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1.xml" ContentType="application/vnd.openxmlformats-officedocument.presentationml.tags+xml"/>
  <Override PartName="/ppt/notesSlides/notesSlide10.xml" ContentType="application/vnd.openxmlformats-officedocument.presentationml.notesSlide+xml"/>
  <Override PartName="/ppt/tags/tag2.xml" ContentType="application/vnd.openxmlformats-officedocument.presentationml.tags+xml"/>
  <Override PartName="/ppt/notesSlides/notesSlide11.xml" ContentType="application/vnd.openxmlformats-officedocument.presentationml.notesSlide+xml"/>
  <Override PartName="/ppt/tags/tag3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ags/tag4.xml" ContentType="application/vnd.openxmlformats-officedocument.presentationml.tags+xml"/>
  <Override PartName="/ppt/notesSlides/notesSlide14.xml" ContentType="application/vnd.openxmlformats-officedocument.presentationml.notesSlide+xml"/>
  <Override PartName="/ppt/tags/tag5.xml" ContentType="application/vnd.openxmlformats-officedocument.presentationml.tags+xml"/>
  <Override PartName="/ppt/notesSlides/notesSlide15.xml" ContentType="application/vnd.openxmlformats-officedocument.presentationml.notesSlide+xml"/>
  <Override PartName="/ppt/tags/tag6.xml" ContentType="application/vnd.openxmlformats-officedocument.presentationml.tags+xml"/>
  <Override PartName="/ppt/notesSlides/notesSlide16.xml" ContentType="application/vnd.openxmlformats-officedocument.presentationml.notesSlide+xml"/>
  <Override PartName="/ppt/tags/tag7.xml" ContentType="application/vnd.openxmlformats-officedocument.presentationml.tags+xml"/>
  <Override PartName="/ppt/notesSlides/notesSlide17.xml" ContentType="application/vnd.openxmlformats-officedocument.presentationml.notesSlide+xml"/>
  <Override PartName="/ppt/tags/tag8.xml" ContentType="application/vnd.openxmlformats-officedocument.presentationml.tags+xml"/>
  <Override PartName="/ppt/notesSlides/notesSlide18.xml" ContentType="application/vnd.openxmlformats-officedocument.presentationml.notesSlide+xml"/>
  <Override PartName="/ppt/tags/tag9.xml" ContentType="application/vnd.openxmlformats-officedocument.presentationml.tags+xml"/>
  <Override PartName="/ppt/notesSlides/notesSlide19.xml" ContentType="application/vnd.openxmlformats-officedocument.presentationml.notesSlide+xml"/>
  <Override PartName="/ppt/tags/tag10.xml" ContentType="application/vnd.openxmlformats-officedocument.presentationml.tags+xml"/>
  <Override PartName="/ppt/notesSlides/notesSlide20.xml" ContentType="application/vnd.openxmlformats-officedocument.presentationml.notesSlide+xml"/>
  <Override PartName="/ppt/tags/tag11.xml" ContentType="application/vnd.openxmlformats-officedocument.presentationml.tags+xml"/>
  <Override PartName="/ppt/notesSlides/notesSlide21.xml" ContentType="application/vnd.openxmlformats-officedocument.presentationml.notesSlide+xml"/>
  <Override PartName="/ppt/tags/tag12.xml" ContentType="application/vnd.openxmlformats-officedocument.presentationml.tags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67" r:id="rId2"/>
    <p:sldId id="281" r:id="rId3"/>
    <p:sldId id="282" r:id="rId4"/>
    <p:sldId id="283" r:id="rId5"/>
    <p:sldId id="284" r:id="rId6"/>
    <p:sldId id="278" r:id="rId7"/>
    <p:sldId id="279" r:id="rId8"/>
    <p:sldId id="280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2" r:id="rId17"/>
    <p:sldId id="293" r:id="rId18"/>
    <p:sldId id="294" r:id="rId19"/>
    <p:sldId id="295" r:id="rId20"/>
    <p:sldId id="296" r:id="rId21"/>
    <p:sldId id="297" r:id="rId22"/>
    <p:sldId id="298" r:id="rId23"/>
    <p:sldId id="299" r:id="rId24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CCFF"/>
    <a:srgbClr val="FFCC66"/>
    <a:srgbClr val="66FFFF"/>
    <a:srgbClr val="CC0099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54856" autoAdjust="0"/>
  </p:normalViewPr>
  <p:slideViewPr>
    <p:cSldViewPr snapToGrid="0">
      <p:cViewPr varScale="1">
        <p:scale>
          <a:sx n="36" d="100"/>
          <a:sy n="36" d="100"/>
        </p:scale>
        <p:origin x="19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F12F3E-F9A6-4F77-BBB4-A5B669F10767}" type="datetimeFigureOut">
              <a:rPr kumimoji="1" lang="ja-JP" altLang="en-US" smtClean="0"/>
              <a:t>2020/12/10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2F6978-997D-402F-9E95-CF057B2F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4619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100</a:t>
            </a:r>
            <a:r>
              <a:rPr kumimoji="1" lang="ja-JP" altLang="en-US" dirty="0" err="1" smtClean="0"/>
              <a:t>まで</a:t>
            </a:r>
            <a:r>
              <a:rPr kumimoji="1" lang="ja-JP" altLang="en-US" dirty="0" smtClean="0"/>
              <a:t>読もう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2F6978-997D-402F-9E95-CF057B2F87A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41073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三角の特徴は、＜クリック①＞＜クリック②＞＜クリック➂＞角が３つ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F9942E-F5B6-4598-9CE8-A2737129506F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52088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/>
              <a:t>四角の特徴は、＜クリック①＞＜クリック②＞＜クリック➂＞＜クリック④＞角が４つ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F9942E-F5B6-4598-9CE8-A2737129506F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59313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/>
              <a:t>丸の特徴は、角がありません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F9942E-F5B6-4598-9CE8-A2737129506F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44146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形をみつけよう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F9942E-F5B6-4598-9CE8-A2737129506F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55292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丸と三角と四角は何個あるかな？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（５秒待つ）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丸は＜クリック＞１個</a:t>
            </a:r>
            <a:endParaRPr kumimoji="1" lang="en-US" altLang="ja-JP" dirty="0" smtClean="0"/>
          </a:p>
          <a:p>
            <a:r>
              <a:rPr kumimoji="1" lang="ja-JP" altLang="en-US" dirty="0" smtClean="0"/>
              <a:t>三角は＜クリック＞１個</a:t>
            </a:r>
            <a:endParaRPr kumimoji="1" lang="en-US" altLang="ja-JP" dirty="0" smtClean="0"/>
          </a:p>
          <a:p>
            <a:r>
              <a:rPr kumimoji="1" lang="ja-JP" altLang="en-US" dirty="0" smtClean="0"/>
              <a:t>四角は＜クリック＞１個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F9942E-F5B6-4598-9CE8-A2737129506F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55976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丸と三角と四角は何個あるかな？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（５秒待つ）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丸は＜クリック＞１個</a:t>
            </a:r>
            <a:endParaRPr kumimoji="1" lang="en-US" altLang="ja-JP" dirty="0" smtClean="0"/>
          </a:p>
          <a:p>
            <a:r>
              <a:rPr kumimoji="1" lang="ja-JP" altLang="en-US" dirty="0" smtClean="0"/>
              <a:t>三角は＜クリック＞１個</a:t>
            </a:r>
            <a:endParaRPr kumimoji="1" lang="en-US" altLang="ja-JP" dirty="0" smtClean="0"/>
          </a:p>
          <a:p>
            <a:r>
              <a:rPr kumimoji="1" lang="ja-JP" altLang="en-US" dirty="0" smtClean="0"/>
              <a:t>四角は＜クリック＞１個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F9942E-F5B6-4598-9CE8-A2737129506F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46925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丸と三角と四角は何個あるかな？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（５秒待つ）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丸は＜クリック＞１個</a:t>
            </a:r>
            <a:endParaRPr kumimoji="1" lang="en-US" altLang="ja-JP" dirty="0" smtClean="0"/>
          </a:p>
          <a:p>
            <a:r>
              <a:rPr kumimoji="1" lang="ja-JP" altLang="en-US" dirty="0" smtClean="0"/>
              <a:t>三角は＜クリック＞１個</a:t>
            </a:r>
            <a:endParaRPr kumimoji="1" lang="en-US" altLang="ja-JP" dirty="0" smtClean="0"/>
          </a:p>
          <a:p>
            <a:r>
              <a:rPr kumimoji="1" lang="ja-JP" altLang="en-US" dirty="0" smtClean="0"/>
              <a:t>四角は＜クリック＞１個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F9942E-F5B6-4598-9CE8-A2737129506F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443364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丸と三角と四角は何個あるかな？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（５秒待つ）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丸は＜クリック＞１個</a:t>
            </a:r>
            <a:endParaRPr kumimoji="1" lang="en-US" altLang="ja-JP" dirty="0" smtClean="0"/>
          </a:p>
          <a:p>
            <a:r>
              <a:rPr kumimoji="1" lang="ja-JP" altLang="en-US" dirty="0" smtClean="0"/>
              <a:t>三角は＜クリック＞１個</a:t>
            </a:r>
            <a:endParaRPr kumimoji="1" lang="en-US" altLang="ja-JP" dirty="0" smtClean="0"/>
          </a:p>
          <a:p>
            <a:r>
              <a:rPr kumimoji="1" lang="ja-JP" altLang="en-US" dirty="0" smtClean="0"/>
              <a:t>四角は＜クリック＞１個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F9942E-F5B6-4598-9CE8-A2737129506F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692723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丸と三角と四角は何個あるかな？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（５秒待つ）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丸は＜クリック＞１個</a:t>
            </a:r>
            <a:endParaRPr kumimoji="1" lang="en-US" altLang="ja-JP" dirty="0" smtClean="0"/>
          </a:p>
          <a:p>
            <a:r>
              <a:rPr kumimoji="1" lang="ja-JP" altLang="en-US" dirty="0" smtClean="0"/>
              <a:t>三角は＜クリック＞１個</a:t>
            </a:r>
            <a:endParaRPr kumimoji="1" lang="en-US" altLang="ja-JP" dirty="0" smtClean="0"/>
          </a:p>
          <a:p>
            <a:r>
              <a:rPr kumimoji="1" lang="ja-JP" altLang="en-US" dirty="0" smtClean="0"/>
              <a:t>四角は＜クリック＞２個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F9942E-F5B6-4598-9CE8-A2737129506F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903614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丸と三角と四角は何個あるかな？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（５秒待つ）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丸は＜クリック＞１個</a:t>
            </a:r>
            <a:endParaRPr kumimoji="1" lang="en-US" altLang="ja-JP" dirty="0" smtClean="0"/>
          </a:p>
          <a:p>
            <a:r>
              <a:rPr kumimoji="1" lang="ja-JP" altLang="en-US" dirty="0" smtClean="0"/>
              <a:t>三角は＜クリック＞２個</a:t>
            </a:r>
            <a:endParaRPr kumimoji="1" lang="en-US" altLang="ja-JP" dirty="0" smtClean="0"/>
          </a:p>
          <a:p>
            <a:r>
              <a:rPr kumimoji="1" lang="ja-JP" altLang="en-US" dirty="0" smtClean="0"/>
              <a:t>四角は＜クリック＞１個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F9942E-F5B6-4598-9CE8-A2737129506F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45388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１から</a:t>
            </a:r>
            <a:r>
              <a:rPr kumimoji="1" lang="en-US" altLang="ja-JP" dirty="0" smtClean="0"/>
              <a:t>40</a:t>
            </a:r>
            <a:r>
              <a:rPr kumimoji="1" lang="ja-JP" altLang="en-US" dirty="0" err="1" smtClean="0"/>
              <a:t>まで</a:t>
            </a:r>
            <a:r>
              <a:rPr kumimoji="1" lang="ja-JP" altLang="en-US" dirty="0" smtClean="0"/>
              <a:t>読んでみよう。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動画でチャレンジしている人は一回動画を止めて、読み終わったら再生してね。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2F6978-997D-402F-9E95-CF057B2F87A1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077098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丸と三角と四角は何個あるかな？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（５秒待つ）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丸は＜クリック＞２個</a:t>
            </a:r>
            <a:endParaRPr kumimoji="1" lang="en-US" altLang="ja-JP" dirty="0" smtClean="0"/>
          </a:p>
          <a:p>
            <a:r>
              <a:rPr kumimoji="1" lang="ja-JP" altLang="en-US" dirty="0" smtClean="0"/>
              <a:t>三角は＜クリック＞２</a:t>
            </a:r>
            <a:endParaRPr kumimoji="1" lang="en-US" altLang="ja-JP" dirty="0" smtClean="0"/>
          </a:p>
          <a:p>
            <a:r>
              <a:rPr kumimoji="1" lang="ja-JP" altLang="en-US" dirty="0" smtClean="0"/>
              <a:t>四角は＜クリック＞１個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F9942E-F5B6-4598-9CE8-A2737129506F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505793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丸と三角と四角は何個あるかな？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（</a:t>
            </a:r>
            <a:r>
              <a:rPr kumimoji="1" lang="en-US" altLang="ja-JP" dirty="0" smtClean="0"/>
              <a:t>10</a:t>
            </a:r>
            <a:r>
              <a:rPr kumimoji="1" lang="ja-JP" altLang="en-US" dirty="0" smtClean="0"/>
              <a:t>秒待つ）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丸は＜クリック＞１個</a:t>
            </a:r>
            <a:endParaRPr kumimoji="1" lang="en-US" altLang="ja-JP" dirty="0" smtClean="0"/>
          </a:p>
          <a:p>
            <a:r>
              <a:rPr kumimoji="1" lang="ja-JP" altLang="en-US" dirty="0" smtClean="0"/>
              <a:t>三角は＜クリック＞３個</a:t>
            </a:r>
            <a:endParaRPr kumimoji="1" lang="en-US" altLang="ja-JP" dirty="0" smtClean="0"/>
          </a:p>
          <a:p>
            <a:r>
              <a:rPr kumimoji="1" lang="ja-JP" altLang="en-US" dirty="0" smtClean="0"/>
              <a:t>四角は＜クリック＞５個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F9942E-F5B6-4598-9CE8-A2737129506F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061327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丸と三角と四角は何個あるかな？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（</a:t>
            </a:r>
            <a:r>
              <a:rPr kumimoji="1" lang="en-US" altLang="ja-JP" dirty="0" smtClean="0"/>
              <a:t>10</a:t>
            </a:r>
            <a:r>
              <a:rPr kumimoji="1" lang="ja-JP" altLang="en-US" dirty="0" smtClean="0"/>
              <a:t>秒待つ）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丸は＜クリック＞３個</a:t>
            </a:r>
            <a:endParaRPr kumimoji="1" lang="en-US" altLang="ja-JP" dirty="0" smtClean="0"/>
          </a:p>
          <a:p>
            <a:r>
              <a:rPr kumimoji="1" lang="ja-JP" altLang="en-US" dirty="0" smtClean="0"/>
              <a:t>三角は＜クリック＞５個</a:t>
            </a:r>
            <a:endParaRPr kumimoji="1" lang="en-US" altLang="ja-JP" dirty="0" smtClean="0"/>
          </a:p>
          <a:p>
            <a:r>
              <a:rPr kumimoji="1" lang="ja-JP" altLang="en-US" dirty="0" smtClean="0"/>
              <a:t>四角は＜クリック＞４個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F9942E-F5B6-4598-9CE8-A2737129506F}" type="slidenum">
              <a:rPr kumimoji="1" lang="ja-JP" altLang="en-US" smtClean="0"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13131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smtClean="0"/>
              <a:t>よくできました！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F9942E-F5B6-4598-9CE8-A2737129506F}" type="slidenum">
              <a:rPr kumimoji="1" lang="ja-JP" altLang="en-US" smtClean="0"/>
              <a:t>23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09221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41</a:t>
            </a:r>
            <a:r>
              <a:rPr kumimoji="1" lang="ja-JP" altLang="en-US" dirty="0" smtClean="0"/>
              <a:t>から</a:t>
            </a:r>
            <a:r>
              <a:rPr kumimoji="1" lang="en-US" altLang="ja-JP" dirty="0" smtClean="0"/>
              <a:t>80</a:t>
            </a:r>
            <a:r>
              <a:rPr kumimoji="1" lang="ja-JP" altLang="en-US" dirty="0" err="1" smtClean="0"/>
              <a:t>まで</a:t>
            </a:r>
            <a:r>
              <a:rPr kumimoji="1" lang="ja-JP" altLang="en-US" dirty="0" smtClean="0"/>
              <a:t>読んでみよう。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動画でチャレンジしている人は一回動画を止めて、読み終わったら再生してね。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2F6978-997D-402F-9E95-CF057B2F87A1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62422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81</a:t>
            </a:r>
            <a:r>
              <a:rPr kumimoji="1" lang="ja-JP" altLang="en-US" dirty="0" smtClean="0"/>
              <a:t>から</a:t>
            </a:r>
            <a:r>
              <a:rPr kumimoji="1" lang="en-US" altLang="ja-JP" dirty="0" smtClean="0"/>
              <a:t>100</a:t>
            </a:r>
            <a:r>
              <a:rPr kumimoji="1" lang="ja-JP" altLang="en-US" dirty="0" err="1" smtClean="0"/>
              <a:t>まで</a:t>
            </a:r>
            <a:r>
              <a:rPr kumimoji="1" lang="ja-JP" altLang="en-US" dirty="0" smtClean="0"/>
              <a:t>読んでみよう。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動画でチャレンジしている人は一回動画を止めて、読み終わったら再生してね。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2F6978-997D-402F-9E95-CF057B2F87A1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41264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今度</a:t>
            </a:r>
            <a:r>
              <a:rPr kumimoji="1" lang="ja-JP" altLang="en-US" smtClean="0"/>
              <a:t>は、空いているマスを埋めながら読んでみよう。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2F6978-997D-402F-9E95-CF057B2F87A1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1579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空いているマスを埋めながら読んでみよう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2F6978-997D-402F-9E95-CF057B2F87A1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17266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/>
              <a:t>空いているマスを埋めながら読んでみよう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2F6978-997D-402F-9E95-CF057B2F87A1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84990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/>
              <a:t>空いているマスを埋めながら読んでみよう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2F6978-997D-402F-9E95-CF057B2F87A1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27807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形の特徴を知ろう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F9942E-F5B6-4598-9CE8-A2737129506F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1586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F4BD-71D5-4F61-BBBD-753EA6A5E59B}" type="datetimeFigureOut">
              <a:rPr kumimoji="1" lang="ja-JP" altLang="en-US" smtClean="0"/>
              <a:t>2020/12/10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B7AE1-6F4C-4875-800C-941B3B7656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050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F4BD-71D5-4F61-BBBD-753EA6A5E59B}" type="datetimeFigureOut">
              <a:rPr kumimoji="1" lang="ja-JP" altLang="en-US" smtClean="0"/>
              <a:t>2020/12/10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B7AE1-6F4C-4875-800C-941B3B7656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5899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F4BD-71D5-4F61-BBBD-753EA6A5E59B}" type="datetimeFigureOut">
              <a:rPr kumimoji="1" lang="ja-JP" altLang="en-US" smtClean="0"/>
              <a:t>2020/12/10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B7AE1-6F4C-4875-800C-941B3B7656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0259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F4BD-71D5-4F61-BBBD-753EA6A5E59B}" type="datetimeFigureOut">
              <a:rPr kumimoji="1" lang="ja-JP" altLang="en-US" smtClean="0"/>
              <a:t>2020/12/10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B7AE1-6F4C-4875-800C-941B3B7656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9986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F4BD-71D5-4F61-BBBD-753EA6A5E59B}" type="datetimeFigureOut">
              <a:rPr kumimoji="1" lang="ja-JP" altLang="en-US" smtClean="0"/>
              <a:t>2020/12/10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B7AE1-6F4C-4875-800C-941B3B7656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9601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F4BD-71D5-4F61-BBBD-753EA6A5E59B}" type="datetimeFigureOut">
              <a:rPr kumimoji="1" lang="ja-JP" altLang="en-US" smtClean="0"/>
              <a:t>2020/12/10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B7AE1-6F4C-4875-800C-941B3B7656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2146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F4BD-71D5-4F61-BBBD-753EA6A5E59B}" type="datetimeFigureOut">
              <a:rPr kumimoji="1" lang="ja-JP" altLang="en-US" smtClean="0"/>
              <a:t>2020/12/10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B7AE1-6F4C-4875-800C-941B3B7656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9377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F4BD-71D5-4F61-BBBD-753EA6A5E59B}" type="datetimeFigureOut">
              <a:rPr kumimoji="1" lang="ja-JP" altLang="en-US" smtClean="0"/>
              <a:t>2020/12/10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B7AE1-6F4C-4875-800C-941B3B7656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8656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F4BD-71D5-4F61-BBBD-753EA6A5E59B}" type="datetimeFigureOut">
              <a:rPr kumimoji="1" lang="ja-JP" altLang="en-US" smtClean="0"/>
              <a:t>2020/12/10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B7AE1-6F4C-4875-800C-941B3B7656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3600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F4BD-71D5-4F61-BBBD-753EA6A5E59B}" type="datetimeFigureOut">
              <a:rPr kumimoji="1" lang="ja-JP" altLang="en-US" smtClean="0"/>
              <a:t>2020/12/10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B7AE1-6F4C-4875-800C-941B3B7656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9080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F4BD-71D5-4F61-BBBD-753EA6A5E59B}" type="datetimeFigureOut">
              <a:rPr kumimoji="1" lang="ja-JP" altLang="en-US" smtClean="0"/>
              <a:t>2020/12/10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B7AE1-6F4C-4875-800C-941B3B7656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9743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C5F4BD-71D5-4F61-BBBD-753EA6A5E59B}" type="datetimeFigureOut">
              <a:rPr kumimoji="1" lang="ja-JP" altLang="en-US" smtClean="0"/>
              <a:t>2020/12/10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5B7AE1-6F4C-4875-800C-941B3B7656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0812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UD デジタル 教科書体 NK-B" panose="02020700000000000000" pitchFamily="18" charset="-128"/>
          <a:ea typeface="UD デジタル 教科書体 NK-B" panose="02020700000000000000" pitchFamily="18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 anchor="ctr"/>
          <a:lstStyle/>
          <a:p>
            <a:r>
              <a:rPr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１００まで　読もう</a:t>
            </a:r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884895" y="2528047"/>
            <a:ext cx="6454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よ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5895538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 smtClean="0"/>
              <a:t>三角のとくちょう</a:t>
            </a:r>
            <a:endParaRPr kumimoji="1" lang="ja-JP" altLang="en-US" dirty="0"/>
          </a:p>
        </p:txBody>
      </p:sp>
      <p:sp>
        <p:nvSpPr>
          <p:cNvPr id="4" name="二等辺三角形 3"/>
          <p:cNvSpPr/>
          <p:nvPr/>
        </p:nvSpPr>
        <p:spPr>
          <a:xfrm>
            <a:off x="827848" y="1911917"/>
            <a:ext cx="4494121" cy="3713366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136341" y="4107575"/>
            <a:ext cx="521745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三角は　かどが</a:t>
            </a:r>
            <a:endParaRPr kumimoji="1" lang="en-US" altLang="ja-JP" sz="44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4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</a:t>
            </a:r>
            <a:endParaRPr kumimoji="1" lang="en-US" altLang="ja-JP" sz="44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4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　　　　　つ</a:t>
            </a:r>
            <a:endParaRPr kumimoji="1" lang="ja-JP" altLang="en-US" sz="4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9087114" y="5389312"/>
            <a:ext cx="9144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4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３</a:t>
            </a:r>
            <a:endParaRPr kumimoji="1" lang="ja-JP" altLang="en-US" sz="44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" name="円/楕円 2"/>
          <p:cNvSpPr/>
          <p:nvPr/>
        </p:nvSpPr>
        <p:spPr>
          <a:xfrm>
            <a:off x="2894908" y="1722651"/>
            <a:ext cx="360000" cy="36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9" name="円/楕円 18"/>
          <p:cNvSpPr/>
          <p:nvPr/>
        </p:nvSpPr>
        <p:spPr>
          <a:xfrm>
            <a:off x="658200" y="5416778"/>
            <a:ext cx="360000" cy="36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0" name="円/楕円 19"/>
          <p:cNvSpPr/>
          <p:nvPr/>
        </p:nvSpPr>
        <p:spPr>
          <a:xfrm>
            <a:off x="5078549" y="5424497"/>
            <a:ext cx="360000" cy="36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pic>
        <p:nvPicPr>
          <p:cNvPr id="18" name="Picture 2" descr="ソース画像を表示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1969" y="5542020"/>
            <a:ext cx="860384" cy="825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ソース画像を表示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2812" y="1893385"/>
            <a:ext cx="860384" cy="825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ソース画像を表示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904" y="5542020"/>
            <a:ext cx="860384" cy="825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4082546" y="315230"/>
            <a:ext cx="12474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さんかく</a:t>
            </a:r>
            <a:endParaRPr kumimoji="1" lang="ja-JP" altLang="en-US" sz="2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146800" y="3739986"/>
            <a:ext cx="12474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さんかく</a:t>
            </a:r>
            <a:endParaRPr kumimoji="1" lang="ja-JP" altLang="en-US" sz="2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807122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9" grpId="0" animBg="1"/>
      <p:bldP spid="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 smtClean="0"/>
              <a:t>四角のとくちょう</a:t>
            </a:r>
            <a:endParaRPr kumimoji="1"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945777" y="2124635"/>
            <a:ext cx="4177553" cy="387275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136341" y="4107575"/>
            <a:ext cx="521745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四角</a:t>
            </a:r>
            <a:r>
              <a:rPr kumimoji="1" lang="ja-JP" altLang="en-US" sz="4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は　かどが</a:t>
            </a:r>
            <a:endParaRPr kumimoji="1" lang="en-US" altLang="ja-JP" sz="44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4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</a:t>
            </a:r>
            <a:endParaRPr kumimoji="1" lang="en-US" altLang="ja-JP" sz="44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4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　　　　　つ</a:t>
            </a:r>
            <a:endParaRPr kumimoji="1" lang="ja-JP" altLang="en-US" sz="4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9087114" y="5389312"/>
            <a:ext cx="9144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4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４</a:t>
            </a:r>
            <a:endParaRPr kumimoji="1" lang="ja-JP" altLang="en-US" sz="44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9" name="円/楕円 18"/>
          <p:cNvSpPr/>
          <p:nvPr/>
        </p:nvSpPr>
        <p:spPr>
          <a:xfrm>
            <a:off x="790296" y="1953901"/>
            <a:ext cx="360000" cy="36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0" name="円/楕円 19"/>
          <p:cNvSpPr/>
          <p:nvPr/>
        </p:nvSpPr>
        <p:spPr>
          <a:xfrm>
            <a:off x="790296" y="5765485"/>
            <a:ext cx="360000" cy="36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1" name="円/楕円 20"/>
          <p:cNvSpPr/>
          <p:nvPr/>
        </p:nvSpPr>
        <p:spPr>
          <a:xfrm>
            <a:off x="4888783" y="1953325"/>
            <a:ext cx="360000" cy="36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pic>
        <p:nvPicPr>
          <p:cNvPr id="22" name="Picture 2" descr="ソース画像を表示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2203" y="2070848"/>
            <a:ext cx="860384" cy="825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ソース画像を表示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200" y="2124635"/>
            <a:ext cx="860384" cy="825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ソース画像を表示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000" y="5890727"/>
            <a:ext cx="860384" cy="825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円/楕円 24"/>
          <p:cNvSpPr/>
          <p:nvPr/>
        </p:nvSpPr>
        <p:spPr>
          <a:xfrm>
            <a:off x="4967849" y="5765485"/>
            <a:ext cx="360000" cy="36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pic>
        <p:nvPicPr>
          <p:cNvPr id="26" name="Picture 2" descr="ソース画像を表示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6553" y="5890727"/>
            <a:ext cx="860384" cy="825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テキスト ボックス 13"/>
          <p:cNvSpPr txBox="1"/>
          <p:nvPr/>
        </p:nvSpPr>
        <p:spPr>
          <a:xfrm>
            <a:off x="4234946" y="315230"/>
            <a:ext cx="9428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しかく</a:t>
            </a:r>
            <a:endParaRPr kumimoji="1" lang="ja-JP" altLang="en-US" sz="2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673346" y="3804263"/>
            <a:ext cx="9428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しかく</a:t>
            </a:r>
            <a:endParaRPr kumimoji="1" lang="ja-JP" altLang="en-US" sz="2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377610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 smtClean="0"/>
              <a:t>丸のとくちょう</a:t>
            </a:r>
            <a:endParaRPr kumimoji="1" lang="ja-JP" altLang="en-US" dirty="0"/>
          </a:p>
        </p:txBody>
      </p:sp>
      <p:sp>
        <p:nvSpPr>
          <p:cNvPr id="4" name="円/楕円 3"/>
          <p:cNvSpPr/>
          <p:nvPr/>
        </p:nvSpPr>
        <p:spPr>
          <a:xfrm>
            <a:off x="1017159" y="1690688"/>
            <a:ext cx="4680000" cy="4680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418729" y="4134210"/>
            <a:ext cx="521745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丸は　かどが</a:t>
            </a:r>
            <a:endParaRPr kumimoji="1" lang="en-US" altLang="ja-JP" sz="44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4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</a:t>
            </a:r>
            <a:endParaRPr kumimoji="1" lang="en-US" altLang="ja-JP" sz="44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4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こ（ない）</a:t>
            </a:r>
            <a:endParaRPr kumimoji="1" lang="ja-JP" altLang="en-US" sz="4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7611079" y="5363423"/>
            <a:ext cx="9144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4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０</a:t>
            </a:r>
            <a:endParaRPr kumimoji="1" lang="ja-JP" altLang="en-US" sz="44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361946" y="289830"/>
            <a:ext cx="7104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まる</a:t>
            </a:r>
            <a:endParaRPr kumimoji="1" lang="ja-JP" altLang="en-US" sz="2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418729" y="3807222"/>
            <a:ext cx="7104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まる</a:t>
            </a:r>
            <a:endParaRPr kumimoji="1" lang="ja-JP" altLang="en-US" sz="2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124509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 anchor="ctr"/>
          <a:lstStyle/>
          <a:p>
            <a:r>
              <a:rPr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形をみつけよう</a:t>
            </a:r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276600" y="2463800"/>
            <a:ext cx="11833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かたち</a:t>
            </a:r>
            <a:endParaRPr kumimoji="1" lang="ja-JP" altLang="en-US" sz="2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466580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円/楕円 4"/>
          <p:cNvSpPr/>
          <p:nvPr/>
        </p:nvSpPr>
        <p:spPr>
          <a:xfrm>
            <a:off x="1610598" y="2990982"/>
            <a:ext cx="2088000" cy="2088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834281" y="3976732"/>
            <a:ext cx="1692000" cy="1692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" name="二等辺三角形 3"/>
          <p:cNvSpPr/>
          <p:nvPr/>
        </p:nvSpPr>
        <p:spPr>
          <a:xfrm>
            <a:off x="914693" y="2418493"/>
            <a:ext cx="1391810" cy="1223682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8" name="円/楕円 7"/>
          <p:cNvSpPr/>
          <p:nvPr/>
        </p:nvSpPr>
        <p:spPr>
          <a:xfrm>
            <a:off x="6751230" y="1936375"/>
            <a:ext cx="914400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9" name="二等辺三角形 8"/>
          <p:cNvSpPr/>
          <p:nvPr/>
        </p:nvSpPr>
        <p:spPr>
          <a:xfrm>
            <a:off x="6717612" y="3563470"/>
            <a:ext cx="1060704" cy="91440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6751230" y="5394557"/>
            <a:ext cx="1060704" cy="914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8041341" y="2081334"/>
            <a:ext cx="275588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は　　　　　こ</a:t>
            </a:r>
            <a:endParaRPr kumimoji="1" lang="ja-JP" altLang="en-US" sz="4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8041339" y="3708429"/>
            <a:ext cx="275588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は　　　　　こ</a:t>
            </a:r>
            <a:endParaRPr kumimoji="1" lang="ja-JP" altLang="en-US" sz="4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8041340" y="5461792"/>
            <a:ext cx="275588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は　　　　　こ</a:t>
            </a:r>
            <a:endParaRPr kumimoji="1" lang="ja-JP" altLang="en-US" sz="4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9087114" y="1987175"/>
            <a:ext cx="9144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  <a:endParaRPr kumimoji="1" lang="ja-JP" altLang="en-US" sz="44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9087114" y="3639670"/>
            <a:ext cx="9144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4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  <a:endParaRPr kumimoji="1" lang="ja-JP" altLang="en-US" sz="44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9087114" y="5389312"/>
            <a:ext cx="9144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4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  <a:endParaRPr kumimoji="1" lang="ja-JP" altLang="en-US" sz="44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763850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円/楕円 4"/>
          <p:cNvSpPr/>
          <p:nvPr/>
        </p:nvSpPr>
        <p:spPr>
          <a:xfrm>
            <a:off x="1610598" y="2990982"/>
            <a:ext cx="2088000" cy="2088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695618" y="2205635"/>
            <a:ext cx="1692000" cy="1692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" name="二等辺三角形 3"/>
          <p:cNvSpPr/>
          <p:nvPr/>
        </p:nvSpPr>
        <p:spPr>
          <a:xfrm rot="2097376">
            <a:off x="1236898" y="4370325"/>
            <a:ext cx="1391810" cy="1223682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8" name="円/楕円 7"/>
          <p:cNvSpPr/>
          <p:nvPr/>
        </p:nvSpPr>
        <p:spPr>
          <a:xfrm>
            <a:off x="6751230" y="1936375"/>
            <a:ext cx="914400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9" name="二等辺三角形 8"/>
          <p:cNvSpPr/>
          <p:nvPr/>
        </p:nvSpPr>
        <p:spPr>
          <a:xfrm>
            <a:off x="6717612" y="3563470"/>
            <a:ext cx="1060704" cy="91440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6751230" y="5394557"/>
            <a:ext cx="1060704" cy="914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8041341" y="2081334"/>
            <a:ext cx="275588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は　　　　　こ</a:t>
            </a:r>
            <a:endParaRPr kumimoji="1" lang="ja-JP" altLang="en-US" sz="4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8041339" y="3708429"/>
            <a:ext cx="275588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は　　　　　こ</a:t>
            </a:r>
            <a:endParaRPr kumimoji="1" lang="ja-JP" altLang="en-US" sz="4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8041340" y="5461792"/>
            <a:ext cx="275588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は　　　　　こ</a:t>
            </a:r>
            <a:endParaRPr kumimoji="1" lang="ja-JP" altLang="en-US" sz="4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9087114" y="1936375"/>
            <a:ext cx="9144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  <a:endParaRPr kumimoji="1" lang="ja-JP" altLang="en-US" sz="44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9087114" y="3563470"/>
            <a:ext cx="9144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4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  <a:endParaRPr kumimoji="1" lang="ja-JP" altLang="en-US" sz="44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9087114" y="5389312"/>
            <a:ext cx="9144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4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  <a:endParaRPr kumimoji="1" lang="ja-JP" altLang="en-US" sz="44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37967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円/楕円 4"/>
          <p:cNvSpPr/>
          <p:nvPr/>
        </p:nvSpPr>
        <p:spPr>
          <a:xfrm>
            <a:off x="1610598" y="2990982"/>
            <a:ext cx="2088000" cy="2088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 rot="2164216">
            <a:off x="1522218" y="2065225"/>
            <a:ext cx="1692000" cy="1692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" name="二等辺三角形 3"/>
          <p:cNvSpPr/>
          <p:nvPr/>
        </p:nvSpPr>
        <p:spPr>
          <a:xfrm>
            <a:off x="1958930" y="4666749"/>
            <a:ext cx="1391810" cy="1223682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8" name="円/楕円 7"/>
          <p:cNvSpPr/>
          <p:nvPr/>
        </p:nvSpPr>
        <p:spPr>
          <a:xfrm>
            <a:off x="6751230" y="1936375"/>
            <a:ext cx="914400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9" name="二等辺三角形 8"/>
          <p:cNvSpPr/>
          <p:nvPr/>
        </p:nvSpPr>
        <p:spPr>
          <a:xfrm>
            <a:off x="6717612" y="3563470"/>
            <a:ext cx="1060704" cy="91440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6751230" y="5394557"/>
            <a:ext cx="1060704" cy="914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8041341" y="2081334"/>
            <a:ext cx="275588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は　　　　　こ</a:t>
            </a:r>
            <a:endParaRPr kumimoji="1" lang="ja-JP" altLang="en-US" sz="4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8041339" y="3708429"/>
            <a:ext cx="275588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は　　　　　こ</a:t>
            </a:r>
            <a:endParaRPr kumimoji="1" lang="ja-JP" altLang="en-US" sz="4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8041340" y="5461792"/>
            <a:ext cx="275588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は　　　　　こ</a:t>
            </a:r>
            <a:endParaRPr kumimoji="1" lang="ja-JP" altLang="en-US" sz="4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9087114" y="1936375"/>
            <a:ext cx="9144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  <a:endParaRPr kumimoji="1" lang="ja-JP" altLang="en-US" sz="44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9087114" y="3563470"/>
            <a:ext cx="9144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4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  <a:endParaRPr kumimoji="1" lang="ja-JP" altLang="en-US" sz="44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9087114" y="5389312"/>
            <a:ext cx="9144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4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  <a:endParaRPr kumimoji="1" lang="ja-JP" altLang="en-US" sz="44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439792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円/楕円 4"/>
          <p:cNvSpPr/>
          <p:nvPr/>
        </p:nvSpPr>
        <p:spPr>
          <a:xfrm>
            <a:off x="1884029" y="2976670"/>
            <a:ext cx="2088000" cy="2088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 rot="2656923">
            <a:off x="508386" y="3247150"/>
            <a:ext cx="1692000" cy="1692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" name="二等辺三角形 3"/>
          <p:cNvSpPr/>
          <p:nvPr/>
        </p:nvSpPr>
        <p:spPr>
          <a:xfrm rot="20548957">
            <a:off x="2864118" y="2039734"/>
            <a:ext cx="1601832" cy="1313111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8" name="円/楕円 7"/>
          <p:cNvSpPr/>
          <p:nvPr/>
        </p:nvSpPr>
        <p:spPr>
          <a:xfrm>
            <a:off x="6751230" y="1936375"/>
            <a:ext cx="914400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9" name="二等辺三角形 8"/>
          <p:cNvSpPr/>
          <p:nvPr/>
        </p:nvSpPr>
        <p:spPr>
          <a:xfrm>
            <a:off x="6717612" y="3563470"/>
            <a:ext cx="1060704" cy="91440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6751230" y="5394557"/>
            <a:ext cx="1060704" cy="914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8041341" y="2081334"/>
            <a:ext cx="275588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は　　　　　こ</a:t>
            </a:r>
            <a:endParaRPr kumimoji="1" lang="ja-JP" altLang="en-US" sz="4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8041339" y="3708429"/>
            <a:ext cx="275588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は　　　　　こ</a:t>
            </a:r>
            <a:endParaRPr kumimoji="1" lang="ja-JP" altLang="en-US" sz="4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8041340" y="5461792"/>
            <a:ext cx="275588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は　　　　　こ</a:t>
            </a:r>
            <a:endParaRPr kumimoji="1" lang="ja-JP" altLang="en-US" sz="4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9087114" y="1936375"/>
            <a:ext cx="9144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  <a:endParaRPr kumimoji="1" lang="ja-JP" altLang="en-US" sz="44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9087114" y="3563470"/>
            <a:ext cx="9144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4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  <a:endParaRPr kumimoji="1" lang="ja-JP" altLang="en-US" sz="44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9087114" y="5389312"/>
            <a:ext cx="9144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4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  <a:endParaRPr kumimoji="1" lang="ja-JP" altLang="en-US" sz="44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612409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/>
          <p:cNvSpPr/>
          <p:nvPr/>
        </p:nvSpPr>
        <p:spPr>
          <a:xfrm>
            <a:off x="989532" y="4214664"/>
            <a:ext cx="1071901" cy="96925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円/楕円 4"/>
          <p:cNvSpPr/>
          <p:nvPr/>
        </p:nvSpPr>
        <p:spPr>
          <a:xfrm>
            <a:off x="1610598" y="2990982"/>
            <a:ext cx="2088000" cy="2088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834281" y="3976732"/>
            <a:ext cx="1692000" cy="1692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" name="二等辺三角形 3"/>
          <p:cNvSpPr/>
          <p:nvPr/>
        </p:nvSpPr>
        <p:spPr>
          <a:xfrm>
            <a:off x="914693" y="2418493"/>
            <a:ext cx="1391810" cy="1223682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8" name="円/楕円 7"/>
          <p:cNvSpPr/>
          <p:nvPr/>
        </p:nvSpPr>
        <p:spPr>
          <a:xfrm>
            <a:off x="6751230" y="1936375"/>
            <a:ext cx="914400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9" name="二等辺三角形 8"/>
          <p:cNvSpPr/>
          <p:nvPr/>
        </p:nvSpPr>
        <p:spPr>
          <a:xfrm>
            <a:off x="6717612" y="3563470"/>
            <a:ext cx="1060704" cy="91440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6751230" y="5394557"/>
            <a:ext cx="1060704" cy="914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8041341" y="2081334"/>
            <a:ext cx="275588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は　　　　　こ</a:t>
            </a:r>
            <a:endParaRPr kumimoji="1" lang="ja-JP" altLang="en-US" sz="4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8041339" y="3708429"/>
            <a:ext cx="275588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は　　　　　こ</a:t>
            </a:r>
            <a:endParaRPr kumimoji="1" lang="ja-JP" altLang="en-US" sz="4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8041340" y="5461792"/>
            <a:ext cx="275588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は　　　　　こ</a:t>
            </a:r>
            <a:endParaRPr kumimoji="1" lang="ja-JP" altLang="en-US" sz="4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9087114" y="1936375"/>
            <a:ext cx="9144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  <a:endParaRPr kumimoji="1" lang="ja-JP" altLang="en-US" sz="44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9087114" y="3563470"/>
            <a:ext cx="9144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4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  <a:endParaRPr kumimoji="1" lang="ja-JP" altLang="en-US" sz="44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9087114" y="5389312"/>
            <a:ext cx="9144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4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</a:t>
            </a:r>
            <a:endParaRPr kumimoji="1" lang="ja-JP" altLang="en-US" sz="44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717642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円/楕円 4"/>
          <p:cNvSpPr/>
          <p:nvPr/>
        </p:nvSpPr>
        <p:spPr>
          <a:xfrm>
            <a:off x="1610598" y="2990982"/>
            <a:ext cx="2088000" cy="2088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 rot="2164216">
            <a:off x="1522218" y="2065225"/>
            <a:ext cx="1692000" cy="1692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" name="二等辺三角形 3"/>
          <p:cNvSpPr/>
          <p:nvPr/>
        </p:nvSpPr>
        <p:spPr>
          <a:xfrm>
            <a:off x="1958930" y="4666749"/>
            <a:ext cx="1391810" cy="1223682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8" name="円/楕円 7"/>
          <p:cNvSpPr/>
          <p:nvPr/>
        </p:nvSpPr>
        <p:spPr>
          <a:xfrm>
            <a:off x="6751230" y="1936375"/>
            <a:ext cx="914400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9" name="二等辺三角形 8"/>
          <p:cNvSpPr/>
          <p:nvPr/>
        </p:nvSpPr>
        <p:spPr>
          <a:xfrm>
            <a:off x="6717612" y="3563470"/>
            <a:ext cx="1060704" cy="91440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6751230" y="5394557"/>
            <a:ext cx="1060704" cy="914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8041341" y="2081334"/>
            <a:ext cx="275588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は　　　　　こ</a:t>
            </a:r>
            <a:endParaRPr kumimoji="1" lang="ja-JP" altLang="en-US" sz="4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8041339" y="3708429"/>
            <a:ext cx="275588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は　　　　　こ</a:t>
            </a:r>
            <a:endParaRPr kumimoji="1" lang="ja-JP" altLang="en-US" sz="4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8041340" y="5461792"/>
            <a:ext cx="275588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は　　　　　こ</a:t>
            </a:r>
            <a:endParaRPr kumimoji="1" lang="ja-JP" altLang="en-US" sz="4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9087114" y="1987175"/>
            <a:ext cx="9144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  <a:endParaRPr kumimoji="1" lang="ja-JP" altLang="en-US" sz="44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9087114" y="3639670"/>
            <a:ext cx="9144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4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</a:t>
            </a:r>
            <a:endParaRPr kumimoji="1" lang="ja-JP" altLang="en-US" sz="44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9087114" y="5389312"/>
            <a:ext cx="9144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4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  <a:endParaRPr kumimoji="1" lang="ja-JP" altLang="en-US" sz="44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7" name="二等辺三角形 16"/>
          <p:cNvSpPr/>
          <p:nvPr/>
        </p:nvSpPr>
        <p:spPr>
          <a:xfrm>
            <a:off x="2534043" y="1217424"/>
            <a:ext cx="1391810" cy="1223682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856274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en-US" altLang="ja-JP" dirty="0" smtClean="0"/>
              <a:t>100</a:t>
            </a:r>
            <a:r>
              <a:rPr kumimoji="1" lang="ja-JP" altLang="en-US" dirty="0" err="1" smtClean="0"/>
              <a:t>まで</a:t>
            </a:r>
            <a:r>
              <a:rPr kumimoji="1" lang="ja-JP" altLang="en-US" dirty="0" smtClean="0"/>
              <a:t>読もう①</a:t>
            </a:r>
            <a:endParaRPr kumimoji="1" lang="ja-JP" altLang="en-US" dirty="0"/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9954998"/>
              </p:ext>
            </p:extLst>
          </p:nvPr>
        </p:nvGraphicFramePr>
        <p:xfrm>
          <a:off x="714190" y="1690688"/>
          <a:ext cx="10639610" cy="88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639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88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800" dirty="0" smtClean="0"/>
                        <a:t>１</a:t>
                      </a:r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800" dirty="0" smtClean="0"/>
                        <a:t>２</a:t>
                      </a:r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800" dirty="0" smtClean="0"/>
                        <a:t>３</a:t>
                      </a:r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800" dirty="0" smtClean="0"/>
                        <a:t>４</a:t>
                      </a:r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800" dirty="0" smtClean="0"/>
                        <a:t>５</a:t>
                      </a:r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800" dirty="0" smtClean="0"/>
                        <a:t>６</a:t>
                      </a:r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800" dirty="0" smtClean="0"/>
                        <a:t>７</a:t>
                      </a:r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800" dirty="0" smtClean="0"/>
                        <a:t>８</a:t>
                      </a:r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800" dirty="0" smtClean="0"/>
                        <a:t>９</a:t>
                      </a:r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10</a:t>
                      </a:r>
                      <a:endParaRPr kumimoji="1" lang="ja-JP" altLang="en-US" sz="4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8799610"/>
              </p:ext>
            </p:extLst>
          </p:nvPr>
        </p:nvGraphicFramePr>
        <p:xfrm>
          <a:off x="714190" y="3016251"/>
          <a:ext cx="10639610" cy="88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639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882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11</a:t>
                      </a:r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12</a:t>
                      </a:r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13</a:t>
                      </a:r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14</a:t>
                      </a:r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15</a:t>
                      </a:r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16</a:t>
                      </a:r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17</a:t>
                      </a:r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18</a:t>
                      </a:r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19</a:t>
                      </a:r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20</a:t>
                      </a:r>
                      <a:endParaRPr kumimoji="1" lang="ja-JP" altLang="en-US" sz="4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9805861"/>
              </p:ext>
            </p:extLst>
          </p:nvPr>
        </p:nvGraphicFramePr>
        <p:xfrm>
          <a:off x="714190" y="4341814"/>
          <a:ext cx="10639610" cy="88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639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882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21</a:t>
                      </a:r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22</a:t>
                      </a:r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23</a:t>
                      </a:r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24</a:t>
                      </a:r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25</a:t>
                      </a:r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26</a:t>
                      </a:r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27</a:t>
                      </a:r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28</a:t>
                      </a:r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29</a:t>
                      </a:r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30</a:t>
                      </a:r>
                      <a:endParaRPr kumimoji="1" lang="ja-JP" altLang="en-US" sz="4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3333961"/>
              </p:ext>
            </p:extLst>
          </p:nvPr>
        </p:nvGraphicFramePr>
        <p:xfrm>
          <a:off x="714190" y="5667377"/>
          <a:ext cx="10639610" cy="88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639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882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31</a:t>
                      </a:r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32</a:t>
                      </a:r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33</a:t>
                      </a:r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34</a:t>
                      </a:r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35</a:t>
                      </a:r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36</a:t>
                      </a:r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37</a:t>
                      </a:r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38</a:t>
                      </a:r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39</a:t>
                      </a:r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40</a:t>
                      </a:r>
                      <a:endParaRPr kumimoji="1" lang="ja-JP" altLang="en-US" sz="4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6257364" y="335409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よ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3544640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円/楕円 4"/>
          <p:cNvSpPr/>
          <p:nvPr/>
        </p:nvSpPr>
        <p:spPr>
          <a:xfrm>
            <a:off x="1610598" y="2990982"/>
            <a:ext cx="2088000" cy="2088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695618" y="2205635"/>
            <a:ext cx="1692000" cy="1692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" name="二等辺三角形 3"/>
          <p:cNvSpPr/>
          <p:nvPr/>
        </p:nvSpPr>
        <p:spPr>
          <a:xfrm rot="2097376">
            <a:off x="1236898" y="4370325"/>
            <a:ext cx="1391810" cy="1223682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8" name="円/楕円 7"/>
          <p:cNvSpPr/>
          <p:nvPr/>
        </p:nvSpPr>
        <p:spPr>
          <a:xfrm>
            <a:off x="6751230" y="1936375"/>
            <a:ext cx="914400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9" name="二等辺三角形 8"/>
          <p:cNvSpPr/>
          <p:nvPr/>
        </p:nvSpPr>
        <p:spPr>
          <a:xfrm>
            <a:off x="6717612" y="3563470"/>
            <a:ext cx="1060704" cy="91440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6751230" y="5394557"/>
            <a:ext cx="1060704" cy="914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8041341" y="2081334"/>
            <a:ext cx="275588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は　　　　　こ</a:t>
            </a:r>
            <a:endParaRPr kumimoji="1" lang="ja-JP" altLang="en-US" sz="4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8041339" y="3708429"/>
            <a:ext cx="275588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は　　　　　こ</a:t>
            </a:r>
            <a:endParaRPr kumimoji="1" lang="ja-JP" altLang="en-US" sz="4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8041340" y="5461792"/>
            <a:ext cx="275588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は　　　　　こ</a:t>
            </a:r>
            <a:endParaRPr kumimoji="1" lang="ja-JP" altLang="en-US" sz="4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9087114" y="1987175"/>
            <a:ext cx="9144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4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</a:t>
            </a:r>
            <a:endParaRPr kumimoji="1" lang="ja-JP" altLang="en-US" sz="44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9087114" y="3639670"/>
            <a:ext cx="9144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4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</a:t>
            </a:r>
            <a:endParaRPr kumimoji="1" lang="ja-JP" altLang="en-US" sz="44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9087114" y="5389312"/>
            <a:ext cx="9144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4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  <a:endParaRPr kumimoji="1" lang="ja-JP" altLang="en-US" sz="44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7" name="円/楕円 16"/>
          <p:cNvSpPr/>
          <p:nvPr/>
        </p:nvSpPr>
        <p:spPr>
          <a:xfrm>
            <a:off x="3048895" y="4372240"/>
            <a:ext cx="1080000" cy="1080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8" name="二等辺三角形 17"/>
          <p:cNvSpPr/>
          <p:nvPr/>
        </p:nvSpPr>
        <p:spPr>
          <a:xfrm rot="19569322">
            <a:off x="1893054" y="1336320"/>
            <a:ext cx="1391810" cy="1223682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863750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二等辺三角形 2"/>
          <p:cNvSpPr/>
          <p:nvPr/>
        </p:nvSpPr>
        <p:spPr>
          <a:xfrm>
            <a:off x="1109381" y="1371600"/>
            <a:ext cx="3953435" cy="91440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438835" y="2286000"/>
            <a:ext cx="618564" cy="190948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4087906" y="2286000"/>
            <a:ext cx="618564" cy="190948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142999" y="4195482"/>
            <a:ext cx="3886200" cy="56477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7" name="二等辺三角形 6"/>
          <p:cNvSpPr/>
          <p:nvPr/>
        </p:nvSpPr>
        <p:spPr>
          <a:xfrm>
            <a:off x="1217765" y="4760259"/>
            <a:ext cx="1060704" cy="91440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9" name="二等辺三角形 8"/>
          <p:cNvSpPr/>
          <p:nvPr/>
        </p:nvSpPr>
        <p:spPr>
          <a:xfrm>
            <a:off x="3866836" y="4760259"/>
            <a:ext cx="1060704" cy="91440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1" name="円/楕円 10"/>
          <p:cNvSpPr/>
          <p:nvPr/>
        </p:nvSpPr>
        <p:spPr>
          <a:xfrm>
            <a:off x="2628899" y="457200"/>
            <a:ext cx="914400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217765" y="5674659"/>
            <a:ext cx="1060704" cy="914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3866836" y="5674659"/>
            <a:ext cx="1060704" cy="914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7" name="円/楕円 16"/>
          <p:cNvSpPr/>
          <p:nvPr/>
        </p:nvSpPr>
        <p:spPr>
          <a:xfrm>
            <a:off x="6751230" y="1936375"/>
            <a:ext cx="914400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8" name="二等辺三角形 17"/>
          <p:cNvSpPr/>
          <p:nvPr/>
        </p:nvSpPr>
        <p:spPr>
          <a:xfrm>
            <a:off x="6717612" y="3563470"/>
            <a:ext cx="1060704" cy="91440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6751230" y="5394557"/>
            <a:ext cx="1060704" cy="914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8041341" y="2055934"/>
            <a:ext cx="275588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は　　　　　こ</a:t>
            </a:r>
            <a:endParaRPr kumimoji="1" lang="ja-JP" altLang="en-US" sz="4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8041339" y="3708429"/>
            <a:ext cx="275588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は　　　　　こ</a:t>
            </a:r>
            <a:endParaRPr kumimoji="1" lang="ja-JP" altLang="en-US" sz="4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8041340" y="5461792"/>
            <a:ext cx="275588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は　　　　　こ</a:t>
            </a:r>
            <a:endParaRPr kumimoji="1" lang="ja-JP" altLang="en-US" sz="4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9087114" y="1936375"/>
            <a:ext cx="9144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  <a:endParaRPr kumimoji="1" lang="ja-JP" altLang="en-US" sz="44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9087114" y="3614270"/>
            <a:ext cx="9144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4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３</a:t>
            </a:r>
            <a:endParaRPr kumimoji="1" lang="ja-JP" altLang="en-US" sz="44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9087114" y="5389312"/>
            <a:ext cx="9144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4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５</a:t>
            </a:r>
            <a:endParaRPr kumimoji="1" lang="ja-JP" altLang="en-US" sz="44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459882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二等辺三角形 2"/>
          <p:cNvSpPr/>
          <p:nvPr/>
        </p:nvSpPr>
        <p:spPr>
          <a:xfrm>
            <a:off x="1869140" y="1371600"/>
            <a:ext cx="2433918" cy="91440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869140" y="2286000"/>
            <a:ext cx="2433918" cy="219187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1" name="円/楕円 10"/>
          <p:cNvSpPr/>
          <p:nvPr/>
        </p:nvSpPr>
        <p:spPr>
          <a:xfrm>
            <a:off x="2615452" y="2525087"/>
            <a:ext cx="914400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7" name="円/楕円 16"/>
          <p:cNvSpPr/>
          <p:nvPr/>
        </p:nvSpPr>
        <p:spPr>
          <a:xfrm>
            <a:off x="6751230" y="1936375"/>
            <a:ext cx="914400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8" name="二等辺三角形 17"/>
          <p:cNvSpPr/>
          <p:nvPr/>
        </p:nvSpPr>
        <p:spPr>
          <a:xfrm>
            <a:off x="6717612" y="3563470"/>
            <a:ext cx="1060704" cy="91440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6751230" y="5394557"/>
            <a:ext cx="1060704" cy="914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8041341" y="2081334"/>
            <a:ext cx="275588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は　　　　　こ</a:t>
            </a:r>
            <a:endParaRPr kumimoji="1" lang="ja-JP" altLang="en-US" sz="4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8041339" y="3708429"/>
            <a:ext cx="275588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は　　　　　こ</a:t>
            </a:r>
            <a:endParaRPr kumimoji="1" lang="ja-JP" altLang="en-US" sz="4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8041340" y="5461792"/>
            <a:ext cx="275588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は　　　　　こ</a:t>
            </a:r>
            <a:endParaRPr kumimoji="1" lang="ja-JP" altLang="en-US" sz="4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9087114" y="1936375"/>
            <a:ext cx="9144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4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３</a:t>
            </a:r>
            <a:endParaRPr kumimoji="1" lang="ja-JP" altLang="en-US" sz="44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9087114" y="3563470"/>
            <a:ext cx="9144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4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５</a:t>
            </a:r>
            <a:endParaRPr kumimoji="1" lang="ja-JP" altLang="en-US" sz="44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9087114" y="5389312"/>
            <a:ext cx="9144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4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４</a:t>
            </a:r>
            <a:endParaRPr kumimoji="1" lang="ja-JP" altLang="en-US" sz="44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" name="直角三角形 1"/>
          <p:cNvSpPr/>
          <p:nvPr/>
        </p:nvSpPr>
        <p:spPr>
          <a:xfrm>
            <a:off x="1869139" y="4474911"/>
            <a:ext cx="2407027" cy="1952783"/>
          </a:xfrm>
          <a:prstGeom prst="rtTriangl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8" name="直角三角形 27"/>
          <p:cNvSpPr/>
          <p:nvPr/>
        </p:nvSpPr>
        <p:spPr>
          <a:xfrm flipH="1" flipV="1">
            <a:off x="1882584" y="4485400"/>
            <a:ext cx="2407027" cy="1952783"/>
          </a:xfrm>
          <a:prstGeom prst="rtTriangl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8" name="直角三角形 7"/>
          <p:cNvSpPr/>
          <p:nvPr/>
        </p:nvSpPr>
        <p:spPr>
          <a:xfrm>
            <a:off x="4301511" y="5513294"/>
            <a:ext cx="914400" cy="914400"/>
          </a:xfrm>
          <a:prstGeom prst="rtTriangl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9" name="直角三角形 28"/>
          <p:cNvSpPr/>
          <p:nvPr/>
        </p:nvSpPr>
        <p:spPr>
          <a:xfrm flipH="1">
            <a:off x="954738" y="5513294"/>
            <a:ext cx="914400" cy="914400"/>
          </a:xfrm>
          <a:prstGeom prst="rtTriangl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2077569" y="3863739"/>
            <a:ext cx="430306" cy="4407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2857499" y="3859298"/>
            <a:ext cx="430306" cy="4407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3637429" y="3859298"/>
            <a:ext cx="430306" cy="4407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2" name="円/楕円 31"/>
          <p:cNvSpPr/>
          <p:nvPr/>
        </p:nvSpPr>
        <p:spPr>
          <a:xfrm>
            <a:off x="1491342" y="4206702"/>
            <a:ext cx="366031" cy="36160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3" name="円/楕円 32"/>
          <p:cNvSpPr/>
          <p:nvPr/>
        </p:nvSpPr>
        <p:spPr>
          <a:xfrm>
            <a:off x="4299697" y="4123798"/>
            <a:ext cx="366031" cy="36160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345605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177427" y="349885"/>
            <a:ext cx="6736080" cy="1325563"/>
          </a:xfrm>
        </p:spPr>
        <p:txBody>
          <a:bodyPr>
            <a:normAutofit/>
          </a:bodyPr>
          <a:lstStyle/>
          <a:p>
            <a:r>
              <a:rPr kumimoji="1" lang="ja-JP" altLang="en-US" sz="6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よくできました</a:t>
            </a:r>
            <a:endParaRPr kumimoji="1" lang="ja-JP" altLang="en-US" sz="6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36098" y="2145432"/>
            <a:ext cx="4319804" cy="3783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26944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en-US" altLang="ja-JP" dirty="0" smtClean="0"/>
              <a:t>100</a:t>
            </a:r>
            <a:r>
              <a:rPr kumimoji="1" lang="ja-JP" altLang="en-US" dirty="0" err="1" smtClean="0"/>
              <a:t>まで</a:t>
            </a:r>
            <a:r>
              <a:rPr kumimoji="1" lang="ja-JP" altLang="en-US" dirty="0" smtClean="0"/>
              <a:t>読もう②</a:t>
            </a:r>
            <a:endParaRPr kumimoji="1" lang="ja-JP" altLang="en-US" dirty="0"/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6291817"/>
              </p:ext>
            </p:extLst>
          </p:nvPr>
        </p:nvGraphicFramePr>
        <p:xfrm>
          <a:off x="714190" y="1690688"/>
          <a:ext cx="10639610" cy="88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639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882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41</a:t>
                      </a:r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42</a:t>
                      </a:r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43</a:t>
                      </a:r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44</a:t>
                      </a:r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45</a:t>
                      </a:r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46</a:t>
                      </a:r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47</a:t>
                      </a:r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48</a:t>
                      </a:r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49</a:t>
                      </a:r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50</a:t>
                      </a:r>
                      <a:endParaRPr kumimoji="1" lang="ja-JP" altLang="en-US" sz="4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6970298"/>
              </p:ext>
            </p:extLst>
          </p:nvPr>
        </p:nvGraphicFramePr>
        <p:xfrm>
          <a:off x="714190" y="3016251"/>
          <a:ext cx="10639610" cy="88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639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882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51</a:t>
                      </a:r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52</a:t>
                      </a:r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53</a:t>
                      </a:r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54</a:t>
                      </a:r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55</a:t>
                      </a:r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56</a:t>
                      </a:r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57</a:t>
                      </a:r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58</a:t>
                      </a:r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59</a:t>
                      </a:r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60</a:t>
                      </a:r>
                      <a:endParaRPr kumimoji="1" lang="ja-JP" altLang="en-US" sz="4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1864210"/>
              </p:ext>
            </p:extLst>
          </p:nvPr>
        </p:nvGraphicFramePr>
        <p:xfrm>
          <a:off x="714190" y="4341814"/>
          <a:ext cx="10639610" cy="88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639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882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61</a:t>
                      </a:r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62</a:t>
                      </a:r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63</a:t>
                      </a:r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64</a:t>
                      </a:r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65</a:t>
                      </a:r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66</a:t>
                      </a:r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67</a:t>
                      </a:r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68</a:t>
                      </a:r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69</a:t>
                      </a:r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70</a:t>
                      </a:r>
                      <a:endParaRPr kumimoji="1" lang="ja-JP" altLang="en-US" sz="4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9328656"/>
              </p:ext>
            </p:extLst>
          </p:nvPr>
        </p:nvGraphicFramePr>
        <p:xfrm>
          <a:off x="714190" y="5667377"/>
          <a:ext cx="10639610" cy="88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639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882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71</a:t>
                      </a:r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72</a:t>
                      </a:r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73</a:t>
                      </a:r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74</a:t>
                      </a:r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75</a:t>
                      </a:r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76</a:t>
                      </a:r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77</a:t>
                      </a:r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78</a:t>
                      </a:r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79</a:t>
                      </a:r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80</a:t>
                      </a:r>
                      <a:endParaRPr kumimoji="1" lang="ja-JP" altLang="en-US" sz="4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6240465" y="270228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よ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9531949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 smtClean="0"/>
              <a:t>１００まで読もう③</a:t>
            </a:r>
            <a:endParaRPr kumimoji="1" lang="ja-JP" altLang="en-US" dirty="0"/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6773687"/>
              </p:ext>
            </p:extLst>
          </p:nvPr>
        </p:nvGraphicFramePr>
        <p:xfrm>
          <a:off x="714190" y="1690688"/>
          <a:ext cx="10639610" cy="88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639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882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81</a:t>
                      </a:r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82</a:t>
                      </a:r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83</a:t>
                      </a:r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84</a:t>
                      </a:r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85</a:t>
                      </a:r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86</a:t>
                      </a:r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87</a:t>
                      </a:r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88</a:t>
                      </a:r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89</a:t>
                      </a:r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90</a:t>
                      </a:r>
                      <a:endParaRPr kumimoji="1" lang="ja-JP" altLang="en-US" sz="4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1970585"/>
              </p:ext>
            </p:extLst>
          </p:nvPr>
        </p:nvGraphicFramePr>
        <p:xfrm>
          <a:off x="714190" y="3016251"/>
          <a:ext cx="10639610" cy="88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639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882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91</a:t>
                      </a:r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92</a:t>
                      </a:r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93</a:t>
                      </a:r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94</a:t>
                      </a:r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95</a:t>
                      </a:r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96</a:t>
                      </a:r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97</a:t>
                      </a:r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98</a:t>
                      </a:r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99</a:t>
                      </a:r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strike="noStrike" spc="-300" dirty="0" smtClean="0"/>
                        <a:t>100</a:t>
                      </a:r>
                      <a:endParaRPr kumimoji="1" lang="ja-JP" altLang="en-US" sz="4400" strike="noStrike" spc="-3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6267360" y="270228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よ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8319903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 anchor="ctr"/>
          <a:lstStyle/>
          <a:p>
            <a:r>
              <a:rPr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１００まで　読もう②</a:t>
            </a:r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884895" y="2528047"/>
            <a:ext cx="6454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よ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268404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 smtClean="0"/>
              <a:t>あいているマスを　うめながら読もう①</a:t>
            </a:r>
            <a:endParaRPr kumimoji="1" lang="ja-JP" altLang="en-US" dirty="0"/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0261775"/>
              </p:ext>
            </p:extLst>
          </p:nvPr>
        </p:nvGraphicFramePr>
        <p:xfrm>
          <a:off x="714190" y="1690688"/>
          <a:ext cx="10639610" cy="88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639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88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800" dirty="0" smtClean="0"/>
                        <a:t>１</a:t>
                      </a:r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800" dirty="0" smtClean="0"/>
                        <a:t>２</a:t>
                      </a:r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800" dirty="0" smtClean="0"/>
                        <a:t>４</a:t>
                      </a:r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800" dirty="0" smtClean="0"/>
                        <a:t>５</a:t>
                      </a:r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800" dirty="0" smtClean="0"/>
                        <a:t>７</a:t>
                      </a:r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800" dirty="0" smtClean="0"/>
                        <a:t>８</a:t>
                      </a:r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10</a:t>
                      </a:r>
                      <a:endParaRPr kumimoji="1" lang="ja-JP" altLang="en-US" sz="4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1081927"/>
              </p:ext>
            </p:extLst>
          </p:nvPr>
        </p:nvGraphicFramePr>
        <p:xfrm>
          <a:off x="714190" y="3016251"/>
          <a:ext cx="10639610" cy="88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639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882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11</a:t>
                      </a:r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13</a:t>
                      </a:r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16</a:t>
                      </a:r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17</a:t>
                      </a:r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19</a:t>
                      </a:r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7985432"/>
              </p:ext>
            </p:extLst>
          </p:nvPr>
        </p:nvGraphicFramePr>
        <p:xfrm>
          <a:off x="714190" y="4341814"/>
          <a:ext cx="10639610" cy="88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639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882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21</a:t>
                      </a:r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22</a:t>
                      </a:r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24</a:t>
                      </a:r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26</a:t>
                      </a:r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28</a:t>
                      </a:r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30</a:t>
                      </a:r>
                      <a:endParaRPr kumimoji="1" lang="ja-JP" altLang="en-US" sz="4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3151921"/>
              </p:ext>
            </p:extLst>
          </p:nvPr>
        </p:nvGraphicFramePr>
        <p:xfrm>
          <a:off x="714190" y="5667377"/>
          <a:ext cx="10639610" cy="88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639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882000">
                <a:tc>
                  <a:txBody>
                    <a:bodyPr/>
                    <a:lstStyle/>
                    <a:p>
                      <a:pPr algn="ctr"/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32</a:t>
                      </a:r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33</a:t>
                      </a:r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35</a:t>
                      </a:r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37</a:t>
                      </a:r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39</a:t>
                      </a:r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8554123" y="270228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よ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210908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 smtClean="0"/>
              <a:t>あいているマスを　うめながら読もう②</a:t>
            </a:r>
            <a:endParaRPr kumimoji="1" lang="ja-JP" altLang="en-US" dirty="0"/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419792"/>
              </p:ext>
            </p:extLst>
          </p:nvPr>
        </p:nvGraphicFramePr>
        <p:xfrm>
          <a:off x="714190" y="1690688"/>
          <a:ext cx="10639610" cy="88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639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882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41</a:t>
                      </a:r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42</a:t>
                      </a:r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43</a:t>
                      </a:r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46</a:t>
                      </a:r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48</a:t>
                      </a:r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50</a:t>
                      </a:r>
                      <a:endParaRPr kumimoji="1" lang="ja-JP" altLang="en-US" sz="4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8726394"/>
              </p:ext>
            </p:extLst>
          </p:nvPr>
        </p:nvGraphicFramePr>
        <p:xfrm>
          <a:off x="714190" y="3016251"/>
          <a:ext cx="10639610" cy="88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639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882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51</a:t>
                      </a:r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54</a:t>
                      </a:r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55</a:t>
                      </a:r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57</a:t>
                      </a:r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59</a:t>
                      </a:r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60</a:t>
                      </a:r>
                      <a:endParaRPr kumimoji="1" lang="ja-JP" altLang="en-US" sz="4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2331335"/>
              </p:ext>
            </p:extLst>
          </p:nvPr>
        </p:nvGraphicFramePr>
        <p:xfrm>
          <a:off x="714190" y="4341814"/>
          <a:ext cx="10639610" cy="88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639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882000">
                <a:tc>
                  <a:txBody>
                    <a:bodyPr/>
                    <a:lstStyle/>
                    <a:p>
                      <a:pPr algn="ctr"/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62</a:t>
                      </a:r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63</a:t>
                      </a:r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65</a:t>
                      </a:r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68</a:t>
                      </a:r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1298111"/>
              </p:ext>
            </p:extLst>
          </p:nvPr>
        </p:nvGraphicFramePr>
        <p:xfrm>
          <a:off x="714190" y="5667377"/>
          <a:ext cx="10639610" cy="88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639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882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71</a:t>
                      </a:r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73</a:t>
                      </a:r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75</a:t>
                      </a:r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77</a:t>
                      </a:r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79</a:t>
                      </a:r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80</a:t>
                      </a:r>
                      <a:endParaRPr kumimoji="1" lang="ja-JP" altLang="en-US" sz="4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8580250" y="270228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よ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2045020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 smtClean="0"/>
              <a:t>あいているマスを　うめながら読もう③</a:t>
            </a:r>
            <a:endParaRPr kumimoji="1" lang="ja-JP" altLang="en-US" dirty="0"/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1641913"/>
              </p:ext>
            </p:extLst>
          </p:nvPr>
        </p:nvGraphicFramePr>
        <p:xfrm>
          <a:off x="714190" y="1690688"/>
          <a:ext cx="10639610" cy="88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639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882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81</a:t>
                      </a:r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83</a:t>
                      </a:r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84</a:t>
                      </a:r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86</a:t>
                      </a:r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87</a:t>
                      </a:r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89</a:t>
                      </a:r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4708062"/>
              </p:ext>
            </p:extLst>
          </p:nvPr>
        </p:nvGraphicFramePr>
        <p:xfrm>
          <a:off x="714190" y="3016251"/>
          <a:ext cx="10639610" cy="88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639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06396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882000">
                <a:tc>
                  <a:txBody>
                    <a:bodyPr/>
                    <a:lstStyle/>
                    <a:p>
                      <a:pPr algn="ctr"/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92</a:t>
                      </a:r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95</a:t>
                      </a:r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97</a:t>
                      </a:r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/>
                        <a:t>98</a:t>
                      </a:r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strike="noStrike" spc="-300" dirty="0" smtClean="0"/>
                        <a:t>100</a:t>
                      </a:r>
                      <a:endParaRPr kumimoji="1" lang="ja-JP" altLang="en-US" sz="4400" strike="noStrike" spc="-3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8580250" y="270228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よ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9349247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 anchor="ctr"/>
          <a:lstStyle/>
          <a:p>
            <a:r>
              <a:rPr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形のとくちょう</a:t>
            </a:r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378200" y="2413000"/>
            <a:ext cx="11833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かたち</a:t>
            </a:r>
            <a:endParaRPr kumimoji="1" lang="ja-JP" altLang="en-US" sz="2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432384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1|3.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3|3.8|3.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2|3.7|3.9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.4|3.9|4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1|5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9|3.6|2.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3|3.4|3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9|3.8|3.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1|3.3|2.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9|3.6|3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3|3.7|3.4"/>
</p:tagLst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</TotalTime>
  <Words>767</Words>
  <Application>Microsoft Office PowerPoint</Application>
  <PresentationFormat>ワイド画面</PresentationFormat>
  <Paragraphs>358</Paragraphs>
  <Slides>23</Slides>
  <Notes>23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23</vt:i4>
      </vt:variant>
    </vt:vector>
  </HeadingPairs>
  <TitlesOfParts>
    <vt:vector size="30" baseType="lpstr">
      <vt:lpstr>BIZ UDPゴシック</vt:lpstr>
      <vt:lpstr>ＭＳ Ｐゴシック</vt:lpstr>
      <vt:lpstr>UD デジタル 教科書体 NK-B</vt:lpstr>
      <vt:lpstr>游ゴシック</vt:lpstr>
      <vt:lpstr>Arial</vt:lpstr>
      <vt:lpstr>Calibri</vt:lpstr>
      <vt:lpstr>Office テーマ</vt:lpstr>
      <vt:lpstr>１００まで　読もう</vt:lpstr>
      <vt:lpstr>100まで読もう①</vt:lpstr>
      <vt:lpstr>100まで読もう②</vt:lpstr>
      <vt:lpstr>１００まで読もう③</vt:lpstr>
      <vt:lpstr>１００まで　読もう②</vt:lpstr>
      <vt:lpstr>あいているマスを　うめながら読もう①</vt:lpstr>
      <vt:lpstr>あいているマスを　うめながら読もう②</vt:lpstr>
      <vt:lpstr>あいているマスを　うめながら読もう③</vt:lpstr>
      <vt:lpstr>形のとくちょう</vt:lpstr>
      <vt:lpstr>三角のとくちょう</vt:lpstr>
      <vt:lpstr>四角のとくちょう</vt:lpstr>
      <vt:lpstr>丸のとくちょう</vt:lpstr>
      <vt:lpstr>形をみつけよう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よくできました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なにいろかな？</dc:title>
  <dc:creator>Windows ユーザー</dc:creator>
  <cp:lastModifiedBy>Windows ユーザー</cp:lastModifiedBy>
  <cp:revision>43</cp:revision>
  <cp:lastPrinted>2020-11-24T23:17:30Z</cp:lastPrinted>
  <dcterms:created xsi:type="dcterms:W3CDTF">2020-08-21T05:09:50Z</dcterms:created>
  <dcterms:modified xsi:type="dcterms:W3CDTF">2020-12-10T06:26:17Z</dcterms:modified>
</cp:coreProperties>
</file>