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95" r:id="rId3"/>
    <p:sldId id="293" r:id="rId4"/>
    <p:sldId id="296" r:id="rId5"/>
    <p:sldId id="297" r:id="rId6"/>
    <p:sldId id="298" r:id="rId7"/>
    <p:sldId id="300" r:id="rId8"/>
    <p:sldId id="301" r:id="rId9"/>
    <p:sldId id="302" r:id="rId10"/>
    <p:sldId id="303" r:id="rId11"/>
    <p:sldId id="306" r:id="rId12"/>
    <p:sldId id="299" r:id="rId13"/>
    <p:sldId id="267" r:id="rId14"/>
    <p:sldId id="287" r:id="rId15"/>
    <p:sldId id="294" r:id="rId16"/>
    <p:sldId id="305" r:id="rId17"/>
    <p:sldId id="304" r:id="rId18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D18E"/>
    <a:srgbClr val="BDD7EE"/>
    <a:srgbClr val="FFFF99"/>
    <a:srgbClr val="66FFFF"/>
    <a:srgbClr val="FFCCFF"/>
    <a:srgbClr val="FFCC66"/>
    <a:srgbClr val="CC0099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8338" autoAdjust="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796"/>
    </p:cViewPr>
  </p:sorterViewPr>
  <p:notesViewPr>
    <p:cSldViewPr snapToGrid="0">
      <p:cViewPr varScale="1">
        <p:scale>
          <a:sx n="45" d="100"/>
          <a:sy n="45" d="100"/>
        </p:scale>
        <p:origin x="2768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62559-541E-47C3-A0C3-61932287EF2E}" type="datetimeFigureOut">
              <a:rPr kumimoji="1" lang="ja-JP" altLang="en-US" smtClean="0"/>
              <a:t>2022/2/17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780274-A179-4A90-B17F-C51F44E7F6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4159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　雰囲気を味わいながら歌おう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80274-A179-4A90-B17F-C51F44E7F63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6950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　では、次の音楽を流します。（音源４を再生する）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　いかがですか？皆さんはこの音楽にどんな動きを選びましたか</a:t>
            </a:r>
            <a:r>
              <a:rPr kumimoji="1" lang="en-US" altLang="ja-JP" dirty="0"/>
              <a:t>?</a:t>
            </a:r>
          </a:p>
          <a:p>
            <a:r>
              <a:rPr kumimoji="1" lang="ja-JP" altLang="en-US" dirty="0"/>
              <a:t>　ワークシートに書き込んでみましょう。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　では、もう一度音楽を流すので、曲に合わせて実際に選んだ動きをやってみましょう。</a:t>
            </a:r>
            <a:endParaRPr kumimoji="1" lang="en-US" altLang="ja-JP" dirty="0"/>
          </a:p>
          <a:p>
            <a:r>
              <a:rPr kumimoji="1" lang="ja-JP" altLang="en-US" dirty="0"/>
              <a:t>　（音源４を再生する）　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80274-A179-4A90-B17F-C51F44E7F639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2602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　では、次の音楽を流します。（音源５を再生する）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　いかがですか？皆さんはこの音楽にどんな動きを選びましたか</a:t>
            </a:r>
            <a:r>
              <a:rPr kumimoji="1" lang="en-US" altLang="ja-JP" dirty="0"/>
              <a:t>?</a:t>
            </a:r>
          </a:p>
          <a:p>
            <a:r>
              <a:rPr kumimoji="1" lang="ja-JP" altLang="en-US" dirty="0"/>
              <a:t>　ワークシートに書き込んでみましょう。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　では、もう一度音楽を流すので、曲に合わせて実際に選んだ動きをやってみましょう。</a:t>
            </a:r>
            <a:endParaRPr kumimoji="1" lang="en-US" altLang="ja-JP" dirty="0"/>
          </a:p>
          <a:p>
            <a:r>
              <a:rPr kumimoji="1" lang="ja-JP" altLang="en-US" dirty="0"/>
              <a:t>　（音源５を再生する）　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80274-A179-4A90-B17F-C51F44E7F639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64802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　では、最後の音楽を流します。（音源６を再生する）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　いかがですか？皆さんはこの音楽にどんな動きを選びましたか</a:t>
            </a:r>
            <a:r>
              <a:rPr kumimoji="1" lang="en-US" altLang="ja-JP" dirty="0"/>
              <a:t>?</a:t>
            </a:r>
          </a:p>
          <a:p>
            <a:r>
              <a:rPr kumimoji="1" lang="ja-JP" altLang="en-US" dirty="0"/>
              <a:t>　ワークシートに書き込んでみましょう。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　では、もう一度音楽を流すので、曲に合わせて実際に選んだ動きをやってみましょう。</a:t>
            </a:r>
            <a:endParaRPr kumimoji="1" lang="en-US" altLang="ja-JP" dirty="0"/>
          </a:p>
          <a:p>
            <a:r>
              <a:rPr kumimoji="1" lang="ja-JP" altLang="en-US" dirty="0"/>
              <a:t>　</a:t>
            </a:r>
            <a:r>
              <a:rPr kumimoji="1" lang="ja-JP" altLang="en-US"/>
              <a:t>（音源６を</a:t>
            </a:r>
            <a:r>
              <a:rPr kumimoji="1" lang="ja-JP" altLang="en-US" dirty="0"/>
              <a:t>再生する）　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　音楽の特徴から自分で動きを考えてみても良いですね。</a:t>
            </a:r>
            <a:endParaRPr kumimoji="1" lang="en-US" altLang="ja-JP" dirty="0"/>
          </a:p>
          <a:p>
            <a:r>
              <a:rPr kumimoji="1" lang="ja-JP" altLang="en-US" dirty="0"/>
              <a:t>　ぜひ、チャレンジしてみて下さい。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80274-A179-4A90-B17F-C51F44E7F639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43351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　音楽の特徴に注目しながら、音楽を聴いてみよう。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80274-A179-4A90-B17F-C51F44E7F639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17463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　</a:t>
            </a:r>
            <a:r>
              <a:rPr kumimoji="1" lang="ja-JP" altLang="en-US" dirty="0">
                <a:latin typeface="+mn-ea"/>
                <a:ea typeface="+mn-ea"/>
              </a:rPr>
              <a:t>最初に聴くのは、「カルメン」という、オペラの前奏曲です。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　オペラとは、演劇と音楽で構成される舞台芸術で、歌とオーケストラの演奏で物語が進んでいきます。</a:t>
            </a:r>
            <a:endParaRPr kumimoji="1" lang="en-US" altLang="ja-JP" dirty="0">
              <a:latin typeface="+mn-ea"/>
              <a:ea typeface="+mn-ea"/>
            </a:endParaRPr>
          </a:p>
          <a:p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　この曲は、闘牛士のホセという主人公が、カルメンという女性に恋をする物語です。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　荒々しく躍動感のある「闘牛士の入場行進」からはじまり、中間部には、ゆったりとした「闘牛士の歌」、そして</a:t>
            </a:r>
            <a:r>
              <a:rPr lang="ja-JP" altLang="en-US" b="0" i="0" dirty="0">
                <a:solidFill>
                  <a:srgbClr val="000000"/>
                </a:solidFill>
                <a:effectLst/>
                <a:latin typeface="+mn-ea"/>
                <a:ea typeface="+mn-ea"/>
              </a:rPr>
              <a:t>再び、入場行進の曲が出てきて華やかに終わります。</a:t>
            </a:r>
            <a:endParaRPr lang="en-US" altLang="ja-JP" b="0" i="0" dirty="0">
              <a:solidFill>
                <a:srgbClr val="000000"/>
              </a:solidFill>
              <a:effectLst/>
              <a:latin typeface="+mn-ea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0" i="0" dirty="0">
                <a:solidFill>
                  <a:srgbClr val="000000"/>
                </a:solidFill>
                <a:effectLst/>
                <a:latin typeface="+mn-ea"/>
                <a:ea typeface="+mn-ea"/>
              </a:rPr>
              <a:t>　</a:t>
            </a:r>
            <a:r>
              <a:rPr kumimoji="1" lang="ja-JP" altLang="en-US" dirty="0">
                <a:latin typeface="+mn-ea"/>
                <a:ea typeface="+mn-ea"/>
              </a:rPr>
              <a:t>何度も演奏を聴いて、音楽の移り変わりやリズムが変化する場所を探してみましょう。　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　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　（曲を流す）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　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　いかがでしたか？皆さんは、「闘牛士の入場行進」と「闘牛士の歌」では、どちらが好きですか？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　音楽を聴いて、曲のどういったところが好きなのかを、近くに居る人と伝え合ってみましょう。</a:t>
            </a:r>
            <a:endParaRPr kumimoji="1" lang="en-US" altLang="ja-JP" dirty="0">
              <a:latin typeface="+mn-ea"/>
              <a:ea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780274-A179-4A90-B17F-C51F44E7F639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0492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　次に聴くのは、「Ａ列車で行こう」という、ジャズの曲です。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　ジャズは、今から</a:t>
            </a:r>
            <a:r>
              <a:rPr kumimoji="1" lang="en-US" altLang="ja-JP" dirty="0"/>
              <a:t>100</a:t>
            </a:r>
            <a:r>
              <a:rPr kumimoji="1" lang="ja-JP" altLang="en-US" dirty="0"/>
              <a:t>年前ぐらいに、アメリカで生まれた音楽で、跳ねるリズムや、即興演奏と言われる自由な表現が特徴です。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　「Ａ列車で行こう」は、アメリカのニューヨークにある地下鉄をイメージした曲で、様々な人に演奏されています。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　軽快なリズムに注目しながら聴いてみましょう。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　（曲を流す）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　いかがでしたか？　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　ドラムの音に注目すると、「ターンタッカ、ターンタッカ」という跳ねるリズムが聞こえてきますね。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　ジャズでは、このリズムを「スイング」と言って、ジャズの特徴となっています。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　この曲には、歌詞もあり、歌で表現されているものもあるので、色々な演奏を聴いて表現の違いを楽しんでみてください。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780274-A179-4A90-B17F-C51F44E7F639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35661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422275" y="4783307"/>
            <a:ext cx="5962650" cy="4657340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今日は、日本の歌や体を使った表現をしたり、音楽を聴きました。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皆さんは今日の音楽を聴いて、どのように表現したいと思いましたか？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音楽の雰囲気や特徴を見付けると、「こんな風に表現したい」という思いが出てくるものです。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色々な音楽を聴いて、雰囲気や特徴を見付けてみましょう。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感じたことや気付いたことは、近くの人と伝え合ってみましょう。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56A31-CED6-4DDD-8007-3353167BFEC2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91460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80274-A179-4A90-B17F-C51F44E7F639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3362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　これから２曲歌を歌いますが、その前に良い声が出せるよう、歌う時の姿勢や声の出し方を確認しましょう。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　まずは、姿勢です。立って歌う時は、肩の力を抜き、足を肩幅に開いて立ちます。</a:t>
            </a:r>
            <a:endParaRPr kumimoji="1" lang="en-US" altLang="ja-JP" dirty="0"/>
          </a:p>
          <a:p>
            <a:r>
              <a:rPr kumimoji="1" lang="ja-JP" altLang="en-US" dirty="0"/>
              <a:t>　次に、背筋を伸ばし、顎を少し引きましょう。お尻をきゅっと引き締めると、お腹に程よい力が入り、声を支えてくれます。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　次に口の開け方です。</a:t>
            </a:r>
            <a:endParaRPr kumimoji="1" lang="en-US" altLang="ja-JP" dirty="0"/>
          </a:p>
          <a:p>
            <a:r>
              <a:rPr kumimoji="1" lang="ja-JP" altLang="en-US" dirty="0"/>
              <a:t>　歌には歌詞があります。歌詞に合わせて、口をしっかりと動かすことで、声を響かせて歌うことができます。</a:t>
            </a:r>
            <a:endParaRPr kumimoji="1" lang="en-US" altLang="ja-JP" dirty="0"/>
          </a:p>
          <a:p>
            <a:r>
              <a:rPr kumimoji="1" lang="ja-JP" altLang="en-US" dirty="0"/>
              <a:t>　</a:t>
            </a:r>
            <a:endParaRPr kumimoji="1" lang="en-US" altLang="ja-JP" dirty="0"/>
          </a:p>
          <a:p>
            <a:r>
              <a:rPr kumimoji="1" lang="ja-JP" altLang="en-US" dirty="0"/>
              <a:t>　最後は、声の出し方です。</a:t>
            </a:r>
            <a:endParaRPr kumimoji="1" lang="en-US" altLang="ja-JP" dirty="0"/>
          </a:p>
          <a:p>
            <a:r>
              <a:rPr kumimoji="1" lang="ja-JP" altLang="en-US" dirty="0"/>
              <a:t>　歌う時にも声を出すのですが、ふだん話しをするように歌うよりも、頭のてっぺんから声を出すように歌うことで、よく響く声で歌うことができます。</a:t>
            </a:r>
            <a:endParaRPr kumimoji="1" lang="en-US" altLang="ja-JP" dirty="0"/>
          </a:p>
          <a:p>
            <a:r>
              <a:rPr kumimoji="1" lang="ja-JP" altLang="en-US" dirty="0"/>
              <a:t>　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780274-A179-4A90-B17F-C51F44E7F639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9864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80720" y="4783307"/>
            <a:ext cx="5445760" cy="5156032"/>
          </a:xfrm>
        </p:spPr>
        <p:txBody>
          <a:bodyPr/>
          <a:lstStyle/>
          <a:p>
            <a:r>
              <a:rPr kumimoji="1" lang="ja-JP" altLang="en-US" dirty="0"/>
              <a:t>　では、最初に歌うのは、日本の曲「さくらさくら」です。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　まずは、一度聞いてみましょう。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　（数秒間曲を流す）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　とてもゆったりとしたメロディーの曲ですね。みなさんは、どのような桜をイメージしましたか？</a:t>
            </a:r>
            <a:endParaRPr kumimoji="1" lang="en-US" altLang="ja-JP" dirty="0"/>
          </a:p>
          <a:p>
            <a:r>
              <a:rPr kumimoji="1" lang="ja-JP" altLang="en-US" dirty="0"/>
              <a:t>　近くの人と話し合ってみましょう。（少し待つ）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　桜の花びらがひらひらと落ちるイメージや、桜の木がたくさん並んで、辺り一面がきれいなピンク色に染まっている様子をイメージしたのではないでしょうか？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　では、皆さんが考えたイメージを歌で表現するためには、どのように歌うと良いでしょうか？少し考えてみましょう。</a:t>
            </a:r>
            <a:endParaRPr kumimoji="1" lang="en-US" altLang="ja-JP" dirty="0"/>
          </a:p>
          <a:p>
            <a:r>
              <a:rPr kumimoji="1" lang="ja-JP" altLang="en-US" dirty="0"/>
              <a:t>　（５秒待つ）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　この曲は、ゆっくりとした曲調なので、歌詞を一つ一つ丁寧に歌うことができますね。また、満開の桜が咲き誇る風景を思い浮かべながら、穏やかに優しい声で歌ってみるとよいと思います。</a:t>
            </a:r>
            <a:endParaRPr kumimoji="1" lang="en-US" altLang="ja-JP" dirty="0"/>
          </a:p>
          <a:p>
            <a:r>
              <a:rPr kumimoji="1" lang="ja-JP" altLang="en-US" dirty="0"/>
              <a:t>　では、音楽に合わせて歌ってみましょう。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　（曲を流す）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　桜の花びらが、ひらひらと舞い散る様子を、体で表現してみると、曲の雰囲気を感じることができるかも知れません。</a:t>
            </a:r>
            <a:endParaRPr kumimoji="1" lang="en-US" altLang="ja-JP" dirty="0"/>
          </a:p>
          <a:p>
            <a:r>
              <a:rPr kumimoji="1" lang="ja-JP" altLang="en-US" dirty="0"/>
              <a:t>　ぜひ、チャレンジしてみてください。　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780274-A179-4A90-B17F-C51F44E7F639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1088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　次は、「世界中の子どもたちが」です。</a:t>
            </a:r>
            <a:endParaRPr kumimoji="1" lang="en-US" altLang="ja-JP" dirty="0"/>
          </a:p>
          <a:p>
            <a:r>
              <a:rPr kumimoji="1" lang="ja-JP" altLang="en-US" dirty="0"/>
              <a:t>　まずは、一度聞いてみましょう。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　（数秒間曲を流す）</a:t>
            </a:r>
            <a:endParaRPr kumimoji="1" lang="en-US" altLang="ja-JP" dirty="0"/>
          </a:p>
          <a:p>
            <a:r>
              <a:rPr kumimoji="1" lang="ja-JP" altLang="en-US" dirty="0"/>
              <a:t>　</a:t>
            </a:r>
            <a:endParaRPr kumimoji="1" lang="en-US" altLang="ja-JP" dirty="0"/>
          </a:p>
          <a:p>
            <a:r>
              <a:rPr kumimoji="1" lang="ja-JP" altLang="en-US" dirty="0"/>
              <a:t>　曲を聴いてどのような感想をもちましたか？</a:t>
            </a:r>
            <a:endParaRPr kumimoji="1" lang="en-US" altLang="ja-JP" dirty="0"/>
          </a:p>
          <a:p>
            <a:r>
              <a:rPr kumimoji="1" lang="ja-JP" altLang="en-US" dirty="0"/>
              <a:t>　（５秒待つ）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　そうですね、先ほどの「さくらさくら」と違って、「元気な曲」や「リズムが生き生きしている」といった感想をもったのではないでしょうか。</a:t>
            </a:r>
            <a:endParaRPr kumimoji="1" lang="en-US" altLang="ja-JP" dirty="0"/>
          </a:p>
          <a:p>
            <a:r>
              <a:rPr kumimoji="1" lang="ja-JP" altLang="en-US" dirty="0"/>
              <a:t>　皆さんが感じた曲の雰囲気を、歌で表現できるように、歌い方を工夫しながら歌ってみましょう。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　（曲を流す）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　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780274-A179-4A90-B17F-C51F44E7F639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1959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　いかがでしょうか。いろいろな歌を歌う中で、曲の雰囲気に合わせて表現を工夫してみましょう。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780274-A179-4A90-B17F-C51F44E7F639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0857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音楽を聴いて、曲の雰囲気に合った体の動きを考えてみましょう。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80274-A179-4A90-B17F-C51F44E7F639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8838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　これから短い音楽を流します。</a:t>
            </a:r>
            <a:endParaRPr kumimoji="1" lang="en-US" altLang="ja-JP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　皆さんは、下の絵から、曲の雰囲気に合った体の動きを選びましょう。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　では、音楽を流します。（音源１を再生する）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　いかがですか？皆さんはこの音楽にどんな動きを選びましたか</a:t>
            </a:r>
            <a:r>
              <a:rPr kumimoji="1" lang="en-US" altLang="ja-JP" dirty="0"/>
              <a:t>?</a:t>
            </a:r>
          </a:p>
          <a:p>
            <a:r>
              <a:rPr kumimoji="1" lang="ja-JP" altLang="en-US" dirty="0"/>
              <a:t>　ワークシートに書き込んでみましょう。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　では、もう一度音楽を流すので、曲に合わせて実際に選んだ動きをやってみましょう。</a:t>
            </a:r>
            <a:endParaRPr kumimoji="1" lang="en-US" altLang="ja-JP" dirty="0"/>
          </a:p>
          <a:p>
            <a:r>
              <a:rPr kumimoji="1" lang="ja-JP" altLang="en-US" dirty="0"/>
              <a:t>　（音源１を再生する）　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80274-A179-4A90-B17F-C51F44E7F639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24071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　では、次の音楽を流します。（音源２を再生する）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　いかがですか？皆さんはこの音楽にどんな動きを選びましたか</a:t>
            </a:r>
            <a:r>
              <a:rPr kumimoji="1" lang="en-US" altLang="ja-JP" dirty="0"/>
              <a:t>?</a:t>
            </a:r>
          </a:p>
          <a:p>
            <a:r>
              <a:rPr kumimoji="1" lang="ja-JP" altLang="en-US" dirty="0"/>
              <a:t>　ワークシートに書き込んでみましょう。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　では、もう一度音楽を流すので、曲に合わせて実際に選んだ動きをやってみましょう。</a:t>
            </a:r>
            <a:endParaRPr kumimoji="1" lang="en-US" altLang="ja-JP" dirty="0"/>
          </a:p>
          <a:p>
            <a:r>
              <a:rPr kumimoji="1" lang="ja-JP" altLang="en-US" dirty="0"/>
              <a:t>　（音源２を再生する）　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80274-A179-4A90-B17F-C51F44E7F639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68566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　では、次の音楽を流します。（音源３を再生する）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　いかがですか？皆さんはこの音楽にどんな動きを選びましたか</a:t>
            </a:r>
            <a:r>
              <a:rPr kumimoji="1" lang="en-US" altLang="ja-JP" dirty="0"/>
              <a:t>?</a:t>
            </a:r>
          </a:p>
          <a:p>
            <a:r>
              <a:rPr kumimoji="1" lang="ja-JP" altLang="en-US" dirty="0"/>
              <a:t>　ワークシートに書き込んでみましょう。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　では、もう一度音楽を流すので、曲に合わせて実際に選んだ動きをやってみましょう。</a:t>
            </a:r>
            <a:endParaRPr kumimoji="1" lang="en-US" altLang="ja-JP" dirty="0"/>
          </a:p>
          <a:p>
            <a:r>
              <a:rPr kumimoji="1" lang="ja-JP" altLang="en-US" dirty="0"/>
              <a:t>　（音源３を再生する）　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80274-A179-4A90-B17F-C51F44E7F639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8829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F4BD-71D5-4F61-BBBD-753EA6A5E59B}" type="datetimeFigureOut">
              <a:rPr kumimoji="1" lang="ja-JP" altLang="en-US" smtClean="0"/>
              <a:t>2022/2/17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7AE1-6F4C-4875-800C-941B3B7656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0502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F4BD-71D5-4F61-BBBD-753EA6A5E59B}" type="datetimeFigureOut">
              <a:rPr kumimoji="1" lang="ja-JP" altLang="en-US" smtClean="0"/>
              <a:t>2022/2/17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7AE1-6F4C-4875-800C-941B3B7656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5899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F4BD-71D5-4F61-BBBD-753EA6A5E59B}" type="datetimeFigureOut">
              <a:rPr kumimoji="1" lang="ja-JP" altLang="en-US" smtClean="0"/>
              <a:t>2022/2/17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7AE1-6F4C-4875-800C-941B3B7656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0259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F4BD-71D5-4F61-BBBD-753EA6A5E59B}" type="datetimeFigureOut">
              <a:rPr kumimoji="1" lang="ja-JP" altLang="en-US" smtClean="0"/>
              <a:t>2022/2/17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7AE1-6F4C-4875-800C-941B3B7656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9986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F4BD-71D5-4F61-BBBD-753EA6A5E59B}" type="datetimeFigureOut">
              <a:rPr kumimoji="1" lang="ja-JP" altLang="en-US" smtClean="0"/>
              <a:t>2022/2/17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7AE1-6F4C-4875-800C-941B3B7656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9601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F4BD-71D5-4F61-BBBD-753EA6A5E59B}" type="datetimeFigureOut">
              <a:rPr kumimoji="1" lang="ja-JP" altLang="en-US" smtClean="0"/>
              <a:t>2022/2/17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7AE1-6F4C-4875-800C-941B3B7656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2146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F4BD-71D5-4F61-BBBD-753EA6A5E59B}" type="datetimeFigureOut">
              <a:rPr kumimoji="1" lang="ja-JP" altLang="en-US" smtClean="0"/>
              <a:t>2022/2/17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7AE1-6F4C-4875-800C-941B3B7656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9377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F4BD-71D5-4F61-BBBD-753EA6A5E59B}" type="datetimeFigureOut">
              <a:rPr kumimoji="1" lang="ja-JP" altLang="en-US" smtClean="0"/>
              <a:t>2022/2/17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7AE1-6F4C-4875-800C-941B3B7656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8656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F4BD-71D5-4F61-BBBD-753EA6A5E59B}" type="datetimeFigureOut">
              <a:rPr kumimoji="1" lang="ja-JP" altLang="en-US" smtClean="0"/>
              <a:t>2022/2/17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7AE1-6F4C-4875-800C-941B3B7656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3600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F4BD-71D5-4F61-BBBD-753EA6A5E59B}" type="datetimeFigureOut">
              <a:rPr kumimoji="1" lang="ja-JP" altLang="en-US" smtClean="0"/>
              <a:t>2022/2/17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7AE1-6F4C-4875-800C-941B3B7656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9080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F4BD-71D5-4F61-BBBD-753EA6A5E59B}" type="datetimeFigureOut">
              <a:rPr kumimoji="1" lang="ja-JP" altLang="en-US" smtClean="0"/>
              <a:t>2022/2/17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7AE1-6F4C-4875-800C-941B3B7656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9743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5F4BD-71D5-4F61-BBBD-753EA6A5E59B}" type="datetimeFigureOut">
              <a:rPr kumimoji="1" lang="ja-JP" altLang="en-US" smtClean="0"/>
              <a:t>2022/2/17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B7AE1-6F4C-4875-800C-941B3B7656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0812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UD デジタル 教科書体 NK-B" panose="02020700000000000000" pitchFamily="18" charset="-128"/>
          <a:ea typeface="UD デジタル 教科書体 NK-B" panose="02020700000000000000" pitchFamily="18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87828" y="2251282"/>
            <a:ext cx="11016343" cy="2355436"/>
          </a:xfrm>
        </p:spPr>
        <p:txBody>
          <a:bodyPr>
            <a:normAutofit fontScale="90000"/>
          </a:bodyPr>
          <a:lstStyle/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雰囲気を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/>
            </a:r>
            <a:b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/>
            </a:r>
            <a:b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味わいながら歌おう</a:t>
            </a:r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026" name="Picture 2" descr="ソース画像を表示">
            <a:extLst>
              <a:ext uri="{FF2B5EF4-FFF2-40B4-BE49-F238E27FC236}">
                <a16:creationId xmlns:a16="http://schemas.microsoft.com/office/drawing/2014/main" id="{F4DAE36C-A4CD-4C99-939C-816B2C3A9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61331" y="2540633"/>
            <a:ext cx="2785474" cy="413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4988003" y="2066616"/>
            <a:ext cx="1987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spc="600" dirty="0"/>
              <a:t>ふんいき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119874" y="3571263"/>
            <a:ext cx="788448" cy="307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spc="600" dirty="0"/>
              <a:t>あじ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049728" y="3571262"/>
            <a:ext cx="788448" cy="307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spc="600" dirty="0"/>
              <a:t>うた</a:t>
            </a:r>
          </a:p>
        </p:txBody>
      </p:sp>
    </p:spTree>
    <p:extLst>
      <p:ext uri="{BB962C8B-B14F-4D97-AF65-F5344CB8AC3E}">
        <p14:creationId xmlns:p14="http://schemas.microsoft.com/office/powerpoint/2010/main" val="4159650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音楽の特徴に合った体の動きを見つけよう</a:t>
            </a:r>
          </a:p>
        </p:txBody>
      </p:sp>
      <p:sp>
        <p:nvSpPr>
          <p:cNvPr id="14" name="角丸四角形 13"/>
          <p:cNvSpPr/>
          <p:nvPr/>
        </p:nvSpPr>
        <p:spPr>
          <a:xfrm>
            <a:off x="287361" y="1595874"/>
            <a:ext cx="11607128" cy="142020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3"/>
          <a:srcRect l="54213" t="31435" r="37501" b="40836"/>
          <a:stretch/>
        </p:blipFill>
        <p:spPr>
          <a:xfrm>
            <a:off x="287361" y="3671889"/>
            <a:ext cx="1469895" cy="2765364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3"/>
          <a:srcRect l="75369" t="33900" r="16048" b="40836"/>
          <a:stretch/>
        </p:blipFill>
        <p:spPr>
          <a:xfrm>
            <a:off x="5105536" y="3415596"/>
            <a:ext cx="1485523" cy="2458159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 rotWithShape="1">
          <a:blip r:embed="rId4"/>
          <a:srcRect l="76943" t="37792" r="13618" b="33849"/>
          <a:stretch/>
        </p:blipFill>
        <p:spPr>
          <a:xfrm>
            <a:off x="3624147" y="3722466"/>
            <a:ext cx="1621855" cy="2739134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 rotWithShape="1">
          <a:blip r:embed="rId4"/>
          <a:srcRect l="74534" t="67410" r="11518" b="10948"/>
          <a:stretch/>
        </p:blipFill>
        <p:spPr>
          <a:xfrm>
            <a:off x="6991452" y="4618759"/>
            <a:ext cx="2084996" cy="1818494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 rotWithShape="1">
          <a:blip r:embed="rId4"/>
          <a:srcRect l="54562" t="67410" r="32044" b="10948"/>
          <a:stretch/>
        </p:blipFill>
        <p:spPr>
          <a:xfrm>
            <a:off x="9637129" y="4607756"/>
            <a:ext cx="1990763" cy="1808103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 rotWithShape="1">
          <a:blip r:embed="rId4"/>
          <a:srcRect l="33375" t="66090" r="55509" b="7976"/>
          <a:stretch/>
        </p:blipFill>
        <p:spPr>
          <a:xfrm>
            <a:off x="1757256" y="3857625"/>
            <a:ext cx="1882696" cy="2468816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 rotWithShape="1">
          <a:blip r:embed="rId4"/>
          <a:srcRect l="34280" t="54911" r="44860" b="35127"/>
          <a:stretch/>
        </p:blipFill>
        <p:spPr>
          <a:xfrm>
            <a:off x="7335602" y="3365816"/>
            <a:ext cx="3824590" cy="1026600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699142" y="6326441"/>
            <a:ext cx="10572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歩く　　　　　</a:t>
            </a:r>
            <a:r>
              <a:rPr lang="ja-JP" altLang="en-US" dirty="0"/>
              <a:t>走る　　　　　ケンケン　　ジャンプ　　　　　くま歩き　　　　　　うさぎとび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809315" y="410999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転がる</a:t>
            </a:r>
          </a:p>
        </p:txBody>
      </p:sp>
      <p:sp>
        <p:nvSpPr>
          <p:cNvPr id="22" name="正方形/長方形 21"/>
          <p:cNvSpPr/>
          <p:nvPr/>
        </p:nvSpPr>
        <p:spPr>
          <a:xfrm>
            <a:off x="386972" y="1773472"/>
            <a:ext cx="914400" cy="103281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5400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４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914990" y="428217"/>
            <a:ext cx="104388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spc="600" dirty="0"/>
              <a:t>おんがく　　とくちょう　　 あ　　　　からだ　 うご   　　  み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99142" y="6180624"/>
            <a:ext cx="7604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ある　　　　　　　　　 はし　　　　　　　　　　　　　　　　　　　　　　　　　　　　　　　　　　　　　 ある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8794567" y="3966326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/>
              <a:t>ころ</a:t>
            </a:r>
          </a:p>
        </p:txBody>
      </p:sp>
      <p:pic>
        <p:nvPicPr>
          <p:cNvPr id="18" name="図 17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12" t="43256" r="15504" b="49078"/>
          <a:stretch/>
        </p:blipFill>
        <p:spPr bwMode="auto">
          <a:xfrm>
            <a:off x="1128028" y="1825847"/>
            <a:ext cx="10499864" cy="9697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69736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音楽の特徴に合った体の動きを見つけよう</a:t>
            </a:r>
          </a:p>
        </p:txBody>
      </p:sp>
      <p:sp>
        <p:nvSpPr>
          <p:cNvPr id="14" name="角丸四角形 13"/>
          <p:cNvSpPr/>
          <p:nvPr/>
        </p:nvSpPr>
        <p:spPr>
          <a:xfrm>
            <a:off x="287361" y="1595874"/>
            <a:ext cx="11607128" cy="142020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3"/>
          <a:srcRect l="54213" t="31435" r="37501" b="40836"/>
          <a:stretch/>
        </p:blipFill>
        <p:spPr>
          <a:xfrm>
            <a:off x="287361" y="3671889"/>
            <a:ext cx="1469895" cy="2765364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3"/>
          <a:srcRect l="75369" t="33900" r="16048" b="40836"/>
          <a:stretch/>
        </p:blipFill>
        <p:spPr>
          <a:xfrm>
            <a:off x="5105536" y="3415596"/>
            <a:ext cx="1485523" cy="2458159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 rotWithShape="1">
          <a:blip r:embed="rId4"/>
          <a:srcRect l="76943" t="37792" r="13618" b="33849"/>
          <a:stretch/>
        </p:blipFill>
        <p:spPr>
          <a:xfrm>
            <a:off x="3624147" y="3722466"/>
            <a:ext cx="1621855" cy="2739134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 rotWithShape="1">
          <a:blip r:embed="rId4"/>
          <a:srcRect l="74534" t="67410" r="11518" b="10948"/>
          <a:stretch/>
        </p:blipFill>
        <p:spPr>
          <a:xfrm>
            <a:off x="6991452" y="4618759"/>
            <a:ext cx="2084996" cy="1818494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 rotWithShape="1">
          <a:blip r:embed="rId4"/>
          <a:srcRect l="54562" t="67410" r="32044" b="10948"/>
          <a:stretch/>
        </p:blipFill>
        <p:spPr>
          <a:xfrm>
            <a:off x="9637129" y="4607756"/>
            <a:ext cx="1990763" cy="1808103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 rotWithShape="1">
          <a:blip r:embed="rId4"/>
          <a:srcRect l="33375" t="66090" r="55509" b="7976"/>
          <a:stretch/>
        </p:blipFill>
        <p:spPr>
          <a:xfrm>
            <a:off x="1757256" y="3857625"/>
            <a:ext cx="1882696" cy="2468816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 rotWithShape="1">
          <a:blip r:embed="rId4"/>
          <a:srcRect l="34280" t="54911" r="44860" b="35127"/>
          <a:stretch/>
        </p:blipFill>
        <p:spPr>
          <a:xfrm>
            <a:off x="7335602" y="3365816"/>
            <a:ext cx="3824590" cy="1026600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699142" y="6326441"/>
            <a:ext cx="10572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歩く　　　　　</a:t>
            </a:r>
            <a:r>
              <a:rPr lang="ja-JP" altLang="en-US" dirty="0"/>
              <a:t>走る　　　　　ケンケン　　ジャンプ　　　　　くま歩き　　　　　　うさぎとび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809315" y="410999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転がる</a:t>
            </a:r>
          </a:p>
        </p:txBody>
      </p:sp>
      <p:sp>
        <p:nvSpPr>
          <p:cNvPr id="22" name="正方形/長方形 21"/>
          <p:cNvSpPr/>
          <p:nvPr/>
        </p:nvSpPr>
        <p:spPr>
          <a:xfrm>
            <a:off x="386972" y="1773472"/>
            <a:ext cx="914400" cy="103281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5400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５</a:t>
            </a:r>
            <a:endParaRPr kumimoji="1" lang="ja-JP" altLang="en-US" sz="5400" dirty="0"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914990" y="428217"/>
            <a:ext cx="104388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spc="600" dirty="0"/>
              <a:t>おんがく　　とくちょう　　 あ　　　　からだ　 うご   　　  み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99142" y="6180624"/>
            <a:ext cx="7604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ある　　　　　　　　　 はし　　　　　　　　　　　　　　　　　　　　　　　　　　　　　　　　　　　　　 ある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8794567" y="3966326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/>
              <a:t>ころ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FEABB7D-DE06-4848-BD3B-AD259D50CDF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880" t="47248" r="9749" b="40353"/>
          <a:stretch/>
        </p:blipFill>
        <p:spPr>
          <a:xfrm>
            <a:off x="1212724" y="1669561"/>
            <a:ext cx="10592304" cy="118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208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音楽の特徴に合った体の動きを見つけよう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3"/>
          <a:srcRect l="6869" t="70282" r="11553" b="16237"/>
          <a:stretch/>
        </p:blipFill>
        <p:spPr>
          <a:xfrm>
            <a:off x="788893" y="1572940"/>
            <a:ext cx="10614213" cy="986118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4"/>
          <a:srcRect l="7144" t="31311" r="11416" b="55944"/>
          <a:stretch/>
        </p:blipFill>
        <p:spPr>
          <a:xfrm>
            <a:off x="757518" y="1508979"/>
            <a:ext cx="10596282" cy="93233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5"/>
          <a:srcRect l="6868" t="37439" r="11140" b="49571"/>
          <a:stretch/>
        </p:blipFill>
        <p:spPr>
          <a:xfrm>
            <a:off x="699448" y="1491051"/>
            <a:ext cx="10668000" cy="950258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6"/>
          <a:srcRect l="6869" t="25674" r="11278" b="60601"/>
          <a:stretch/>
        </p:blipFill>
        <p:spPr>
          <a:xfrm>
            <a:off x="753034" y="1627532"/>
            <a:ext cx="10650072" cy="1004047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6"/>
          <a:srcRect l="6869" t="58372" r="11278" b="26433"/>
          <a:stretch/>
        </p:blipFill>
        <p:spPr>
          <a:xfrm>
            <a:off x="1231456" y="1708616"/>
            <a:ext cx="10650072" cy="1111623"/>
          </a:xfrm>
          <a:prstGeom prst="rect">
            <a:avLst/>
          </a:prstGeom>
        </p:spPr>
      </p:pic>
      <p:sp>
        <p:nvSpPr>
          <p:cNvPr id="14" name="角丸四角形 13"/>
          <p:cNvSpPr/>
          <p:nvPr/>
        </p:nvSpPr>
        <p:spPr>
          <a:xfrm>
            <a:off x="287361" y="1595874"/>
            <a:ext cx="11607128" cy="142020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7"/>
          <a:srcRect l="54213" t="31435" r="37501" b="40836"/>
          <a:stretch/>
        </p:blipFill>
        <p:spPr>
          <a:xfrm>
            <a:off x="287361" y="3671889"/>
            <a:ext cx="1469895" cy="2765364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7"/>
          <a:srcRect l="75369" t="33900" r="16048" b="40836"/>
          <a:stretch/>
        </p:blipFill>
        <p:spPr>
          <a:xfrm>
            <a:off x="5105536" y="3415596"/>
            <a:ext cx="1485523" cy="2458159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 rotWithShape="1">
          <a:blip r:embed="rId8"/>
          <a:srcRect l="76943" t="37792" r="13618" b="33849"/>
          <a:stretch/>
        </p:blipFill>
        <p:spPr>
          <a:xfrm>
            <a:off x="3624147" y="3722466"/>
            <a:ext cx="1621855" cy="2739134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 rotWithShape="1">
          <a:blip r:embed="rId8"/>
          <a:srcRect l="74534" t="67410" r="11518" b="10948"/>
          <a:stretch/>
        </p:blipFill>
        <p:spPr>
          <a:xfrm>
            <a:off x="6991452" y="4618759"/>
            <a:ext cx="2084996" cy="1818494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 rotWithShape="1">
          <a:blip r:embed="rId8"/>
          <a:srcRect l="54562" t="67410" r="32044" b="10948"/>
          <a:stretch/>
        </p:blipFill>
        <p:spPr>
          <a:xfrm>
            <a:off x="9637129" y="4607756"/>
            <a:ext cx="1990763" cy="1808103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 rotWithShape="1">
          <a:blip r:embed="rId8"/>
          <a:srcRect l="33375" t="66090" r="55509" b="7976"/>
          <a:stretch/>
        </p:blipFill>
        <p:spPr>
          <a:xfrm>
            <a:off x="1757256" y="3857625"/>
            <a:ext cx="1882696" cy="2468816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 rotWithShape="1">
          <a:blip r:embed="rId8"/>
          <a:srcRect l="34280" t="54911" r="44860" b="35127"/>
          <a:stretch/>
        </p:blipFill>
        <p:spPr>
          <a:xfrm>
            <a:off x="7335602" y="3365816"/>
            <a:ext cx="3824590" cy="1026600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699142" y="6326441"/>
            <a:ext cx="10572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歩く　　　　　</a:t>
            </a:r>
            <a:r>
              <a:rPr lang="ja-JP" altLang="en-US" dirty="0"/>
              <a:t>走る　　　　　ケンケン　　ジャンプ　　　　　くま歩き　　　　　　うさぎとび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809315" y="410999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転がる</a:t>
            </a:r>
          </a:p>
        </p:txBody>
      </p:sp>
      <p:sp>
        <p:nvSpPr>
          <p:cNvPr id="22" name="正方形/長方形 21"/>
          <p:cNvSpPr/>
          <p:nvPr/>
        </p:nvSpPr>
        <p:spPr>
          <a:xfrm>
            <a:off x="386972" y="1773472"/>
            <a:ext cx="914400" cy="103281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5400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６</a:t>
            </a:r>
            <a:endParaRPr kumimoji="1" lang="ja-JP" altLang="en-US" sz="5400" dirty="0"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914990" y="428217"/>
            <a:ext cx="104388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spc="600" dirty="0"/>
              <a:t>おんがく　　とくちょう　　 あ　　　　からだ　 うご   　　  み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99142" y="6180624"/>
            <a:ext cx="7604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ある　　　　　　　　　 はし　　　　　　　　　　　　　　　　　　　　　　　　　　　　　　　　　　　　　 ある</a:t>
            </a: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8794567" y="3966326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/>
              <a:t>ころ</a:t>
            </a:r>
          </a:p>
        </p:txBody>
      </p:sp>
    </p:spTree>
    <p:extLst>
      <p:ext uri="{BB962C8B-B14F-4D97-AF65-F5344CB8AC3E}">
        <p14:creationId xmlns:p14="http://schemas.microsoft.com/office/powerpoint/2010/main" val="3617366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6057" y="1954307"/>
            <a:ext cx="11016343" cy="2465574"/>
          </a:xfrm>
        </p:spPr>
        <p:txBody>
          <a:bodyPr>
            <a:normAutofit fontScale="90000"/>
          </a:bodyPr>
          <a:lstStyle/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音楽の特徴に注目しながら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/>
            </a:r>
            <a:b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/>
            </a:r>
            <a:b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聴いてみよう</a:t>
            </a:r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050" name="Picture 2" descr="ソース画像を表示">
            <a:extLst>
              <a:ext uri="{FF2B5EF4-FFF2-40B4-BE49-F238E27FC236}">
                <a16:creationId xmlns:a16="http://schemas.microsoft.com/office/drawing/2014/main" id="{879834AB-4D2C-415C-842C-D3B41A0A48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6057" y="4205082"/>
            <a:ext cx="4383053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2185808" y="1883254"/>
            <a:ext cx="7548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spc="600" dirty="0"/>
              <a:t>おんが</a:t>
            </a:r>
            <a:r>
              <a:rPr kumimoji="1" lang="ja-JP" altLang="en-US" sz="1400" spc="600" dirty="0" err="1"/>
              <a:t>く</a:t>
            </a:r>
            <a:r>
              <a:rPr kumimoji="1" lang="ja-JP" altLang="en-US" sz="1400" spc="600" dirty="0"/>
              <a:t>　　 　とくちょう　　　ちゅうもく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280879" y="3318764"/>
            <a:ext cx="16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spc="600" dirty="0"/>
              <a:t>き</a:t>
            </a:r>
          </a:p>
        </p:txBody>
      </p:sp>
    </p:spTree>
    <p:extLst>
      <p:ext uri="{BB962C8B-B14F-4D97-AF65-F5344CB8AC3E}">
        <p14:creationId xmlns:p14="http://schemas.microsoft.com/office/powerpoint/2010/main" val="3434480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ソース画像を表示">
            <a:extLst>
              <a:ext uri="{FF2B5EF4-FFF2-40B4-BE49-F238E27FC236}">
                <a16:creationId xmlns:a16="http://schemas.microsoft.com/office/drawing/2014/main" id="{CD945A44-5EA5-46F7-B866-326AA687D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歌劇「カルメン」から　前奏曲</a:t>
            </a:r>
            <a:endParaRPr kumimoji="1" lang="ja-JP" altLang="en-US" dirty="0"/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0581724B-7AD1-48D0-AC7D-E947FE9A7635}"/>
              </a:ext>
            </a:extLst>
          </p:cNvPr>
          <p:cNvSpPr txBox="1">
            <a:spLocks/>
          </p:cNvSpPr>
          <p:nvPr/>
        </p:nvSpPr>
        <p:spPr>
          <a:xfrm>
            <a:off x="9164717" y="210294"/>
            <a:ext cx="2824702" cy="922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1800" dirty="0"/>
              <a:t>曲：ビゼー（フランス）</a:t>
            </a:r>
          </a:p>
        </p:txBody>
      </p:sp>
      <p:pic>
        <p:nvPicPr>
          <p:cNvPr id="1026" name="Picture 2" descr="ソース画像を表示">
            <a:extLst>
              <a:ext uri="{FF2B5EF4-FFF2-40B4-BE49-F238E27FC236}">
                <a16:creationId xmlns:a16="http://schemas.microsoft.com/office/drawing/2014/main" id="{720DF82E-1BCB-4487-8E19-DF716E919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7283" y="1343355"/>
            <a:ext cx="6137434" cy="557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1121465" y="365125"/>
            <a:ext cx="6680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かげき　　　　　　　　　　　　　　　　　　　　　　　　　</a:t>
            </a:r>
            <a:r>
              <a:rPr kumimoji="1" lang="ja-JP" altLang="en-US" sz="1400" dirty="0" err="1"/>
              <a:t>ぜん</a:t>
            </a:r>
            <a:r>
              <a:rPr kumimoji="1" lang="ja-JP" altLang="en-US" sz="1400" dirty="0"/>
              <a:t>そうきょく</a:t>
            </a:r>
          </a:p>
        </p:txBody>
      </p:sp>
    </p:spTree>
    <p:extLst>
      <p:ext uri="{BB962C8B-B14F-4D97-AF65-F5344CB8AC3E}">
        <p14:creationId xmlns:p14="http://schemas.microsoft.com/office/powerpoint/2010/main" val="1663365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ソース画像を表示">
            <a:extLst>
              <a:ext uri="{FF2B5EF4-FFF2-40B4-BE49-F238E27FC236}">
                <a16:creationId xmlns:a16="http://schemas.microsoft.com/office/drawing/2014/main" id="{28EBDE33-F732-419E-9DD9-BAF3AB5D3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2390" y="1356048"/>
            <a:ext cx="7583673" cy="52554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3EAB9C4E-F84E-4A61-83F6-75950ACE7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Ａ列車で行こう</a:t>
            </a:r>
          </a:p>
        </p:txBody>
      </p:sp>
      <p:pic>
        <p:nvPicPr>
          <p:cNvPr id="3076" name="Picture 4" descr="ソース画像を表示">
            <a:extLst>
              <a:ext uri="{FF2B5EF4-FFF2-40B4-BE49-F238E27FC236}">
                <a16:creationId xmlns:a16="http://schemas.microsoft.com/office/drawing/2014/main" id="{50E757B8-1D7C-437E-BF1C-E7A76739F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895" y="2835275"/>
            <a:ext cx="2793154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F294E412-FD36-4CBF-9B3D-BE6AC28C62F8}"/>
              </a:ext>
            </a:extLst>
          </p:cNvPr>
          <p:cNvSpPr txBox="1">
            <a:spLocks/>
          </p:cNvSpPr>
          <p:nvPr/>
        </p:nvSpPr>
        <p:spPr>
          <a:xfrm>
            <a:off x="7331529" y="210294"/>
            <a:ext cx="4657890" cy="922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1800" dirty="0"/>
              <a:t>曲：ビリー・ストレイホーン（アメリカ）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468332" y="376289"/>
            <a:ext cx="21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err="1"/>
              <a:t>れっしゃ</a:t>
            </a:r>
            <a:r>
              <a:rPr kumimoji="1" lang="ja-JP" altLang="en-US" sz="1400" dirty="0"/>
              <a:t>　　　　　い</a:t>
            </a:r>
          </a:p>
        </p:txBody>
      </p:sp>
    </p:spTree>
    <p:extLst>
      <p:ext uri="{BB962C8B-B14F-4D97-AF65-F5344CB8AC3E}">
        <p14:creationId xmlns:p14="http://schemas.microsoft.com/office/powerpoint/2010/main" val="1715094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E1CD116-7196-44F0-9F52-1F6060F024E2}"/>
              </a:ext>
            </a:extLst>
          </p:cNvPr>
          <p:cNvSpPr txBox="1"/>
          <p:nvPr/>
        </p:nvSpPr>
        <p:spPr>
          <a:xfrm>
            <a:off x="156000" y="180000"/>
            <a:ext cx="11880000" cy="64800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algn="just">
              <a:lnSpc>
                <a:spcPts val="7500"/>
              </a:lnSpc>
            </a:pPr>
            <a:r>
              <a:rPr kumimoji="1"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849" y="1277140"/>
            <a:ext cx="3287151" cy="5018550"/>
          </a:xfrm>
          <a:prstGeom prst="rect">
            <a:avLst/>
          </a:prstGeom>
        </p:spPr>
      </p:pic>
      <p:sp>
        <p:nvSpPr>
          <p:cNvPr id="14" name="吹き出し: 角を丸めた四角形 13">
            <a:extLst>
              <a:ext uri="{FF2B5EF4-FFF2-40B4-BE49-F238E27FC236}">
                <a16:creationId xmlns:a16="http://schemas.microsoft.com/office/drawing/2014/main" id="{AAB1AFBE-CE77-48CF-BF66-3F3B90E32EB1}"/>
              </a:ext>
            </a:extLst>
          </p:cNvPr>
          <p:cNvSpPr/>
          <p:nvPr/>
        </p:nvSpPr>
        <p:spPr>
          <a:xfrm>
            <a:off x="857443" y="592536"/>
            <a:ext cx="7189963" cy="1795489"/>
          </a:xfrm>
          <a:prstGeom prst="wedgeRoundRectCallout">
            <a:avLst>
              <a:gd name="adj1" fmla="val 62329"/>
              <a:gd name="adj2" fmla="val 54226"/>
              <a:gd name="adj3" fmla="val 16667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 anchorCtr="0"/>
          <a:lstStyle/>
          <a:p>
            <a:pPr algn="just">
              <a:lnSpc>
                <a:spcPct val="150000"/>
              </a:lnSpc>
            </a:pPr>
            <a:r>
              <a:rPr lang="ja-JP" altLang="en-US" sz="3600" dirty="0">
                <a:solidFill>
                  <a:schemeClr val="tx1"/>
                </a:solidFill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色々な音楽を聴いて、</a:t>
            </a:r>
            <a:r>
              <a:rPr kumimoji="1" lang="ja-JP" altLang="en-US" sz="3600" dirty="0">
                <a:solidFill>
                  <a:schemeClr val="tx1"/>
                </a:solidFill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雰囲気や特徴を見付けてみましょう。</a:t>
            </a:r>
          </a:p>
        </p:txBody>
      </p:sp>
      <p:pic>
        <p:nvPicPr>
          <p:cNvPr id="1026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410" y="3884408"/>
            <a:ext cx="4784915" cy="251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円形吹き出し 2"/>
          <p:cNvSpPr/>
          <p:nvPr/>
        </p:nvSpPr>
        <p:spPr>
          <a:xfrm>
            <a:off x="5638798" y="2702257"/>
            <a:ext cx="3477905" cy="2019868"/>
          </a:xfrm>
          <a:prstGeom prst="wedgeEllipseCallout">
            <a:avLst>
              <a:gd name="adj1" fmla="val -43501"/>
              <a:gd name="adj2" fmla="val 5199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ja-JP" altLang="en-US" dirty="0"/>
              <a:t>カルメンのリズムはとても力強いね。</a:t>
            </a:r>
            <a:endParaRPr kumimoji="1" lang="en-US" altLang="ja-JP" dirty="0"/>
          </a:p>
          <a:p>
            <a:pPr algn="ctr">
              <a:lnSpc>
                <a:spcPct val="150000"/>
              </a:lnSpc>
            </a:pPr>
            <a:r>
              <a:rPr kumimoji="1" lang="ja-JP" altLang="en-US" dirty="0"/>
              <a:t>中間はゆったりとした曲に変わったよ。</a:t>
            </a:r>
          </a:p>
        </p:txBody>
      </p:sp>
      <p:sp>
        <p:nvSpPr>
          <p:cNvPr id="15" name="円形吹き出し 14"/>
          <p:cNvSpPr/>
          <p:nvPr/>
        </p:nvSpPr>
        <p:spPr>
          <a:xfrm>
            <a:off x="285532" y="2538485"/>
            <a:ext cx="3508546" cy="1345924"/>
          </a:xfrm>
          <a:prstGeom prst="wedgeEllipseCallout">
            <a:avLst>
              <a:gd name="adj1" fmla="val 32754"/>
              <a:gd name="adj2" fmla="val 5902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dirty="0"/>
              <a:t>長い音が多いからゆっくり</a:t>
            </a:r>
            <a:r>
              <a:rPr lang="ja-JP" altLang="en-US" dirty="0" err="1"/>
              <a:t>に</a:t>
            </a:r>
            <a:r>
              <a:rPr lang="ja-JP" altLang="en-US" dirty="0"/>
              <a:t>感じるのかな</a:t>
            </a:r>
            <a:endParaRPr lang="en-US" altLang="ja-JP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13491" y="647128"/>
            <a:ext cx="67885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いろいろ　　　　　　おんが</a:t>
            </a:r>
            <a:r>
              <a:rPr kumimoji="1" lang="ja-JP" altLang="en-US" sz="1200" dirty="0" err="1"/>
              <a:t>く</a:t>
            </a:r>
            <a:r>
              <a:rPr kumimoji="1" lang="ja-JP" altLang="en-US" sz="1200" dirty="0"/>
              <a:t>　　　　　 き　　　　　　　　　　　　　　ふんいき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113491" y="1484309"/>
            <a:ext cx="67885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とくちょう　　　　み　　つ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02851" y="2702257"/>
            <a:ext cx="23088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なが　 おと    おお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614772" y="3151807"/>
            <a:ext cx="756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かん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926863" y="3194303"/>
            <a:ext cx="151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ちから</a:t>
            </a:r>
            <a:r>
              <a:rPr kumimoji="1" lang="ja-JP" altLang="en-US" sz="1100" dirty="0" err="1"/>
              <a:t>づよ</a:t>
            </a:r>
            <a:endParaRPr kumimoji="1" lang="ja-JP" altLang="en-US" sz="11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170863" y="3595034"/>
            <a:ext cx="151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ちゅうかん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396880" y="4027774"/>
            <a:ext cx="151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きょく　 か</a:t>
            </a:r>
          </a:p>
        </p:txBody>
      </p:sp>
    </p:spTree>
    <p:extLst>
      <p:ext uri="{BB962C8B-B14F-4D97-AF65-F5344CB8AC3E}">
        <p14:creationId xmlns:p14="http://schemas.microsoft.com/office/powerpoint/2010/main" val="226451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66"/>
    </mc:Choice>
    <mc:Fallback xmlns="">
      <p:transition spd="slow" advTm="17266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45827" y="324181"/>
            <a:ext cx="11300348" cy="1325563"/>
          </a:xfrm>
        </p:spPr>
        <p:txBody>
          <a:bodyPr/>
          <a:lstStyle/>
          <a:p>
            <a:r>
              <a:rPr kumimoji="1" lang="ja-JP" altLang="en-US" dirty="0"/>
              <a:t>音源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45825" y="1487606"/>
            <a:ext cx="11471191" cy="4689357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さくら</a:t>
            </a:r>
            <a:r>
              <a:rPr lang="ja-JP" altLang="en-US" sz="1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「</a:t>
            </a:r>
            <a:r>
              <a:rPr lang="ja-JP" altLang="en-US" sz="1800" b="0" i="0" dirty="0">
                <a:solidFill>
                  <a:srgbClr val="000000"/>
                </a:solidFill>
                <a:effectLst/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日本の唱歌</a:t>
            </a:r>
            <a:r>
              <a:rPr lang="ja-JP" altLang="en-US" sz="1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」より～（</a:t>
            </a:r>
            <a:r>
              <a:rPr lang="en-US" altLang="ja-JP" sz="1800" b="0" i="0" dirty="0">
                <a:effectLst/>
                <a:latin typeface="BIZ UDゴシック" panose="020B0400000000000000" pitchFamily="49" charset="-128"/>
                <a:ea typeface="BIZ UDゴシック" panose="020B0400000000000000" pitchFamily="49" charset="-128"/>
              </a:rPr>
              <a:t>COCN-60017</a:t>
            </a:r>
            <a:r>
              <a:rPr lang="ja-JP" altLang="en-US" sz="1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）</a:t>
            </a:r>
            <a:endParaRPr lang="en-US" altLang="ja-JP" sz="18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ct val="150000"/>
              </a:lnSpc>
            </a:pP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世界中の子どもたちが</a:t>
            </a:r>
            <a:r>
              <a:rPr lang="ja-JP" altLang="en-US" sz="1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「</a:t>
            </a:r>
            <a:r>
              <a:rPr lang="ja-JP" altLang="ja-JP" sz="1800" dirty="0">
                <a:solidFill>
                  <a:srgbClr val="030303"/>
                </a:solidFill>
                <a:effectLst/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決定盤</a:t>
            </a:r>
            <a:r>
              <a:rPr lang="en-US" altLang="ja-JP" sz="1800" dirty="0">
                <a:solidFill>
                  <a:srgbClr val="030303"/>
                </a:solidFill>
                <a:effectLst/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 </a:t>
            </a:r>
            <a:r>
              <a:rPr lang="ja-JP" altLang="ja-JP" sz="1800" dirty="0">
                <a:solidFill>
                  <a:srgbClr val="030303"/>
                </a:solidFill>
                <a:effectLst/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続みんなで歌おう</a:t>
            </a:r>
            <a:r>
              <a:rPr lang="en-US" altLang="ja-JP" sz="1800" dirty="0">
                <a:solidFill>
                  <a:srgbClr val="030303"/>
                </a:solidFill>
                <a:effectLst/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!</a:t>
            </a:r>
            <a:r>
              <a:rPr lang="ja-JP" altLang="ja-JP" sz="1800" dirty="0">
                <a:solidFill>
                  <a:srgbClr val="030303"/>
                </a:solidFill>
                <a:effectLst/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こどものうたベスト</a:t>
            </a:r>
            <a:r>
              <a:rPr lang="ja-JP" altLang="en-US" sz="1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」より～（</a:t>
            </a:r>
            <a:r>
              <a:rPr lang="en-US" altLang="ja-JP" sz="1800" b="0" i="0" dirty="0">
                <a:solidFill>
                  <a:srgbClr val="000000"/>
                </a:solidFill>
                <a:effectLst/>
                <a:latin typeface="BIZ UDゴシック" panose="020B0400000000000000" pitchFamily="49" charset="-128"/>
                <a:ea typeface="BIZ UDゴシック" panose="020B0400000000000000" pitchFamily="49" charset="-128"/>
              </a:rPr>
              <a:t>PCCK.10146</a:t>
            </a:r>
            <a:r>
              <a:rPr lang="ja-JP" altLang="en-US" sz="1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）</a:t>
            </a:r>
            <a:endParaRPr lang="en-US" altLang="ja-JP" sz="18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ct val="150000"/>
              </a:lnSpc>
            </a:pP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歌劇「カルメン」から　前奏曲</a:t>
            </a:r>
            <a:r>
              <a:rPr lang="ja-JP" altLang="en-US" sz="1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「</a:t>
            </a:r>
            <a:r>
              <a:rPr lang="ja-JP" altLang="en-US" sz="1800" b="0" i="0" dirty="0">
                <a:solidFill>
                  <a:srgbClr val="000000"/>
                </a:solidFill>
                <a:effectLst/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ロイヤルフィルハーモニー管弦楽団名演奏集</a:t>
            </a:r>
            <a:r>
              <a:rPr lang="ja-JP" altLang="en-US" sz="1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」より～　　　　　　　　</a:t>
            </a:r>
            <a:endParaRPr lang="en-US" altLang="ja-JP" sz="18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 algn="r">
              <a:lnSpc>
                <a:spcPct val="150000"/>
              </a:lnSpc>
              <a:buNone/>
            </a:pPr>
            <a:r>
              <a:rPr lang="ja-JP" altLang="en-US" sz="1800" dirty="0">
                <a:solidFill>
                  <a:srgbClr val="030303"/>
                </a:solidFill>
                <a:effectLst/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　　　　　　　　　　　　　　</a:t>
            </a:r>
            <a:r>
              <a:rPr lang="ja-JP" altLang="ja-JP" sz="1800" dirty="0">
                <a:solidFill>
                  <a:srgbClr val="030303"/>
                </a:solidFill>
                <a:effectLst/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マルク・エルムレル指揮、ロイヤル・フィルハーモニー管弦楽団</a:t>
            </a:r>
            <a:r>
              <a:rPr lang="ja-JP" altLang="en-US" sz="1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（</a:t>
            </a:r>
            <a:r>
              <a:rPr lang="en-US" altLang="ja-JP" sz="1800" b="0" i="0" dirty="0">
                <a:solidFill>
                  <a:srgbClr val="000000"/>
                </a:solidFill>
                <a:effectLst/>
                <a:latin typeface="BIZ UDゴシック" panose="020B0400000000000000" pitchFamily="49" charset="-128"/>
                <a:ea typeface="BIZ UDゴシック" panose="020B0400000000000000" pitchFamily="49" charset="-128"/>
              </a:rPr>
              <a:t>600570</a:t>
            </a:r>
            <a:r>
              <a:rPr lang="ja-JP" altLang="en-US" sz="1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）</a:t>
            </a:r>
            <a:r>
              <a:rPr lang="en-US" altLang="ja-JP" sz="1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                                     </a:t>
            </a:r>
          </a:p>
          <a:p>
            <a:pPr>
              <a:lnSpc>
                <a:spcPct val="150000"/>
              </a:lnSpc>
            </a:pP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Ａ列車で行こう</a:t>
            </a:r>
            <a:r>
              <a:rPr lang="ja-JP" altLang="en-US" sz="1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「</a:t>
            </a:r>
            <a:r>
              <a:rPr lang="ja-JP" altLang="en-US" sz="1800" b="0" i="0" dirty="0">
                <a:solidFill>
                  <a:srgbClr val="000000"/>
                </a:solidFill>
                <a:effectLst/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デューク・エリントン・ソングブック</a:t>
            </a:r>
            <a:r>
              <a:rPr lang="ja-JP" altLang="en-US" sz="1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」より～　　　　　　　　　　　　　　　　　　　　　　</a:t>
            </a:r>
            <a:endParaRPr lang="en-US" altLang="ja-JP" sz="18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 algn="r">
              <a:lnSpc>
                <a:spcPct val="150000"/>
              </a:lnSpc>
              <a:buNone/>
            </a:pPr>
            <a:r>
              <a:rPr lang="ja-JP" altLang="en-US" sz="1800" b="0" i="0" dirty="0">
                <a:solidFill>
                  <a:srgbClr val="000000"/>
                </a:solidFill>
                <a:effectLst/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オスカー・ピーターソン</a:t>
            </a:r>
            <a:r>
              <a:rPr lang="en-US" altLang="ja-JP" sz="1800" b="0" i="0" dirty="0">
                <a:solidFill>
                  <a:srgbClr val="000000"/>
                </a:solidFill>
                <a:effectLst/>
                <a:latin typeface="BIZ UDゴシック" panose="020B0400000000000000" pitchFamily="49" charset="-128"/>
                <a:ea typeface="BIZ UDゴシック" panose="020B0400000000000000" pitchFamily="49" charset="-128"/>
              </a:rPr>
              <a:t>(p) </a:t>
            </a:r>
            <a:r>
              <a:rPr lang="ja-JP" altLang="en-US" sz="1800" b="0" i="0" dirty="0">
                <a:solidFill>
                  <a:srgbClr val="000000"/>
                </a:solidFill>
                <a:effectLst/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レイ・ブラウン</a:t>
            </a:r>
            <a:r>
              <a:rPr lang="en-US" altLang="ja-JP" sz="1800" b="0" i="0" dirty="0">
                <a:solidFill>
                  <a:srgbClr val="000000"/>
                </a:solidFill>
                <a:effectLst/>
                <a:latin typeface="BIZ UDゴシック" panose="020B0400000000000000" pitchFamily="49" charset="-128"/>
                <a:ea typeface="BIZ UDゴシック" panose="020B0400000000000000" pitchFamily="49" charset="-128"/>
              </a:rPr>
              <a:t>(b) </a:t>
            </a:r>
            <a:r>
              <a:rPr lang="ja-JP" altLang="en-US" sz="1800" b="0" i="0" dirty="0">
                <a:solidFill>
                  <a:srgbClr val="000000"/>
                </a:solidFill>
                <a:effectLst/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エド・シグペン</a:t>
            </a:r>
            <a:r>
              <a:rPr lang="en-US" altLang="ja-JP" sz="1800" b="0" i="0" dirty="0">
                <a:solidFill>
                  <a:srgbClr val="000000"/>
                </a:solidFill>
                <a:effectLst/>
                <a:latin typeface="BIZ UDゴシック" panose="020B0400000000000000" pitchFamily="49" charset="-128"/>
                <a:ea typeface="BIZ UDゴシック" panose="020B0400000000000000" pitchFamily="49" charset="-128"/>
              </a:rPr>
              <a:t>(ds) </a:t>
            </a:r>
            <a:r>
              <a:rPr lang="ja-JP" altLang="en-US" sz="1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（</a:t>
            </a:r>
            <a:r>
              <a:rPr lang="en-US" altLang="ja-JP" sz="1800" b="0" i="0" dirty="0">
                <a:effectLst/>
                <a:latin typeface="BIZ UDゴシック" panose="020B0400000000000000" pitchFamily="49" charset="-128"/>
                <a:ea typeface="BIZ UDゴシック" panose="020B0400000000000000" pitchFamily="49" charset="-128"/>
              </a:rPr>
              <a:t>UCCU-8196</a:t>
            </a:r>
            <a:r>
              <a:rPr lang="ja-JP" altLang="en-US" sz="1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）</a:t>
            </a:r>
            <a:endParaRPr lang="en-US" altLang="ja-JP" sz="18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buNone/>
            </a:pPr>
            <a:endParaRPr lang="ja-JP" altLang="en-US" sz="18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85370" y="2336094"/>
            <a:ext cx="1728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せかいじゅう　　　　こ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78710" y="3110952"/>
            <a:ext cx="450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　かげき　　　　　　　　　　　　　　　　　　　  </a:t>
            </a:r>
            <a:r>
              <a:rPr kumimoji="1" lang="ja-JP" altLang="en-US" sz="1100" dirty="0" err="1"/>
              <a:t>ぜん</a:t>
            </a:r>
            <a:r>
              <a:rPr kumimoji="1" lang="ja-JP" altLang="en-US" sz="1100" dirty="0"/>
              <a:t>そうきょく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01370" y="4412874"/>
            <a:ext cx="151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 err="1"/>
              <a:t>れっしゃ</a:t>
            </a:r>
            <a:r>
              <a:rPr kumimoji="1" lang="ja-JP" altLang="en-US" sz="1100" dirty="0"/>
              <a:t>　　　   い</a:t>
            </a:r>
          </a:p>
        </p:txBody>
      </p:sp>
    </p:spTree>
    <p:extLst>
      <p:ext uri="{BB962C8B-B14F-4D97-AF65-F5344CB8AC3E}">
        <p14:creationId xmlns:p14="http://schemas.microsoft.com/office/powerpoint/2010/main" val="1874947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ソース画像を表示">
            <a:extLst>
              <a:ext uri="{FF2B5EF4-FFF2-40B4-BE49-F238E27FC236}">
                <a16:creationId xmlns:a16="http://schemas.microsoft.com/office/drawing/2014/main" id="{4FED2832-43C8-4DF9-90D4-FAC0731B6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419" y="2350604"/>
            <a:ext cx="2242827" cy="412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148D5EF7-8756-488B-A10D-2E725215F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275" y="175688"/>
            <a:ext cx="10515600" cy="1325563"/>
          </a:xfrm>
        </p:spPr>
        <p:txBody>
          <a:bodyPr/>
          <a:lstStyle/>
          <a:p>
            <a:r>
              <a:rPr kumimoji="1" lang="ja-JP" altLang="en-US" dirty="0"/>
              <a:t>歌う時の姿勢と声の出し方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B0CBFB-8730-4B5B-B277-29C837E5F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419" y="1360561"/>
            <a:ext cx="5708374" cy="5132314"/>
          </a:xfrm>
          <a:noFill/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kumimoji="1"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《</a:t>
            </a:r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姿勢</a:t>
            </a:r>
            <a:r>
              <a:rPr kumimoji="1"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》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F282A336-55A8-4852-89F9-EDE7230FF5D8}"/>
              </a:ext>
            </a:extLst>
          </p:cNvPr>
          <p:cNvSpPr txBox="1">
            <a:spLocks/>
          </p:cNvSpPr>
          <p:nvPr/>
        </p:nvSpPr>
        <p:spPr>
          <a:xfrm>
            <a:off x="6212725" y="1360562"/>
            <a:ext cx="5688000" cy="2688318"/>
          </a:xfrm>
          <a:prstGeom prst="rect">
            <a:avLst/>
          </a:prstGeom>
          <a:noFill/>
          <a:ln w="635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《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口の開け方</a:t>
            </a:r>
            <a:r>
              <a:rPr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》</a:t>
            </a:r>
            <a:endParaRPr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F2CC66F-16D0-4CD8-8F5C-60BBE544DEF8}"/>
              </a:ext>
            </a:extLst>
          </p:cNvPr>
          <p:cNvSpPr/>
          <p:nvPr/>
        </p:nvSpPr>
        <p:spPr>
          <a:xfrm>
            <a:off x="2501246" y="2452340"/>
            <a:ext cx="3352904" cy="65860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/>
              <a:t>あごをひく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5065CE68-58BA-4CBB-BC6B-E536DE26BDFC}"/>
              </a:ext>
            </a:extLst>
          </p:cNvPr>
          <p:cNvSpPr/>
          <p:nvPr/>
        </p:nvSpPr>
        <p:spPr>
          <a:xfrm>
            <a:off x="2501246" y="4048880"/>
            <a:ext cx="3352904" cy="65860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ja-JP" altLang="en-US" sz="2400" dirty="0"/>
              <a:t>背すじをのばす</a:t>
            </a:r>
            <a:endParaRPr kumimoji="1" lang="ja-JP" altLang="en-US" sz="2400" dirty="0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D0A09567-F430-447A-A3E1-CB4058CBB265}"/>
              </a:ext>
            </a:extLst>
          </p:cNvPr>
          <p:cNvSpPr/>
          <p:nvPr/>
        </p:nvSpPr>
        <p:spPr>
          <a:xfrm>
            <a:off x="2501246" y="3258928"/>
            <a:ext cx="3352904" cy="6586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kumimoji="1" lang="ja-JP" altLang="en-US" sz="2400" dirty="0"/>
              <a:t>かたの力をぬく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F1A8A16-FE19-4193-91D8-F9C16EE86158}"/>
              </a:ext>
            </a:extLst>
          </p:cNvPr>
          <p:cNvSpPr/>
          <p:nvPr/>
        </p:nvSpPr>
        <p:spPr>
          <a:xfrm>
            <a:off x="2501246" y="5642108"/>
            <a:ext cx="3352904" cy="65860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kumimoji="1" lang="ja-JP" altLang="en-US" sz="2400" dirty="0"/>
              <a:t>足を肩はばに開く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8F59A0D5-A422-46BF-871B-8B59288822E1}"/>
              </a:ext>
            </a:extLst>
          </p:cNvPr>
          <p:cNvSpPr/>
          <p:nvPr/>
        </p:nvSpPr>
        <p:spPr>
          <a:xfrm>
            <a:off x="2501246" y="4838833"/>
            <a:ext cx="3352904" cy="65860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/>
              <a:t>おしりをひきしめる</a:t>
            </a:r>
            <a:endParaRPr kumimoji="1" lang="ja-JP" altLang="en-US" sz="2400" dirty="0"/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06806039-7762-432F-8FFC-2E21404C1536}"/>
              </a:ext>
            </a:extLst>
          </p:cNvPr>
          <p:cNvCxnSpPr>
            <a:stCxn id="6" idx="1"/>
          </p:cNvCxnSpPr>
          <p:nvPr/>
        </p:nvCxnSpPr>
        <p:spPr>
          <a:xfrm flipH="1">
            <a:off x="1500810" y="2781643"/>
            <a:ext cx="1000436" cy="80658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05E138CA-545E-4114-94E8-A5815488AA25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1749289" y="4248147"/>
            <a:ext cx="751957" cy="130036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A6EAA409-A7A3-4D64-BF33-273439BB4A81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1749289" y="3588231"/>
            <a:ext cx="751957" cy="219143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B0FDF06C-022D-4C6B-9BCD-0C30BD7FC697}"/>
              </a:ext>
            </a:extLst>
          </p:cNvPr>
          <p:cNvCxnSpPr>
            <a:cxnSpLocks/>
          </p:cNvCxnSpPr>
          <p:nvPr/>
        </p:nvCxnSpPr>
        <p:spPr>
          <a:xfrm flipH="1" flipV="1">
            <a:off x="1679715" y="5099738"/>
            <a:ext cx="821531" cy="90489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0E4E4582-13CE-471B-90D1-7489AF6102EA}"/>
              </a:ext>
            </a:extLst>
          </p:cNvPr>
          <p:cNvCxnSpPr>
            <a:cxnSpLocks/>
            <a:stCxn id="15" idx="1"/>
          </p:cNvCxnSpPr>
          <p:nvPr/>
        </p:nvCxnSpPr>
        <p:spPr>
          <a:xfrm flipH="1">
            <a:off x="1570384" y="5971411"/>
            <a:ext cx="930862" cy="29740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コンテンツ プレースホルダー 2">
            <a:extLst>
              <a:ext uri="{FF2B5EF4-FFF2-40B4-BE49-F238E27FC236}">
                <a16:creationId xmlns:a16="http://schemas.microsoft.com/office/drawing/2014/main" id="{6E0D0CED-2F3A-487B-8A18-2B25F289F75C}"/>
              </a:ext>
            </a:extLst>
          </p:cNvPr>
          <p:cNvSpPr txBox="1">
            <a:spLocks/>
          </p:cNvSpPr>
          <p:nvPr/>
        </p:nvSpPr>
        <p:spPr>
          <a:xfrm>
            <a:off x="6212725" y="4248147"/>
            <a:ext cx="5688000" cy="2227883"/>
          </a:xfrm>
          <a:prstGeom prst="rect">
            <a:avLst/>
          </a:prstGeom>
          <a:noFill/>
          <a:ln w="635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《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声出しのポイント</a:t>
            </a:r>
            <a:r>
              <a:rPr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》</a:t>
            </a:r>
            <a:endParaRPr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3082" name="Picture 10" descr="ソース画像を表示">
            <a:extLst>
              <a:ext uri="{FF2B5EF4-FFF2-40B4-BE49-F238E27FC236}">
                <a16:creationId xmlns:a16="http://schemas.microsoft.com/office/drawing/2014/main" id="{4F42348E-B49D-430C-9F42-FA6AA8363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2769" y="2537701"/>
            <a:ext cx="821531" cy="74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ソース画像を表示">
            <a:extLst>
              <a:ext uri="{FF2B5EF4-FFF2-40B4-BE49-F238E27FC236}">
                <a16:creationId xmlns:a16="http://schemas.microsoft.com/office/drawing/2014/main" id="{F5ECBB4E-1104-4A8F-BDA3-1346F4DD3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65452" y="2394570"/>
            <a:ext cx="916509" cy="88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ソース画像を表示">
            <a:extLst>
              <a:ext uri="{FF2B5EF4-FFF2-40B4-BE49-F238E27FC236}">
                <a16:creationId xmlns:a16="http://schemas.microsoft.com/office/drawing/2014/main" id="{42805854-168A-424A-9ABD-A093A99EB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00918" y="2394570"/>
            <a:ext cx="1255513" cy="92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ソース画像を表示">
            <a:extLst>
              <a:ext uri="{FF2B5EF4-FFF2-40B4-BE49-F238E27FC236}">
                <a16:creationId xmlns:a16="http://schemas.microsoft.com/office/drawing/2014/main" id="{C0D66AD9-8618-4FDD-9131-147D6FADC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4344" y="2554624"/>
            <a:ext cx="1141584" cy="65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ソース画像を表示">
            <a:extLst>
              <a:ext uri="{FF2B5EF4-FFF2-40B4-BE49-F238E27FC236}">
                <a16:creationId xmlns:a16="http://schemas.microsoft.com/office/drawing/2014/main" id="{E2962B38-9E38-425D-931D-023AC98F8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39054" y="2740363"/>
            <a:ext cx="1078095" cy="44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1D4D3EF9-48AD-4962-9A44-E09616830718}"/>
              </a:ext>
            </a:extLst>
          </p:cNvPr>
          <p:cNvSpPr txBox="1"/>
          <p:nvPr/>
        </p:nvSpPr>
        <p:spPr>
          <a:xfrm>
            <a:off x="6527058" y="2139713"/>
            <a:ext cx="49039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ア　　　　　 エ　　　　　イ　　　　　　オ　　　　　ウ</a:t>
            </a:r>
            <a:endParaRPr kumimoji="1" lang="ja-JP" altLang="en-US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B169C08D-62B9-4C00-9B3C-AF10954D45C3}"/>
              </a:ext>
            </a:extLst>
          </p:cNvPr>
          <p:cNvSpPr txBox="1"/>
          <p:nvPr/>
        </p:nvSpPr>
        <p:spPr>
          <a:xfrm>
            <a:off x="6294952" y="3312082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大きく</a:t>
            </a:r>
            <a:endParaRPr kumimoji="1" lang="en-US" altLang="ja-JP" dirty="0"/>
          </a:p>
          <a:p>
            <a:r>
              <a:rPr kumimoji="1" lang="ja-JP" altLang="en-US" dirty="0"/>
              <a:t>開ける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CAA0E16C-00F6-4914-A7A4-FA14C77F2192}"/>
              </a:ext>
            </a:extLst>
          </p:cNvPr>
          <p:cNvSpPr txBox="1"/>
          <p:nvPr/>
        </p:nvSpPr>
        <p:spPr>
          <a:xfrm>
            <a:off x="7386554" y="3312082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ほおを</a:t>
            </a:r>
            <a:endParaRPr kumimoji="1" lang="en-US" altLang="ja-JP" dirty="0"/>
          </a:p>
          <a:p>
            <a:r>
              <a:rPr lang="ja-JP" altLang="en-US" dirty="0"/>
              <a:t>上げる</a:t>
            </a:r>
            <a:endParaRPr kumimoji="1" lang="ja-JP" altLang="en-US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2A5D272A-E391-472C-95D3-7CFC1A3F99FB}"/>
              </a:ext>
            </a:extLst>
          </p:cNvPr>
          <p:cNvSpPr txBox="1"/>
          <p:nvPr/>
        </p:nvSpPr>
        <p:spPr>
          <a:xfrm>
            <a:off x="8387604" y="3282213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/>
              <a:t>指が１本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入る大きさ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44AE8B97-A70A-463A-9CBC-29336BF0096D}"/>
              </a:ext>
            </a:extLst>
          </p:cNvPr>
          <p:cNvSpPr txBox="1"/>
          <p:nvPr/>
        </p:nvSpPr>
        <p:spPr>
          <a:xfrm>
            <a:off x="9726945" y="3282213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たてに</a:t>
            </a:r>
            <a:endParaRPr kumimoji="1" lang="en-US" altLang="ja-JP" dirty="0"/>
          </a:p>
          <a:p>
            <a:r>
              <a:rPr lang="ja-JP" altLang="en-US" dirty="0"/>
              <a:t>開ける</a:t>
            </a:r>
            <a:endParaRPr kumimoji="1" lang="ja-JP" altLang="en-US" dirty="0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7956358A-9093-4499-8FC7-666FF9A041F4}"/>
              </a:ext>
            </a:extLst>
          </p:cNvPr>
          <p:cNvSpPr txBox="1"/>
          <p:nvPr/>
        </p:nvSpPr>
        <p:spPr>
          <a:xfrm>
            <a:off x="10792914" y="3265065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口をす</a:t>
            </a:r>
            <a:endParaRPr kumimoji="1" lang="en-US" altLang="ja-JP" dirty="0"/>
          </a:p>
          <a:p>
            <a:r>
              <a:rPr kumimoji="1" lang="ja-JP" altLang="en-US" dirty="0"/>
              <a:t>ぼめる</a:t>
            </a:r>
          </a:p>
        </p:txBody>
      </p:sp>
      <p:pic>
        <p:nvPicPr>
          <p:cNvPr id="3092" name="Picture 20" descr="ソース画像を表示">
            <a:extLst>
              <a:ext uri="{FF2B5EF4-FFF2-40B4-BE49-F238E27FC236}">
                <a16:creationId xmlns:a16="http://schemas.microsoft.com/office/drawing/2014/main" id="{8E858145-615D-45F6-9881-F6251F6A3C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2" b="39855"/>
          <a:stretch/>
        </p:blipFill>
        <p:spPr bwMode="auto">
          <a:xfrm>
            <a:off x="6483942" y="4571073"/>
            <a:ext cx="1320716" cy="1749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0A7D98D4-9F1B-4584-9C36-5787AFA89EA2}"/>
              </a:ext>
            </a:extLst>
          </p:cNvPr>
          <p:cNvSpPr txBox="1"/>
          <p:nvPr/>
        </p:nvSpPr>
        <p:spPr>
          <a:xfrm>
            <a:off x="7894684" y="5190227"/>
            <a:ext cx="377539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・鼻より上に声を出すイメージ</a:t>
            </a:r>
            <a:endParaRPr kumimoji="1" lang="en-US" altLang="ja-JP" sz="2000" dirty="0"/>
          </a:p>
          <a:p>
            <a:pPr>
              <a:lnSpc>
                <a:spcPct val="150000"/>
              </a:lnSpc>
            </a:pPr>
            <a:r>
              <a:rPr lang="ja-JP" altLang="en-US" sz="2000" dirty="0"/>
              <a:t>・頭のてっぺんから声を出す</a:t>
            </a:r>
            <a:endParaRPr lang="en-US" altLang="ja-JP" sz="2000" dirty="0"/>
          </a:p>
          <a:p>
            <a:r>
              <a:rPr lang="ja-JP" altLang="en-US" sz="2000" dirty="0"/>
              <a:t>　イメージ</a:t>
            </a:r>
            <a:endParaRPr kumimoji="1" lang="ja-JP" altLang="en-US" sz="20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50266" y="233141"/>
            <a:ext cx="6794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spc="600" dirty="0"/>
              <a:t>うた　　とき　　  しせい　 　こえ　　　だ　　かた</a:t>
            </a: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539758" y="1367639"/>
            <a:ext cx="11456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spc="600" dirty="0"/>
              <a:t>しせい</a:t>
            </a: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8114262" y="1391674"/>
            <a:ext cx="23718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くち　 　　あ　　　かた   </a:t>
            </a:r>
            <a:endParaRPr kumimoji="1" lang="en-US" altLang="ja-JP" sz="1200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7722371" y="4265835"/>
            <a:ext cx="23718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こえ　だ   </a:t>
            </a:r>
            <a:endParaRPr kumimoji="1" lang="en-US" altLang="ja-JP" sz="1200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883211" y="3305448"/>
            <a:ext cx="648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ちから</a:t>
            </a:r>
            <a:endParaRPr kumimoji="1" lang="en-US" altLang="ja-JP" sz="1100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099707" y="4088801"/>
            <a:ext cx="648000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kumimoji="1" lang="ja-JP" altLang="en-US" sz="1100" dirty="0"/>
              <a:t>せ</a:t>
            </a:r>
            <a:endParaRPr kumimoji="1" lang="en-US" altLang="ja-JP" sz="1100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2888267" y="5682505"/>
            <a:ext cx="25571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あし　　 かた　  　　　　　ひら</a:t>
            </a:r>
            <a:endParaRPr kumimoji="1" lang="en-US" altLang="ja-JP" sz="1100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8129930" y="5037331"/>
            <a:ext cx="223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 err="1"/>
              <a:t>はな</a:t>
            </a:r>
            <a:r>
              <a:rPr kumimoji="1" lang="ja-JP" altLang="en-US" sz="1100" dirty="0"/>
              <a:t>　　　  うえ　  こえ　　だ</a:t>
            </a:r>
            <a:endParaRPr kumimoji="1" lang="en-US" altLang="ja-JP" sz="1100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8070938" y="5466440"/>
            <a:ext cx="3348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あたま　　　　　　　　　　　　こえ　　 </a:t>
            </a:r>
            <a:r>
              <a:rPr kumimoji="1" lang="ja-JP" altLang="en-US" sz="1100" dirty="0" err="1"/>
              <a:t>だ</a:t>
            </a:r>
            <a:endParaRPr kumimoji="1" lang="en-US" altLang="ja-JP" sz="1100" dirty="0"/>
          </a:p>
        </p:txBody>
      </p:sp>
    </p:spTree>
    <p:extLst>
      <p:ext uri="{BB962C8B-B14F-4D97-AF65-F5344CB8AC3E}">
        <p14:creationId xmlns:p14="http://schemas.microsoft.com/office/powerpoint/2010/main" val="216244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ソース画像を表示">
            <a:extLst>
              <a:ext uri="{FF2B5EF4-FFF2-40B4-BE49-F238E27FC236}">
                <a16:creationId xmlns:a16="http://schemas.microsoft.com/office/drawing/2014/main" id="{E67D2583-6951-48BD-9630-6E97E03EA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1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236B7D4B-4E4C-42A8-A06E-A01DB63EE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err="1"/>
              <a:t>さくらさくら</a:t>
            </a:r>
            <a:endParaRPr kumimoji="1" lang="ja-JP" altLang="en-US" dirty="0"/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BB0344D7-B7F1-4677-B49B-7E3CCE36BFFC}"/>
              </a:ext>
            </a:extLst>
          </p:cNvPr>
          <p:cNvSpPr txBox="1">
            <a:spLocks/>
          </p:cNvSpPr>
          <p:nvPr/>
        </p:nvSpPr>
        <p:spPr>
          <a:xfrm>
            <a:off x="9797143" y="210294"/>
            <a:ext cx="2192276" cy="922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1800" dirty="0"/>
              <a:t>日本古謡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98ADBB4-D896-4F42-AD6A-07F0EBFFC4F5}"/>
              </a:ext>
            </a:extLst>
          </p:cNvPr>
          <p:cNvSpPr txBox="1"/>
          <p:nvPr/>
        </p:nvSpPr>
        <p:spPr>
          <a:xfrm>
            <a:off x="364672" y="2173913"/>
            <a:ext cx="11462656" cy="2510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3600" dirty="0">
                <a:solidFill>
                  <a:schemeClr val="bg2">
                    <a:lumMod val="50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さくら　さくら　のやまも　さとも　見わたすかぎり</a:t>
            </a:r>
            <a:endParaRPr kumimoji="1" lang="en-US" altLang="ja-JP" sz="3600" dirty="0">
              <a:solidFill>
                <a:schemeClr val="bg2">
                  <a:lumMod val="50000"/>
                </a:schemeClr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600" dirty="0">
                <a:solidFill>
                  <a:schemeClr val="bg2">
                    <a:lumMod val="50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かすみか　くもか　あさ日に　におう　</a:t>
            </a:r>
            <a:endParaRPr lang="en-US" altLang="ja-JP" sz="3600" dirty="0">
              <a:solidFill>
                <a:schemeClr val="bg2">
                  <a:lumMod val="50000"/>
                </a:schemeClr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600" dirty="0">
                <a:solidFill>
                  <a:schemeClr val="bg2">
                    <a:lumMod val="50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さくら　さくら　花ざかり</a:t>
            </a:r>
            <a:endParaRPr kumimoji="1" lang="ja-JP" altLang="en-US" sz="3600" dirty="0">
              <a:solidFill>
                <a:schemeClr val="bg2">
                  <a:lumMod val="50000"/>
                </a:schemeClr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D4D3EF9-48AD-4962-9A44-E09616830718}"/>
              </a:ext>
            </a:extLst>
          </p:cNvPr>
          <p:cNvSpPr txBox="1"/>
          <p:nvPr/>
        </p:nvSpPr>
        <p:spPr>
          <a:xfrm>
            <a:off x="7605231" y="2173913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み</a:t>
            </a:r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D4D3EF9-48AD-4962-9A44-E09616830718}"/>
              </a:ext>
            </a:extLst>
          </p:cNvPr>
          <p:cNvSpPr txBox="1"/>
          <p:nvPr/>
        </p:nvSpPr>
        <p:spPr>
          <a:xfrm>
            <a:off x="7088891" y="2995053"/>
            <a:ext cx="364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ひ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D4D3EF9-48AD-4962-9A44-E09616830718}"/>
              </a:ext>
            </a:extLst>
          </p:cNvPr>
          <p:cNvSpPr txBox="1"/>
          <p:nvPr/>
        </p:nvSpPr>
        <p:spPr>
          <a:xfrm>
            <a:off x="6556628" y="3819896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はな</a:t>
            </a:r>
          </a:p>
        </p:txBody>
      </p:sp>
    </p:spTree>
    <p:extLst>
      <p:ext uri="{BB962C8B-B14F-4D97-AF65-F5344CB8AC3E}">
        <p14:creationId xmlns:p14="http://schemas.microsoft.com/office/powerpoint/2010/main" val="622587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>
            <a:extLst>
              <a:ext uri="{FF2B5EF4-FFF2-40B4-BE49-F238E27FC236}">
                <a16:creationId xmlns:a16="http://schemas.microsoft.com/office/drawing/2014/main" id="{AFEE390F-32A7-461A-BB73-15FF3F196A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64" b="8827"/>
          <a:stretch/>
        </p:blipFill>
        <p:spPr bwMode="auto">
          <a:xfrm>
            <a:off x="1748413" y="1133061"/>
            <a:ext cx="8695173" cy="5043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A9DFEEE7-3891-44C9-A60D-55B2E435C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世界中の子どもたちが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499019D-5858-4C10-A4C0-689293F91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208" y="5257800"/>
            <a:ext cx="11986591" cy="1325563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kumimoji="1"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世界中の　子どもたちが　一度に　わらったら　空も　わらうだろう　ラララ　海も　わらうだろう</a:t>
            </a:r>
            <a:endParaRPr kumimoji="1" lang="en-US" altLang="ja-JP" sz="2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kumimoji="1"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世界中の　子どもたちが　一度に　泣いたら　空も　泣くだろう　ラララ　海も　泣くだろう</a:t>
            </a:r>
            <a:endParaRPr kumimoji="1" lang="en-US" altLang="ja-JP" sz="2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5896C6F3-3DFC-4B7A-AD7A-DB01AE930ED4}"/>
              </a:ext>
            </a:extLst>
          </p:cNvPr>
          <p:cNvSpPr txBox="1">
            <a:spLocks/>
          </p:cNvSpPr>
          <p:nvPr/>
        </p:nvSpPr>
        <p:spPr>
          <a:xfrm>
            <a:off x="9552214" y="210294"/>
            <a:ext cx="2437205" cy="922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1800" dirty="0"/>
              <a:t>歌詞：新沢としひこ</a:t>
            </a:r>
            <a:endParaRPr lang="en-US" altLang="ja-JP" sz="18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1800" dirty="0"/>
              <a:t>作曲：中川ひろたか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57530" y="5257800"/>
            <a:ext cx="990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せかいじゅう　　　　こ　　　　　　　　　　　　 いちど　　　　　　　　　　　　　　  そら　　　　　　　　　　　　　　　　　　　　　　  うみ</a:t>
            </a:r>
            <a:endParaRPr kumimoji="1" lang="en-US" altLang="ja-JP" sz="11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86911" y="5781817"/>
            <a:ext cx="990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せかいじゅう　　　　こ　　　　　　　　　　　　 いちど　　　　</a:t>
            </a:r>
            <a:r>
              <a:rPr lang="ja-JP" altLang="en-US" sz="1100" dirty="0"/>
              <a:t>   </a:t>
            </a:r>
            <a:r>
              <a:rPr kumimoji="1" lang="ja-JP" altLang="en-US" sz="1100" dirty="0"/>
              <a:t>な　　　　　　　  そら　　　　な　　　　　　　　　　　　　　　  うみ　　　   </a:t>
            </a:r>
            <a:r>
              <a:rPr kumimoji="1" lang="ja-JP" altLang="en-US" sz="1100" dirty="0" err="1"/>
              <a:t>な</a:t>
            </a:r>
            <a:endParaRPr kumimoji="1" lang="en-US" altLang="ja-JP" sz="11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73226" y="413389"/>
            <a:ext cx="24416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せかいじゅう　　　　  　こ</a:t>
            </a:r>
          </a:p>
        </p:txBody>
      </p:sp>
    </p:spTree>
    <p:extLst>
      <p:ext uri="{BB962C8B-B14F-4D97-AF65-F5344CB8AC3E}">
        <p14:creationId xmlns:p14="http://schemas.microsoft.com/office/powerpoint/2010/main" val="604382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>
            <a:extLst>
              <a:ext uri="{FF2B5EF4-FFF2-40B4-BE49-F238E27FC236}">
                <a16:creationId xmlns:a16="http://schemas.microsoft.com/office/drawing/2014/main" id="{AFEE390F-32A7-461A-BB73-15FF3F196A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64" b="8827"/>
          <a:stretch/>
        </p:blipFill>
        <p:spPr bwMode="auto">
          <a:xfrm>
            <a:off x="1748413" y="1133061"/>
            <a:ext cx="8695173" cy="5043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A9DFEEE7-3891-44C9-A60D-55B2E435C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世界中の子どもたちが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499019D-5858-4C10-A4C0-689293F91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208" y="5059018"/>
            <a:ext cx="11986591" cy="1524346"/>
          </a:xfrm>
        </p:spPr>
        <p:txBody>
          <a:bodyPr anchor="ctr"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kumimoji="1"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広げよう　ぼくらの　夢を　とどけよう　ぼくらの　声を　</a:t>
            </a:r>
            <a:endParaRPr kumimoji="1" lang="en-US" altLang="ja-JP" sz="2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kumimoji="1"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さかせよう　ぼくらの　花を　世界に虹をかけよう</a:t>
            </a:r>
            <a:endParaRPr kumimoji="1" lang="en-US" altLang="ja-JP" sz="2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kumimoji="1"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世界中の　子どもたちが　一度に　歌ったら　空も　歌うだろう　ラララ　海も　歌うだろう</a:t>
            </a:r>
            <a:endParaRPr kumimoji="1" lang="en-US" altLang="ja-JP" sz="2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5896C6F3-3DFC-4B7A-AD7A-DB01AE930ED4}"/>
              </a:ext>
            </a:extLst>
          </p:cNvPr>
          <p:cNvSpPr txBox="1">
            <a:spLocks/>
          </p:cNvSpPr>
          <p:nvPr/>
        </p:nvSpPr>
        <p:spPr>
          <a:xfrm>
            <a:off x="9552214" y="210294"/>
            <a:ext cx="2437205" cy="922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1800" dirty="0"/>
              <a:t>歌詞：新沢としひこ</a:t>
            </a:r>
            <a:endParaRPr lang="en-US" altLang="ja-JP" sz="18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1800" dirty="0"/>
              <a:t>作曲：中川ひろたか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173226" y="413389"/>
            <a:ext cx="24416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せかいじゅう　　　　  　こ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16407" y="5915353"/>
            <a:ext cx="990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せかいじゅう　　　　こ　　　　　　　　　　　　 いちど　　　　</a:t>
            </a:r>
            <a:r>
              <a:rPr lang="ja-JP" altLang="en-US" sz="1100" dirty="0"/>
              <a:t>うた</a:t>
            </a:r>
            <a:r>
              <a:rPr kumimoji="1" lang="ja-JP" altLang="en-US" sz="1100" dirty="0"/>
              <a:t>　　　　　　   そら　　　うた　　　　　　　　　　　　　　　  うみ　　　 うた</a:t>
            </a:r>
            <a:endParaRPr kumimoji="1" lang="en-US" altLang="ja-JP" sz="11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774144" y="4928213"/>
            <a:ext cx="666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ひろ　　　　　　　　　　　　　　　　ゆめ　　　　　　　　　　　　　　　　　　　　　　  こえ</a:t>
            </a:r>
            <a:endParaRPr kumimoji="1" lang="en-US" altLang="ja-JP" sz="11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769643" y="5430076"/>
            <a:ext cx="2196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 err="1"/>
              <a:t>はな</a:t>
            </a:r>
            <a:r>
              <a:rPr kumimoji="1" lang="ja-JP" altLang="en-US" sz="1100" dirty="0"/>
              <a:t>　　　　</a:t>
            </a:r>
            <a:r>
              <a:rPr kumimoji="1" lang="ja-JP" altLang="en-US" sz="1100" dirty="0" err="1"/>
              <a:t>せ</a:t>
            </a:r>
            <a:r>
              <a:rPr kumimoji="1" lang="ja-JP" altLang="en-US" sz="1100" dirty="0"/>
              <a:t>かい　　  にじ　　　　　　　　　　　　　　　</a:t>
            </a:r>
            <a:endParaRPr kumimoji="1" lang="en-US" altLang="ja-JP" sz="1100" dirty="0"/>
          </a:p>
        </p:txBody>
      </p:sp>
    </p:spTree>
    <p:extLst>
      <p:ext uri="{BB962C8B-B14F-4D97-AF65-F5344CB8AC3E}">
        <p14:creationId xmlns:p14="http://schemas.microsoft.com/office/powerpoint/2010/main" val="3262579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6057" y="2716305"/>
            <a:ext cx="11016343" cy="1076045"/>
          </a:xfrm>
        </p:spPr>
        <p:txBody>
          <a:bodyPr>
            <a:normAutofit/>
          </a:bodyPr>
          <a:lstStyle/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音楽を聴いて　体を動かそう</a:t>
            </a:r>
          </a:p>
        </p:txBody>
      </p:sp>
      <p:pic>
        <p:nvPicPr>
          <p:cNvPr id="1028" name="Picture 4" descr="ソース画像を表示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6540" y="4021504"/>
            <a:ext cx="3251013" cy="258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536879" y="2577164"/>
            <a:ext cx="7548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spc="600" dirty="0"/>
              <a:t>おんが</a:t>
            </a:r>
            <a:r>
              <a:rPr kumimoji="1" lang="ja-JP" altLang="en-US" sz="1400" spc="600" dirty="0" err="1"/>
              <a:t>く</a:t>
            </a:r>
            <a:r>
              <a:rPr kumimoji="1" lang="ja-JP" altLang="en-US" sz="1400" spc="600" dirty="0"/>
              <a:t>　　　　　き　　　　　　　　 からだ　　　 うご</a:t>
            </a:r>
          </a:p>
        </p:txBody>
      </p:sp>
    </p:spTree>
    <p:extLst>
      <p:ext uri="{BB962C8B-B14F-4D97-AF65-F5344CB8AC3E}">
        <p14:creationId xmlns:p14="http://schemas.microsoft.com/office/powerpoint/2010/main" val="1202614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音楽の特徴に合った体の動きを見つけよう</a:t>
            </a:r>
          </a:p>
        </p:txBody>
      </p:sp>
      <p:sp>
        <p:nvSpPr>
          <p:cNvPr id="14" name="角丸四角形 13"/>
          <p:cNvSpPr/>
          <p:nvPr/>
        </p:nvSpPr>
        <p:spPr>
          <a:xfrm>
            <a:off x="287361" y="1595874"/>
            <a:ext cx="11607128" cy="142020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3"/>
          <a:srcRect l="54213" t="31435" r="37501" b="40836"/>
          <a:stretch/>
        </p:blipFill>
        <p:spPr>
          <a:xfrm>
            <a:off x="287361" y="3671889"/>
            <a:ext cx="1469895" cy="2765364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3"/>
          <a:srcRect l="75369" t="33900" r="16048" b="40836"/>
          <a:stretch/>
        </p:blipFill>
        <p:spPr>
          <a:xfrm>
            <a:off x="5105536" y="3415596"/>
            <a:ext cx="1485523" cy="2458159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 rotWithShape="1">
          <a:blip r:embed="rId4"/>
          <a:srcRect l="76943" t="37792" r="13618" b="33849"/>
          <a:stretch/>
        </p:blipFill>
        <p:spPr>
          <a:xfrm>
            <a:off x="3624147" y="3722466"/>
            <a:ext cx="1621855" cy="2739134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 rotWithShape="1">
          <a:blip r:embed="rId4"/>
          <a:srcRect l="74534" t="67410" r="11518" b="10948"/>
          <a:stretch/>
        </p:blipFill>
        <p:spPr>
          <a:xfrm>
            <a:off x="6991452" y="4618759"/>
            <a:ext cx="2084996" cy="1818494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 rotWithShape="1">
          <a:blip r:embed="rId4"/>
          <a:srcRect l="54562" t="67410" r="32044" b="10948"/>
          <a:stretch/>
        </p:blipFill>
        <p:spPr>
          <a:xfrm>
            <a:off x="9637129" y="4607756"/>
            <a:ext cx="1990763" cy="1808103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 rotWithShape="1">
          <a:blip r:embed="rId4"/>
          <a:srcRect l="33375" t="66090" r="55509" b="7976"/>
          <a:stretch/>
        </p:blipFill>
        <p:spPr>
          <a:xfrm>
            <a:off x="1757256" y="3857625"/>
            <a:ext cx="1882696" cy="2468816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 rotWithShape="1">
          <a:blip r:embed="rId4"/>
          <a:srcRect l="34280" t="54911" r="44860" b="35127"/>
          <a:stretch/>
        </p:blipFill>
        <p:spPr>
          <a:xfrm>
            <a:off x="7335602" y="3365816"/>
            <a:ext cx="3824590" cy="1026600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699142" y="6326441"/>
            <a:ext cx="10572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歩く　　　　　</a:t>
            </a:r>
            <a:r>
              <a:rPr lang="ja-JP" altLang="en-US" dirty="0"/>
              <a:t>走る　　　　　ケンケン　　ジャンプ　　　　　くま歩き　　　　　　うさぎとび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809315" y="410999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転がる</a:t>
            </a:r>
          </a:p>
        </p:txBody>
      </p:sp>
      <p:sp>
        <p:nvSpPr>
          <p:cNvPr id="22" name="正方形/長方形 21"/>
          <p:cNvSpPr/>
          <p:nvPr/>
        </p:nvSpPr>
        <p:spPr>
          <a:xfrm>
            <a:off x="386972" y="1773472"/>
            <a:ext cx="914400" cy="103281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5400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１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914990" y="428217"/>
            <a:ext cx="104388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spc="600" dirty="0"/>
              <a:t>おんがく　　とくちょう　　 あ　　　　からだ　 うご   　　  み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99142" y="6180624"/>
            <a:ext cx="7604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ある　　　　　　　　　 はし　　　　　　　　　　　　　　　　　　　　　　　　　　　　　　　　　　　　　 ある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8794567" y="3966326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/>
              <a:t>ころ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E3D775A-00AB-4C24-A9B6-97CCB820652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473" t="50000" r="9266" b="39504"/>
          <a:stretch/>
        </p:blipFill>
        <p:spPr>
          <a:xfrm>
            <a:off x="1248036" y="1798426"/>
            <a:ext cx="10531343" cy="98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625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音楽の特徴に合った体の動きを見つけよう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7144" t="31311" r="11416" b="55944"/>
          <a:stretch/>
        </p:blipFill>
        <p:spPr>
          <a:xfrm>
            <a:off x="1292918" y="1813886"/>
            <a:ext cx="10596282" cy="932330"/>
          </a:xfrm>
          <a:prstGeom prst="rect">
            <a:avLst/>
          </a:prstGeom>
        </p:spPr>
      </p:pic>
      <p:sp>
        <p:nvSpPr>
          <p:cNvPr id="14" name="角丸四角形 13"/>
          <p:cNvSpPr/>
          <p:nvPr/>
        </p:nvSpPr>
        <p:spPr>
          <a:xfrm>
            <a:off x="287361" y="1595874"/>
            <a:ext cx="11607128" cy="142020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4"/>
          <a:srcRect l="54213" t="31435" r="37501" b="40836"/>
          <a:stretch/>
        </p:blipFill>
        <p:spPr>
          <a:xfrm>
            <a:off x="287361" y="3671889"/>
            <a:ext cx="1469895" cy="2765364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4"/>
          <a:srcRect l="75369" t="33900" r="16048" b="40836"/>
          <a:stretch/>
        </p:blipFill>
        <p:spPr>
          <a:xfrm>
            <a:off x="5105536" y="3415596"/>
            <a:ext cx="1485523" cy="2458159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 rotWithShape="1">
          <a:blip r:embed="rId5"/>
          <a:srcRect l="76943" t="37792" r="13618" b="33849"/>
          <a:stretch/>
        </p:blipFill>
        <p:spPr>
          <a:xfrm>
            <a:off x="3624147" y="3722466"/>
            <a:ext cx="1621855" cy="2739134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 rotWithShape="1">
          <a:blip r:embed="rId5"/>
          <a:srcRect l="74534" t="67410" r="11518" b="10948"/>
          <a:stretch/>
        </p:blipFill>
        <p:spPr>
          <a:xfrm>
            <a:off x="6991452" y="4618759"/>
            <a:ext cx="2084996" cy="1818494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 rotWithShape="1">
          <a:blip r:embed="rId5"/>
          <a:srcRect l="54562" t="67410" r="32044" b="10948"/>
          <a:stretch/>
        </p:blipFill>
        <p:spPr>
          <a:xfrm>
            <a:off x="9637129" y="4607756"/>
            <a:ext cx="1990763" cy="1808103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 rotWithShape="1">
          <a:blip r:embed="rId5"/>
          <a:srcRect l="33375" t="66090" r="55509" b="7976"/>
          <a:stretch/>
        </p:blipFill>
        <p:spPr>
          <a:xfrm>
            <a:off x="1757256" y="3857625"/>
            <a:ext cx="1882696" cy="2468816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 rotWithShape="1">
          <a:blip r:embed="rId5"/>
          <a:srcRect l="34280" t="54911" r="44860" b="35127"/>
          <a:stretch/>
        </p:blipFill>
        <p:spPr>
          <a:xfrm>
            <a:off x="7335602" y="3365816"/>
            <a:ext cx="3824590" cy="1026600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699142" y="6326441"/>
            <a:ext cx="10572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歩く　　　　　</a:t>
            </a:r>
            <a:r>
              <a:rPr lang="ja-JP" altLang="en-US" dirty="0"/>
              <a:t>走る　　　　　ケンケン　　ジャンプ　　　　　くま歩き　　　　　　うさぎとび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809315" y="410999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転がる</a:t>
            </a:r>
          </a:p>
        </p:txBody>
      </p:sp>
      <p:sp>
        <p:nvSpPr>
          <p:cNvPr id="22" name="正方形/長方形 21"/>
          <p:cNvSpPr/>
          <p:nvPr/>
        </p:nvSpPr>
        <p:spPr>
          <a:xfrm>
            <a:off x="386972" y="1773472"/>
            <a:ext cx="914400" cy="103281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5400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２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914990" y="428217"/>
            <a:ext cx="104388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spc="600" dirty="0"/>
              <a:t>おんがく　　とくちょう　　 あ　　　　からだ　 うご   　　  み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99142" y="6180624"/>
            <a:ext cx="7604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ある　　　　　　　　　 はし　　　　　　　　　　　　　　　　　　　　　　　　　　　　　　　　　　　　　 ある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8794567" y="3966326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/>
              <a:t>ころ</a:t>
            </a:r>
          </a:p>
        </p:txBody>
      </p:sp>
    </p:spTree>
    <p:extLst>
      <p:ext uri="{BB962C8B-B14F-4D97-AF65-F5344CB8AC3E}">
        <p14:creationId xmlns:p14="http://schemas.microsoft.com/office/powerpoint/2010/main" val="3989263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音楽の特徴に合った体の動きを見つけよう</a:t>
            </a:r>
          </a:p>
        </p:txBody>
      </p:sp>
      <p:sp>
        <p:nvSpPr>
          <p:cNvPr id="14" name="角丸四角形 13"/>
          <p:cNvSpPr/>
          <p:nvPr/>
        </p:nvSpPr>
        <p:spPr>
          <a:xfrm>
            <a:off x="287361" y="1595874"/>
            <a:ext cx="11607128" cy="142020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3"/>
          <a:srcRect l="54213" t="31435" r="37501" b="40836"/>
          <a:stretch/>
        </p:blipFill>
        <p:spPr>
          <a:xfrm>
            <a:off x="287361" y="3671889"/>
            <a:ext cx="1469895" cy="2765364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3"/>
          <a:srcRect l="75369" t="33900" r="16048" b="40836"/>
          <a:stretch/>
        </p:blipFill>
        <p:spPr>
          <a:xfrm>
            <a:off x="5105536" y="3415596"/>
            <a:ext cx="1485523" cy="2458159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 rotWithShape="1">
          <a:blip r:embed="rId4"/>
          <a:srcRect l="76943" t="37792" r="13618" b="33849"/>
          <a:stretch/>
        </p:blipFill>
        <p:spPr>
          <a:xfrm>
            <a:off x="3624147" y="3722466"/>
            <a:ext cx="1621855" cy="2739134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 rotWithShape="1">
          <a:blip r:embed="rId4"/>
          <a:srcRect l="74534" t="67410" r="11518" b="10948"/>
          <a:stretch/>
        </p:blipFill>
        <p:spPr>
          <a:xfrm>
            <a:off x="6991452" y="4618759"/>
            <a:ext cx="2084996" cy="1818494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 rotWithShape="1">
          <a:blip r:embed="rId4"/>
          <a:srcRect l="54562" t="67410" r="32044" b="10948"/>
          <a:stretch/>
        </p:blipFill>
        <p:spPr>
          <a:xfrm>
            <a:off x="9637129" y="4607756"/>
            <a:ext cx="1990763" cy="1808103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 rotWithShape="1">
          <a:blip r:embed="rId4"/>
          <a:srcRect l="33375" t="66090" r="55509" b="7976"/>
          <a:stretch/>
        </p:blipFill>
        <p:spPr>
          <a:xfrm>
            <a:off x="1757256" y="3857625"/>
            <a:ext cx="1882696" cy="2468816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 rotWithShape="1">
          <a:blip r:embed="rId4"/>
          <a:srcRect l="34280" t="54911" r="44860" b="35127"/>
          <a:stretch/>
        </p:blipFill>
        <p:spPr>
          <a:xfrm>
            <a:off x="7335602" y="3365816"/>
            <a:ext cx="3824590" cy="1026600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699142" y="6326441"/>
            <a:ext cx="10572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歩く　　　　　</a:t>
            </a:r>
            <a:r>
              <a:rPr lang="ja-JP" altLang="en-US" dirty="0"/>
              <a:t>走る　　　　　ケンケン　　ジャンプ　　　　　くま歩き　　　　　　うさぎとび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809315" y="410999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転がる</a:t>
            </a:r>
          </a:p>
        </p:txBody>
      </p:sp>
      <p:sp>
        <p:nvSpPr>
          <p:cNvPr id="22" name="正方形/長方形 21"/>
          <p:cNvSpPr/>
          <p:nvPr/>
        </p:nvSpPr>
        <p:spPr>
          <a:xfrm>
            <a:off x="386972" y="1773472"/>
            <a:ext cx="914400" cy="103281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5400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３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914990" y="428217"/>
            <a:ext cx="104388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spc="600" dirty="0"/>
              <a:t>おんがく　　とくちょう　　 あ　　　　からだ　 うご   　　  み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99142" y="6180624"/>
            <a:ext cx="7604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ある　　　　　　　　　 はし　　　　　　　　　　　　　　　　　　　　　　　　　　　　　　　　　　　　　 ある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8794567" y="3966326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/>
              <a:t>ころ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5"/>
          <a:srcRect l="7115" t="51109" r="11498" b="33569"/>
          <a:stretch/>
        </p:blipFill>
        <p:spPr>
          <a:xfrm>
            <a:off x="1237396" y="1753780"/>
            <a:ext cx="10589341" cy="112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9554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3703</TotalTime>
  <Words>407</Words>
  <Application>Microsoft Office PowerPoint</Application>
  <PresentationFormat>ワイド画面</PresentationFormat>
  <Paragraphs>279</Paragraphs>
  <Slides>17</Slides>
  <Notes>17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9" baseType="lpstr">
      <vt:lpstr>BIZ UDPゴシック</vt:lpstr>
      <vt:lpstr>BIZ UDゴシック</vt:lpstr>
      <vt:lpstr>ＤＦ特太ゴシック体</vt:lpstr>
      <vt:lpstr>HG創英ﾌﾟﾚｾﾞﾝｽEB</vt:lpstr>
      <vt:lpstr>ＭＳ Ｐゴシック</vt:lpstr>
      <vt:lpstr>ＭＳ ゴシック</vt:lpstr>
      <vt:lpstr>UD デジタル 教科書体 NK-B</vt:lpstr>
      <vt:lpstr>游ゴシック</vt:lpstr>
      <vt:lpstr>Arial</vt:lpstr>
      <vt:lpstr>Calibri</vt:lpstr>
      <vt:lpstr>Times New Roman</vt:lpstr>
      <vt:lpstr>Office テーマ</vt:lpstr>
      <vt:lpstr>　雰囲気を  味わいながら歌おう</vt:lpstr>
      <vt:lpstr>歌う時の姿勢と声の出し方</vt:lpstr>
      <vt:lpstr>さくらさくら</vt:lpstr>
      <vt:lpstr>世界中の子どもたちが</vt:lpstr>
      <vt:lpstr>世界中の子どもたちが</vt:lpstr>
      <vt:lpstr>音楽を聴いて　体を動かそう</vt:lpstr>
      <vt:lpstr>音楽の特徴に合った体の動きを見つけよう</vt:lpstr>
      <vt:lpstr>音楽の特徴に合った体の動きを見つけよう</vt:lpstr>
      <vt:lpstr>音楽の特徴に合った体の動きを見つけよう</vt:lpstr>
      <vt:lpstr>音楽の特徴に合った体の動きを見つけよう</vt:lpstr>
      <vt:lpstr>音楽の特徴に合った体の動きを見つけよう</vt:lpstr>
      <vt:lpstr>音楽の特徴に合った体の動きを見つけよう</vt:lpstr>
      <vt:lpstr>音楽の特徴に注目しながら  聴いてみよう</vt:lpstr>
      <vt:lpstr>歌劇「カルメン」から　前奏曲</vt:lpstr>
      <vt:lpstr>Ａ列車で行こう</vt:lpstr>
      <vt:lpstr>PowerPoint プレゼンテーション</vt:lpstr>
      <vt:lpstr>音源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なにいろかな？</dc:title>
  <dc:creator>Windows ユーザー</dc:creator>
  <cp:lastModifiedBy>Windows ユーザー</cp:lastModifiedBy>
  <cp:revision>405</cp:revision>
  <cp:lastPrinted>2022-02-01T02:50:04Z</cp:lastPrinted>
  <dcterms:created xsi:type="dcterms:W3CDTF">2020-08-21T05:09:50Z</dcterms:created>
  <dcterms:modified xsi:type="dcterms:W3CDTF">2022-02-17T10:20:27Z</dcterms:modified>
</cp:coreProperties>
</file>