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183" r:id="rId2"/>
    <p:sldId id="1218" r:id="rId3"/>
    <p:sldId id="1206" r:id="rId4"/>
    <p:sldId id="1231" r:id="rId5"/>
    <p:sldId id="1233" r:id="rId6"/>
    <p:sldId id="1239" r:id="rId7"/>
    <p:sldId id="1234" r:id="rId8"/>
    <p:sldId id="1235" r:id="rId9"/>
    <p:sldId id="1236" r:id="rId10"/>
    <p:sldId id="1242" r:id="rId11"/>
    <p:sldId id="1243" r:id="rId12"/>
    <p:sldId id="1237" r:id="rId13"/>
    <p:sldId id="1238" r:id="rId14"/>
    <p:sldId id="1204"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a:srgbClr val="37F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inimized">
    <p:restoredLeft sz="23737" autoAdjust="0"/>
    <p:restoredTop sz="27593" autoAdjust="0"/>
  </p:normalViewPr>
  <p:slideViewPr>
    <p:cSldViewPr snapToGrid="0">
      <p:cViewPr varScale="1">
        <p:scale>
          <a:sx n="16" d="100"/>
          <a:sy n="16" d="100"/>
        </p:scale>
        <p:origin x="2250" y="30"/>
      </p:cViewPr>
      <p:guideLst/>
    </p:cSldViewPr>
  </p:slideViewPr>
  <p:notesTextViewPr>
    <p:cViewPr>
      <p:scale>
        <a:sx n="125" d="100"/>
        <a:sy n="125" d="100"/>
      </p:scale>
      <p:origin x="0" y="0"/>
    </p:cViewPr>
  </p:notesTextViewPr>
  <p:notesViewPr>
    <p:cSldViewPr snapToGrid="0">
      <p:cViewPr varScale="1">
        <p:scale>
          <a:sx n="48" d="100"/>
          <a:sy n="48" d="100"/>
        </p:scale>
        <p:origin x="277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FC7ED0F-B1B4-4AAE-92E0-F830182EC767}" type="datetimeFigureOut">
              <a:rPr kumimoji="1" lang="ja-JP" altLang="en-US" smtClean="0"/>
              <a:t>2022/3/30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B22A5A9-7577-4010-A695-5BF03329A93E}" type="slidenum">
              <a:rPr kumimoji="1" lang="ja-JP" altLang="en-US" smtClean="0"/>
              <a:t>‹#›</a:t>
            </a:fld>
            <a:endParaRPr kumimoji="1" lang="ja-JP" altLang="en-US"/>
          </a:p>
        </p:txBody>
      </p:sp>
    </p:spTree>
    <p:extLst>
      <p:ext uri="{BB962C8B-B14F-4D97-AF65-F5344CB8AC3E}">
        <p14:creationId xmlns:p14="http://schemas.microsoft.com/office/powerpoint/2010/main" val="16227621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ものの温度と体積</a:t>
            </a:r>
            <a:endParaRPr kumimoji="1" lang="ja-JP" altLang="en-US" dirty="0"/>
          </a:p>
        </p:txBody>
      </p:sp>
      <p:sp>
        <p:nvSpPr>
          <p:cNvPr id="4" name="スライド番号プレースホルダー 3"/>
          <p:cNvSpPr>
            <a:spLocks noGrp="1"/>
          </p:cNvSpPr>
          <p:nvPr>
            <p:ph type="sldNum" sz="quarter" idx="10"/>
          </p:nvPr>
        </p:nvSpPr>
        <p:spPr/>
        <p:txBody>
          <a:bodyPr/>
          <a:lstStyle/>
          <a:p>
            <a:fld id="{6B22A5A9-7577-4010-A695-5BF03329A93E}" type="slidenum">
              <a:rPr kumimoji="1" lang="ja-JP" altLang="en-US" smtClean="0"/>
              <a:t>1</a:t>
            </a:fld>
            <a:endParaRPr kumimoji="1" lang="ja-JP" altLang="en-US"/>
          </a:p>
        </p:txBody>
      </p:sp>
    </p:spTree>
    <p:extLst>
      <p:ext uri="{BB962C8B-B14F-4D97-AF65-F5344CB8AC3E}">
        <p14:creationId xmlns:p14="http://schemas.microsoft.com/office/powerpoint/2010/main" val="13142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次に、</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２．ガラス管の先にゼリーを詰めたビニル管をつなぎます。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注意することとして、実験に使うゼリーを食べないようにしてください。</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10</a:t>
            </a:fld>
            <a:endParaRPr kumimoji="1" lang="ja-JP" altLang="en-US"/>
          </a:p>
        </p:txBody>
      </p:sp>
    </p:spTree>
    <p:extLst>
      <p:ext uri="{BB962C8B-B14F-4D97-AF65-F5344CB8AC3E}">
        <p14:creationId xmlns:p14="http://schemas.microsoft.com/office/powerpoint/2010/main" val="401164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次に、</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３．丸底フラスコを湯に入れたて温めたり、氷水に入れて冷やしたりして、ゼリーの動きを見ます。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注意することとして、熱いお湯で火傷をしないように気をつけて実験をしてください。</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11</a:t>
            </a:fld>
            <a:endParaRPr kumimoji="1" lang="ja-JP" altLang="en-US"/>
          </a:p>
        </p:txBody>
      </p:sp>
    </p:spTree>
    <p:extLst>
      <p:ext uri="{BB962C8B-B14F-4D97-AF65-F5344CB8AC3E}">
        <p14:creationId xmlns:p14="http://schemas.microsoft.com/office/powerpoint/2010/main" val="414581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調べた結果です。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空気を温めた左側のイラストでは、ゼリーはビニル管の方に移動しており、押し出されていることが分かります。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押し出されたということは、体積が大きくなったということになります。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空気を冷やした右側のイラストでは、ゼリーはガラス管の方に移動しており、引き寄せられていることが分かります。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引き寄せられたということは、体積が小さくなったということになります。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12</a:t>
            </a:fld>
            <a:endParaRPr kumimoji="1" lang="ja-JP" altLang="en-US"/>
          </a:p>
        </p:txBody>
      </p:sp>
    </p:spTree>
    <p:extLst>
      <p:ext uri="{BB962C8B-B14F-4D97-AF65-F5344CB8AC3E}">
        <p14:creationId xmlns:p14="http://schemas.microsoft.com/office/powerpoint/2010/main" val="1963293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この時間で分かったことは、</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「空気</a:t>
            </a:r>
            <a:r>
              <a:rPr kumimoji="1" lang="ja-JP" altLang="en-US">
                <a:latin typeface="ＭＳ ゴシック" panose="020B0609070205080204" pitchFamily="49" charset="-128"/>
                <a:ea typeface="ＭＳ ゴシック" panose="020B0609070205080204" pitchFamily="49" charset="-128"/>
              </a:rPr>
              <a:t>は、温めると</a:t>
            </a:r>
            <a:r>
              <a:rPr kumimoji="1" lang="ja-JP" altLang="en-US" dirty="0">
                <a:latin typeface="ＭＳ ゴシック" panose="020B0609070205080204" pitchFamily="49" charset="-128"/>
                <a:ea typeface="ＭＳ ゴシック" panose="020B0609070205080204" pitchFamily="49" charset="-128"/>
              </a:rPr>
              <a:t>体積が大きくなり、冷やすと体積が小さくなる。」です。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空気には、温度によって体積が変わる性質があります。</a:t>
            </a: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13</a:t>
            </a:fld>
            <a:endParaRPr kumimoji="1" lang="ja-JP" altLang="en-US"/>
          </a:p>
        </p:txBody>
      </p:sp>
    </p:spTree>
    <p:extLst>
      <p:ext uri="{BB962C8B-B14F-4D97-AF65-F5344CB8AC3E}">
        <p14:creationId xmlns:p14="http://schemas.microsoft.com/office/powerpoint/2010/main" val="408968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この時間の振り返りです。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こちらに示していることを参考にして、この時間の理科の勉強で感じたことを話し合ってみましょう。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これで、この時間の理科の勉強を終わります。</a:t>
            </a: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14</a:t>
            </a:fld>
            <a:endParaRPr kumimoji="1" lang="ja-JP" altLang="en-US"/>
          </a:p>
        </p:txBody>
      </p:sp>
    </p:spTree>
    <p:extLst>
      <p:ext uri="{BB962C8B-B14F-4D97-AF65-F5344CB8AC3E}">
        <p14:creationId xmlns:p14="http://schemas.microsoft.com/office/powerpoint/2010/main" val="117837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この時間で使う道具を１つ紹介します。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丸底フラスコです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フラスコは、ワインや油を入れる容器だったと言われています。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丸底フラスコは、熱を伝える実験に使います。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baseline="0" dirty="0">
              <a:latin typeface="ＭＳ ゴシック" panose="020B0609070205080204" pitchFamily="49" charset="-128"/>
              <a:ea typeface="ＭＳ ゴシック" panose="020B0609070205080204" pitchFamily="49" charset="-128"/>
            </a:endParaRPr>
          </a:p>
          <a:p>
            <a:r>
              <a:rPr kumimoji="1" lang="ja-JP" altLang="en-US" baseline="0" dirty="0">
                <a:latin typeface="ＭＳ ゴシック" panose="020B0609070205080204" pitchFamily="49" charset="-128"/>
                <a:ea typeface="ＭＳ ゴシック" panose="020B0609070205080204" pitchFamily="49" charset="-128"/>
              </a:rPr>
              <a:t>　フラスコの持ち方について説明します。</a:t>
            </a:r>
            <a:endParaRPr kumimoji="1" lang="en-US" altLang="ja-JP" baseline="0" dirty="0">
              <a:latin typeface="ＭＳ ゴシック" panose="020B0609070205080204" pitchFamily="49" charset="-128"/>
              <a:ea typeface="ＭＳ ゴシック" panose="020B0609070205080204" pitchFamily="49" charset="-128"/>
            </a:endParaRPr>
          </a:p>
          <a:p>
            <a:r>
              <a:rPr kumimoji="1" lang="ja-JP" altLang="en-US" baseline="0" dirty="0">
                <a:latin typeface="ＭＳ ゴシック" panose="020B0609070205080204" pitchFamily="49" charset="-128"/>
                <a:ea typeface="ＭＳ ゴシック" panose="020B0609070205080204" pitchFamily="49" charset="-128"/>
              </a:rPr>
              <a:t>　首の部分を５本の指でしっかりと持ちます。</a:t>
            </a:r>
            <a:endParaRPr kumimoji="1" lang="en-US" altLang="ja-JP" baseline="0" dirty="0">
              <a:latin typeface="ＭＳ ゴシック" panose="020B0609070205080204" pitchFamily="49" charset="-128"/>
              <a:ea typeface="ＭＳ ゴシック" panose="020B0609070205080204" pitchFamily="49" charset="-128"/>
            </a:endParaRPr>
          </a:p>
          <a:p>
            <a:r>
              <a:rPr kumimoji="1" lang="ja-JP" altLang="en-US" baseline="0" dirty="0">
                <a:latin typeface="ＭＳ ゴシック" panose="020B0609070205080204" pitchFamily="49" charset="-128"/>
                <a:ea typeface="ＭＳ ゴシック" panose="020B0609070205080204" pitchFamily="49" charset="-128"/>
              </a:rPr>
              <a:t>　また、フラスコの中身が重いときは、一方の手でフラスコの底部を支えながら、もう一方の手でフラスコの首の部分を持ちます</a:t>
            </a:r>
            <a:r>
              <a:rPr kumimoji="1" lang="ja-JP" altLang="en-US" baseline="0" dirty="0" smtClean="0">
                <a:latin typeface="ＭＳ ゴシック" panose="020B0609070205080204" pitchFamily="49" charset="-128"/>
                <a:ea typeface="ＭＳ ゴシック" panose="020B0609070205080204" pitchFamily="49" charset="-128"/>
              </a:rPr>
              <a:t>。</a:t>
            </a:r>
            <a:endParaRPr kumimoji="1" lang="en-US" altLang="ja-JP" baseline="0" dirty="0">
              <a:latin typeface="ＭＳ ゴシック" panose="020B0609070205080204" pitchFamily="49" charset="-128"/>
              <a:ea typeface="ＭＳ ゴシック" panose="020B0609070205080204" pitchFamily="49" charset="-128"/>
            </a:endParaRPr>
          </a:p>
          <a:p>
            <a:r>
              <a:rPr kumimoji="1" lang="ja-JP" altLang="en-US" baseline="0" dirty="0">
                <a:latin typeface="ＭＳ ゴシック" panose="020B0609070205080204" pitchFamily="49" charset="-128"/>
                <a:ea typeface="ＭＳ ゴシック" panose="020B0609070205080204" pitchFamily="49" charset="-128"/>
              </a:rPr>
              <a:t>　フラスコの底部を支える理由は、フラスコは首のつけ根の部分が弱いので、この部分に無理な力が加わると、壊れてしまうおそれがあるからです</a:t>
            </a:r>
            <a:r>
              <a:rPr kumimoji="1" lang="ja-JP" altLang="en-US" baseline="0" dirty="0" smtClean="0">
                <a:latin typeface="ＭＳ ゴシック" panose="020B0609070205080204" pitchFamily="49" charset="-128"/>
                <a:ea typeface="ＭＳ ゴシック" panose="020B0609070205080204" pitchFamily="49" charset="-128"/>
              </a:rPr>
              <a:t>。</a:t>
            </a:r>
            <a:endParaRPr kumimoji="1" lang="en-US" altLang="ja-JP" baseline="0" dirty="0" smtClean="0">
              <a:latin typeface="ＭＳ ゴシック" panose="020B0609070205080204" pitchFamily="49" charset="-128"/>
              <a:ea typeface="ＭＳ ゴシック" panose="020B0609070205080204" pitchFamily="49" charset="-128"/>
            </a:endParaRPr>
          </a:p>
          <a:p>
            <a:r>
              <a:rPr kumimoji="1" lang="ja-JP" altLang="en-US" baseline="0" dirty="0" smtClean="0">
                <a:latin typeface="ＭＳ ゴシック" panose="020B0609070205080204" pitchFamily="49" charset="-128"/>
                <a:ea typeface="ＭＳ ゴシック" panose="020B0609070205080204" pitchFamily="49" charset="-128"/>
              </a:rPr>
              <a:t>　注意することをお伝えします。</a:t>
            </a:r>
            <a:endParaRPr kumimoji="1" lang="en-US" altLang="ja-JP" baseline="0" dirty="0" smtClean="0">
              <a:latin typeface="ＭＳ ゴシック" panose="020B0609070205080204" pitchFamily="49" charset="-128"/>
              <a:ea typeface="ＭＳ ゴシック" panose="020B0609070205080204" pitchFamily="49" charset="-128"/>
            </a:endParaRPr>
          </a:p>
          <a:p>
            <a:r>
              <a:rPr kumimoji="1" lang="ja-JP" altLang="en-US" baseline="0" dirty="0" smtClean="0">
                <a:latin typeface="ＭＳ ゴシック" panose="020B0609070205080204" pitchFamily="49" charset="-128"/>
                <a:ea typeface="ＭＳ ゴシック" panose="020B0609070205080204" pitchFamily="49" charset="-128"/>
              </a:rPr>
              <a:t>　フラスコは、水などを温めるときに使いますので、熱いお湯が入っている場合は、フラスコがあつくなっていますので、軍手をはくなど手が熱くならないように工夫します。</a:t>
            </a:r>
            <a:endParaRPr kumimoji="1" lang="en-US" altLang="ja-JP" baseline="0" dirty="0">
              <a:latin typeface="ＭＳ ゴシック" panose="020B0609070205080204" pitchFamily="49" charset="-128"/>
              <a:ea typeface="ＭＳ ゴシック" panose="020B0609070205080204" pitchFamily="49" charset="-128"/>
            </a:endParaRPr>
          </a:p>
          <a:p>
            <a:r>
              <a:rPr kumimoji="1" lang="ja-JP" altLang="en-US" baseline="0" dirty="0">
                <a:latin typeface="ＭＳ ゴシック" panose="020B0609070205080204" pitchFamily="49" charset="-128"/>
                <a:ea typeface="ＭＳ ゴシック" panose="020B0609070205080204" pitchFamily="49" charset="-128"/>
              </a:rPr>
              <a:t>　</a:t>
            </a:r>
            <a:endParaRPr kumimoji="1" lang="en-US" altLang="ja-JP" baseline="0"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そして、フラスコの置き方です。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フラスコ台を使います。厚紙を巻いたものや容器のふたなどを使ってもよいです。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6B22A5A9-7577-4010-A695-5BF03329A93E}" type="slidenum">
              <a:rPr kumimoji="1" lang="ja-JP" altLang="en-US" smtClean="0"/>
              <a:t>2</a:t>
            </a:fld>
            <a:endParaRPr kumimoji="1" lang="ja-JP" altLang="en-US"/>
          </a:p>
        </p:txBody>
      </p:sp>
    </p:spTree>
    <p:extLst>
      <p:ext uri="{BB962C8B-B14F-4D97-AF65-F5344CB8AC3E}">
        <p14:creationId xmlns:p14="http://schemas.microsoft.com/office/powerpoint/2010/main" val="419622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熱いところに空気の入ったボールを置いておくと、ボールがふくらんでいることがあります。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皆さんは、このような発見をしたことはありますか？</a:t>
            </a:r>
            <a:endParaRPr kumimoji="1" lang="en-US" altLang="ja-JP" dirty="0"/>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3</a:t>
            </a:fld>
            <a:endParaRPr kumimoji="1" lang="ja-JP" altLang="en-US"/>
          </a:p>
        </p:txBody>
      </p:sp>
    </p:spTree>
    <p:extLst>
      <p:ext uri="{BB962C8B-B14F-4D97-AF65-F5344CB8AC3E}">
        <p14:creationId xmlns:p14="http://schemas.microsoft.com/office/powerpoint/2010/main" val="156781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この時間の「やってみよう」は、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（クリック）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「柔らかい容器に空気を閉じ込めて、温めたり冷やしたりしてみよう。」です。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4</a:t>
            </a:fld>
            <a:endParaRPr kumimoji="1" lang="ja-JP" altLang="en-US"/>
          </a:p>
        </p:txBody>
      </p:sp>
    </p:spTree>
    <p:extLst>
      <p:ext uri="{BB962C8B-B14F-4D97-AF65-F5344CB8AC3E}">
        <p14:creationId xmlns:p14="http://schemas.microsoft.com/office/powerpoint/2010/main" val="195016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（クリック）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ポイントは、「１　容器の中に空気を閉じ込める。」、「２　容器を湯につけて温める。」です。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その時に、容器にはどのような変化が起こるのかを観察します。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そして、「３　容器を氷水につけて冷やす。」です。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その時に、容器にはどのような変化が起こるのかを観察します。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では、実際に容器をお湯や氷水につけて、調べましょう。</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5</a:t>
            </a:fld>
            <a:endParaRPr kumimoji="1" lang="ja-JP" altLang="en-US"/>
          </a:p>
        </p:txBody>
      </p:sp>
    </p:spTree>
    <p:extLst>
      <p:ext uri="{BB962C8B-B14F-4D97-AF65-F5344CB8AC3E}">
        <p14:creationId xmlns:p14="http://schemas.microsoft.com/office/powerpoint/2010/main" val="352289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7"/>
            <a:ext cx="5445760" cy="4657340"/>
          </a:xfrm>
        </p:spPr>
        <p:txBody>
          <a:bodyPr/>
          <a:lstStyle/>
          <a:p>
            <a:pPr>
              <a:lnSpc>
                <a:spcPts val="1200"/>
              </a:lnSpc>
            </a:pPr>
            <a:r>
              <a:rPr kumimoji="1" lang="ja-JP" altLang="en-US" dirty="0">
                <a:latin typeface="ＭＳ ゴシック" panose="020B0609070205080204" pitchFamily="49" charset="-128"/>
                <a:ea typeface="ＭＳ ゴシック" panose="020B0609070205080204" pitchFamily="49" charset="-128"/>
              </a:rPr>
              <a:t>　容器がふくらんだり、へこんだりするということは、中の空気がどうなったのかな</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　左下の生徒は、空気の体積が、温度によって変わるのかもしれないと話しています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「体積」については、</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ja-JP" altLang="en-US" dirty="0" smtClean="0">
                <a:latin typeface="ＭＳ ゴシック" panose="020B0609070205080204" pitchFamily="49" charset="-128"/>
                <a:ea typeface="ＭＳ ゴシック" panose="020B0609070205080204" pitchFamily="49" charset="-128"/>
              </a:rPr>
              <a:t>　中学部　理科第１段階「物と重さ」で履修しています。学習内容は以下の通りです。</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ja-JP" altLang="en-US" dirty="0" smtClean="0">
                <a:latin typeface="ＭＳ ゴシック" panose="020B0609070205080204" pitchFamily="49" charset="-128"/>
                <a:ea typeface="ＭＳ ゴシック" panose="020B0609070205080204" pitchFamily="49" charset="-128"/>
              </a:rPr>
              <a:t>・身の回りにある年度や砂などの物を、容器などを用いて体積を同じにし、そのときの重さの違いを調べる活動を通して、物は、体積が同じでも重さは違うことがあることについての理解を図り、観察、実験などに関する初歩的な技能を身に付ける。</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ja-JP" altLang="en-US" dirty="0" smtClean="0">
                <a:latin typeface="ＭＳ ゴシック" panose="020B0609070205080204" pitchFamily="49" charset="-128"/>
                <a:ea typeface="ＭＳ ゴシック" panose="020B0609070205080204" pitchFamily="49" charset="-128"/>
              </a:rPr>
              <a:t>参考：「特別支援学校学習指導要領解説　各教科等編（小学部・中学部）</a:t>
            </a:r>
            <a:r>
              <a:rPr kumimoji="1" lang="en-US" altLang="ja-JP" dirty="0" smtClean="0">
                <a:latin typeface="ＭＳ ゴシック" panose="020B0609070205080204" pitchFamily="49" charset="-128"/>
                <a:ea typeface="ＭＳ ゴシック" panose="020B0609070205080204" pitchFamily="49" charset="-128"/>
              </a:rPr>
              <a:t>P344</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ja-JP" altLang="en-US" dirty="0" smtClean="0">
                <a:latin typeface="ＭＳ ゴシック" panose="020B0609070205080204" pitchFamily="49" charset="-128"/>
                <a:ea typeface="ＭＳ ゴシック" panose="020B0609070205080204" pitchFamily="49" charset="-128"/>
              </a:rPr>
              <a:t>　本単元を扱うに当たっては、「体積」の概念について、既習事項と関連付けながら確認しておくことが必要です。</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また、高等部</a:t>
            </a:r>
            <a:r>
              <a:rPr kumimoji="1" lang="ja-JP" altLang="en-US" dirty="0" smtClean="0">
                <a:latin typeface="ＭＳ ゴシック" panose="020B0609070205080204" pitchFamily="49" charset="-128"/>
                <a:ea typeface="ＭＳ ゴシック" panose="020B0609070205080204" pitchFamily="49" charset="-128"/>
              </a:rPr>
              <a:t>　数学科第２段階「図形」</a:t>
            </a:r>
            <a:r>
              <a:rPr kumimoji="1" lang="ja-JP" altLang="en-US" dirty="0" smtClean="0">
                <a:latin typeface="ＭＳ ゴシック" panose="020B0609070205080204" pitchFamily="49" charset="-128"/>
                <a:ea typeface="ＭＳ ゴシック" panose="020B0609070205080204" pitchFamily="49" charset="-128"/>
              </a:rPr>
              <a:t>では、以下の内容でさらに発展的な学習を履修</a:t>
            </a:r>
            <a:r>
              <a:rPr kumimoji="1" lang="ja-JP" altLang="en-US" dirty="0" smtClean="0">
                <a:latin typeface="ＭＳ ゴシック" panose="020B0609070205080204" pitchFamily="49" charset="-128"/>
                <a:ea typeface="ＭＳ ゴシック" panose="020B0609070205080204" pitchFamily="49" charset="-128"/>
              </a:rPr>
              <a:t>することになります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ja-JP" altLang="en-US" dirty="0" smtClean="0">
                <a:latin typeface="ＭＳ ゴシック" panose="020B0609070205080204" pitchFamily="49" charset="-128"/>
                <a:ea typeface="ＭＳ ゴシック" panose="020B0609070205080204" pitchFamily="49" charset="-128"/>
              </a:rPr>
              <a:t>・「立方体や直方体の体積」とは、３次元に広がりをもつ空間領域の大きさを表す量であることを理解する。</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ja-JP" altLang="en-US" dirty="0" smtClean="0">
                <a:latin typeface="ＭＳ ゴシック" panose="020B0609070205080204" pitchFamily="49" charset="-128"/>
                <a:ea typeface="ＭＳ ゴシック" panose="020B0609070205080204" pitchFamily="49" charset="-128"/>
              </a:rPr>
              <a:t>・面積などと同じように、単位の大きさを決めるとその幾つ分として数値化して捉え、単位や測定の意味を知り、体積を求める。</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ja-JP" altLang="en-US" dirty="0" smtClean="0">
                <a:latin typeface="ＭＳ ゴシック" panose="020B0609070205080204" pitchFamily="49" charset="-128"/>
                <a:ea typeface="ＭＳ ゴシック" panose="020B0609070205080204" pitchFamily="49" charset="-128"/>
              </a:rPr>
              <a:t>・角柱や円柱の体積について、必要な部分の長さを測り、計算によって体積を求め、新しい公式を導きだす。</a:t>
            </a:r>
            <a:endParaRPr kumimoji="1" lang="en-US" altLang="ja-JP" dirty="0" smtClean="0">
              <a:latin typeface="ＭＳ ゴシック" panose="020B0609070205080204" pitchFamily="49" charset="-128"/>
              <a:ea typeface="ＭＳ ゴシック" panose="020B0609070205080204" pitchFamily="49" charset="-128"/>
            </a:endParaRPr>
          </a:p>
          <a:p>
            <a:pPr>
              <a:lnSpc>
                <a:spcPts val="1200"/>
              </a:lnSpc>
            </a:pPr>
            <a:r>
              <a:rPr kumimoji="1" lang="ja-JP" altLang="en-US" dirty="0" smtClean="0">
                <a:latin typeface="ＭＳ ゴシック" panose="020B0609070205080204" pitchFamily="49" charset="-128"/>
                <a:ea typeface="ＭＳ ゴシック" panose="020B0609070205080204" pitchFamily="49" charset="-128"/>
              </a:rPr>
              <a:t>参考：「特別支援学校学習指導要領解説　知的障害者教科等編（上）（高等部）</a:t>
            </a:r>
            <a:r>
              <a:rPr kumimoji="1" lang="en-US" altLang="ja-JP" dirty="0" smtClean="0">
                <a:latin typeface="ＭＳ ゴシック" panose="020B0609070205080204" pitchFamily="49" charset="-128"/>
                <a:ea typeface="ＭＳ ゴシック" panose="020B0609070205080204" pitchFamily="49" charset="-128"/>
              </a:rPr>
              <a:t>P142</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6B22A5A9-7577-4010-A695-5BF03329A93E}" type="slidenum">
              <a:rPr kumimoji="1" lang="ja-JP" altLang="en-US" smtClean="0"/>
              <a:t>6</a:t>
            </a:fld>
            <a:endParaRPr kumimoji="1" lang="ja-JP" altLang="en-US"/>
          </a:p>
        </p:txBody>
      </p:sp>
    </p:spTree>
    <p:extLst>
      <p:ext uri="{BB962C8B-B14F-4D97-AF65-F5344CB8AC3E}">
        <p14:creationId xmlns:p14="http://schemas.microsoft.com/office/powerpoint/2010/main" val="175562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この時間の問題です。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「空気は、温めたり冷やしたりすると、体積が変わるのだろうか。」です。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7</a:t>
            </a:fld>
            <a:endParaRPr kumimoji="1" lang="ja-JP" altLang="en-US"/>
          </a:p>
        </p:txBody>
      </p:sp>
    </p:spTree>
    <p:extLst>
      <p:ext uri="{BB962C8B-B14F-4D97-AF65-F5344CB8AC3E}">
        <p14:creationId xmlns:p14="http://schemas.microsoft.com/office/powerpoint/2010/main" val="325902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予想をしてみましょう。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「容器の中に閉じ込めた空気を温めたり、冷やしたりすると、空気の体積はどのように変わるのでしょうか？」</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（クリック）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左下の生徒は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「空気を温めると、体積が大きくなると思う。」と予想しています。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右下の生徒は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「空気を冷やすと、体積は小さくなると思う。」と予想しています。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皆さんは、どう思いますか？</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8</a:t>
            </a:fld>
            <a:endParaRPr kumimoji="1" lang="ja-JP" altLang="en-US"/>
          </a:p>
        </p:txBody>
      </p:sp>
    </p:spTree>
    <p:extLst>
      <p:ext uri="{BB962C8B-B14F-4D97-AF65-F5344CB8AC3E}">
        <p14:creationId xmlns:p14="http://schemas.microsoft.com/office/powerpoint/2010/main" val="126521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この時間の実験は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「閉じ込めた空気を温めたり冷やしたりして、体積が変わるかどうかを調べよう。」です。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実験の流れを順に説明します。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１．丸底フラスコにガラス管のついたゴム栓をします。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6B22A5A9-7577-4010-A695-5BF03329A93E}" type="slidenum">
              <a:rPr kumimoji="1" lang="ja-JP" altLang="en-US" smtClean="0"/>
              <a:t>9</a:t>
            </a:fld>
            <a:endParaRPr kumimoji="1" lang="ja-JP" altLang="en-US"/>
          </a:p>
        </p:txBody>
      </p:sp>
    </p:spTree>
    <p:extLst>
      <p:ext uri="{BB962C8B-B14F-4D97-AF65-F5344CB8AC3E}">
        <p14:creationId xmlns:p14="http://schemas.microsoft.com/office/powerpoint/2010/main" val="147241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6956B-4102-4CED-AA9D-F92529AE30D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DDA6306-A329-49F4-8BAB-69E9B223F3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1C878B-A28A-4BCE-88D3-38DFDCF79E65}"/>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5" name="フッター プレースホルダー 4">
            <a:extLst>
              <a:ext uri="{FF2B5EF4-FFF2-40B4-BE49-F238E27FC236}">
                <a16:creationId xmlns:a16="http://schemas.microsoft.com/office/drawing/2014/main" id="{EAFF5885-E156-4267-8AFE-8567E194E7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AE9470-40A4-4912-B9FF-886F94AC9FFC}"/>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262660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2EA721-3332-48D7-83E4-EC7B46D1CE5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62D018-4DC5-47C3-809B-7BFCACEAAF9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7A0ADA-3298-4259-A288-5D2190E3067C}"/>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5" name="フッター プレースホルダー 4">
            <a:extLst>
              <a:ext uri="{FF2B5EF4-FFF2-40B4-BE49-F238E27FC236}">
                <a16:creationId xmlns:a16="http://schemas.microsoft.com/office/drawing/2014/main" id="{C18332AB-94A4-472F-AFDB-5C03777A01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54B55A-8F21-456D-B1C3-971A289F1B93}"/>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66305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8AD9395-14CB-4BC6-99D6-39A2CDA77C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45EF6A-5FAD-4CFF-AB20-FFD0F0BE825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65FDB4-7E23-4A31-A19A-3EF3A2BE9DD1}"/>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5" name="フッター プレースホルダー 4">
            <a:extLst>
              <a:ext uri="{FF2B5EF4-FFF2-40B4-BE49-F238E27FC236}">
                <a16:creationId xmlns:a16="http://schemas.microsoft.com/office/drawing/2014/main" id="{1D2E1427-7364-44D5-BD27-A8724D9B87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BC5DE8-FAED-44EB-8D4B-60399A4291E5}"/>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6623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CF074-0746-4786-B17C-CBA9C256D2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14ABF9-A4B8-464D-99F8-6FC34676E41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48B9B8-6016-4368-A49B-7640BA9DA896}"/>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5" name="フッター プレースホルダー 4">
            <a:extLst>
              <a:ext uri="{FF2B5EF4-FFF2-40B4-BE49-F238E27FC236}">
                <a16:creationId xmlns:a16="http://schemas.microsoft.com/office/drawing/2014/main" id="{FF1A81E2-CACD-4CB1-9D10-7329A06C74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50C7FF-3FF5-461F-80A6-4BD1736C3A6A}"/>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363819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AE60D1-2469-4823-97D2-74A5C4DD73E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86021A-1181-4540-8863-ACD7FC823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CA72AA5-34ED-486E-BBC1-177396804E58}"/>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5" name="フッター プレースホルダー 4">
            <a:extLst>
              <a:ext uri="{FF2B5EF4-FFF2-40B4-BE49-F238E27FC236}">
                <a16:creationId xmlns:a16="http://schemas.microsoft.com/office/drawing/2014/main" id="{0BFC1883-0872-4D1F-BBB4-3AD3066C90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7CA6C5-31B9-4150-8CC1-0F0BEA28E60F}"/>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228751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CB8C1-532B-47C8-8F41-1AA21EB3C96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9E941A-73C3-452F-B79D-2AE7AD4D1CA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6F6BD1-A7E1-4F02-9AC1-C299D75DD41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89E979-F7A4-425F-A28C-D4EB9256BE5A}"/>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6" name="フッター プレースホルダー 5">
            <a:extLst>
              <a:ext uri="{FF2B5EF4-FFF2-40B4-BE49-F238E27FC236}">
                <a16:creationId xmlns:a16="http://schemas.microsoft.com/office/drawing/2014/main" id="{3CD4D0E1-BC81-419D-87B2-2FD6F20C59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561E8F-5251-4646-B436-AE8D705C2979}"/>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89799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D2FC15-6E4E-458B-B65C-A4DE5F54FAA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B031A1-6776-479E-9575-EDAE1DB83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DEE1CA3-CE94-4B30-B8CB-651AE172AE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FB9BC19-6BF3-4653-9419-60152054A1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3FA176E-930C-42D9-9730-E36CBD2EF93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16D739F-8CBE-4C23-9C4B-39EB5AA55AE9}"/>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8" name="フッター プレースホルダー 7">
            <a:extLst>
              <a:ext uri="{FF2B5EF4-FFF2-40B4-BE49-F238E27FC236}">
                <a16:creationId xmlns:a16="http://schemas.microsoft.com/office/drawing/2014/main" id="{B7A2BFED-7412-4CFE-A708-D0CF14B6384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DC0F20A-F0EB-4C66-B3A4-B611684045D7}"/>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239811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800FF5-1045-4DA9-803F-1CF0C143F6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24016E-6CD6-49D3-9766-5C25423666AF}"/>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4" name="フッター プレースホルダー 3">
            <a:extLst>
              <a:ext uri="{FF2B5EF4-FFF2-40B4-BE49-F238E27FC236}">
                <a16:creationId xmlns:a16="http://schemas.microsoft.com/office/drawing/2014/main" id="{0056BE4B-8110-4DBA-8D23-E5E13073C5A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C232A3-344E-4CA9-A0C6-6C87C984FFBB}"/>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45942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393984-FA84-4521-A0E5-316E977B0A4D}"/>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3" name="フッター プレースホルダー 2">
            <a:extLst>
              <a:ext uri="{FF2B5EF4-FFF2-40B4-BE49-F238E27FC236}">
                <a16:creationId xmlns:a16="http://schemas.microsoft.com/office/drawing/2014/main" id="{0E9A01FF-E1DD-4650-9D96-3EFA976FDD8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3BFBBA-8420-4CA0-A436-CF707096208D}"/>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92125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07FC7-0596-46BC-8943-DADA07BE236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4D53A1-8956-48A6-A607-8F02BBD0D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F1CEA46-D242-44A1-9827-A5E8E8CF2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4136634-BE0E-49EF-BC76-790685386BB0}"/>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6" name="フッター プレースホルダー 5">
            <a:extLst>
              <a:ext uri="{FF2B5EF4-FFF2-40B4-BE49-F238E27FC236}">
                <a16:creationId xmlns:a16="http://schemas.microsoft.com/office/drawing/2014/main" id="{427385EA-A8FD-49E8-BE51-A645C39879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821861-98D6-4ADE-80D3-E59966A5F5C7}"/>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64786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8028C9-3CAB-49F8-BA3A-92727E94E3B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1A26420-4545-4CD2-B849-FC64CCF5F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09D8A66-7957-4174-9B95-05C4842ED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1639178-DEC3-4496-8DA1-8376DA0917F3}"/>
              </a:ext>
            </a:extLst>
          </p:cNvPr>
          <p:cNvSpPr>
            <a:spLocks noGrp="1"/>
          </p:cNvSpPr>
          <p:nvPr>
            <p:ph type="dt" sz="half" idx="10"/>
          </p:nvPr>
        </p:nvSpPr>
        <p:spPr/>
        <p:txBody>
          <a:bodyPr/>
          <a:lstStyle/>
          <a:p>
            <a:fld id="{2694AE2A-78AC-40DF-A965-EEE62D706BCB}" type="datetimeFigureOut">
              <a:rPr kumimoji="1" lang="ja-JP" altLang="en-US" smtClean="0"/>
              <a:t>2022/3/30</a:t>
            </a:fld>
            <a:endParaRPr kumimoji="1" lang="ja-JP" altLang="en-US"/>
          </a:p>
        </p:txBody>
      </p:sp>
      <p:sp>
        <p:nvSpPr>
          <p:cNvPr id="6" name="フッター プレースホルダー 5">
            <a:extLst>
              <a:ext uri="{FF2B5EF4-FFF2-40B4-BE49-F238E27FC236}">
                <a16:creationId xmlns:a16="http://schemas.microsoft.com/office/drawing/2014/main" id="{00E47470-753F-428F-9A7C-697189E73E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5EF3AE-3A9D-46EB-A325-889B128AB23A}"/>
              </a:ext>
            </a:extLst>
          </p:cNvPr>
          <p:cNvSpPr>
            <a:spLocks noGrp="1"/>
          </p:cNvSpPr>
          <p:nvPr>
            <p:ph type="sldNum" sz="quarter" idx="12"/>
          </p:nvPr>
        </p:nvSpPr>
        <p:spPr/>
        <p:txBody>
          <a:body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55172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2880EF-72ED-4945-B727-EB0BC2DA1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AA8D0A-947E-4EB2-9E93-6B85C68ED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A01E89-E508-418F-8226-8B94BF279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4AE2A-78AC-40DF-A965-EEE62D706BCB}" type="datetimeFigureOut">
              <a:rPr kumimoji="1" lang="ja-JP" altLang="en-US" smtClean="0"/>
              <a:t>2022/3/30</a:t>
            </a:fld>
            <a:endParaRPr kumimoji="1" lang="ja-JP" altLang="en-US"/>
          </a:p>
        </p:txBody>
      </p:sp>
      <p:sp>
        <p:nvSpPr>
          <p:cNvPr id="5" name="フッター プレースホルダー 4">
            <a:extLst>
              <a:ext uri="{FF2B5EF4-FFF2-40B4-BE49-F238E27FC236}">
                <a16:creationId xmlns:a16="http://schemas.microsoft.com/office/drawing/2014/main" id="{9702CEAF-00A3-4252-8408-0B25E0BB8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F64CDBE-92AE-4758-BAA8-4E533CB89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8F129-C475-4A51-A06E-0CFFFA0A3FE4}" type="slidenum">
              <a:rPr kumimoji="1" lang="ja-JP" altLang="en-US" smtClean="0"/>
              <a:t>‹#›</a:t>
            </a:fld>
            <a:endParaRPr kumimoji="1" lang="ja-JP" altLang="en-US"/>
          </a:p>
        </p:txBody>
      </p:sp>
    </p:spTree>
    <p:extLst>
      <p:ext uri="{BB962C8B-B14F-4D97-AF65-F5344CB8AC3E}">
        <p14:creationId xmlns:p14="http://schemas.microsoft.com/office/powerpoint/2010/main" val="169867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tm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B832A58-AB7E-414F-899A-E2B21A731F05}"/>
              </a:ext>
            </a:extLst>
          </p:cNvPr>
          <p:cNvSpPr>
            <a:spLocks noGrp="1"/>
          </p:cNvSpPr>
          <p:nvPr>
            <p:ph type="ctrTitle"/>
          </p:nvPr>
        </p:nvSpPr>
        <p:spPr>
          <a:xfrm>
            <a:off x="1524000" y="1122362"/>
            <a:ext cx="9144000" cy="2965543"/>
          </a:xfrm>
        </p:spPr>
        <p:txBody>
          <a:bodyPr>
            <a:normAutofit/>
          </a:bodyPr>
          <a:lstStyle/>
          <a:p>
            <a:r>
              <a:rPr lang="ja-JP" altLang="en-US" sz="8800" dirty="0">
                <a:latin typeface="HGPｺﾞｼｯｸE" panose="020B0900000000000000" pitchFamily="50" charset="-128"/>
                <a:ea typeface="HGPｺﾞｼｯｸE" panose="020B0900000000000000" pitchFamily="50" charset="-128"/>
              </a:rPr>
              <a:t>　　</a:t>
            </a:r>
            <a:r>
              <a:rPr lang="en-US" altLang="ja-JP" sz="8800" dirty="0">
                <a:latin typeface="HGPｺﾞｼｯｸE" panose="020B0900000000000000" pitchFamily="50" charset="-128"/>
                <a:ea typeface="HGPｺﾞｼｯｸE" panose="020B0900000000000000" pitchFamily="50" charset="-128"/>
              </a:rPr>
              <a:t/>
            </a:r>
            <a:br>
              <a:rPr lang="en-US" altLang="ja-JP" sz="8800" dirty="0">
                <a:latin typeface="HGPｺﾞｼｯｸE" panose="020B0900000000000000" pitchFamily="50" charset="-128"/>
                <a:ea typeface="HGPｺﾞｼｯｸE" panose="020B0900000000000000" pitchFamily="50" charset="-128"/>
              </a:rPr>
            </a:br>
            <a:r>
              <a:rPr lang="ja-JP" altLang="en-US" sz="8800" dirty="0">
                <a:latin typeface="HGPｺﾞｼｯｸE" panose="020B0900000000000000" pitchFamily="50" charset="-128"/>
                <a:ea typeface="HGPｺﾞｼｯｸE" panose="020B0900000000000000" pitchFamily="50" charset="-128"/>
              </a:rPr>
              <a:t>ものの温度と体積</a:t>
            </a:r>
          </a:p>
        </p:txBody>
      </p:sp>
      <p:sp>
        <p:nvSpPr>
          <p:cNvPr id="7" name="正方形/長方形 6">
            <a:extLst>
              <a:ext uri="{FF2B5EF4-FFF2-40B4-BE49-F238E27FC236}">
                <a16:creationId xmlns:a16="http://schemas.microsoft.com/office/drawing/2014/main" id="{8E217C89-7973-4819-AEF7-1C8C0A2E0436}"/>
              </a:ext>
            </a:extLst>
          </p:cNvPr>
          <p:cNvSpPr/>
          <p:nvPr/>
        </p:nvSpPr>
        <p:spPr>
          <a:xfrm>
            <a:off x="5145053" y="2232993"/>
            <a:ext cx="8137193"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4400" dirty="0">
                <a:latin typeface="BIZ UDPゴシック" panose="020B0400000000000000" pitchFamily="50" charset="-128"/>
                <a:ea typeface="BIZ UDPゴシック" panose="020B0400000000000000" pitchFamily="50" charset="-128"/>
              </a:rPr>
              <a:t>おんど　　　 たいせき</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63E37AE-C6F5-470F-81BA-4166A2BF91C3}"/>
              </a:ext>
            </a:extLst>
          </p:cNvPr>
          <p:cNvSpPr txBox="1"/>
          <p:nvPr/>
        </p:nvSpPr>
        <p:spPr>
          <a:xfrm>
            <a:off x="156000" y="6300000"/>
            <a:ext cx="11880000" cy="360000"/>
          </a:xfrm>
          <a:prstGeom prst="rect">
            <a:avLst/>
          </a:prstGeom>
          <a:noFill/>
        </p:spPr>
        <p:txBody>
          <a:bodyPr wrap="square" rtlCol="0" anchor="ctr" anchorCtr="0">
            <a:noAutofit/>
          </a:bodyPr>
          <a:lstStyle/>
          <a:p>
            <a:pPr algn="r"/>
            <a:r>
              <a:rPr kumimoji="1" lang="ja-JP" altLang="en-US" sz="2000" dirty="0">
                <a:latin typeface="ＭＳ ゴシック" panose="020B0609070205080204" pitchFamily="49" charset="-128"/>
                <a:ea typeface="ＭＳ ゴシック" panose="020B0609070205080204" pitchFamily="49" charset="-128"/>
              </a:rPr>
              <a:t>参考「</a:t>
            </a:r>
            <a:r>
              <a:rPr lang="ja-JP" altLang="en-US" sz="2000" dirty="0">
                <a:latin typeface="ＭＳ ゴシック" panose="020B0609070205080204" pitchFamily="49" charset="-128"/>
                <a:ea typeface="ＭＳ ゴシック" panose="020B0609070205080204" pitchFamily="49" charset="-128"/>
              </a:rPr>
              <a:t>未来</a:t>
            </a:r>
            <a:r>
              <a:rPr kumimoji="1" lang="ja-JP" altLang="en-US" sz="2000" dirty="0">
                <a:latin typeface="ＭＳ ゴシック" panose="020B0609070205080204" pitchFamily="49" charset="-128"/>
                <a:ea typeface="ＭＳ ゴシック" panose="020B0609070205080204" pitchFamily="49" charset="-128"/>
              </a:rPr>
              <a:t>をひらく　小学理科４</a:t>
            </a:r>
            <a:r>
              <a:rPr kumimoji="1"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８</a:t>
            </a:r>
            <a:r>
              <a:rPr kumimoji="1" lang="ja-JP" altLang="en-US"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ものの温度と体積</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　教育出版</a:t>
            </a:r>
          </a:p>
        </p:txBody>
      </p:sp>
      <p:sp>
        <p:nvSpPr>
          <p:cNvPr id="6" name="タイトル 3">
            <a:extLst>
              <a:ext uri="{FF2B5EF4-FFF2-40B4-BE49-F238E27FC236}">
                <a16:creationId xmlns:a16="http://schemas.microsoft.com/office/drawing/2014/main" id="{EB832A58-AB7E-414F-899A-E2B21A731F05}"/>
              </a:ext>
            </a:extLst>
          </p:cNvPr>
          <p:cNvSpPr txBox="1">
            <a:spLocks/>
          </p:cNvSpPr>
          <p:nvPr/>
        </p:nvSpPr>
        <p:spPr>
          <a:xfrm>
            <a:off x="1524000" y="2605131"/>
            <a:ext cx="9144000" cy="29655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800" dirty="0">
                <a:latin typeface="HGPｺﾞｼｯｸE" panose="020B0900000000000000" pitchFamily="50" charset="-128"/>
                <a:ea typeface="HGPｺﾞｼｯｸE" panose="020B0900000000000000" pitchFamily="50" charset="-128"/>
              </a:rPr>
              <a:t>　　</a:t>
            </a:r>
            <a:r>
              <a:rPr lang="en-US" altLang="ja-JP" sz="8800" dirty="0">
                <a:latin typeface="HGPｺﾞｼｯｸE" panose="020B0900000000000000" pitchFamily="50" charset="-128"/>
                <a:ea typeface="HGPｺﾞｼｯｸE" panose="020B0900000000000000" pitchFamily="50" charset="-128"/>
              </a:rPr>
              <a:t/>
            </a:r>
            <a:br>
              <a:rPr lang="en-US" altLang="ja-JP" sz="8800" dirty="0">
                <a:latin typeface="HGPｺﾞｼｯｸE" panose="020B0900000000000000" pitchFamily="50" charset="-128"/>
                <a:ea typeface="HGPｺﾞｼｯｸE" panose="020B0900000000000000" pitchFamily="50" charset="-128"/>
              </a:rPr>
            </a:br>
            <a:r>
              <a:rPr lang="ja-JP" altLang="en-US" sz="6600" dirty="0">
                <a:latin typeface="HGPｺﾞｼｯｸE" panose="020B0900000000000000" pitchFamily="50" charset="-128"/>
                <a:ea typeface="HGPｺﾞｼｯｸE" panose="020B0900000000000000" pitchFamily="50" charset="-128"/>
              </a:rPr>
              <a:t>「１　空気の温度と体積」</a:t>
            </a:r>
          </a:p>
        </p:txBody>
      </p:sp>
      <p:sp>
        <p:nvSpPr>
          <p:cNvPr id="8" name="正方形/長方形 7">
            <a:extLst>
              <a:ext uri="{FF2B5EF4-FFF2-40B4-BE49-F238E27FC236}">
                <a16:creationId xmlns:a16="http://schemas.microsoft.com/office/drawing/2014/main" id="{8E217C89-7973-4819-AEF7-1C8C0A2E0436}"/>
              </a:ext>
            </a:extLst>
          </p:cNvPr>
          <p:cNvSpPr/>
          <p:nvPr/>
        </p:nvSpPr>
        <p:spPr>
          <a:xfrm>
            <a:off x="3499133" y="3901833"/>
            <a:ext cx="8137193"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600" dirty="0">
                <a:latin typeface="BIZ UDPゴシック" panose="020B0400000000000000" pitchFamily="50" charset="-128"/>
                <a:ea typeface="BIZ UDPゴシック" panose="020B0400000000000000" pitchFamily="50" charset="-128"/>
              </a:rPr>
              <a:t>くうき　　　　おんど　　　たいせき</a:t>
            </a:r>
            <a:endParaRPr kumimoji="1"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0170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7B7E37-AFA8-46DC-9500-4AB8F234A87D}"/>
              </a:ext>
            </a:extLst>
          </p:cNvPr>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rotWithShape="1">
          <a:blip r:embed="rId3">
            <a:extLst>
              <a:ext uri="{28A0092B-C50C-407E-A947-70E740481C1C}">
                <a14:useLocalDpi xmlns:a14="http://schemas.microsoft.com/office/drawing/2010/main" val="0"/>
              </a:ext>
            </a:extLst>
          </a:blip>
          <a:srcRect l="8457" t="19797" b="21702"/>
          <a:stretch/>
        </p:blipFill>
        <p:spPr>
          <a:xfrm>
            <a:off x="12592161" y="2247865"/>
            <a:ext cx="3553418" cy="4036953"/>
          </a:xfrm>
        </p:spPr>
      </p:pic>
      <p:sp>
        <p:nvSpPr>
          <p:cNvPr id="5" name="四角形: 角を丸くする 4">
            <a:extLst>
              <a:ext uri="{FF2B5EF4-FFF2-40B4-BE49-F238E27FC236}">
                <a16:creationId xmlns:a16="http://schemas.microsoft.com/office/drawing/2014/main" id="{4180B3D8-AF6A-4900-98EF-11C5819A9C91}"/>
              </a:ext>
            </a:extLst>
          </p:cNvPr>
          <p:cNvSpPr/>
          <p:nvPr/>
        </p:nvSpPr>
        <p:spPr>
          <a:xfrm>
            <a:off x="450225" y="302786"/>
            <a:ext cx="2469890" cy="1458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rgbClr val="0070C0"/>
                </a:solidFill>
                <a:latin typeface="BIZ UDPゴシック" panose="020B0400000000000000" pitchFamily="50" charset="-128"/>
                <a:ea typeface="BIZ UDPゴシック" panose="020B0400000000000000" pitchFamily="50" charset="-128"/>
              </a:rPr>
              <a:t>実験</a:t>
            </a:r>
            <a:endParaRPr kumimoji="1" lang="ja-JP" altLang="en-US" sz="5400" dirty="0">
              <a:solidFill>
                <a:srgbClr val="0070C0"/>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9A232323-5B3B-4AAA-BF84-00E88F45EDB1}"/>
              </a:ext>
            </a:extLst>
          </p:cNvPr>
          <p:cNvSpPr/>
          <p:nvPr/>
        </p:nvSpPr>
        <p:spPr>
          <a:xfrm>
            <a:off x="0" y="133384"/>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0070C0"/>
                </a:solidFill>
                <a:latin typeface="BIZ UDPゴシック" panose="020B0400000000000000" pitchFamily="50" charset="-128"/>
                <a:ea typeface="BIZ UDPゴシック" panose="020B0400000000000000" pitchFamily="50" charset="-128"/>
              </a:rPr>
              <a:t>じっけん</a:t>
            </a:r>
            <a:endParaRPr kumimoji="1" lang="ja-JP" altLang="en-US" sz="2400" dirty="0">
              <a:solidFill>
                <a:srgbClr val="0070C0"/>
              </a:solidFill>
              <a:latin typeface="BIZ UDPゴシック" panose="020B0400000000000000" pitchFamily="50" charset="-128"/>
              <a:ea typeface="BIZ UDPゴシック" panose="020B0400000000000000" pitchFamily="50" charset="-128"/>
            </a:endParaRPr>
          </a:p>
        </p:txBody>
      </p:sp>
      <p:sp>
        <p:nvSpPr>
          <p:cNvPr id="7" name="タイトル 8">
            <a:extLst>
              <a:ext uri="{FF2B5EF4-FFF2-40B4-BE49-F238E27FC236}">
                <a16:creationId xmlns:a16="http://schemas.microsoft.com/office/drawing/2014/main" id="{3EC67D23-3CF0-4C5D-B25B-AC6F66A88628}"/>
              </a:ext>
            </a:extLst>
          </p:cNvPr>
          <p:cNvSpPr txBox="1">
            <a:spLocks/>
          </p:cNvSpPr>
          <p:nvPr/>
        </p:nvSpPr>
        <p:spPr>
          <a:xfrm>
            <a:off x="3382696" y="1415814"/>
            <a:ext cx="7983460" cy="1119709"/>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u="heavy" dirty="0">
                <a:uFill>
                  <a:solidFill>
                    <a:srgbClr val="0070C0"/>
                  </a:solidFill>
                </a:uFill>
                <a:latin typeface="UD デジタル 教科書体 NK-R" panose="02020400000000000000" pitchFamily="18" charset="-128"/>
                <a:ea typeface="UD デジタル 教科書体 NK-R" panose="02020400000000000000" pitchFamily="18" charset="-128"/>
              </a:rPr>
              <a:t>とじこめた空気を温めたり</a:t>
            </a:r>
            <a:endParaRPr lang="en-US" altLang="ja-JP"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2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u="heavy" dirty="0">
                <a:uFill>
                  <a:solidFill>
                    <a:srgbClr val="0070C0"/>
                  </a:solidFill>
                </a:uFill>
                <a:latin typeface="UD デジタル 教科書体 NK-R" panose="02020400000000000000" pitchFamily="18" charset="-128"/>
                <a:ea typeface="UD デジタル 教科書体 NK-R" panose="02020400000000000000" pitchFamily="18" charset="-128"/>
              </a:rPr>
              <a:t>冷やしたりして、体積が変わるか</a:t>
            </a:r>
            <a:endParaRPr lang="en-US" altLang="ja-JP"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2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u="heavy" dirty="0">
                <a:uFill>
                  <a:solidFill>
                    <a:srgbClr val="0070C0"/>
                  </a:solidFill>
                </a:uFill>
                <a:latin typeface="UD デジタル 教科書体 NK-R" panose="02020400000000000000" pitchFamily="18" charset="-128"/>
                <a:ea typeface="UD デジタル 教科書体 NK-R" panose="02020400000000000000" pitchFamily="18" charset="-128"/>
              </a:rPr>
              <a:t>調べよう。</a:t>
            </a:r>
            <a:endParaRPr lang="en-US" altLang="ja-JP"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D516E36E-CCBA-4F80-9360-12744E727015}"/>
              </a:ext>
            </a:extLst>
          </p:cNvPr>
          <p:cNvSpPr/>
          <p:nvPr/>
        </p:nvSpPr>
        <p:spPr>
          <a:xfrm>
            <a:off x="375619" y="2452600"/>
            <a:ext cx="6985301" cy="3044549"/>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r>
              <a:rPr kumimoji="1" lang="ja-JP" altLang="en-US" sz="3200" dirty="0">
                <a:latin typeface="BIZ UDPゴシック" panose="020B0400000000000000" pitchFamily="50" charset="-128"/>
                <a:ea typeface="BIZ UDPゴシック" panose="020B0400000000000000" pitchFamily="50" charset="-128"/>
              </a:rPr>
              <a:t>実験のながれ</a:t>
            </a:r>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２　ガラス管の先に</a:t>
            </a:r>
            <a:endParaRPr lang="en-US" altLang="ja-JP" sz="3200"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a:p>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ゼリーをつめたビニル管をつなぐ。</a:t>
            </a:r>
            <a:endParaRPr lang="en-US" altLang="ja-JP" sz="3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07FB5E0-7410-4B71-A5F8-7D896007F50C}"/>
              </a:ext>
            </a:extLst>
          </p:cNvPr>
          <p:cNvSpPr txBox="1"/>
          <p:nvPr/>
        </p:nvSpPr>
        <p:spPr>
          <a:xfrm>
            <a:off x="6126118" y="-79975"/>
            <a:ext cx="3475081"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くうき　　　あたた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2" name="テキスト ボックス 11">
            <a:extLst>
              <a:ext uri="{FF2B5EF4-FFF2-40B4-BE49-F238E27FC236}">
                <a16:creationId xmlns:a16="http://schemas.microsoft.com/office/drawing/2014/main" id="{757D023D-CAF8-4A16-8571-4AFEE9B90CD0}"/>
              </a:ext>
            </a:extLst>
          </p:cNvPr>
          <p:cNvSpPr txBox="1"/>
          <p:nvPr/>
        </p:nvSpPr>
        <p:spPr>
          <a:xfrm>
            <a:off x="2969525" y="790986"/>
            <a:ext cx="7708900" cy="470939"/>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smtClean="0">
                <a:latin typeface="HG創英ﾌﾟﾚｾﾞﾝｽEB" panose="02020809000000000000" pitchFamily="17" charset="-128"/>
                <a:ea typeface="HG創英ﾌﾟﾚｾﾞﾝｽEB" panose="02020809000000000000" pitchFamily="17" charset="-128"/>
              </a:rPr>
              <a:t> ひ</a:t>
            </a:r>
            <a:r>
              <a:rPr lang="ja-JP" altLang="en-US" sz="2000" dirty="0">
                <a:latin typeface="HG創英ﾌﾟﾚｾﾞﾝｽEB" panose="02020809000000000000" pitchFamily="17" charset="-128"/>
                <a:ea typeface="HG創英ﾌﾟﾚｾﾞﾝｽEB" panose="02020809000000000000" pitchFamily="17" charset="-128"/>
              </a:rPr>
              <a:t>　　　　　　　　　　　　　たいせき　　 </a:t>
            </a:r>
            <a:r>
              <a:rPr lang="ja-JP" altLang="en-US" sz="2000" dirty="0" err="1">
                <a:latin typeface="HG創英ﾌﾟﾚｾﾞﾝｽEB" panose="02020809000000000000" pitchFamily="17" charset="-128"/>
                <a:ea typeface="HG創英ﾌﾟﾚｾﾞﾝｽEB" panose="02020809000000000000" pitchFamily="17" charset="-128"/>
              </a:rPr>
              <a:t>か</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9C0D9CAE-5B99-45E4-B004-8255EA043029}"/>
              </a:ext>
            </a:extLst>
          </p:cNvPr>
          <p:cNvSpPr txBox="1"/>
          <p:nvPr/>
        </p:nvSpPr>
        <p:spPr>
          <a:xfrm>
            <a:off x="215698" y="2669927"/>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じっけん</a:t>
            </a:r>
            <a:endParaRPr kumimoji="1" lang="ja-JP" altLang="en-US" sz="1400" dirty="0">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E99A4ED3-5521-426D-A4D6-5494A1BF046E}"/>
              </a:ext>
            </a:extLst>
          </p:cNvPr>
          <p:cNvSpPr txBox="1"/>
          <p:nvPr/>
        </p:nvSpPr>
        <p:spPr>
          <a:xfrm>
            <a:off x="1498044" y="3603574"/>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かん　　 さき</a:t>
            </a:r>
            <a:endParaRPr lang="en-US" altLang="ja-JP" sz="14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907FB5E0-7410-4B71-A5F8-7D896007F50C}"/>
              </a:ext>
            </a:extLst>
          </p:cNvPr>
          <p:cNvSpPr txBox="1"/>
          <p:nvPr/>
        </p:nvSpPr>
        <p:spPr>
          <a:xfrm>
            <a:off x="3131406" y="1550218"/>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err="1">
                <a:latin typeface="HG創英ﾌﾟﾚｾﾞﾝｽEB" panose="02020809000000000000" pitchFamily="17" charset="-128"/>
                <a:ea typeface="HG創英ﾌﾟﾚｾﾞﾝｽEB" panose="02020809000000000000" pitchFamily="17" charset="-128"/>
              </a:rPr>
              <a:t>しら</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20" name="テキスト ボックス 19">
            <a:extLst>
              <a:ext uri="{FF2B5EF4-FFF2-40B4-BE49-F238E27FC236}">
                <a16:creationId xmlns:a16="http://schemas.microsoft.com/office/drawing/2014/main" id="{E99A4ED3-5521-426D-A4D6-5494A1BF046E}"/>
              </a:ext>
            </a:extLst>
          </p:cNvPr>
          <p:cNvSpPr txBox="1"/>
          <p:nvPr/>
        </p:nvSpPr>
        <p:spPr>
          <a:xfrm>
            <a:off x="3822574" y="4605468"/>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かん　　 </a:t>
            </a:r>
            <a:endParaRPr lang="en-US" altLang="ja-JP" sz="1400" dirty="0">
              <a:latin typeface="HG創英ﾌﾟﾚｾﾞﾝｽEB" panose="02020809000000000000" pitchFamily="17" charset="-128"/>
              <a:ea typeface="HG創英ﾌﾟﾚｾﾞﾝｽEB" panose="02020809000000000000" pitchFamily="17" charset="-128"/>
            </a:endParaRPr>
          </a:p>
        </p:txBody>
      </p:sp>
      <p:pic>
        <p:nvPicPr>
          <p:cNvPr id="14" name="図 13">
            <a:extLst>
              <a:ext uri="{FF2B5EF4-FFF2-40B4-BE49-F238E27FC236}">
                <a16:creationId xmlns:a16="http://schemas.microsoft.com/office/drawing/2014/main" id="{B8700C6D-7E07-43A7-A987-BC07149BD1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37829" y="2186789"/>
            <a:ext cx="3761069" cy="4021138"/>
          </a:xfrm>
          <a:prstGeom prst="rect">
            <a:avLst/>
          </a:prstGeom>
        </p:spPr>
      </p:pic>
      <p:pic>
        <p:nvPicPr>
          <p:cNvPr id="21" name="Picture 2" descr="ソース画像を表示">
            <a:extLst>
              <a:ext uri="{FF2B5EF4-FFF2-40B4-BE49-F238E27FC236}">
                <a16:creationId xmlns:a16="http://schemas.microsoft.com/office/drawing/2014/main" id="{10425557-0F57-4439-BFFE-5D575BEA88E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339974" y="5690701"/>
            <a:ext cx="1034452" cy="1034452"/>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5B83D03B-2922-447A-8FD1-329B6EE76B10}"/>
              </a:ext>
            </a:extLst>
          </p:cNvPr>
          <p:cNvSpPr/>
          <p:nvPr/>
        </p:nvSpPr>
        <p:spPr>
          <a:xfrm>
            <a:off x="9377967" y="5344551"/>
            <a:ext cx="3657600" cy="16309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実験に使う</a:t>
            </a:r>
            <a:endParaRPr kumimoji="1" lang="en-US" altLang="ja-JP" sz="2400" b="1" dirty="0">
              <a:solidFill>
                <a:srgbClr val="FF0000"/>
              </a:solidFill>
              <a:latin typeface="ＭＳ ゴシック" panose="020B0609070205080204" pitchFamily="49" charset="-128"/>
              <a:ea typeface="ＭＳ ゴシック" panose="020B0609070205080204" pitchFamily="49" charset="-128"/>
            </a:endParaRPr>
          </a:p>
          <a:p>
            <a:endParaRPr lang="en-US" altLang="ja-JP" sz="9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b="1" dirty="0">
                <a:solidFill>
                  <a:srgbClr val="FF0000"/>
                </a:solidFill>
                <a:latin typeface="ＭＳ ゴシック" panose="020B0609070205080204" pitchFamily="49" charset="-128"/>
                <a:ea typeface="ＭＳ ゴシック" panose="020B0609070205080204" pitchFamily="49" charset="-128"/>
              </a:rPr>
              <a:t>ゼリーを食べて</a:t>
            </a:r>
            <a:endParaRPr kumimoji="1" lang="en-US" altLang="ja-JP" sz="2400" b="1" dirty="0">
              <a:solidFill>
                <a:srgbClr val="FF0000"/>
              </a:solidFill>
              <a:latin typeface="ＭＳ ゴシック" panose="020B0609070205080204" pitchFamily="49" charset="-128"/>
              <a:ea typeface="ＭＳ ゴシック" panose="020B0609070205080204" pitchFamily="49" charset="-128"/>
            </a:endParaRPr>
          </a:p>
          <a:p>
            <a:endParaRPr kumimoji="1" lang="en-US" altLang="ja-JP" sz="9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b="1" dirty="0">
                <a:solidFill>
                  <a:srgbClr val="FF0000"/>
                </a:solidFill>
                <a:latin typeface="ＭＳ ゴシック" panose="020B0609070205080204" pitchFamily="49" charset="-128"/>
                <a:ea typeface="ＭＳ ゴシック" panose="020B0609070205080204" pitchFamily="49" charset="-128"/>
              </a:rPr>
              <a:t>はいけない</a:t>
            </a:r>
          </a:p>
        </p:txBody>
      </p:sp>
      <p:sp>
        <p:nvSpPr>
          <p:cNvPr id="18" name="星 12 17"/>
          <p:cNvSpPr/>
          <p:nvPr/>
        </p:nvSpPr>
        <p:spPr>
          <a:xfrm>
            <a:off x="7360920" y="5784499"/>
            <a:ext cx="1828800" cy="949096"/>
          </a:xfrm>
          <a:prstGeom prst="star12">
            <a:avLst>
              <a:gd name="adj" fmla="val 423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ＭＳ ゴシック" panose="020B0609070205080204" pitchFamily="49" charset="-128"/>
                <a:ea typeface="ＭＳ ゴシック" panose="020B0609070205080204" pitchFamily="49" charset="-128"/>
              </a:rPr>
              <a:t>注意</a:t>
            </a:r>
          </a:p>
        </p:txBody>
      </p:sp>
      <p:sp>
        <p:nvSpPr>
          <p:cNvPr id="23" name="正方形/長方形 22"/>
          <p:cNvSpPr/>
          <p:nvPr/>
        </p:nvSpPr>
        <p:spPr>
          <a:xfrm>
            <a:off x="10423023" y="2945824"/>
            <a:ext cx="1168022"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ビニル管</a:t>
            </a:r>
          </a:p>
        </p:txBody>
      </p:sp>
      <p:sp>
        <p:nvSpPr>
          <p:cNvPr id="24" name="テキスト ボックス 23">
            <a:extLst>
              <a:ext uri="{FF2B5EF4-FFF2-40B4-BE49-F238E27FC236}">
                <a16:creationId xmlns:a16="http://schemas.microsoft.com/office/drawing/2014/main" id="{907FB5E0-7410-4B71-A5F8-7D896007F50C}"/>
              </a:ext>
            </a:extLst>
          </p:cNvPr>
          <p:cNvSpPr txBox="1"/>
          <p:nvPr/>
        </p:nvSpPr>
        <p:spPr>
          <a:xfrm>
            <a:off x="10888200" y="2606195"/>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かん</a:t>
            </a:r>
            <a:endParaRPr lang="en-US" altLang="ja-JP" sz="1200" dirty="0">
              <a:latin typeface="HG創英ﾌﾟﾚｾﾞﾝｽEB" panose="02020809000000000000" pitchFamily="17" charset="-128"/>
              <a:ea typeface="HG創英ﾌﾟﾚｾﾞﾝｽEB" panose="02020809000000000000" pitchFamily="17" charset="-128"/>
            </a:endParaRPr>
          </a:p>
        </p:txBody>
      </p:sp>
      <p:sp>
        <p:nvSpPr>
          <p:cNvPr id="25" name="正方形/長方形 24"/>
          <p:cNvSpPr/>
          <p:nvPr/>
        </p:nvSpPr>
        <p:spPr>
          <a:xfrm>
            <a:off x="10639125" y="4945026"/>
            <a:ext cx="1168022"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ゼリー</a:t>
            </a:r>
          </a:p>
        </p:txBody>
      </p:sp>
      <p:cxnSp>
        <p:nvCxnSpPr>
          <p:cNvPr id="8" name="直線コネクタ 7"/>
          <p:cNvCxnSpPr/>
          <p:nvPr/>
        </p:nvCxnSpPr>
        <p:spPr>
          <a:xfrm flipH="1" flipV="1">
            <a:off x="10216056" y="5085433"/>
            <a:ext cx="672144" cy="117059"/>
          </a:xfrm>
          <a:prstGeom prst="line">
            <a:avLst/>
          </a:prstGeom>
          <a:ln w="19050"/>
        </p:spPr>
        <p:style>
          <a:lnRef idx="1">
            <a:schemeClr val="dk1"/>
          </a:lnRef>
          <a:fillRef idx="0">
            <a:schemeClr val="dk1"/>
          </a:fillRef>
          <a:effectRef idx="0">
            <a:schemeClr val="dk1"/>
          </a:effectRef>
          <a:fontRef idx="minor">
            <a:schemeClr val="tx1"/>
          </a:fontRef>
        </p:style>
      </p:cxnSp>
      <p:sp>
        <p:nvSpPr>
          <p:cNvPr id="17" name="右カーブ矢印 16"/>
          <p:cNvSpPr/>
          <p:nvPr/>
        </p:nvSpPr>
        <p:spPr>
          <a:xfrm rot="6411673">
            <a:off x="9502836" y="2834109"/>
            <a:ext cx="277955" cy="1190189"/>
          </a:xfrm>
          <a:prstGeom prst="curvedRightArrow">
            <a:avLst>
              <a:gd name="adj1" fmla="val 25000"/>
              <a:gd name="adj2" fmla="val 6463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907FB5E0-7410-4B71-A5F8-7D896007F50C}"/>
              </a:ext>
            </a:extLst>
          </p:cNvPr>
          <p:cNvSpPr txBox="1"/>
          <p:nvPr/>
        </p:nvSpPr>
        <p:spPr>
          <a:xfrm>
            <a:off x="9243413" y="5154514"/>
            <a:ext cx="2255485" cy="540953"/>
          </a:xfrm>
          <a:prstGeom prst="rect">
            <a:avLst/>
          </a:prstGeom>
          <a:noFill/>
        </p:spPr>
        <p:txBody>
          <a:bodyPr wrap="square" rtlCol="0" anchor="ctr" anchorCtr="0">
            <a:noAutofit/>
          </a:bodyPr>
          <a:lstStyle/>
          <a:p>
            <a:pPr algn="just"/>
            <a:r>
              <a:rPr lang="ja-JP" altLang="en-US" sz="1050" dirty="0">
                <a:latin typeface="HG創英ﾌﾟﾚｾﾞﾝｽEB" panose="02020809000000000000" pitchFamily="17" charset="-128"/>
                <a:ea typeface="HG創英ﾌﾟﾚｾﾞﾝｽEB" panose="02020809000000000000" pitchFamily="17" charset="-128"/>
              </a:rPr>
              <a:t>　じっけん　　　</a:t>
            </a:r>
            <a:r>
              <a:rPr lang="ja-JP" altLang="en-US" sz="1050" dirty="0" err="1">
                <a:latin typeface="HG創英ﾌﾟﾚｾﾞﾝｽEB" panose="02020809000000000000" pitchFamily="17" charset="-128"/>
                <a:ea typeface="HG創英ﾌﾟﾚｾﾞﾝｽEB" panose="02020809000000000000" pitchFamily="17" charset="-128"/>
              </a:rPr>
              <a:t>つか</a:t>
            </a:r>
            <a:endParaRPr lang="en-US" altLang="ja-JP" sz="700" dirty="0">
              <a:latin typeface="HG創英ﾌﾟﾚｾﾞﾝｽEB" panose="02020809000000000000" pitchFamily="17" charset="-128"/>
              <a:ea typeface="HG創英ﾌﾟﾚｾﾞﾝｽEB" panose="02020809000000000000" pitchFamily="17" charset="-128"/>
            </a:endParaRPr>
          </a:p>
        </p:txBody>
      </p:sp>
      <p:sp>
        <p:nvSpPr>
          <p:cNvPr id="27" name="テキスト ボックス 26">
            <a:extLst>
              <a:ext uri="{FF2B5EF4-FFF2-40B4-BE49-F238E27FC236}">
                <a16:creationId xmlns:a16="http://schemas.microsoft.com/office/drawing/2014/main" id="{907FB5E0-7410-4B71-A5F8-7D896007F50C}"/>
              </a:ext>
            </a:extLst>
          </p:cNvPr>
          <p:cNvSpPr txBox="1"/>
          <p:nvPr/>
        </p:nvSpPr>
        <p:spPr>
          <a:xfrm>
            <a:off x="10556980" y="5623191"/>
            <a:ext cx="809176" cy="540953"/>
          </a:xfrm>
          <a:prstGeom prst="rect">
            <a:avLst/>
          </a:prstGeom>
          <a:noFill/>
        </p:spPr>
        <p:txBody>
          <a:bodyPr wrap="square" rtlCol="0" anchor="ctr" anchorCtr="0">
            <a:noAutofit/>
          </a:bodyPr>
          <a:lstStyle/>
          <a:p>
            <a:pPr algn="just"/>
            <a:r>
              <a:rPr lang="ja-JP" altLang="en-US" sz="1050" dirty="0">
                <a:latin typeface="HG創英ﾌﾟﾚｾﾞﾝｽEB" panose="02020809000000000000" pitchFamily="17" charset="-128"/>
                <a:ea typeface="HG創英ﾌﾟﾚｾﾞﾝｽEB" panose="02020809000000000000" pitchFamily="17" charset="-128"/>
              </a:rPr>
              <a:t>　</a:t>
            </a:r>
            <a:r>
              <a:rPr lang="ja-JP" altLang="en-US" sz="1050" dirty="0" err="1">
                <a:latin typeface="HG創英ﾌﾟﾚｾﾞﾝｽEB" panose="02020809000000000000" pitchFamily="17" charset="-128"/>
                <a:ea typeface="HG創英ﾌﾟﾚｾﾞﾝｽEB" panose="02020809000000000000" pitchFamily="17" charset="-128"/>
              </a:rPr>
              <a:t>た</a:t>
            </a:r>
            <a:endParaRPr lang="en-US" altLang="ja-JP" sz="700" dirty="0">
              <a:latin typeface="HG創英ﾌﾟﾚｾﾞﾝｽEB" panose="02020809000000000000" pitchFamily="17" charset="-128"/>
              <a:ea typeface="HG創英ﾌﾟﾚｾﾞﾝｽEB" panose="02020809000000000000" pitchFamily="17" charset="-128"/>
            </a:endParaRPr>
          </a:p>
        </p:txBody>
      </p:sp>
      <p:sp>
        <p:nvSpPr>
          <p:cNvPr id="28" name="テキスト ボックス 27">
            <a:extLst>
              <a:ext uri="{FF2B5EF4-FFF2-40B4-BE49-F238E27FC236}">
                <a16:creationId xmlns:a16="http://schemas.microsoft.com/office/drawing/2014/main" id="{907FB5E0-7410-4B71-A5F8-7D896007F50C}"/>
              </a:ext>
            </a:extLst>
          </p:cNvPr>
          <p:cNvSpPr txBox="1"/>
          <p:nvPr/>
        </p:nvSpPr>
        <p:spPr>
          <a:xfrm>
            <a:off x="7745350" y="5718094"/>
            <a:ext cx="1059940" cy="540953"/>
          </a:xfrm>
          <a:prstGeom prst="rect">
            <a:avLst/>
          </a:prstGeom>
          <a:noFill/>
        </p:spPr>
        <p:txBody>
          <a:bodyPr wrap="square" rtlCol="0" anchor="ctr" anchorCtr="0">
            <a:noAutofit/>
          </a:bodyPr>
          <a:lstStyle/>
          <a:p>
            <a:pPr algn="just"/>
            <a:r>
              <a:rPr lang="ja-JP" altLang="en-US" sz="1050" dirty="0">
                <a:latin typeface="HG創英ﾌﾟﾚｾﾞﾝｽEB" panose="02020809000000000000" pitchFamily="17" charset="-128"/>
                <a:ea typeface="HG創英ﾌﾟﾚｾﾞﾝｽEB" panose="02020809000000000000" pitchFamily="17" charset="-128"/>
              </a:rPr>
              <a:t>　</a:t>
            </a:r>
            <a:r>
              <a:rPr lang="ja-JP" altLang="en-US" sz="1050" dirty="0">
                <a:solidFill>
                  <a:schemeClr val="bg1"/>
                </a:solidFill>
                <a:latin typeface="HG創英ﾌﾟﾚｾﾞﾝｽEB" panose="02020809000000000000" pitchFamily="17" charset="-128"/>
                <a:ea typeface="HG創英ﾌﾟﾚｾﾞﾝｽEB" panose="02020809000000000000" pitchFamily="17" charset="-128"/>
              </a:rPr>
              <a:t>ちゅうい</a:t>
            </a:r>
            <a:endParaRPr lang="en-US" altLang="ja-JP" sz="700" dirty="0">
              <a:solidFill>
                <a:schemeClr val="bg1"/>
              </a:solidFill>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6924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7B7E37-AFA8-46DC-9500-4AB8F234A87D}"/>
              </a:ext>
            </a:extLst>
          </p:cNvPr>
          <p:cNvSpPr>
            <a:spLocks noGrp="1"/>
          </p:cNvSpPr>
          <p:nvPr>
            <p:ph type="title"/>
          </p:nvPr>
        </p:nvSpPr>
        <p:spPr/>
        <p:txBody>
          <a:bodyPr/>
          <a:lstStyle/>
          <a:p>
            <a:endParaRPr kumimoji="1" lang="ja-JP" altLang="en-US"/>
          </a:p>
        </p:txBody>
      </p:sp>
      <p:sp>
        <p:nvSpPr>
          <p:cNvPr id="5" name="四角形: 角を丸くする 4">
            <a:extLst>
              <a:ext uri="{FF2B5EF4-FFF2-40B4-BE49-F238E27FC236}">
                <a16:creationId xmlns:a16="http://schemas.microsoft.com/office/drawing/2014/main" id="{4180B3D8-AF6A-4900-98EF-11C5819A9C91}"/>
              </a:ext>
            </a:extLst>
          </p:cNvPr>
          <p:cNvSpPr/>
          <p:nvPr/>
        </p:nvSpPr>
        <p:spPr>
          <a:xfrm>
            <a:off x="450225" y="302786"/>
            <a:ext cx="2469890" cy="1458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rgbClr val="0070C0"/>
                </a:solidFill>
                <a:latin typeface="BIZ UDPゴシック" panose="020B0400000000000000" pitchFamily="50" charset="-128"/>
                <a:ea typeface="BIZ UDPゴシック" panose="020B0400000000000000" pitchFamily="50" charset="-128"/>
              </a:rPr>
              <a:t>実験</a:t>
            </a:r>
            <a:endParaRPr kumimoji="1" lang="ja-JP" altLang="en-US" sz="5400" dirty="0">
              <a:solidFill>
                <a:srgbClr val="0070C0"/>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9A232323-5B3B-4AAA-BF84-00E88F45EDB1}"/>
              </a:ext>
            </a:extLst>
          </p:cNvPr>
          <p:cNvSpPr/>
          <p:nvPr/>
        </p:nvSpPr>
        <p:spPr>
          <a:xfrm>
            <a:off x="0" y="133384"/>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0070C0"/>
                </a:solidFill>
                <a:latin typeface="BIZ UDPゴシック" panose="020B0400000000000000" pitchFamily="50" charset="-128"/>
                <a:ea typeface="BIZ UDPゴシック" panose="020B0400000000000000" pitchFamily="50" charset="-128"/>
              </a:rPr>
              <a:t>じっけん</a:t>
            </a:r>
            <a:endParaRPr kumimoji="1" lang="ja-JP" altLang="en-US" sz="2400" dirty="0">
              <a:solidFill>
                <a:srgbClr val="0070C0"/>
              </a:solidFill>
              <a:latin typeface="BIZ UDPゴシック" panose="020B0400000000000000" pitchFamily="50" charset="-128"/>
              <a:ea typeface="BIZ UDPゴシック" panose="020B0400000000000000" pitchFamily="50" charset="-128"/>
            </a:endParaRPr>
          </a:p>
        </p:txBody>
      </p:sp>
      <p:sp>
        <p:nvSpPr>
          <p:cNvPr id="7" name="タイトル 8">
            <a:extLst>
              <a:ext uri="{FF2B5EF4-FFF2-40B4-BE49-F238E27FC236}">
                <a16:creationId xmlns:a16="http://schemas.microsoft.com/office/drawing/2014/main" id="{3EC67D23-3CF0-4C5D-B25B-AC6F66A88628}"/>
              </a:ext>
            </a:extLst>
          </p:cNvPr>
          <p:cNvSpPr txBox="1">
            <a:spLocks/>
          </p:cNvSpPr>
          <p:nvPr/>
        </p:nvSpPr>
        <p:spPr>
          <a:xfrm>
            <a:off x="3382696" y="1415814"/>
            <a:ext cx="7983460" cy="1119709"/>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u="heavy" dirty="0">
                <a:uFill>
                  <a:solidFill>
                    <a:srgbClr val="0070C0"/>
                  </a:solidFill>
                </a:uFill>
                <a:latin typeface="UD デジタル 教科書体 NK-R" panose="02020400000000000000" pitchFamily="18" charset="-128"/>
                <a:ea typeface="UD デジタル 教科書体 NK-R" panose="02020400000000000000" pitchFamily="18" charset="-128"/>
              </a:rPr>
              <a:t>とじこめた空気を温めたり</a:t>
            </a:r>
            <a:endParaRPr lang="en-US" altLang="ja-JP"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2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u="heavy" dirty="0">
                <a:uFill>
                  <a:solidFill>
                    <a:srgbClr val="0070C0"/>
                  </a:solidFill>
                </a:uFill>
                <a:latin typeface="UD デジタル 教科書体 NK-R" panose="02020400000000000000" pitchFamily="18" charset="-128"/>
                <a:ea typeface="UD デジタル 教科書体 NK-R" panose="02020400000000000000" pitchFamily="18" charset="-128"/>
              </a:rPr>
              <a:t>冷やしたりして、体積が変わるか</a:t>
            </a:r>
            <a:endParaRPr lang="en-US" altLang="ja-JP"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2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u="heavy" dirty="0">
                <a:uFill>
                  <a:solidFill>
                    <a:srgbClr val="0070C0"/>
                  </a:solidFill>
                </a:uFill>
                <a:latin typeface="UD デジタル 教科書体 NK-R" panose="02020400000000000000" pitchFamily="18" charset="-128"/>
                <a:ea typeface="UD デジタル 教科書体 NK-R" panose="02020400000000000000" pitchFamily="18" charset="-128"/>
              </a:rPr>
              <a:t>調べよう。</a:t>
            </a:r>
            <a:endParaRPr lang="en-US" altLang="ja-JP"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D516E36E-CCBA-4F80-9360-12744E727015}"/>
              </a:ext>
            </a:extLst>
          </p:cNvPr>
          <p:cNvSpPr/>
          <p:nvPr/>
        </p:nvSpPr>
        <p:spPr>
          <a:xfrm>
            <a:off x="114210" y="2597862"/>
            <a:ext cx="5750500" cy="3856220"/>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r>
              <a:rPr kumimoji="1" lang="ja-JP" altLang="en-US" sz="3200" dirty="0">
                <a:latin typeface="BIZ UDPゴシック" panose="020B0400000000000000" pitchFamily="50" charset="-128"/>
                <a:ea typeface="BIZ UDPゴシック" panose="020B0400000000000000" pitchFamily="50" charset="-128"/>
              </a:rPr>
              <a:t>実験のながれ</a:t>
            </a:r>
            <a:endParaRPr kumimoji="1" lang="en-US" altLang="ja-JP" sz="3200"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３　丸底フラスコを</a:t>
            </a:r>
            <a:endParaRPr lang="en-US" altLang="ja-JP" sz="32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 湯に入れて温めたり、</a:t>
            </a:r>
            <a:endParaRPr lang="en-US" altLang="ja-JP" sz="32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 氷水に入れて冷やしたりして、</a:t>
            </a:r>
            <a:endParaRPr lang="en-US" altLang="ja-JP" sz="32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 ゼリーの動きを見る。</a:t>
            </a:r>
            <a:endParaRPr lang="en-US" altLang="ja-JP" sz="3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07FB5E0-7410-4B71-A5F8-7D896007F50C}"/>
              </a:ext>
            </a:extLst>
          </p:cNvPr>
          <p:cNvSpPr txBox="1"/>
          <p:nvPr/>
        </p:nvSpPr>
        <p:spPr>
          <a:xfrm>
            <a:off x="6126118" y="-79973"/>
            <a:ext cx="3436981"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くうき　　　あたた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2" name="テキスト ボックス 11">
            <a:extLst>
              <a:ext uri="{FF2B5EF4-FFF2-40B4-BE49-F238E27FC236}">
                <a16:creationId xmlns:a16="http://schemas.microsoft.com/office/drawing/2014/main" id="{757D023D-CAF8-4A16-8571-4AFEE9B90CD0}"/>
              </a:ext>
            </a:extLst>
          </p:cNvPr>
          <p:cNvSpPr txBox="1"/>
          <p:nvPr/>
        </p:nvSpPr>
        <p:spPr>
          <a:xfrm>
            <a:off x="2969525" y="790986"/>
            <a:ext cx="7708900" cy="470939"/>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smtClean="0">
                <a:latin typeface="HG創英ﾌﾟﾚｾﾞﾝｽEB" panose="02020809000000000000" pitchFamily="17" charset="-128"/>
                <a:ea typeface="HG創英ﾌﾟﾚｾﾞﾝｽEB" panose="02020809000000000000" pitchFamily="17" charset="-128"/>
              </a:rPr>
              <a:t> ひ</a:t>
            </a:r>
            <a:r>
              <a:rPr lang="ja-JP" altLang="en-US" sz="2000" dirty="0">
                <a:latin typeface="HG創英ﾌﾟﾚｾﾞﾝｽEB" panose="02020809000000000000" pitchFamily="17" charset="-128"/>
                <a:ea typeface="HG創英ﾌﾟﾚｾﾞﾝｽEB" panose="02020809000000000000" pitchFamily="17" charset="-128"/>
              </a:rPr>
              <a:t>　　　　　　　　　　　　　たいせき　　 </a:t>
            </a:r>
            <a:r>
              <a:rPr lang="ja-JP" altLang="en-US" sz="2000" dirty="0" err="1">
                <a:latin typeface="HG創英ﾌﾟﾚｾﾞﾝｽEB" panose="02020809000000000000" pitchFamily="17" charset="-128"/>
                <a:ea typeface="HG創英ﾌﾟﾚｾﾞﾝｽEB" panose="02020809000000000000" pitchFamily="17" charset="-128"/>
              </a:rPr>
              <a:t>か</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9C0D9CAE-5B99-45E4-B004-8255EA043029}"/>
              </a:ext>
            </a:extLst>
          </p:cNvPr>
          <p:cNvSpPr txBox="1"/>
          <p:nvPr/>
        </p:nvSpPr>
        <p:spPr>
          <a:xfrm>
            <a:off x="-90756" y="2624918"/>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じっけん</a:t>
            </a:r>
            <a:endParaRPr kumimoji="1" lang="ja-JP" altLang="en-US" sz="140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5D8EDA4B-F8CD-49BA-A271-1A415C2C3372}"/>
              </a:ext>
            </a:extLst>
          </p:cNvPr>
          <p:cNvSpPr txBox="1"/>
          <p:nvPr/>
        </p:nvSpPr>
        <p:spPr>
          <a:xfrm>
            <a:off x="220844" y="3543402"/>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8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まるぞこ</a:t>
            </a:r>
            <a:endParaRPr kumimoji="1" lang="ja-JP" altLang="en-US" sz="3200" dirty="0">
              <a:latin typeface="HG創英ﾌﾟﾚｾﾞﾝｽEB" panose="02020809000000000000" pitchFamily="17" charset="-128"/>
              <a:ea typeface="HG創英ﾌﾟﾚｾﾞﾝｽEB" panose="02020809000000000000" pitchFamily="17" charset="-128"/>
            </a:endParaRPr>
          </a:p>
        </p:txBody>
      </p:sp>
      <p:sp>
        <p:nvSpPr>
          <p:cNvPr id="16" name="テキスト ボックス 15">
            <a:extLst>
              <a:ext uri="{FF2B5EF4-FFF2-40B4-BE49-F238E27FC236}">
                <a16:creationId xmlns:a16="http://schemas.microsoft.com/office/drawing/2014/main" id="{E4974254-3920-4370-BB1F-0D440573BB4D}"/>
              </a:ext>
            </a:extLst>
          </p:cNvPr>
          <p:cNvSpPr txBox="1"/>
          <p:nvPr/>
        </p:nvSpPr>
        <p:spPr>
          <a:xfrm>
            <a:off x="114210" y="4285990"/>
            <a:ext cx="3551852" cy="479964"/>
          </a:xfrm>
          <a:prstGeom prst="rect">
            <a:avLst/>
          </a:prstGeom>
          <a:noFill/>
        </p:spPr>
        <p:txBody>
          <a:bodyPr wrap="square" rtlCol="0" anchor="ctr" anchorCtr="0">
            <a:noAutofit/>
          </a:bodyPr>
          <a:lstStyle/>
          <a:p>
            <a:pPr algn="just"/>
            <a:r>
              <a:rPr lang="ja-JP" altLang="en-US" sz="1400" dirty="0">
                <a:latin typeface="HG創英ﾌﾟﾚｾﾞﾝｽEB" panose="02020809000000000000" pitchFamily="17" charset="-128"/>
                <a:ea typeface="HG創英ﾌﾟﾚｾﾞﾝｽEB" panose="02020809000000000000" pitchFamily="17" charset="-128"/>
              </a:rPr>
              <a:t> 　ゆ      </a:t>
            </a:r>
            <a:r>
              <a:rPr lang="ja-JP" altLang="en-US" sz="1400" dirty="0" smtClean="0">
                <a:latin typeface="HG創英ﾌﾟﾚｾﾞﾝｽEB" panose="02020809000000000000" pitchFamily="17" charset="-128"/>
                <a:ea typeface="HG創英ﾌﾟﾚｾﾞﾝｽEB" panose="02020809000000000000" pitchFamily="17" charset="-128"/>
              </a:rPr>
              <a:t>い</a:t>
            </a:r>
            <a:r>
              <a:rPr lang="ja-JP" altLang="en-US" sz="1400" dirty="0">
                <a:latin typeface="HG創英ﾌﾟﾚｾﾞﾝｽEB" panose="02020809000000000000" pitchFamily="17" charset="-128"/>
                <a:ea typeface="HG創英ﾌﾟﾚｾﾞﾝｽEB" panose="02020809000000000000" pitchFamily="17" charset="-128"/>
              </a:rPr>
              <a:t>　　　　　あたた</a:t>
            </a:r>
            <a:endParaRPr lang="en-US" altLang="ja-JP" sz="14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907FB5E0-7410-4B71-A5F8-7D896007F50C}"/>
              </a:ext>
            </a:extLst>
          </p:cNvPr>
          <p:cNvSpPr txBox="1"/>
          <p:nvPr/>
        </p:nvSpPr>
        <p:spPr>
          <a:xfrm>
            <a:off x="3131406" y="1550218"/>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err="1">
                <a:latin typeface="HG創英ﾌﾟﾚｾﾞﾝｽEB" panose="02020809000000000000" pitchFamily="17" charset="-128"/>
                <a:ea typeface="HG創英ﾌﾟﾚｾﾞﾝｽEB" panose="02020809000000000000" pitchFamily="17" charset="-128"/>
              </a:rPr>
              <a:t>しら</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20" name="テキスト ボックス 19">
            <a:extLst>
              <a:ext uri="{FF2B5EF4-FFF2-40B4-BE49-F238E27FC236}">
                <a16:creationId xmlns:a16="http://schemas.microsoft.com/office/drawing/2014/main" id="{E4974254-3920-4370-BB1F-0D440573BB4D}"/>
              </a:ext>
            </a:extLst>
          </p:cNvPr>
          <p:cNvSpPr txBox="1"/>
          <p:nvPr/>
        </p:nvSpPr>
        <p:spPr>
          <a:xfrm>
            <a:off x="114210" y="4964492"/>
            <a:ext cx="3551852" cy="479964"/>
          </a:xfrm>
          <a:prstGeom prst="rect">
            <a:avLst/>
          </a:prstGeom>
          <a:noFill/>
        </p:spPr>
        <p:txBody>
          <a:bodyPr wrap="square" rtlCol="0" anchor="ctr" anchorCtr="0">
            <a:noAutofit/>
          </a:bodyPr>
          <a:lstStyle/>
          <a:p>
            <a:pPr algn="just"/>
            <a:r>
              <a:rPr lang="ja-JP" altLang="en-US" sz="1400" dirty="0">
                <a:latin typeface="HG創英ﾌﾟﾚｾﾞﾝｽEB" panose="02020809000000000000" pitchFamily="17" charset="-128"/>
                <a:ea typeface="HG創英ﾌﾟﾚｾﾞﾝｽEB" panose="02020809000000000000" pitchFamily="17" charset="-128"/>
              </a:rPr>
              <a:t> こおりみず　　 い　　 　　　 </a:t>
            </a:r>
            <a:r>
              <a:rPr lang="ja-JP" altLang="en-US" sz="1400" dirty="0" err="1">
                <a:latin typeface="HG創英ﾌﾟﾚｾﾞﾝｽEB" panose="02020809000000000000" pitchFamily="17" charset="-128"/>
                <a:ea typeface="HG創英ﾌﾟﾚｾﾞﾝｽEB" panose="02020809000000000000" pitchFamily="17" charset="-128"/>
              </a:rPr>
              <a:t>ひ</a:t>
            </a:r>
            <a:endParaRPr lang="en-US" altLang="ja-JP" sz="1400" dirty="0">
              <a:latin typeface="HG創英ﾌﾟﾚｾﾞﾝｽEB" panose="02020809000000000000" pitchFamily="17" charset="-128"/>
              <a:ea typeface="HG創英ﾌﾟﾚｾﾞﾝｽEB" panose="02020809000000000000" pitchFamily="17" charset="-128"/>
            </a:endParaRPr>
          </a:p>
        </p:txBody>
      </p:sp>
      <p:sp>
        <p:nvSpPr>
          <p:cNvPr id="21" name="テキスト ボックス 20">
            <a:extLst>
              <a:ext uri="{FF2B5EF4-FFF2-40B4-BE49-F238E27FC236}">
                <a16:creationId xmlns:a16="http://schemas.microsoft.com/office/drawing/2014/main" id="{E4974254-3920-4370-BB1F-0D440573BB4D}"/>
              </a:ext>
            </a:extLst>
          </p:cNvPr>
          <p:cNvSpPr txBox="1"/>
          <p:nvPr/>
        </p:nvSpPr>
        <p:spPr>
          <a:xfrm>
            <a:off x="1606770" y="5602070"/>
            <a:ext cx="3551852" cy="479964"/>
          </a:xfrm>
          <a:prstGeom prst="rect">
            <a:avLst/>
          </a:prstGeom>
          <a:noFill/>
        </p:spPr>
        <p:txBody>
          <a:bodyPr wrap="square" rtlCol="0" anchor="ctr" anchorCtr="0">
            <a:noAutofit/>
          </a:bodyPr>
          <a:lstStyle/>
          <a:p>
            <a:pPr algn="just"/>
            <a:r>
              <a:rPr lang="ja-JP" altLang="en-US" sz="1400" dirty="0">
                <a:latin typeface="HG創英ﾌﾟﾚｾﾞﾝｽEB" panose="02020809000000000000" pitchFamily="17" charset="-128"/>
                <a:ea typeface="HG創英ﾌﾟﾚｾﾞﾝｽEB" panose="02020809000000000000" pitchFamily="17" charset="-128"/>
              </a:rPr>
              <a:t>  うご　　　　　 </a:t>
            </a:r>
            <a:r>
              <a:rPr lang="ja-JP" altLang="en-US" sz="1400" dirty="0" err="1">
                <a:latin typeface="HG創英ﾌﾟﾚｾﾞﾝｽEB" panose="02020809000000000000" pitchFamily="17" charset="-128"/>
                <a:ea typeface="HG創英ﾌﾟﾚｾﾞﾝｽEB" panose="02020809000000000000" pitchFamily="17" charset="-128"/>
              </a:rPr>
              <a:t>み</a:t>
            </a:r>
            <a:endParaRPr lang="en-US" altLang="ja-JP" sz="1400" dirty="0">
              <a:latin typeface="HG創英ﾌﾟﾚｾﾞﾝｽEB" panose="02020809000000000000" pitchFamily="17" charset="-128"/>
              <a:ea typeface="HG創英ﾌﾟﾚｾﾞﾝｽEB" panose="02020809000000000000" pitchFamily="17" charset="-128"/>
            </a:endParaRPr>
          </a:p>
        </p:txBody>
      </p:sp>
      <p:sp>
        <p:nvSpPr>
          <p:cNvPr id="17" name="正方形/長方形 16"/>
          <p:cNvSpPr/>
          <p:nvPr/>
        </p:nvSpPr>
        <p:spPr>
          <a:xfrm>
            <a:off x="8278378" y="2741377"/>
            <a:ext cx="3955579" cy="16309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熱いお湯でやけどをしない</a:t>
            </a:r>
            <a:endParaRPr kumimoji="1" lang="en-US" altLang="ja-JP" sz="2400" b="1" dirty="0">
              <a:solidFill>
                <a:srgbClr val="FF0000"/>
              </a:solidFill>
              <a:latin typeface="ＭＳ ゴシック" panose="020B0609070205080204" pitchFamily="49" charset="-128"/>
              <a:ea typeface="ＭＳ ゴシック" panose="020B0609070205080204" pitchFamily="49" charset="-128"/>
            </a:endParaRPr>
          </a:p>
          <a:p>
            <a:endParaRPr kumimoji="1" lang="en-US" altLang="ja-JP" sz="8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b="1" dirty="0">
                <a:solidFill>
                  <a:srgbClr val="FF0000"/>
                </a:solidFill>
                <a:latin typeface="ＭＳ ゴシック" panose="020B0609070205080204" pitchFamily="49" charset="-128"/>
                <a:ea typeface="ＭＳ ゴシック" panose="020B0609070205080204" pitchFamily="49" charset="-128"/>
              </a:rPr>
              <a:t>ように注意する</a:t>
            </a:r>
          </a:p>
        </p:txBody>
      </p:sp>
      <p:sp>
        <p:nvSpPr>
          <p:cNvPr id="18" name="星 12 17"/>
          <p:cNvSpPr/>
          <p:nvPr/>
        </p:nvSpPr>
        <p:spPr>
          <a:xfrm>
            <a:off x="10212947" y="1901825"/>
            <a:ext cx="1828800" cy="949096"/>
          </a:xfrm>
          <a:prstGeom prst="star12">
            <a:avLst>
              <a:gd name="adj" fmla="val 423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smtClean="0">
                <a:latin typeface="ＭＳ ゴシック" panose="020B0609070205080204" pitchFamily="49" charset="-128"/>
                <a:ea typeface="ＭＳ ゴシック" panose="020B0609070205080204" pitchFamily="49" charset="-128"/>
              </a:rPr>
              <a:t>注意　</a:t>
            </a:r>
            <a:endParaRPr kumimoji="1" lang="ja-JP" altLang="en-US" sz="2800" b="1" dirty="0">
              <a:latin typeface="ＭＳ ゴシック" panose="020B0609070205080204" pitchFamily="49" charset="-128"/>
              <a:ea typeface="ＭＳ ゴシック" panose="020B0609070205080204" pitchFamily="49" charset="-128"/>
            </a:endParaRPr>
          </a:p>
        </p:txBody>
      </p:sp>
      <p:pic>
        <p:nvPicPr>
          <p:cNvPr id="2050" name="Picture 2" descr="ソース画像を表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887325" y="1863040"/>
            <a:ext cx="1034452" cy="1034452"/>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5602DE2E-B8EF-470D-B1DA-65ACFC4DFA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95452" y="4007644"/>
            <a:ext cx="1701061" cy="1818686"/>
          </a:xfrm>
          <a:prstGeom prst="rect">
            <a:avLst/>
          </a:prstGeom>
        </p:spPr>
      </p:pic>
      <p:pic>
        <p:nvPicPr>
          <p:cNvPr id="22" name="図 21">
            <a:extLst>
              <a:ext uri="{FF2B5EF4-FFF2-40B4-BE49-F238E27FC236}">
                <a16:creationId xmlns:a16="http://schemas.microsoft.com/office/drawing/2014/main" id="{A9C33362-6508-42A2-829A-44C77451B1F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9687" r="20518" b="31078"/>
          <a:stretch/>
        </p:blipFill>
        <p:spPr>
          <a:xfrm>
            <a:off x="8081144" y="4765954"/>
            <a:ext cx="1812472" cy="1490137"/>
          </a:xfrm>
          <a:prstGeom prst="rect">
            <a:avLst/>
          </a:prstGeom>
        </p:spPr>
      </p:pic>
      <p:pic>
        <p:nvPicPr>
          <p:cNvPr id="23" name="図 22">
            <a:extLst>
              <a:ext uri="{FF2B5EF4-FFF2-40B4-BE49-F238E27FC236}">
                <a16:creationId xmlns:a16="http://schemas.microsoft.com/office/drawing/2014/main" id="{34ADB9D4-1D46-4C58-9428-51A71D4E8ED0}"/>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3467" t="20264" r="24416" b="33416"/>
          <a:stretch/>
        </p:blipFill>
        <p:spPr>
          <a:xfrm>
            <a:off x="10212947" y="4900548"/>
            <a:ext cx="1828801" cy="1291715"/>
          </a:xfrm>
          <a:prstGeom prst="rect">
            <a:avLst/>
          </a:prstGeom>
        </p:spPr>
      </p:pic>
      <p:cxnSp>
        <p:nvCxnSpPr>
          <p:cNvPr id="9" name="直線コネクタ 8"/>
          <p:cNvCxnSpPr/>
          <p:nvPr/>
        </p:nvCxnSpPr>
        <p:spPr>
          <a:xfrm flipV="1">
            <a:off x="7996513" y="4372314"/>
            <a:ext cx="3016698" cy="1"/>
          </a:xfrm>
          <a:prstGeom prst="line">
            <a:avLst/>
          </a:prstGeom>
        </p:spPr>
        <p:style>
          <a:lnRef idx="1">
            <a:schemeClr val="dk1"/>
          </a:lnRef>
          <a:fillRef idx="0">
            <a:schemeClr val="dk1"/>
          </a:fillRef>
          <a:effectRef idx="0">
            <a:schemeClr val="dk1"/>
          </a:effectRef>
          <a:fontRef idx="minor">
            <a:schemeClr val="tx1"/>
          </a:fontRef>
        </p:style>
      </p:cxnSp>
      <p:cxnSp>
        <p:nvCxnSpPr>
          <p:cNvPr id="24" name="直線矢印コネクタ 23"/>
          <p:cNvCxnSpPr>
            <a:endCxn id="22" idx="0"/>
          </p:cNvCxnSpPr>
          <p:nvPr/>
        </p:nvCxnSpPr>
        <p:spPr>
          <a:xfrm>
            <a:off x="8887325" y="4372315"/>
            <a:ext cx="100055" cy="393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a:off x="10963184" y="4372314"/>
            <a:ext cx="100055" cy="393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7592430" y="6297520"/>
            <a:ext cx="2797886" cy="3957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a:t>
            </a:r>
            <a:r>
              <a:rPr lang="ja-JP" altLang="en-US" sz="1400" dirty="0"/>
              <a:t>お湯（</a:t>
            </a:r>
            <a:r>
              <a:rPr lang="en-US" altLang="ja-JP" sz="1400" dirty="0"/>
              <a:t>60</a:t>
            </a:r>
            <a:r>
              <a:rPr lang="ja-JP" altLang="en-US" sz="1400" dirty="0"/>
              <a:t>℃くらい）</a:t>
            </a:r>
            <a:r>
              <a:rPr kumimoji="1" lang="en-US" altLang="ja-JP" sz="1400" dirty="0"/>
              <a:t>】</a:t>
            </a:r>
            <a:endParaRPr kumimoji="1" lang="ja-JP" altLang="en-US" sz="1400" dirty="0"/>
          </a:p>
        </p:txBody>
      </p:sp>
      <p:sp>
        <p:nvSpPr>
          <p:cNvPr id="29" name="正方形/長方形 28"/>
          <p:cNvSpPr/>
          <p:nvPr/>
        </p:nvSpPr>
        <p:spPr>
          <a:xfrm>
            <a:off x="10002603" y="6283664"/>
            <a:ext cx="2249487" cy="3957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a:t>
            </a:r>
            <a:r>
              <a:rPr lang="ja-JP" altLang="en-US" sz="1400" dirty="0"/>
              <a:t>氷水（０℃くらい）</a:t>
            </a:r>
            <a:r>
              <a:rPr kumimoji="1" lang="en-US" altLang="ja-JP" sz="1400" dirty="0"/>
              <a:t>】</a:t>
            </a:r>
            <a:endParaRPr kumimoji="1" lang="ja-JP" altLang="en-US" sz="1400" dirty="0"/>
          </a:p>
        </p:txBody>
      </p:sp>
      <p:sp>
        <p:nvSpPr>
          <p:cNvPr id="30" name="テキスト ボックス 29">
            <a:extLst>
              <a:ext uri="{FF2B5EF4-FFF2-40B4-BE49-F238E27FC236}">
                <a16:creationId xmlns:a16="http://schemas.microsoft.com/office/drawing/2014/main" id="{907FB5E0-7410-4B71-A5F8-7D896007F50C}"/>
              </a:ext>
            </a:extLst>
          </p:cNvPr>
          <p:cNvSpPr txBox="1"/>
          <p:nvPr/>
        </p:nvSpPr>
        <p:spPr>
          <a:xfrm>
            <a:off x="8049336" y="5987180"/>
            <a:ext cx="755601" cy="41016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err="1">
                <a:latin typeface="HG創英ﾌﾟﾚｾﾞﾝｽEB" panose="02020809000000000000" pitchFamily="17" charset="-128"/>
                <a:ea typeface="HG創英ﾌﾟﾚｾﾞﾝｽEB" panose="02020809000000000000" pitchFamily="17" charset="-128"/>
              </a:rPr>
              <a:t>ゆ</a:t>
            </a:r>
            <a:endParaRPr lang="en-US" altLang="ja-JP" sz="1200" dirty="0">
              <a:latin typeface="HG創英ﾌﾟﾚｾﾞﾝｽEB" panose="02020809000000000000" pitchFamily="17" charset="-128"/>
              <a:ea typeface="HG創英ﾌﾟﾚｾﾞﾝｽEB" panose="02020809000000000000" pitchFamily="17" charset="-128"/>
            </a:endParaRPr>
          </a:p>
        </p:txBody>
      </p:sp>
      <p:sp>
        <p:nvSpPr>
          <p:cNvPr id="31" name="テキスト ボックス 30">
            <a:extLst>
              <a:ext uri="{FF2B5EF4-FFF2-40B4-BE49-F238E27FC236}">
                <a16:creationId xmlns:a16="http://schemas.microsoft.com/office/drawing/2014/main" id="{907FB5E0-7410-4B71-A5F8-7D896007F50C}"/>
              </a:ext>
            </a:extLst>
          </p:cNvPr>
          <p:cNvSpPr txBox="1"/>
          <p:nvPr/>
        </p:nvSpPr>
        <p:spPr>
          <a:xfrm>
            <a:off x="9765940" y="5980520"/>
            <a:ext cx="1247271" cy="41016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こおりみず</a:t>
            </a:r>
            <a:endParaRPr lang="en-US" altLang="ja-JP" sz="1200" dirty="0">
              <a:latin typeface="HG創英ﾌﾟﾚｾﾞﾝｽEB" panose="02020809000000000000" pitchFamily="17" charset="-128"/>
              <a:ea typeface="HG創英ﾌﾟﾚｾﾞﾝｽEB" panose="02020809000000000000" pitchFamily="17" charset="-128"/>
            </a:endParaRPr>
          </a:p>
        </p:txBody>
      </p:sp>
      <p:sp>
        <p:nvSpPr>
          <p:cNvPr id="32" name="正方形/長方形 31"/>
          <p:cNvSpPr/>
          <p:nvPr/>
        </p:nvSpPr>
        <p:spPr>
          <a:xfrm>
            <a:off x="6069676" y="3650722"/>
            <a:ext cx="1452155"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とじこめた空気</a:t>
            </a:r>
          </a:p>
        </p:txBody>
      </p:sp>
      <p:cxnSp>
        <p:nvCxnSpPr>
          <p:cNvPr id="2048" name="直線コネクタ 2047"/>
          <p:cNvCxnSpPr/>
          <p:nvPr/>
        </p:nvCxnSpPr>
        <p:spPr>
          <a:xfrm flipH="1">
            <a:off x="6645729" y="4163786"/>
            <a:ext cx="130628"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513193" y="2936766"/>
            <a:ext cx="765185"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t>ゼリー</a:t>
            </a:r>
            <a:endParaRPr kumimoji="1" lang="ja-JP" altLang="en-US" sz="1400" dirty="0"/>
          </a:p>
        </p:txBody>
      </p:sp>
      <p:cxnSp>
        <p:nvCxnSpPr>
          <p:cNvPr id="2051" name="直線コネクタ 2050"/>
          <p:cNvCxnSpPr>
            <a:stCxn id="35" idx="2"/>
          </p:cNvCxnSpPr>
          <p:nvPr/>
        </p:nvCxnSpPr>
        <p:spPr>
          <a:xfrm flipH="1">
            <a:off x="7521831" y="3416730"/>
            <a:ext cx="373955" cy="1103917"/>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907FB5E0-7410-4B71-A5F8-7D896007F50C}"/>
              </a:ext>
            </a:extLst>
          </p:cNvPr>
          <p:cNvSpPr txBox="1"/>
          <p:nvPr/>
        </p:nvSpPr>
        <p:spPr>
          <a:xfrm>
            <a:off x="6667964" y="3381129"/>
            <a:ext cx="962260" cy="41016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000" dirty="0" err="1">
                <a:latin typeface="HG創英ﾌﾟﾚｾﾞﾝｽEB" panose="02020809000000000000" pitchFamily="17" charset="-128"/>
                <a:ea typeface="HG創英ﾌﾟﾚｾﾞﾝｽEB" panose="02020809000000000000" pitchFamily="17" charset="-128"/>
              </a:rPr>
              <a:t>くうき</a:t>
            </a:r>
            <a:endParaRPr lang="en-US" altLang="ja-JP" sz="1000" dirty="0">
              <a:latin typeface="HG創英ﾌﾟﾚｾﾞﾝｽEB" panose="02020809000000000000" pitchFamily="17" charset="-128"/>
              <a:ea typeface="HG創英ﾌﾟﾚｾﾞﾝｽEB" panose="02020809000000000000" pitchFamily="17" charset="-128"/>
            </a:endParaRPr>
          </a:p>
        </p:txBody>
      </p:sp>
      <p:sp>
        <p:nvSpPr>
          <p:cNvPr id="34" name="テキスト ボックス 33">
            <a:extLst>
              <a:ext uri="{FF2B5EF4-FFF2-40B4-BE49-F238E27FC236}">
                <a16:creationId xmlns:a16="http://schemas.microsoft.com/office/drawing/2014/main" id="{907FB5E0-7410-4B71-A5F8-7D896007F50C}"/>
              </a:ext>
            </a:extLst>
          </p:cNvPr>
          <p:cNvSpPr txBox="1"/>
          <p:nvPr/>
        </p:nvSpPr>
        <p:spPr>
          <a:xfrm>
            <a:off x="8189840" y="2820110"/>
            <a:ext cx="2255485" cy="540953"/>
          </a:xfrm>
          <a:prstGeom prst="rect">
            <a:avLst/>
          </a:prstGeom>
          <a:noFill/>
        </p:spPr>
        <p:txBody>
          <a:bodyPr wrap="square" rtlCol="0" anchor="ctr" anchorCtr="0">
            <a:noAutofit/>
          </a:bodyPr>
          <a:lstStyle/>
          <a:p>
            <a:pPr algn="just"/>
            <a:r>
              <a:rPr lang="ja-JP" altLang="en-US" sz="1050" dirty="0">
                <a:latin typeface="HG創英ﾌﾟﾚｾﾞﾝｽEB" panose="02020809000000000000" pitchFamily="17" charset="-128"/>
                <a:ea typeface="HG創英ﾌﾟﾚｾﾞﾝｽEB" panose="02020809000000000000" pitchFamily="17" charset="-128"/>
              </a:rPr>
              <a:t>　あつ　　　　　 </a:t>
            </a:r>
            <a:r>
              <a:rPr lang="ja-JP" altLang="en-US" sz="1050" dirty="0" err="1">
                <a:latin typeface="HG創英ﾌﾟﾚｾﾞﾝｽEB" panose="02020809000000000000" pitchFamily="17" charset="-128"/>
                <a:ea typeface="HG創英ﾌﾟﾚｾﾞﾝｽEB" panose="02020809000000000000" pitchFamily="17" charset="-128"/>
              </a:rPr>
              <a:t>ゆ</a:t>
            </a:r>
            <a:endParaRPr lang="en-US" altLang="ja-JP" sz="700" dirty="0">
              <a:latin typeface="HG創英ﾌﾟﾚｾﾞﾝｽEB" panose="02020809000000000000" pitchFamily="17" charset="-128"/>
              <a:ea typeface="HG創英ﾌﾟﾚｾﾞﾝｽEB" panose="02020809000000000000" pitchFamily="17" charset="-128"/>
            </a:endParaRPr>
          </a:p>
        </p:txBody>
      </p:sp>
      <p:sp>
        <p:nvSpPr>
          <p:cNvPr id="36" name="テキスト ボックス 35">
            <a:extLst>
              <a:ext uri="{FF2B5EF4-FFF2-40B4-BE49-F238E27FC236}">
                <a16:creationId xmlns:a16="http://schemas.microsoft.com/office/drawing/2014/main" id="{907FB5E0-7410-4B71-A5F8-7D896007F50C}"/>
              </a:ext>
            </a:extLst>
          </p:cNvPr>
          <p:cNvSpPr txBox="1"/>
          <p:nvPr/>
        </p:nvSpPr>
        <p:spPr>
          <a:xfrm>
            <a:off x="9179394" y="3318905"/>
            <a:ext cx="1059940" cy="540953"/>
          </a:xfrm>
          <a:prstGeom prst="rect">
            <a:avLst/>
          </a:prstGeom>
          <a:noFill/>
        </p:spPr>
        <p:txBody>
          <a:bodyPr wrap="square" rtlCol="0" anchor="ctr" anchorCtr="0">
            <a:noAutofit/>
          </a:bodyPr>
          <a:lstStyle/>
          <a:p>
            <a:pPr algn="just"/>
            <a:r>
              <a:rPr lang="ja-JP" altLang="en-US" sz="1050" dirty="0">
                <a:latin typeface="HG創英ﾌﾟﾚｾﾞﾝｽEB" panose="02020809000000000000" pitchFamily="17" charset="-128"/>
                <a:ea typeface="HG創英ﾌﾟﾚｾﾞﾝｽEB" panose="02020809000000000000" pitchFamily="17" charset="-128"/>
              </a:rPr>
              <a:t>　ちゅうい</a:t>
            </a:r>
            <a:endParaRPr lang="en-US" altLang="ja-JP" sz="700" dirty="0">
              <a:latin typeface="HG創英ﾌﾟﾚｾﾞﾝｽEB" panose="02020809000000000000" pitchFamily="17" charset="-128"/>
              <a:ea typeface="HG創英ﾌﾟﾚｾﾞﾝｽEB" panose="02020809000000000000" pitchFamily="17" charset="-128"/>
            </a:endParaRPr>
          </a:p>
        </p:txBody>
      </p:sp>
      <p:sp>
        <p:nvSpPr>
          <p:cNvPr id="37" name="テキスト ボックス 36">
            <a:extLst>
              <a:ext uri="{FF2B5EF4-FFF2-40B4-BE49-F238E27FC236}">
                <a16:creationId xmlns:a16="http://schemas.microsoft.com/office/drawing/2014/main" id="{907FB5E0-7410-4B71-A5F8-7D896007F50C}"/>
              </a:ext>
            </a:extLst>
          </p:cNvPr>
          <p:cNvSpPr txBox="1"/>
          <p:nvPr/>
        </p:nvSpPr>
        <p:spPr>
          <a:xfrm>
            <a:off x="10597376" y="1846072"/>
            <a:ext cx="1059940" cy="540953"/>
          </a:xfrm>
          <a:prstGeom prst="rect">
            <a:avLst/>
          </a:prstGeom>
          <a:noFill/>
        </p:spPr>
        <p:txBody>
          <a:bodyPr wrap="square" rtlCol="0" anchor="ctr" anchorCtr="0">
            <a:noAutofit/>
          </a:bodyPr>
          <a:lstStyle/>
          <a:p>
            <a:pPr algn="just"/>
            <a:r>
              <a:rPr lang="ja-JP" altLang="en-US" sz="1050" dirty="0">
                <a:latin typeface="HG創英ﾌﾟﾚｾﾞﾝｽEB" panose="02020809000000000000" pitchFamily="17" charset="-128"/>
                <a:ea typeface="HG創英ﾌﾟﾚｾﾞﾝｽEB" panose="02020809000000000000" pitchFamily="17" charset="-128"/>
              </a:rPr>
              <a:t>　</a:t>
            </a:r>
            <a:r>
              <a:rPr lang="ja-JP" altLang="en-US" sz="1050" dirty="0">
                <a:solidFill>
                  <a:schemeClr val="bg1"/>
                </a:solidFill>
                <a:latin typeface="HG創英ﾌﾟﾚｾﾞﾝｽEB" panose="02020809000000000000" pitchFamily="17" charset="-128"/>
                <a:ea typeface="HG創英ﾌﾟﾚｾﾞﾝｽEB" panose="02020809000000000000" pitchFamily="17" charset="-128"/>
              </a:rPr>
              <a:t>ちゅうい</a:t>
            </a:r>
            <a:endParaRPr lang="en-US" altLang="ja-JP" sz="700" dirty="0">
              <a:solidFill>
                <a:schemeClr val="bg1"/>
              </a:solidFill>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51149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C4601E-DB19-49FF-AAAF-327BA39D53E1}"/>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a16="http://schemas.microsoft.com/office/drawing/2014/main" id="{E64AD2DA-A7E9-4AFE-BD64-3A37F012C099}"/>
              </a:ext>
            </a:extLst>
          </p:cNvPr>
          <p:cNvSpPr/>
          <p:nvPr/>
        </p:nvSpPr>
        <p:spPr>
          <a:xfrm>
            <a:off x="450225" y="365125"/>
            <a:ext cx="2469890" cy="1458960"/>
          </a:xfrm>
          <a:prstGeom prst="roundRect">
            <a:avLst/>
          </a:prstGeom>
          <a:solidFill>
            <a:srgbClr val="37F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005C2A"/>
                </a:solidFill>
                <a:latin typeface="BIZ UDPゴシック" panose="020B0400000000000000" pitchFamily="50" charset="-128"/>
                <a:ea typeface="BIZ UDPゴシック" panose="020B0400000000000000" pitchFamily="50" charset="-128"/>
              </a:rPr>
              <a:t>結果</a:t>
            </a:r>
          </a:p>
        </p:txBody>
      </p:sp>
      <p:sp>
        <p:nvSpPr>
          <p:cNvPr id="9" name="正方形/長方形 8">
            <a:extLst>
              <a:ext uri="{FF2B5EF4-FFF2-40B4-BE49-F238E27FC236}">
                <a16:creationId xmlns:a16="http://schemas.microsoft.com/office/drawing/2014/main" id="{1DC870AA-15EE-4EB0-8B98-6F1BF9179B12}"/>
              </a:ext>
            </a:extLst>
          </p:cNvPr>
          <p:cNvSpPr/>
          <p:nvPr/>
        </p:nvSpPr>
        <p:spPr>
          <a:xfrm>
            <a:off x="0" y="230188"/>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rgbClr val="005C2A"/>
                </a:solidFill>
                <a:latin typeface="BIZ UDPゴシック" panose="020B0400000000000000" pitchFamily="50" charset="-128"/>
                <a:ea typeface="BIZ UDPゴシック" panose="020B0400000000000000" pitchFamily="50" charset="-128"/>
              </a:rPr>
              <a:t>けっか</a:t>
            </a:r>
          </a:p>
        </p:txBody>
      </p:sp>
      <p:pic>
        <p:nvPicPr>
          <p:cNvPr id="5" name="図 4">
            <a:extLst>
              <a:ext uri="{FF2B5EF4-FFF2-40B4-BE49-F238E27FC236}">
                <a16:creationId xmlns:a16="http://schemas.microsoft.com/office/drawing/2014/main" id="{23FDC3CF-2C98-4CB5-AD10-2C5922BC15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91242" y="2291142"/>
            <a:ext cx="2857744" cy="3429000"/>
          </a:xfrm>
          <a:prstGeom prst="rect">
            <a:avLst/>
          </a:prstGeom>
        </p:spPr>
      </p:pic>
      <p:pic>
        <p:nvPicPr>
          <p:cNvPr id="7" name="図 6">
            <a:extLst>
              <a:ext uri="{FF2B5EF4-FFF2-40B4-BE49-F238E27FC236}">
                <a16:creationId xmlns:a16="http://schemas.microsoft.com/office/drawing/2014/main" id="{141878BB-0EE8-4B66-A761-57B016EF6D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19039" y="2776136"/>
            <a:ext cx="2539603" cy="3047263"/>
          </a:xfrm>
          <a:prstGeom prst="rect">
            <a:avLst/>
          </a:prstGeom>
        </p:spPr>
      </p:pic>
      <p:sp>
        <p:nvSpPr>
          <p:cNvPr id="3" name="角丸四角形 2"/>
          <p:cNvSpPr/>
          <p:nvPr/>
        </p:nvSpPr>
        <p:spPr>
          <a:xfrm>
            <a:off x="1491242" y="6006662"/>
            <a:ext cx="2607792" cy="69368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ＭＳ ゴシック" panose="020B0609070205080204" pitchFamily="49" charset="-128"/>
                <a:ea typeface="ＭＳ ゴシック" panose="020B0609070205080204" pitchFamily="49" charset="-128"/>
              </a:rPr>
              <a:t>温める</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7855256" y="5973755"/>
            <a:ext cx="2607792" cy="6936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ＭＳ ゴシック" panose="020B0609070205080204" pitchFamily="49" charset="-128"/>
                <a:ea typeface="ＭＳ ゴシック" panose="020B0609070205080204" pitchFamily="49" charset="-128"/>
              </a:rPr>
              <a:t>冷やす</a:t>
            </a:r>
          </a:p>
        </p:txBody>
      </p:sp>
      <p:sp>
        <p:nvSpPr>
          <p:cNvPr id="11" name="テキスト ボックス 10">
            <a:extLst>
              <a:ext uri="{FF2B5EF4-FFF2-40B4-BE49-F238E27FC236}">
                <a16:creationId xmlns:a16="http://schemas.microsoft.com/office/drawing/2014/main" id="{907FB5E0-7410-4B71-A5F8-7D896007F50C}"/>
              </a:ext>
            </a:extLst>
          </p:cNvPr>
          <p:cNvSpPr txBox="1"/>
          <p:nvPr/>
        </p:nvSpPr>
        <p:spPr>
          <a:xfrm>
            <a:off x="8403551" y="5801579"/>
            <a:ext cx="755601" cy="41016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100" dirty="0" err="1">
                <a:latin typeface="HG創英ﾌﾟﾚｾﾞﾝｽEB" panose="02020809000000000000" pitchFamily="17" charset="-128"/>
                <a:ea typeface="HG創英ﾌﾟﾚｾﾞﾝｽEB" panose="02020809000000000000" pitchFamily="17" charset="-128"/>
              </a:rPr>
              <a:t>ひ</a:t>
            </a:r>
            <a:endParaRPr lang="en-US" altLang="ja-JP" sz="800" dirty="0">
              <a:latin typeface="HG創英ﾌﾟﾚｾﾞﾝｽEB" panose="02020809000000000000" pitchFamily="17" charset="-128"/>
              <a:ea typeface="HG創英ﾌﾟﾚｾﾞﾝｽEB" panose="02020809000000000000" pitchFamily="17" charset="-128"/>
            </a:endParaRPr>
          </a:p>
        </p:txBody>
      </p:sp>
      <p:sp>
        <p:nvSpPr>
          <p:cNvPr id="6" name="正方形/長方形 5"/>
          <p:cNvSpPr/>
          <p:nvPr/>
        </p:nvSpPr>
        <p:spPr>
          <a:xfrm>
            <a:off x="3225795" y="1824085"/>
            <a:ext cx="2758692" cy="11351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t>始め</a:t>
            </a:r>
            <a:r>
              <a:rPr kumimoji="1" lang="ja-JP" altLang="en-US" sz="2800" dirty="0"/>
              <a:t>のゼリー</a:t>
            </a:r>
            <a:endParaRPr kumimoji="1" lang="en-US" altLang="ja-JP" sz="2800" dirty="0"/>
          </a:p>
          <a:p>
            <a:endParaRPr kumimoji="1" lang="en-US" altLang="ja-JP" sz="200" dirty="0"/>
          </a:p>
          <a:p>
            <a:r>
              <a:rPr kumimoji="1" lang="ja-JP" altLang="en-US" sz="2800" dirty="0"/>
              <a:t>の位置</a:t>
            </a:r>
          </a:p>
        </p:txBody>
      </p:sp>
      <p:sp>
        <p:nvSpPr>
          <p:cNvPr id="12" name="テキスト ボックス 11">
            <a:extLst>
              <a:ext uri="{FF2B5EF4-FFF2-40B4-BE49-F238E27FC236}">
                <a16:creationId xmlns:a16="http://schemas.microsoft.com/office/drawing/2014/main" id="{907FB5E0-7410-4B71-A5F8-7D896007F50C}"/>
              </a:ext>
            </a:extLst>
          </p:cNvPr>
          <p:cNvSpPr txBox="1"/>
          <p:nvPr/>
        </p:nvSpPr>
        <p:spPr>
          <a:xfrm>
            <a:off x="2953274" y="1553608"/>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はじ</a:t>
            </a:r>
            <a:endParaRPr lang="en-US" altLang="ja-JP" sz="12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907FB5E0-7410-4B71-A5F8-7D896007F50C}"/>
              </a:ext>
            </a:extLst>
          </p:cNvPr>
          <p:cNvSpPr txBox="1"/>
          <p:nvPr/>
        </p:nvSpPr>
        <p:spPr>
          <a:xfrm>
            <a:off x="3510117" y="2020665"/>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いち</a:t>
            </a:r>
            <a:endParaRPr lang="en-US" altLang="ja-JP" sz="1200" dirty="0">
              <a:latin typeface="HG創英ﾌﾟﾚｾﾞﾝｽEB" panose="02020809000000000000" pitchFamily="17" charset="-128"/>
              <a:ea typeface="HG創英ﾌﾟﾚｾﾞﾝｽEB" panose="02020809000000000000" pitchFamily="17" charset="-128"/>
            </a:endParaRPr>
          </a:p>
        </p:txBody>
      </p:sp>
      <p:cxnSp>
        <p:nvCxnSpPr>
          <p:cNvPr id="17" name="直線矢印コネクタ 16"/>
          <p:cNvCxnSpPr>
            <a:stCxn id="6" idx="1"/>
          </p:cNvCxnSpPr>
          <p:nvPr/>
        </p:nvCxnSpPr>
        <p:spPr>
          <a:xfrm flipH="1">
            <a:off x="2396359" y="2391644"/>
            <a:ext cx="829436" cy="10137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9234504" y="1723582"/>
            <a:ext cx="2758692" cy="11351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t>始め</a:t>
            </a:r>
            <a:r>
              <a:rPr kumimoji="1" lang="ja-JP" altLang="en-US" sz="2800" dirty="0"/>
              <a:t>のゼリー</a:t>
            </a:r>
            <a:endParaRPr kumimoji="1" lang="en-US" altLang="ja-JP" sz="2800" dirty="0"/>
          </a:p>
          <a:p>
            <a:endParaRPr kumimoji="1" lang="en-US" altLang="ja-JP" sz="200" dirty="0"/>
          </a:p>
          <a:p>
            <a:r>
              <a:rPr kumimoji="1" lang="ja-JP" altLang="en-US" sz="2800" dirty="0"/>
              <a:t>の位置</a:t>
            </a:r>
          </a:p>
        </p:txBody>
      </p:sp>
      <p:sp>
        <p:nvSpPr>
          <p:cNvPr id="19" name="テキスト ボックス 18">
            <a:extLst>
              <a:ext uri="{FF2B5EF4-FFF2-40B4-BE49-F238E27FC236}">
                <a16:creationId xmlns:a16="http://schemas.microsoft.com/office/drawing/2014/main" id="{907FB5E0-7410-4B71-A5F8-7D896007F50C}"/>
              </a:ext>
            </a:extLst>
          </p:cNvPr>
          <p:cNvSpPr txBox="1"/>
          <p:nvPr/>
        </p:nvSpPr>
        <p:spPr>
          <a:xfrm>
            <a:off x="8988841" y="1449961"/>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はじ</a:t>
            </a:r>
            <a:endParaRPr lang="en-US" altLang="ja-JP" sz="1200" dirty="0">
              <a:latin typeface="HG創英ﾌﾟﾚｾﾞﾝｽEB" panose="02020809000000000000" pitchFamily="17" charset="-128"/>
              <a:ea typeface="HG創英ﾌﾟﾚｾﾞﾝｽEB" panose="02020809000000000000" pitchFamily="17" charset="-128"/>
            </a:endParaRPr>
          </a:p>
        </p:txBody>
      </p:sp>
      <p:sp>
        <p:nvSpPr>
          <p:cNvPr id="20" name="テキスト ボックス 19">
            <a:extLst>
              <a:ext uri="{FF2B5EF4-FFF2-40B4-BE49-F238E27FC236}">
                <a16:creationId xmlns:a16="http://schemas.microsoft.com/office/drawing/2014/main" id="{907FB5E0-7410-4B71-A5F8-7D896007F50C}"/>
              </a:ext>
            </a:extLst>
          </p:cNvPr>
          <p:cNvSpPr txBox="1"/>
          <p:nvPr/>
        </p:nvSpPr>
        <p:spPr>
          <a:xfrm>
            <a:off x="9541637" y="1929824"/>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err="1">
                <a:latin typeface="HG創英ﾌﾟﾚｾﾞﾝｽEB" panose="02020809000000000000" pitchFamily="17" charset="-128"/>
                <a:ea typeface="HG創英ﾌﾟﾚｾﾞﾝｽEB" panose="02020809000000000000" pitchFamily="17" charset="-128"/>
              </a:rPr>
              <a:t>いち</a:t>
            </a:r>
            <a:endParaRPr lang="en-US" altLang="ja-JP" sz="1200" dirty="0">
              <a:latin typeface="HG創英ﾌﾟﾚｾﾞﾝｽEB" panose="02020809000000000000" pitchFamily="17" charset="-128"/>
              <a:ea typeface="HG創英ﾌﾟﾚｾﾞﾝｽEB" panose="02020809000000000000" pitchFamily="17" charset="-128"/>
            </a:endParaRPr>
          </a:p>
        </p:txBody>
      </p:sp>
      <p:cxnSp>
        <p:nvCxnSpPr>
          <p:cNvPr id="21" name="直線矢印コネクタ 20"/>
          <p:cNvCxnSpPr/>
          <p:nvPr/>
        </p:nvCxnSpPr>
        <p:spPr>
          <a:xfrm flipH="1">
            <a:off x="8525105" y="2275383"/>
            <a:ext cx="829436" cy="12640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正方形/長方形 21"/>
          <p:cNvSpPr/>
          <p:nvPr/>
        </p:nvSpPr>
        <p:spPr>
          <a:xfrm>
            <a:off x="4654666" y="3619726"/>
            <a:ext cx="1635501"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ＭＳ ゴシック" panose="020B0609070205080204" pitchFamily="49" charset="-128"/>
                <a:ea typeface="ＭＳ ゴシック" panose="020B0609070205080204" pitchFamily="49" charset="-128"/>
              </a:rPr>
              <a:t>ゼリー</a:t>
            </a:r>
          </a:p>
        </p:txBody>
      </p:sp>
      <p:sp>
        <p:nvSpPr>
          <p:cNvPr id="23" name="正方形/長方形 22"/>
          <p:cNvSpPr/>
          <p:nvPr/>
        </p:nvSpPr>
        <p:spPr>
          <a:xfrm>
            <a:off x="10258922" y="3696281"/>
            <a:ext cx="1635501"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ＭＳ ゴシック" panose="020B0609070205080204" pitchFamily="49" charset="-128"/>
                <a:ea typeface="ＭＳ ゴシック" panose="020B0609070205080204" pitchFamily="49" charset="-128"/>
              </a:rPr>
              <a:t>ゼリー</a:t>
            </a:r>
          </a:p>
        </p:txBody>
      </p:sp>
      <p:cxnSp>
        <p:nvCxnSpPr>
          <p:cNvPr id="25" name="直線矢印コネクタ 24"/>
          <p:cNvCxnSpPr/>
          <p:nvPr/>
        </p:nvCxnSpPr>
        <p:spPr>
          <a:xfrm flipH="1" flipV="1">
            <a:off x="4019212" y="3859708"/>
            <a:ext cx="837541" cy="7655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flipH="1">
            <a:off x="8525105" y="3995150"/>
            <a:ext cx="1909972" cy="11108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2396359" y="4814482"/>
            <a:ext cx="1635501"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ＭＳ ゴシック" panose="020B0609070205080204" pitchFamily="49" charset="-128"/>
                <a:ea typeface="ＭＳ ゴシック" panose="020B0609070205080204" pitchFamily="49" charset="-128"/>
              </a:rPr>
              <a:t>空気</a:t>
            </a:r>
          </a:p>
        </p:txBody>
      </p:sp>
      <p:sp>
        <p:nvSpPr>
          <p:cNvPr id="29" name="正方形/長方形 28"/>
          <p:cNvSpPr/>
          <p:nvPr/>
        </p:nvSpPr>
        <p:spPr>
          <a:xfrm>
            <a:off x="8501284" y="5154136"/>
            <a:ext cx="1635501"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ＭＳ ゴシック" panose="020B0609070205080204" pitchFamily="49" charset="-128"/>
                <a:ea typeface="ＭＳ ゴシック" panose="020B0609070205080204" pitchFamily="49" charset="-128"/>
              </a:rPr>
              <a:t>空気</a:t>
            </a:r>
          </a:p>
        </p:txBody>
      </p:sp>
      <p:sp>
        <p:nvSpPr>
          <p:cNvPr id="32" name="テキスト ボックス 31">
            <a:extLst>
              <a:ext uri="{FF2B5EF4-FFF2-40B4-BE49-F238E27FC236}">
                <a16:creationId xmlns:a16="http://schemas.microsoft.com/office/drawing/2014/main" id="{907FB5E0-7410-4B71-A5F8-7D896007F50C}"/>
              </a:ext>
            </a:extLst>
          </p:cNvPr>
          <p:cNvSpPr txBox="1"/>
          <p:nvPr/>
        </p:nvSpPr>
        <p:spPr>
          <a:xfrm>
            <a:off x="2682795" y="4446497"/>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err="1">
                <a:latin typeface="HG創英ﾌﾟﾚｾﾞﾝｽEB" panose="02020809000000000000" pitchFamily="17" charset="-128"/>
                <a:ea typeface="HG創英ﾌﾟﾚｾﾞﾝｽEB" panose="02020809000000000000" pitchFamily="17" charset="-128"/>
              </a:rPr>
              <a:t>くうき</a:t>
            </a:r>
            <a:endParaRPr lang="en-US" altLang="ja-JP" sz="1200" dirty="0">
              <a:latin typeface="HG創英ﾌﾟﾚｾﾞﾝｽEB" panose="02020809000000000000" pitchFamily="17" charset="-128"/>
              <a:ea typeface="HG創英ﾌﾟﾚｾﾞﾝｽEB" panose="02020809000000000000" pitchFamily="17" charset="-128"/>
            </a:endParaRPr>
          </a:p>
        </p:txBody>
      </p:sp>
      <p:sp>
        <p:nvSpPr>
          <p:cNvPr id="33" name="テキスト ボックス 32">
            <a:extLst>
              <a:ext uri="{FF2B5EF4-FFF2-40B4-BE49-F238E27FC236}">
                <a16:creationId xmlns:a16="http://schemas.microsoft.com/office/drawing/2014/main" id="{907FB5E0-7410-4B71-A5F8-7D896007F50C}"/>
              </a:ext>
            </a:extLst>
          </p:cNvPr>
          <p:cNvSpPr txBox="1"/>
          <p:nvPr/>
        </p:nvSpPr>
        <p:spPr>
          <a:xfrm>
            <a:off x="8656685" y="4835493"/>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err="1">
                <a:latin typeface="HG創英ﾌﾟﾚｾﾞﾝｽEB" panose="02020809000000000000" pitchFamily="17" charset="-128"/>
                <a:ea typeface="HG創英ﾌﾟﾚｾﾞﾝｽEB" panose="02020809000000000000" pitchFamily="17" charset="-128"/>
              </a:rPr>
              <a:t>くうき</a:t>
            </a:r>
            <a:endParaRPr lang="en-US" altLang="ja-JP" sz="1200" dirty="0">
              <a:latin typeface="HG創英ﾌﾟﾚｾﾞﾝｽEB" panose="02020809000000000000" pitchFamily="17" charset="-128"/>
              <a:ea typeface="HG創英ﾌﾟﾚｾﾞﾝｽEB" panose="02020809000000000000" pitchFamily="17" charset="-128"/>
            </a:endParaRPr>
          </a:p>
        </p:txBody>
      </p:sp>
      <p:cxnSp>
        <p:nvCxnSpPr>
          <p:cNvPr id="34" name="直線矢印コネクタ 33"/>
          <p:cNvCxnSpPr/>
          <p:nvPr/>
        </p:nvCxnSpPr>
        <p:spPr>
          <a:xfrm flipH="1">
            <a:off x="2349712" y="5112831"/>
            <a:ext cx="465138" cy="1611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p:cNvCxnSpPr/>
          <p:nvPr/>
        </p:nvCxnSpPr>
        <p:spPr>
          <a:xfrm flipH="1" flipV="1">
            <a:off x="8501004" y="5404839"/>
            <a:ext cx="388250" cy="36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907FB5E0-7410-4B71-A5F8-7D896007F50C}"/>
              </a:ext>
            </a:extLst>
          </p:cNvPr>
          <p:cNvSpPr txBox="1"/>
          <p:nvPr/>
        </p:nvSpPr>
        <p:spPr>
          <a:xfrm>
            <a:off x="1927194" y="5830548"/>
            <a:ext cx="1298601" cy="39649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100" dirty="0" err="1" smtClean="0">
                <a:solidFill>
                  <a:schemeClr val="bg1"/>
                </a:solidFill>
                <a:latin typeface="HG創英ﾌﾟﾚｾﾞﾝｽEB" panose="02020809000000000000" pitchFamily="17" charset="-128"/>
                <a:ea typeface="HG創英ﾌﾟﾚｾﾞﾝｽEB" panose="02020809000000000000" pitchFamily="17" charset="-128"/>
              </a:rPr>
              <a:t>あたた</a:t>
            </a:r>
            <a:endParaRPr lang="en-US" altLang="ja-JP" sz="800" dirty="0">
              <a:solidFill>
                <a:schemeClr val="bg1"/>
              </a:solidFill>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239750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FC336-B09B-4362-85A8-EC84AA1A1BD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C2F353C-CBDC-4F61-967D-7686AB673548}"/>
              </a:ext>
            </a:extLst>
          </p:cNvPr>
          <p:cNvSpPr>
            <a:spLocks noGrp="1"/>
          </p:cNvSpPr>
          <p:nvPr>
            <p:ph idx="1"/>
          </p:nvPr>
        </p:nvSpPr>
        <p:spPr/>
        <p:txBody>
          <a:bodyPr/>
          <a:lstStyle/>
          <a:p>
            <a:endParaRPr kumimoji="1" lang="ja-JP" altLang="en-US" dirty="0"/>
          </a:p>
        </p:txBody>
      </p:sp>
      <p:sp>
        <p:nvSpPr>
          <p:cNvPr id="5" name="四角形: 角を丸くする 4">
            <a:extLst>
              <a:ext uri="{FF2B5EF4-FFF2-40B4-BE49-F238E27FC236}">
                <a16:creationId xmlns:a16="http://schemas.microsoft.com/office/drawing/2014/main" id="{FF7AA829-BF68-45EB-9C38-812E00B59E93}"/>
              </a:ext>
            </a:extLst>
          </p:cNvPr>
          <p:cNvSpPr/>
          <p:nvPr/>
        </p:nvSpPr>
        <p:spPr>
          <a:xfrm>
            <a:off x="450225" y="365125"/>
            <a:ext cx="4516630" cy="14589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chemeClr val="tx1"/>
                </a:solidFill>
                <a:latin typeface="BIZ UDPゴシック" panose="020B0400000000000000" pitchFamily="50" charset="-128"/>
                <a:ea typeface="BIZ UDPゴシック" panose="020B0400000000000000" pitchFamily="50" charset="-128"/>
              </a:rPr>
              <a:t>わかったこと</a:t>
            </a:r>
            <a:endParaRPr kumimoji="1" lang="ja-JP" altLang="en-US" sz="54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3E83545-08B6-4CD1-9CE8-A06F0FB74F04}"/>
              </a:ext>
            </a:extLst>
          </p:cNvPr>
          <p:cNvSpPr txBox="1"/>
          <p:nvPr/>
        </p:nvSpPr>
        <p:spPr>
          <a:xfrm>
            <a:off x="1189749" y="1793767"/>
            <a:ext cx="2665812" cy="57539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err="1">
                <a:latin typeface="HG創英ﾌﾟﾚｾﾞﾝｽEB" panose="02020809000000000000" pitchFamily="17" charset="-128"/>
                <a:ea typeface="HG創英ﾌﾟﾚｾﾞﾝｽEB" panose="02020809000000000000" pitchFamily="17" charset="-128"/>
              </a:rPr>
              <a:t>くうき</a:t>
            </a:r>
            <a:r>
              <a:rPr lang="ja-JP" altLang="en-US" sz="2000" dirty="0">
                <a:latin typeface="HG創英ﾌﾟﾚｾﾞﾝｽEB" panose="02020809000000000000" pitchFamily="17" charset="-128"/>
                <a:ea typeface="HG創英ﾌﾟﾚｾﾞﾝｽEB" panose="02020809000000000000" pitchFamily="17" charset="-128"/>
              </a:rPr>
              <a:t>　　　　　　　　　　</a:t>
            </a:r>
            <a:endParaRPr lang="en-US" altLang="ja-JP" sz="2000" dirty="0">
              <a:latin typeface="HG創英ﾌﾟﾚｾﾞﾝｽEB" panose="02020809000000000000" pitchFamily="17" charset="-128"/>
              <a:ea typeface="HG創英ﾌﾟﾚｾﾞﾝｽEB" panose="02020809000000000000" pitchFamily="17" charset="-128"/>
            </a:endParaRPr>
          </a:p>
        </p:txBody>
      </p:sp>
      <p:pic>
        <p:nvPicPr>
          <p:cNvPr id="9" name="Picture 2" descr="先生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4745" y="413383"/>
            <a:ext cx="2137255" cy="2914439"/>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8">
            <a:extLst>
              <a:ext uri="{FF2B5EF4-FFF2-40B4-BE49-F238E27FC236}">
                <a16:creationId xmlns:a16="http://schemas.microsoft.com/office/drawing/2014/main" id="{16B1F25F-F9F2-4B7C-A551-07E6651F55D0}"/>
              </a:ext>
            </a:extLst>
          </p:cNvPr>
          <p:cNvSpPr txBox="1">
            <a:spLocks/>
          </p:cNvSpPr>
          <p:nvPr/>
        </p:nvSpPr>
        <p:spPr>
          <a:xfrm>
            <a:off x="986149" y="3424445"/>
            <a:ext cx="10219702" cy="1668104"/>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6000" u="heavy" dirty="0">
                <a:uFill>
                  <a:solidFill>
                    <a:srgbClr val="0070C0"/>
                  </a:solidFill>
                </a:uFill>
                <a:latin typeface="UD デジタル 教科書体 NK-R" panose="02020400000000000000" pitchFamily="18" charset="-128"/>
                <a:ea typeface="UD デジタル 教科書体 NK-R" panose="02020400000000000000" pitchFamily="18" charset="-128"/>
              </a:rPr>
              <a:t>空気は、</a:t>
            </a:r>
            <a:endParaRPr lang="en-US" altLang="ja-JP" sz="60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2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sz="6000" u="heavy" dirty="0">
                <a:uFill>
                  <a:solidFill>
                    <a:srgbClr val="0070C0"/>
                  </a:solidFill>
                </a:uFill>
                <a:latin typeface="UD デジタル 教科書体 NK-R" panose="02020400000000000000" pitchFamily="18" charset="-128"/>
                <a:ea typeface="UD デジタル 教科書体 NK-R" panose="02020400000000000000" pitchFamily="18" charset="-128"/>
              </a:rPr>
              <a:t>温めると体積が大きくなり、</a:t>
            </a:r>
            <a:endParaRPr lang="en-US" altLang="ja-JP" sz="60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2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sz="6000" u="heavy" dirty="0">
                <a:uFill>
                  <a:solidFill>
                    <a:srgbClr val="0070C0"/>
                  </a:solidFill>
                </a:uFill>
                <a:latin typeface="UD デジタル 教科書体 NK-R" panose="02020400000000000000" pitchFamily="18" charset="-128"/>
                <a:ea typeface="UD デジタル 教科書体 NK-R" panose="02020400000000000000" pitchFamily="18" charset="-128"/>
              </a:rPr>
              <a:t>冷やすと体積が小さくなる。</a:t>
            </a:r>
            <a:endParaRPr lang="en-US" altLang="ja-JP" sz="60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F194F09D-88AF-46B4-B10E-7D915C69FBA3}"/>
              </a:ext>
            </a:extLst>
          </p:cNvPr>
          <p:cNvSpPr txBox="1"/>
          <p:nvPr/>
        </p:nvSpPr>
        <p:spPr>
          <a:xfrm>
            <a:off x="666750" y="2828225"/>
            <a:ext cx="7962900" cy="46128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あたた　　　　　　　　　たいせき　　　　  おお</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2" name="テキスト ボックス 11">
            <a:extLst>
              <a:ext uri="{FF2B5EF4-FFF2-40B4-BE49-F238E27FC236}">
                <a16:creationId xmlns:a16="http://schemas.microsoft.com/office/drawing/2014/main" id="{186BD454-8005-4C8A-BA93-3803087380CE}"/>
              </a:ext>
            </a:extLst>
          </p:cNvPr>
          <p:cNvSpPr txBox="1"/>
          <p:nvPr/>
        </p:nvSpPr>
        <p:spPr>
          <a:xfrm>
            <a:off x="666750" y="3837749"/>
            <a:ext cx="8096250" cy="49929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smtClean="0">
                <a:latin typeface="HG創英ﾌﾟﾚｾﾞﾝｽEB" panose="02020809000000000000" pitchFamily="17" charset="-128"/>
                <a:ea typeface="HG創英ﾌﾟﾚｾﾞﾝｽEB" panose="02020809000000000000" pitchFamily="17" charset="-128"/>
              </a:rPr>
              <a:t>ひ　</a:t>
            </a:r>
            <a:r>
              <a:rPr lang="ja-JP" altLang="en-US" sz="2000" dirty="0">
                <a:latin typeface="HG創英ﾌﾟﾚｾﾞﾝｽEB" panose="02020809000000000000" pitchFamily="17" charset="-128"/>
                <a:ea typeface="HG創英ﾌﾟﾚｾﾞﾝｽEB" panose="02020809000000000000" pitchFamily="17" charset="-128"/>
              </a:rPr>
              <a:t>　　　　　　　　　たいせき　　　　 </a:t>
            </a:r>
            <a:r>
              <a:rPr lang="ja-JP" altLang="en-US" sz="2000" dirty="0" err="1">
                <a:latin typeface="HG創英ﾌﾟﾚｾﾞﾝｽEB" panose="02020809000000000000" pitchFamily="17" charset="-128"/>
                <a:ea typeface="HG創英ﾌﾟﾚｾﾞﾝｽEB" panose="02020809000000000000" pitchFamily="17" charset="-128"/>
              </a:rPr>
              <a:t>ちい</a:t>
            </a:r>
            <a:endParaRPr lang="en-US" altLang="ja-JP" sz="20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423828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0105E3-02BD-4218-B6EB-23EB0397983F}"/>
              </a:ext>
            </a:extLst>
          </p:cNvPr>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振り返り</a:t>
            </a:r>
          </a:p>
        </p:txBody>
      </p:sp>
      <p:sp>
        <p:nvSpPr>
          <p:cNvPr id="3" name="コンテンツ プレースホルダー 2">
            <a:extLst>
              <a:ext uri="{FF2B5EF4-FFF2-40B4-BE49-F238E27FC236}">
                <a16:creationId xmlns:a16="http://schemas.microsoft.com/office/drawing/2014/main" id="{A161BB36-98CD-40A1-BEFD-EF4650388771}"/>
              </a:ext>
            </a:extLst>
          </p:cNvPr>
          <p:cNvSpPr>
            <a:spLocks noGrp="1"/>
          </p:cNvSpPr>
          <p:nvPr>
            <p:ph idx="1"/>
          </p:nvPr>
        </p:nvSpPr>
        <p:spPr>
          <a:xfrm>
            <a:off x="838200" y="1904612"/>
            <a:ext cx="10515600" cy="4652306"/>
          </a:xfrm>
          <a:solidFill>
            <a:schemeClr val="accent1">
              <a:lumMod val="20000"/>
              <a:lumOff val="80000"/>
            </a:schemeClr>
          </a:solidFill>
        </p:spPr>
        <p:txBody>
          <a:bodyPr>
            <a:normAutofit/>
          </a:bodyPr>
          <a:lstStyle/>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」が分かった。（分からなかった。）</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」ができた。（難しかった。）</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・もっと、やってみたい。（考えたい。）</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・友達の「　　　　」が良かった。</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」の時に使えそう。</a:t>
            </a:r>
            <a:r>
              <a:rPr lang="ja-JP" altLang="en-US" dirty="0">
                <a:latin typeface="UD デジタル 教科書体 NK-B" panose="02020700000000000000" pitchFamily="18" charset="-128"/>
                <a:ea typeface="UD デジタル 教科書体 NK-B" panose="02020700000000000000" pitchFamily="18" charset="-128"/>
              </a:rPr>
              <a:t>（使ってみよう。）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・もしかしたら、～じゃないのかな？</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・～をやってみたい。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・～で、びっくりした。</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A62EBC03-470E-4D47-80B1-A0070F84026E}"/>
              </a:ext>
            </a:extLst>
          </p:cNvPr>
          <p:cNvPicPr>
            <a:picLocks noChangeAspect="1"/>
          </p:cNvPicPr>
          <p:nvPr/>
        </p:nvPicPr>
        <p:blipFill>
          <a:blip r:embed="rId3"/>
          <a:stretch>
            <a:fillRect/>
          </a:stretch>
        </p:blipFill>
        <p:spPr>
          <a:xfrm>
            <a:off x="9639300" y="111125"/>
            <a:ext cx="1714500" cy="1714500"/>
          </a:xfrm>
          <a:prstGeom prst="rect">
            <a:avLst/>
          </a:prstGeom>
        </p:spPr>
      </p:pic>
      <p:sp>
        <p:nvSpPr>
          <p:cNvPr id="6" name="正方形/長方形 5"/>
          <p:cNvSpPr/>
          <p:nvPr/>
        </p:nvSpPr>
        <p:spPr>
          <a:xfrm>
            <a:off x="575777" y="230188"/>
            <a:ext cx="7399526"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ふ　　　　かえ</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2277911" y="1899876"/>
            <a:ext cx="7399526"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わ　　　　　　　　　　　　　　　わ</a:t>
            </a:r>
            <a:endParaRPr kumimoji="1" lang="ja-JP" altLang="en-US" sz="500"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3553582" y="2467109"/>
            <a:ext cx="1756152"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むずか</a:t>
            </a:r>
            <a:endParaRPr kumimoji="1" lang="ja-JP" altLang="en-US" sz="1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3996948" y="3001330"/>
            <a:ext cx="1756152"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かんが</a:t>
            </a:r>
            <a:endParaRPr kumimoji="1" lang="ja-JP" altLang="en-US" sz="200"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838200" y="3503459"/>
            <a:ext cx="1756152"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ともだち</a:t>
            </a:r>
            <a:endParaRPr kumimoji="1" lang="ja-JP" altLang="en-US" sz="100"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102792" y="3466346"/>
            <a:ext cx="1756152"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よ</a:t>
            </a:r>
            <a:endParaRPr kumimoji="1" lang="ja-JP" altLang="en-US" sz="100"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2295402" y="4005588"/>
            <a:ext cx="3559124" cy="59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とき　　　　 つか　　　　　　　　　　　　   つか</a:t>
            </a:r>
            <a:endParaRPr kumimoji="1" lang="ja-JP" altLang="en-US" sz="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80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86705"/>
            <a:ext cx="10515600" cy="1325563"/>
          </a:xfrm>
        </p:spPr>
        <p:txBody>
          <a:bodyPr/>
          <a:lstStyle/>
          <a:p>
            <a:r>
              <a:rPr lang="ja-JP" altLang="en-US" dirty="0">
                <a:latin typeface="HGPｺﾞｼｯｸE" panose="020B0900000000000000" pitchFamily="50" charset="-128"/>
                <a:ea typeface="HGPｺﾞｼｯｸE" panose="020B0900000000000000" pitchFamily="50" charset="-128"/>
              </a:rPr>
              <a:t>道具</a:t>
            </a:r>
            <a:r>
              <a:rPr kumimoji="1" lang="ja-JP" altLang="en-US" dirty="0">
                <a:latin typeface="HGPｺﾞｼｯｸE" panose="020B0900000000000000" pitchFamily="50" charset="-128"/>
                <a:ea typeface="HGPｺﾞｼｯｸE" panose="020B0900000000000000" pitchFamily="50" charset="-128"/>
              </a:rPr>
              <a:t>の紹介</a:t>
            </a:r>
          </a:p>
        </p:txBody>
      </p:sp>
      <p:sp>
        <p:nvSpPr>
          <p:cNvPr id="10" name="正方形/長方形 9">
            <a:extLst>
              <a:ext uri="{FF2B5EF4-FFF2-40B4-BE49-F238E27FC236}">
                <a16:creationId xmlns:a16="http://schemas.microsoft.com/office/drawing/2014/main" id="{54C135D0-D610-4554-AB34-01B9BB50CC19}"/>
              </a:ext>
            </a:extLst>
          </p:cNvPr>
          <p:cNvSpPr/>
          <p:nvPr/>
        </p:nvSpPr>
        <p:spPr>
          <a:xfrm>
            <a:off x="377719" y="0"/>
            <a:ext cx="40827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どうぐ</a:t>
            </a:r>
            <a:r>
              <a:rPr kumimoji="1" lang="ja-JP" altLang="en-US" sz="2400" dirty="0">
                <a:latin typeface="BIZ UDPゴシック" panose="020B0400000000000000" pitchFamily="50" charset="-128"/>
                <a:ea typeface="BIZ UDPゴシック" panose="020B0400000000000000" pitchFamily="50" charset="-128"/>
              </a:rPr>
              <a:t>　　しょうかい</a:t>
            </a:r>
          </a:p>
        </p:txBody>
      </p:sp>
      <p:pic>
        <p:nvPicPr>
          <p:cNvPr id="4" name="図 3"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05" y="2008352"/>
            <a:ext cx="2137729" cy="3903680"/>
          </a:xfrm>
          <a:prstGeom prst="rect">
            <a:avLst/>
          </a:prstGeom>
        </p:spPr>
      </p:pic>
      <p:pic>
        <p:nvPicPr>
          <p:cNvPr id="6" name="図 5" descr="画面の領域"/>
          <p:cNvPicPr>
            <a:picLocks noChangeAspect="1"/>
          </p:cNvPicPr>
          <p:nvPr/>
        </p:nvPicPr>
        <p:blipFill rotWithShape="1">
          <a:blip r:embed="rId4">
            <a:extLst>
              <a:ext uri="{28A0092B-C50C-407E-A947-70E740481C1C}">
                <a14:useLocalDpi xmlns:a14="http://schemas.microsoft.com/office/drawing/2010/main" val="0"/>
              </a:ext>
            </a:extLst>
          </a:blip>
          <a:srcRect l="4143" t="3111" r="2847" b="6533"/>
          <a:stretch/>
        </p:blipFill>
        <p:spPr>
          <a:xfrm>
            <a:off x="4274699" y="1406141"/>
            <a:ext cx="3310759" cy="4461642"/>
          </a:xfrm>
          <a:prstGeom prst="rect">
            <a:avLst/>
          </a:prstGeom>
        </p:spPr>
      </p:pic>
      <p:pic>
        <p:nvPicPr>
          <p:cNvPr id="7" name="図 6" descr="画面の領域"/>
          <p:cNvPicPr>
            <a:picLocks noChangeAspect="1"/>
          </p:cNvPicPr>
          <p:nvPr/>
        </p:nvPicPr>
        <p:blipFill rotWithShape="1">
          <a:blip r:embed="rId5">
            <a:extLst>
              <a:ext uri="{28A0092B-C50C-407E-A947-70E740481C1C}">
                <a14:useLocalDpi xmlns:a14="http://schemas.microsoft.com/office/drawing/2010/main" val="0"/>
              </a:ext>
            </a:extLst>
          </a:blip>
          <a:srcRect l="2749" t="3568" r="2383" b="7555"/>
          <a:stretch/>
        </p:blipFill>
        <p:spPr>
          <a:xfrm>
            <a:off x="8257975" y="1879400"/>
            <a:ext cx="3373822" cy="4102983"/>
          </a:xfrm>
          <a:prstGeom prst="rect">
            <a:avLst/>
          </a:prstGeom>
        </p:spPr>
      </p:pic>
      <p:sp>
        <p:nvSpPr>
          <p:cNvPr id="9" name="正方形/長方形 8"/>
          <p:cNvSpPr/>
          <p:nvPr/>
        </p:nvSpPr>
        <p:spPr>
          <a:xfrm>
            <a:off x="377719" y="5912032"/>
            <a:ext cx="3224463" cy="9144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丸底フラスコ</a:t>
            </a:r>
            <a:r>
              <a:rPr kumimoji="1" lang="en-US" altLang="ja-JP" sz="2400" dirty="0"/>
              <a:t>】</a:t>
            </a:r>
            <a:endParaRPr kumimoji="1" lang="ja-JP" altLang="en-US" sz="2400" dirty="0"/>
          </a:p>
        </p:txBody>
      </p:sp>
      <p:sp>
        <p:nvSpPr>
          <p:cNvPr id="12" name="正方形/長方形 11"/>
          <p:cNvSpPr/>
          <p:nvPr/>
        </p:nvSpPr>
        <p:spPr>
          <a:xfrm>
            <a:off x="560203" y="5912032"/>
            <a:ext cx="1636986" cy="2680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明朝" panose="02020609040205080304" pitchFamily="17" charset="-128"/>
                <a:ea typeface="ＭＳ 明朝" panose="02020609040205080304" pitchFamily="17" charset="-128"/>
              </a:rPr>
              <a:t>まるぞこ</a:t>
            </a:r>
          </a:p>
        </p:txBody>
      </p:sp>
      <p:sp>
        <p:nvSpPr>
          <p:cNvPr id="14" name="正方形/長方形 13"/>
          <p:cNvSpPr/>
          <p:nvPr/>
        </p:nvSpPr>
        <p:spPr>
          <a:xfrm>
            <a:off x="4142275" y="5912031"/>
            <a:ext cx="3575607" cy="9144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フラスコの持ち方</a:t>
            </a:r>
            <a:r>
              <a:rPr kumimoji="1" lang="en-US" altLang="ja-JP" sz="2400" dirty="0"/>
              <a:t>】</a:t>
            </a:r>
            <a:endParaRPr kumimoji="1" lang="ja-JP" altLang="en-US" sz="2400" dirty="0"/>
          </a:p>
        </p:txBody>
      </p:sp>
      <p:sp>
        <p:nvSpPr>
          <p:cNvPr id="15" name="正方形/長方形 14"/>
          <p:cNvSpPr/>
          <p:nvPr/>
        </p:nvSpPr>
        <p:spPr>
          <a:xfrm>
            <a:off x="8157082" y="5904129"/>
            <a:ext cx="3575607" cy="9144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フラスコの置き方</a:t>
            </a:r>
            <a:r>
              <a:rPr kumimoji="1" lang="en-US" altLang="ja-JP" sz="2400" dirty="0"/>
              <a:t>】</a:t>
            </a:r>
            <a:endParaRPr kumimoji="1" lang="ja-JP" altLang="en-US" sz="2400" dirty="0"/>
          </a:p>
        </p:txBody>
      </p:sp>
      <p:sp>
        <p:nvSpPr>
          <p:cNvPr id="17" name="正方形/長方形 16"/>
          <p:cNvSpPr/>
          <p:nvPr/>
        </p:nvSpPr>
        <p:spPr>
          <a:xfrm>
            <a:off x="5948472" y="5912032"/>
            <a:ext cx="1636986" cy="2680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ＭＳ 明朝" panose="02020609040205080304" pitchFamily="17" charset="-128"/>
                <a:ea typeface="ＭＳ 明朝" panose="02020609040205080304" pitchFamily="17" charset="-128"/>
              </a:rPr>
              <a:t>も　　かた</a:t>
            </a:r>
            <a:endParaRPr kumimoji="1" lang="ja-JP" altLang="en-US" sz="1400" dirty="0">
              <a:latin typeface="ＭＳ 明朝" panose="02020609040205080304" pitchFamily="17" charset="-128"/>
              <a:ea typeface="ＭＳ 明朝" panose="02020609040205080304" pitchFamily="17" charset="-128"/>
            </a:endParaRPr>
          </a:p>
        </p:txBody>
      </p:sp>
      <p:sp>
        <p:nvSpPr>
          <p:cNvPr id="18" name="正方形/長方形 17"/>
          <p:cNvSpPr/>
          <p:nvPr/>
        </p:nvSpPr>
        <p:spPr>
          <a:xfrm>
            <a:off x="9917415" y="5969858"/>
            <a:ext cx="1636986" cy="2680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ＭＳ 明朝" panose="02020609040205080304" pitchFamily="17" charset="-128"/>
                <a:ea typeface="ＭＳ 明朝" panose="02020609040205080304" pitchFamily="17" charset="-128"/>
              </a:rPr>
              <a:t>おき　かた</a:t>
            </a:r>
            <a:endParaRPr kumimoji="1" lang="ja-JP" altLang="en-US" sz="1400" dirty="0">
              <a:latin typeface="ＭＳ 明朝" panose="02020609040205080304" pitchFamily="17" charset="-128"/>
              <a:ea typeface="ＭＳ 明朝" panose="02020609040205080304" pitchFamily="17" charset="-128"/>
            </a:endParaRPr>
          </a:p>
        </p:txBody>
      </p:sp>
      <p:sp>
        <p:nvSpPr>
          <p:cNvPr id="19" name="正方形/長方形 18"/>
          <p:cNvSpPr/>
          <p:nvPr/>
        </p:nvSpPr>
        <p:spPr>
          <a:xfrm>
            <a:off x="4142275" y="4814140"/>
            <a:ext cx="4425239" cy="406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ＭＳ 明朝" panose="02020609040205080304" pitchFamily="17" charset="-128"/>
                <a:ea typeface="ＭＳ 明朝" panose="02020609040205080304" pitchFamily="17" charset="-128"/>
              </a:rPr>
              <a:t>えきり</a:t>
            </a:r>
            <a:r>
              <a:rPr lang="ja-JP" altLang="en-US" sz="900" dirty="0" err="1">
                <a:latin typeface="ＭＳ 明朝" panose="02020609040205080304" pitchFamily="17" charset="-128"/>
                <a:ea typeface="ＭＳ 明朝" panose="02020609040205080304" pitchFamily="17" charset="-128"/>
              </a:rPr>
              <a:t>ょう</a:t>
            </a:r>
            <a:r>
              <a:rPr lang="ja-JP" altLang="en-US" sz="900" dirty="0">
                <a:latin typeface="ＭＳ 明朝" panose="02020609040205080304" pitchFamily="17" charset="-128"/>
                <a:ea typeface="ＭＳ 明朝" panose="02020609040205080304" pitchFamily="17" charset="-128"/>
              </a:rPr>
              <a:t>　おお</a:t>
            </a:r>
            <a:endParaRPr kumimoji="1" lang="ja-JP" altLang="en-US" sz="900" dirty="0">
              <a:latin typeface="ＭＳ 明朝" panose="02020609040205080304" pitchFamily="17" charset="-128"/>
              <a:ea typeface="ＭＳ 明朝" panose="02020609040205080304" pitchFamily="17" charset="-128"/>
            </a:endParaRPr>
          </a:p>
        </p:txBody>
      </p:sp>
      <p:sp>
        <p:nvSpPr>
          <p:cNvPr id="20" name="正方形/長方形 19"/>
          <p:cNvSpPr/>
          <p:nvPr/>
        </p:nvSpPr>
        <p:spPr>
          <a:xfrm>
            <a:off x="5841614" y="5155966"/>
            <a:ext cx="721111" cy="406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ＭＳ 明朝" panose="02020609040205080304" pitchFamily="17" charset="-128"/>
                <a:ea typeface="ＭＳ 明朝" panose="02020609040205080304" pitchFamily="17" charset="-128"/>
              </a:rPr>
              <a:t>そこ</a:t>
            </a:r>
            <a:endParaRPr kumimoji="1" lang="ja-JP" altLang="en-US" sz="900" dirty="0">
              <a:latin typeface="ＭＳ 明朝" panose="02020609040205080304" pitchFamily="17" charset="-128"/>
              <a:ea typeface="ＭＳ 明朝" panose="02020609040205080304" pitchFamily="17" charset="-128"/>
            </a:endParaRPr>
          </a:p>
        </p:txBody>
      </p:sp>
      <p:sp>
        <p:nvSpPr>
          <p:cNvPr id="21" name="正方形/長方形 20"/>
          <p:cNvSpPr/>
          <p:nvPr/>
        </p:nvSpPr>
        <p:spPr>
          <a:xfrm>
            <a:off x="5660258" y="2720208"/>
            <a:ext cx="2213413" cy="406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latin typeface="ＭＳ 明朝" panose="02020609040205080304" pitchFamily="17" charset="-128"/>
                <a:ea typeface="ＭＳ 明朝" panose="02020609040205080304" pitchFamily="17" charset="-128"/>
              </a:rPr>
              <a:t>くび　　ぶぶん　　　　も</a:t>
            </a:r>
            <a:endParaRPr kumimoji="1" lang="ja-JP" altLang="en-US" sz="900" dirty="0">
              <a:latin typeface="ＭＳ 明朝" panose="02020609040205080304" pitchFamily="17" charset="-128"/>
              <a:ea typeface="ＭＳ 明朝" panose="02020609040205080304" pitchFamily="17" charset="-128"/>
            </a:endParaRPr>
          </a:p>
        </p:txBody>
      </p:sp>
      <p:sp>
        <p:nvSpPr>
          <p:cNvPr id="22" name="正方形/長方形 21"/>
          <p:cNvSpPr/>
          <p:nvPr/>
        </p:nvSpPr>
        <p:spPr>
          <a:xfrm>
            <a:off x="9519276" y="5242267"/>
            <a:ext cx="2213413" cy="406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latin typeface="ＭＳ 明朝" panose="02020609040205080304" pitchFamily="17" charset="-128"/>
                <a:ea typeface="ＭＳ 明朝" panose="02020609040205080304" pitchFamily="17" charset="-128"/>
              </a:rPr>
              <a:t>だい　　 うえ　　　お</a:t>
            </a:r>
            <a:endParaRPr kumimoji="1" lang="ja-JP" altLang="en-US" sz="900" dirty="0">
              <a:latin typeface="ＭＳ 明朝" panose="02020609040205080304" pitchFamily="17" charset="-128"/>
              <a:ea typeface="ＭＳ 明朝" panose="02020609040205080304" pitchFamily="17" charset="-128"/>
            </a:endParaRPr>
          </a:p>
        </p:txBody>
      </p:sp>
      <p:sp>
        <p:nvSpPr>
          <p:cNvPr id="23" name="星 12 22"/>
          <p:cNvSpPr/>
          <p:nvPr/>
        </p:nvSpPr>
        <p:spPr>
          <a:xfrm>
            <a:off x="5440494" y="252247"/>
            <a:ext cx="1828800" cy="949096"/>
          </a:xfrm>
          <a:prstGeom prst="star12">
            <a:avLst>
              <a:gd name="adj" fmla="val 423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smtClean="0">
                <a:latin typeface="ＭＳ ゴシック" panose="020B0609070205080204" pitchFamily="49" charset="-128"/>
                <a:ea typeface="ＭＳ ゴシック" panose="020B0609070205080204" pitchFamily="49" charset="-128"/>
              </a:rPr>
              <a:t>注意　</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907FB5E0-7410-4B71-A5F8-7D896007F50C}"/>
              </a:ext>
            </a:extLst>
          </p:cNvPr>
          <p:cNvSpPr txBox="1"/>
          <p:nvPr/>
        </p:nvSpPr>
        <p:spPr>
          <a:xfrm>
            <a:off x="5824924" y="181535"/>
            <a:ext cx="1059940" cy="540953"/>
          </a:xfrm>
          <a:prstGeom prst="rect">
            <a:avLst/>
          </a:prstGeom>
          <a:noFill/>
        </p:spPr>
        <p:txBody>
          <a:bodyPr wrap="square" rtlCol="0" anchor="ctr" anchorCtr="0">
            <a:noAutofit/>
          </a:bodyPr>
          <a:lstStyle/>
          <a:p>
            <a:pPr algn="just"/>
            <a:r>
              <a:rPr lang="ja-JP" altLang="en-US" sz="1050" dirty="0">
                <a:latin typeface="HG創英ﾌﾟﾚｾﾞﾝｽEB" panose="02020809000000000000" pitchFamily="17" charset="-128"/>
                <a:ea typeface="HG創英ﾌﾟﾚｾﾞﾝｽEB" panose="02020809000000000000" pitchFamily="17" charset="-128"/>
              </a:rPr>
              <a:t>　</a:t>
            </a:r>
            <a:r>
              <a:rPr lang="ja-JP" altLang="en-US" sz="1050" dirty="0">
                <a:solidFill>
                  <a:schemeClr val="bg1"/>
                </a:solidFill>
                <a:latin typeface="HG創英ﾌﾟﾚｾﾞﾝｽEB" panose="02020809000000000000" pitchFamily="17" charset="-128"/>
                <a:ea typeface="HG創英ﾌﾟﾚｾﾞﾝｽEB" panose="02020809000000000000" pitchFamily="17" charset="-128"/>
              </a:rPr>
              <a:t>ちゅうい</a:t>
            </a:r>
            <a:endParaRPr lang="en-US" altLang="ja-JP" sz="7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25" name="正方形/長方形 24"/>
          <p:cNvSpPr/>
          <p:nvPr/>
        </p:nvSpPr>
        <p:spPr>
          <a:xfrm>
            <a:off x="7448667" y="214384"/>
            <a:ext cx="3955579" cy="25058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熱い</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お湯が入っている場合</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sz="6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はフラスコが熱くなって</a:t>
            </a:r>
            <a:r>
              <a:rPr kumimoji="1" lang="ja-JP" altLang="en-US" sz="2400" b="1" dirty="0" err="1" smtClean="0">
                <a:solidFill>
                  <a:srgbClr val="FF0000"/>
                </a:solidFill>
                <a:latin typeface="ＭＳ ゴシック" panose="020B0609070205080204" pitchFamily="49" charset="-128"/>
                <a:ea typeface="ＭＳ ゴシック" panose="020B0609070205080204" pitchFamily="49" charset="-128"/>
              </a:rPr>
              <a:t>い</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sz="6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るため、軍手をはくなどし</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sz="6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て、手が熱くならないよう</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sz="6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に工夫します。</a:t>
            </a:r>
            <a:endParaRPr kumimoji="1" lang="en-US" altLang="ja-JP" sz="2400" b="1" dirty="0">
              <a:solidFill>
                <a:srgbClr val="FF0000"/>
              </a:solidFill>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7269294" y="182057"/>
            <a:ext cx="4134951" cy="2303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ＭＳ 明朝" panose="02020609040205080304" pitchFamily="17" charset="-128"/>
                <a:ea typeface="ＭＳ 明朝" panose="02020609040205080304" pitchFamily="17" charset="-128"/>
              </a:rPr>
              <a:t>　あつ　　　　ゆ　 はい　　　　　　 ばあい</a:t>
            </a:r>
            <a:endParaRPr kumimoji="1" lang="ja-JP" altLang="en-US" sz="1400" dirty="0">
              <a:latin typeface="ＭＳ 明朝" panose="02020609040205080304" pitchFamily="17" charset="-128"/>
              <a:ea typeface="ＭＳ 明朝" panose="02020609040205080304" pitchFamily="17" charset="-128"/>
            </a:endParaRPr>
          </a:p>
        </p:txBody>
      </p:sp>
      <p:sp>
        <p:nvSpPr>
          <p:cNvPr id="27" name="正方形/長方形 26"/>
          <p:cNvSpPr/>
          <p:nvPr/>
        </p:nvSpPr>
        <p:spPr>
          <a:xfrm>
            <a:off x="9057704" y="718024"/>
            <a:ext cx="2296096" cy="1270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ＭＳ 明朝" panose="02020609040205080304" pitchFamily="17" charset="-128"/>
                <a:ea typeface="ＭＳ 明朝" panose="02020609040205080304" pitchFamily="17" charset="-128"/>
              </a:rPr>
              <a:t>　あつ</a:t>
            </a:r>
            <a:endParaRPr kumimoji="1" lang="ja-JP" altLang="en-US" sz="1400" dirty="0">
              <a:latin typeface="ＭＳ 明朝" panose="02020609040205080304" pitchFamily="17" charset="-128"/>
              <a:ea typeface="ＭＳ 明朝" panose="02020609040205080304" pitchFamily="17" charset="-128"/>
            </a:endParaRPr>
          </a:p>
        </p:txBody>
      </p:sp>
      <p:sp>
        <p:nvSpPr>
          <p:cNvPr id="28" name="正方形/長方形 27"/>
          <p:cNvSpPr/>
          <p:nvPr/>
        </p:nvSpPr>
        <p:spPr>
          <a:xfrm>
            <a:off x="8127411" y="1583352"/>
            <a:ext cx="1209358" cy="2303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ＭＳ 明朝" panose="02020609040205080304" pitchFamily="17" charset="-128"/>
                <a:ea typeface="ＭＳ 明朝" panose="02020609040205080304" pitchFamily="17" charset="-128"/>
              </a:rPr>
              <a:t>て　　あつ</a:t>
            </a:r>
            <a:endParaRPr kumimoji="1" lang="ja-JP" altLang="en-US" sz="1400" dirty="0">
              <a:latin typeface="ＭＳ 明朝" panose="02020609040205080304" pitchFamily="17" charset="-128"/>
              <a:ea typeface="ＭＳ 明朝" panose="02020609040205080304" pitchFamily="17" charset="-128"/>
            </a:endParaRPr>
          </a:p>
        </p:txBody>
      </p:sp>
      <p:sp>
        <p:nvSpPr>
          <p:cNvPr id="29" name="正方形/長方形 28"/>
          <p:cNvSpPr/>
          <p:nvPr/>
        </p:nvSpPr>
        <p:spPr>
          <a:xfrm>
            <a:off x="8633895" y="1099036"/>
            <a:ext cx="847616" cy="2303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ＭＳ 明朝" panose="02020609040205080304" pitchFamily="17" charset="-128"/>
                <a:ea typeface="ＭＳ 明朝" panose="02020609040205080304" pitchFamily="17" charset="-128"/>
              </a:rPr>
              <a:t>ぐんて</a:t>
            </a:r>
            <a:endParaRPr kumimoji="1" lang="ja-JP" altLang="en-US" sz="1400" dirty="0">
              <a:latin typeface="ＭＳ 明朝" panose="02020609040205080304" pitchFamily="17" charset="-128"/>
              <a:ea typeface="ＭＳ 明朝" panose="02020609040205080304" pitchFamily="17" charset="-128"/>
            </a:endParaRPr>
          </a:p>
        </p:txBody>
      </p:sp>
      <p:sp>
        <p:nvSpPr>
          <p:cNvPr id="30" name="正方形/長方形 29"/>
          <p:cNvSpPr/>
          <p:nvPr/>
        </p:nvSpPr>
        <p:spPr>
          <a:xfrm>
            <a:off x="7802083" y="2060554"/>
            <a:ext cx="1209358" cy="2303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ＭＳ 明朝" panose="02020609040205080304" pitchFamily="17" charset="-128"/>
                <a:ea typeface="ＭＳ 明朝" panose="02020609040205080304" pitchFamily="17" charset="-128"/>
              </a:rPr>
              <a:t>くふう</a:t>
            </a:r>
            <a:endParaRPr kumimoji="1" lang="ja-JP" altLang="en-US"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4023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2A52D-6EA3-4102-B1DA-18B1954661B8}"/>
              </a:ext>
            </a:extLst>
          </p:cNvPr>
          <p:cNvSpPr>
            <a:spLocks noGrp="1"/>
          </p:cNvSpPr>
          <p:nvPr>
            <p:ph type="title"/>
          </p:nvPr>
        </p:nvSpPr>
        <p:spPr/>
        <p:txBody>
          <a:bodyPr>
            <a:normAutofit/>
          </a:bodyPr>
          <a:lstStyle/>
          <a:p>
            <a:endParaRPr kumimoji="1" lang="ja-JP" altLang="en-US" sz="6000" dirty="0">
              <a:latin typeface="BIZ UDPゴシック" panose="020B0400000000000000" pitchFamily="50" charset="-128"/>
              <a:ea typeface="BIZ UDPゴシック" panose="020B0400000000000000" pitchFamily="50" charset="-128"/>
            </a:endParaRPr>
          </a:p>
        </p:txBody>
      </p:sp>
      <p:pic>
        <p:nvPicPr>
          <p:cNvPr id="3" name="Picture 2" descr="スーパーボールのイラスト"/>
          <p:cNvPicPr>
            <a:picLocks noChangeAspect="1" noChangeArrowheads="1"/>
          </p:cNvPicPr>
          <p:nvPr/>
        </p:nvPicPr>
        <p:blipFill rotWithShape="1">
          <a:blip r:embed="rId3">
            <a:extLst>
              <a:ext uri="{28A0092B-C50C-407E-A947-70E740481C1C}">
                <a14:useLocalDpi xmlns:a14="http://schemas.microsoft.com/office/drawing/2010/main" val="0"/>
              </a:ext>
            </a:extLst>
          </a:blip>
          <a:srcRect l="15177" t="51139" r="35883"/>
          <a:stretch/>
        </p:blipFill>
        <p:spPr bwMode="auto">
          <a:xfrm>
            <a:off x="1703293" y="2940424"/>
            <a:ext cx="3985688" cy="37232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太陽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1930" y="401810"/>
            <a:ext cx="1290918" cy="125219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p:cNvCxnSpPr/>
          <p:nvPr/>
        </p:nvCxnSpPr>
        <p:spPr>
          <a:xfrm>
            <a:off x="4805082" y="2940424"/>
            <a:ext cx="412377" cy="268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805082" y="2738718"/>
            <a:ext cx="627530" cy="403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825690" y="2537012"/>
            <a:ext cx="785287" cy="537882"/>
          </a:xfrm>
          <a:prstGeom prst="line">
            <a:avLst/>
          </a:prstGeom>
        </p:spPr>
        <p:style>
          <a:lnRef idx="1">
            <a:schemeClr val="accent1"/>
          </a:lnRef>
          <a:fillRef idx="0">
            <a:schemeClr val="accent1"/>
          </a:fillRef>
          <a:effectRef idx="0">
            <a:schemeClr val="accent1"/>
          </a:effectRef>
          <a:fontRef idx="minor">
            <a:schemeClr val="tx1"/>
          </a:fontRef>
        </p:style>
      </p:cxnSp>
      <p:sp>
        <p:nvSpPr>
          <p:cNvPr id="15" name="稲妻 14"/>
          <p:cNvSpPr/>
          <p:nvPr/>
        </p:nvSpPr>
        <p:spPr>
          <a:xfrm rot="18274851">
            <a:off x="7427261" y="2102217"/>
            <a:ext cx="1667435" cy="334730"/>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稲妻 20"/>
          <p:cNvSpPr/>
          <p:nvPr/>
        </p:nvSpPr>
        <p:spPr>
          <a:xfrm rot="17491840">
            <a:off x="7732221" y="2332457"/>
            <a:ext cx="1667435" cy="334730"/>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稲妻 21"/>
          <p:cNvSpPr/>
          <p:nvPr/>
        </p:nvSpPr>
        <p:spPr>
          <a:xfrm rot="19524303">
            <a:off x="6987969" y="1666219"/>
            <a:ext cx="1667435" cy="334730"/>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837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B2A2E516-DA16-40FA-A4CC-B6A8F9F578FE}"/>
              </a:ext>
            </a:extLst>
          </p:cNvPr>
          <p:cNvSpPr/>
          <p:nvPr/>
        </p:nvSpPr>
        <p:spPr>
          <a:xfrm>
            <a:off x="258417" y="365125"/>
            <a:ext cx="3081131"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BIZ UDPゴシック" panose="020B0400000000000000" pitchFamily="50" charset="-128"/>
                <a:ea typeface="BIZ UDPゴシック" panose="020B0400000000000000" pitchFamily="50" charset="-128"/>
              </a:rPr>
              <a:t>やってみよう</a:t>
            </a:r>
          </a:p>
        </p:txBody>
      </p:sp>
      <p:sp>
        <p:nvSpPr>
          <p:cNvPr id="9" name="タイトル 8">
            <a:extLst>
              <a:ext uri="{FF2B5EF4-FFF2-40B4-BE49-F238E27FC236}">
                <a16:creationId xmlns:a16="http://schemas.microsoft.com/office/drawing/2014/main" id="{B5E16276-80DF-4D65-B9CA-BADC20210D06}"/>
              </a:ext>
            </a:extLst>
          </p:cNvPr>
          <p:cNvSpPr txBox="1">
            <a:spLocks noGrp="1"/>
          </p:cNvSpPr>
          <p:nvPr>
            <p:ph type="title"/>
          </p:nvPr>
        </p:nvSpPr>
        <p:spPr>
          <a:xfrm>
            <a:off x="3514165" y="458282"/>
            <a:ext cx="8474714" cy="1415012"/>
          </a:xfrm>
          <a:prstGeom prst="rect">
            <a:avLst/>
          </a:prstGeom>
          <a:noFill/>
        </p:spPr>
        <p:txBody>
          <a:bodyPr wrap="square" tIns="0" bIns="0" rtlCol="0" anchor="b" anchorCtr="0">
            <a:noAutofit/>
          </a:bodyPr>
          <a:lstStyle/>
          <a:p>
            <a:pPr algn="just"/>
            <a:r>
              <a:rPr kumimoji="1"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やわらかいようきに空気を</a:t>
            </a:r>
            <a:r>
              <a:rPr lang="ja-JP" altLang="en-US" sz="3600" u="heavy" dirty="0">
                <a:uFill>
                  <a:solidFill>
                    <a:srgbClr val="0070C0"/>
                  </a:solidFill>
                </a:uFill>
                <a:latin typeface="UD デジタル 教科書体 NK-R" panose="02020400000000000000" pitchFamily="18" charset="-128"/>
                <a:ea typeface="UD デジタル 教科書体 NK-R" panose="02020400000000000000" pitchFamily="18" charset="-128"/>
              </a:rPr>
              <a:t>とじこめて</a:t>
            </a:r>
            <a:r>
              <a:rPr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a:t>
            </a:r>
            <a:r>
              <a:rPr lang="en-US" altLang="ja-JP"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
            </a:r>
            <a:br>
              <a:rPr lang="en-US" altLang="ja-JP"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br>
            <a:r>
              <a:rPr lang="en-US" altLang="ja-JP" sz="1100" u="heavy" dirty="0">
                <a:uFill>
                  <a:solidFill>
                    <a:srgbClr val="0070C0"/>
                  </a:solidFill>
                </a:uFill>
                <a:latin typeface="UD デジタル 教科書体 NK-R" panose="02020400000000000000" pitchFamily="18" charset="-128"/>
                <a:ea typeface="UD デジタル 教科書体 NK-R" panose="02020400000000000000" pitchFamily="18" charset="-128"/>
              </a:rPr>
              <a:t/>
            </a:r>
            <a:br>
              <a:rPr lang="en-US" altLang="ja-JP" sz="1100" u="heavy" dirty="0">
                <a:uFill>
                  <a:solidFill>
                    <a:srgbClr val="0070C0"/>
                  </a:solidFill>
                </a:uFill>
                <a:latin typeface="UD デジタル 教科書体 NK-R" panose="02020400000000000000" pitchFamily="18" charset="-128"/>
                <a:ea typeface="UD デジタル 教科書体 NK-R" panose="02020400000000000000" pitchFamily="18" charset="-128"/>
              </a:rPr>
            </a:br>
            <a:r>
              <a:rPr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温めたり冷やしたりしてみよう</a:t>
            </a:r>
            <a:r>
              <a:rPr kumimoji="1"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4A8C63CF-01DD-4C1C-A23A-BBA801F85100}"/>
              </a:ext>
            </a:extLst>
          </p:cNvPr>
          <p:cNvSpPr txBox="1"/>
          <p:nvPr/>
        </p:nvSpPr>
        <p:spPr>
          <a:xfrm>
            <a:off x="4773973" y="223340"/>
            <a:ext cx="7214906" cy="386459"/>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くうき</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6E5DA098-8EBD-46BC-B6BD-C3A250CF984F}"/>
              </a:ext>
            </a:extLst>
          </p:cNvPr>
          <p:cNvSpPr txBox="1"/>
          <p:nvPr/>
        </p:nvSpPr>
        <p:spPr>
          <a:xfrm>
            <a:off x="3432551" y="994190"/>
            <a:ext cx="508531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あたた　　　　　ひ</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8" name="テキスト ボックス 17">
            <a:extLst>
              <a:ext uri="{FF2B5EF4-FFF2-40B4-BE49-F238E27FC236}">
                <a16:creationId xmlns:a16="http://schemas.microsoft.com/office/drawing/2014/main" id="{06C93770-1536-470A-9B71-068D1D83DC08}"/>
              </a:ext>
            </a:extLst>
          </p:cNvPr>
          <p:cNvSpPr txBox="1"/>
          <p:nvPr/>
        </p:nvSpPr>
        <p:spPr>
          <a:xfrm>
            <a:off x="2240625" y="3800518"/>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かる　かん</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7" name="テキスト ボックス 26">
            <a:extLst>
              <a:ext uri="{FF2B5EF4-FFF2-40B4-BE49-F238E27FC236}">
                <a16:creationId xmlns:a16="http://schemas.microsoft.com/office/drawing/2014/main" id="{FB70845B-EF9B-469D-93C7-8F61748A5FFA}"/>
              </a:ext>
            </a:extLst>
          </p:cNvPr>
          <p:cNvSpPr txBox="1"/>
          <p:nvPr/>
        </p:nvSpPr>
        <p:spPr>
          <a:xfrm>
            <a:off x="3186173" y="4301924"/>
            <a:ext cx="2625436" cy="32556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へんか　　お</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2" name="テキスト ボックス 21">
            <a:extLst>
              <a:ext uri="{FF2B5EF4-FFF2-40B4-BE49-F238E27FC236}">
                <a16:creationId xmlns:a16="http://schemas.microsoft.com/office/drawing/2014/main" id="{FB70845B-EF9B-469D-93C7-8F61748A5FFA}"/>
              </a:ext>
            </a:extLst>
          </p:cNvPr>
          <p:cNvSpPr txBox="1"/>
          <p:nvPr/>
        </p:nvSpPr>
        <p:spPr>
          <a:xfrm>
            <a:off x="3189423" y="5562756"/>
            <a:ext cx="2625436" cy="32556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へんか　　お</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5" name="図 4">
            <a:extLst>
              <a:ext uri="{FF2B5EF4-FFF2-40B4-BE49-F238E27FC236}">
                <a16:creationId xmlns:a16="http://schemas.microsoft.com/office/drawing/2014/main" id="{1D8799C6-C3A9-4917-8EAC-ECF8E2B018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77143" y="2338885"/>
            <a:ext cx="3419868" cy="4103492"/>
          </a:xfrm>
          <a:prstGeom prst="rect">
            <a:avLst/>
          </a:prstGeom>
        </p:spPr>
      </p:pic>
      <p:pic>
        <p:nvPicPr>
          <p:cNvPr id="11" name="図 10">
            <a:extLst>
              <a:ext uri="{FF2B5EF4-FFF2-40B4-BE49-F238E27FC236}">
                <a16:creationId xmlns:a16="http://schemas.microsoft.com/office/drawing/2014/main" id="{7C2FC5AE-B4F3-436A-9506-9643D6C5D96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838" y="2449853"/>
            <a:ext cx="3419868" cy="4103491"/>
          </a:xfrm>
          <a:prstGeom prst="rect">
            <a:avLst/>
          </a:prstGeom>
        </p:spPr>
      </p:pic>
    </p:spTree>
    <p:extLst>
      <p:ext uri="{BB962C8B-B14F-4D97-AF65-F5344CB8AC3E}">
        <p14:creationId xmlns:p14="http://schemas.microsoft.com/office/powerpoint/2010/main" val="276042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B2A2E516-DA16-40FA-A4CC-B6A8F9F578FE}"/>
              </a:ext>
            </a:extLst>
          </p:cNvPr>
          <p:cNvSpPr/>
          <p:nvPr/>
        </p:nvSpPr>
        <p:spPr>
          <a:xfrm>
            <a:off x="258417" y="365125"/>
            <a:ext cx="3081131"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BIZ UDPゴシック" panose="020B0400000000000000" pitchFamily="50" charset="-128"/>
                <a:ea typeface="BIZ UDPゴシック" panose="020B0400000000000000" pitchFamily="50" charset="-128"/>
              </a:rPr>
              <a:t>やってみよう</a:t>
            </a:r>
          </a:p>
        </p:txBody>
      </p:sp>
      <p:sp>
        <p:nvSpPr>
          <p:cNvPr id="9" name="タイトル 8">
            <a:extLst>
              <a:ext uri="{FF2B5EF4-FFF2-40B4-BE49-F238E27FC236}">
                <a16:creationId xmlns:a16="http://schemas.microsoft.com/office/drawing/2014/main" id="{B5E16276-80DF-4D65-B9CA-BADC20210D06}"/>
              </a:ext>
            </a:extLst>
          </p:cNvPr>
          <p:cNvSpPr txBox="1">
            <a:spLocks noGrp="1"/>
          </p:cNvSpPr>
          <p:nvPr>
            <p:ph type="title"/>
          </p:nvPr>
        </p:nvSpPr>
        <p:spPr>
          <a:xfrm>
            <a:off x="3514165" y="458282"/>
            <a:ext cx="8474714" cy="1415012"/>
          </a:xfrm>
          <a:prstGeom prst="rect">
            <a:avLst/>
          </a:prstGeom>
          <a:noFill/>
        </p:spPr>
        <p:txBody>
          <a:bodyPr wrap="square" tIns="0" bIns="0" rtlCol="0" anchor="b" anchorCtr="0">
            <a:noAutofit/>
          </a:bodyPr>
          <a:lstStyle/>
          <a:p>
            <a:pPr algn="just"/>
            <a:r>
              <a:rPr kumimoji="1"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やわらかいようきに空気を</a:t>
            </a:r>
            <a:r>
              <a:rPr lang="ja-JP" altLang="en-US" sz="3600" u="heavy" dirty="0">
                <a:uFill>
                  <a:solidFill>
                    <a:srgbClr val="0070C0"/>
                  </a:solidFill>
                </a:uFill>
                <a:latin typeface="UD デジタル 教科書体 NK-R" panose="02020400000000000000" pitchFamily="18" charset="-128"/>
                <a:ea typeface="UD デジタル 教科書体 NK-R" panose="02020400000000000000" pitchFamily="18" charset="-128"/>
              </a:rPr>
              <a:t>とじこめて</a:t>
            </a:r>
            <a:r>
              <a:rPr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a:t>
            </a:r>
            <a:r>
              <a:rPr lang="en-US" altLang="ja-JP"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
            </a:r>
            <a:br>
              <a:rPr lang="en-US" altLang="ja-JP"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br>
            <a:r>
              <a:rPr lang="en-US" altLang="ja-JP" sz="1100" u="heavy" dirty="0">
                <a:uFill>
                  <a:solidFill>
                    <a:srgbClr val="0070C0"/>
                  </a:solidFill>
                </a:uFill>
                <a:latin typeface="UD デジタル 教科書体 NK-R" panose="02020400000000000000" pitchFamily="18" charset="-128"/>
                <a:ea typeface="UD デジタル 教科書体 NK-R" panose="02020400000000000000" pitchFamily="18" charset="-128"/>
              </a:rPr>
              <a:t/>
            </a:r>
            <a:br>
              <a:rPr lang="en-US" altLang="ja-JP" sz="1100" u="heavy" dirty="0">
                <a:uFill>
                  <a:solidFill>
                    <a:srgbClr val="0070C0"/>
                  </a:solidFill>
                </a:uFill>
                <a:latin typeface="UD デジタル 教科書体 NK-R" panose="02020400000000000000" pitchFamily="18" charset="-128"/>
                <a:ea typeface="UD デジタル 教科書体 NK-R" panose="02020400000000000000" pitchFamily="18" charset="-128"/>
              </a:rPr>
            </a:br>
            <a:r>
              <a:rPr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温めたり冷やしたりしてみよう</a:t>
            </a:r>
            <a:r>
              <a:rPr kumimoji="1" lang="ja-JP" altLang="en-US" sz="4000" u="heavy" dirty="0">
                <a:uFill>
                  <a:solidFill>
                    <a:srgbClr val="0070C0"/>
                  </a:solidFill>
                </a:uFill>
                <a:latin typeface="UD デジタル 教科書体 NK-R" panose="02020400000000000000" pitchFamily="18" charset="-128"/>
                <a:ea typeface="UD デジタル 教科書体 NK-R" panose="02020400000000000000" pitchFamily="18" charset="-128"/>
              </a:rPr>
              <a:t>。</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4A8C63CF-01DD-4C1C-A23A-BBA801F85100}"/>
              </a:ext>
            </a:extLst>
          </p:cNvPr>
          <p:cNvSpPr txBox="1"/>
          <p:nvPr/>
        </p:nvSpPr>
        <p:spPr>
          <a:xfrm>
            <a:off x="4773973" y="223340"/>
            <a:ext cx="7214906" cy="386459"/>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くうき</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6E5DA098-8EBD-46BC-B6BD-C3A250CF984F}"/>
              </a:ext>
            </a:extLst>
          </p:cNvPr>
          <p:cNvSpPr txBox="1"/>
          <p:nvPr/>
        </p:nvSpPr>
        <p:spPr>
          <a:xfrm>
            <a:off x="3186173" y="966173"/>
            <a:ext cx="508531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あたた　　　　　ひ</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8" name="テキスト ボックス 17">
            <a:extLst>
              <a:ext uri="{FF2B5EF4-FFF2-40B4-BE49-F238E27FC236}">
                <a16:creationId xmlns:a16="http://schemas.microsoft.com/office/drawing/2014/main" id="{06C93770-1536-470A-9B71-068D1D83DC08}"/>
              </a:ext>
            </a:extLst>
          </p:cNvPr>
          <p:cNvSpPr txBox="1"/>
          <p:nvPr/>
        </p:nvSpPr>
        <p:spPr>
          <a:xfrm>
            <a:off x="2240625" y="3800518"/>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かる　かん</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0" name="正方形/長方形 19">
            <a:extLst>
              <a:ext uri="{FF2B5EF4-FFF2-40B4-BE49-F238E27FC236}">
                <a16:creationId xmlns:a16="http://schemas.microsoft.com/office/drawing/2014/main" id="{2838B03A-3463-4D02-8CCC-2E21A2A29244}"/>
              </a:ext>
            </a:extLst>
          </p:cNvPr>
          <p:cNvSpPr/>
          <p:nvPr/>
        </p:nvSpPr>
        <p:spPr>
          <a:xfrm>
            <a:off x="258417" y="2403851"/>
            <a:ext cx="5855512" cy="4258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BIZ UDPゴシック" panose="020B0400000000000000" pitchFamily="50" charset="-128"/>
                <a:ea typeface="BIZ UDPゴシック" panose="020B0400000000000000" pitchFamily="50" charset="-128"/>
              </a:rPr>
              <a:t>ポイント</a:t>
            </a:r>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１　</a:t>
            </a:r>
            <a:r>
              <a:rPr lang="ja-JP" altLang="en-US" sz="2400" dirty="0">
                <a:latin typeface="BIZ UDPゴシック" panose="020B0400000000000000" pitchFamily="50" charset="-128"/>
                <a:ea typeface="BIZ UDPゴシック" panose="020B0400000000000000" pitchFamily="50" charset="-128"/>
              </a:rPr>
              <a:t>ようきの中に空気をとじこめる。</a:t>
            </a:r>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２　</a:t>
            </a:r>
            <a:r>
              <a:rPr lang="ja-JP" altLang="en-US" sz="2400" dirty="0">
                <a:latin typeface="BIZ UDPゴシック" panose="020B0400000000000000" pitchFamily="50" charset="-128"/>
                <a:ea typeface="BIZ UDPゴシック" panose="020B0400000000000000" pitchFamily="50" charset="-128"/>
              </a:rPr>
              <a:t>ようきを湯につけて温める。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ようきにはどのような変化が起こるのか。</a:t>
            </a:r>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３　</a:t>
            </a:r>
            <a:r>
              <a:rPr lang="ja-JP" altLang="en-US" sz="2400" dirty="0" err="1">
                <a:latin typeface="BIZ UDPゴシック" panose="020B0400000000000000" pitchFamily="50" charset="-128"/>
                <a:ea typeface="BIZ UDPゴシック" panose="020B0400000000000000" pitchFamily="50" charset="-128"/>
              </a:rPr>
              <a:t>よ</a:t>
            </a:r>
            <a:r>
              <a:rPr lang="ja-JP" altLang="en-US" sz="2400" dirty="0">
                <a:latin typeface="BIZ UDPゴシック" panose="020B0400000000000000" pitchFamily="50" charset="-128"/>
                <a:ea typeface="BIZ UDPゴシック" panose="020B0400000000000000" pitchFamily="50" charset="-128"/>
              </a:rPr>
              <a:t>うきを氷水につけて冷やす</a:t>
            </a:r>
            <a:r>
              <a:rPr lang="ja-JP" altLang="en-US" sz="2400" dirty="0" smtClean="0">
                <a:latin typeface="BIZ UDPゴシック" panose="020B0400000000000000" pitchFamily="50" charset="-128"/>
                <a:ea typeface="BIZ UDPゴシック" panose="020B0400000000000000" pitchFamily="50" charset="-128"/>
              </a:rPr>
              <a:t>。</a:t>
            </a:r>
            <a:endParaRPr lang="en-US" altLang="ja-JP" sz="2400" dirty="0" smtClean="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ようきにはどのような変化が起こるのか。</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4F9F383-DEC5-409F-9D55-2A218D00FB35}"/>
              </a:ext>
            </a:extLst>
          </p:cNvPr>
          <p:cNvSpPr txBox="1"/>
          <p:nvPr/>
        </p:nvSpPr>
        <p:spPr>
          <a:xfrm>
            <a:off x="1416743" y="3025487"/>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なか　 くうき</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5" name="テキスト ボックス 24">
            <a:extLst>
              <a:ext uri="{FF2B5EF4-FFF2-40B4-BE49-F238E27FC236}">
                <a16:creationId xmlns:a16="http://schemas.microsoft.com/office/drawing/2014/main" id="{7F7380CC-9C0C-48D5-BD11-3B5BEA8AC907}"/>
              </a:ext>
            </a:extLst>
          </p:cNvPr>
          <p:cNvSpPr txBox="1"/>
          <p:nvPr/>
        </p:nvSpPr>
        <p:spPr>
          <a:xfrm>
            <a:off x="1427180" y="3723816"/>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ゆ　　　　　　 あたた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7" name="テキスト ボックス 26">
            <a:extLst>
              <a:ext uri="{FF2B5EF4-FFF2-40B4-BE49-F238E27FC236}">
                <a16:creationId xmlns:a16="http://schemas.microsoft.com/office/drawing/2014/main" id="{FB70845B-EF9B-469D-93C7-8F61748A5FFA}"/>
              </a:ext>
            </a:extLst>
          </p:cNvPr>
          <p:cNvSpPr txBox="1"/>
          <p:nvPr/>
        </p:nvSpPr>
        <p:spPr>
          <a:xfrm>
            <a:off x="3181654" y="4339180"/>
            <a:ext cx="2625436" cy="32556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へんか　　お</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8" name="テキスト ボックス 27">
            <a:extLst>
              <a:ext uri="{FF2B5EF4-FFF2-40B4-BE49-F238E27FC236}">
                <a16:creationId xmlns:a16="http://schemas.microsoft.com/office/drawing/2014/main" id="{AB1011FC-FF96-4CF5-9E06-EF09944E2E4E}"/>
              </a:ext>
            </a:extLst>
          </p:cNvPr>
          <p:cNvSpPr txBox="1"/>
          <p:nvPr/>
        </p:nvSpPr>
        <p:spPr>
          <a:xfrm>
            <a:off x="888729" y="4991305"/>
            <a:ext cx="3885244"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　　  こおりみず　　　　　　ひ</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9" name="タイトル 8">
            <a:extLst>
              <a:ext uri="{FF2B5EF4-FFF2-40B4-BE49-F238E27FC236}">
                <a16:creationId xmlns:a16="http://schemas.microsoft.com/office/drawing/2014/main" id="{4FCE9820-3A17-4E6C-A41B-B9928C714DD8}"/>
              </a:ext>
            </a:extLst>
          </p:cNvPr>
          <p:cNvSpPr txBox="1">
            <a:spLocks/>
          </p:cNvSpPr>
          <p:nvPr/>
        </p:nvSpPr>
        <p:spPr>
          <a:xfrm>
            <a:off x="6753863" y="5726780"/>
            <a:ext cx="2067573" cy="469533"/>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20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en-US" altLang="ja-JP" sz="2000" dirty="0">
                <a:uFill>
                  <a:solidFill>
                    <a:srgbClr val="FFFF00"/>
                  </a:solidFill>
                </a:uFill>
                <a:latin typeface="UD デジタル 教科書体 NK-R" panose="02020400000000000000" pitchFamily="18" charset="-128"/>
                <a:ea typeface="UD デジタル 教科書体 NK-R" panose="02020400000000000000" pitchFamily="18" charset="-128"/>
              </a:rPr>
              <a:t>【</a:t>
            </a:r>
            <a:r>
              <a:rPr lang="ja-JP" altLang="en-US" sz="2000" dirty="0">
                <a:uFill>
                  <a:solidFill>
                    <a:srgbClr val="FFFF00"/>
                  </a:solidFill>
                </a:uFill>
                <a:latin typeface="UD デジタル 教科書体 NK-R" panose="02020400000000000000" pitchFamily="18" charset="-128"/>
                <a:ea typeface="UD デジタル 教科書体 NK-R" panose="02020400000000000000" pitchFamily="18" charset="-128"/>
              </a:rPr>
              <a:t>ペットボトル</a:t>
            </a:r>
            <a:r>
              <a:rPr lang="en-US" altLang="ja-JP" sz="2000" dirty="0">
                <a:uFill>
                  <a:solidFill>
                    <a:srgbClr val="FFFF00"/>
                  </a:solidFill>
                </a:uFill>
                <a:latin typeface="UD デジタル 教科書体 NK-R" panose="02020400000000000000" pitchFamily="18" charset="-128"/>
                <a:ea typeface="UD デジタル 教科書体 NK-R" panose="02020400000000000000" pitchFamily="18" charset="-128"/>
              </a:rPr>
              <a:t>】</a:t>
            </a:r>
          </a:p>
        </p:txBody>
      </p:sp>
      <p:sp>
        <p:nvSpPr>
          <p:cNvPr id="31" name="正方形/長方形 30">
            <a:extLst>
              <a:ext uri="{FF2B5EF4-FFF2-40B4-BE49-F238E27FC236}">
                <a16:creationId xmlns:a16="http://schemas.microsoft.com/office/drawing/2014/main" id="{B510E1AE-387D-4935-9D1F-8B726D1EF960}"/>
              </a:ext>
            </a:extLst>
          </p:cNvPr>
          <p:cNvSpPr/>
          <p:nvPr/>
        </p:nvSpPr>
        <p:spPr>
          <a:xfrm>
            <a:off x="12614051" y="1690688"/>
            <a:ext cx="4469343" cy="445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latin typeface="BIZ UDPゴシック" panose="020B0400000000000000" pitchFamily="50" charset="-128"/>
                <a:ea typeface="BIZ UDPゴシック" panose="020B0400000000000000" pitchFamily="50" charset="-128"/>
              </a:rPr>
              <a:t>　　　　　　　　ま</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FB70845B-EF9B-469D-93C7-8F61748A5FFA}"/>
              </a:ext>
            </a:extLst>
          </p:cNvPr>
          <p:cNvSpPr txBox="1"/>
          <p:nvPr/>
        </p:nvSpPr>
        <p:spPr>
          <a:xfrm>
            <a:off x="3186173" y="5958089"/>
            <a:ext cx="2625436" cy="32556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へんか　　お</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4600" t="21716" b="24481"/>
          <a:stretch/>
        </p:blipFill>
        <p:spPr>
          <a:xfrm>
            <a:off x="13018461" y="2563947"/>
            <a:ext cx="2727302" cy="273443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608" y="2527018"/>
            <a:ext cx="2139828" cy="298233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1685" y="2746293"/>
            <a:ext cx="2706595" cy="2706595"/>
          </a:xfrm>
          <a:prstGeom prst="rect">
            <a:avLst/>
          </a:prstGeom>
        </p:spPr>
      </p:pic>
      <p:sp>
        <p:nvSpPr>
          <p:cNvPr id="21" name="タイトル 8">
            <a:extLst>
              <a:ext uri="{FF2B5EF4-FFF2-40B4-BE49-F238E27FC236}">
                <a16:creationId xmlns:a16="http://schemas.microsoft.com/office/drawing/2014/main" id="{4FCE9820-3A17-4E6C-A41B-B9928C714DD8}"/>
              </a:ext>
            </a:extLst>
          </p:cNvPr>
          <p:cNvSpPr txBox="1">
            <a:spLocks/>
          </p:cNvSpPr>
          <p:nvPr/>
        </p:nvSpPr>
        <p:spPr>
          <a:xfrm>
            <a:off x="9218645" y="5723323"/>
            <a:ext cx="2529635" cy="469533"/>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20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en-US" altLang="ja-JP" sz="2000" dirty="0" smtClean="0">
                <a:uFill>
                  <a:solidFill>
                    <a:srgbClr val="FFFF00"/>
                  </a:solidFill>
                </a:uFill>
                <a:latin typeface="UD デジタル 教科書体 NK-R" panose="02020400000000000000" pitchFamily="18" charset="-128"/>
                <a:ea typeface="UD デジタル 教科書体 NK-R" panose="02020400000000000000" pitchFamily="18" charset="-128"/>
              </a:rPr>
              <a:t>【</a:t>
            </a:r>
            <a:r>
              <a:rPr lang="ja-JP" altLang="en-US" sz="2000" dirty="0" smtClean="0">
                <a:uFill>
                  <a:solidFill>
                    <a:srgbClr val="FFFF00"/>
                  </a:solidFill>
                </a:uFill>
                <a:latin typeface="UD デジタル 教科書体 NK-R" panose="02020400000000000000" pitchFamily="18" charset="-128"/>
                <a:ea typeface="UD デジタル 教科書体 NK-R" panose="02020400000000000000" pitchFamily="18" charset="-128"/>
              </a:rPr>
              <a:t>ビニールのふくろ</a:t>
            </a:r>
            <a:r>
              <a:rPr lang="en-US" altLang="ja-JP" sz="2000" dirty="0" smtClean="0">
                <a:uFill>
                  <a:solidFill>
                    <a:srgbClr val="FFFF00"/>
                  </a:solidFill>
                </a:uFill>
                <a:latin typeface="UD デジタル 教科書体 NK-R" panose="02020400000000000000" pitchFamily="18" charset="-128"/>
                <a:ea typeface="UD デジタル 教科書体 NK-R" panose="02020400000000000000" pitchFamily="18" charset="-128"/>
              </a:rPr>
              <a:t>】</a:t>
            </a:r>
            <a:endParaRPr lang="en-US" altLang="ja-JP" sz="2000" dirty="0">
              <a:uFill>
                <a:solidFill>
                  <a:srgbClr val="FFFF00"/>
                </a:solidFill>
              </a:u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7587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4" grpId="0"/>
      <p:bldP spid="25" grpId="0"/>
      <p:bldP spid="27" grpId="0"/>
      <p:bldP spid="2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Picture 2" descr="先生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5172" y="3879085"/>
            <a:ext cx="2137255" cy="2914439"/>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7235686" y="813801"/>
            <a:ext cx="4796419" cy="2744408"/>
          </a:xfrm>
          <a:prstGeom prst="wedgeRoundRectCallout">
            <a:avLst>
              <a:gd name="adj1" fmla="val 32007"/>
              <a:gd name="adj2" fmla="val 78896"/>
              <a:gd name="adj3" fmla="val 16667"/>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3600" dirty="0">
                <a:latin typeface="BIZ UDPゴシック" panose="020B0400000000000000" pitchFamily="50" charset="-128"/>
                <a:ea typeface="BIZ UDPゴシック" panose="020B0400000000000000" pitchFamily="50" charset="-128"/>
              </a:rPr>
              <a:t>ようきがふくらんだり</a:t>
            </a:r>
            <a:endParaRPr kumimoji="1" lang="en-US" altLang="ja-JP" sz="36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3600" dirty="0">
                <a:latin typeface="BIZ UDPゴシック" panose="020B0400000000000000" pitchFamily="50" charset="-128"/>
                <a:ea typeface="BIZ UDPゴシック" panose="020B0400000000000000" pitchFamily="50" charset="-128"/>
              </a:rPr>
              <a:t>へこんだりするという</a:t>
            </a:r>
            <a:endParaRPr kumimoji="1" lang="en-US" altLang="ja-JP" sz="36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kumimoji="1" lang="ja-JP" altLang="en-US" sz="3600" dirty="0">
                <a:latin typeface="BIZ UDPゴシック" panose="020B0400000000000000" pitchFamily="50" charset="-128"/>
                <a:ea typeface="BIZ UDPゴシック" panose="020B0400000000000000" pitchFamily="50" charset="-128"/>
              </a:rPr>
              <a:t>ことは、中の空気がどうなったのかな？</a:t>
            </a:r>
          </a:p>
        </p:txBody>
      </p:sp>
      <p:pic>
        <p:nvPicPr>
          <p:cNvPr id="6" name="図 5">
            <a:extLst>
              <a:ext uri="{FF2B5EF4-FFF2-40B4-BE49-F238E27FC236}">
                <a16:creationId xmlns:a16="http://schemas.microsoft.com/office/drawing/2014/main" id="{A3CFEA12-B632-4329-BAF0-4376E10BC3F8}"/>
              </a:ext>
            </a:extLst>
          </p:cNvPr>
          <p:cNvPicPr>
            <a:picLocks noChangeAspect="1"/>
          </p:cNvPicPr>
          <p:nvPr/>
        </p:nvPicPr>
        <p:blipFill>
          <a:blip r:embed="rId4">
            <a:clrChange>
              <a:clrFrom>
                <a:srgbClr val="F5F5F7"/>
              </a:clrFrom>
              <a:clrTo>
                <a:srgbClr val="F5F5F7">
                  <a:alpha val="0"/>
                </a:srgbClr>
              </a:clrTo>
            </a:clrChange>
            <a:extLst>
              <a:ext uri="{28A0092B-C50C-407E-A947-70E740481C1C}">
                <a14:useLocalDpi xmlns:a14="http://schemas.microsoft.com/office/drawing/2010/main" val="0"/>
              </a:ext>
            </a:extLst>
          </a:blip>
          <a:stretch>
            <a:fillRect/>
          </a:stretch>
        </p:blipFill>
        <p:spPr>
          <a:xfrm>
            <a:off x="194455" y="5480455"/>
            <a:ext cx="1287490" cy="1313069"/>
          </a:xfrm>
          <a:prstGeom prst="rect">
            <a:avLst/>
          </a:prstGeom>
        </p:spPr>
      </p:pic>
      <p:sp>
        <p:nvSpPr>
          <p:cNvPr id="7" name="吹き出し: 角を丸めた四角形 14">
            <a:extLst>
              <a:ext uri="{FF2B5EF4-FFF2-40B4-BE49-F238E27FC236}">
                <a16:creationId xmlns:a16="http://schemas.microsoft.com/office/drawing/2014/main" id="{36585C6B-F19B-4502-BD23-E3DE1C9B0F35}"/>
              </a:ext>
            </a:extLst>
          </p:cNvPr>
          <p:cNvSpPr/>
          <p:nvPr/>
        </p:nvSpPr>
        <p:spPr>
          <a:xfrm>
            <a:off x="2429085" y="4523289"/>
            <a:ext cx="6229210" cy="2270235"/>
          </a:xfrm>
          <a:prstGeom prst="wedgeRoundRectCallout">
            <a:avLst>
              <a:gd name="adj1" fmla="val -61760"/>
              <a:gd name="adj2" fmla="val -9422"/>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3600" dirty="0">
                <a:solidFill>
                  <a:schemeClr val="tx1"/>
                </a:solidFill>
                <a:latin typeface="BIZ UDPゴシック" panose="020B0400000000000000" pitchFamily="50" charset="-128"/>
                <a:ea typeface="BIZ UDPゴシック" panose="020B0400000000000000" pitchFamily="50" charset="-128"/>
              </a:rPr>
              <a:t>空気の体積が、温度によって</a:t>
            </a:r>
            <a:endParaRPr lang="en-US" altLang="ja-JP" sz="3600" dirty="0">
              <a:solidFill>
                <a:schemeClr val="tx1"/>
              </a:solidFill>
              <a:latin typeface="BIZ UDPゴシック" panose="020B0400000000000000" pitchFamily="50" charset="-128"/>
              <a:ea typeface="BIZ UDPゴシック" panose="020B0400000000000000" pitchFamily="50" charset="-128"/>
            </a:endParaRPr>
          </a:p>
          <a:p>
            <a:pPr algn="just">
              <a:lnSpc>
                <a:spcPct val="150000"/>
              </a:lnSpc>
            </a:pPr>
            <a:r>
              <a:rPr lang="ja-JP" altLang="en-US" sz="3600" dirty="0">
                <a:solidFill>
                  <a:schemeClr val="tx1"/>
                </a:solidFill>
                <a:latin typeface="BIZ UDPゴシック" panose="020B0400000000000000" pitchFamily="50" charset="-128"/>
                <a:ea typeface="BIZ UDPゴシック" panose="020B0400000000000000" pitchFamily="50" charset="-128"/>
              </a:rPr>
              <a:t>変わるのかもしれない。</a:t>
            </a:r>
            <a:endParaRPr kumimoji="1" lang="ja-JP" altLang="en-US" sz="3600"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11480" y="160020"/>
            <a:ext cx="6145901" cy="39302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A8C63CF-01DD-4C1C-A23A-BBA801F85100}"/>
              </a:ext>
            </a:extLst>
          </p:cNvPr>
          <p:cNvSpPr txBox="1"/>
          <p:nvPr/>
        </p:nvSpPr>
        <p:spPr>
          <a:xfrm>
            <a:off x="8640416" y="2143794"/>
            <a:ext cx="2487228" cy="47202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なか　くうき</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1" name="テキスト ボックス 10">
            <a:extLst>
              <a:ext uri="{FF2B5EF4-FFF2-40B4-BE49-F238E27FC236}">
                <a16:creationId xmlns:a16="http://schemas.microsoft.com/office/drawing/2014/main" id="{4A8C63CF-01DD-4C1C-A23A-BBA801F85100}"/>
              </a:ext>
            </a:extLst>
          </p:cNvPr>
          <p:cNvSpPr txBox="1"/>
          <p:nvPr/>
        </p:nvSpPr>
        <p:spPr>
          <a:xfrm>
            <a:off x="2240816" y="4736898"/>
            <a:ext cx="4994870" cy="48691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くうき　　たいせき　　　おんど</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2" name="テキスト ボックス 11">
            <a:extLst>
              <a:ext uri="{FF2B5EF4-FFF2-40B4-BE49-F238E27FC236}">
                <a16:creationId xmlns:a16="http://schemas.microsoft.com/office/drawing/2014/main" id="{4A8C63CF-01DD-4C1C-A23A-BBA801F85100}"/>
              </a:ext>
            </a:extLst>
          </p:cNvPr>
          <p:cNvSpPr txBox="1"/>
          <p:nvPr/>
        </p:nvSpPr>
        <p:spPr>
          <a:xfrm>
            <a:off x="2240816" y="5626992"/>
            <a:ext cx="4994870" cy="486916"/>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か</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1026" name="Picture 2" descr="ソース画像を表示"/>
          <p:cNvPicPr>
            <a:picLocks noChangeAspect="1" noChangeArrowheads="1"/>
          </p:cNvPicPr>
          <p:nvPr/>
        </p:nvPicPr>
        <p:blipFill rotWithShape="1">
          <a:blip r:embed="rId5">
            <a:extLst>
              <a:ext uri="{28A0092B-C50C-407E-A947-70E740481C1C}">
                <a14:useLocalDpi xmlns:a14="http://schemas.microsoft.com/office/drawing/2010/main" val="0"/>
              </a:ext>
            </a:extLst>
          </a:blip>
          <a:srcRect l="64693" b="40706"/>
          <a:stretch/>
        </p:blipFill>
        <p:spPr bwMode="auto">
          <a:xfrm>
            <a:off x="1187547" y="435401"/>
            <a:ext cx="1554646" cy="3315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145" y="490509"/>
            <a:ext cx="1722212" cy="3245037"/>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8">
            <a:extLst>
              <a:ext uri="{FF2B5EF4-FFF2-40B4-BE49-F238E27FC236}">
                <a16:creationId xmlns:a16="http://schemas.microsoft.com/office/drawing/2014/main" id="{4FCE9820-3A17-4E6C-A41B-B9928C714DD8}"/>
              </a:ext>
            </a:extLst>
          </p:cNvPr>
          <p:cNvSpPr txBox="1">
            <a:spLocks/>
          </p:cNvSpPr>
          <p:nvPr/>
        </p:nvSpPr>
        <p:spPr>
          <a:xfrm>
            <a:off x="1187547" y="3620965"/>
            <a:ext cx="2067573" cy="469533"/>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20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en-US" altLang="ja-JP" sz="2000" dirty="0">
                <a:uFill>
                  <a:solidFill>
                    <a:srgbClr val="FFFF00"/>
                  </a:solidFill>
                </a:uFill>
                <a:latin typeface="UD デジタル 教科書体 NK-R" panose="02020400000000000000" pitchFamily="18" charset="-128"/>
                <a:ea typeface="UD デジタル 教科書体 NK-R" panose="02020400000000000000" pitchFamily="18" charset="-128"/>
              </a:rPr>
              <a:t>【</a:t>
            </a:r>
            <a:r>
              <a:rPr lang="ja-JP" altLang="en-US" sz="2000" dirty="0">
                <a:uFill>
                  <a:solidFill>
                    <a:srgbClr val="FFFF00"/>
                  </a:solidFill>
                </a:uFill>
                <a:latin typeface="UD デジタル 教科書体 NK-R" panose="02020400000000000000" pitchFamily="18" charset="-128"/>
                <a:ea typeface="UD デジタル 教科書体 NK-R" panose="02020400000000000000" pitchFamily="18" charset="-128"/>
              </a:rPr>
              <a:t>ふくらむ</a:t>
            </a:r>
            <a:r>
              <a:rPr lang="en-US" altLang="ja-JP" sz="2000" dirty="0">
                <a:uFill>
                  <a:solidFill>
                    <a:srgbClr val="FFFF00"/>
                  </a:solidFill>
                </a:uFill>
                <a:latin typeface="UD デジタル 教科書体 NK-R" panose="02020400000000000000" pitchFamily="18" charset="-128"/>
                <a:ea typeface="UD デジタル 教科書体 NK-R" panose="02020400000000000000" pitchFamily="18" charset="-128"/>
              </a:rPr>
              <a:t>】</a:t>
            </a:r>
          </a:p>
        </p:txBody>
      </p:sp>
      <p:sp>
        <p:nvSpPr>
          <p:cNvPr id="14" name="タイトル 8">
            <a:extLst>
              <a:ext uri="{FF2B5EF4-FFF2-40B4-BE49-F238E27FC236}">
                <a16:creationId xmlns:a16="http://schemas.microsoft.com/office/drawing/2014/main" id="{4FCE9820-3A17-4E6C-A41B-B9928C714DD8}"/>
              </a:ext>
            </a:extLst>
          </p:cNvPr>
          <p:cNvSpPr txBox="1">
            <a:spLocks/>
          </p:cNvSpPr>
          <p:nvPr/>
        </p:nvSpPr>
        <p:spPr>
          <a:xfrm>
            <a:off x="3988812" y="3571216"/>
            <a:ext cx="1554878" cy="469533"/>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20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en-US" altLang="ja-JP" sz="2000" dirty="0">
                <a:uFill>
                  <a:solidFill>
                    <a:srgbClr val="FFFF00"/>
                  </a:solidFill>
                </a:uFill>
                <a:latin typeface="UD デジタル 教科書体 NK-R" panose="02020400000000000000" pitchFamily="18" charset="-128"/>
                <a:ea typeface="UD デジタル 教科書体 NK-R" panose="02020400000000000000" pitchFamily="18" charset="-128"/>
              </a:rPr>
              <a:t>【</a:t>
            </a:r>
            <a:r>
              <a:rPr lang="ja-JP" altLang="en-US" sz="2000" dirty="0">
                <a:uFill>
                  <a:solidFill>
                    <a:srgbClr val="FFFF00"/>
                  </a:solidFill>
                </a:uFill>
                <a:latin typeface="UD デジタル 教科書体 NK-R" panose="02020400000000000000" pitchFamily="18" charset="-128"/>
                <a:ea typeface="UD デジタル 教科書体 NK-R" panose="02020400000000000000" pitchFamily="18" charset="-128"/>
              </a:rPr>
              <a:t>へこむ</a:t>
            </a:r>
            <a:r>
              <a:rPr lang="en-US" altLang="ja-JP" sz="2000" dirty="0">
                <a:uFill>
                  <a:solidFill>
                    <a:srgbClr val="FFFF00"/>
                  </a:solidFill>
                </a:uFill>
                <a:latin typeface="UD デジタル 教科書体 NK-R" panose="02020400000000000000" pitchFamily="18" charset="-128"/>
                <a:ea typeface="UD デジタル 教科書体 NK-R" panose="02020400000000000000" pitchFamily="18" charset="-128"/>
              </a:rPr>
              <a:t>】</a:t>
            </a:r>
          </a:p>
        </p:txBody>
      </p:sp>
    </p:spTree>
    <p:extLst>
      <p:ext uri="{BB962C8B-B14F-4D97-AF65-F5344CB8AC3E}">
        <p14:creationId xmlns:p14="http://schemas.microsoft.com/office/powerpoint/2010/main" val="174241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2A52D-6EA3-4102-B1DA-18B1954661B8}"/>
              </a:ext>
            </a:extLst>
          </p:cNvPr>
          <p:cNvSpPr>
            <a:spLocks noGrp="1"/>
          </p:cNvSpPr>
          <p:nvPr>
            <p:ph type="title"/>
          </p:nvPr>
        </p:nvSpPr>
        <p:spPr/>
        <p:txBody>
          <a:bodyPr>
            <a:normAutofit/>
          </a:bodyPr>
          <a:lstStyle/>
          <a:p>
            <a:endParaRPr kumimoji="1" lang="ja-JP" altLang="en-US" sz="60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5B02D977-EA1A-4249-B2E7-18DEA5D73332}"/>
              </a:ext>
            </a:extLst>
          </p:cNvPr>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p:txBody>
      </p:sp>
      <p:sp>
        <p:nvSpPr>
          <p:cNvPr id="24" name="タイトル 8">
            <a:extLst>
              <a:ext uri="{FF2B5EF4-FFF2-40B4-BE49-F238E27FC236}">
                <a16:creationId xmlns:a16="http://schemas.microsoft.com/office/drawing/2014/main" id="{47EA8687-5FE9-44E7-AFA0-85B7283DF273}"/>
              </a:ext>
            </a:extLst>
          </p:cNvPr>
          <p:cNvSpPr txBox="1">
            <a:spLocks/>
          </p:cNvSpPr>
          <p:nvPr/>
        </p:nvSpPr>
        <p:spPr>
          <a:xfrm>
            <a:off x="3592022" y="2035099"/>
            <a:ext cx="10657125" cy="1325563"/>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6000" u="heavy" dirty="0">
                <a:uFill>
                  <a:solidFill>
                    <a:srgbClr val="00B050"/>
                  </a:solidFill>
                </a:uFill>
                <a:latin typeface="UD デジタル 教科書体 NK-R" panose="02020400000000000000" pitchFamily="18" charset="-128"/>
                <a:ea typeface="UD デジタル 教科書体 NK-R" panose="02020400000000000000" pitchFamily="18" charset="-128"/>
              </a:rPr>
              <a:t>空気は、温めたり</a:t>
            </a:r>
            <a:endParaRPr lang="en-US" altLang="ja-JP" sz="60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1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a:p>
            <a:pPr algn="just"/>
            <a:r>
              <a:rPr lang="ja-JP" altLang="en-US" sz="6000" u="heavy" dirty="0">
                <a:uFill>
                  <a:solidFill>
                    <a:srgbClr val="00B050"/>
                  </a:solidFill>
                </a:uFill>
                <a:latin typeface="UD デジタル 教科書体 NK-R" panose="02020400000000000000" pitchFamily="18" charset="-128"/>
                <a:ea typeface="UD デジタル 教科書体 NK-R" panose="02020400000000000000" pitchFamily="18" charset="-128"/>
              </a:rPr>
              <a:t>冷やしたりすると</a:t>
            </a:r>
            <a:endParaRPr lang="en-US" altLang="ja-JP" sz="60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1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a:p>
            <a:pPr algn="just"/>
            <a:r>
              <a:rPr lang="ja-JP" altLang="en-US" sz="6000" u="heavy" dirty="0">
                <a:uFill>
                  <a:solidFill>
                    <a:srgbClr val="00B050"/>
                  </a:solidFill>
                </a:uFill>
                <a:latin typeface="UD デジタル 教科書体 NK-R" panose="02020400000000000000" pitchFamily="18" charset="-128"/>
                <a:ea typeface="UD デジタル 教科書体 NK-R" panose="02020400000000000000" pitchFamily="18" charset="-128"/>
              </a:rPr>
              <a:t>体積が変わるのだろうか。</a:t>
            </a:r>
            <a:endParaRPr lang="en-US" altLang="ja-JP" sz="66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p:txBody>
      </p:sp>
      <p:sp>
        <p:nvSpPr>
          <p:cNvPr id="25" name="四角形: 角を丸くする 24">
            <a:extLst>
              <a:ext uri="{FF2B5EF4-FFF2-40B4-BE49-F238E27FC236}">
                <a16:creationId xmlns:a16="http://schemas.microsoft.com/office/drawing/2014/main" id="{C8E27F31-9F29-4946-96FB-1DAEB6001FD9}"/>
              </a:ext>
            </a:extLst>
          </p:cNvPr>
          <p:cNvSpPr/>
          <p:nvPr/>
        </p:nvSpPr>
        <p:spPr>
          <a:xfrm>
            <a:off x="318052" y="255265"/>
            <a:ext cx="2469890" cy="14589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rgbClr val="00B050"/>
                </a:solidFill>
                <a:latin typeface="BIZ UDPゴシック" panose="020B0400000000000000" pitchFamily="50" charset="-128"/>
                <a:ea typeface="BIZ UDPゴシック" panose="020B0400000000000000" pitchFamily="50" charset="-128"/>
              </a:rPr>
              <a:t>問題</a:t>
            </a:r>
            <a:endParaRPr kumimoji="1" lang="ja-JP" altLang="en-US" sz="5400" dirty="0">
              <a:solidFill>
                <a:srgbClr val="00B050"/>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FDB02C52-EE35-4E9F-B73F-3F467410FCD1}"/>
              </a:ext>
            </a:extLst>
          </p:cNvPr>
          <p:cNvSpPr/>
          <p:nvPr/>
        </p:nvSpPr>
        <p:spPr>
          <a:xfrm>
            <a:off x="-83988" y="146251"/>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rgbClr val="00B050"/>
                </a:solidFill>
                <a:latin typeface="BIZ UDPゴシック" panose="020B0400000000000000" pitchFamily="50" charset="-128"/>
                <a:ea typeface="BIZ UDPゴシック" panose="020B0400000000000000" pitchFamily="50" charset="-128"/>
              </a:rPr>
              <a:t>もんだい</a:t>
            </a:r>
          </a:p>
        </p:txBody>
      </p:sp>
      <p:sp>
        <p:nvSpPr>
          <p:cNvPr id="29" name="テキスト ボックス 28">
            <a:extLst>
              <a:ext uri="{FF2B5EF4-FFF2-40B4-BE49-F238E27FC236}">
                <a16:creationId xmlns:a16="http://schemas.microsoft.com/office/drawing/2014/main" id="{66B14367-24DE-4710-A650-5130F41E1689}"/>
              </a:ext>
            </a:extLst>
          </p:cNvPr>
          <p:cNvSpPr txBox="1"/>
          <p:nvPr/>
        </p:nvSpPr>
        <p:spPr>
          <a:xfrm>
            <a:off x="4062639" y="56885"/>
            <a:ext cx="4506825"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くうき　　　　　　  あたた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30" name="テキスト ボックス 29">
            <a:extLst>
              <a:ext uri="{FF2B5EF4-FFF2-40B4-BE49-F238E27FC236}">
                <a16:creationId xmlns:a16="http://schemas.microsoft.com/office/drawing/2014/main" id="{B747F65F-9CCD-42D7-B786-33CD4DAD9959}"/>
              </a:ext>
            </a:extLst>
          </p:cNvPr>
          <p:cNvSpPr txBox="1"/>
          <p:nvPr/>
        </p:nvSpPr>
        <p:spPr>
          <a:xfrm>
            <a:off x="3522929" y="1173456"/>
            <a:ext cx="2625436"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ひ</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2" name="テキスト ボックス 11">
            <a:extLst>
              <a:ext uri="{FF2B5EF4-FFF2-40B4-BE49-F238E27FC236}">
                <a16:creationId xmlns:a16="http://schemas.microsoft.com/office/drawing/2014/main" id="{66B14367-24DE-4710-A650-5130F41E1689}"/>
              </a:ext>
            </a:extLst>
          </p:cNvPr>
          <p:cNvSpPr txBox="1"/>
          <p:nvPr/>
        </p:nvSpPr>
        <p:spPr>
          <a:xfrm>
            <a:off x="3522929" y="2035099"/>
            <a:ext cx="3419738" cy="708101"/>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たいせき　　　　　か</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30387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B02D977-EA1A-4249-B2E7-18DEA5D73332}"/>
              </a:ext>
            </a:extLst>
          </p:cNvPr>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p:txBody>
      </p:sp>
      <p:sp>
        <p:nvSpPr>
          <p:cNvPr id="24" name="タイトル 8">
            <a:extLst>
              <a:ext uri="{FF2B5EF4-FFF2-40B4-BE49-F238E27FC236}">
                <a16:creationId xmlns:a16="http://schemas.microsoft.com/office/drawing/2014/main" id="{47EA8687-5FE9-44E7-AFA0-85B7283DF273}"/>
              </a:ext>
            </a:extLst>
          </p:cNvPr>
          <p:cNvSpPr txBox="1">
            <a:spLocks/>
          </p:cNvSpPr>
          <p:nvPr/>
        </p:nvSpPr>
        <p:spPr>
          <a:xfrm>
            <a:off x="0" y="298243"/>
            <a:ext cx="12078248" cy="2349141"/>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dirty="0">
                <a:uFill>
                  <a:solidFill>
                    <a:srgbClr val="0070C0"/>
                  </a:solidFill>
                </a:uFill>
                <a:latin typeface="BIZ UDPゴシック" panose="020B0400000000000000" pitchFamily="50" charset="-128"/>
                <a:ea typeface="BIZ UDPゴシック" panose="020B0400000000000000" pitchFamily="50" charset="-128"/>
              </a:rPr>
              <a:t>　　</a:t>
            </a:r>
            <a:r>
              <a:rPr lang="ja-JP" altLang="en-US" u="heavy" dirty="0">
                <a:uFill>
                  <a:solidFill>
                    <a:srgbClr val="FF0000"/>
                  </a:solidFill>
                </a:uFill>
                <a:latin typeface="BIZ UDPゴシック" panose="020B0400000000000000" pitchFamily="50" charset="-128"/>
                <a:ea typeface="BIZ UDPゴシック" panose="020B0400000000000000" pitchFamily="50" charset="-128"/>
              </a:rPr>
              <a:t>ようきの中にとじこめた空気を</a:t>
            </a:r>
            <a:endParaRPr lang="en-US" altLang="ja-JP" u="heavy" dirty="0">
              <a:uFill>
                <a:solidFill>
                  <a:srgbClr val="FF0000"/>
                </a:solidFill>
              </a:uFill>
              <a:latin typeface="BIZ UDPゴシック" panose="020B0400000000000000" pitchFamily="50" charset="-128"/>
              <a:ea typeface="BIZ UDPゴシック" panose="020B0400000000000000" pitchFamily="50" charset="-128"/>
            </a:endParaRPr>
          </a:p>
          <a:p>
            <a:pPr algn="just"/>
            <a:endParaRPr lang="en-US" altLang="ja-JP" sz="1200" u="heavy" dirty="0">
              <a:uFill>
                <a:solidFill>
                  <a:srgbClr val="FF0000"/>
                </a:solidFill>
              </a:uFill>
              <a:latin typeface="BIZ UDPゴシック" panose="020B0400000000000000" pitchFamily="50" charset="-128"/>
              <a:ea typeface="BIZ UDPゴシック" panose="020B0400000000000000" pitchFamily="50" charset="-128"/>
            </a:endParaRPr>
          </a:p>
          <a:p>
            <a:pPr algn="just"/>
            <a:r>
              <a:rPr lang="ja-JP" altLang="en-US" u="heavy" dirty="0">
                <a:uFill>
                  <a:solidFill>
                    <a:srgbClr val="FF0000"/>
                  </a:solidFill>
                </a:uFill>
                <a:latin typeface="BIZ UDPゴシック" panose="020B0400000000000000" pitchFamily="50" charset="-128"/>
                <a:ea typeface="BIZ UDPゴシック" panose="020B0400000000000000" pitchFamily="50" charset="-128"/>
              </a:rPr>
              <a:t>温めたり冷やしたりすると</a:t>
            </a:r>
            <a:r>
              <a:rPr lang="ja-JP" altLang="en-US" u="heavy" dirty="0" smtClean="0">
                <a:uFill>
                  <a:solidFill>
                    <a:srgbClr val="FF0000"/>
                  </a:solidFill>
                </a:uFill>
                <a:latin typeface="BIZ UDPゴシック" panose="020B0400000000000000" pitchFamily="50" charset="-128"/>
                <a:ea typeface="BIZ UDPゴシック" panose="020B0400000000000000" pitchFamily="50" charset="-128"/>
              </a:rPr>
              <a:t>、空気の</a:t>
            </a:r>
            <a:endParaRPr lang="en-US" altLang="ja-JP" u="heavy" dirty="0" smtClean="0">
              <a:uFill>
                <a:solidFill>
                  <a:srgbClr val="FF0000"/>
                </a:solidFill>
              </a:uFill>
              <a:latin typeface="BIZ UDPゴシック" panose="020B0400000000000000" pitchFamily="50" charset="-128"/>
              <a:ea typeface="BIZ UDPゴシック" panose="020B0400000000000000" pitchFamily="50" charset="-128"/>
            </a:endParaRPr>
          </a:p>
          <a:p>
            <a:pPr algn="just"/>
            <a:endParaRPr lang="en-US" altLang="ja-JP" sz="1200" u="heavy" dirty="0">
              <a:uFill>
                <a:solidFill>
                  <a:srgbClr val="FF0000"/>
                </a:solidFill>
              </a:uFill>
              <a:latin typeface="BIZ UDPゴシック" panose="020B0400000000000000" pitchFamily="50" charset="-128"/>
              <a:ea typeface="BIZ UDPゴシック" panose="020B0400000000000000" pitchFamily="50" charset="-128"/>
            </a:endParaRPr>
          </a:p>
          <a:p>
            <a:pPr algn="just"/>
            <a:r>
              <a:rPr lang="ja-JP" altLang="en-US" u="heavy" dirty="0" smtClean="0">
                <a:uFill>
                  <a:solidFill>
                    <a:srgbClr val="FF0000"/>
                  </a:solidFill>
                </a:uFill>
                <a:latin typeface="BIZ UDPゴシック" panose="020B0400000000000000" pitchFamily="50" charset="-128"/>
                <a:ea typeface="BIZ UDPゴシック" panose="020B0400000000000000" pitchFamily="50" charset="-128"/>
              </a:rPr>
              <a:t>体積がどのように変化するのか話し合いましょう</a:t>
            </a:r>
            <a:r>
              <a:rPr lang="ja-JP" altLang="en-US" u="heavy" dirty="0">
                <a:uFill>
                  <a:solidFill>
                    <a:srgbClr val="FF0000"/>
                  </a:solidFill>
                </a:uFill>
                <a:latin typeface="BIZ UDPゴシック" panose="020B0400000000000000" pitchFamily="50" charset="-128"/>
                <a:ea typeface="BIZ UDPゴシック" panose="020B0400000000000000" pitchFamily="50" charset="-128"/>
              </a:rPr>
              <a:t>。</a:t>
            </a:r>
            <a:endParaRPr lang="en-US" altLang="ja-JP" u="heavy" dirty="0">
              <a:uFill>
                <a:solidFill>
                  <a:srgbClr val="FF0000"/>
                </a:solidFill>
              </a:u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C8E27F31-9F29-4946-96FB-1DAEB6001FD9}"/>
              </a:ext>
            </a:extLst>
          </p:cNvPr>
          <p:cNvSpPr/>
          <p:nvPr/>
        </p:nvSpPr>
        <p:spPr>
          <a:xfrm>
            <a:off x="9242834" y="253287"/>
            <a:ext cx="2469890" cy="1458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latin typeface="BIZ UDPゴシック" panose="020B0400000000000000" pitchFamily="50" charset="-128"/>
                <a:ea typeface="BIZ UDPゴシック" panose="020B0400000000000000" pitchFamily="50" charset="-128"/>
              </a:rPr>
              <a:t>予想</a:t>
            </a:r>
          </a:p>
        </p:txBody>
      </p:sp>
      <p:sp>
        <p:nvSpPr>
          <p:cNvPr id="26" name="正方形/長方形 25">
            <a:extLst>
              <a:ext uri="{FF2B5EF4-FFF2-40B4-BE49-F238E27FC236}">
                <a16:creationId xmlns:a16="http://schemas.microsoft.com/office/drawing/2014/main" id="{FDB02C52-EE35-4E9F-B73F-3F467410FCD1}"/>
              </a:ext>
            </a:extLst>
          </p:cNvPr>
          <p:cNvSpPr/>
          <p:nvPr/>
        </p:nvSpPr>
        <p:spPr>
          <a:xfrm>
            <a:off x="8840794" y="181529"/>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FF0000"/>
                </a:solidFill>
                <a:latin typeface="BIZ UDPゴシック" panose="020B0400000000000000" pitchFamily="50" charset="-128"/>
                <a:ea typeface="BIZ UDPゴシック" panose="020B0400000000000000" pitchFamily="50" charset="-128"/>
              </a:rPr>
              <a:t>よそう</a:t>
            </a:r>
            <a:endParaRPr kumimoji="1" lang="ja-JP" altLang="en-US" sz="2400" dirty="0">
              <a:solidFill>
                <a:srgbClr val="FF0000"/>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EDAE6409-FB13-49B8-BBCB-137E7CDF0E66}"/>
              </a:ext>
            </a:extLst>
          </p:cNvPr>
          <p:cNvPicPr>
            <a:picLocks noChangeAspect="1"/>
          </p:cNvPicPr>
          <p:nvPr/>
        </p:nvPicPr>
        <p:blipFill>
          <a:blip r:embed="rId3">
            <a:clrChange>
              <a:clrFrom>
                <a:srgbClr val="FDFDF5"/>
              </a:clrFrom>
              <a:clrTo>
                <a:srgbClr val="FDFDF5">
                  <a:alpha val="0"/>
                </a:srgbClr>
              </a:clrTo>
            </a:clrChange>
            <a:extLst>
              <a:ext uri="{28A0092B-C50C-407E-A947-70E740481C1C}">
                <a14:useLocalDpi xmlns:a14="http://schemas.microsoft.com/office/drawing/2010/main" val="0"/>
              </a:ext>
            </a:extLst>
          </a:blip>
          <a:stretch>
            <a:fillRect/>
          </a:stretch>
        </p:blipFill>
        <p:spPr>
          <a:xfrm>
            <a:off x="11167158" y="5489228"/>
            <a:ext cx="916758" cy="1209173"/>
          </a:xfrm>
          <a:prstGeom prst="rect">
            <a:avLst/>
          </a:prstGeom>
        </p:spPr>
      </p:pic>
      <p:pic>
        <p:nvPicPr>
          <p:cNvPr id="13" name="図 12">
            <a:extLst>
              <a:ext uri="{FF2B5EF4-FFF2-40B4-BE49-F238E27FC236}">
                <a16:creationId xmlns:a16="http://schemas.microsoft.com/office/drawing/2014/main" id="{A3CFEA12-B632-4329-BAF0-4376E10BC3F8}"/>
              </a:ext>
            </a:extLst>
          </p:cNvPr>
          <p:cNvPicPr>
            <a:picLocks noChangeAspect="1"/>
          </p:cNvPicPr>
          <p:nvPr/>
        </p:nvPicPr>
        <p:blipFill>
          <a:blip r:embed="rId4">
            <a:clrChange>
              <a:clrFrom>
                <a:srgbClr val="F5F5F7"/>
              </a:clrFrom>
              <a:clrTo>
                <a:srgbClr val="F5F5F7">
                  <a:alpha val="0"/>
                </a:srgbClr>
              </a:clrTo>
            </a:clrChange>
            <a:extLst>
              <a:ext uri="{28A0092B-C50C-407E-A947-70E740481C1C}">
                <a14:useLocalDpi xmlns:a14="http://schemas.microsoft.com/office/drawing/2010/main" val="0"/>
              </a:ext>
            </a:extLst>
          </a:blip>
          <a:stretch>
            <a:fillRect/>
          </a:stretch>
        </p:blipFill>
        <p:spPr>
          <a:xfrm>
            <a:off x="221974" y="5360049"/>
            <a:ext cx="1287490" cy="1313069"/>
          </a:xfrm>
          <a:prstGeom prst="rect">
            <a:avLst/>
          </a:prstGeom>
        </p:spPr>
      </p:pic>
      <p:sp>
        <p:nvSpPr>
          <p:cNvPr id="15" name="吹き出し: 角を丸めた四角形 14">
            <a:extLst>
              <a:ext uri="{FF2B5EF4-FFF2-40B4-BE49-F238E27FC236}">
                <a16:creationId xmlns:a16="http://schemas.microsoft.com/office/drawing/2014/main" id="{36585C6B-F19B-4502-BD23-E3DE1C9B0F35}"/>
              </a:ext>
            </a:extLst>
          </p:cNvPr>
          <p:cNvSpPr/>
          <p:nvPr/>
        </p:nvSpPr>
        <p:spPr>
          <a:xfrm>
            <a:off x="1742331" y="5360049"/>
            <a:ext cx="3710202" cy="1313070"/>
          </a:xfrm>
          <a:prstGeom prst="wedgeRoundRectCallout">
            <a:avLst>
              <a:gd name="adj1" fmla="val -61760"/>
              <a:gd name="adj2" fmla="val -9422"/>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空気</a:t>
            </a:r>
            <a:r>
              <a:rPr lang="ja-JP" altLang="en-US" sz="2400" dirty="0" smtClean="0">
                <a:solidFill>
                  <a:schemeClr val="tx1"/>
                </a:solidFill>
                <a:latin typeface="BIZ UDPゴシック" panose="020B0400000000000000" pitchFamily="50" charset="-128"/>
                <a:ea typeface="BIZ UDPゴシック" panose="020B0400000000000000" pitchFamily="50" charset="-128"/>
              </a:rPr>
              <a:t>を温める</a:t>
            </a:r>
            <a:r>
              <a:rPr lang="ja-JP" altLang="en-US" sz="2400" dirty="0">
                <a:solidFill>
                  <a:schemeClr val="tx1"/>
                </a:solidFill>
                <a:latin typeface="BIZ UDPゴシック" panose="020B0400000000000000" pitchFamily="50" charset="-128"/>
                <a:ea typeface="BIZ UDPゴシック" panose="020B0400000000000000" pitchFamily="50" charset="-128"/>
              </a:rPr>
              <a:t>と、</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just">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体積が大きくなると思う。</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6" name="吹き出し: 角を丸めた四角形 15">
            <a:extLst>
              <a:ext uri="{FF2B5EF4-FFF2-40B4-BE49-F238E27FC236}">
                <a16:creationId xmlns:a16="http://schemas.microsoft.com/office/drawing/2014/main" id="{AD2F7BE0-B3A8-4B29-8D82-5642F40E2D96}"/>
              </a:ext>
            </a:extLst>
          </p:cNvPr>
          <p:cNvSpPr/>
          <p:nvPr/>
        </p:nvSpPr>
        <p:spPr>
          <a:xfrm>
            <a:off x="6787463" y="5360049"/>
            <a:ext cx="3950111" cy="1285774"/>
          </a:xfrm>
          <a:prstGeom prst="wedgeRoundRectCallout">
            <a:avLst>
              <a:gd name="adj1" fmla="val 60118"/>
              <a:gd name="adj2" fmla="val -5632"/>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空気を冷やすと</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just">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体積は小さくなると思う。</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1EE821D-6F40-4393-8AFF-D41565B27C32}"/>
              </a:ext>
            </a:extLst>
          </p:cNvPr>
          <p:cNvSpPr txBox="1"/>
          <p:nvPr/>
        </p:nvSpPr>
        <p:spPr>
          <a:xfrm>
            <a:off x="2842033" y="169092"/>
            <a:ext cx="5524531" cy="409151"/>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なか　　　　　　　　　　　　　　くうき</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02BFA00B-4265-4B88-829B-42BEEF7A5FA4}"/>
              </a:ext>
            </a:extLst>
          </p:cNvPr>
          <p:cNvSpPr txBox="1"/>
          <p:nvPr/>
        </p:nvSpPr>
        <p:spPr>
          <a:xfrm>
            <a:off x="-400352" y="738784"/>
            <a:ext cx="8766915" cy="875211"/>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あたた　　　　　 </a:t>
            </a:r>
            <a:r>
              <a:rPr lang="ja-JP" altLang="en-US" sz="2000" dirty="0" smtClean="0">
                <a:latin typeface="HG創英ﾌﾟﾚｾﾞﾝｽEB" panose="02020809000000000000" pitchFamily="17" charset="-128"/>
                <a:ea typeface="HG創英ﾌﾟﾚｾﾞﾝｽEB" panose="02020809000000000000" pitchFamily="17" charset="-128"/>
              </a:rPr>
              <a:t>ひ                                  くうき</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7" name="テキスト ボックス 26">
            <a:extLst>
              <a:ext uri="{FF2B5EF4-FFF2-40B4-BE49-F238E27FC236}">
                <a16:creationId xmlns:a16="http://schemas.microsoft.com/office/drawing/2014/main" id="{94CB8F66-7F93-4CCC-9356-EFE674D403D9}"/>
              </a:ext>
            </a:extLst>
          </p:cNvPr>
          <p:cNvSpPr txBox="1"/>
          <p:nvPr/>
        </p:nvSpPr>
        <p:spPr>
          <a:xfrm>
            <a:off x="6590638" y="5223166"/>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600" dirty="0">
                <a:latin typeface="HG創英ﾌﾟﾚｾﾞﾝｽEB" panose="02020809000000000000" pitchFamily="17" charset="-128"/>
                <a:ea typeface="HG創英ﾌﾟﾚｾﾞﾝｽEB" panose="02020809000000000000" pitchFamily="17" charset="-128"/>
              </a:rPr>
              <a:t>くうき　 ひ</a:t>
            </a:r>
            <a:endParaRPr kumimoji="1" lang="ja-JP" altLang="en-US" sz="1400" dirty="0">
              <a:latin typeface="HG創英ﾌﾟﾚｾﾞﾝｽEB" panose="02020809000000000000" pitchFamily="17" charset="-128"/>
              <a:ea typeface="HG創英ﾌﾟﾚｾﾞﾝｽEB" panose="02020809000000000000" pitchFamily="17" charset="-128"/>
            </a:endParaRPr>
          </a:p>
        </p:txBody>
      </p:sp>
      <p:sp>
        <p:nvSpPr>
          <p:cNvPr id="29" name="テキスト ボックス 28">
            <a:extLst>
              <a:ext uri="{FF2B5EF4-FFF2-40B4-BE49-F238E27FC236}">
                <a16:creationId xmlns:a16="http://schemas.microsoft.com/office/drawing/2014/main" id="{D16DA8CE-3662-4C13-B9E5-D334FD33510E}"/>
              </a:ext>
            </a:extLst>
          </p:cNvPr>
          <p:cNvSpPr txBox="1"/>
          <p:nvPr/>
        </p:nvSpPr>
        <p:spPr>
          <a:xfrm>
            <a:off x="6787463" y="5822961"/>
            <a:ext cx="5726037" cy="393922"/>
          </a:xfrm>
          <a:prstGeom prst="rect">
            <a:avLst/>
          </a:prstGeom>
          <a:noFill/>
        </p:spPr>
        <p:txBody>
          <a:bodyPr wrap="square" rtlCol="0" anchor="ctr" anchorCtr="0">
            <a:noAutofit/>
          </a:bodyPr>
          <a:lstStyle/>
          <a:p>
            <a:pPr algn="just"/>
            <a:r>
              <a:rPr lang="ja-JP" altLang="en-US" sz="1600" dirty="0">
                <a:latin typeface="HG創英ﾌﾟﾚｾﾞﾝｽEB" panose="02020809000000000000" pitchFamily="17" charset="-128"/>
                <a:ea typeface="HG創英ﾌﾟﾚｾﾞﾝｽEB" panose="02020809000000000000" pitchFamily="17" charset="-128"/>
              </a:rPr>
              <a:t>たいせき　ちい　　　　　　おも</a:t>
            </a:r>
            <a:endParaRPr kumimoji="1" lang="ja-JP" altLang="en-US" sz="1600" dirty="0">
              <a:latin typeface="HG創英ﾌﾟﾚｾﾞﾝｽEB" panose="02020809000000000000" pitchFamily="17" charset="-128"/>
              <a:ea typeface="HG創英ﾌﾟﾚｾﾞﾝｽEB" panose="02020809000000000000" pitchFamily="17" charset="-128"/>
            </a:endParaRPr>
          </a:p>
        </p:txBody>
      </p:sp>
      <p:sp>
        <p:nvSpPr>
          <p:cNvPr id="30" name="テキスト ボックス 29">
            <a:extLst>
              <a:ext uri="{FF2B5EF4-FFF2-40B4-BE49-F238E27FC236}">
                <a16:creationId xmlns:a16="http://schemas.microsoft.com/office/drawing/2014/main" id="{E1EE821D-6F40-4393-8AFF-D41565B27C32}"/>
              </a:ext>
            </a:extLst>
          </p:cNvPr>
          <p:cNvSpPr txBox="1"/>
          <p:nvPr/>
        </p:nvSpPr>
        <p:spPr>
          <a:xfrm>
            <a:off x="-116594" y="1671798"/>
            <a:ext cx="11590069" cy="591949"/>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smtClean="0">
                <a:latin typeface="HG創英ﾌﾟﾚｾﾞﾝｽEB" panose="02020809000000000000" pitchFamily="17" charset="-128"/>
                <a:ea typeface="HG創英ﾌﾟﾚｾﾞﾝｽEB" panose="02020809000000000000" pitchFamily="17" charset="-128"/>
              </a:rPr>
              <a:t>たいせき                           へんか </a:t>
            </a:r>
            <a:r>
              <a:rPr lang="ja-JP" altLang="en-US" sz="2000" dirty="0">
                <a:latin typeface="HG創英ﾌﾟﾚｾﾞﾝｽEB" panose="02020809000000000000" pitchFamily="17" charset="-128"/>
                <a:ea typeface="HG創英ﾌﾟﾚｾﾞﾝｽEB" panose="02020809000000000000" pitchFamily="17" charset="-128"/>
              </a:rPr>
              <a:t>　　　　　　　　　は</a:t>
            </a:r>
            <a:r>
              <a:rPr lang="ja-JP" altLang="en-US" sz="2000" dirty="0" err="1">
                <a:latin typeface="HG創英ﾌﾟﾚｾﾞﾝｽEB" panose="02020809000000000000" pitchFamily="17" charset="-128"/>
                <a:ea typeface="HG創英ﾌﾟﾚｾﾞﾝｽEB" panose="02020809000000000000" pitchFamily="17" charset="-128"/>
              </a:rPr>
              <a:t>な</a:t>
            </a:r>
            <a:r>
              <a:rPr lang="ja-JP" altLang="en-US" sz="2000" dirty="0">
                <a:latin typeface="HG創英ﾌﾟﾚｾﾞﾝｽEB" panose="02020809000000000000" pitchFamily="17" charset="-128"/>
                <a:ea typeface="HG創英ﾌﾟﾚｾﾞﾝｽEB" panose="02020809000000000000" pitchFamily="17" charset="-128"/>
              </a:rPr>
              <a:t>　　　あ</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5" name="角丸四角形 4"/>
          <p:cNvSpPr/>
          <p:nvPr/>
        </p:nvSpPr>
        <p:spPr>
          <a:xfrm>
            <a:off x="1550015" y="4287661"/>
            <a:ext cx="4094834" cy="913273"/>
          </a:xfrm>
          <a:prstGeom prst="round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空気</a:t>
            </a:r>
            <a:r>
              <a:rPr kumimoji="1" lang="ja-JP" altLang="en-US" sz="2800" dirty="0" smtClean="0">
                <a:solidFill>
                  <a:schemeClr val="tx1"/>
                </a:solidFill>
                <a:latin typeface="BIZ UDPゴシック" panose="020B0400000000000000" pitchFamily="50" charset="-128"/>
                <a:ea typeface="BIZ UDPゴシック" panose="020B0400000000000000" pitchFamily="50" charset="-128"/>
              </a:rPr>
              <a:t>を温める</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31" name="角丸四角形 30"/>
          <p:cNvSpPr/>
          <p:nvPr/>
        </p:nvSpPr>
        <p:spPr>
          <a:xfrm>
            <a:off x="6879671" y="4269036"/>
            <a:ext cx="4094834" cy="913273"/>
          </a:xfrm>
          <a:prstGeom prst="roundRect">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空気を冷やす</a:t>
            </a:r>
          </a:p>
        </p:txBody>
      </p:sp>
      <p:sp>
        <p:nvSpPr>
          <p:cNvPr id="32" name="テキスト ボックス 31">
            <a:extLst>
              <a:ext uri="{FF2B5EF4-FFF2-40B4-BE49-F238E27FC236}">
                <a16:creationId xmlns:a16="http://schemas.microsoft.com/office/drawing/2014/main" id="{D16DA8CE-3662-4C13-B9E5-D334FD33510E}"/>
              </a:ext>
            </a:extLst>
          </p:cNvPr>
          <p:cNvSpPr txBox="1"/>
          <p:nvPr/>
        </p:nvSpPr>
        <p:spPr>
          <a:xfrm>
            <a:off x="1753810" y="5854843"/>
            <a:ext cx="3698723" cy="393922"/>
          </a:xfrm>
          <a:prstGeom prst="rect">
            <a:avLst/>
          </a:prstGeom>
          <a:noFill/>
        </p:spPr>
        <p:txBody>
          <a:bodyPr wrap="square" rtlCol="0" anchor="ctr" anchorCtr="0">
            <a:noAutofit/>
          </a:bodyPr>
          <a:lstStyle/>
          <a:p>
            <a:pPr algn="just"/>
            <a:r>
              <a:rPr lang="ja-JP" altLang="en-US" sz="1600" dirty="0">
                <a:latin typeface="HG創英ﾌﾟﾚｾﾞﾝｽEB" panose="02020809000000000000" pitchFamily="17" charset="-128"/>
                <a:ea typeface="HG創英ﾌﾟﾚｾﾞﾝｽEB" panose="02020809000000000000" pitchFamily="17" charset="-128"/>
              </a:rPr>
              <a:t>たいせき　おお　　　 　　　 おも</a:t>
            </a:r>
            <a:endParaRPr kumimoji="1" lang="ja-JP" altLang="en-US" sz="1600" dirty="0">
              <a:latin typeface="HG創英ﾌﾟﾚｾﾞﾝｽEB" panose="02020809000000000000" pitchFamily="17" charset="-128"/>
              <a:ea typeface="HG創英ﾌﾟﾚｾﾞﾝｽEB" panose="02020809000000000000" pitchFamily="17" charset="-128"/>
            </a:endParaRPr>
          </a:p>
        </p:txBody>
      </p:sp>
      <p:sp>
        <p:nvSpPr>
          <p:cNvPr id="33" name="テキスト ボックス 32">
            <a:extLst>
              <a:ext uri="{FF2B5EF4-FFF2-40B4-BE49-F238E27FC236}">
                <a16:creationId xmlns:a16="http://schemas.microsoft.com/office/drawing/2014/main" id="{94CB8F66-7F93-4CCC-9356-EFE674D403D9}"/>
              </a:ext>
            </a:extLst>
          </p:cNvPr>
          <p:cNvSpPr txBox="1"/>
          <p:nvPr/>
        </p:nvSpPr>
        <p:spPr>
          <a:xfrm>
            <a:off x="1510338" y="5246651"/>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600" dirty="0">
                <a:latin typeface="HG創英ﾌﾟﾚｾﾞﾝｽEB" panose="02020809000000000000" pitchFamily="17" charset="-128"/>
                <a:ea typeface="HG創英ﾌﾟﾚｾﾞﾝｽEB" panose="02020809000000000000" pitchFamily="17" charset="-128"/>
              </a:rPr>
              <a:t>くう</a:t>
            </a:r>
            <a:r>
              <a:rPr lang="ja-JP" altLang="en-US" sz="1600" dirty="0" smtClean="0">
                <a:latin typeface="HG創英ﾌﾟﾚｾﾞﾝｽEB" panose="02020809000000000000" pitchFamily="17" charset="-128"/>
                <a:ea typeface="HG創英ﾌﾟﾚｾﾞﾝｽEB" panose="02020809000000000000" pitchFamily="17" charset="-128"/>
              </a:rPr>
              <a:t>き　あたた</a:t>
            </a:r>
            <a:r>
              <a:rPr lang="ja-JP" altLang="en-US" sz="1600" dirty="0">
                <a:latin typeface="HG創英ﾌﾟﾚｾﾞﾝｽEB" panose="02020809000000000000" pitchFamily="17" charset="-128"/>
                <a:ea typeface="HG創英ﾌﾟﾚｾﾞﾝｽEB" panose="02020809000000000000" pitchFamily="17" charset="-128"/>
              </a:rPr>
              <a:t>　 </a:t>
            </a:r>
            <a:endParaRPr kumimoji="1" lang="ja-JP" altLang="en-US" sz="1400" dirty="0">
              <a:latin typeface="HG創英ﾌﾟﾚｾﾞﾝｽEB" panose="02020809000000000000" pitchFamily="17" charset="-128"/>
              <a:ea typeface="HG創英ﾌﾟﾚｾﾞﾝｽEB" panose="02020809000000000000" pitchFamily="17" charset="-128"/>
            </a:endParaRPr>
          </a:p>
        </p:txBody>
      </p:sp>
      <p:sp>
        <p:nvSpPr>
          <p:cNvPr id="34" name="テキスト ボックス 33">
            <a:extLst>
              <a:ext uri="{FF2B5EF4-FFF2-40B4-BE49-F238E27FC236}">
                <a16:creationId xmlns:a16="http://schemas.microsoft.com/office/drawing/2014/main" id="{BE5EF55E-1D73-496D-AB25-CB771BA1EE13}"/>
              </a:ext>
            </a:extLst>
          </p:cNvPr>
          <p:cNvSpPr txBox="1"/>
          <p:nvPr/>
        </p:nvSpPr>
        <p:spPr>
          <a:xfrm>
            <a:off x="2121594" y="4342333"/>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くう</a:t>
            </a:r>
            <a:r>
              <a:rPr lang="ja-JP" altLang="en-US" sz="2000" dirty="0" smtClean="0">
                <a:latin typeface="HG創英ﾌﾟﾚｾﾞﾝｽEB" panose="02020809000000000000" pitchFamily="17" charset="-128"/>
                <a:ea typeface="HG創英ﾌﾟﾚｾﾞﾝｽEB" panose="02020809000000000000" pitchFamily="17" charset="-128"/>
              </a:rPr>
              <a:t>き　あたた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35" name="テキスト ボックス 34">
            <a:extLst>
              <a:ext uri="{FF2B5EF4-FFF2-40B4-BE49-F238E27FC236}">
                <a16:creationId xmlns:a16="http://schemas.microsoft.com/office/drawing/2014/main" id="{3C82783F-62AE-4A3B-B40B-057BBF5633F7}"/>
              </a:ext>
            </a:extLst>
          </p:cNvPr>
          <p:cNvSpPr txBox="1"/>
          <p:nvPr/>
        </p:nvSpPr>
        <p:spPr>
          <a:xfrm>
            <a:off x="7479846" y="4260601"/>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くうき　 ひ</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7" name="図 6">
            <a:extLst>
              <a:ext uri="{FF2B5EF4-FFF2-40B4-BE49-F238E27FC236}">
                <a16:creationId xmlns:a16="http://schemas.microsoft.com/office/drawing/2014/main" id="{538809B6-935D-4743-9183-1C302065BB7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31078"/>
          <a:stretch/>
        </p:blipFill>
        <p:spPr>
          <a:xfrm>
            <a:off x="1977117" y="2768936"/>
            <a:ext cx="3133153" cy="1467163"/>
          </a:xfrm>
          <a:prstGeom prst="rect">
            <a:avLst/>
          </a:prstGeom>
        </p:spPr>
      </p:pic>
      <p:pic>
        <p:nvPicPr>
          <p:cNvPr id="9" name="図 8">
            <a:extLst>
              <a:ext uri="{FF2B5EF4-FFF2-40B4-BE49-F238E27FC236}">
                <a16:creationId xmlns:a16="http://schemas.microsoft.com/office/drawing/2014/main" id="{56AA6DE0-661A-432D-A26C-76DD32ED355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0732" t="20264" r="14058" b="29098"/>
          <a:stretch/>
        </p:blipFill>
        <p:spPr>
          <a:xfrm>
            <a:off x="7581919" y="2832361"/>
            <a:ext cx="2614404" cy="1398916"/>
          </a:xfrm>
          <a:prstGeom prst="rect">
            <a:avLst/>
          </a:prstGeom>
        </p:spPr>
      </p:pic>
    </p:spTree>
    <p:extLst>
      <p:ext uri="{BB962C8B-B14F-4D97-AF65-F5344CB8AC3E}">
        <p14:creationId xmlns:p14="http://schemas.microsoft.com/office/powerpoint/2010/main" val="320281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7B7E37-AFA8-46DC-9500-4AB8F234A87D}"/>
              </a:ext>
            </a:extLst>
          </p:cNvPr>
          <p:cNvSpPr>
            <a:spLocks noGrp="1"/>
          </p:cNvSpPr>
          <p:nvPr>
            <p:ph type="title"/>
          </p:nvPr>
        </p:nvSpPr>
        <p:spPr/>
        <p:txBody>
          <a:bodyPr/>
          <a:lstStyle/>
          <a:p>
            <a:endParaRPr kumimoji="1" lang="ja-JP" altLang="en-US"/>
          </a:p>
        </p:txBody>
      </p:sp>
      <p:sp>
        <p:nvSpPr>
          <p:cNvPr id="5" name="四角形: 角を丸くする 4">
            <a:extLst>
              <a:ext uri="{FF2B5EF4-FFF2-40B4-BE49-F238E27FC236}">
                <a16:creationId xmlns:a16="http://schemas.microsoft.com/office/drawing/2014/main" id="{4180B3D8-AF6A-4900-98EF-11C5819A9C91}"/>
              </a:ext>
            </a:extLst>
          </p:cNvPr>
          <p:cNvSpPr/>
          <p:nvPr/>
        </p:nvSpPr>
        <p:spPr>
          <a:xfrm>
            <a:off x="450225" y="302786"/>
            <a:ext cx="2469890" cy="1458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rgbClr val="0070C0"/>
                </a:solidFill>
                <a:latin typeface="BIZ UDPゴシック" panose="020B0400000000000000" pitchFamily="50" charset="-128"/>
                <a:ea typeface="BIZ UDPゴシック" panose="020B0400000000000000" pitchFamily="50" charset="-128"/>
              </a:rPr>
              <a:t>実験</a:t>
            </a:r>
            <a:endParaRPr kumimoji="1" lang="ja-JP" altLang="en-US" sz="5400" dirty="0">
              <a:solidFill>
                <a:srgbClr val="0070C0"/>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9A232323-5B3B-4AAA-BF84-00E88F45EDB1}"/>
              </a:ext>
            </a:extLst>
          </p:cNvPr>
          <p:cNvSpPr/>
          <p:nvPr/>
        </p:nvSpPr>
        <p:spPr>
          <a:xfrm>
            <a:off x="0" y="133384"/>
            <a:ext cx="3273970" cy="7442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0070C0"/>
                </a:solidFill>
                <a:latin typeface="BIZ UDPゴシック" panose="020B0400000000000000" pitchFamily="50" charset="-128"/>
                <a:ea typeface="BIZ UDPゴシック" panose="020B0400000000000000" pitchFamily="50" charset="-128"/>
              </a:rPr>
              <a:t>じっけん</a:t>
            </a:r>
            <a:endParaRPr kumimoji="1" lang="ja-JP" altLang="en-US" sz="2400" dirty="0">
              <a:solidFill>
                <a:srgbClr val="0070C0"/>
              </a:solidFill>
              <a:latin typeface="BIZ UDPゴシック" panose="020B0400000000000000" pitchFamily="50" charset="-128"/>
              <a:ea typeface="BIZ UDPゴシック" panose="020B0400000000000000" pitchFamily="50" charset="-128"/>
            </a:endParaRPr>
          </a:p>
        </p:txBody>
      </p:sp>
      <p:sp>
        <p:nvSpPr>
          <p:cNvPr id="7" name="タイトル 8">
            <a:extLst>
              <a:ext uri="{FF2B5EF4-FFF2-40B4-BE49-F238E27FC236}">
                <a16:creationId xmlns:a16="http://schemas.microsoft.com/office/drawing/2014/main" id="{3EC67D23-3CF0-4C5D-B25B-AC6F66A88628}"/>
              </a:ext>
            </a:extLst>
          </p:cNvPr>
          <p:cNvSpPr txBox="1">
            <a:spLocks/>
          </p:cNvSpPr>
          <p:nvPr/>
        </p:nvSpPr>
        <p:spPr>
          <a:xfrm>
            <a:off x="3382696" y="1415814"/>
            <a:ext cx="7983460" cy="1119709"/>
          </a:xfrm>
          <a:prstGeom prst="rect">
            <a:avLst/>
          </a:prstGeom>
          <a:noFill/>
        </p:spPr>
        <p:txBody>
          <a:bodyPr vert="horz" wrap="square" lIns="91440" tIns="0" rIns="91440" bIns="0" rtlCol="0" anchor="b"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u="heavy" dirty="0">
                <a:uFill>
                  <a:solidFill>
                    <a:srgbClr val="0070C0"/>
                  </a:solidFill>
                </a:uFill>
                <a:latin typeface="UD デジタル 教科書体 NK-R" panose="02020400000000000000" pitchFamily="18" charset="-128"/>
                <a:ea typeface="UD デジタル 教科書体 NK-R" panose="02020400000000000000" pitchFamily="18" charset="-128"/>
              </a:rPr>
              <a:t>とじこめた空気を温めたり</a:t>
            </a:r>
            <a:endParaRPr lang="en-US" altLang="ja-JP"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2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u="heavy" dirty="0">
                <a:uFill>
                  <a:solidFill>
                    <a:srgbClr val="0070C0"/>
                  </a:solidFill>
                </a:uFill>
                <a:latin typeface="UD デジタル 教科書体 NK-R" panose="02020400000000000000" pitchFamily="18" charset="-128"/>
                <a:ea typeface="UD デジタル 教科書体 NK-R" panose="02020400000000000000" pitchFamily="18" charset="-128"/>
              </a:rPr>
              <a:t>冷やしたりして、体積が変わるか</a:t>
            </a:r>
            <a:endParaRPr lang="en-US" altLang="ja-JP"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endParaRPr lang="en-US" altLang="ja-JP" sz="12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r>
              <a:rPr lang="ja-JP" altLang="en-US" u="heavy" dirty="0">
                <a:uFill>
                  <a:solidFill>
                    <a:srgbClr val="0070C0"/>
                  </a:solidFill>
                </a:uFill>
                <a:latin typeface="UD デジタル 教科書体 NK-R" panose="02020400000000000000" pitchFamily="18" charset="-128"/>
                <a:ea typeface="UD デジタル 教科書体 NK-R" panose="02020400000000000000" pitchFamily="18" charset="-128"/>
              </a:rPr>
              <a:t>調べよう。</a:t>
            </a:r>
            <a:endParaRPr lang="en-US" altLang="ja-JP"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D516E36E-CCBA-4F80-9360-12744E727015}"/>
              </a:ext>
            </a:extLst>
          </p:cNvPr>
          <p:cNvSpPr/>
          <p:nvPr/>
        </p:nvSpPr>
        <p:spPr>
          <a:xfrm>
            <a:off x="375620" y="2452600"/>
            <a:ext cx="7146212" cy="2965831"/>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r>
              <a:rPr kumimoji="1" lang="ja-JP" altLang="en-US" sz="3200" dirty="0">
                <a:latin typeface="BIZ UDPゴシック" panose="020B0400000000000000" pitchFamily="50" charset="-128"/>
                <a:ea typeface="BIZ UDPゴシック" panose="020B0400000000000000" pitchFamily="50" charset="-128"/>
              </a:rPr>
              <a:t>実験のながれ</a:t>
            </a:r>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１　丸底フラスコに</a:t>
            </a:r>
            <a:endParaRPr kumimoji="1" lang="en-US" altLang="ja-JP" sz="3200"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ガラス管のついたゴム</a:t>
            </a:r>
            <a:r>
              <a:rPr kumimoji="1" lang="ja-JP" altLang="en-US" sz="3200" dirty="0" err="1">
                <a:latin typeface="BIZ UDPゴシック" panose="020B0400000000000000" pitchFamily="50" charset="-128"/>
                <a:ea typeface="BIZ UDPゴシック" panose="020B0400000000000000" pitchFamily="50" charset="-128"/>
              </a:rPr>
              <a:t>せんを</a:t>
            </a:r>
            <a:r>
              <a:rPr kumimoji="1" lang="ja-JP" altLang="en-US" sz="3200" dirty="0">
                <a:latin typeface="BIZ UDPゴシック" panose="020B0400000000000000" pitchFamily="50" charset="-128"/>
                <a:ea typeface="BIZ UDPゴシック" panose="020B0400000000000000" pitchFamily="50" charset="-128"/>
              </a:rPr>
              <a:t>する。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07FB5E0-7410-4B71-A5F8-7D896007F50C}"/>
              </a:ext>
            </a:extLst>
          </p:cNvPr>
          <p:cNvSpPr txBox="1"/>
          <p:nvPr/>
        </p:nvSpPr>
        <p:spPr>
          <a:xfrm>
            <a:off x="6126118" y="-79973"/>
            <a:ext cx="3665581"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くうき　　　あたた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2" name="テキスト ボックス 11">
            <a:extLst>
              <a:ext uri="{FF2B5EF4-FFF2-40B4-BE49-F238E27FC236}">
                <a16:creationId xmlns:a16="http://schemas.microsoft.com/office/drawing/2014/main" id="{757D023D-CAF8-4A16-8571-4AFEE9B90CD0}"/>
              </a:ext>
            </a:extLst>
          </p:cNvPr>
          <p:cNvSpPr txBox="1"/>
          <p:nvPr/>
        </p:nvSpPr>
        <p:spPr>
          <a:xfrm>
            <a:off x="2969525" y="790986"/>
            <a:ext cx="7708900" cy="470939"/>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smtClean="0">
                <a:latin typeface="HG創英ﾌﾟﾚｾﾞﾝｽEB" panose="02020809000000000000" pitchFamily="17" charset="-128"/>
                <a:ea typeface="HG創英ﾌﾟﾚｾﾞﾝｽEB" panose="02020809000000000000" pitchFamily="17" charset="-128"/>
              </a:rPr>
              <a:t> ひ </a:t>
            </a:r>
            <a:r>
              <a:rPr lang="ja-JP" altLang="en-US" sz="2000" dirty="0">
                <a:latin typeface="HG創英ﾌﾟﾚｾﾞﾝｽEB" panose="02020809000000000000" pitchFamily="17" charset="-128"/>
                <a:ea typeface="HG創英ﾌﾟﾚｾﾞﾝｽEB" panose="02020809000000000000" pitchFamily="17" charset="-128"/>
              </a:rPr>
              <a:t>　　　　　　　　　　　　　たいせき　　 </a:t>
            </a:r>
            <a:r>
              <a:rPr lang="ja-JP" altLang="en-US" sz="2000" dirty="0" err="1">
                <a:latin typeface="HG創英ﾌﾟﾚｾﾞﾝｽEB" panose="02020809000000000000" pitchFamily="17" charset="-128"/>
                <a:ea typeface="HG創英ﾌﾟﾚｾﾞﾝｽEB" panose="02020809000000000000" pitchFamily="17" charset="-128"/>
              </a:rPr>
              <a:t>か</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9C0D9CAE-5B99-45E4-B004-8255EA043029}"/>
              </a:ext>
            </a:extLst>
          </p:cNvPr>
          <p:cNvSpPr txBox="1"/>
          <p:nvPr/>
        </p:nvSpPr>
        <p:spPr>
          <a:xfrm>
            <a:off x="124330" y="2601944"/>
            <a:ext cx="1253873"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じっけん</a:t>
            </a:r>
            <a:endParaRPr kumimoji="1" lang="ja-JP" altLang="en-US" sz="140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5D8EDA4B-F8CD-49BA-A271-1A415C2C3372}"/>
              </a:ext>
            </a:extLst>
          </p:cNvPr>
          <p:cNvSpPr txBox="1"/>
          <p:nvPr/>
        </p:nvSpPr>
        <p:spPr>
          <a:xfrm>
            <a:off x="450225" y="3526738"/>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まるぞこ</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907FB5E0-7410-4B71-A5F8-7D896007F50C}"/>
              </a:ext>
            </a:extLst>
          </p:cNvPr>
          <p:cNvSpPr txBox="1"/>
          <p:nvPr/>
        </p:nvSpPr>
        <p:spPr>
          <a:xfrm>
            <a:off x="3131406" y="1550218"/>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2000" dirty="0" err="1">
                <a:latin typeface="HG創英ﾌﾟﾚｾﾞﾝｽEB" panose="02020809000000000000" pitchFamily="17" charset="-128"/>
                <a:ea typeface="HG創英ﾌﾟﾚｾﾞﾝｽEB" panose="02020809000000000000" pitchFamily="17" charset="-128"/>
              </a:rPr>
              <a:t>しら</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21" name="テキスト ボックス 20">
            <a:extLst>
              <a:ext uri="{FF2B5EF4-FFF2-40B4-BE49-F238E27FC236}">
                <a16:creationId xmlns:a16="http://schemas.microsoft.com/office/drawing/2014/main" id="{5D8EDA4B-F8CD-49BA-A271-1A415C2C3372}"/>
              </a:ext>
            </a:extLst>
          </p:cNvPr>
          <p:cNvSpPr txBox="1"/>
          <p:nvPr/>
        </p:nvSpPr>
        <p:spPr>
          <a:xfrm>
            <a:off x="974682" y="4493637"/>
            <a:ext cx="3551852" cy="479964"/>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400" dirty="0">
                <a:latin typeface="HG創英ﾌﾟﾚｾﾞﾝｽEB" panose="02020809000000000000" pitchFamily="17" charset="-128"/>
                <a:ea typeface="HG創英ﾌﾟﾚｾﾞﾝｽEB" panose="02020809000000000000" pitchFamily="17" charset="-128"/>
              </a:rPr>
              <a:t>かん</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pic>
        <p:nvPicPr>
          <p:cNvPr id="4" name="図 3">
            <a:extLst>
              <a:ext uri="{FF2B5EF4-FFF2-40B4-BE49-F238E27FC236}">
                <a16:creationId xmlns:a16="http://schemas.microsoft.com/office/drawing/2014/main" id="{B2257209-952A-4BFC-B5C1-F43F97CD55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84413" y="2135786"/>
            <a:ext cx="3761069" cy="4021138"/>
          </a:xfrm>
          <a:prstGeom prst="rect">
            <a:avLst/>
          </a:prstGeom>
        </p:spPr>
      </p:pic>
      <p:sp>
        <p:nvSpPr>
          <p:cNvPr id="3" name="正方形/長方形 2"/>
          <p:cNvSpPr/>
          <p:nvPr/>
        </p:nvSpPr>
        <p:spPr>
          <a:xfrm>
            <a:off x="7773122" y="3526738"/>
            <a:ext cx="1168022"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空気</a:t>
            </a:r>
          </a:p>
        </p:txBody>
      </p:sp>
      <p:cxnSp>
        <p:nvCxnSpPr>
          <p:cNvPr id="9" name="直線コネクタ 8"/>
          <p:cNvCxnSpPr>
            <a:stCxn id="3" idx="2"/>
          </p:cNvCxnSpPr>
          <p:nvPr/>
        </p:nvCxnSpPr>
        <p:spPr>
          <a:xfrm>
            <a:off x="8357133" y="4006702"/>
            <a:ext cx="280681" cy="966899"/>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0407465" y="4554989"/>
            <a:ext cx="1168022"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ゴムせん</a:t>
            </a:r>
            <a:endParaRPr kumimoji="1" lang="ja-JP" altLang="en-US" dirty="0"/>
          </a:p>
        </p:txBody>
      </p:sp>
      <p:sp>
        <p:nvSpPr>
          <p:cNvPr id="22" name="正方形/長方形 21"/>
          <p:cNvSpPr/>
          <p:nvPr/>
        </p:nvSpPr>
        <p:spPr>
          <a:xfrm>
            <a:off x="7773122" y="5966784"/>
            <a:ext cx="2290978" cy="685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a:t>
            </a:r>
            <a:r>
              <a:rPr kumimoji="1" lang="ja-JP" altLang="en-US" dirty="0"/>
              <a:t>丸底フラスコ</a:t>
            </a:r>
            <a:r>
              <a:rPr kumimoji="1" lang="en-US" altLang="ja-JP" dirty="0"/>
              <a:t>】</a:t>
            </a:r>
            <a:endParaRPr kumimoji="1" lang="ja-JP" altLang="en-US" dirty="0"/>
          </a:p>
        </p:txBody>
      </p:sp>
      <p:cxnSp>
        <p:nvCxnSpPr>
          <p:cNvPr id="23" name="直線コネクタ 22"/>
          <p:cNvCxnSpPr>
            <a:endCxn id="18" idx="0"/>
          </p:cNvCxnSpPr>
          <p:nvPr/>
        </p:nvCxnSpPr>
        <p:spPr>
          <a:xfrm>
            <a:off x="10094414" y="3935515"/>
            <a:ext cx="897062" cy="619474"/>
          </a:xfrm>
          <a:prstGeom prst="line">
            <a:avLst/>
          </a:prstGeom>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9510402" y="2150702"/>
            <a:ext cx="1843397" cy="479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ガラス管</a:t>
            </a:r>
            <a:endParaRPr kumimoji="1" lang="ja-JP" altLang="en-US" dirty="0"/>
          </a:p>
        </p:txBody>
      </p:sp>
      <p:sp>
        <p:nvSpPr>
          <p:cNvPr id="25" name="テキスト ボックス 24">
            <a:extLst>
              <a:ext uri="{FF2B5EF4-FFF2-40B4-BE49-F238E27FC236}">
                <a16:creationId xmlns:a16="http://schemas.microsoft.com/office/drawing/2014/main" id="{907FB5E0-7410-4B71-A5F8-7D896007F50C}"/>
              </a:ext>
            </a:extLst>
          </p:cNvPr>
          <p:cNvSpPr txBox="1"/>
          <p:nvPr/>
        </p:nvSpPr>
        <p:spPr>
          <a:xfrm>
            <a:off x="7773122" y="3105763"/>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err="1">
                <a:latin typeface="HG創英ﾌﾟﾚｾﾞﾝｽEB" panose="02020809000000000000" pitchFamily="17" charset="-128"/>
                <a:ea typeface="HG創英ﾌﾟﾚｾﾞﾝｽEB" panose="02020809000000000000" pitchFamily="17" charset="-128"/>
              </a:rPr>
              <a:t>くうき</a:t>
            </a:r>
            <a:endParaRPr lang="en-US" altLang="ja-JP" sz="1200" dirty="0">
              <a:latin typeface="HG創英ﾌﾟﾚｾﾞﾝｽEB" panose="02020809000000000000" pitchFamily="17" charset="-128"/>
              <a:ea typeface="HG創英ﾌﾟﾚｾﾞﾝｽEB" panose="02020809000000000000" pitchFamily="17" charset="-128"/>
            </a:endParaRPr>
          </a:p>
        </p:txBody>
      </p:sp>
      <p:sp>
        <p:nvSpPr>
          <p:cNvPr id="26" name="テキスト ボックス 25">
            <a:extLst>
              <a:ext uri="{FF2B5EF4-FFF2-40B4-BE49-F238E27FC236}">
                <a16:creationId xmlns:a16="http://schemas.microsoft.com/office/drawing/2014/main" id="{907FB5E0-7410-4B71-A5F8-7D896007F50C}"/>
              </a:ext>
            </a:extLst>
          </p:cNvPr>
          <p:cNvSpPr txBox="1"/>
          <p:nvPr/>
        </p:nvSpPr>
        <p:spPr>
          <a:xfrm>
            <a:off x="7863200" y="5762225"/>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まるぞこ</a:t>
            </a:r>
            <a:endParaRPr lang="en-US" altLang="ja-JP" sz="1200" dirty="0">
              <a:latin typeface="HG創英ﾌﾟﾚｾﾞﾝｽEB" panose="02020809000000000000" pitchFamily="17" charset="-128"/>
              <a:ea typeface="HG創英ﾌﾟﾚｾﾞﾝｽEB" panose="02020809000000000000" pitchFamily="17" charset="-128"/>
            </a:endParaRPr>
          </a:p>
        </p:txBody>
      </p:sp>
      <p:sp>
        <p:nvSpPr>
          <p:cNvPr id="27" name="テキスト ボックス 26">
            <a:extLst>
              <a:ext uri="{FF2B5EF4-FFF2-40B4-BE49-F238E27FC236}">
                <a16:creationId xmlns:a16="http://schemas.microsoft.com/office/drawing/2014/main" id="{907FB5E0-7410-4B71-A5F8-7D896007F50C}"/>
              </a:ext>
            </a:extLst>
          </p:cNvPr>
          <p:cNvSpPr txBox="1"/>
          <p:nvPr/>
        </p:nvSpPr>
        <p:spPr>
          <a:xfrm>
            <a:off x="10254500" y="1841420"/>
            <a:ext cx="1395712" cy="540953"/>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a:t>
            </a:r>
            <a:r>
              <a:rPr lang="ja-JP" altLang="en-US" sz="1200" dirty="0">
                <a:latin typeface="HG創英ﾌﾟﾚｾﾞﾝｽEB" panose="02020809000000000000" pitchFamily="17" charset="-128"/>
                <a:ea typeface="HG創英ﾌﾟﾚｾﾞﾝｽEB" panose="02020809000000000000" pitchFamily="17" charset="-128"/>
              </a:rPr>
              <a:t>かん</a:t>
            </a:r>
            <a:endParaRPr lang="en-US" altLang="ja-JP" sz="12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9609168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TotalTime>
  <Words>265</Words>
  <Application>Microsoft Office PowerPoint</Application>
  <PresentationFormat>ワイド画面</PresentationFormat>
  <Paragraphs>351</Paragraphs>
  <Slides>14</Slides>
  <Notes>14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BIZ UDPゴシック</vt:lpstr>
      <vt:lpstr>HGPｺﾞｼｯｸE</vt:lpstr>
      <vt:lpstr>HG創英ﾌﾟﾚｾﾞﾝｽEB</vt:lpstr>
      <vt:lpstr>ＭＳ ゴシック</vt:lpstr>
      <vt:lpstr>ＭＳ 明朝</vt:lpstr>
      <vt:lpstr>UD デジタル 教科書体 NK-B</vt:lpstr>
      <vt:lpstr>UD デジタル 教科書体 NK-R</vt:lpstr>
      <vt:lpstr>游ゴシック</vt:lpstr>
      <vt:lpstr>游ゴシック Light</vt:lpstr>
      <vt:lpstr>Arial</vt:lpstr>
      <vt:lpstr>Office テーマ</vt:lpstr>
      <vt:lpstr>　　 ものの温度と体積</vt:lpstr>
      <vt:lpstr>道具の紹介</vt:lpstr>
      <vt:lpstr>PowerPoint プレゼンテーション</vt:lpstr>
      <vt:lpstr>　　やわらかいようきに空気をとじこめて、  温めたり冷やしたりしてみよう。</vt:lpstr>
      <vt:lpstr>　　やわらかいようきに空気をとじこめて、  温めたり冷やしたりしてみよう。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振り返り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理科 生命「植物の発芽、成長、結実」A 高等部第１段階</dc:title>
  <dc:creator>髙橋 利典</dc:creator>
  <cp:lastModifiedBy>Windows ユーザー</cp:lastModifiedBy>
  <cp:revision>247</cp:revision>
  <cp:lastPrinted>2022-03-29T08:14:28Z</cp:lastPrinted>
  <dcterms:created xsi:type="dcterms:W3CDTF">2021-06-01T22:54:30Z</dcterms:created>
  <dcterms:modified xsi:type="dcterms:W3CDTF">2022-03-30T01:55:03Z</dcterms:modified>
</cp:coreProperties>
</file>