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1" r:id="rId5"/>
    <p:sldId id="258" r:id="rId6"/>
    <p:sldId id="260" r:id="rId7"/>
    <p:sldId id="264" r:id="rId8"/>
    <p:sldId id="262" r:id="rId9"/>
    <p:sldId id="266" r:id="rId10"/>
    <p:sldId id="265" r:id="rId11"/>
    <p:sldId id="267" r:id="rId12"/>
    <p:sldId id="269" r:id="rId13"/>
    <p:sldId id="268" r:id="rId14"/>
    <p:sldId id="270" r:id="rId15"/>
    <p:sldId id="271" r:id="rId16"/>
    <p:sldId id="263"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FFCCFF"/>
    <a:srgbClr val="FFCC66"/>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086" autoAdjust="0"/>
  </p:normalViewPr>
  <p:slideViewPr>
    <p:cSldViewPr snapToGrid="0">
      <p:cViewPr varScale="1">
        <p:scale>
          <a:sx n="45" d="100"/>
          <a:sy n="45" d="100"/>
        </p:scale>
        <p:origin x="1620" y="5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97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40862559-541E-47C3-A0C3-61932287EF2E}"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2" tIns="45716" rIns="91432" bIns="45716" rtlCol="0" anchor="b"/>
          <a:lstStyle>
            <a:lvl1pPr algn="r">
              <a:defRPr sz="1200"/>
            </a:lvl1pPr>
          </a:lstStyle>
          <a:p>
            <a:fld id="{13780274-A179-4A90-B17F-C51F44E7F639}" type="slidenum">
              <a:rPr kumimoji="1" lang="ja-JP" altLang="en-US" smtClean="0"/>
              <a:t>‹#›</a:t>
            </a:fld>
            <a:endParaRPr kumimoji="1" lang="ja-JP" altLang="en-US"/>
          </a:p>
        </p:txBody>
      </p:sp>
    </p:spTree>
    <p:extLst>
      <p:ext uri="{BB962C8B-B14F-4D97-AF65-F5344CB8AC3E}">
        <p14:creationId xmlns:p14="http://schemas.microsoft.com/office/powerpoint/2010/main" val="1814159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句読点の使い方</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a:t>
            </a:fld>
            <a:endParaRPr kumimoji="1" lang="ja-JP" altLang="en-US"/>
          </a:p>
        </p:txBody>
      </p:sp>
    </p:spTree>
    <p:extLst>
      <p:ext uri="{BB962C8B-B14F-4D97-AF65-F5344CB8AC3E}">
        <p14:creationId xmlns:p14="http://schemas.microsoft.com/office/powerpoint/2010/main" val="21069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皆さんは、学校で習った漢字をしっかりと使っていますか？</a:t>
            </a:r>
            <a:endParaRPr kumimoji="1" lang="en-US" altLang="ja-JP" dirty="0" smtClean="0"/>
          </a:p>
          <a:p>
            <a:endParaRPr kumimoji="1" lang="en-US" altLang="ja-JP" dirty="0" smtClean="0"/>
          </a:p>
          <a:p>
            <a:pPr defTabSz="914321">
              <a:defRPr/>
            </a:pPr>
            <a:r>
              <a:rPr kumimoji="1" lang="ja-JP" altLang="en-US" dirty="0" smtClean="0"/>
              <a:t>　この文章は全て平仮名で書かれています。</a:t>
            </a:r>
            <a:endParaRPr kumimoji="1" lang="en-US" altLang="ja-JP" dirty="0" smtClean="0"/>
          </a:p>
          <a:p>
            <a:pPr defTabSz="914321">
              <a:defRPr/>
            </a:pPr>
            <a:r>
              <a:rPr kumimoji="1" lang="ja-JP" altLang="en-US" dirty="0" smtClean="0"/>
              <a:t>　全て読める字ですので、できるだけ早く読んでみてください。</a:t>
            </a:r>
            <a:endParaRPr kumimoji="1" lang="en-US" altLang="ja-JP" dirty="0" smtClean="0"/>
          </a:p>
          <a:p>
            <a:pPr defTabSz="914321">
              <a:defRPr/>
            </a:pPr>
            <a:r>
              <a:rPr kumimoji="1" lang="ja-JP" altLang="en-US" dirty="0" smtClean="0"/>
              <a:t>　（少し待つ）</a:t>
            </a:r>
          </a:p>
          <a:p>
            <a:endParaRPr kumimoji="1" lang="en-US" altLang="ja-JP" dirty="0" smtClean="0"/>
          </a:p>
          <a:p>
            <a:r>
              <a:rPr kumimoji="1" lang="ja-JP" altLang="en-US" dirty="0" smtClean="0"/>
              <a:t>　どうでしたか？スムーズに読むことができましたか？</a:t>
            </a:r>
            <a:endParaRPr kumimoji="1" lang="en-US" altLang="ja-JP" dirty="0" smtClean="0"/>
          </a:p>
          <a:p>
            <a:r>
              <a:rPr kumimoji="1" lang="ja-JP" altLang="en-US" dirty="0" smtClean="0"/>
              <a:t>　きっと「読みにくかった」と感じた人がほとんどだったのではないでしょうか。</a:t>
            </a:r>
            <a:endParaRPr kumimoji="1" lang="en-US" altLang="ja-JP" dirty="0" smtClean="0"/>
          </a:p>
          <a:p>
            <a:r>
              <a:rPr kumimoji="1" lang="ja-JP" altLang="en-US" dirty="0" smtClean="0"/>
              <a:t>　この文章が読みにくい理由は、先ほど学んだ読点がないことと、漢字が使われていないことなどが考えられます。</a:t>
            </a:r>
            <a:endParaRPr kumimoji="1" lang="en-US" altLang="ja-JP" dirty="0" smtClean="0"/>
          </a:p>
          <a:p>
            <a:endParaRPr kumimoji="1" lang="en-US" altLang="ja-JP" dirty="0" smtClean="0"/>
          </a:p>
          <a:p>
            <a:pPr defTabSz="914321">
              <a:defRPr/>
            </a:pPr>
            <a:r>
              <a:rPr kumimoji="1" lang="ja-JP" altLang="en-US" dirty="0" smtClean="0"/>
              <a:t>　学校で身に付けた漢字や読点を使うことで、文が読みやすくなったり、伝わりやすくなったりします。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10</a:t>
            </a:fld>
            <a:endParaRPr kumimoji="1" lang="ja-JP" altLang="en-US"/>
          </a:p>
        </p:txBody>
      </p:sp>
    </p:spTree>
    <p:extLst>
      <p:ext uri="{BB962C8B-B14F-4D97-AF65-F5344CB8AC3E}">
        <p14:creationId xmlns:p14="http://schemas.microsoft.com/office/powerpoint/2010/main" val="352239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1">
              <a:defRPr/>
            </a:pPr>
            <a:r>
              <a:rPr kumimoji="1" lang="ja-JP" altLang="en-US" dirty="0" smtClean="0"/>
              <a:t>例えば、このようにするとどうでしょうか。</a:t>
            </a:r>
            <a:endParaRPr kumimoji="1" lang="en-US" altLang="ja-JP" dirty="0" smtClean="0"/>
          </a:p>
          <a:p>
            <a:pPr defTabSz="914321">
              <a:defRPr/>
            </a:pPr>
            <a:r>
              <a:rPr kumimoji="1" lang="ja-JP" altLang="en-US" dirty="0" smtClean="0"/>
              <a:t>先ほどと同じように読んでみてください。</a:t>
            </a:r>
            <a:endParaRPr kumimoji="1" lang="en-US" altLang="ja-JP" dirty="0" smtClean="0"/>
          </a:p>
          <a:p>
            <a:pPr defTabSz="914321">
              <a:defRPr/>
            </a:pPr>
            <a:r>
              <a:rPr kumimoji="1" lang="ja-JP" altLang="en-US" dirty="0" smtClean="0"/>
              <a:t>（少し待つ）</a:t>
            </a:r>
            <a:endParaRPr kumimoji="1" lang="en-US" altLang="ja-JP" dirty="0" smtClean="0"/>
          </a:p>
          <a:p>
            <a:pPr defTabSz="914321">
              <a:defRPr/>
            </a:pPr>
            <a:r>
              <a:rPr kumimoji="1" lang="ja-JP" altLang="en-US" dirty="0" smtClean="0"/>
              <a:t>漢字や読点があることで、先ほどよりも読みやすくなったのではないでしょうか。</a:t>
            </a:r>
            <a:endParaRPr kumimoji="1" lang="en-US" altLang="ja-JP" dirty="0" smtClean="0"/>
          </a:p>
          <a:p>
            <a:pPr defTabSz="914321">
              <a:defRPr/>
            </a:pPr>
            <a:endParaRPr kumimoji="1" lang="en-US" altLang="ja-JP" dirty="0" smtClean="0"/>
          </a:p>
          <a:p>
            <a:pPr defTabSz="914321">
              <a:defRPr/>
            </a:pPr>
            <a:r>
              <a:rPr kumimoji="1" lang="ja-JP" altLang="en-US" dirty="0" smtClean="0"/>
              <a:t>このように、学校で勉強した漢字や読点を使うことで、文が読みやすくなったり、伝わりやすくなったりしますので、学んだことはどんどん使ってみましょう。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11</a:t>
            </a:fld>
            <a:endParaRPr kumimoji="1" lang="ja-JP" altLang="en-US"/>
          </a:p>
        </p:txBody>
      </p:sp>
    </p:spTree>
    <p:extLst>
      <p:ext uri="{BB962C8B-B14F-4D97-AF65-F5344CB8AC3E}">
        <p14:creationId xmlns:p14="http://schemas.microsoft.com/office/powerpoint/2010/main" val="33636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敬語について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12</a:t>
            </a:fld>
            <a:endParaRPr kumimoji="1" lang="ja-JP" altLang="en-US"/>
          </a:p>
        </p:txBody>
      </p:sp>
    </p:spTree>
    <p:extLst>
      <p:ext uri="{BB962C8B-B14F-4D97-AF65-F5344CB8AC3E}">
        <p14:creationId xmlns:p14="http://schemas.microsoft.com/office/powerpoint/2010/main" val="400276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特セン高等支援学校の円山　花子さんは、憧れだった飲食店で現場実習をしています。</a:t>
            </a:r>
            <a:endParaRPr kumimoji="1" lang="en-US" altLang="ja-JP" dirty="0" smtClean="0"/>
          </a:p>
          <a:p>
            <a:r>
              <a:rPr kumimoji="1" lang="ja-JP" altLang="en-US" dirty="0" smtClean="0"/>
              <a:t>　ある日、ホールに出て接客しているときに、お客さんから呼び止められました。</a:t>
            </a:r>
            <a:endParaRPr kumimoji="1" lang="en-US" altLang="ja-JP" dirty="0" smtClean="0"/>
          </a:p>
          <a:p>
            <a:r>
              <a:rPr kumimoji="1" lang="ja-JP" altLang="en-US" dirty="0" smtClean="0"/>
              <a:t>　他のお客さんに飲み物を届ける途中だった花子さんは、「すみませ－ん」と呼び止めるお客様に対して、＜クリック＞「ちょっと待ってね」と伝えてしまいました。</a:t>
            </a:r>
            <a:endParaRPr kumimoji="1" lang="en-US" altLang="ja-JP" dirty="0" smtClean="0"/>
          </a:p>
          <a:p>
            <a:endParaRPr kumimoji="1" lang="en-US" altLang="ja-JP" dirty="0" smtClean="0"/>
          </a:p>
          <a:p>
            <a:r>
              <a:rPr kumimoji="1" lang="ja-JP" altLang="en-US" dirty="0" smtClean="0"/>
              <a:t>　このようなとき、皆さんは、どのように伝えますか？＜クリックで新しい吹き出しを表示する＞</a:t>
            </a:r>
            <a:endParaRPr kumimoji="1" lang="en-US" altLang="ja-JP" dirty="0" smtClean="0"/>
          </a:p>
          <a:p>
            <a:r>
              <a:rPr kumimoji="1" lang="ja-JP" altLang="en-US" dirty="0" smtClean="0"/>
              <a:t>　（少し待つ）</a:t>
            </a:r>
            <a:endParaRPr kumimoji="1" lang="en-US" altLang="ja-JP" dirty="0" smtClean="0"/>
          </a:p>
          <a:p>
            <a:r>
              <a:rPr kumimoji="1" lang="ja-JP" altLang="en-US" dirty="0" smtClean="0"/>
              <a:t>　そうですね、お客様には「少しお待ちください」と伝えると良いですね。</a:t>
            </a:r>
            <a:endParaRPr kumimoji="1" lang="en-US" altLang="ja-JP" dirty="0" smtClean="0"/>
          </a:p>
          <a:p>
            <a:endParaRPr kumimoji="1" lang="en-US" altLang="ja-JP" dirty="0" smtClean="0"/>
          </a:p>
          <a:p>
            <a:r>
              <a:rPr kumimoji="1" lang="ja-JP" altLang="en-US" dirty="0" smtClean="0"/>
              <a:t>　このように、私たちは、必要に応じて丁寧な言葉遣いをします。これを敬語と言います。</a:t>
            </a:r>
            <a:endParaRPr kumimoji="1" lang="en-US" altLang="ja-JP" dirty="0" smtClean="0"/>
          </a:p>
          <a:p>
            <a:pPr defTabSz="914321">
              <a:defRPr/>
            </a:pPr>
            <a:r>
              <a:rPr kumimoji="1" lang="ja-JP" altLang="en-US" dirty="0" smtClean="0"/>
              <a:t>　敬語を上手に使うことで、自分と相手との間に良い関係を作ることができます。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13</a:t>
            </a:fld>
            <a:endParaRPr kumimoji="1" lang="ja-JP" altLang="en-US"/>
          </a:p>
        </p:txBody>
      </p:sp>
    </p:spTree>
    <p:extLst>
      <p:ext uri="{BB962C8B-B14F-4D97-AF65-F5344CB8AC3E}">
        <p14:creationId xmlns:p14="http://schemas.microsoft.com/office/powerpoint/2010/main" val="358260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敬語には、色々な種類があります。</a:t>
            </a:r>
            <a:endParaRPr kumimoji="1" lang="en-US" altLang="ja-JP" dirty="0" smtClean="0">
              <a:latin typeface="+mn-ea"/>
            </a:endParaRPr>
          </a:p>
          <a:p>
            <a:r>
              <a:rPr kumimoji="1" lang="ja-JP" altLang="en-US" dirty="0" smtClean="0">
                <a:latin typeface="+mn-ea"/>
              </a:rPr>
              <a:t>相手や状況に合わせて使うことがポイントです。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普段、皆さんがよく使っているのが「丁寧語」です。</a:t>
            </a:r>
            <a:endParaRPr kumimoji="1" lang="en-US" altLang="ja-JP" dirty="0" smtClean="0">
              <a:latin typeface="+mn-ea"/>
            </a:endParaRPr>
          </a:p>
          <a:p>
            <a:pPr defTabSz="914321">
              <a:defRPr/>
            </a:pPr>
            <a:r>
              <a:rPr kumimoji="1" lang="ja-JP" altLang="en-US" dirty="0" smtClean="0">
                <a:latin typeface="+mn-ea"/>
              </a:rPr>
              <a:t>丁寧語は、あまり親しくない人や大勢の人に対して話したり書いたりするときに使うもので、「です」、「ます」や、「ございます」などがあります。</a:t>
            </a:r>
            <a:endParaRPr kumimoji="1" lang="en-US" altLang="ja-JP" dirty="0" smtClean="0">
              <a:latin typeface="+mn-ea"/>
            </a:endParaRPr>
          </a:p>
          <a:p>
            <a:pPr defTabSz="914321">
              <a:defRPr/>
            </a:pPr>
            <a:r>
              <a:rPr kumimoji="1" lang="ja-JP" altLang="en-US" dirty="0" smtClean="0">
                <a:latin typeface="+mn-ea"/>
              </a:rPr>
              <a:t>相手に対して敬意を表す言い方です。</a:t>
            </a:r>
            <a:endParaRPr kumimoji="1" lang="en-US" altLang="ja-JP" dirty="0" smtClean="0">
              <a:latin typeface="+mn-ea"/>
            </a:endParaRPr>
          </a:p>
          <a:p>
            <a:pPr defTabSz="914321">
              <a:defRPr/>
            </a:pPr>
            <a:endParaRPr kumimoji="1" lang="en-US" altLang="ja-JP" dirty="0" smtClean="0">
              <a:latin typeface="+mn-ea"/>
            </a:endParaRPr>
          </a:p>
          <a:p>
            <a:pPr defTabSz="914321">
              <a:defRPr/>
            </a:pPr>
            <a:r>
              <a:rPr kumimoji="1" lang="ja-JP" altLang="en-US" dirty="0" smtClean="0">
                <a:latin typeface="+mn-ea"/>
              </a:rPr>
              <a:t>「尊敬語」は、相手を敬う気持ちを表す言い方です。</a:t>
            </a:r>
            <a:endParaRPr kumimoji="1" lang="en-US" altLang="ja-JP" dirty="0" smtClean="0">
              <a:latin typeface="+mn-ea"/>
            </a:endParaRPr>
          </a:p>
          <a:p>
            <a:pPr defTabSz="914321">
              <a:defRPr/>
            </a:pPr>
            <a:r>
              <a:rPr kumimoji="1" lang="ja-JP" altLang="en-US" dirty="0" smtClean="0">
                <a:latin typeface="+mn-ea"/>
              </a:rPr>
              <a:t>例えば、「来る」は「いらっしゃる」。「言う」は「おっしゃる」などがあります。</a:t>
            </a:r>
            <a:endParaRPr kumimoji="1" lang="en-US" altLang="ja-JP" dirty="0" smtClean="0">
              <a:latin typeface="+mn-ea"/>
            </a:endParaRPr>
          </a:p>
          <a:p>
            <a:pPr defTabSz="914321">
              <a:defRPr/>
            </a:pPr>
            <a:r>
              <a:rPr kumimoji="1" lang="ja-JP" altLang="en-US" dirty="0" smtClean="0">
                <a:latin typeface="+mn-ea"/>
              </a:rPr>
              <a:t>また、「校長先生がお話になる」、「先生はもう帰られた」、「ご卒業おめでとうございます」など、「お」や「ご」を付けた言い方もあります。</a:t>
            </a:r>
            <a:endParaRPr kumimoji="1" lang="en-US" altLang="ja-JP" dirty="0" smtClean="0">
              <a:latin typeface="+mn-ea"/>
            </a:endParaRPr>
          </a:p>
          <a:p>
            <a:pPr defTabSz="914321">
              <a:defRPr/>
            </a:pPr>
            <a:endParaRPr kumimoji="1" lang="en-US" altLang="ja-JP" dirty="0" smtClean="0">
              <a:latin typeface="+mn-ea"/>
            </a:endParaRPr>
          </a:p>
          <a:p>
            <a:pPr defTabSz="914321">
              <a:defRPr/>
            </a:pPr>
            <a:r>
              <a:rPr kumimoji="1" lang="ja-JP" altLang="en-US" dirty="0" smtClean="0">
                <a:latin typeface="+mn-ea"/>
              </a:rPr>
              <a:t>「謙譲語」は、自分や身内の動作を謙遜して言うことで、その動作を受ける人への敬意を表す言い方です。</a:t>
            </a:r>
            <a:endParaRPr kumimoji="1" lang="en-US" altLang="ja-JP" dirty="0" smtClean="0">
              <a:latin typeface="+mn-ea"/>
            </a:endParaRPr>
          </a:p>
          <a:p>
            <a:pPr defTabSz="914321">
              <a:defRPr/>
            </a:pPr>
            <a:r>
              <a:rPr kumimoji="1" lang="ja-JP" altLang="en-US" dirty="0" smtClean="0">
                <a:latin typeface="+mn-ea"/>
              </a:rPr>
              <a:t>例えば、「行く」は「伺う」、「もらう」は「いただく」などがあります。</a:t>
            </a:r>
            <a:endParaRPr kumimoji="1" lang="en-US" altLang="ja-JP" dirty="0" smtClean="0">
              <a:latin typeface="+mn-ea"/>
            </a:endParaRPr>
          </a:p>
          <a:p>
            <a:pPr defTabSz="914321">
              <a:defRPr/>
            </a:pPr>
            <a:r>
              <a:rPr kumimoji="1" lang="ja-JP" altLang="en-US" dirty="0" smtClean="0">
                <a:latin typeface="+mn-ea"/>
              </a:rPr>
              <a:t>尊敬語と同じように「お～になる」と言う言い方もあります。例として、「お客様をお見送りする」など、動作を受ける人に対して使います。</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14</a:t>
            </a:fld>
            <a:endParaRPr kumimoji="1" lang="ja-JP" altLang="en-US"/>
          </a:p>
        </p:txBody>
      </p:sp>
    </p:spTree>
    <p:extLst>
      <p:ext uri="{BB962C8B-B14F-4D97-AF65-F5344CB8AC3E}">
        <p14:creationId xmlns:p14="http://schemas.microsoft.com/office/powerpoint/2010/main" val="78307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それでは、いくつかの文章で練習しましょう。</a:t>
            </a:r>
            <a:endParaRPr kumimoji="1" lang="en-US" altLang="ja-JP" dirty="0" smtClean="0"/>
          </a:p>
          <a:p>
            <a:endParaRPr kumimoji="1" lang="en-US" altLang="ja-JP" dirty="0" smtClean="0"/>
          </a:p>
          <a:p>
            <a:r>
              <a:rPr kumimoji="1" lang="ja-JP" altLang="en-US" dirty="0" smtClean="0"/>
              <a:t>　①から④の文章を敬語にしてください。</a:t>
            </a:r>
            <a:endParaRPr kumimoji="1" lang="en-US" altLang="ja-JP" dirty="0" smtClean="0"/>
          </a:p>
          <a:p>
            <a:r>
              <a:rPr kumimoji="1" lang="ja-JP" altLang="en-US" dirty="0" smtClean="0"/>
              <a:t>　（少し待つ）</a:t>
            </a:r>
            <a:endParaRPr kumimoji="1" lang="en-US" altLang="ja-JP" dirty="0" smtClean="0"/>
          </a:p>
          <a:p>
            <a:endParaRPr kumimoji="1" lang="en-US" altLang="ja-JP" dirty="0" smtClean="0"/>
          </a:p>
          <a:p>
            <a:r>
              <a:rPr kumimoji="1" lang="ja-JP" altLang="en-US" dirty="0" smtClean="0"/>
              <a:t>　＜クリックで①～④の回答例を示す＞</a:t>
            </a:r>
            <a:endParaRPr kumimoji="1" lang="en-US" altLang="ja-JP" dirty="0" smtClean="0"/>
          </a:p>
          <a:p>
            <a:r>
              <a:rPr kumimoji="1" lang="ja-JP" altLang="en-US" dirty="0" smtClean="0"/>
              <a:t>　例えば、このように言うことができます。</a:t>
            </a:r>
            <a:endParaRPr kumimoji="1" lang="en-US" altLang="ja-JP" dirty="0" smtClean="0"/>
          </a:p>
          <a:p>
            <a:r>
              <a:rPr kumimoji="1" lang="ja-JP" altLang="en-US" dirty="0" smtClean="0"/>
              <a:t>　皆さんは、どのように敬語に直しましたか？</a:t>
            </a:r>
            <a:endParaRPr kumimoji="1" lang="en-US" altLang="ja-JP" dirty="0" smtClean="0"/>
          </a:p>
          <a:p>
            <a:endParaRPr kumimoji="1" lang="en-US" altLang="ja-JP" dirty="0" smtClean="0"/>
          </a:p>
          <a:p>
            <a:r>
              <a:rPr kumimoji="1" lang="ja-JP" altLang="en-US" dirty="0" smtClean="0"/>
              <a:t>　日頃から敬語を使い、自分と相手との間に良い関係を作りましょう。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15</a:t>
            </a:fld>
            <a:endParaRPr kumimoji="1" lang="ja-JP" altLang="en-US"/>
          </a:p>
        </p:txBody>
      </p:sp>
    </p:spTree>
    <p:extLst>
      <p:ext uri="{BB962C8B-B14F-4D97-AF65-F5344CB8AC3E}">
        <p14:creationId xmlns:p14="http://schemas.microsoft.com/office/powerpoint/2010/main" val="385293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今日は、３つのことについて勉強しました。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一つ目は、句読点の使い方でした。</a:t>
            </a:r>
            <a:endParaRPr kumimoji="1" lang="en-US" altLang="ja-JP" dirty="0" smtClean="0">
              <a:latin typeface="+mn-ea"/>
            </a:endParaRPr>
          </a:p>
          <a:p>
            <a:pPr defTabSz="914321">
              <a:defRPr/>
            </a:pPr>
            <a:r>
              <a:rPr kumimoji="1" lang="ja-JP" altLang="en-US" dirty="0" smtClean="0">
                <a:latin typeface="+mn-ea"/>
              </a:rPr>
              <a:t>　句読点の打ち方は難しいですが、</a:t>
            </a:r>
            <a:r>
              <a:rPr lang="ja-JP" altLang="en-US" dirty="0">
                <a:latin typeface="+mn-ea"/>
              </a:rPr>
              <a:t>文を読みやすくしたり、意味を分かりやすくしたりすることができます。</a:t>
            </a:r>
            <a:endParaRPr lang="en-US" altLang="ja-JP" dirty="0">
              <a:latin typeface="+mn-ea"/>
            </a:endParaRPr>
          </a:p>
          <a:p>
            <a:pPr defTabSz="914321">
              <a:defRPr/>
            </a:pPr>
            <a:r>
              <a:rPr lang="ja-JP" altLang="en-US" b="0" dirty="0" smtClean="0">
                <a:effectLst/>
                <a:latin typeface="+mn-ea"/>
              </a:rPr>
              <a:t>　句読点の打つ際は、声に出して読むときにスムーズに息継ぎができるようにすることがポイントです。</a:t>
            </a:r>
            <a:endParaRPr lang="en-US" altLang="ja-JP" b="0" dirty="0" smtClean="0">
              <a:effectLst/>
              <a:latin typeface="+mn-ea"/>
            </a:endParaRPr>
          </a:p>
          <a:p>
            <a:pPr defTabSz="914321">
              <a:defRPr/>
            </a:pPr>
            <a:endParaRPr kumimoji="1" lang="en-US" altLang="ja-JP" b="0" dirty="0" smtClean="0">
              <a:effectLst/>
              <a:latin typeface="+mn-ea"/>
            </a:endParaRPr>
          </a:p>
          <a:p>
            <a:pPr defTabSz="914321">
              <a:defRPr/>
            </a:pPr>
            <a:r>
              <a:rPr kumimoji="1" lang="ja-JP" altLang="en-US" dirty="0" smtClean="0">
                <a:latin typeface="+mn-ea"/>
              </a:rPr>
              <a:t>　二つ目は、漢字や読点の使い方でした。</a:t>
            </a:r>
            <a:endParaRPr kumimoji="1" lang="en-US" altLang="ja-JP" dirty="0" smtClean="0">
              <a:latin typeface="+mn-ea"/>
            </a:endParaRPr>
          </a:p>
          <a:p>
            <a:pPr defTabSz="914321">
              <a:defRPr/>
            </a:pPr>
            <a:r>
              <a:rPr kumimoji="1" lang="ja-JP" altLang="en-US" dirty="0" smtClean="0">
                <a:latin typeface="+mn-ea"/>
              </a:rPr>
              <a:t>　漢字や読点を使うことで、文が読みやすくなったり、伝わりやすくなったりしますので、学校で勉強したことはどんどん使ってみましょう。</a:t>
            </a:r>
            <a:endParaRPr kumimoji="1" lang="en-US" altLang="ja-JP" dirty="0" smtClean="0">
              <a:latin typeface="+mn-ea"/>
            </a:endParaRPr>
          </a:p>
          <a:p>
            <a:pPr defTabSz="914321">
              <a:defRPr/>
            </a:pPr>
            <a:endParaRPr kumimoji="1" lang="en-US" altLang="ja-JP" dirty="0" smtClean="0">
              <a:latin typeface="+mn-ea"/>
            </a:endParaRPr>
          </a:p>
          <a:p>
            <a:pPr defTabSz="914321">
              <a:defRPr/>
            </a:pPr>
            <a:r>
              <a:rPr kumimoji="1" lang="ja-JP" altLang="en-US" dirty="0" smtClean="0">
                <a:latin typeface="+mn-ea"/>
              </a:rPr>
              <a:t>　三つ目は、敬語でした。</a:t>
            </a:r>
            <a:endParaRPr kumimoji="1" lang="en-US" altLang="ja-JP" dirty="0" smtClean="0">
              <a:latin typeface="+mn-ea"/>
            </a:endParaRPr>
          </a:p>
          <a:p>
            <a:pPr defTabSz="914321">
              <a:defRPr/>
            </a:pPr>
            <a:r>
              <a:rPr kumimoji="1" lang="ja-JP" altLang="en-US" dirty="0" smtClean="0">
                <a:latin typeface="+mn-ea"/>
              </a:rPr>
              <a:t>　敬語の使い方を身に付けるためには、日頃から敬語を使うことが大切です。</a:t>
            </a:r>
            <a:endParaRPr kumimoji="1" lang="en-US" altLang="ja-JP" dirty="0" smtClean="0">
              <a:latin typeface="+mn-ea"/>
            </a:endParaRPr>
          </a:p>
          <a:p>
            <a:pPr defTabSz="914321">
              <a:defRPr/>
            </a:pPr>
            <a:r>
              <a:rPr kumimoji="1" lang="ja-JP" altLang="en-US" dirty="0" smtClean="0">
                <a:latin typeface="+mn-ea"/>
              </a:rPr>
              <a:t>　社会に出ると、色々な年齢や立場の方と生活をしたり働いたりします。</a:t>
            </a:r>
            <a:endParaRPr kumimoji="1" lang="en-US" altLang="ja-JP" dirty="0" smtClean="0">
              <a:latin typeface="+mn-ea"/>
            </a:endParaRPr>
          </a:p>
          <a:p>
            <a:pPr defTabSz="914321">
              <a:defRPr/>
            </a:pPr>
            <a:r>
              <a:rPr lang="ja-JP" altLang="en-US" dirty="0">
                <a:latin typeface="+mn-ea"/>
              </a:rPr>
              <a:t>　相手との間に良い関係を作るためにも、相手の立場に応じて敬語を使いましょう。</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16</a:t>
            </a:fld>
            <a:endParaRPr kumimoji="1" lang="ja-JP" altLang="en-US"/>
          </a:p>
        </p:txBody>
      </p:sp>
    </p:spTree>
    <p:extLst>
      <p:ext uri="{BB962C8B-B14F-4D97-AF65-F5344CB8AC3E}">
        <p14:creationId xmlns:p14="http://schemas.microsoft.com/office/powerpoint/2010/main" val="168241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1">
              <a:defRPr/>
            </a:pPr>
            <a:r>
              <a:rPr kumimoji="1" lang="ja-JP" altLang="en-US" dirty="0" smtClean="0"/>
              <a:t>　書かれている文を読んでみましょう。</a:t>
            </a:r>
            <a:endParaRPr kumimoji="1" lang="en-US" altLang="ja-JP" dirty="0" smtClean="0"/>
          </a:p>
          <a:p>
            <a:r>
              <a:rPr kumimoji="1" lang="ja-JP" altLang="en-US" dirty="0" smtClean="0"/>
              <a:t>　（少し待つ）</a:t>
            </a:r>
            <a:endParaRPr kumimoji="1" lang="en-US" altLang="ja-JP" dirty="0" smtClean="0"/>
          </a:p>
          <a:p>
            <a:endParaRPr kumimoji="1" lang="en-US" altLang="ja-JP" dirty="0" smtClean="0"/>
          </a:p>
          <a:p>
            <a:r>
              <a:rPr kumimoji="1" lang="ja-JP" altLang="en-US" dirty="0" smtClean="0"/>
              <a:t>　皆さんは、この文の意味が分かりますか？</a:t>
            </a:r>
            <a:endParaRPr kumimoji="1" lang="en-US" altLang="ja-JP" dirty="0" smtClean="0"/>
          </a:p>
          <a:p>
            <a:endParaRPr kumimoji="1" lang="en-US" altLang="ja-JP" dirty="0" smtClean="0"/>
          </a:p>
          <a:p>
            <a:r>
              <a:rPr kumimoji="1" lang="ja-JP" altLang="en-US" dirty="0" smtClean="0"/>
              <a:t>　「も」がたくさん並んでいて意味が分かりにくいですね。</a:t>
            </a:r>
            <a:endParaRPr kumimoji="1" lang="en-US" altLang="ja-JP" dirty="0" smtClean="0"/>
          </a:p>
          <a:p>
            <a:endParaRPr kumimoji="1" lang="en-US" altLang="ja-JP" dirty="0" smtClean="0"/>
          </a:p>
          <a:p>
            <a:r>
              <a:rPr kumimoji="1" lang="ja-JP" altLang="en-US" dirty="0" smtClean="0"/>
              <a:t>　今日は、このような文を読みやすくするための表し方を勉強しましょう。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2</a:t>
            </a:fld>
            <a:endParaRPr kumimoji="1" lang="ja-JP" altLang="en-US"/>
          </a:p>
        </p:txBody>
      </p:sp>
    </p:spTree>
    <p:extLst>
      <p:ext uri="{BB962C8B-B14F-4D97-AF65-F5344CB8AC3E}">
        <p14:creationId xmlns:p14="http://schemas.microsoft.com/office/powerpoint/2010/main" val="78664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文章を読みやすく分かりやすい内容にするために使う符号として、句読点があります。</a:t>
            </a:r>
            <a:endParaRPr lang="en-US" altLang="ja-JP" dirty="0">
              <a:latin typeface="+mn-ea"/>
            </a:endParaRPr>
          </a:p>
          <a:p>
            <a:r>
              <a:rPr lang="ja-JP" altLang="en-US" dirty="0">
                <a:latin typeface="+mn-ea"/>
              </a:rPr>
              <a:t>　句読点は「くどくてん」ではなく、「くとうてん」と読みます。</a:t>
            </a:r>
            <a:endParaRPr lang="en-US" altLang="ja-JP" dirty="0">
              <a:latin typeface="+mn-ea"/>
            </a:endParaRPr>
          </a:p>
          <a:p>
            <a:endParaRPr lang="en-US" altLang="ja-JP" dirty="0">
              <a:latin typeface="+mn-ea"/>
            </a:endParaRPr>
          </a:p>
          <a:p>
            <a:r>
              <a:rPr lang="ja-JP" altLang="en-US" dirty="0">
                <a:latin typeface="+mn-ea"/>
              </a:rPr>
              <a:t>　文の切れ目や文中の意味の切れ目などに添える符号のことです。</a:t>
            </a:r>
            <a:endParaRPr lang="en-US" altLang="ja-JP" dirty="0">
              <a:latin typeface="+mn-ea"/>
            </a:endParaRPr>
          </a:p>
          <a:p>
            <a:endParaRPr lang="en-US" altLang="ja-JP" dirty="0">
              <a:latin typeface="+mn-ea"/>
            </a:endParaRPr>
          </a:p>
          <a:p>
            <a:r>
              <a:rPr lang="ja-JP" altLang="en-US" dirty="0">
                <a:latin typeface="+mn-ea"/>
              </a:rPr>
              <a:t>　句点は「。」で、文の終わりに付けます。</a:t>
            </a:r>
            <a:endParaRPr lang="en-US" altLang="ja-JP" dirty="0">
              <a:latin typeface="+mn-ea"/>
            </a:endParaRPr>
          </a:p>
          <a:p>
            <a:r>
              <a:rPr lang="ja-JP" altLang="en-US" dirty="0">
                <a:latin typeface="+mn-ea"/>
              </a:rPr>
              <a:t>　読点（とうてん）は「、」で、文章を読みやすくしたり、内容を正しく伝えるために打ちます。</a:t>
            </a:r>
          </a:p>
          <a:p>
            <a:endParaRPr lang="en-US" altLang="ja-JP" dirty="0">
              <a:latin typeface="+mn-ea"/>
            </a:endParaRPr>
          </a:p>
          <a:p>
            <a:r>
              <a:rPr kumimoji="1" lang="ja-JP" altLang="en-US" dirty="0" smtClean="0">
                <a:latin typeface="+mn-ea"/>
              </a:rPr>
              <a:t>　句点は、作文などを書くときによく使っていると思いますが、読点はどこに入れるか迷うことも多いのではないでしょうか。</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3</a:t>
            </a:fld>
            <a:endParaRPr kumimoji="1" lang="ja-JP" altLang="en-US"/>
          </a:p>
        </p:txBody>
      </p:sp>
    </p:spTree>
    <p:extLst>
      <p:ext uri="{BB962C8B-B14F-4D97-AF65-F5344CB8AC3E}">
        <p14:creationId xmlns:p14="http://schemas.microsoft.com/office/powerpoint/2010/main" val="133316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先ほどの例では、「も」がたくさん並んでいて意味が分かりにくかったと思いますが、このように読点を入れるとどうでしょうか。</a:t>
            </a:r>
            <a:endParaRPr lang="en-US" altLang="ja-JP" dirty="0"/>
          </a:p>
          <a:p>
            <a:r>
              <a:rPr lang="ja-JP" altLang="en-US" dirty="0"/>
              <a:t>　単語のまとまりが分かりやすくなり、意味が捉えやすくなりますね。</a:t>
            </a:r>
            <a:endParaRPr lang="en-US" altLang="ja-JP" dirty="0"/>
          </a:p>
          <a:p>
            <a:endParaRPr lang="en-US" altLang="ja-JP" dirty="0"/>
          </a:p>
          <a:p>
            <a:r>
              <a:rPr lang="ja-JP" altLang="en-US" dirty="0"/>
              <a:t>　さらに漢字があると、より分かりやすいですね。</a:t>
            </a:r>
            <a:endParaRPr lang="en-US" altLang="ja-JP" dirty="0"/>
          </a:p>
          <a:p>
            <a:r>
              <a:rPr lang="ja-JP" altLang="en-US" dirty="0"/>
              <a:t>　こうすることで、果物のスモモも桃も、同じ桃の仲間であるということが分かりやすくなりました。</a:t>
            </a:r>
            <a:endParaRPr lang="en-US" altLang="ja-JP" dirty="0"/>
          </a:p>
          <a:p>
            <a:endParaRPr lang="en-US" altLang="ja-JP" dirty="0"/>
          </a:p>
          <a:p>
            <a:r>
              <a:rPr lang="ja-JP" altLang="en-US" dirty="0"/>
              <a:t>　このように、読点には、全体の意味合いを理解しやすくしたり、読みやすくしたりする役割があります。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4</a:t>
            </a:fld>
            <a:endParaRPr kumimoji="1" lang="ja-JP" altLang="en-US"/>
          </a:p>
        </p:txBody>
      </p:sp>
    </p:spTree>
    <p:extLst>
      <p:ext uri="{BB962C8B-B14F-4D97-AF65-F5344CB8AC3E}">
        <p14:creationId xmlns:p14="http://schemas.microsoft.com/office/powerpoint/2010/main" val="391495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では、こちらの文はどうでしょう。書かれている文を読んでみましょう。</a:t>
            </a:r>
            <a:endParaRPr kumimoji="1" lang="en-US" altLang="ja-JP" dirty="0" smtClean="0"/>
          </a:p>
          <a:p>
            <a:r>
              <a:rPr kumimoji="1" lang="ja-JP" altLang="en-US" dirty="0" smtClean="0"/>
              <a:t>　（少し待つ）</a:t>
            </a:r>
            <a:endParaRPr kumimoji="1" lang="en-US" altLang="ja-JP" dirty="0" smtClean="0"/>
          </a:p>
          <a:p>
            <a:r>
              <a:rPr kumimoji="1" lang="ja-JP" altLang="en-US" dirty="0" smtClean="0"/>
              <a:t>　皆さんは何を脱げばよいか分かりますか？</a:t>
            </a:r>
            <a:endParaRPr kumimoji="1" lang="en-US" altLang="ja-JP" dirty="0" smtClean="0"/>
          </a:p>
          <a:p>
            <a:endParaRPr kumimoji="1" lang="en-US" altLang="ja-JP" dirty="0" smtClean="0"/>
          </a:p>
          <a:p>
            <a:r>
              <a:rPr kumimoji="1" lang="ja-JP" altLang="en-US" dirty="0" smtClean="0"/>
              <a:t>　例えば、「ここで」の後に読点を打つと＜クリック＞「ここで、履物をぬいでください」となり、靴を脱ぐという意味になります。</a:t>
            </a:r>
            <a:endParaRPr kumimoji="1" lang="en-US" altLang="ja-JP" dirty="0" smtClean="0"/>
          </a:p>
          <a:p>
            <a:r>
              <a:rPr kumimoji="1" lang="ja-JP" altLang="en-US" dirty="0" smtClean="0"/>
              <a:t>　では、「ここでは」の後に読点を打つとどうでしょうか。＜クリック＞「ここでは、着物を脱いでください」となり、今度は着物を脱ぐという意味になります</a:t>
            </a:r>
            <a:endParaRPr kumimoji="1" lang="en-US" altLang="ja-JP" dirty="0" smtClean="0"/>
          </a:p>
          <a:p>
            <a:endParaRPr kumimoji="1" lang="en-US" altLang="ja-JP" dirty="0" smtClean="0"/>
          </a:p>
          <a:p>
            <a:r>
              <a:rPr kumimoji="1" lang="ja-JP" altLang="en-US" dirty="0" smtClean="0"/>
              <a:t>　このように、読点を打つところによって、意味が変わってしまうことがあるため、正しく伝えるために、意味の切れ目に読点を打つ必要があります。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5</a:t>
            </a:fld>
            <a:endParaRPr kumimoji="1" lang="ja-JP" altLang="en-US"/>
          </a:p>
        </p:txBody>
      </p:sp>
    </p:spTree>
    <p:extLst>
      <p:ext uri="{BB962C8B-B14F-4D97-AF65-F5344CB8AC3E}">
        <p14:creationId xmlns:p14="http://schemas.microsoft.com/office/powerpoint/2010/main" val="210491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読点の打ち方に明確な決まりはありませんが、次のようなところに打つと読みやすく、意味が伝わりやすい文章になります。</a:t>
            </a:r>
            <a:endParaRPr kumimoji="1" lang="en-US" altLang="ja-JP" dirty="0" smtClean="0">
              <a:latin typeface="+mn-ea"/>
            </a:endParaRPr>
          </a:p>
          <a:p>
            <a:endParaRPr kumimoji="1" lang="en-US" altLang="ja-JP" dirty="0" smtClean="0">
              <a:latin typeface="+mn-ea"/>
            </a:endParaRPr>
          </a:p>
          <a:p>
            <a:pPr defTabSz="914321">
              <a:defRPr/>
            </a:pPr>
            <a:r>
              <a:rPr lang="ja-JP" altLang="en-US" dirty="0">
                <a:latin typeface="+mn-ea"/>
              </a:rPr>
              <a:t>　ポイントの一つ目は、主語を表す「は」や「が」の後です。</a:t>
            </a:r>
            <a:endParaRPr lang="en-US" altLang="ja-JP" dirty="0">
              <a:latin typeface="+mn-ea"/>
            </a:endParaRPr>
          </a:p>
          <a:p>
            <a:r>
              <a:rPr lang="ja-JP" altLang="en-US" dirty="0">
                <a:latin typeface="+mn-ea"/>
              </a:rPr>
              <a:t>　主語の後に読点を打つことで、主語をはっきりさせることができます。</a:t>
            </a:r>
            <a:endParaRPr lang="en-US" altLang="ja-JP" dirty="0">
              <a:latin typeface="+mn-ea"/>
            </a:endParaRPr>
          </a:p>
          <a:p>
            <a:endParaRPr lang="en-US" altLang="ja-JP" dirty="0">
              <a:latin typeface="+mn-ea"/>
            </a:endParaRPr>
          </a:p>
          <a:p>
            <a:r>
              <a:rPr lang="ja-JP" altLang="en-US" dirty="0">
                <a:latin typeface="+mn-ea"/>
              </a:rPr>
              <a:t>　二つ目は、文が２つ以上続くときなどに、そこで区切るように読点を打つと分かりやすくなります。</a:t>
            </a:r>
            <a:endParaRPr lang="en-US" altLang="ja-JP" dirty="0">
              <a:latin typeface="+mn-ea"/>
            </a:endParaRPr>
          </a:p>
          <a:p>
            <a:endParaRPr lang="en-US" altLang="ja-JP" dirty="0">
              <a:latin typeface="+mn-ea"/>
            </a:endParaRPr>
          </a:p>
          <a:p>
            <a:r>
              <a:rPr lang="ja-JP" altLang="en-US" dirty="0">
                <a:latin typeface="+mn-ea"/>
              </a:rPr>
              <a:t>　三つ目は、文と文をつなぐ言葉の後に読点を打つ方法です。「だから」、「しかし」、「また」、「なぜなら」、「つまり」などの、つなぐ言葉の後に打つことで伝えたいことが強調されます。</a:t>
            </a:r>
            <a:endParaRPr lang="en-US" altLang="ja-JP" dirty="0">
              <a:latin typeface="+mn-ea"/>
            </a:endParaRPr>
          </a:p>
          <a:p>
            <a:endParaRPr lang="en-US" altLang="ja-JP" dirty="0">
              <a:latin typeface="+mn-ea"/>
            </a:endParaRPr>
          </a:p>
          <a:p>
            <a:r>
              <a:rPr kumimoji="1" lang="ja-JP" altLang="en-US" dirty="0" smtClean="0">
                <a:latin typeface="+mn-ea"/>
              </a:rPr>
              <a:t>　四つ目は、名詞をいくつも並べるときに読点を打つ方法です。こうすることによって、読みやすくなります。</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6</a:t>
            </a:fld>
            <a:endParaRPr kumimoji="1" lang="ja-JP" altLang="en-US"/>
          </a:p>
        </p:txBody>
      </p:sp>
    </p:spTree>
    <p:extLst>
      <p:ext uri="{BB962C8B-B14F-4D97-AF65-F5344CB8AC3E}">
        <p14:creationId xmlns:p14="http://schemas.microsoft.com/office/powerpoint/2010/main" val="230882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smtClean="0">
                <a:effectLst/>
                <a:latin typeface="+mn-ea"/>
                <a:ea typeface="+mn-ea"/>
              </a:rPr>
              <a:t>　よくない例を紹介します。</a:t>
            </a:r>
            <a:endParaRPr lang="en-US" altLang="ja-JP" b="0" dirty="0" smtClean="0">
              <a:effectLst/>
              <a:latin typeface="+mn-ea"/>
              <a:ea typeface="+mn-ea"/>
            </a:endParaRPr>
          </a:p>
          <a:p>
            <a:r>
              <a:rPr lang="ja-JP" altLang="en-US" b="0" dirty="0" smtClean="0">
                <a:effectLst/>
                <a:latin typeface="+mn-ea"/>
                <a:ea typeface="+mn-ea"/>
              </a:rPr>
              <a:t>　これは、読点を打ちすぎている例です。</a:t>
            </a:r>
            <a:endParaRPr lang="en-US" altLang="ja-JP" b="0" dirty="0" smtClean="0">
              <a:effectLst/>
              <a:latin typeface="+mn-ea"/>
              <a:ea typeface="+mn-ea"/>
            </a:endParaRPr>
          </a:p>
          <a:p>
            <a:pPr defTabSz="914321">
              <a:defRPr/>
            </a:pPr>
            <a:endParaRPr lang="en-US" altLang="ja-JP" b="0" dirty="0" smtClean="0">
              <a:effectLst/>
              <a:latin typeface="+mn-ea"/>
              <a:ea typeface="+mn-ea"/>
            </a:endParaRPr>
          </a:p>
          <a:p>
            <a:r>
              <a:rPr lang="ja-JP" altLang="en-US" b="0" dirty="0" smtClean="0">
                <a:effectLst/>
                <a:latin typeface="+mn-ea"/>
                <a:ea typeface="+mn-ea"/>
              </a:rPr>
              <a:t>　短い文に３つも読点が入っています。</a:t>
            </a:r>
            <a:endParaRPr lang="en-US" altLang="ja-JP" b="0" dirty="0" smtClean="0">
              <a:effectLst/>
              <a:latin typeface="+mn-ea"/>
              <a:ea typeface="+mn-ea"/>
            </a:endParaRPr>
          </a:p>
          <a:p>
            <a:r>
              <a:rPr lang="ja-JP" altLang="en-US" b="0" dirty="0" smtClean="0">
                <a:effectLst/>
                <a:latin typeface="+mn-ea"/>
                <a:ea typeface="+mn-ea"/>
              </a:rPr>
              <a:t>（読点を強調するように以下を読む）</a:t>
            </a:r>
            <a:endParaRPr lang="en-US" altLang="ja-JP" b="0" dirty="0" smtClean="0">
              <a:effectLst/>
              <a:latin typeface="+mn-ea"/>
              <a:ea typeface="+mn-ea"/>
            </a:endParaRPr>
          </a:p>
          <a:p>
            <a:pPr defTabSz="914321">
              <a:defRPr/>
            </a:pPr>
            <a:r>
              <a:rPr lang="ja-JP" altLang="en-US" b="0" dirty="0" smtClean="0">
                <a:effectLst/>
                <a:latin typeface="+mn-ea"/>
                <a:ea typeface="+mn-ea"/>
              </a:rPr>
              <a:t>　読点を意識しながら読むと、「</a:t>
            </a:r>
            <a:r>
              <a:rPr lang="ja-JP" altLang="en-US" dirty="0">
                <a:latin typeface="+mn-ea"/>
              </a:rPr>
              <a:t>僕は、お昼ご飯に、ハンバーグを、食べました。</a:t>
            </a:r>
            <a:r>
              <a:rPr lang="ja-JP" altLang="en-US" b="0" dirty="0" smtClean="0">
                <a:effectLst/>
                <a:latin typeface="+mn-ea"/>
                <a:ea typeface="+mn-ea"/>
              </a:rPr>
              <a:t>」</a:t>
            </a:r>
            <a:endParaRPr lang="en-US" altLang="ja-JP" b="0" dirty="0" smtClean="0">
              <a:effectLst/>
              <a:latin typeface="+mn-ea"/>
              <a:ea typeface="+mn-ea"/>
            </a:endParaRPr>
          </a:p>
          <a:p>
            <a:endParaRPr lang="en-US" altLang="ja-JP" b="0" dirty="0" smtClean="0">
              <a:effectLst/>
              <a:latin typeface="+mn-ea"/>
              <a:ea typeface="+mn-ea"/>
            </a:endParaRPr>
          </a:p>
          <a:p>
            <a:r>
              <a:rPr lang="ja-JP" altLang="en-US" b="0" dirty="0" smtClean="0">
                <a:effectLst/>
                <a:latin typeface="+mn-ea"/>
                <a:ea typeface="+mn-ea"/>
              </a:rPr>
              <a:t>　このように、句読点が多すぎると、リズムが切れてスムーズに読めなくなってしまいますので、＜クリック＞このようにすると良いと思います。</a:t>
            </a:r>
            <a:endParaRPr lang="en-US" altLang="ja-JP" b="0" dirty="0" smtClean="0">
              <a:effectLst/>
              <a:latin typeface="+mn-ea"/>
              <a:ea typeface="+mn-ea"/>
            </a:endParaRPr>
          </a:p>
          <a:p>
            <a:pPr defTabSz="914321">
              <a:defRPr/>
            </a:pPr>
            <a:r>
              <a:rPr lang="ja-JP" altLang="en-US" b="0" dirty="0" smtClean="0">
                <a:effectLst/>
                <a:latin typeface="+mn-ea"/>
                <a:ea typeface="+mn-ea"/>
              </a:rPr>
              <a:t>　読点を意識しながら読むと、「</a:t>
            </a:r>
            <a:r>
              <a:rPr lang="ja-JP" altLang="en-US" dirty="0">
                <a:latin typeface="+mn-ea"/>
              </a:rPr>
              <a:t>僕は、お昼ご飯にハンバーグを食べました。</a:t>
            </a:r>
            <a:r>
              <a:rPr lang="ja-JP" altLang="en-US" b="0" dirty="0" smtClean="0">
                <a:effectLst/>
                <a:latin typeface="+mn-ea"/>
                <a:ea typeface="+mn-ea"/>
              </a:rPr>
              <a:t>」となります。</a:t>
            </a:r>
            <a:endParaRPr lang="en-US" altLang="ja-JP" b="0" dirty="0" smtClean="0">
              <a:effectLst/>
              <a:latin typeface="+mn-ea"/>
              <a:ea typeface="+mn-ea"/>
            </a:endParaRPr>
          </a:p>
          <a:p>
            <a:endParaRPr lang="en-US" altLang="ja-JP" b="0" dirty="0" smtClean="0">
              <a:effectLst/>
              <a:latin typeface="+mn-ea"/>
              <a:ea typeface="+mn-ea"/>
            </a:endParaRPr>
          </a:p>
          <a:p>
            <a:r>
              <a:rPr lang="ja-JP" altLang="en-US" b="0" dirty="0" smtClean="0">
                <a:effectLst/>
                <a:latin typeface="+mn-ea"/>
                <a:ea typeface="+mn-ea"/>
              </a:rPr>
              <a:t>　句読点の打つ際は、声に出して読むときにスムーズに息継ぎができるようにすることがポイントです。</a:t>
            </a:r>
            <a:endParaRPr lang="en-US" altLang="ja-JP" b="0" dirty="0" smtClean="0">
              <a:effectLst/>
              <a:latin typeface="+mn-ea"/>
              <a:ea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7</a:t>
            </a:fld>
            <a:endParaRPr kumimoji="1" lang="ja-JP" altLang="en-US"/>
          </a:p>
        </p:txBody>
      </p:sp>
    </p:spTree>
    <p:extLst>
      <p:ext uri="{BB962C8B-B14F-4D97-AF65-F5344CB8AC3E}">
        <p14:creationId xmlns:p14="http://schemas.microsoft.com/office/powerpoint/2010/main" val="212561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それでは、いくつかの文章で練習しましょう。</a:t>
            </a:r>
            <a:endParaRPr kumimoji="1" lang="en-US" altLang="ja-JP" dirty="0" smtClean="0"/>
          </a:p>
          <a:p>
            <a:endParaRPr kumimoji="1" lang="en-US" altLang="ja-JP" dirty="0" smtClean="0"/>
          </a:p>
          <a:p>
            <a:r>
              <a:rPr kumimoji="1" lang="ja-JP" altLang="en-US" dirty="0" smtClean="0"/>
              <a:t>①から③の文章に読点を入れてください。</a:t>
            </a:r>
            <a:endParaRPr kumimoji="1" lang="en-US" altLang="ja-JP" dirty="0" smtClean="0"/>
          </a:p>
          <a:p>
            <a:r>
              <a:rPr kumimoji="1" lang="ja-JP" altLang="en-US" dirty="0" smtClean="0"/>
              <a:t>（少し待つ）</a:t>
            </a:r>
            <a:endParaRPr kumimoji="1" lang="en-US" altLang="ja-JP" dirty="0" smtClean="0"/>
          </a:p>
          <a:p>
            <a:endParaRPr kumimoji="1" lang="en-US" altLang="ja-JP" dirty="0" smtClean="0"/>
          </a:p>
          <a:p>
            <a:r>
              <a:rPr kumimoji="1" lang="ja-JP" altLang="en-US" dirty="0" smtClean="0"/>
              <a:t>＜クリックで①～③の回答例を示す＞</a:t>
            </a:r>
            <a:endParaRPr kumimoji="1" lang="en-US" altLang="ja-JP" dirty="0" smtClean="0"/>
          </a:p>
          <a:p>
            <a:r>
              <a:rPr kumimoji="1" lang="ja-JP" altLang="en-US" dirty="0" smtClean="0"/>
              <a:t>例えば、このように読点を入れることができます。</a:t>
            </a:r>
            <a:endParaRPr kumimoji="1" lang="en-US" altLang="ja-JP" dirty="0" smtClean="0"/>
          </a:p>
          <a:p>
            <a:endParaRPr kumimoji="1" lang="en-US" altLang="ja-JP" dirty="0" smtClean="0"/>
          </a:p>
          <a:p>
            <a:r>
              <a:rPr kumimoji="1" lang="ja-JP" altLang="en-US" dirty="0" smtClean="0"/>
              <a:t>皆さんはどこに読点を入れましたか？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8</a:t>
            </a:fld>
            <a:endParaRPr kumimoji="1" lang="ja-JP" altLang="en-US"/>
          </a:p>
        </p:txBody>
      </p:sp>
    </p:spTree>
    <p:extLst>
      <p:ext uri="{BB962C8B-B14F-4D97-AF65-F5344CB8AC3E}">
        <p14:creationId xmlns:p14="http://schemas.microsoft.com/office/powerpoint/2010/main" val="284729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分かりやすく表そう</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9</a:t>
            </a:fld>
            <a:endParaRPr kumimoji="1" lang="ja-JP" altLang="en-US"/>
          </a:p>
        </p:txBody>
      </p:sp>
    </p:spTree>
    <p:extLst>
      <p:ext uri="{BB962C8B-B14F-4D97-AF65-F5344CB8AC3E}">
        <p14:creationId xmlns:p14="http://schemas.microsoft.com/office/powerpoint/2010/main" val="299352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0305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3258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1902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999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7396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8521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401937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928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8236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106908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79974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F4BD-71D5-4F61-BBBD-753EA6A5E59B}" type="datetimeFigureOut">
              <a:rPr kumimoji="1" lang="ja-JP" altLang="en-US" smtClean="0"/>
              <a:t>2021/1/22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5081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UD デジタル 教科書体 NK-B" panose="02020700000000000000" pitchFamily="18" charset="-128"/>
          <a:ea typeface="UD デジタル 教科書体 NK-B" panose="020207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894" y="2716305"/>
            <a:ext cx="9144000" cy="1076045"/>
          </a:xfrm>
        </p:spPr>
        <p:txBody>
          <a:bodyPr>
            <a:normAutofit/>
          </a:bodyPr>
          <a:lstStyle/>
          <a:p>
            <a:r>
              <a:rPr lang="ja-JP" altLang="en-US" dirty="0">
                <a:latin typeface="BIZ UDPゴシック" panose="020B0400000000000000" pitchFamily="50" charset="-128"/>
                <a:ea typeface="BIZ UDPゴシック" panose="020B0400000000000000" pitchFamily="50" charset="-128"/>
              </a:rPr>
              <a:t>句読点</a:t>
            </a:r>
            <a:r>
              <a:rPr lang="ja-JP" altLang="en-US" dirty="0" smtClean="0">
                <a:latin typeface="BIZ UDPゴシック" panose="020B0400000000000000" pitchFamily="50" charset="-128"/>
                <a:ea typeface="BIZ UDPゴシック" panose="020B0400000000000000" pitchFamily="50" charset="-128"/>
              </a:rPr>
              <a:t>の使い方</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3950228" y="2531639"/>
            <a:ext cx="1338828" cy="369332"/>
          </a:xfrm>
          <a:prstGeom prst="rect">
            <a:avLst/>
          </a:prstGeom>
          <a:noFill/>
        </p:spPr>
        <p:txBody>
          <a:bodyPr wrap="none" rtlCol="0">
            <a:spAutoFit/>
          </a:bodyPr>
          <a:lstStyle/>
          <a:p>
            <a:r>
              <a:rPr lang="ja-JP" altLang="en-US" dirty="0"/>
              <a:t>くとうてん</a:t>
            </a:r>
            <a:endParaRPr kumimoji="1" lang="ja-JP" altLang="en-US" dirty="0"/>
          </a:p>
        </p:txBody>
      </p:sp>
      <p:sp>
        <p:nvSpPr>
          <p:cNvPr id="4" name="テキスト ボックス 3"/>
          <p:cNvSpPr txBox="1"/>
          <p:nvPr/>
        </p:nvSpPr>
        <p:spPr>
          <a:xfrm>
            <a:off x="6566007" y="2531639"/>
            <a:ext cx="646331" cy="369332"/>
          </a:xfrm>
          <a:prstGeom prst="rect">
            <a:avLst/>
          </a:prstGeom>
          <a:noFill/>
        </p:spPr>
        <p:txBody>
          <a:bodyPr wrap="none" rtlCol="0">
            <a:spAutoFit/>
          </a:bodyPr>
          <a:lstStyle/>
          <a:p>
            <a:r>
              <a:rPr lang="ja-JP" altLang="en-US" dirty="0"/>
              <a:t>つか</a:t>
            </a:r>
            <a:endParaRPr kumimoji="1" lang="ja-JP" altLang="en-US" dirty="0"/>
          </a:p>
        </p:txBody>
      </p:sp>
      <p:sp>
        <p:nvSpPr>
          <p:cNvPr id="5" name="テキスト ボックス 4"/>
          <p:cNvSpPr txBox="1"/>
          <p:nvPr/>
        </p:nvSpPr>
        <p:spPr>
          <a:xfrm>
            <a:off x="8112849" y="2545085"/>
            <a:ext cx="646331" cy="369332"/>
          </a:xfrm>
          <a:prstGeom prst="rect">
            <a:avLst/>
          </a:prstGeom>
          <a:noFill/>
        </p:spPr>
        <p:txBody>
          <a:bodyPr wrap="none" rtlCol="0">
            <a:spAutoFit/>
          </a:bodyPr>
          <a:lstStyle/>
          <a:p>
            <a:r>
              <a:rPr kumimoji="1" lang="ja-JP" altLang="en-US" dirty="0" smtClean="0"/>
              <a:t>かた</a:t>
            </a:r>
            <a:endParaRPr kumimoji="1" lang="ja-JP" altLang="en-US" dirty="0"/>
          </a:p>
        </p:txBody>
      </p:sp>
    </p:spTree>
    <p:extLst>
      <p:ext uri="{BB962C8B-B14F-4D97-AF65-F5344CB8AC3E}">
        <p14:creationId xmlns:p14="http://schemas.microsoft.com/office/powerpoint/2010/main" val="4159650927"/>
      </p:ext>
    </p:extLst>
  </p:cSld>
  <p:clrMapOvr>
    <a:masterClrMapping/>
  </p:clrMapOvr>
  <mc:AlternateContent xmlns:mc="http://schemas.openxmlformats.org/markup-compatibility/2006" xmlns:p14="http://schemas.microsoft.com/office/powerpoint/2010/main">
    <mc:Choice Requires="p14">
      <p:transition spd="slow" p14:dur="2000" advTm="6785"/>
    </mc:Choice>
    <mc:Fallback xmlns="">
      <p:transition spd="slow" advTm="678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読んでみましょう</a:t>
            </a:r>
            <a:endParaRPr kumimoji="1" lang="ja-JP" altLang="en-US" dirty="0"/>
          </a:p>
        </p:txBody>
      </p:sp>
      <p:sp>
        <p:nvSpPr>
          <p:cNvPr id="3" name="コンテンツ プレースホルダー 2"/>
          <p:cNvSpPr>
            <a:spLocks noGrp="1"/>
          </p:cNvSpPr>
          <p:nvPr>
            <p:ph idx="1"/>
          </p:nvPr>
        </p:nvSpPr>
        <p:spPr>
          <a:xfrm>
            <a:off x="838200" y="1440180"/>
            <a:ext cx="10515600" cy="4960619"/>
          </a:xfrm>
          <a:ln>
            <a:solidFill>
              <a:schemeClr val="accent1"/>
            </a:solidFill>
          </a:ln>
        </p:spPr>
        <p:txBody>
          <a:bodyPr anchor="ctr">
            <a:noAutofit/>
          </a:bodyPr>
          <a:lstStyle/>
          <a:p>
            <a:pPr marL="0" indent="0">
              <a:lnSpc>
                <a:spcPct val="100000"/>
              </a:lnSpc>
              <a:buNone/>
            </a:pPr>
            <a:r>
              <a:rPr kumimoji="1" lang="ja-JP" altLang="en-US" sz="4400" dirty="0" err="1" smtClean="0">
                <a:latin typeface="UD デジタル 教科書体 NK-B" panose="02020700000000000000" pitchFamily="18" charset="-128"/>
                <a:ea typeface="UD デジタル 教科書体 NK-B" panose="02020700000000000000" pitchFamily="18" charset="-128"/>
              </a:rPr>
              <a:t>いませ</a:t>
            </a:r>
            <a:r>
              <a:rPr kumimoji="1" lang="ja-JP" altLang="en-US" sz="4400" dirty="0" smtClean="0">
                <a:latin typeface="UD デジタル 教科書体 NK-B" panose="02020700000000000000" pitchFamily="18" charset="-128"/>
                <a:ea typeface="UD デジタル 教科書体 NK-B" panose="02020700000000000000" pitchFamily="18" charset="-128"/>
              </a:rPr>
              <a:t>かいにいるうみがめはすべてぜつめつのおそれがあるどうぶつにしていされています。ながいあいだうみがめはつかまえられてそうしょくひんのざいりょうにつかわれたりたまごをうむすなはまがかいはつによってうめたてられたりしてかずがへってきたのです。</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051430" y="365125"/>
            <a:ext cx="383438"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よ</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75726429"/>
      </p:ext>
    </p:extLst>
  </p:cSld>
  <p:clrMapOvr>
    <a:masterClrMapping/>
  </p:clrMapOvr>
  <mc:AlternateContent xmlns:mc="http://schemas.openxmlformats.org/markup-compatibility/2006" xmlns:p14="http://schemas.microsoft.com/office/powerpoint/2010/main">
    <mc:Choice Requires="p14">
      <p:transition spd="slow" p14:dur="2000" advTm="59162"/>
    </mc:Choice>
    <mc:Fallback xmlns="">
      <p:transition spd="slow" advTm="591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もう一度読んでみましょう</a:t>
            </a:r>
            <a:endParaRPr kumimoji="1" lang="ja-JP" altLang="en-US" dirty="0"/>
          </a:p>
        </p:txBody>
      </p:sp>
      <p:sp>
        <p:nvSpPr>
          <p:cNvPr id="3" name="コンテンツ プレースホルダー 2"/>
          <p:cNvSpPr>
            <a:spLocks noGrp="1"/>
          </p:cNvSpPr>
          <p:nvPr>
            <p:ph idx="1"/>
          </p:nvPr>
        </p:nvSpPr>
        <p:spPr>
          <a:xfrm>
            <a:off x="838200" y="1303020"/>
            <a:ext cx="10515600" cy="5143499"/>
          </a:xfrm>
          <a:solidFill>
            <a:srgbClr val="92D050"/>
          </a:solidFill>
          <a:ln>
            <a:solidFill>
              <a:schemeClr val="tx1"/>
            </a:solidFill>
          </a:ln>
        </p:spPr>
        <p:txBody>
          <a:bodyPr anchor="ctr">
            <a:normAutofit fontScale="92500" lnSpcReduction="20000"/>
          </a:bodyPr>
          <a:lstStyle/>
          <a:p>
            <a:pPr marL="0" indent="0">
              <a:lnSpc>
                <a:spcPct val="150000"/>
              </a:lnSpc>
              <a:buNone/>
            </a:pPr>
            <a:r>
              <a:rPr kumimoji="1" lang="ja-JP" altLang="en-US" sz="4400" dirty="0" smtClean="0">
                <a:latin typeface="UD デジタル 教科書体 NK-B" panose="02020700000000000000" pitchFamily="18" charset="-128"/>
                <a:ea typeface="UD デジタル 教科書体 NK-B" panose="02020700000000000000" pitchFamily="18" charset="-128"/>
              </a:rPr>
              <a:t>　今、世界にいるウミガメは、全て、</a:t>
            </a:r>
            <a:r>
              <a:rPr kumimoji="1" lang="ja-JP" altLang="en-US" sz="4400" dirty="0" err="1" smtClean="0">
                <a:latin typeface="UD デジタル 教科書体 NK-B" panose="02020700000000000000" pitchFamily="18" charset="-128"/>
                <a:ea typeface="UD デジタル 教科書体 NK-B" panose="02020700000000000000" pitchFamily="18" charset="-128"/>
              </a:rPr>
              <a:t>絶めつの</a:t>
            </a:r>
            <a:r>
              <a:rPr kumimoji="1" lang="ja-JP" altLang="en-US" sz="4400" dirty="0" smtClean="0">
                <a:latin typeface="UD デジタル 教科書体 NK-B" panose="02020700000000000000" pitchFamily="18" charset="-128"/>
                <a:ea typeface="UD デジタル 教科書体 NK-B" panose="02020700000000000000" pitchFamily="18" charset="-128"/>
              </a:rPr>
              <a:t>おそれがある動物に指定されています。</a:t>
            </a:r>
            <a:endParaRPr kumimoji="1" lang="en-US" altLang="ja-JP" sz="4400" dirty="0" smtClean="0">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kumimoji="1" lang="ja-JP" altLang="en-US" sz="4400" dirty="0" smtClean="0">
                <a:latin typeface="UD デジタル 教科書体 NK-B" panose="02020700000000000000" pitchFamily="18" charset="-128"/>
                <a:ea typeface="UD デジタル 教科書体 NK-B" panose="02020700000000000000" pitchFamily="18" charset="-128"/>
              </a:rPr>
              <a:t>　長い間、ウミガメは、つかまえられてそうしょく品の材料に使われたり、卵を産む砂浜が開発によってうめ立てられたりして、数が減ってきたのです。</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235745" y="1312744"/>
            <a:ext cx="511679"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いま</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2199846" y="1312744"/>
            <a:ext cx="708848"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せかい</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7071121" y="1312744"/>
            <a:ext cx="522900"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すべ</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3475104" y="2066920"/>
            <a:ext cx="833883"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どうぶつ</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5095987" y="2066920"/>
            <a:ext cx="654346"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してい</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1235745" y="3014669"/>
            <a:ext cx="532518"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なが</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165808" y="3014669"/>
            <a:ext cx="697627"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あいだ</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942986" y="3829578"/>
            <a:ext cx="526106"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ひん</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2047985" y="3829579"/>
            <a:ext cx="933269" cy="307777"/>
          </a:xfrm>
          <a:prstGeom prst="rect">
            <a:avLst/>
          </a:prstGeom>
          <a:noFill/>
        </p:spPr>
        <p:txBody>
          <a:bodyPr wrap="none" rtlCol="0">
            <a:spAutoFit/>
          </a:bodyPr>
          <a:lstStyle/>
          <a:p>
            <a:r>
              <a:rPr kumimoji="1" lang="ja-JP" altLang="en-US" sz="1400" dirty="0" err="1" smtClean="0">
                <a:latin typeface="UD デジタル 教科書体 NK-B" panose="02020700000000000000" pitchFamily="18" charset="-128"/>
                <a:ea typeface="UD デジタル 教科書体 NK-B" panose="02020700000000000000" pitchFamily="18" charset="-128"/>
              </a:rPr>
              <a:t>ざい</a:t>
            </a:r>
            <a:r>
              <a:rPr kumimoji="1" lang="ja-JP" altLang="en-US" sz="1400" dirty="0" smtClean="0">
                <a:latin typeface="UD デジタル 教科書体 NK-B" panose="02020700000000000000" pitchFamily="18" charset="-128"/>
                <a:ea typeface="UD デジタル 教科書体 NK-B" panose="02020700000000000000" pitchFamily="18" charset="-128"/>
              </a:rPr>
              <a:t>りょう</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3539096" y="3808528"/>
            <a:ext cx="534121"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つか</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6135478" y="3829580"/>
            <a:ext cx="668773"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たまご</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7329404" y="3831202"/>
            <a:ext cx="320922"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う</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8282007" y="3831749"/>
            <a:ext cx="840295"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すなはま</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9847648" y="3829581"/>
            <a:ext cx="877163"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かいはつ</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3716357" y="4646426"/>
            <a:ext cx="351378"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た</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7562742" y="4646427"/>
            <a:ext cx="532518"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かず</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8686455" y="4646427"/>
            <a:ext cx="359394"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へ</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8332817" y="1303020"/>
            <a:ext cx="535724"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ぜつ</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2003730" y="374849"/>
            <a:ext cx="814647"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いちど</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3042970" y="363456"/>
            <a:ext cx="383438"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よ</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12234873"/>
      </p:ext>
    </p:extLst>
  </p:cSld>
  <p:clrMapOvr>
    <a:masterClrMapping/>
  </p:clrMapOvr>
  <mc:AlternateContent xmlns:mc="http://schemas.openxmlformats.org/markup-compatibility/2006" xmlns:p14="http://schemas.microsoft.com/office/powerpoint/2010/main">
    <mc:Choice Requires="p14">
      <p:transition spd="slow" p14:dur="2000" advTm="36892"/>
    </mc:Choice>
    <mc:Fallback xmlns="">
      <p:transition spd="slow" advTm="368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894" y="2716305"/>
            <a:ext cx="9144000" cy="1076045"/>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敬語について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4209569" y="2531639"/>
            <a:ext cx="877163" cy="369332"/>
          </a:xfrm>
          <a:prstGeom prst="rect">
            <a:avLst/>
          </a:prstGeom>
          <a:noFill/>
        </p:spPr>
        <p:txBody>
          <a:bodyPr wrap="none" rtlCol="0">
            <a:spAutoFit/>
          </a:bodyPr>
          <a:lstStyle/>
          <a:p>
            <a:r>
              <a:rPr lang="ja-JP" altLang="en-US" dirty="0"/>
              <a:t>けいご</a:t>
            </a:r>
            <a:endParaRPr kumimoji="1" lang="ja-JP" altLang="en-US" dirty="0"/>
          </a:p>
        </p:txBody>
      </p:sp>
    </p:spTree>
    <p:extLst>
      <p:ext uri="{BB962C8B-B14F-4D97-AF65-F5344CB8AC3E}">
        <p14:creationId xmlns:p14="http://schemas.microsoft.com/office/powerpoint/2010/main" val="304723149"/>
      </p:ext>
    </p:extLst>
  </p:cSld>
  <p:clrMapOvr>
    <a:masterClrMapping/>
  </p:clrMapOvr>
  <mc:AlternateContent xmlns:mc="http://schemas.openxmlformats.org/markup-compatibility/2006" xmlns:p14="http://schemas.microsoft.com/office/powerpoint/2010/main">
    <mc:Choice Requires="p14">
      <p:transition spd="slow" p14:dur="2000" advTm="4259"/>
    </mc:Choice>
    <mc:Fallback xmlns="">
      <p:transition spd="slow" advTm="425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00287"/>
          </a:xfrm>
        </p:spPr>
        <p:txBody>
          <a:bodyPr/>
          <a:lstStyle/>
          <a:p>
            <a:r>
              <a:rPr kumimoji="1" lang="ja-JP" altLang="en-US" dirty="0" smtClean="0"/>
              <a:t>現場実習の場面です。</a:t>
            </a:r>
            <a:endParaRPr kumimoji="1" lang="ja-JP" altLang="en-US" dirty="0"/>
          </a:p>
        </p:txBody>
      </p:sp>
      <p:pic>
        <p:nvPicPr>
          <p:cNvPr id="1026" name="Picture 2"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l="38171"/>
          <a:stretch/>
        </p:blipFill>
        <p:spPr bwMode="auto">
          <a:xfrm>
            <a:off x="7185718" y="2740280"/>
            <a:ext cx="2700010" cy="3848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68333" y="1722097"/>
            <a:ext cx="2322064" cy="4625796"/>
          </a:xfrm>
          <a:prstGeom prst="rect">
            <a:avLst/>
          </a:prstGeom>
          <a:noFill/>
          <a:extLst>
            <a:ext uri="{909E8E84-426E-40DD-AFC4-6F175D3DCCD1}">
              <a14:hiddenFill xmlns:a14="http://schemas.microsoft.com/office/drawing/2010/main">
                <a:solidFill>
                  <a:srgbClr val="FFFFFF"/>
                </a:solidFill>
              </a14:hiddenFill>
            </a:ext>
          </a:extLst>
        </p:spPr>
      </p:pic>
      <p:sp>
        <p:nvSpPr>
          <p:cNvPr id="5" name="円形吹き出し 4"/>
          <p:cNvSpPr/>
          <p:nvPr/>
        </p:nvSpPr>
        <p:spPr>
          <a:xfrm>
            <a:off x="7582143" y="1722097"/>
            <a:ext cx="4044461" cy="1509463"/>
          </a:xfrm>
          <a:prstGeom prst="wedgeEllipseCallout">
            <a:avLst>
              <a:gd name="adj1" fmla="val -28224"/>
              <a:gd name="adj2" fmla="val 6017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すみませー</a:t>
            </a:r>
            <a:r>
              <a:rPr kumimoji="1" lang="ja-JP" altLang="en-US" sz="3600" dirty="0" err="1" smtClean="0">
                <a:solidFill>
                  <a:schemeClr val="tx1"/>
                </a:solidFill>
                <a:latin typeface="UD デジタル 教科書体 NK-B" panose="02020700000000000000" pitchFamily="18" charset="-128"/>
                <a:ea typeface="UD デジタル 教科書体 NK-B" panose="02020700000000000000" pitchFamily="18" charset="-128"/>
              </a:rPr>
              <a:t>ん</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円形吹き出し 8"/>
          <p:cNvSpPr/>
          <p:nvPr/>
        </p:nvSpPr>
        <p:spPr>
          <a:xfrm>
            <a:off x="568896" y="1985548"/>
            <a:ext cx="3103012" cy="1509463"/>
          </a:xfrm>
          <a:prstGeom prst="wedgeEllipseCallout">
            <a:avLst>
              <a:gd name="adj1" fmla="val 57411"/>
              <a:gd name="adj2" fmla="val 6581"/>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ちょっと</a:t>
            </a:r>
            <a:endParaRPr kumimoji="1"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ま</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ってね</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円形吹き出し 9"/>
          <p:cNvSpPr/>
          <p:nvPr/>
        </p:nvSpPr>
        <p:spPr>
          <a:xfrm>
            <a:off x="568896" y="1985547"/>
            <a:ext cx="3118014" cy="1509463"/>
          </a:xfrm>
          <a:prstGeom prst="wedgeEllipseCallout">
            <a:avLst>
              <a:gd name="adj1" fmla="val 57411"/>
              <a:gd name="adj2" fmla="val 6581"/>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1089329" y="126671"/>
            <a:ext cx="854721"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げんば</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2074156" y="126671"/>
            <a:ext cx="1101584"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じっしゅう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890799" y="126671"/>
            <a:ext cx="853119"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ばめん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771957" y="2112796"/>
            <a:ext cx="2755883" cy="1077218"/>
          </a:xfrm>
          <a:prstGeom prst="rect">
            <a:avLst/>
          </a:prstGeom>
          <a:noFill/>
        </p:spPr>
        <p:txBody>
          <a:bodyPr wrap="none" rtlCol="0">
            <a:spAutoFit/>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少し</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お待ちください</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1738971" y="1985800"/>
            <a:ext cx="49244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すこ</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302771" y="2458899"/>
            <a:ext cx="341760"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ま</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Tree>
    <p:custDataLst>
      <p:tags r:id="rId1"/>
    </p:custDataLst>
    <p:extLst>
      <p:ext uri="{BB962C8B-B14F-4D97-AF65-F5344CB8AC3E}">
        <p14:creationId xmlns:p14="http://schemas.microsoft.com/office/powerpoint/2010/main" val="2288154096"/>
      </p:ext>
    </p:extLst>
  </p:cSld>
  <p:clrMapOvr>
    <a:masterClrMapping/>
  </p:clrMapOvr>
  <mc:AlternateContent xmlns:mc="http://schemas.openxmlformats.org/markup-compatibility/2006" xmlns:p14="http://schemas.microsoft.com/office/powerpoint/2010/main">
    <mc:Choice Requires="p14">
      <p:transition spd="slow" p14:dur="2000" advTm="64272"/>
    </mc:Choice>
    <mc:Fallback xmlns="">
      <p:transition spd="slow" advTm="64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8999"/>
            <a:ext cx="10515600" cy="1220638"/>
          </a:xfrm>
        </p:spPr>
        <p:txBody>
          <a:bodyPr/>
          <a:lstStyle/>
          <a:p>
            <a:r>
              <a:rPr kumimoji="1" lang="ja-JP" altLang="en-US" dirty="0" smtClean="0"/>
              <a:t>敬語の種類</a:t>
            </a:r>
            <a:endParaRPr kumimoji="1" lang="ja-JP" altLang="en-US" dirty="0"/>
          </a:p>
        </p:txBody>
      </p:sp>
      <p:sp>
        <p:nvSpPr>
          <p:cNvPr id="3" name="コンテンツ プレースホルダー 2"/>
          <p:cNvSpPr>
            <a:spLocks noGrp="1"/>
          </p:cNvSpPr>
          <p:nvPr>
            <p:ph idx="1"/>
          </p:nvPr>
        </p:nvSpPr>
        <p:spPr>
          <a:xfrm>
            <a:off x="2842054" y="1227636"/>
            <a:ext cx="8511746" cy="1620000"/>
          </a:xfrm>
          <a:solidFill>
            <a:srgbClr val="92D050"/>
          </a:solidFill>
          <a:ln>
            <a:solidFill>
              <a:schemeClr val="tx1"/>
            </a:solidFill>
          </a:ln>
        </p:spPr>
        <p:txBody>
          <a:bodyPr anchor="ctr"/>
          <a:lstStyle/>
          <a:p>
            <a:pPr marL="0" indent="0">
              <a:lnSpc>
                <a:spcPct val="100000"/>
              </a:lnSpc>
              <a:buNone/>
            </a:pPr>
            <a:r>
              <a:rPr kumimoji="1" lang="ja-JP" altLang="en-US" dirty="0" smtClean="0">
                <a:latin typeface="UD デジタル 教科書体 NP-B" panose="02020700000000000000" pitchFamily="18" charset="-128"/>
                <a:ea typeface="UD デジタル 教科書体 NP-B" panose="02020700000000000000" pitchFamily="18" charset="-128"/>
              </a:rPr>
              <a:t>あまり親しくない人や大勢の人に対して話したり書いたりするときに使います。</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pPr marL="0" indent="0">
              <a:lnSpc>
                <a:spcPts val="2500"/>
              </a:lnSpc>
              <a:buNone/>
            </a:pPr>
            <a:r>
              <a:rPr kumimoji="1" lang="ja-JP" altLang="en-US" dirty="0" smtClean="0">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（例）～です、～ます、ございます　等</a:t>
            </a:r>
            <a:endParaRPr kumimoji="1"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2"/>
          <p:cNvSpPr txBox="1">
            <a:spLocks/>
          </p:cNvSpPr>
          <p:nvPr/>
        </p:nvSpPr>
        <p:spPr>
          <a:xfrm>
            <a:off x="2842053" y="3072813"/>
            <a:ext cx="8511747" cy="1620000"/>
          </a:xfrm>
          <a:prstGeom prst="rect">
            <a:avLst/>
          </a:prstGeom>
          <a:solidFill>
            <a:srgbClr val="92D050"/>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相手を敬う気持ちを表すときに使います。</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（例）来る→いらっしゃる、言う→おっしゃる</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pc="-300" dirty="0" smtClean="0">
                <a:solidFill>
                  <a:srgbClr val="FF0000"/>
                </a:solidFill>
                <a:latin typeface="UD デジタル 教科書体 NP-B" panose="02020700000000000000" pitchFamily="18" charset="-128"/>
                <a:ea typeface="UD デジタル 教科書体 NP-B" panose="02020700000000000000" pitchFamily="18" charset="-128"/>
              </a:rPr>
              <a:t>「お　　になる」、「　　られる」等の言い方</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2"/>
          <p:cNvSpPr txBox="1">
            <a:spLocks/>
          </p:cNvSpPr>
          <p:nvPr/>
        </p:nvSpPr>
        <p:spPr>
          <a:xfrm>
            <a:off x="2842053" y="4917990"/>
            <a:ext cx="8511748" cy="1620000"/>
          </a:xfrm>
          <a:prstGeom prst="rect">
            <a:avLst/>
          </a:prstGeom>
          <a:solidFill>
            <a:srgbClr val="92D050"/>
          </a:solidFill>
          <a:ln>
            <a:solidFill>
              <a:schemeClr val="tx1"/>
            </a:solid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自分</a:t>
            </a:r>
            <a:r>
              <a:rPr lang="ja-JP" altLang="en-US" dirty="0" smtClean="0">
                <a:latin typeface="UD デジタル 教科書体 NP-B" panose="02020700000000000000" pitchFamily="18" charset="-128"/>
                <a:ea typeface="UD デジタル 教科書体 NP-B" panose="02020700000000000000" pitchFamily="18" charset="-128"/>
              </a:rPr>
              <a:t>や身内の動作を謙遜して言うときに使います。</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lnSpc>
                <a:spcPts val="2000"/>
              </a:lnSpc>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（例）行く→うかがう、もらう→いただく</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お　　になる</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等</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321276" y="1227636"/>
            <a:ext cx="2520777" cy="16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800" dirty="0" smtClean="0">
                <a:solidFill>
                  <a:schemeClr val="tx1"/>
                </a:solidFill>
                <a:latin typeface="UD デジタル 教科書体 NP-B" panose="02020700000000000000" pitchFamily="18" charset="-128"/>
                <a:ea typeface="UD デジタル 教科書体 NP-B" panose="02020700000000000000" pitchFamily="18" charset="-128"/>
              </a:rPr>
              <a:t>丁寧語</a:t>
            </a:r>
            <a:endParaRPr kumimoji="1" lang="ja-JP" altLang="en-US" sz="4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p:cNvSpPr/>
          <p:nvPr/>
        </p:nvSpPr>
        <p:spPr>
          <a:xfrm>
            <a:off x="321276" y="3072813"/>
            <a:ext cx="2520777" cy="16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800" dirty="0" smtClean="0">
                <a:solidFill>
                  <a:schemeClr val="tx1"/>
                </a:solidFill>
                <a:latin typeface="UD デジタル 教科書体 NP-B" panose="02020700000000000000" pitchFamily="18" charset="-128"/>
                <a:ea typeface="UD デジタル 教科書体 NP-B" panose="02020700000000000000" pitchFamily="18" charset="-128"/>
              </a:rPr>
              <a:t>尊敬語</a:t>
            </a:r>
            <a:endParaRPr kumimoji="1" lang="ja-JP" altLang="en-US" sz="4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p:cNvSpPr/>
          <p:nvPr/>
        </p:nvSpPr>
        <p:spPr>
          <a:xfrm>
            <a:off x="321275" y="4917990"/>
            <a:ext cx="2520777" cy="16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800" dirty="0" smtClean="0">
                <a:solidFill>
                  <a:schemeClr val="tx1"/>
                </a:solidFill>
                <a:latin typeface="UD デジタル 教科書体 NP-B" panose="02020700000000000000" pitchFamily="18" charset="-128"/>
                <a:ea typeface="UD デジタル 教科書体 NP-B" panose="02020700000000000000" pitchFamily="18" charset="-128"/>
              </a:rPr>
              <a:t>謙譲語</a:t>
            </a:r>
            <a:endParaRPr kumimoji="1" lang="ja-JP" altLang="en-US" sz="4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912180" y="1430803"/>
            <a:ext cx="126348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ていねい</a:t>
            </a:r>
            <a:r>
              <a:rPr kumimoji="1" lang="ja-JP" altLang="en-US" dirty="0" err="1" smtClean="0">
                <a:latin typeface="UD デジタル 教科書体 NK-B" panose="02020700000000000000" pitchFamily="18" charset="-128"/>
                <a:ea typeface="UD デジタル 教科書体 NK-B" panose="02020700000000000000" pitchFamily="18" charset="-128"/>
              </a:rPr>
              <a:t>ご</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939431" y="3247796"/>
            <a:ext cx="1236236" cy="369332"/>
          </a:xfrm>
          <a:prstGeom prst="rect">
            <a:avLst/>
          </a:prstGeom>
          <a:noFill/>
        </p:spPr>
        <p:txBody>
          <a:bodyPr wrap="none" rtlCol="0">
            <a:spAutoFit/>
          </a:bodyPr>
          <a:lstStyle/>
          <a:p>
            <a:r>
              <a:rPr kumimoji="1" lang="ja-JP" altLang="en-US" dirty="0" err="1" smtClean="0">
                <a:latin typeface="UD デジタル 教科書体 NK-B" panose="02020700000000000000" pitchFamily="18" charset="-128"/>
                <a:ea typeface="UD デジタル 教科書体 NK-B" panose="02020700000000000000" pitchFamily="18" charset="-128"/>
              </a:rPr>
              <a:t>そん</a:t>
            </a:r>
            <a:r>
              <a:rPr kumimoji="1" lang="ja-JP" altLang="en-US" dirty="0" smtClean="0">
                <a:latin typeface="UD デジタル 教科書体 NK-B" panose="02020700000000000000" pitchFamily="18" charset="-128"/>
                <a:ea typeface="UD デジタル 教科書体 NK-B" panose="02020700000000000000" pitchFamily="18" charset="-128"/>
              </a:rPr>
              <a:t>けいご</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850984" y="5081102"/>
            <a:ext cx="1346844"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けんじょう</a:t>
            </a:r>
            <a:r>
              <a:rPr kumimoji="1" lang="ja-JP" altLang="en-US" dirty="0" err="1" smtClean="0">
                <a:latin typeface="UD デジタル 教科書体 NK-B" panose="02020700000000000000" pitchFamily="18" charset="-128"/>
                <a:ea typeface="UD デジタル 教科書体 NK-B" panose="02020700000000000000" pitchFamily="18" charset="-128"/>
              </a:rPr>
              <a:t>ご</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cxnSp>
        <p:nvCxnSpPr>
          <p:cNvPr id="13" name="直線コネクタ 12"/>
          <p:cNvCxnSpPr/>
          <p:nvPr/>
        </p:nvCxnSpPr>
        <p:spPr>
          <a:xfrm>
            <a:off x="5066269" y="4300151"/>
            <a:ext cx="468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7634926" y="4304270"/>
            <a:ext cx="468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5176700" y="6310183"/>
            <a:ext cx="468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1089329" y="126671"/>
            <a:ext cx="822661"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けいご</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2710090" y="126671"/>
            <a:ext cx="974947"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しゅるい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3934517" y="1191518"/>
            <a:ext cx="490840"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した</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5692950" y="1181784"/>
            <a:ext cx="503664"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ひと</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6405176" y="1181784"/>
            <a:ext cx="875561" cy="307777"/>
          </a:xfrm>
          <a:prstGeom prst="rect">
            <a:avLst/>
          </a:prstGeom>
          <a:noFill/>
        </p:spPr>
        <p:txBody>
          <a:bodyPr wrap="none" rtlCol="0">
            <a:spAutoFit/>
          </a:bodyPr>
          <a:lstStyle/>
          <a:p>
            <a:r>
              <a:rPr lang="ja-JP" altLang="en-US" sz="1400" dirty="0" smtClean="0">
                <a:latin typeface="UD デジタル 教科書体 NK-B" panose="02020700000000000000" pitchFamily="18" charset="-128"/>
                <a:ea typeface="UD デジタル 教科書体 NK-B" panose="02020700000000000000" pitchFamily="18" charset="-128"/>
              </a:rPr>
              <a:t>おおぜい</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7485312" y="1171312"/>
            <a:ext cx="503664"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ひと</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8166657" y="1181784"/>
            <a:ext cx="52450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たい</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9235725" y="1199748"/>
            <a:ext cx="52450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はな</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10744730" y="1186300"/>
            <a:ext cx="360996"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か</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5709424" y="1646247"/>
            <a:ext cx="534121" cy="307777"/>
          </a:xfrm>
          <a:prstGeom prst="rect">
            <a:avLst/>
          </a:prstGeom>
          <a:noFill/>
        </p:spPr>
        <p:txBody>
          <a:bodyPr wrap="none" rtlCol="0">
            <a:spAutoFit/>
          </a:bodyPr>
          <a:lstStyle/>
          <a:p>
            <a:r>
              <a:rPr lang="ja-JP" altLang="en-US" sz="1400" dirty="0" err="1" smtClean="0">
                <a:latin typeface="UD デジタル 教科書体 NK-B" panose="02020700000000000000" pitchFamily="18" charset="-128"/>
                <a:ea typeface="UD デジタル 教科書体 NK-B" panose="02020700000000000000" pitchFamily="18" charset="-128"/>
              </a:rPr>
              <a:t>つか</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2943357" y="3023681"/>
            <a:ext cx="68480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あいて</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3835196" y="3023681"/>
            <a:ext cx="649537"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うやま</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4806207" y="3014297"/>
            <a:ext cx="49244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きも</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5976577" y="3021832"/>
            <a:ext cx="676788"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あらわ</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819427" y="3014296"/>
            <a:ext cx="534121" cy="307777"/>
          </a:xfrm>
          <a:prstGeom prst="rect">
            <a:avLst/>
          </a:prstGeom>
          <a:noFill/>
        </p:spPr>
        <p:txBody>
          <a:bodyPr wrap="none" rtlCol="0">
            <a:spAutoFit/>
          </a:bodyPr>
          <a:lstStyle/>
          <a:p>
            <a:r>
              <a:rPr lang="ja-JP" altLang="en-US" sz="1400" dirty="0" err="1" smtClean="0">
                <a:latin typeface="UD デジタル 教科書体 NK-B" panose="02020700000000000000" pitchFamily="18" charset="-128"/>
                <a:ea typeface="UD デジタル 教科書体 NK-B" panose="02020700000000000000" pitchFamily="18" charset="-128"/>
              </a:rPr>
              <a:t>つか</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2953738" y="4906792"/>
            <a:ext cx="675185" cy="307777"/>
          </a:xfrm>
          <a:prstGeom prst="rect">
            <a:avLst/>
          </a:prstGeom>
          <a:noFill/>
        </p:spPr>
        <p:txBody>
          <a:bodyPr wrap="none" rtlCol="0">
            <a:spAutoFit/>
          </a:bodyPr>
          <a:lstStyle/>
          <a:p>
            <a:r>
              <a:rPr lang="ja-JP" altLang="en-US" sz="1400" dirty="0" smtClean="0">
                <a:latin typeface="UD デジタル 教科書体 NK-B" panose="02020700000000000000" pitchFamily="18" charset="-128"/>
                <a:ea typeface="UD デジタル 教科書体 NK-B" panose="02020700000000000000" pitchFamily="18" charset="-128"/>
              </a:rPr>
              <a:t>じぶん</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4012700" y="4905021"/>
            <a:ext cx="651140" cy="307777"/>
          </a:xfrm>
          <a:prstGeom prst="rect">
            <a:avLst/>
          </a:prstGeom>
          <a:noFill/>
        </p:spPr>
        <p:txBody>
          <a:bodyPr wrap="none" rtlCol="0">
            <a:spAutoFit/>
          </a:bodyPr>
          <a:lstStyle/>
          <a:p>
            <a:r>
              <a:rPr lang="ja-JP" altLang="en-US" sz="1400" dirty="0" smtClean="0">
                <a:latin typeface="UD デジタル 教科書体 NK-B" panose="02020700000000000000" pitchFamily="18" charset="-128"/>
                <a:ea typeface="UD デジタル 教科書体 NK-B" panose="02020700000000000000" pitchFamily="18" charset="-128"/>
              </a:rPr>
              <a:t>みうち</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5065875" y="4915250"/>
            <a:ext cx="636713"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どうさ</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6069106" y="4905021"/>
            <a:ext cx="835485" cy="307777"/>
          </a:xfrm>
          <a:prstGeom prst="rect">
            <a:avLst/>
          </a:prstGeom>
          <a:noFill/>
        </p:spPr>
        <p:txBody>
          <a:bodyPr wrap="none" rtlCol="0">
            <a:spAutoFit/>
          </a:bodyPr>
          <a:lstStyle/>
          <a:p>
            <a:r>
              <a:rPr lang="ja-JP" altLang="en-US" sz="1400" dirty="0" smtClean="0">
                <a:latin typeface="UD デジタル 教科書体 NK-B" panose="02020700000000000000" pitchFamily="18" charset="-128"/>
                <a:ea typeface="UD デジタル 教科書体 NK-B" panose="02020700000000000000" pitchFamily="18" charset="-128"/>
              </a:rPr>
              <a:t>けんそん</a:t>
            </a:r>
            <a:endParaRPr lang="en-US" altLang="ja-JP" sz="1400" dirty="0" smtClean="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7528212" y="4901803"/>
            <a:ext cx="357790"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い</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9233506" y="4905021"/>
            <a:ext cx="534121" cy="307777"/>
          </a:xfrm>
          <a:prstGeom prst="rect">
            <a:avLst/>
          </a:prstGeom>
          <a:noFill/>
        </p:spPr>
        <p:txBody>
          <a:bodyPr wrap="non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つか</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9262976" y="2069491"/>
            <a:ext cx="470000" cy="276999"/>
          </a:xfrm>
          <a:prstGeom prst="rect">
            <a:avLst/>
          </a:prstGeom>
          <a:noFill/>
        </p:spPr>
        <p:txBody>
          <a:bodyPr wrap="none" rtlCol="0">
            <a:spAutoFit/>
          </a:bodyPr>
          <a:lstStyle/>
          <a:p>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9368216" y="3979685"/>
            <a:ext cx="470000" cy="276999"/>
          </a:xfrm>
          <a:prstGeom prst="rect">
            <a:avLst/>
          </a:prstGeom>
          <a:noFill/>
        </p:spPr>
        <p:txBody>
          <a:bodyPr wrap="none" rtlCol="0">
            <a:spAutoFit/>
          </a:bodyPr>
          <a:lstStyle/>
          <a:p>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4363101" y="3523741"/>
            <a:ext cx="292068" cy="276999"/>
          </a:xfrm>
          <a:prstGeom prst="rect">
            <a:avLst/>
          </a:prstGeom>
          <a:noFill/>
        </p:spPr>
        <p:txBody>
          <a:bodyPr wrap="none" rtlCol="0">
            <a:spAutoFit/>
          </a:bodyPr>
          <a:lstStyle/>
          <a:p>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く</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7913559" y="3523740"/>
            <a:ext cx="332142" cy="276999"/>
          </a:xfrm>
          <a:prstGeom prst="rect">
            <a:avLst/>
          </a:prstGeom>
          <a:noFill/>
        </p:spPr>
        <p:txBody>
          <a:bodyPr wrap="none" rtlCol="0">
            <a:spAutoFit/>
          </a:bodyPr>
          <a:lstStyle/>
          <a:p>
            <a:r>
              <a:rPr lang="ja-JP" altLang="en-US" sz="1200" dirty="0" smtClean="0">
                <a:solidFill>
                  <a:srgbClr val="FF0000"/>
                </a:solidFill>
                <a:latin typeface="UD デジタル 教科書体 NK-B" panose="02020700000000000000" pitchFamily="18" charset="-128"/>
                <a:ea typeface="UD デジタル 教科書体 NK-B" panose="02020700000000000000" pitchFamily="18" charset="-128"/>
              </a:rPr>
              <a:t>い</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10070901" y="3969863"/>
            <a:ext cx="332142" cy="276999"/>
          </a:xfrm>
          <a:prstGeom prst="rect">
            <a:avLst/>
          </a:prstGeom>
          <a:noFill/>
        </p:spPr>
        <p:txBody>
          <a:bodyPr wrap="none" rtlCol="0">
            <a:spAutoFit/>
          </a:bodyPr>
          <a:lstStyle/>
          <a:p>
            <a:r>
              <a:rPr lang="ja-JP" altLang="en-US" sz="1200" dirty="0" smtClean="0">
                <a:solidFill>
                  <a:srgbClr val="FF0000"/>
                </a:solidFill>
                <a:latin typeface="UD デジタル 教科書体 NK-B" panose="02020700000000000000" pitchFamily="18" charset="-128"/>
                <a:ea typeface="UD デジタル 教科書体 NK-B" panose="02020700000000000000" pitchFamily="18" charset="-128"/>
              </a:rPr>
              <a:t>い</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10665122" y="3969862"/>
            <a:ext cx="479618" cy="276999"/>
          </a:xfrm>
          <a:prstGeom prst="rect">
            <a:avLst/>
          </a:prstGeom>
          <a:noFill/>
        </p:spPr>
        <p:txBody>
          <a:bodyPr wrap="none" rtlCol="0">
            <a:spAutoFit/>
          </a:bodyPr>
          <a:lstStyle/>
          <a:p>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かた</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4363101" y="5401812"/>
            <a:ext cx="332142" cy="276999"/>
          </a:xfrm>
          <a:prstGeom prst="rect">
            <a:avLst/>
          </a:prstGeom>
          <a:noFill/>
        </p:spPr>
        <p:txBody>
          <a:bodyPr wrap="none" rtlCol="0">
            <a:spAutoFit/>
          </a:bodyPr>
          <a:lstStyle/>
          <a:p>
            <a:r>
              <a:rPr lang="ja-JP" altLang="en-US" sz="1200" dirty="0" smtClean="0">
                <a:solidFill>
                  <a:srgbClr val="FF0000"/>
                </a:solidFill>
                <a:latin typeface="UD デジタル 教科書体 NK-B" panose="02020700000000000000" pitchFamily="18" charset="-128"/>
                <a:ea typeface="UD デジタル 教科書体 NK-B" panose="02020700000000000000" pitchFamily="18" charset="-128"/>
              </a:rPr>
              <a:t>い</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7488697" y="5879899"/>
            <a:ext cx="470000" cy="276999"/>
          </a:xfrm>
          <a:prstGeom prst="rect">
            <a:avLst/>
          </a:prstGeom>
          <a:noFill/>
        </p:spPr>
        <p:txBody>
          <a:bodyPr wrap="none" rtlCol="0">
            <a:spAutoFit/>
          </a:bodyPr>
          <a:lstStyle/>
          <a:p>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61907627"/>
      </p:ext>
    </p:extLst>
  </p:cSld>
  <p:clrMapOvr>
    <a:masterClrMapping/>
  </p:clrMapOvr>
  <mc:AlternateContent xmlns:mc="http://schemas.openxmlformats.org/markup-compatibility/2006" xmlns:p14="http://schemas.microsoft.com/office/powerpoint/2010/main">
    <mc:Choice Requires="p14">
      <p:transition spd="slow" p14:dur="2000" advTm="92217"/>
    </mc:Choice>
    <mc:Fallback xmlns="">
      <p:transition spd="slow" advTm="9221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0996"/>
            <a:ext cx="10515600" cy="1325563"/>
          </a:xfrm>
        </p:spPr>
        <p:txBody>
          <a:bodyPr/>
          <a:lstStyle/>
          <a:p>
            <a:r>
              <a:rPr kumimoji="1" lang="ja-JP" altLang="en-US" dirty="0" smtClean="0"/>
              <a:t>練習問題</a:t>
            </a:r>
            <a:endParaRPr kumimoji="1" lang="ja-JP" altLang="en-US" dirty="0"/>
          </a:p>
        </p:txBody>
      </p:sp>
      <p:sp>
        <p:nvSpPr>
          <p:cNvPr id="3" name="コンテンツ プレースホルダー 2"/>
          <p:cNvSpPr>
            <a:spLocks noGrp="1"/>
          </p:cNvSpPr>
          <p:nvPr>
            <p:ph idx="1"/>
          </p:nvPr>
        </p:nvSpPr>
        <p:spPr>
          <a:xfrm>
            <a:off x="838200" y="1196789"/>
            <a:ext cx="10515600" cy="5445285"/>
          </a:xfrm>
          <a:ln>
            <a:solidFill>
              <a:schemeClr val="accent1"/>
            </a:solidFill>
          </a:ln>
        </p:spPr>
        <p:txBody>
          <a:bodyPr anchor="t">
            <a:normAutofit/>
          </a:bodyPr>
          <a:lstStyle/>
          <a:p>
            <a:pPr marL="0" indent="0">
              <a:lnSpc>
                <a:spcPct val="100000"/>
              </a:lnSpc>
              <a:buNone/>
            </a:pPr>
            <a:endParaRPr kumimoji="1" lang="en-US" altLang="ja-JP" sz="9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①私は、作業学習を頑張っている。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lang="en-US" altLang="ja-JP" sz="3200"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②学校の歴史について、校長先生が話す。</a:t>
            </a:r>
            <a:endParaRPr kumimoji="1"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③お客様から、お菓子をもらった</a:t>
            </a:r>
            <a:r>
              <a:rPr lang="ja-JP" altLang="en-US" sz="3600" dirty="0" smtClean="0">
                <a:latin typeface="UD デジタル 教科書体 NK-B" panose="02020700000000000000" pitchFamily="18" charset="-128"/>
                <a:ea typeface="UD デジタル 教科書体 NK-B" panose="02020700000000000000" pitchFamily="18" charset="-128"/>
              </a:rPr>
              <a:t>。</a:t>
            </a:r>
            <a:endParaRPr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kumimoji="1"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④学習会に、料理研究家を招く。</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295400" y="2185490"/>
            <a:ext cx="5689378" cy="523220"/>
          </a:xfrm>
          <a:prstGeom prst="rect">
            <a:avLst/>
          </a:prstGeom>
          <a:noFill/>
        </p:spPr>
        <p:txBody>
          <a:bodyPr wrap="non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→私は、作業学習を頑張ってい</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ます。</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1295400" y="3484418"/>
            <a:ext cx="9791700" cy="523220"/>
          </a:xfrm>
          <a:prstGeom prst="rect">
            <a:avLst/>
          </a:prstGeom>
          <a:noFill/>
        </p:spPr>
        <p:txBody>
          <a:bodyPr wrap="squar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→学校の歴史について、校長先生が</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お話になる。</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1295400" y="4766605"/>
            <a:ext cx="9791700" cy="523220"/>
          </a:xfrm>
          <a:prstGeom prst="rect">
            <a:avLst/>
          </a:prstGeom>
          <a:noFill/>
        </p:spPr>
        <p:txBody>
          <a:bodyPr wrap="squar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→お客様から、お菓子を</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いただいた。</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1322294" y="6118854"/>
            <a:ext cx="9791700" cy="523220"/>
          </a:xfrm>
          <a:prstGeom prst="rect">
            <a:avLst/>
          </a:prstGeom>
          <a:noFill/>
        </p:spPr>
        <p:txBody>
          <a:bodyPr wrap="squar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→学習会に、料理研究家を</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お招きする。</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1051430" y="270996"/>
            <a:ext cx="2020105"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れんしゅうもんだい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1295400" y="1307095"/>
            <a:ext cx="598241"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わたし</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772414" y="1312871"/>
            <a:ext cx="1308371"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さぎょうがくしゅう</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4889410" y="1307094"/>
            <a:ext cx="63190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がん</a:t>
            </a:r>
            <a:r>
              <a:rPr lang="ja-JP" altLang="en-US" sz="1200" dirty="0" err="1">
                <a:latin typeface="UD デジタル 教科書体 NK-B" panose="02020700000000000000" pitchFamily="18" charset="-128"/>
                <a:ea typeface="UD デジタル 教科書体 NK-B" panose="02020700000000000000" pitchFamily="18" charset="-128"/>
              </a:rPr>
              <a:t>ば</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464043" y="2570210"/>
            <a:ext cx="699230" cy="276999"/>
          </a:xfrm>
          <a:prstGeom prst="rect">
            <a:avLst/>
          </a:prstGeom>
          <a:noFill/>
        </p:spPr>
        <p:txBody>
          <a:bodyPr wrap="none" rtlCol="0">
            <a:spAutoFit/>
          </a:bodyPr>
          <a:lstStyle/>
          <a:p>
            <a:r>
              <a:rPr lang="ja-JP" altLang="en-US" sz="1200" dirty="0" err="1">
                <a:latin typeface="UD デジタル 教科書体 NK-B" panose="02020700000000000000" pitchFamily="18" charset="-128"/>
                <a:ea typeface="UD デジタル 教科書体 NK-B" panose="02020700000000000000" pitchFamily="18" charset="-128"/>
              </a:rPr>
              <a:t>がっ</a:t>
            </a:r>
            <a:r>
              <a:rPr lang="ja-JP" altLang="en-US" sz="1200" dirty="0">
                <a:latin typeface="UD デジタル 教科書体 NK-B" panose="02020700000000000000" pitchFamily="18" charset="-128"/>
                <a:ea typeface="UD デジタル 教科書体 NK-B" panose="02020700000000000000" pitchFamily="18" charset="-128"/>
              </a:rPr>
              <a:t>こう</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2880467" y="2572776"/>
            <a:ext cx="58381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れきし</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5746385" y="2549166"/>
            <a:ext cx="1375698"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こうちょうせんせい</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7873222" y="2516422"/>
            <a:ext cx="476412" cy="276999"/>
          </a:xfrm>
          <a:prstGeom prst="rect">
            <a:avLst/>
          </a:prstGeom>
          <a:noFill/>
        </p:spPr>
        <p:txBody>
          <a:bodyPr wrap="none" rtlCol="0">
            <a:spAutoFit/>
          </a:bodyPr>
          <a:lstStyle/>
          <a:p>
            <a:r>
              <a:rPr lang="ja-JP" altLang="en-US" sz="1200" dirty="0" err="1">
                <a:latin typeface="UD デジタル 教科書体 NK-B" panose="02020700000000000000" pitchFamily="18" charset="-128"/>
                <a:ea typeface="UD デジタル 教科書体 NK-B" panose="02020700000000000000" pitchFamily="18" charset="-128"/>
              </a:rPr>
              <a:t>はな</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1886671" y="3919690"/>
            <a:ext cx="805029" cy="276999"/>
          </a:xfrm>
          <a:prstGeom prst="rect">
            <a:avLst/>
          </a:prstGeom>
          <a:noFill/>
        </p:spPr>
        <p:txBody>
          <a:bodyPr wrap="none" rtlCol="0">
            <a:spAutoFit/>
          </a:bodyPr>
          <a:lstStyle/>
          <a:p>
            <a:r>
              <a:rPr lang="ja-JP" altLang="en-US" sz="1200" dirty="0" err="1" smtClean="0">
                <a:latin typeface="UD デジタル 教科書体 NK-B" panose="02020700000000000000" pitchFamily="18" charset="-128"/>
                <a:ea typeface="UD デジタル 教科書体 NK-B" panose="02020700000000000000" pitchFamily="18" charset="-128"/>
              </a:rPr>
              <a:t>きゃ</a:t>
            </a:r>
            <a:r>
              <a:rPr lang="ja-JP" altLang="en-US" sz="1200" dirty="0" smtClean="0">
                <a:latin typeface="UD デジタル 教科書体 NK-B" panose="02020700000000000000" pitchFamily="18" charset="-128"/>
                <a:ea typeface="UD デジタル 教科書体 NK-B" panose="02020700000000000000" pitchFamily="18" charset="-128"/>
              </a:rPr>
              <a:t>くさま</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4467220" y="3929697"/>
            <a:ext cx="45717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かし</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544026" y="5285885"/>
            <a:ext cx="1109599" cy="276999"/>
          </a:xfrm>
          <a:prstGeom prst="rect">
            <a:avLst/>
          </a:prstGeom>
          <a:noFill/>
        </p:spPr>
        <p:txBody>
          <a:bodyPr wrap="none" rtlCol="0">
            <a:spAutoFit/>
          </a:bodyPr>
          <a:lstStyle/>
          <a:p>
            <a:r>
              <a:rPr lang="ja-JP" altLang="en-US" sz="1200" dirty="0" err="1" smtClean="0">
                <a:latin typeface="UD デジタル 教科書体 NK-B" panose="02020700000000000000" pitchFamily="18" charset="-128"/>
                <a:ea typeface="UD デジタル 教科書体 NK-B" panose="02020700000000000000" pitchFamily="18" charset="-128"/>
              </a:rPr>
              <a:t>がく</a:t>
            </a:r>
            <a:r>
              <a:rPr lang="ja-JP" altLang="en-US" sz="1200" dirty="0" smtClean="0">
                <a:latin typeface="UD デジタル 教科書体 NK-B" panose="02020700000000000000" pitchFamily="18" charset="-128"/>
                <a:ea typeface="UD デジタル 教科書体 NK-B" panose="02020700000000000000" pitchFamily="18" charset="-128"/>
              </a:rPr>
              <a:t>しゅうかい</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3862161" y="5285884"/>
            <a:ext cx="1459054"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りょうり</a:t>
            </a:r>
            <a:r>
              <a:rPr lang="ja-JP" altLang="en-US" sz="1200" dirty="0" err="1" smtClean="0">
                <a:latin typeface="UD デジタル 教科書体 NK-B" panose="02020700000000000000" pitchFamily="18" charset="-128"/>
                <a:ea typeface="UD デジタル 教科書体 NK-B" panose="02020700000000000000" pitchFamily="18" charset="-128"/>
              </a:rPr>
              <a:t>けん</a:t>
            </a:r>
            <a:r>
              <a:rPr lang="ja-JP" altLang="en-US" sz="1200" dirty="0" smtClean="0">
                <a:latin typeface="UD デジタル 教科書体 NK-B" panose="02020700000000000000" pitchFamily="18" charset="-128"/>
                <a:ea typeface="UD デジタル 教科書体 NK-B" panose="02020700000000000000" pitchFamily="18" charset="-128"/>
              </a:rPr>
              <a:t>きゅうか</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6136341" y="5253906"/>
            <a:ext cx="46679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まね</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1611352" y="2056652"/>
            <a:ext cx="56457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わたし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2747475" y="2033172"/>
            <a:ext cx="1213794"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さぎょうがくしゅう</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4467220" y="2033172"/>
            <a:ext cx="595035"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がんば</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1771614" y="3325961"/>
            <a:ext cx="657552"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がっこう</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2848821" y="3317258"/>
            <a:ext cx="551754"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れきし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5059854" y="3317258"/>
            <a:ext cx="1279517" cy="261610"/>
          </a:xfrm>
          <a:prstGeom prst="rect">
            <a:avLst/>
          </a:prstGeom>
          <a:noFill/>
        </p:spPr>
        <p:txBody>
          <a:bodyPr wrap="none" rtlCol="0">
            <a:spAutoFit/>
          </a:bodyPr>
          <a:lstStyle/>
          <a:p>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こうちょうせんせい</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7052013" y="3325961"/>
            <a:ext cx="561372" cy="261610"/>
          </a:xfrm>
          <a:prstGeom prst="rect">
            <a:avLst/>
          </a:prstGeom>
          <a:noFill/>
        </p:spPr>
        <p:txBody>
          <a:bodyPr wrap="none" rtlCol="0">
            <a:spAutoFit/>
          </a:bodyPr>
          <a:lstStyle/>
          <a:p>
            <a:r>
              <a:rPr lang="ja-JP" altLang="en-US" sz="1100" dirty="0" smtClean="0">
                <a:solidFill>
                  <a:srgbClr val="FF0000"/>
                </a:solidFill>
                <a:latin typeface="UD デジタル 教科書体 NK-B" panose="02020700000000000000" pitchFamily="18" charset="-128"/>
                <a:ea typeface="UD デジタル 教科書体 NK-B" panose="02020700000000000000" pitchFamily="18" charset="-128"/>
              </a:rPr>
              <a:t>はなし</a:t>
            </a:r>
            <a:endParaRPr kumimoji="1" lang="ja-JP" altLang="en-US" sz="11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2048850" y="4610142"/>
            <a:ext cx="756938" cy="261610"/>
          </a:xfrm>
          <a:prstGeom prst="rect">
            <a:avLst/>
          </a:prstGeom>
          <a:noFill/>
        </p:spPr>
        <p:txBody>
          <a:bodyPr wrap="none" rtlCol="0">
            <a:spAutoFit/>
          </a:bodyPr>
          <a:lstStyle/>
          <a:p>
            <a:r>
              <a:rPr kumimoji="1" lang="ja-JP" altLang="en-US" sz="1100" dirty="0" err="1"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きゃ</a:t>
            </a:r>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くさま</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4111382" y="4625219"/>
            <a:ext cx="434734" cy="261610"/>
          </a:xfrm>
          <a:prstGeom prst="rect">
            <a:avLst/>
          </a:prstGeom>
          <a:noFill/>
        </p:spPr>
        <p:txBody>
          <a:bodyPr wrap="none" rtlCol="0">
            <a:spAutoFit/>
          </a:bodyPr>
          <a:lstStyle/>
          <a:p>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1798508" y="5961155"/>
            <a:ext cx="1031051" cy="261610"/>
          </a:xfrm>
          <a:prstGeom prst="rect">
            <a:avLst/>
          </a:prstGeom>
          <a:noFill/>
        </p:spPr>
        <p:txBody>
          <a:bodyPr wrap="none" rtlCol="0">
            <a:spAutoFit/>
          </a:bodyPr>
          <a:lstStyle/>
          <a:p>
            <a:r>
              <a:rPr kumimoji="1" lang="ja-JP" altLang="en-US" sz="1100" dirty="0" err="1"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がく</a:t>
            </a:r>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しゅうかい</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3569524" y="5961155"/>
            <a:ext cx="1354858" cy="261610"/>
          </a:xfrm>
          <a:prstGeom prst="rect">
            <a:avLst/>
          </a:prstGeom>
          <a:noFill/>
        </p:spPr>
        <p:txBody>
          <a:bodyPr wrap="none" rtlCol="0">
            <a:spAutoFit/>
          </a:bodyPr>
          <a:lstStyle/>
          <a:p>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りょうり</a:t>
            </a:r>
            <a:r>
              <a:rPr kumimoji="1" lang="ja-JP" altLang="en-US" sz="1100" dirty="0" err="1"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けん</a:t>
            </a:r>
            <a:r>
              <a:rPr kumimoji="1"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きゅうか</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5746385" y="5966682"/>
            <a:ext cx="442750" cy="261610"/>
          </a:xfrm>
          <a:prstGeom prst="rect">
            <a:avLst/>
          </a:prstGeom>
          <a:noFill/>
        </p:spPr>
        <p:txBody>
          <a:bodyPr wrap="none" rtlCol="0">
            <a:spAutoFit/>
          </a:bodyPr>
          <a:lstStyle/>
          <a:p>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まね</a:t>
            </a:r>
            <a:endParaRPr kumimoji="1" lang="ja-JP" altLang="en-US" sz="11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custDataLst>
      <p:tags r:id="rId1"/>
    </p:custDataLst>
    <p:extLst>
      <p:ext uri="{BB962C8B-B14F-4D97-AF65-F5344CB8AC3E}">
        <p14:creationId xmlns:p14="http://schemas.microsoft.com/office/powerpoint/2010/main" val="845417001"/>
      </p:ext>
    </p:extLst>
  </p:cSld>
  <p:clrMapOvr>
    <a:masterClrMapping/>
  </p:clrMapOvr>
  <mc:AlternateContent xmlns:mc="http://schemas.openxmlformats.org/markup-compatibility/2006" xmlns:p14="http://schemas.microsoft.com/office/powerpoint/2010/main">
    <mc:Choice Requires="p14">
      <p:transition spd="slow" p14:dur="2000" advTm="40999"/>
    </mc:Choice>
    <mc:Fallback xmlns="">
      <p:transition spd="slow" advTm="40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今日のまとめ</a:t>
            </a:r>
            <a:endParaRPr kumimoji="1" lang="ja-JP" altLang="en-US" dirty="0"/>
          </a:p>
        </p:txBody>
      </p:sp>
      <p:sp>
        <p:nvSpPr>
          <p:cNvPr id="3" name="コンテンツ プレースホルダー 2"/>
          <p:cNvSpPr>
            <a:spLocks noGrp="1"/>
          </p:cNvSpPr>
          <p:nvPr>
            <p:ph idx="1"/>
          </p:nvPr>
        </p:nvSpPr>
        <p:spPr>
          <a:xfrm>
            <a:off x="838200" y="1438835"/>
            <a:ext cx="10515600" cy="5056094"/>
          </a:xfrm>
          <a:ln>
            <a:solidFill>
              <a:schemeClr val="accent1"/>
            </a:solidFill>
          </a:ln>
        </p:spPr>
        <p:txBody>
          <a:bodyPr anchor="ctr">
            <a:noAutofit/>
          </a:bodyPr>
          <a:lstStyle/>
          <a:p>
            <a:pPr>
              <a:lnSpc>
                <a:spcPct val="100000"/>
              </a:lnSpc>
            </a:pPr>
            <a:r>
              <a:rPr lang="ja-JP" altLang="en-US" sz="3600" dirty="0">
                <a:latin typeface="UD デジタル 教科書体 NP-B" panose="02020700000000000000" pitchFamily="18" charset="-128"/>
                <a:ea typeface="UD デジタル 教科書体 NP-B" panose="02020700000000000000" pitchFamily="18" charset="-128"/>
              </a:rPr>
              <a:t>句読点は、文を読みやすくしたり、意味を分かりやすくしたりするために使う</a:t>
            </a:r>
            <a:r>
              <a:rPr lang="ja-JP" altLang="en-US" sz="3600" dirty="0" smtClean="0">
                <a:latin typeface="UD デジタル 教科書体 NP-B" panose="02020700000000000000" pitchFamily="18" charset="-128"/>
                <a:ea typeface="UD デジタル 教科書体 NP-B" panose="02020700000000000000" pitchFamily="18" charset="-128"/>
              </a:rPr>
              <a:t>。</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00000"/>
              </a:lnSpc>
            </a:pPr>
            <a:endParaRPr lang="en-US" altLang="ja-JP" dirty="0" smtClean="0">
              <a:latin typeface="UD デジタル 教科書体 NP-B" panose="02020700000000000000" pitchFamily="18" charset="-128"/>
              <a:ea typeface="UD デジタル 教科書体 NP-B" panose="02020700000000000000" pitchFamily="18" charset="-128"/>
            </a:endParaRPr>
          </a:p>
          <a:p>
            <a:pPr>
              <a:lnSpc>
                <a:spcPct val="100000"/>
              </a:lnSpc>
            </a:pPr>
            <a:r>
              <a:rPr lang="ja-JP" altLang="en-US" sz="3600" dirty="0">
                <a:latin typeface="UD デジタル 教科書体 NP-B" panose="02020700000000000000" pitchFamily="18" charset="-128"/>
                <a:ea typeface="UD デジタル 教科書体 NP-B" panose="02020700000000000000" pitchFamily="18" charset="-128"/>
              </a:rPr>
              <a:t>漢字を使うことで、文が読みやすくなったり、伝わりやすく</a:t>
            </a:r>
            <a:r>
              <a:rPr lang="ja-JP" altLang="en-US" sz="3600" dirty="0" smtClean="0">
                <a:latin typeface="UD デジタル 教科書体 NP-B" panose="02020700000000000000" pitchFamily="18" charset="-128"/>
                <a:ea typeface="UD デジタル 教科書体 NP-B" panose="02020700000000000000" pitchFamily="18" charset="-128"/>
              </a:rPr>
              <a:t>なったりする。</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00000"/>
              </a:lnSpc>
            </a:pPr>
            <a:endParaRPr lang="en-US" altLang="ja-JP" sz="2400" dirty="0" smtClean="0">
              <a:latin typeface="UD デジタル 教科書体 NP-B" panose="02020700000000000000" pitchFamily="18" charset="-128"/>
              <a:ea typeface="UD デジタル 教科書体 NP-B" panose="02020700000000000000" pitchFamily="18" charset="-128"/>
            </a:endParaRPr>
          </a:p>
          <a:p>
            <a:pPr>
              <a:lnSpc>
                <a:spcPct val="100000"/>
              </a:lnSpc>
            </a:pPr>
            <a:r>
              <a:rPr lang="ja-JP" altLang="en-US" sz="3600" dirty="0">
                <a:latin typeface="UD デジタル 教科書体 NP-B" panose="02020700000000000000" pitchFamily="18" charset="-128"/>
                <a:ea typeface="UD デジタル 教科書体 NP-B" panose="02020700000000000000" pitchFamily="18" charset="-128"/>
              </a:rPr>
              <a:t>敬語を上手に使うことで、自分と相手との間に良い関係を作ることが</a:t>
            </a:r>
            <a:r>
              <a:rPr lang="ja-JP" altLang="en-US" sz="3600" dirty="0" smtClean="0">
                <a:latin typeface="UD デジタル 教科書体 NP-B" panose="02020700000000000000" pitchFamily="18" charset="-128"/>
                <a:ea typeface="UD デジタル 教科書体 NP-B" panose="02020700000000000000" pitchFamily="18" charset="-128"/>
              </a:rPr>
              <a:t>できる。</a:t>
            </a:r>
            <a:endParaRPr kumimoji="1" lang="en-US" altLang="ja-JP" sz="3600" dirty="0" smtClean="0"/>
          </a:p>
        </p:txBody>
      </p:sp>
      <p:sp>
        <p:nvSpPr>
          <p:cNvPr id="4" name="テキスト ボックス 3"/>
          <p:cNvSpPr txBox="1"/>
          <p:nvPr/>
        </p:nvSpPr>
        <p:spPr>
          <a:xfrm>
            <a:off x="1497106" y="1471506"/>
            <a:ext cx="809837" cy="276999"/>
          </a:xfrm>
          <a:prstGeom prst="rect">
            <a:avLst/>
          </a:prstGeom>
          <a:noFill/>
        </p:spPr>
        <p:txBody>
          <a:bodyPr wrap="none" rtlCol="0">
            <a:spAutoFit/>
          </a:bodyPr>
          <a:lstStyle/>
          <a:p>
            <a:r>
              <a:rPr lang="ja-JP" altLang="en-US" sz="1200" dirty="0" err="1" smtClean="0">
                <a:latin typeface="UD デジタル 教科書体 NK-B" panose="02020700000000000000" pitchFamily="18" charset="-128"/>
                <a:ea typeface="UD デジタル 教科書体 NK-B" panose="02020700000000000000" pitchFamily="18" charset="-128"/>
              </a:rPr>
              <a:t>くと</a:t>
            </a:r>
            <a:r>
              <a:rPr lang="ja-JP" altLang="en-US" sz="1200" dirty="0" smtClean="0">
                <a:latin typeface="UD デジタル 教科書体 NK-B" panose="02020700000000000000" pitchFamily="18" charset="-128"/>
                <a:ea typeface="UD デジタル 教科書体 NK-B" panose="02020700000000000000" pitchFamily="18" charset="-128"/>
              </a:rPr>
              <a:t>うてん</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3411071" y="1471506"/>
            <a:ext cx="4780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ぶん</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406152" y="1454417"/>
            <a:ext cx="3177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よ</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8655424" y="1471506"/>
            <a:ext cx="48122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いみ</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9901588" y="1471506"/>
            <a:ext cx="335348"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わ</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6167718" y="2054212"/>
            <a:ext cx="484428" cy="276999"/>
          </a:xfrm>
          <a:prstGeom prst="rect">
            <a:avLst/>
          </a:prstGeom>
          <a:noFill/>
        </p:spPr>
        <p:txBody>
          <a:bodyPr wrap="none" rtlCol="0">
            <a:spAutoFit/>
          </a:bodyPr>
          <a:lstStyle/>
          <a:p>
            <a:r>
              <a:rPr lang="ja-JP" altLang="en-US" sz="1200" dirty="0" err="1">
                <a:latin typeface="UD デジタル 教科書体 NK-B" panose="02020700000000000000" pitchFamily="18" charset="-128"/>
                <a:ea typeface="UD デジタル 教科書体 NK-B" panose="02020700000000000000" pitchFamily="18" charset="-128"/>
              </a:rPr>
              <a:t>つか</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1319319" y="3215141"/>
            <a:ext cx="606256"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かんじ</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2541495" y="3215141"/>
            <a:ext cx="484428" cy="276999"/>
          </a:xfrm>
          <a:prstGeom prst="rect">
            <a:avLst/>
          </a:prstGeom>
          <a:noFill/>
        </p:spPr>
        <p:txBody>
          <a:bodyPr wrap="none" rtlCol="0">
            <a:spAutoFit/>
          </a:bodyPr>
          <a:lstStyle/>
          <a:p>
            <a:r>
              <a:rPr lang="ja-JP" altLang="en-US" sz="1200" dirty="0" err="1">
                <a:latin typeface="UD デジタル 教科書体 NK-B" panose="02020700000000000000" pitchFamily="18" charset="-128"/>
                <a:ea typeface="UD デジタル 教科書体 NK-B" panose="02020700000000000000" pitchFamily="18" charset="-128"/>
              </a:rPr>
              <a:t>つか</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5261007" y="3272571"/>
            <a:ext cx="4780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ぶん</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6256088" y="3255482"/>
            <a:ext cx="3177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よ</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329651" y="4958776"/>
            <a:ext cx="60946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けいご</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10739255" y="3271818"/>
            <a:ext cx="474810"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つた</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2676133" y="4946169"/>
            <a:ext cx="684803"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じょうず</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3889087" y="4946168"/>
            <a:ext cx="484428" cy="276999"/>
          </a:xfrm>
          <a:prstGeom prst="rect">
            <a:avLst/>
          </a:prstGeom>
          <a:noFill/>
        </p:spPr>
        <p:txBody>
          <a:bodyPr wrap="none" rtlCol="0">
            <a:spAutoFit/>
          </a:bodyPr>
          <a:lstStyle/>
          <a:p>
            <a:r>
              <a:rPr lang="ja-JP" altLang="en-US" sz="1200" dirty="0" err="1">
                <a:latin typeface="UD デジタル 教科書体 NK-B" panose="02020700000000000000" pitchFamily="18" charset="-128"/>
                <a:ea typeface="UD デジタル 教科書体 NK-B" panose="02020700000000000000" pitchFamily="18" charset="-128"/>
              </a:rPr>
              <a:t>つか</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6792258" y="4951490"/>
            <a:ext cx="604653"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じぶん</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8188216" y="4945329"/>
            <a:ext cx="612668"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あいて</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9750621" y="4945328"/>
            <a:ext cx="623889"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あいだ</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10826761" y="4945327"/>
            <a:ext cx="317716"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よ</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1715251" y="5561458"/>
            <a:ext cx="764953"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かんけい</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2978193" y="5548851"/>
            <a:ext cx="43954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つく</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1119704" y="361429"/>
            <a:ext cx="720069"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12707339"/>
      </p:ext>
    </p:extLst>
  </p:cSld>
  <p:clrMapOvr>
    <a:masterClrMapping/>
  </p:clrMapOvr>
  <mc:AlternateContent xmlns:mc="http://schemas.openxmlformats.org/markup-compatibility/2006" xmlns:p14="http://schemas.microsoft.com/office/powerpoint/2010/main">
    <mc:Choice Requires="p14">
      <p:transition spd="slow" p14:dur="2000" advTm="64185"/>
    </mc:Choice>
    <mc:Fallback xmlns="">
      <p:transition spd="slow" advTm="6418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読んでみましょう</a:t>
            </a:r>
            <a:endParaRPr kumimoji="1" lang="ja-JP" altLang="en-US" dirty="0"/>
          </a:p>
        </p:txBody>
      </p:sp>
      <p:sp>
        <p:nvSpPr>
          <p:cNvPr id="3" name="コンテンツ プレースホルダー 2"/>
          <p:cNvSpPr>
            <a:spLocks noGrp="1"/>
          </p:cNvSpPr>
          <p:nvPr>
            <p:ph idx="1"/>
          </p:nvPr>
        </p:nvSpPr>
        <p:spPr>
          <a:xfrm>
            <a:off x="838200" y="2187131"/>
            <a:ext cx="10515600" cy="3596981"/>
          </a:xfrm>
          <a:ln>
            <a:solidFill>
              <a:schemeClr val="accent1"/>
            </a:solidFill>
          </a:ln>
        </p:spPr>
        <p:txBody>
          <a:bodyPr anchor="ctr">
            <a:normAutofit/>
          </a:bodyPr>
          <a:lstStyle/>
          <a:p>
            <a:pPr marL="0" indent="0" algn="ctr">
              <a:buNone/>
            </a:pPr>
            <a:r>
              <a:rPr kumimoji="1" lang="ja-JP" altLang="en-US" sz="7200" dirty="0" err="1" smtClean="0">
                <a:latin typeface="UD デジタル 教科書体 NK-B" panose="02020700000000000000" pitchFamily="18" charset="-128"/>
                <a:ea typeface="UD デジタル 教科書体 NK-B" panose="02020700000000000000" pitchFamily="18" charset="-128"/>
              </a:rPr>
              <a:t>すもももももももも</a:t>
            </a:r>
            <a:r>
              <a:rPr kumimoji="1" lang="ja-JP" altLang="en-US" sz="7200" dirty="0" smtClean="0">
                <a:latin typeface="UD デジタル 教科書体 NK-B" panose="02020700000000000000" pitchFamily="18" charset="-128"/>
                <a:ea typeface="UD デジタル 教科書体 NK-B" panose="02020700000000000000" pitchFamily="18" charset="-128"/>
              </a:rPr>
              <a:t>のうち</a:t>
            </a:r>
            <a:endParaRPr kumimoji="1" lang="ja-JP" altLang="en-US" sz="72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001486" y="365125"/>
            <a:ext cx="38343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よ</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2573444"/>
      </p:ext>
    </p:extLst>
  </p:cSld>
  <p:clrMapOvr>
    <a:masterClrMapping/>
  </p:clrMapOvr>
  <mc:AlternateContent xmlns:mc="http://schemas.openxmlformats.org/markup-compatibility/2006" xmlns:p14="http://schemas.microsoft.com/office/powerpoint/2010/main">
    <mc:Choice Requires="p14">
      <p:transition spd="slow" p14:dur="2000" advTm="24625"/>
    </mc:Choice>
    <mc:Fallback xmlns="">
      <p:transition spd="slow" advTm="2462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normAutofit/>
          </a:bodyPr>
          <a:lstStyle/>
          <a:p>
            <a:r>
              <a:rPr kumimoji="1" lang="ja-JP" altLang="en-US" sz="5400" dirty="0" smtClean="0"/>
              <a:t>句読点（くとうてん）</a:t>
            </a:r>
            <a:endParaRPr kumimoji="1" lang="ja-JP" altLang="en-US" sz="5400" dirty="0"/>
          </a:p>
        </p:txBody>
      </p:sp>
      <p:sp>
        <p:nvSpPr>
          <p:cNvPr id="3" name="コンテンツ プレースホルダー 2"/>
          <p:cNvSpPr>
            <a:spLocks noGrp="1"/>
          </p:cNvSpPr>
          <p:nvPr>
            <p:ph idx="1"/>
          </p:nvPr>
        </p:nvSpPr>
        <p:spPr/>
        <p:txBody>
          <a:bodyPr>
            <a:normAutofit/>
          </a:bodyPr>
          <a:lstStyle/>
          <a:p>
            <a:pPr marL="0" indent="0">
              <a:lnSpc>
                <a:spcPct val="100000"/>
              </a:lnSpc>
              <a:buNone/>
            </a:pPr>
            <a:r>
              <a:rPr lang="ja-JP" altLang="en-US" sz="4800" dirty="0" smtClean="0">
                <a:latin typeface="UD デジタル 教科書体 NK-B" panose="02020700000000000000" pitchFamily="18" charset="-128"/>
                <a:ea typeface="UD デジタル 教科書体 NK-B" panose="02020700000000000000" pitchFamily="18" charset="-128"/>
              </a:rPr>
              <a:t>○文</a:t>
            </a:r>
            <a:r>
              <a:rPr lang="ja-JP" altLang="en-US" sz="4800" dirty="0">
                <a:latin typeface="UD デジタル 教科書体 NK-B" panose="02020700000000000000" pitchFamily="18" charset="-128"/>
                <a:ea typeface="UD デジタル 教科書体 NK-B" panose="02020700000000000000" pitchFamily="18" charset="-128"/>
              </a:rPr>
              <a:t>の切れ目</a:t>
            </a:r>
            <a:r>
              <a:rPr lang="ja-JP" altLang="en-US" sz="4800" dirty="0" smtClean="0">
                <a:latin typeface="UD デジタル 教科書体 NK-B" panose="02020700000000000000" pitchFamily="18" charset="-128"/>
                <a:ea typeface="UD デジタル 教科書体 NK-B" panose="02020700000000000000" pitchFamily="18" charset="-128"/>
              </a:rPr>
              <a:t>や文中</a:t>
            </a:r>
            <a:r>
              <a:rPr lang="ja-JP" altLang="en-US" sz="4800" dirty="0">
                <a:latin typeface="UD デジタル 教科書体 NK-B" panose="02020700000000000000" pitchFamily="18" charset="-128"/>
                <a:ea typeface="UD デジタル 教科書体 NK-B" panose="02020700000000000000" pitchFamily="18" charset="-128"/>
              </a:rPr>
              <a:t>の意味の</a:t>
            </a:r>
            <a:r>
              <a:rPr lang="ja-JP" altLang="en-US" sz="4800" dirty="0" smtClean="0">
                <a:latin typeface="UD デジタル 教科書体 NK-B" panose="02020700000000000000" pitchFamily="18" charset="-128"/>
                <a:ea typeface="UD デジタル 教科書体 NK-B" panose="02020700000000000000" pitchFamily="18" charset="-128"/>
              </a:rPr>
              <a:t>切れ目な</a:t>
            </a:r>
            <a:endParaRPr lang="en-US" altLang="ja-JP" sz="48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4800" dirty="0" smtClean="0">
                <a:latin typeface="UD デジタル 教科書体 NK-B" panose="02020700000000000000" pitchFamily="18" charset="-128"/>
                <a:ea typeface="UD デジタル 教科書体 NK-B" panose="02020700000000000000" pitchFamily="18" charset="-128"/>
              </a:rPr>
              <a:t>　</a:t>
            </a:r>
            <a:r>
              <a:rPr lang="ja-JP" altLang="en-US" sz="4800" dirty="0" err="1" smtClean="0">
                <a:latin typeface="UD デジタル 教科書体 NK-B" panose="02020700000000000000" pitchFamily="18" charset="-128"/>
                <a:ea typeface="UD デジタル 教科書体 NK-B" panose="02020700000000000000" pitchFamily="18" charset="-128"/>
              </a:rPr>
              <a:t>どに</a:t>
            </a:r>
            <a:r>
              <a:rPr lang="ja-JP" altLang="en-US" sz="4800" dirty="0" smtClean="0">
                <a:latin typeface="UD デジタル 教科書体 NK-B" panose="02020700000000000000" pitchFamily="18" charset="-128"/>
                <a:ea typeface="UD デジタル 教科書体 NK-B" panose="02020700000000000000" pitchFamily="18" charset="-128"/>
              </a:rPr>
              <a:t>添える符号のこと</a:t>
            </a:r>
            <a:endParaRPr lang="en-US" altLang="ja-JP" sz="4800" dirty="0" smtClean="0">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838200" y="3972737"/>
            <a:ext cx="4890977" cy="2339163"/>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5400" dirty="0" smtClean="0">
                <a:latin typeface="UD デジタル 教科書体 NK-B" panose="02020700000000000000" pitchFamily="18" charset="-128"/>
                <a:ea typeface="UD デジタル 教科書体 NK-B" panose="02020700000000000000" pitchFamily="18" charset="-128"/>
              </a:rPr>
              <a:t>句点→「。」</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p:cNvSpPr/>
          <p:nvPr/>
        </p:nvSpPr>
        <p:spPr>
          <a:xfrm>
            <a:off x="6462823" y="3972736"/>
            <a:ext cx="4890977" cy="2339163"/>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400" dirty="0" smtClean="0">
              <a:latin typeface="UD デジタル 教科書体 NK-B" panose="02020700000000000000" pitchFamily="18" charset="-128"/>
              <a:ea typeface="UD デジタル 教科書体 NK-B" panose="02020700000000000000" pitchFamily="18" charset="-128"/>
            </a:endParaRPr>
          </a:p>
          <a:p>
            <a:pPr algn="ctr"/>
            <a:r>
              <a:rPr lang="ja-JP" altLang="en-US" sz="5400" dirty="0" smtClean="0">
                <a:latin typeface="UD デジタル 教科書体 NK-B" panose="02020700000000000000" pitchFamily="18" charset="-128"/>
                <a:ea typeface="UD デジタル 教科書体 NK-B" panose="02020700000000000000" pitchFamily="18" charset="-128"/>
              </a:rPr>
              <a:t>読点</a:t>
            </a:r>
            <a:r>
              <a:rPr kumimoji="1" lang="ja-JP" altLang="en-US" sz="5400" dirty="0" smtClean="0">
                <a:latin typeface="UD デジタル 教科書体 NK-B" panose="02020700000000000000" pitchFamily="18" charset="-128"/>
                <a:ea typeface="UD デジタル 教科書体 NK-B" panose="02020700000000000000" pitchFamily="18" charset="-128"/>
              </a:rPr>
              <a:t>→「、」</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6543452" y="5290324"/>
            <a:ext cx="4729717" cy="954107"/>
          </a:xfrm>
          <a:prstGeom prst="rect">
            <a:avLst/>
          </a:prstGeom>
          <a:noFill/>
        </p:spPr>
        <p:txBody>
          <a:bodyPr wrap="square" rtlCol="0">
            <a:spAutoFit/>
          </a:bodyPr>
          <a:lstStyle/>
          <a:p>
            <a:r>
              <a:rPr lang="ja-JP" altLang="en-US" sz="2800" spc="-300" dirty="0">
                <a:latin typeface="UD デジタル 教科書体 NK-B" panose="02020700000000000000" pitchFamily="18" charset="-128"/>
                <a:ea typeface="UD デジタル 教科書体 NK-B" panose="02020700000000000000" pitchFamily="18" charset="-128"/>
              </a:rPr>
              <a:t>文章を読みやすくしたり</a:t>
            </a:r>
            <a:r>
              <a:rPr lang="ja-JP" altLang="en-US" sz="2800" spc="-300" dirty="0" smtClean="0">
                <a:latin typeface="UD デジタル 教科書体 NK-B" panose="02020700000000000000" pitchFamily="18" charset="-128"/>
                <a:ea typeface="UD デジタル 教科書体 NK-B" panose="02020700000000000000" pitchFamily="18" charset="-128"/>
              </a:rPr>
              <a:t>、内容</a:t>
            </a:r>
            <a:r>
              <a:rPr lang="ja-JP" altLang="en-US" sz="2800" spc="-300" dirty="0">
                <a:latin typeface="UD デジタル 教科書体 NK-B" panose="02020700000000000000" pitchFamily="18" charset="-128"/>
                <a:ea typeface="UD デジタル 教科書体 NK-B" panose="02020700000000000000" pitchFamily="18" charset="-128"/>
              </a:rPr>
              <a:t>を正しく</a:t>
            </a:r>
            <a:r>
              <a:rPr lang="ja-JP" altLang="en-US" sz="2800" spc="-300" dirty="0" smtClean="0">
                <a:latin typeface="UD デジタル 教科書体 NK-B" panose="02020700000000000000" pitchFamily="18" charset="-128"/>
                <a:ea typeface="UD デジタル 教科書体 NK-B" panose="02020700000000000000" pitchFamily="18" charset="-128"/>
              </a:rPr>
              <a:t>伝えたりする</a:t>
            </a:r>
            <a:r>
              <a:rPr lang="ja-JP" altLang="en-US" sz="2800" spc="-300" dirty="0">
                <a:latin typeface="UD デジタル 教科書体 NK-B" panose="02020700000000000000" pitchFamily="18" charset="-128"/>
                <a:ea typeface="UD デジタル 教科書体 NK-B" panose="02020700000000000000" pitchFamily="18" charset="-128"/>
              </a:rPr>
              <a:t>ために打ちます。</a:t>
            </a:r>
            <a:endParaRPr kumimoji="1" lang="ja-JP" altLang="en-US" sz="2800" spc="-3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1416831" y="5293963"/>
            <a:ext cx="3733714" cy="523220"/>
          </a:xfrm>
          <a:prstGeom prst="rect">
            <a:avLst/>
          </a:prstGeom>
          <a:noFill/>
        </p:spPr>
        <p:txBody>
          <a:bodyPr wrap="none" rtlCol="0">
            <a:spAutoFit/>
          </a:bodyPr>
          <a:lstStyle/>
          <a:p>
            <a:r>
              <a:rPr lang="ja-JP" altLang="en-US" sz="2800" b="1" dirty="0">
                <a:latin typeface="UD デジタル 教科書体 NK-B" panose="02020700000000000000" pitchFamily="18" charset="-128"/>
                <a:ea typeface="UD デジタル 教科書体 NK-B" panose="02020700000000000000" pitchFamily="18" charset="-128"/>
              </a:rPr>
              <a:t>文の終わりに付けます</a:t>
            </a:r>
            <a:r>
              <a:rPr lang="ja-JP" altLang="en-US" sz="2800" dirty="0">
                <a:latin typeface="UD デジタル 教科書体 NK-B" panose="02020700000000000000" pitchFamily="18" charset="-128"/>
                <a:ea typeface="UD デジタル 教科書体 NK-B" panose="02020700000000000000" pitchFamily="18" charset="-128"/>
              </a:rPr>
              <a:t>。</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1503915" y="1575646"/>
            <a:ext cx="646331"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ぶん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868190" y="1575646"/>
            <a:ext cx="378630"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き</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4023403" y="1570318"/>
            <a:ext cx="41549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め</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5091532" y="1570318"/>
            <a:ext cx="1192955"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ぶんちゅう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7235389" y="1506022"/>
            <a:ext cx="646331"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いみ</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8851705" y="1511350"/>
            <a:ext cx="378630"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き</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10047259" y="1506022"/>
            <a:ext cx="41549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め</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2868190" y="2467509"/>
            <a:ext cx="38343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そ</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4587637" y="2440614"/>
            <a:ext cx="797013"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ふごう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926452" y="3947506"/>
            <a:ext cx="76174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くてん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7375946" y="3945663"/>
            <a:ext cx="960519"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とうてん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409405" y="5099659"/>
            <a:ext cx="543739"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ぶん</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2178723" y="5086010"/>
            <a:ext cx="364202"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お</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3519246" y="5092893"/>
            <a:ext cx="364202"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つ</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6551963" y="5099659"/>
            <a:ext cx="837089" cy="307777"/>
          </a:xfrm>
          <a:prstGeom prst="rect">
            <a:avLst/>
          </a:prstGeom>
          <a:noFill/>
        </p:spPr>
        <p:txBody>
          <a:bodyPr wrap="none" rtlCol="0">
            <a:spAutoFit/>
          </a:bodyPr>
          <a:lstStyle/>
          <a:p>
            <a:r>
              <a:rPr kumimoji="1" lang="ja-JP" altLang="en-US" sz="1400" spc="-150" dirty="0" smtClean="0">
                <a:latin typeface="UD デジタル 教科書体 NK-B" panose="02020700000000000000" pitchFamily="18" charset="-128"/>
                <a:ea typeface="UD デジタル 教科書体 NK-B" panose="02020700000000000000" pitchFamily="18" charset="-128"/>
              </a:rPr>
              <a:t>ぶんしょう</a:t>
            </a:r>
            <a:endParaRPr kumimoji="1" lang="ja-JP" altLang="en-US" sz="1400" spc="-15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7566869" y="5099659"/>
            <a:ext cx="338554"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よ</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9838343" y="5109134"/>
            <a:ext cx="817853"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ないよう</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0714766" y="5099658"/>
            <a:ext cx="521297"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ただ</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7014785" y="5606808"/>
            <a:ext cx="543739"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つた</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9652053" y="5606305"/>
            <a:ext cx="320922" cy="307777"/>
          </a:xfrm>
          <a:prstGeom prst="rect">
            <a:avLst/>
          </a:prstGeom>
          <a:noFill/>
        </p:spPr>
        <p:txBody>
          <a:bodyPr wrap="none" rtlCol="0">
            <a:spAutoFit/>
          </a:bodyPr>
          <a:lstStyle/>
          <a:p>
            <a:r>
              <a:rPr kumimoji="1" lang="ja-JP" altLang="en-US" sz="1400" dirty="0" smtClean="0">
                <a:latin typeface="UD デジタル 教科書体 NK-B" panose="02020700000000000000" pitchFamily="18" charset="-128"/>
                <a:ea typeface="UD デジタル 教科書体 NK-B" panose="02020700000000000000" pitchFamily="18" charset="-128"/>
              </a:rPr>
              <a:t>う</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49639775"/>
      </p:ext>
    </p:extLst>
  </p:cSld>
  <p:clrMapOvr>
    <a:masterClrMapping/>
  </p:clrMapOvr>
  <mc:AlternateContent xmlns:mc="http://schemas.openxmlformats.org/markup-compatibility/2006" xmlns:p14="http://schemas.microsoft.com/office/powerpoint/2010/main">
    <mc:Choice Requires="p14">
      <p:transition spd="slow" p14:dur="2000" advTm="51057"/>
    </mc:Choice>
    <mc:Fallback xmlns="">
      <p:transition spd="slow" advTm="510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読点の役割</a:t>
            </a:r>
            <a:endParaRPr kumimoji="1" lang="ja-JP" altLang="en-US" dirty="0"/>
          </a:p>
        </p:txBody>
      </p:sp>
      <p:sp>
        <p:nvSpPr>
          <p:cNvPr id="4" name="コンテンツ プレースホルダー 2"/>
          <p:cNvSpPr txBox="1">
            <a:spLocks/>
          </p:cNvSpPr>
          <p:nvPr/>
        </p:nvSpPr>
        <p:spPr>
          <a:xfrm>
            <a:off x="838200" y="1690688"/>
            <a:ext cx="10515600" cy="1295657"/>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6600" dirty="0" err="1" smtClean="0">
                <a:latin typeface="UD デジタル 教科書体 NK-B" panose="02020700000000000000" pitchFamily="18" charset="-128"/>
                <a:ea typeface="UD デジタル 教科書体 NK-B" panose="02020700000000000000" pitchFamily="18" charset="-128"/>
              </a:rPr>
              <a:t>すもももももももも</a:t>
            </a:r>
            <a:r>
              <a:rPr lang="ja-JP" altLang="en-US" sz="6600" dirty="0" smtClean="0">
                <a:latin typeface="UD デジタル 教科書体 NK-B" panose="02020700000000000000" pitchFamily="18" charset="-128"/>
                <a:ea typeface="UD デジタル 教科書体 NK-B" panose="02020700000000000000" pitchFamily="18" charset="-128"/>
              </a:rPr>
              <a:t>のうち</a:t>
            </a:r>
            <a:endParaRPr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5" name="コンテンツ プレースホルダー 2"/>
          <p:cNvSpPr txBox="1">
            <a:spLocks/>
          </p:cNvSpPr>
          <p:nvPr/>
        </p:nvSpPr>
        <p:spPr>
          <a:xfrm>
            <a:off x="838200" y="3429841"/>
            <a:ext cx="10515600" cy="1295657"/>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6600" dirty="0" smtClean="0">
                <a:latin typeface="UD デジタル 教科書体 NK-B" panose="02020700000000000000" pitchFamily="18" charset="-128"/>
                <a:ea typeface="UD デジタル 教科書体 NK-B" panose="02020700000000000000" pitchFamily="18" charset="-128"/>
              </a:rPr>
              <a:t>すももも</a:t>
            </a: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6600" dirty="0" smtClean="0">
                <a:latin typeface="UD デジタル 教科書体 NK-B" panose="02020700000000000000" pitchFamily="18" charset="-128"/>
                <a:ea typeface="UD デジタル 教科書体 NK-B" panose="02020700000000000000" pitchFamily="18" charset="-128"/>
              </a:rPr>
              <a:t>ももも</a:t>
            </a: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6600" dirty="0" smtClean="0">
                <a:latin typeface="UD デジタル 教科書体 NK-B" panose="02020700000000000000" pitchFamily="18" charset="-128"/>
                <a:ea typeface="UD デジタル 教科書体 NK-B" panose="02020700000000000000" pitchFamily="18" charset="-128"/>
              </a:rPr>
              <a:t>もものうち</a:t>
            </a:r>
            <a:endParaRPr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2"/>
          <p:cNvSpPr txBox="1">
            <a:spLocks/>
          </p:cNvSpPr>
          <p:nvPr/>
        </p:nvSpPr>
        <p:spPr>
          <a:xfrm>
            <a:off x="838200" y="5168994"/>
            <a:ext cx="10515600" cy="1295657"/>
          </a:xfrm>
          <a:prstGeom prst="rect">
            <a:avLst/>
          </a:prstGeom>
          <a:ln>
            <a:solidFill>
              <a:schemeClr val="accent1"/>
            </a:solidFill>
          </a:ln>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6600" dirty="0">
                <a:latin typeface="UD デジタル 教科書体 NK-B" panose="02020700000000000000" pitchFamily="18" charset="-128"/>
                <a:ea typeface="UD デジタル 教科書体 NK-B" panose="02020700000000000000" pitchFamily="18" charset="-128"/>
              </a:rPr>
              <a:t>スモモ</a:t>
            </a:r>
            <a:r>
              <a:rPr lang="ja-JP" altLang="en-US" sz="6600" dirty="0" smtClean="0">
                <a:latin typeface="UD デジタル 教科書体 NK-B" panose="02020700000000000000" pitchFamily="18" charset="-128"/>
                <a:ea typeface="UD デジタル 教科書体 NK-B" panose="02020700000000000000" pitchFamily="18" charset="-128"/>
              </a:rPr>
              <a:t>も</a:t>
            </a: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6600" dirty="0" smtClean="0">
                <a:latin typeface="UD デジタル 教科書体 NK-B" panose="02020700000000000000" pitchFamily="18" charset="-128"/>
                <a:ea typeface="UD デジタル 教科書体 NK-B" panose="02020700000000000000" pitchFamily="18" charset="-128"/>
              </a:rPr>
              <a:t>桃も</a:t>
            </a: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6600" dirty="0" smtClean="0">
                <a:latin typeface="UD デジタル 教科書体 NK-B" panose="02020700000000000000" pitchFamily="18" charset="-128"/>
                <a:ea typeface="UD デジタル 教科書体 NK-B" panose="02020700000000000000" pitchFamily="18" charset="-128"/>
              </a:rPr>
              <a:t>桃のうち</a:t>
            </a:r>
            <a:endParaRPr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7" name="下矢印 6"/>
          <p:cNvSpPr/>
          <p:nvPr/>
        </p:nvSpPr>
        <p:spPr>
          <a:xfrm>
            <a:off x="5228665" y="3056591"/>
            <a:ext cx="1734670" cy="3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5228665" y="4799534"/>
            <a:ext cx="1734670" cy="3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007" y="168143"/>
            <a:ext cx="1669131" cy="14855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ソース画像を表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3929" y="205161"/>
            <a:ext cx="1429871" cy="141149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997642" y="365125"/>
            <a:ext cx="960519"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とうてん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2625797" y="340137"/>
            <a:ext cx="971741"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やくわり</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5401875" y="5170804"/>
            <a:ext cx="56938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もも</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7418293" y="5168994"/>
            <a:ext cx="56938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もも</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custDataLst>
      <p:tags r:id="rId1"/>
    </p:custDataLst>
    <p:extLst>
      <p:ext uri="{BB962C8B-B14F-4D97-AF65-F5344CB8AC3E}">
        <p14:creationId xmlns:p14="http://schemas.microsoft.com/office/powerpoint/2010/main" val="3183437297"/>
      </p:ext>
    </p:extLst>
  </p:cSld>
  <p:clrMapOvr>
    <a:masterClrMapping/>
  </p:clrMapOvr>
  <mc:AlternateContent xmlns:mc="http://schemas.openxmlformats.org/markup-compatibility/2006" xmlns:p14="http://schemas.microsoft.com/office/powerpoint/2010/main">
    <mc:Choice Requires="p14">
      <p:transition spd="slow" p14:dur="2000" advTm="44064"/>
    </mc:Choice>
    <mc:Fallback xmlns="">
      <p:transition spd="slow" advTm="44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読んでみましょう</a:t>
            </a:r>
            <a:endParaRPr kumimoji="1" lang="ja-JP" altLang="en-US" dirty="0"/>
          </a:p>
        </p:txBody>
      </p:sp>
      <p:sp>
        <p:nvSpPr>
          <p:cNvPr id="3" name="コンテンツ プレースホルダー 2"/>
          <p:cNvSpPr>
            <a:spLocks noGrp="1"/>
          </p:cNvSpPr>
          <p:nvPr>
            <p:ph idx="1"/>
          </p:nvPr>
        </p:nvSpPr>
        <p:spPr>
          <a:xfrm>
            <a:off x="838200" y="1726591"/>
            <a:ext cx="10515600" cy="1364142"/>
          </a:xfrm>
          <a:ln>
            <a:solidFill>
              <a:schemeClr val="accent1"/>
            </a:solidFill>
          </a:ln>
        </p:spPr>
        <p:txBody>
          <a:bodyPr anchor="ctr">
            <a:normAutofit/>
          </a:bodyPr>
          <a:lstStyle/>
          <a:p>
            <a:pPr marL="0" indent="0" algn="ctr">
              <a:buNone/>
            </a:pPr>
            <a:r>
              <a:rPr kumimoji="1" lang="ja-JP" altLang="en-US" sz="5400" dirty="0" smtClean="0">
                <a:latin typeface="UD デジタル 教科書体 NK-B" panose="02020700000000000000" pitchFamily="18" charset="-128"/>
                <a:ea typeface="UD デジタル 教科書体 NK-B" panose="02020700000000000000" pitchFamily="18" charset="-128"/>
              </a:rPr>
              <a:t>ここではきものをぬいでください</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1026" name="Picture 2"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1177" y="120105"/>
            <a:ext cx="1890823" cy="2103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71" y="4003017"/>
            <a:ext cx="2195378" cy="2727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ソース画像を表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58" y="3701446"/>
            <a:ext cx="2759342" cy="274554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033578" y="5074219"/>
            <a:ext cx="5695790" cy="584775"/>
          </a:xfrm>
          <a:prstGeom prst="rect">
            <a:avLst/>
          </a:prstGeom>
          <a:noFill/>
        </p:spPr>
        <p:txBody>
          <a:bodyPr wrap="non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脱ぐのは「はきもの」？「着物」？</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4" name="コンテンツ プレースホルダー 2"/>
          <p:cNvSpPr txBox="1">
            <a:spLocks/>
          </p:cNvSpPr>
          <p:nvPr/>
        </p:nvSpPr>
        <p:spPr>
          <a:xfrm>
            <a:off x="838200" y="1711272"/>
            <a:ext cx="10515600" cy="1503747"/>
          </a:xfrm>
          <a:prstGeom prst="rect">
            <a:avLst/>
          </a:prstGeom>
          <a:solidFill>
            <a:schemeClr val="bg1"/>
          </a:solidFill>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5400" dirty="0" smtClean="0">
                <a:latin typeface="UD デジタル 教科書体 NK-B" panose="02020700000000000000" pitchFamily="18" charset="-128"/>
                <a:ea typeface="UD デジタル 教科書体 NK-B" panose="02020700000000000000" pitchFamily="18" charset="-128"/>
              </a:rPr>
              <a:t>ここで</a:t>
            </a:r>
            <a:r>
              <a:rPr lang="ja-JP" altLang="en-US" sz="54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5400" dirty="0" smtClean="0">
                <a:solidFill>
                  <a:srgbClr val="FFC000"/>
                </a:solidFill>
                <a:latin typeface="UD デジタル 教科書体 NK-B" panose="02020700000000000000" pitchFamily="18" charset="-128"/>
                <a:ea typeface="UD デジタル 教科書体 NK-B" panose="02020700000000000000" pitchFamily="18" charset="-128"/>
              </a:rPr>
              <a:t>はきもの</a:t>
            </a:r>
            <a:r>
              <a:rPr lang="ja-JP" altLang="en-US" sz="5400" dirty="0" smtClean="0">
                <a:latin typeface="UD デジタル 教科書体 NK-B" panose="02020700000000000000" pitchFamily="18" charset="-128"/>
                <a:ea typeface="UD デジタル 教科書体 NK-B" panose="02020700000000000000" pitchFamily="18" charset="-128"/>
              </a:rPr>
              <a:t>をぬいでください</a:t>
            </a:r>
            <a:endParaRPr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15" name="コンテンツ プレースホルダー 2"/>
          <p:cNvSpPr txBox="1">
            <a:spLocks/>
          </p:cNvSpPr>
          <p:nvPr/>
        </p:nvSpPr>
        <p:spPr>
          <a:xfrm>
            <a:off x="825407" y="1678837"/>
            <a:ext cx="10512000" cy="1536181"/>
          </a:xfrm>
          <a:prstGeom prst="rect">
            <a:avLst/>
          </a:prstGeom>
          <a:solidFill>
            <a:schemeClr val="bg1"/>
          </a:solidFill>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dirty="0" smtClean="0">
                <a:latin typeface="UD デジタル 教科書体 NK-B" panose="02020700000000000000" pitchFamily="18" charset="-128"/>
                <a:ea typeface="UD デジタル 教科書体 NK-B" panose="02020700000000000000" pitchFamily="18" charset="-128"/>
              </a:rPr>
              <a:t>ここで</a:t>
            </a:r>
            <a:r>
              <a:rPr lang="ja-JP" altLang="en-US" sz="5400" dirty="0">
                <a:latin typeface="UD デジタル 教科書体 NK-B" panose="02020700000000000000" pitchFamily="18" charset="-128"/>
                <a:ea typeface="UD デジタル 教科書体 NK-B" panose="02020700000000000000" pitchFamily="18" charset="-128"/>
              </a:rPr>
              <a:t>は</a:t>
            </a:r>
            <a:r>
              <a:rPr lang="ja-JP" altLang="en-US" sz="54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5400" dirty="0" smtClean="0">
                <a:solidFill>
                  <a:srgbClr val="FFC000"/>
                </a:solidFill>
                <a:latin typeface="UD デジタル 教科書体 NK-B" panose="02020700000000000000" pitchFamily="18" charset="-128"/>
                <a:ea typeface="UD デジタル 教科書体 NK-B" panose="02020700000000000000" pitchFamily="18" charset="-128"/>
              </a:rPr>
              <a:t>きもの</a:t>
            </a:r>
            <a:r>
              <a:rPr lang="ja-JP" altLang="en-US" sz="5400" dirty="0" smtClean="0">
                <a:latin typeface="UD デジタル 教科書体 NK-B" panose="02020700000000000000" pitchFamily="18" charset="-128"/>
                <a:ea typeface="UD デジタル 教科書体 NK-B" panose="02020700000000000000" pitchFamily="18" charset="-128"/>
              </a:rPr>
              <a:t>をぬいでください</a:t>
            </a:r>
            <a:endParaRPr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014933" y="378572"/>
            <a:ext cx="38343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よ</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3145967" y="4805246"/>
            <a:ext cx="41549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ぬ</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7162736" y="4827017"/>
            <a:ext cx="79380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きもの</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grpSp>
        <p:nvGrpSpPr>
          <p:cNvPr id="6" name="グループ化 5"/>
          <p:cNvGrpSpPr/>
          <p:nvPr/>
        </p:nvGrpSpPr>
        <p:grpSpPr>
          <a:xfrm>
            <a:off x="6443331" y="228960"/>
            <a:ext cx="3857846" cy="1318320"/>
            <a:chOff x="6443331" y="120105"/>
            <a:chExt cx="3857846" cy="1318320"/>
          </a:xfrm>
        </p:grpSpPr>
        <p:sp>
          <p:nvSpPr>
            <p:cNvPr id="4" name="円形吹き出し 3"/>
            <p:cNvSpPr/>
            <p:nvPr/>
          </p:nvSpPr>
          <p:spPr>
            <a:xfrm>
              <a:off x="6443331" y="120105"/>
              <a:ext cx="3857846" cy="1318320"/>
            </a:xfrm>
            <a:prstGeom prst="wedgeEllipseCallout">
              <a:avLst>
                <a:gd name="adj1" fmla="val 54880"/>
                <a:gd name="adj2" fmla="val 3278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何を脱げば</a:t>
              </a:r>
              <a:endParaRPr kumimoji="1" lang="en-US" altLang="ja-JP" sz="28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いいのかな？</a:t>
              </a:r>
              <a:endPar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8171484" y="180855"/>
              <a:ext cx="338554"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ぬ</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7458881" y="201435"/>
              <a:ext cx="492443"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なに</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grpSp>
    </p:spTree>
    <p:custDataLst>
      <p:tags r:id="rId1"/>
    </p:custDataLst>
    <p:extLst>
      <p:ext uri="{BB962C8B-B14F-4D97-AF65-F5344CB8AC3E}">
        <p14:creationId xmlns:p14="http://schemas.microsoft.com/office/powerpoint/2010/main" val="3092343035"/>
      </p:ext>
    </p:extLst>
  </p:cSld>
  <p:clrMapOvr>
    <a:masterClrMapping/>
  </p:clrMapOvr>
  <mc:AlternateContent xmlns:mc="http://schemas.openxmlformats.org/markup-compatibility/2006" xmlns:p14="http://schemas.microsoft.com/office/powerpoint/2010/main">
    <mc:Choice Requires="p14">
      <p:transition spd="slow" p14:dur="2000" advTm="61230"/>
    </mc:Choice>
    <mc:Fallback xmlns="">
      <p:transition spd="slow" advTm="61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読点の打ち方</a:t>
            </a:r>
            <a:endParaRPr kumimoji="1" lang="ja-JP" altLang="en-US" dirty="0"/>
          </a:p>
        </p:txBody>
      </p:sp>
      <p:sp>
        <p:nvSpPr>
          <p:cNvPr id="3" name="コンテンツ プレースホルダー 2"/>
          <p:cNvSpPr>
            <a:spLocks noGrp="1"/>
          </p:cNvSpPr>
          <p:nvPr>
            <p:ph idx="1"/>
          </p:nvPr>
        </p:nvSpPr>
        <p:spPr>
          <a:xfrm>
            <a:off x="838200" y="1424119"/>
            <a:ext cx="10797988" cy="5060351"/>
          </a:xfrm>
          <a:ln>
            <a:solidFill>
              <a:schemeClr val="accent1"/>
            </a:solidFill>
          </a:ln>
        </p:spPr>
        <p:txBody>
          <a:bodyPr anchor="ctr">
            <a:normAutofit lnSpcReduction="10000"/>
          </a:bodyPr>
          <a:lstStyle/>
          <a:p>
            <a:pPr marL="0" indent="0">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①主語を表す「は」や「が」の後</a:t>
            </a:r>
            <a:endParaRPr kumimoji="1"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　</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・私は</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毎日６時に起きます。</a:t>
            </a:r>
            <a:endParaRPr lang="en-US" altLang="ja-JP"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　</a:t>
            </a:r>
            <a:r>
              <a:rPr kumimoji="1"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　・</a:t>
            </a:r>
            <a:r>
              <a:rPr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白い自転車に乗った子供が</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公園の前を横切っていった</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endParaRPr lang="en-US" altLang="ja-JP"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smtClean="0">
                <a:latin typeface="UD デジタル 教科書体 NK-B" panose="02020700000000000000" pitchFamily="18" charset="-128"/>
                <a:ea typeface="UD デジタル 教科書体 NK-B" panose="02020700000000000000" pitchFamily="18" charset="-128"/>
              </a:rPr>
              <a:t>②文が２つ以上続くとき</a:t>
            </a:r>
            <a:endParaRPr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600" dirty="0">
                <a:latin typeface="UD デジタル 教科書体 NK-B" panose="02020700000000000000" pitchFamily="18" charset="-128"/>
                <a:ea typeface="UD デジタル 教科書体 NK-B" panose="020207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 </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・お菓子を食べたり</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ジュースを飲んだりした。</a:t>
            </a:r>
            <a:endParaRPr lang="en-US" altLang="ja-JP"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smtClean="0">
                <a:latin typeface="UD デジタル 教科書体 NK-B" panose="02020700000000000000" pitchFamily="18" charset="-128"/>
                <a:ea typeface="UD デジタル 教科書体 NK-B" panose="02020700000000000000" pitchFamily="18" charset="-128"/>
              </a:rPr>
              <a:t>③文と文をつなぐ言葉の後</a:t>
            </a:r>
            <a:endParaRPr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smtClean="0">
                <a:latin typeface="UD デジタル 教科書体 NK-B" panose="02020700000000000000" pitchFamily="18" charset="-128"/>
                <a:ea typeface="UD デジタル 教科書体 NK-B" panose="02020700000000000000" pitchFamily="18" charset="-128"/>
              </a:rPr>
              <a:t>　</a:t>
            </a:r>
            <a:r>
              <a:rPr kumimoji="1"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・雨があがった。しかし</a:t>
            </a:r>
            <a:r>
              <a:rPr kumimoji="1"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運動会は中止だった。</a:t>
            </a:r>
            <a:endParaRPr kumimoji="1" lang="en-US" altLang="ja-JP"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smtClean="0">
                <a:latin typeface="UD デジタル 教科書体 NK-B" panose="02020700000000000000" pitchFamily="18" charset="-128"/>
                <a:ea typeface="UD デジタル 教科書体 NK-B" panose="02020700000000000000" pitchFamily="18" charset="-128"/>
              </a:rPr>
              <a:t>④名詞をいくつも並べるとき</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山</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も</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川も</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緑</a:t>
            </a:r>
            <a:r>
              <a:rPr lang="ja-JP" altLang="en-US"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の木々もすべてが美しい。</a:t>
            </a:r>
            <a:endParaRPr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997642" y="365125"/>
            <a:ext cx="960519"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とうてん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2669560" y="340624"/>
            <a:ext cx="359394"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3600773" y="340624"/>
            <a:ext cx="627095"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かた</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1531689" y="1413689"/>
            <a:ext cx="572593"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しゅご</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2656113" y="1399618"/>
            <a:ext cx="60625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あらわ</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6489536" y="1403001"/>
            <a:ext cx="453970"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あと</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1399015" y="1999380"/>
            <a:ext cx="56457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わたし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2419051" y="2004930"/>
            <a:ext cx="694421"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まいにち</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385719" y="1999380"/>
            <a:ext cx="300082"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じ</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4091274" y="1999380"/>
            <a:ext cx="319318"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お</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504795" y="2477642"/>
            <a:ext cx="417102"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しろ</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2360034" y="2477642"/>
            <a:ext cx="779381"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じてんしゃ</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3643336" y="2464195"/>
            <a:ext cx="320922"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4659798" y="2464195"/>
            <a:ext cx="551754"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こども</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5894173" y="2450465"/>
            <a:ext cx="66075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こうえん</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6860791" y="2450465"/>
            <a:ext cx="426720"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7674053" y="2450465"/>
            <a:ext cx="551754"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よこぎ</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2019429" y="3513641"/>
            <a:ext cx="434734"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2904921" y="3513641"/>
            <a:ext cx="316112"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た</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5991732" y="3509459"/>
            <a:ext cx="320922"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1474608" y="4620782"/>
            <a:ext cx="455574"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あめ</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4895440" y="4620782"/>
            <a:ext cx="933269"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うんどうかい</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232875" y="4620782"/>
            <a:ext cx="641522"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ちゅうし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1491915" y="5679776"/>
            <a:ext cx="442750"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やま</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2340111" y="5679776"/>
            <a:ext cx="461986"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かわ</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3131129" y="5652882"/>
            <a:ext cx="559769"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みどり</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4039789" y="5666329"/>
            <a:ext cx="433132"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きぎ</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6142068" y="5632032"/>
            <a:ext cx="526106"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うつく</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1376198" y="2919874"/>
            <a:ext cx="4780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ぶん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3153813" y="2936907"/>
            <a:ext cx="68640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いじょう</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3964258" y="2912318"/>
            <a:ext cx="48122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つづ</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1374718" y="4038108"/>
            <a:ext cx="4780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ぶん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2178097" y="4046012"/>
            <a:ext cx="47801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ぶん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4524894" y="4027042"/>
            <a:ext cx="585417"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ことば</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5667188" y="4027476"/>
            <a:ext cx="453970"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あと</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1601348" y="5091582"/>
            <a:ext cx="601447"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めいし</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4278023" y="5091582"/>
            <a:ext cx="45557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なら</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92181125"/>
      </p:ext>
    </p:extLst>
  </p:cSld>
  <p:clrMapOvr>
    <a:masterClrMapping/>
  </p:clrMapOvr>
  <mc:AlternateContent xmlns:mc="http://schemas.openxmlformats.org/markup-compatibility/2006" xmlns:p14="http://schemas.microsoft.com/office/powerpoint/2010/main">
    <mc:Choice Requires="p14">
      <p:transition spd="slow" p14:dur="2000" advTm="70677"/>
    </mc:Choice>
    <mc:Fallback xmlns="">
      <p:transition spd="slow" advTm="706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良くない例</a:t>
            </a:r>
            <a:endParaRPr kumimoji="1" lang="ja-JP" altLang="en-US" dirty="0"/>
          </a:p>
        </p:txBody>
      </p:sp>
      <p:sp>
        <p:nvSpPr>
          <p:cNvPr id="3" name="コンテンツ プレースホルダー 2"/>
          <p:cNvSpPr>
            <a:spLocks noGrp="1"/>
          </p:cNvSpPr>
          <p:nvPr>
            <p:ph idx="1"/>
          </p:nvPr>
        </p:nvSpPr>
        <p:spPr>
          <a:xfrm>
            <a:off x="838200" y="1378454"/>
            <a:ext cx="10515600" cy="1980000"/>
          </a:xfrm>
          <a:ln>
            <a:solidFill>
              <a:schemeClr val="accent1"/>
            </a:solidFill>
          </a:ln>
        </p:spPr>
        <p:txBody>
          <a:bodyPr anchor="ctr">
            <a:normAutofit/>
          </a:bodyPr>
          <a:lstStyle/>
          <a:p>
            <a:pPr marL="0" indent="0" algn="ctr">
              <a:buNone/>
            </a:pPr>
            <a:r>
              <a:rPr lang="ja-JP" altLang="en-US" sz="4000" b="1" dirty="0" smtClean="0">
                <a:latin typeface="UD デジタル 教科書体 NK-B" panose="02020700000000000000" pitchFamily="18" charset="-128"/>
                <a:ea typeface="UD デジタル 教科書体 NK-B" panose="02020700000000000000" pitchFamily="18" charset="-128"/>
              </a:rPr>
              <a:t>僕</a:t>
            </a:r>
            <a:r>
              <a:rPr lang="ja-JP" altLang="en-US" sz="4000" b="1" dirty="0">
                <a:latin typeface="UD デジタル 教科書体 NK-B" panose="02020700000000000000" pitchFamily="18" charset="-128"/>
                <a:ea typeface="UD デジタル 教科書体 NK-B" panose="02020700000000000000" pitchFamily="18" charset="-128"/>
              </a:rPr>
              <a:t>は</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b="1" dirty="0" smtClean="0">
                <a:latin typeface="UD デジタル 教科書体 NK-B" panose="02020700000000000000" pitchFamily="18" charset="-128"/>
                <a:ea typeface="UD デジタル 教科書体 NK-B" panose="02020700000000000000" pitchFamily="18" charset="-128"/>
              </a:rPr>
              <a:t>お昼ご飯に</a:t>
            </a:r>
            <a:r>
              <a:rPr lang="ja-JP" altLang="en-US" sz="4000" b="1"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b="1" dirty="0" smtClean="0">
                <a:latin typeface="UD デジタル 教科書体 NK-B" panose="02020700000000000000" pitchFamily="18" charset="-128"/>
                <a:ea typeface="UD デジタル 教科書体 NK-B" panose="02020700000000000000" pitchFamily="18" charset="-128"/>
              </a:rPr>
              <a:t>ハンバーグを</a:t>
            </a:r>
            <a:r>
              <a:rPr lang="ja-JP" altLang="en-US" sz="4000" b="1"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b="1" dirty="0" smtClean="0">
                <a:latin typeface="UD デジタル 教科書体 NK-B" panose="02020700000000000000" pitchFamily="18" charset="-128"/>
                <a:ea typeface="UD デジタル 教科書体 NK-B" panose="02020700000000000000" pitchFamily="18" charset="-128"/>
              </a:rPr>
              <a:t>食べました</a:t>
            </a:r>
            <a:r>
              <a:rPr lang="ja-JP" altLang="en-US" sz="4000" b="1" dirty="0">
                <a:latin typeface="UD デジタル 教科書体 NK-B" panose="02020700000000000000" pitchFamily="18" charset="-128"/>
                <a:ea typeface="UD デジタル 教科書体 NK-B" panose="02020700000000000000" pitchFamily="18" charset="-128"/>
              </a:rPr>
              <a:t>。</a:t>
            </a:r>
            <a:endParaRPr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838200" y="4284532"/>
            <a:ext cx="10515600" cy="1980000"/>
          </a:xfrm>
          <a:prstGeom prst="rect">
            <a:avLst/>
          </a:prstGeom>
          <a:solidFill>
            <a:srgbClr val="92D050"/>
          </a:solidFill>
          <a:ln>
            <a:solidFill>
              <a:schemeClr val="tx1"/>
            </a:solidFill>
          </a:ln>
        </p:spPr>
        <p:txBody>
          <a:bodyPr wrap="square" anchor="ctr">
            <a:spAutoFit/>
          </a:bodyPr>
          <a:lstStyle/>
          <a:p>
            <a:pPr algn="ctr"/>
            <a:r>
              <a:rPr lang="ja-JP" altLang="en-US" sz="4400" dirty="0" smtClean="0">
                <a:latin typeface="UD デジタル 教科書体 NK-B" panose="02020700000000000000" pitchFamily="18" charset="-128"/>
                <a:ea typeface="UD デジタル 教科書体 NK-B" panose="02020700000000000000" pitchFamily="18" charset="-128"/>
              </a:rPr>
              <a:t>　</a:t>
            </a:r>
            <a:r>
              <a:rPr lang="ja-JP" altLang="en-US" sz="4000" b="1" dirty="0">
                <a:latin typeface="UD デジタル 教科書体 NK-B" panose="02020700000000000000" pitchFamily="18" charset="-128"/>
                <a:ea typeface="UD デジタル 教科書体 NK-B" panose="02020700000000000000" pitchFamily="18" charset="-128"/>
              </a:rPr>
              <a:t>僕は</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b="1" dirty="0" smtClean="0">
                <a:latin typeface="UD デジタル 教科書体 NK-B" panose="02020700000000000000" pitchFamily="18" charset="-128"/>
                <a:ea typeface="UD デジタル 教科書体 NK-B" panose="02020700000000000000" pitchFamily="18" charset="-128"/>
              </a:rPr>
              <a:t>お昼ご飯に</a:t>
            </a:r>
            <a:r>
              <a:rPr lang="ja-JP" altLang="en-US" sz="4000" b="1" dirty="0">
                <a:latin typeface="UD デジタル 教科書体 NK-B" panose="02020700000000000000" pitchFamily="18" charset="-128"/>
                <a:ea typeface="UD デジタル 教科書体 NK-B" panose="02020700000000000000" pitchFamily="18" charset="-128"/>
              </a:rPr>
              <a:t>ハンバーグ</a:t>
            </a:r>
            <a:r>
              <a:rPr lang="ja-JP" altLang="en-US" sz="4000" b="1" dirty="0" smtClean="0">
                <a:latin typeface="UD デジタル 教科書体 NK-B" panose="02020700000000000000" pitchFamily="18" charset="-128"/>
                <a:ea typeface="UD デジタル 教科書体 NK-B" panose="02020700000000000000" pitchFamily="18" charset="-128"/>
              </a:rPr>
              <a:t>を</a:t>
            </a:r>
            <a:r>
              <a:rPr lang="ja-JP" altLang="en-US" sz="4000" b="1" dirty="0">
                <a:latin typeface="UD デジタル 教科書体 NK-B" panose="02020700000000000000" pitchFamily="18" charset="-128"/>
                <a:ea typeface="UD デジタル 教科書体 NK-B" panose="02020700000000000000" pitchFamily="18" charset="-128"/>
              </a:rPr>
              <a:t>食べました</a:t>
            </a:r>
            <a:r>
              <a:rPr lang="ja-JP" altLang="en-US" sz="4000" b="1" dirty="0" smtClean="0">
                <a:latin typeface="UD デジタル 教科書体 NK-B" panose="02020700000000000000" pitchFamily="18" charset="-128"/>
                <a:ea typeface="UD デジタル 教科書体 NK-B" panose="02020700000000000000" pitchFamily="18" charset="-128"/>
              </a:rPr>
              <a:t>。</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6" name="下矢印 5"/>
          <p:cNvSpPr/>
          <p:nvPr/>
        </p:nvSpPr>
        <p:spPr>
          <a:xfrm>
            <a:off x="5270809" y="3551493"/>
            <a:ext cx="1650381"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7983" y="365125"/>
            <a:ext cx="38343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よ</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2925054" y="361417"/>
            <a:ext cx="631904"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れい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1283490" y="1840700"/>
            <a:ext cx="44595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ぼく</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018028" y="1840699"/>
            <a:ext cx="46519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ひる</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4004278" y="1840698"/>
            <a:ext cx="47320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はん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8455254" y="1856624"/>
            <a:ext cx="32733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た</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1721788" y="4729606"/>
            <a:ext cx="44595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ぼく</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3442879" y="4729605"/>
            <a:ext cx="46519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ひる</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4415682" y="4729604"/>
            <a:ext cx="473206"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はん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8315331" y="4758977"/>
            <a:ext cx="32733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た</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custDataLst>
      <p:tags r:id="rId1"/>
    </p:custDataLst>
    <p:extLst>
      <p:ext uri="{BB962C8B-B14F-4D97-AF65-F5344CB8AC3E}">
        <p14:creationId xmlns:p14="http://schemas.microsoft.com/office/powerpoint/2010/main" val="3947354822"/>
      </p:ext>
    </p:extLst>
  </p:cSld>
  <p:clrMapOvr>
    <a:masterClrMapping/>
  </p:clrMapOvr>
  <mc:AlternateContent xmlns:mc="http://schemas.openxmlformats.org/markup-compatibility/2006" xmlns:p14="http://schemas.microsoft.com/office/powerpoint/2010/main">
    <mc:Choice Requires="p14">
      <p:transition spd="slow" p14:dur="2000" advTm="50058"/>
    </mc:Choice>
    <mc:Fallback xmlns="">
      <p:transition spd="slow" advTm="500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練習問題</a:t>
            </a:r>
            <a:endParaRPr kumimoji="1" lang="ja-JP" altLang="en-US" dirty="0"/>
          </a:p>
        </p:txBody>
      </p:sp>
      <p:sp>
        <p:nvSpPr>
          <p:cNvPr id="3" name="コンテンツ プレースホルダー 2"/>
          <p:cNvSpPr>
            <a:spLocks noGrp="1"/>
          </p:cNvSpPr>
          <p:nvPr>
            <p:ph idx="1"/>
          </p:nvPr>
        </p:nvSpPr>
        <p:spPr>
          <a:xfrm>
            <a:off x="838200" y="1333227"/>
            <a:ext cx="10515600" cy="5258074"/>
          </a:xfrm>
          <a:ln>
            <a:solidFill>
              <a:schemeClr val="accent1"/>
            </a:solidFill>
          </a:ln>
        </p:spPr>
        <p:txBody>
          <a:bodyPr anchor="ctr">
            <a:normAutofit/>
          </a:bodyPr>
          <a:lstStyle/>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①私はサッカーが好きです。</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kumimoji="1" lang="en-US" altLang="ja-JP" sz="24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②おじいさんは山へしばかりにおばあさんは川へ洗濯　</a:t>
            </a:r>
            <a:endParaRPr kumimoji="1"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　 に行きました。</a:t>
            </a:r>
            <a:endParaRPr kumimoji="1"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600" dirty="0" smtClean="0">
                <a:latin typeface="UD デジタル 教科書体 NK-B" panose="02020700000000000000" pitchFamily="18" charset="-128"/>
                <a:ea typeface="UD デジタル 教科書体 NK-B" panose="02020700000000000000" pitchFamily="18" charset="-128"/>
              </a:rPr>
              <a:t>③</a:t>
            </a:r>
            <a:r>
              <a:rPr lang="ja-JP" altLang="en-US" sz="3600" dirty="0">
                <a:latin typeface="UD デジタル 教科書体 NK-B" panose="02020700000000000000" pitchFamily="18" charset="-128"/>
                <a:ea typeface="UD デジタル 教科書体 NK-B" panose="02020700000000000000" pitchFamily="18" charset="-128"/>
              </a:rPr>
              <a:t>わたしたち</a:t>
            </a:r>
            <a:r>
              <a:rPr lang="ja-JP" altLang="en-US" sz="3600" dirty="0" smtClean="0">
                <a:latin typeface="UD デジタル 教科書体 NK-B" panose="02020700000000000000" pitchFamily="18" charset="-128"/>
                <a:ea typeface="UD デジタル 教科書体 NK-B" panose="02020700000000000000" pitchFamily="18" charset="-128"/>
              </a:rPr>
              <a:t>は毎日</a:t>
            </a:r>
            <a:r>
              <a:rPr lang="ja-JP" altLang="en-US" sz="3600" dirty="0">
                <a:latin typeface="UD デジタル 教科書体 NK-B" panose="02020700000000000000" pitchFamily="18" charset="-128"/>
                <a:ea typeface="UD デジタル 教科書体 NK-B" panose="02020700000000000000" pitchFamily="18" charset="-128"/>
              </a:rPr>
              <a:t>の生活の中</a:t>
            </a:r>
            <a:r>
              <a:rPr lang="ja-JP" altLang="en-US" sz="3600" dirty="0" smtClean="0">
                <a:latin typeface="UD デジタル 教科書体 NK-B" panose="02020700000000000000" pitchFamily="18" charset="-128"/>
                <a:ea typeface="UD デジタル 教科書体 NK-B" panose="02020700000000000000" pitchFamily="18" charset="-128"/>
              </a:rPr>
              <a:t>でたくさん</a:t>
            </a:r>
            <a:r>
              <a:rPr lang="ja-JP" altLang="en-US" sz="3600" dirty="0">
                <a:latin typeface="UD デジタル 教科書体 NK-B" panose="02020700000000000000" pitchFamily="18" charset="-128"/>
                <a:ea typeface="UD デジタル 教科書体 NK-B" panose="02020700000000000000" pitchFamily="18" charset="-128"/>
              </a:rPr>
              <a:t>のごみを</a:t>
            </a:r>
            <a:r>
              <a:rPr lang="ja-JP" altLang="en-US" sz="3600" dirty="0" smtClean="0">
                <a:latin typeface="UD デジタル 教科書体 NK-B" panose="02020700000000000000" pitchFamily="18" charset="-128"/>
                <a:ea typeface="UD デジタル 教科書体 NK-B" panose="02020700000000000000" pitchFamily="18" charset="-128"/>
              </a:rPr>
              <a:t>出</a:t>
            </a:r>
            <a:endParaRPr lang="en-US" altLang="ja-JP" sz="36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lang="ja-JP" altLang="en-US" sz="3600" dirty="0" smtClean="0">
                <a:latin typeface="UD デジタル 教科書体 NK-B" panose="02020700000000000000" pitchFamily="18" charset="-128"/>
                <a:ea typeface="UD デジタル 教科書体 NK-B" panose="02020700000000000000" pitchFamily="18" charset="-128"/>
              </a:rPr>
              <a:t>　 します。</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295400" y="2362123"/>
            <a:ext cx="4605748" cy="523220"/>
          </a:xfrm>
          <a:prstGeom prst="rect">
            <a:avLst/>
          </a:prstGeom>
          <a:noFill/>
        </p:spPr>
        <p:txBody>
          <a:bodyPr wrap="non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→私は</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サッカー</a:t>
            </a:r>
            <a:r>
              <a:rPr lang="ja-JP" altLang="en-US"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が好きです</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endParaRPr lang="en-US" altLang="ja-JP"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1295400" y="4251507"/>
            <a:ext cx="10058400" cy="523220"/>
          </a:xfrm>
          <a:prstGeom prst="rect">
            <a:avLst/>
          </a:prstGeom>
          <a:noFill/>
        </p:spPr>
        <p:txBody>
          <a:bodyPr wrap="squar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r>
              <a:rPr lang="ja-JP" altLang="en-US" sz="2800" spc="-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おじいさん</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は</a:t>
            </a:r>
            <a:r>
              <a:rPr lang="ja-JP" altLang="en-US" sz="2800" spc="-3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山</a:t>
            </a:r>
            <a:r>
              <a:rPr lang="ja-JP" altLang="en-US" sz="2800" spc="-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へしばかり</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に</a:t>
            </a:r>
            <a:r>
              <a:rPr lang="ja-JP" altLang="en-US" sz="2800" spc="-3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おばあさんは</a:t>
            </a:r>
            <a:r>
              <a:rPr lang="ja-JP" altLang="en-US" sz="2800" spc="-3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川へ洗濯</a:t>
            </a:r>
            <a:r>
              <a:rPr lang="ja-JP" altLang="en-US" sz="2800" spc="-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に</a:t>
            </a:r>
            <a:r>
              <a:rPr lang="ja-JP" altLang="en-US" sz="2800" spc="-3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行きました</a:t>
            </a:r>
            <a:r>
              <a:rPr lang="ja-JP" altLang="en-US" sz="2800" spc="-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endParaRPr lang="en-US" altLang="ja-JP" sz="2800" spc="-3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1295400" y="6072727"/>
            <a:ext cx="9791700" cy="523220"/>
          </a:xfrm>
          <a:prstGeom prst="rect">
            <a:avLst/>
          </a:prstGeom>
          <a:noFill/>
        </p:spPr>
        <p:txBody>
          <a:bodyPr wrap="square" rtlCol="0">
            <a:spAutoFit/>
          </a:bodyPr>
          <a:lstStyle/>
          <a:p>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r>
              <a:rPr lang="ja-JP" altLang="en-US"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私</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たちは</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毎日</a:t>
            </a:r>
            <a:r>
              <a:rPr lang="ja-JP" altLang="en-US"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の生活の中</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で</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たくさん</a:t>
            </a:r>
            <a:r>
              <a:rPr lang="ja-JP" altLang="en-US"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のごみを</a:t>
            </a:r>
            <a:r>
              <a:rPr lang="ja-JP" altLang="en-US" sz="28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出します</a:t>
            </a:r>
            <a:r>
              <a:rPr lang="ja-JP" altLang="en-US" sz="28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a:t>
            </a:r>
          </a:p>
        </p:txBody>
      </p:sp>
      <p:sp>
        <p:nvSpPr>
          <p:cNvPr id="7" name="テキスト ボックス 6"/>
          <p:cNvSpPr txBox="1"/>
          <p:nvPr/>
        </p:nvSpPr>
        <p:spPr>
          <a:xfrm>
            <a:off x="1051430" y="365125"/>
            <a:ext cx="2020105"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れんしゅうもんだい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1295400" y="1607377"/>
            <a:ext cx="598241"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わたし</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4419600" y="1620823"/>
            <a:ext cx="324128"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す</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861700" y="2839030"/>
            <a:ext cx="46519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やま</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9366030" y="2809031"/>
            <a:ext cx="487634"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かわ</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0385417" y="2793300"/>
            <a:ext cx="726481"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せんたく</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1817665" y="3484113"/>
            <a:ext cx="332142"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い</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3965142" y="4676568"/>
            <a:ext cx="740908"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まいにち</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5284273" y="4676568"/>
            <a:ext cx="780983"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せいかつ</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6574133" y="4638551"/>
            <a:ext cx="482824" cy="276999"/>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なか</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10806927" y="4679912"/>
            <a:ext cx="330540" cy="276999"/>
          </a:xfrm>
          <a:prstGeom prst="rect">
            <a:avLst/>
          </a:prstGeom>
          <a:noFill/>
        </p:spPr>
        <p:txBody>
          <a:bodyPr wrap="none" rtlCol="0">
            <a:spAutoFit/>
          </a:bodyPr>
          <a:lstStyle/>
          <a:p>
            <a:r>
              <a:rPr lang="ja-JP" altLang="en-US" sz="1200" dirty="0" smtClean="0">
                <a:latin typeface="UD デジタル 教科書体 NK-B" panose="02020700000000000000" pitchFamily="18" charset="-128"/>
                <a:ea typeface="UD デジタル 教科書体 NK-B" panose="02020700000000000000" pitchFamily="18" charset="-128"/>
              </a:rPr>
              <a:t>だ</a:t>
            </a:r>
            <a:endParaRPr lang="en-US" altLang="ja-JP" sz="1200" dirty="0" smtClean="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611352" y="2258213"/>
            <a:ext cx="56457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わたし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1611352" y="5946366"/>
            <a:ext cx="56457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わたし</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4259832" y="2235762"/>
            <a:ext cx="312906"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す</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3566996" y="4138886"/>
            <a:ext cx="442750"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やま</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7677752" y="4116056"/>
            <a:ext cx="461986"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かわ</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8402457" y="4113008"/>
            <a:ext cx="683200"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せんたく</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9329116" y="4104210"/>
            <a:ext cx="31931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い</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3281942" y="5921669"/>
            <a:ext cx="694421"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まいにち</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4326600" y="5921669"/>
            <a:ext cx="732893" cy="261610"/>
          </a:xfrm>
          <a:prstGeom prst="rect">
            <a:avLst/>
          </a:prstGeom>
          <a:noFill/>
        </p:spPr>
        <p:txBody>
          <a:bodyPr wrap="none" rtlCol="0">
            <a:spAutoFit/>
          </a:bodyPr>
          <a:lstStyle/>
          <a:p>
            <a:r>
              <a:rPr lang="ja-JP" altLang="en-US" sz="11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せいかつ</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5314821" y="5923652"/>
            <a:ext cx="457176"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なか</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8829002" y="5923652"/>
            <a:ext cx="319318" cy="261610"/>
          </a:xfrm>
          <a:prstGeom prst="rect">
            <a:avLst/>
          </a:prstGeom>
          <a:noFill/>
        </p:spPr>
        <p:txBody>
          <a:bodyPr wrap="none" rtlCol="0">
            <a:spAutoFit/>
          </a:bodyPr>
          <a:lstStyle/>
          <a:p>
            <a:r>
              <a:rPr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だ</a:t>
            </a:r>
            <a:endParaRPr kumimoji="1" lang="ja-JP" altLang="en-US" sz="11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Tree>
    <p:custDataLst>
      <p:tags r:id="rId1"/>
    </p:custDataLst>
    <p:extLst>
      <p:ext uri="{BB962C8B-B14F-4D97-AF65-F5344CB8AC3E}">
        <p14:creationId xmlns:p14="http://schemas.microsoft.com/office/powerpoint/2010/main" val="1195824858"/>
      </p:ext>
    </p:extLst>
  </p:cSld>
  <p:clrMapOvr>
    <a:masterClrMapping/>
  </p:clrMapOvr>
  <mc:AlternateContent xmlns:mc="http://schemas.openxmlformats.org/markup-compatibility/2006" xmlns:p14="http://schemas.microsoft.com/office/powerpoint/2010/main">
    <mc:Choice Requires="p14">
      <p:transition spd="slow" p14:dur="2000" advTm="48598"/>
    </mc:Choice>
    <mc:Fallback xmlns="">
      <p:transition spd="slow" advTm="48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anim calcmode="lin" valueType="num">
                                      <p:cBhvr>
                                        <p:cTn id="77" dur="1000" fill="hold"/>
                                        <p:tgtEl>
                                          <p:spTgt spid="6"/>
                                        </p:tgtEl>
                                        <p:attrNameLst>
                                          <p:attrName>ppt_x</p:attrName>
                                        </p:attrNameLst>
                                      </p:cBhvr>
                                      <p:tavLst>
                                        <p:tav tm="0">
                                          <p:val>
                                            <p:strVal val="#ppt_x"/>
                                          </p:val>
                                        </p:tav>
                                        <p:tav tm="100000">
                                          <p:val>
                                            <p:strVal val="#ppt_x"/>
                                          </p:val>
                                        </p:tav>
                                      </p:tavLst>
                                    </p:anim>
                                    <p:anim calcmode="lin" valueType="num">
                                      <p:cBhvr>
                                        <p:cTn id="7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p:bldP spid="19" grpId="0"/>
      <p:bldP spid="20" grpId="0"/>
      <p:bldP spid="21" grpId="0"/>
      <p:bldP spid="22" grpId="0"/>
      <p:bldP spid="23" grpId="0"/>
      <p:bldP spid="24" grpId="0"/>
      <p:bldP spid="25"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894" y="2716305"/>
            <a:ext cx="9144000" cy="1076045"/>
          </a:xfrm>
        </p:spPr>
        <p:txBody>
          <a:bodyPr>
            <a:normAutofit/>
          </a:bodyPr>
          <a:lstStyle/>
          <a:p>
            <a:r>
              <a:rPr lang="ja-JP" altLang="en-US" dirty="0" smtClean="0">
                <a:latin typeface="BIZ UDPゴシック" panose="020B0400000000000000" pitchFamily="50" charset="-128"/>
                <a:ea typeface="BIZ UDPゴシック" panose="020B0400000000000000" pitchFamily="50" charset="-128"/>
              </a:rPr>
              <a:t>分かりやすく表そう</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3056494" y="2531639"/>
            <a:ext cx="415498" cy="369332"/>
          </a:xfrm>
          <a:prstGeom prst="rect">
            <a:avLst/>
          </a:prstGeom>
          <a:noFill/>
        </p:spPr>
        <p:txBody>
          <a:bodyPr wrap="none" rtlCol="0">
            <a:spAutoFit/>
          </a:bodyPr>
          <a:lstStyle/>
          <a:p>
            <a:r>
              <a:rPr kumimoji="1" lang="ja-JP" altLang="en-US" dirty="0" smtClean="0"/>
              <a:t>わ</a:t>
            </a:r>
            <a:endParaRPr kumimoji="1" lang="ja-JP" altLang="en-US" dirty="0"/>
          </a:p>
        </p:txBody>
      </p:sp>
      <p:sp>
        <p:nvSpPr>
          <p:cNvPr id="4" name="テキスト ボックス 3"/>
          <p:cNvSpPr txBox="1"/>
          <p:nvPr/>
        </p:nvSpPr>
        <p:spPr>
          <a:xfrm>
            <a:off x="7081006" y="2531639"/>
            <a:ext cx="877163" cy="369332"/>
          </a:xfrm>
          <a:prstGeom prst="rect">
            <a:avLst/>
          </a:prstGeom>
          <a:noFill/>
        </p:spPr>
        <p:txBody>
          <a:bodyPr wrap="none" rtlCol="0">
            <a:spAutoFit/>
          </a:bodyPr>
          <a:lstStyle/>
          <a:p>
            <a:r>
              <a:rPr lang="ja-JP" altLang="en-US" dirty="0"/>
              <a:t>あらわ</a:t>
            </a:r>
            <a:endParaRPr kumimoji="1" lang="ja-JP" altLang="en-US" dirty="0"/>
          </a:p>
        </p:txBody>
      </p:sp>
    </p:spTree>
    <p:extLst>
      <p:ext uri="{BB962C8B-B14F-4D97-AF65-F5344CB8AC3E}">
        <p14:creationId xmlns:p14="http://schemas.microsoft.com/office/powerpoint/2010/main" val="1367741281"/>
      </p:ext>
    </p:extLst>
  </p:cSld>
  <p:clrMapOvr>
    <a:masterClrMapping/>
  </p:clrMapOvr>
  <mc:AlternateContent xmlns:mc="http://schemas.openxmlformats.org/markup-compatibility/2006" xmlns:p14="http://schemas.microsoft.com/office/powerpoint/2010/main">
    <mc:Choice Requires="p14">
      <p:transition spd="slow" p14:dur="2000" advTm="5904"/>
    </mc:Choice>
    <mc:Fallback xmlns="">
      <p:transition spd="slow" advTm="590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3.1|15.1"/>
</p:tagLst>
</file>

<file path=ppt/tags/tag3.xml><?xml version="1.0" encoding="utf-8"?>
<p:tagLst xmlns:a="http://schemas.openxmlformats.org/drawingml/2006/main" xmlns:r="http://schemas.openxmlformats.org/officeDocument/2006/relationships" xmlns:p="http://schemas.openxmlformats.org/presentationml/2006/main">
  <p:tag name="TIMING" val="|28.5"/>
</p:tagLst>
</file>

<file path=ppt/tags/tag4.xml><?xml version="1.0" encoding="utf-8"?>
<p:tagLst xmlns:a="http://schemas.openxmlformats.org/drawingml/2006/main" xmlns:r="http://schemas.openxmlformats.org/officeDocument/2006/relationships" xmlns:p="http://schemas.openxmlformats.org/presentationml/2006/main">
  <p:tag name="TIMING" val="|25.7|3.1|1.2"/>
</p:tagLst>
</file>

<file path=ppt/tags/tag5.xml><?xml version="1.0" encoding="utf-8"?>
<p:tagLst xmlns:a="http://schemas.openxmlformats.org/drawingml/2006/main" xmlns:r="http://schemas.openxmlformats.org/officeDocument/2006/relationships" xmlns:p="http://schemas.openxmlformats.org/presentationml/2006/main">
  <p:tag name="TIMING" val="|24.8|9.6|4.8"/>
</p:tagLst>
</file>

<file path=ppt/tags/tag6.xml><?xml version="1.0" encoding="utf-8"?>
<p:tagLst xmlns:a="http://schemas.openxmlformats.org/drawingml/2006/main" xmlns:r="http://schemas.openxmlformats.org/officeDocument/2006/relationships" xmlns:p="http://schemas.openxmlformats.org/presentationml/2006/main">
  <p:tag name="TIMING" val="|23|0.5|0.7|0.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1144</Words>
  <Application>Microsoft Office PowerPoint</Application>
  <PresentationFormat>ワイド画面</PresentationFormat>
  <Paragraphs>445</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ＭＳ Ｐゴシック</vt:lpstr>
      <vt:lpstr>UD デジタル 教科書体 NK-B</vt:lpstr>
      <vt:lpstr>UD デジタル 教科書体 NP-B</vt:lpstr>
      <vt:lpstr>游ゴシック</vt:lpstr>
      <vt:lpstr>Arial</vt:lpstr>
      <vt:lpstr>Calibri</vt:lpstr>
      <vt:lpstr>Office テーマ</vt:lpstr>
      <vt:lpstr>句読点の使い方</vt:lpstr>
      <vt:lpstr>読んでみましょう</vt:lpstr>
      <vt:lpstr>句読点（くとうてん）</vt:lpstr>
      <vt:lpstr>読点の役割</vt:lpstr>
      <vt:lpstr>読んでみましょう</vt:lpstr>
      <vt:lpstr>読点の打ち方</vt:lpstr>
      <vt:lpstr>良くない例</vt:lpstr>
      <vt:lpstr>練習問題</vt:lpstr>
      <vt:lpstr>分かりやすく表そう</vt:lpstr>
      <vt:lpstr>読んでみましょう</vt:lpstr>
      <vt:lpstr>もう一度読んでみましょう</vt:lpstr>
      <vt:lpstr>敬語について</vt:lpstr>
      <vt:lpstr>現場実習の場面です。</vt:lpstr>
      <vt:lpstr>敬語の種類</vt:lpstr>
      <vt:lpstr>練習問題</vt:lpstr>
      <vt:lpstr>今日のまとめ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なにいろかな？</dc:title>
  <dc:creator>Windows ユーザー</dc:creator>
  <cp:lastModifiedBy>Windows ユーザー</cp:lastModifiedBy>
  <cp:revision>120</cp:revision>
  <cp:lastPrinted>2021-01-22T04:58:46Z</cp:lastPrinted>
  <dcterms:created xsi:type="dcterms:W3CDTF">2020-08-21T05:09:50Z</dcterms:created>
  <dcterms:modified xsi:type="dcterms:W3CDTF">2021-01-22T05:01:29Z</dcterms:modified>
</cp:coreProperties>
</file>