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5" r:id="rId3"/>
    <p:sldId id="285" r:id="rId4"/>
    <p:sldId id="267" r:id="rId5"/>
    <p:sldId id="293" r:id="rId6"/>
    <p:sldId id="296" r:id="rId7"/>
    <p:sldId id="294" r:id="rId8"/>
    <p:sldId id="297" r:id="rId9"/>
    <p:sldId id="300" r:id="rId10"/>
    <p:sldId id="298" r:id="rId11"/>
    <p:sldId id="301" r:id="rId12"/>
    <p:sldId id="299"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A9D18E"/>
    <a:srgbClr val="BDD7EE"/>
    <a:srgbClr val="FFFF99"/>
    <a:srgbClr val="66FFFF"/>
    <a:srgbClr val="FFCCFF"/>
    <a:srgbClr val="FFCC66"/>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353" autoAdjust="0"/>
  </p:normalViewPr>
  <p:slideViewPr>
    <p:cSldViewPr snapToGrid="0">
      <p:cViewPr varScale="1">
        <p:scale>
          <a:sx n="64" d="100"/>
          <a:sy n="64" d="100"/>
        </p:scale>
        <p:origin x="680" y="44"/>
      </p:cViewPr>
      <p:guideLst/>
    </p:cSldViewPr>
  </p:slideViewPr>
  <p:outlineViewPr>
    <p:cViewPr>
      <p:scale>
        <a:sx n="33" d="100"/>
        <a:sy n="33" d="100"/>
      </p:scale>
      <p:origin x="0" y="-1086"/>
    </p:cViewPr>
  </p:outlineViewPr>
  <p:notesTextViewPr>
    <p:cViewPr>
      <p:scale>
        <a:sx n="1" d="1"/>
        <a:sy n="1" d="1"/>
      </p:scale>
      <p:origin x="0" y="0"/>
    </p:cViewPr>
  </p:notesTextViewPr>
  <p:sorterViewPr>
    <p:cViewPr varScale="1">
      <p:scale>
        <a:sx n="1" d="1"/>
        <a:sy n="1" d="1"/>
      </p:scale>
      <p:origin x="0" y="-2716"/>
    </p:cViewPr>
  </p:sorterViewPr>
  <p:notesViewPr>
    <p:cSldViewPr snapToGrid="0">
      <p:cViewPr varScale="1">
        <p:scale>
          <a:sx n="49" d="100"/>
          <a:sy n="49" d="100"/>
        </p:scale>
        <p:origin x="291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0862559-541E-47C3-A0C3-61932287EF2E}" type="datetimeFigureOut">
              <a:rPr kumimoji="1" lang="ja-JP" altLang="en-US" smtClean="0"/>
              <a:t>2022/2/11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3780274-A179-4A90-B17F-C51F44E7F639}" type="slidenum">
              <a:rPr kumimoji="1" lang="ja-JP" altLang="en-US" smtClean="0"/>
              <a:t>‹#›</a:t>
            </a:fld>
            <a:endParaRPr kumimoji="1" lang="ja-JP" altLang="en-US"/>
          </a:p>
        </p:txBody>
      </p:sp>
    </p:spTree>
    <p:extLst>
      <p:ext uri="{BB962C8B-B14F-4D97-AF65-F5344CB8AC3E}">
        <p14:creationId xmlns:p14="http://schemas.microsoft.com/office/powerpoint/2010/main" val="1814159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思い浮かべながら歌おう。</a:t>
            </a: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a:t>
            </a:fld>
            <a:endParaRPr kumimoji="1" lang="ja-JP" altLang="en-US"/>
          </a:p>
        </p:txBody>
      </p:sp>
    </p:spTree>
    <p:extLst>
      <p:ext uri="{BB962C8B-B14F-4D97-AF65-F5344CB8AC3E}">
        <p14:creationId xmlns:p14="http://schemas.microsoft.com/office/powerpoint/2010/main" val="210695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3913614"/>
          </a:xfrm>
        </p:spPr>
        <p:txBody>
          <a:bodyPr/>
          <a:lstStyle/>
          <a:p>
            <a:r>
              <a:rPr kumimoji="1" lang="ja-JP" altLang="en-US" dirty="0"/>
              <a:t>　邦楽器はなかなか触れる機会がありませんが、身近な物で篳篥を再現してみましょう。</a:t>
            </a:r>
            <a:endParaRPr kumimoji="1" lang="en-US" altLang="ja-JP" dirty="0"/>
          </a:p>
          <a:p>
            <a:endParaRPr kumimoji="1" lang="en-US" altLang="ja-JP" dirty="0"/>
          </a:p>
          <a:p>
            <a:r>
              <a:rPr kumimoji="1" lang="ja-JP" altLang="en-US" dirty="0"/>
              <a:t>　用意するのはストローとはさみです。</a:t>
            </a:r>
            <a:endParaRPr kumimoji="1" lang="en-US" altLang="ja-JP" dirty="0"/>
          </a:p>
          <a:p>
            <a:endParaRPr kumimoji="1" lang="en-US" altLang="ja-JP" dirty="0"/>
          </a:p>
          <a:p>
            <a:r>
              <a:rPr kumimoji="1" lang="ja-JP" altLang="en-US" dirty="0"/>
              <a:t>　まずは、ストローの先を、指先でよくつぶして下さい。</a:t>
            </a:r>
            <a:endParaRPr kumimoji="1" lang="en-US" altLang="ja-JP" dirty="0"/>
          </a:p>
          <a:p>
            <a:r>
              <a:rPr kumimoji="1" lang="ja-JP" altLang="en-US" dirty="0"/>
              <a:t>　次に、だいたい</a:t>
            </a:r>
            <a:r>
              <a:rPr kumimoji="1" lang="en-US" altLang="ja-JP" dirty="0"/>
              <a:t>1.5</a:t>
            </a:r>
            <a:r>
              <a:rPr kumimoji="1" lang="ja-JP" altLang="en-US" dirty="0"/>
              <a:t>㎝の長さのところで、左右が同じ形になるように、はさみで斜めに切ります。</a:t>
            </a:r>
            <a:endParaRPr kumimoji="1" lang="en-US" altLang="ja-JP" dirty="0"/>
          </a:p>
          <a:p>
            <a:r>
              <a:rPr kumimoji="1" lang="ja-JP" altLang="en-US" dirty="0"/>
              <a:t>　</a:t>
            </a:r>
            <a:endParaRPr kumimoji="1" lang="en-US" altLang="ja-JP" dirty="0"/>
          </a:p>
          <a:p>
            <a:r>
              <a:rPr kumimoji="1" lang="ja-JP" altLang="en-US" dirty="0"/>
              <a:t>　③番の形になったら、切った部分をくわえて、唇で軽く潰すようにしながら息を吹き込んでみましょう。</a:t>
            </a:r>
            <a:endParaRPr kumimoji="1" lang="en-US" altLang="ja-JP" dirty="0"/>
          </a:p>
          <a:p>
            <a:endParaRPr kumimoji="1" lang="en-US" altLang="ja-JP" dirty="0"/>
          </a:p>
          <a:p>
            <a:r>
              <a:rPr kumimoji="1" lang="ja-JP" altLang="en-US" dirty="0"/>
              <a:t>　もし、音が上手くならない場合は、切った部分をもう一度潰してチャレンジしてみましょう。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10</a:t>
            </a:fld>
            <a:endParaRPr kumimoji="1" lang="ja-JP" altLang="en-US"/>
          </a:p>
        </p:txBody>
      </p:sp>
    </p:spTree>
    <p:extLst>
      <p:ext uri="{BB962C8B-B14F-4D97-AF65-F5344CB8AC3E}">
        <p14:creationId xmlns:p14="http://schemas.microsoft.com/office/powerpoint/2010/main" val="175626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今日は、曲名と音楽のつくりを考えて歌ったり、曲を聴いたりしました。</a:t>
            </a: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a:t>
            </a:r>
            <a:r>
              <a:rPr kumimoji="1" lang="ja-JP" altLang="en-US" dirty="0">
                <a:latin typeface="+mn-ea"/>
                <a:ea typeface="+mn-ea"/>
              </a:rPr>
              <a:t>一番伝えたいメッセージの部分で、音楽の山場が現れるように工夫されていることや、</a:t>
            </a:r>
            <a:r>
              <a:rPr kumimoji="1" lang="ja-JP" altLang="en-US" dirty="0"/>
              <a:t>リズムやメロディーを工夫することで曲の雰囲気が作られていることを理解できましたか？</a:t>
            </a:r>
            <a:endParaRPr kumimoji="1"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endParaRPr lang="en-US" altLang="ja-JP" dirty="0">
              <a:latin typeface="ＭＳ ゴシック" panose="020B0609070205080204" pitchFamily="49" charset="-128"/>
              <a:ea typeface="ＭＳ ゴシック" panose="020B0609070205080204" pitchFamily="49" charset="-128"/>
            </a:endParaRPr>
          </a:p>
          <a:p>
            <a:pPr algn="just">
              <a:lnSpc>
                <a:spcPct val="100000"/>
              </a:lnSpc>
              <a:spcBef>
                <a:spcPts val="0"/>
              </a:spcBef>
              <a:spcAft>
                <a:spcPts val="0"/>
              </a:spcAft>
            </a:pPr>
            <a:r>
              <a:rPr lang="ja-JP" altLang="en-US" dirty="0">
                <a:latin typeface="ＭＳ ゴシック" panose="020B0609070205080204" pitchFamily="49" charset="-128"/>
                <a:ea typeface="ＭＳ ゴシック" panose="020B0609070205080204" pitchFamily="49" charset="-128"/>
              </a:rPr>
              <a:t>　曲の特徴や音楽の変化など、感じたことや気付いたことを、近くの人と伝え合いながら、音楽に合った表現を工夫してみましょう。</a:t>
            </a:r>
            <a:endParaRPr lang="en-US" altLang="ja-JP"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AED56A31-CED6-4DDD-8007-3353167BFEC2}" type="slidenum">
              <a:rPr kumimoji="1" lang="ja-JP" altLang="en-US" smtClean="0"/>
              <a:t>11</a:t>
            </a:fld>
            <a:endParaRPr kumimoji="1" lang="ja-JP" altLang="en-US"/>
          </a:p>
        </p:txBody>
      </p:sp>
    </p:spTree>
    <p:extLst>
      <p:ext uri="{BB962C8B-B14F-4D97-AF65-F5344CB8AC3E}">
        <p14:creationId xmlns:p14="http://schemas.microsoft.com/office/powerpoint/2010/main" val="201868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12</a:t>
            </a:fld>
            <a:endParaRPr kumimoji="1" lang="ja-JP" altLang="en-US"/>
          </a:p>
        </p:txBody>
      </p:sp>
    </p:spTree>
    <p:extLst>
      <p:ext uri="{BB962C8B-B14F-4D97-AF65-F5344CB8AC3E}">
        <p14:creationId xmlns:p14="http://schemas.microsoft.com/office/powerpoint/2010/main" val="233187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49" cy="4963808"/>
          </a:xfrm>
        </p:spPr>
        <p:txBody>
          <a:bodyPr/>
          <a:lstStyle/>
          <a:p>
            <a:r>
              <a:rPr kumimoji="1" lang="ja-JP" altLang="en-US" dirty="0">
                <a:latin typeface="+mn-ea"/>
                <a:ea typeface="+mn-ea"/>
              </a:rPr>
              <a:t>　はじめに歌うのは、「つばさをください」です。</a:t>
            </a:r>
            <a:endParaRPr kumimoji="1" lang="en-US" altLang="ja-JP" dirty="0">
              <a:latin typeface="+mn-ea"/>
              <a:ea typeface="+mn-ea"/>
            </a:endParaRPr>
          </a:p>
          <a:p>
            <a:r>
              <a:rPr kumimoji="1" lang="ja-JP" altLang="en-US" dirty="0">
                <a:latin typeface="+mn-ea"/>
                <a:ea typeface="+mn-ea"/>
              </a:rPr>
              <a:t>　まずは、歌詞を一緒に読んでみましょう。（歌詞を読み上げる）</a:t>
            </a:r>
            <a:endParaRPr kumimoji="1" lang="en-US" altLang="ja-JP" dirty="0">
              <a:latin typeface="+mn-ea"/>
              <a:ea typeface="+mn-ea"/>
            </a:endParaRPr>
          </a:p>
          <a:p>
            <a:pPr marL="0" indent="0" algn="l">
              <a:buNone/>
            </a:pPr>
            <a:r>
              <a:rPr kumimoji="1" lang="ja-JP" altLang="en-US" dirty="0">
                <a:latin typeface="+mn-ea"/>
                <a:ea typeface="+mn-ea"/>
              </a:rPr>
              <a:t>　「</a:t>
            </a:r>
            <a:r>
              <a:rPr lang="ja-JP" altLang="en-US" dirty="0">
                <a:latin typeface="+mn-ea"/>
                <a:ea typeface="+mn-ea"/>
              </a:rPr>
              <a:t>今　私の　願いごとが　かなうならば　つばさがほしい　</a:t>
            </a:r>
            <a:endParaRPr lang="en-US" altLang="ja-JP" dirty="0">
              <a:latin typeface="+mn-ea"/>
              <a:ea typeface="+mn-ea"/>
            </a:endParaRPr>
          </a:p>
          <a:p>
            <a:pPr marL="0" indent="0" algn="l">
              <a:buNone/>
            </a:pPr>
            <a:r>
              <a:rPr lang="ja-JP" altLang="en-US" dirty="0">
                <a:latin typeface="+mn-ea"/>
                <a:ea typeface="+mn-ea"/>
              </a:rPr>
              <a:t>　　この背中に　鳥のように　白いつばさ　つけてください</a:t>
            </a:r>
            <a:endParaRPr lang="en-US" altLang="ja-JP" dirty="0">
              <a:latin typeface="+mn-ea"/>
              <a:ea typeface="+mn-ea"/>
            </a:endParaRPr>
          </a:p>
          <a:p>
            <a:pPr marL="0" indent="0" algn="l">
              <a:buNone/>
            </a:pPr>
            <a:r>
              <a:rPr lang="ja-JP" altLang="en-US" dirty="0">
                <a:latin typeface="+mn-ea"/>
                <a:ea typeface="+mn-ea"/>
              </a:rPr>
              <a:t>　　この大空に　つばさを広げ　飛んでゆきたいよ　</a:t>
            </a:r>
            <a:endParaRPr lang="en-US" altLang="ja-JP" dirty="0">
              <a:latin typeface="+mn-ea"/>
              <a:ea typeface="+mn-ea"/>
            </a:endParaRPr>
          </a:p>
          <a:p>
            <a:pPr marL="0" indent="0" algn="l">
              <a:buNone/>
            </a:pPr>
            <a:r>
              <a:rPr lang="ja-JP" altLang="en-US" dirty="0">
                <a:latin typeface="+mn-ea"/>
                <a:ea typeface="+mn-ea"/>
              </a:rPr>
              <a:t>　　悲しみのない　自由な空へ　つばさ　はためかせ　ゆきたい」</a:t>
            </a:r>
            <a:endParaRPr lang="en-US" altLang="ja-JP" dirty="0">
              <a:latin typeface="+mn-ea"/>
              <a:ea typeface="+mn-ea"/>
            </a:endParaRPr>
          </a:p>
          <a:p>
            <a:endParaRPr kumimoji="1" lang="en-US" altLang="ja-JP" dirty="0">
              <a:latin typeface="+mn-ea"/>
              <a:ea typeface="+mn-ea"/>
            </a:endParaRPr>
          </a:p>
          <a:p>
            <a:r>
              <a:rPr kumimoji="1" lang="ja-JP" altLang="en-US" dirty="0">
                <a:latin typeface="+mn-ea"/>
                <a:ea typeface="+mn-ea"/>
              </a:rPr>
              <a:t>　皆さんは、広い青空を見上げたときに、空を飛んでみたいと思ったことはありますか？</a:t>
            </a:r>
            <a:endParaRPr kumimoji="1" lang="en-US" altLang="ja-JP" dirty="0">
              <a:latin typeface="+mn-ea"/>
              <a:ea typeface="+mn-ea"/>
            </a:endParaRPr>
          </a:p>
          <a:p>
            <a:r>
              <a:rPr kumimoji="1" lang="ja-JP" altLang="en-US" dirty="0">
                <a:latin typeface="+mn-ea"/>
                <a:ea typeface="+mn-ea"/>
              </a:rPr>
              <a:t>　この曲は、「鳥のように自由に空を飛びたい」という歌詞に願いや希望が込められた曲です。</a:t>
            </a:r>
            <a:endParaRPr kumimoji="1" lang="en-US" altLang="ja-JP" dirty="0">
              <a:latin typeface="+mn-ea"/>
              <a:ea typeface="+mn-ea"/>
            </a:endParaRPr>
          </a:p>
          <a:p>
            <a:r>
              <a:rPr kumimoji="1" lang="ja-JP" altLang="en-US" dirty="0">
                <a:latin typeface="+mn-ea"/>
                <a:ea typeface="+mn-ea"/>
              </a:rPr>
              <a:t>　歌詞をしっかりと味わいながら、一つ一つの言葉を丁寧に、そして気持ちを込めて歌いましょう。</a:t>
            </a:r>
            <a:endParaRPr kumimoji="1" lang="en-US" altLang="ja-JP" dirty="0">
              <a:latin typeface="+mn-ea"/>
              <a:ea typeface="+mn-ea"/>
            </a:endParaRPr>
          </a:p>
          <a:p>
            <a:r>
              <a:rPr kumimoji="1" lang="ja-JP" altLang="en-US" dirty="0">
                <a:latin typeface="+mn-ea"/>
                <a:ea typeface="+mn-ea"/>
              </a:rPr>
              <a:t>　</a:t>
            </a:r>
            <a:endParaRPr kumimoji="1" lang="en-US" altLang="ja-JP" dirty="0">
              <a:latin typeface="+mn-ea"/>
              <a:ea typeface="+mn-ea"/>
            </a:endParaRPr>
          </a:p>
          <a:p>
            <a:r>
              <a:rPr kumimoji="1" lang="ja-JP" altLang="en-US" dirty="0">
                <a:latin typeface="+mn-ea"/>
                <a:ea typeface="+mn-ea"/>
              </a:rPr>
              <a:t>　また、＜クリックでアニメーションを表示＞この歌は、前半と後半で曲の感じが変わります。</a:t>
            </a:r>
            <a:endParaRPr kumimoji="1" lang="en-US" altLang="ja-JP" dirty="0">
              <a:latin typeface="+mn-ea"/>
              <a:ea typeface="+mn-ea"/>
            </a:endParaRPr>
          </a:p>
          <a:p>
            <a:r>
              <a:rPr kumimoji="1" lang="ja-JP" altLang="en-US" dirty="0">
                <a:latin typeface="+mn-ea"/>
                <a:ea typeface="+mn-ea"/>
              </a:rPr>
              <a:t>　滑らかに歌う前半と、弾んだ感じになる後半が、歌詞とどのようにつながっているのかを考えながら歌ってみましょう。</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　（曲を流す）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　一番伝えたいメッセージの部分で、音楽の山場が現れるように工夫されていますね。</a:t>
            </a:r>
            <a:endParaRPr kumimoji="1"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2</a:t>
            </a:fld>
            <a:endParaRPr kumimoji="1" lang="ja-JP" altLang="en-US"/>
          </a:p>
        </p:txBody>
      </p:sp>
    </p:spTree>
    <p:extLst>
      <p:ext uri="{BB962C8B-B14F-4D97-AF65-F5344CB8AC3E}">
        <p14:creationId xmlns:p14="http://schemas.microsoft.com/office/powerpoint/2010/main" val="412295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4657340"/>
          </a:xfrm>
        </p:spPr>
        <p:txBody>
          <a:bodyPr/>
          <a:lstStyle/>
          <a:p>
            <a:r>
              <a:rPr kumimoji="1" lang="ja-JP" altLang="en-US" dirty="0">
                <a:latin typeface="+mn-ea"/>
              </a:rPr>
              <a:t>　次に歌うのは、「ふるさと」です。</a:t>
            </a:r>
            <a:endParaRPr kumimoji="1" lang="en-US" altLang="ja-JP" dirty="0">
              <a:latin typeface="+mn-ea"/>
            </a:endParaRPr>
          </a:p>
          <a:p>
            <a:r>
              <a:rPr kumimoji="1" lang="ja-JP" altLang="en-US" dirty="0">
                <a:latin typeface="+mn-ea"/>
              </a:rPr>
              <a:t>　まずは、歌詞を一緒に読んでみましょう。（歌詞を読み上げる）</a:t>
            </a:r>
            <a:endParaRPr kumimoji="1" lang="en-US" altLang="ja-JP" dirty="0">
              <a:latin typeface="+mn-ea"/>
            </a:endParaRPr>
          </a:p>
          <a:p>
            <a:r>
              <a:rPr kumimoji="1" lang="ja-JP" altLang="en-US" dirty="0">
                <a:latin typeface="+mn-ea"/>
              </a:rPr>
              <a:t>　「</a:t>
            </a:r>
            <a:r>
              <a:rPr lang="ja-JP" altLang="en-US" sz="1200" dirty="0">
                <a:latin typeface="+mn-ea"/>
              </a:rPr>
              <a:t>うさぎ追いし　かの山　小</a:t>
            </a:r>
            <a:r>
              <a:rPr lang="ja-JP" altLang="en-US" sz="1200" dirty="0" err="1">
                <a:latin typeface="+mn-ea"/>
              </a:rPr>
              <a:t>ぶな</a:t>
            </a:r>
            <a:r>
              <a:rPr lang="ja-JP" altLang="en-US" sz="1200" dirty="0">
                <a:latin typeface="+mn-ea"/>
              </a:rPr>
              <a:t>つりし　かの川　夢は今も　めぐりて　忘れがたき　ふるさと」</a:t>
            </a:r>
            <a:endParaRPr lang="en-US" altLang="ja-JP" sz="1200" dirty="0">
              <a:latin typeface="+mn-ea"/>
            </a:endParaRPr>
          </a:p>
          <a:p>
            <a:endParaRPr lang="en-US" altLang="ja-JP" sz="1200" dirty="0">
              <a:latin typeface="+mn-ea"/>
            </a:endParaRPr>
          </a:p>
          <a:p>
            <a:r>
              <a:rPr lang="ja-JP" altLang="en-US" sz="1200" dirty="0">
                <a:latin typeface="+mn-ea"/>
              </a:rPr>
              <a:t>　皆さんは、「ふるさと」と聴いたときにどのような景色を思い浮かべますか？</a:t>
            </a:r>
            <a:endParaRPr lang="en-US" altLang="ja-JP" sz="1200" dirty="0">
              <a:latin typeface="+mn-ea"/>
            </a:endParaRPr>
          </a:p>
          <a:p>
            <a:r>
              <a:rPr lang="ja-JP" altLang="en-US" sz="1200" dirty="0">
                <a:latin typeface="+mn-ea"/>
              </a:rPr>
              <a:t>　この曲は、遠く離れたふるさとの情景を想像しながら、ふるさとを懐かしむ心情を歌った曲です。</a:t>
            </a:r>
            <a:endParaRPr lang="en-US" altLang="ja-JP" sz="1200" dirty="0">
              <a:latin typeface="+mn-ea"/>
            </a:endParaRPr>
          </a:p>
          <a:p>
            <a:r>
              <a:rPr lang="ja-JP" altLang="en-US" sz="1200" dirty="0">
                <a:latin typeface="+mn-ea"/>
              </a:rPr>
              <a:t>　</a:t>
            </a:r>
            <a:endParaRPr lang="en-US" altLang="ja-JP" sz="1200" dirty="0">
              <a:latin typeface="+mn-ea"/>
            </a:endParaRPr>
          </a:p>
          <a:p>
            <a:r>
              <a:rPr lang="ja-JP" altLang="en-US" sz="1200" dirty="0">
                <a:latin typeface="+mn-ea"/>
              </a:rPr>
              <a:t>　想像した景色に思いを込めて歌いましょう。</a:t>
            </a:r>
            <a:endParaRPr lang="en-US" altLang="ja-JP" sz="1200" dirty="0">
              <a:latin typeface="+mn-ea"/>
            </a:endParaRPr>
          </a:p>
          <a:p>
            <a:r>
              <a:rPr lang="ja-JP" altLang="en-US" dirty="0">
                <a:latin typeface="+mn-ea"/>
                <a:ea typeface="+mn-ea"/>
              </a:rPr>
              <a:t>　</a:t>
            </a:r>
            <a:endParaRPr kumimoji="1" lang="en-US" altLang="ja-JP" dirty="0"/>
          </a:p>
          <a:p>
            <a:r>
              <a:rPr kumimoji="1" lang="ja-JP" altLang="en-US" dirty="0"/>
              <a:t>　（曲を流す）</a:t>
            </a:r>
            <a:endParaRPr kumimoji="1" lang="en-US" altLang="ja-JP" dirty="0"/>
          </a:p>
          <a:p>
            <a:endParaRPr kumimoji="1" lang="en-US" altLang="ja-JP" dirty="0"/>
          </a:p>
          <a:p>
            <a:r>
              <a:rPr kumimoji="1" lang="ja-JP" altLang="en-US" dirty="0"/>
              <a:t>　先ほどの「つばさをください」で、音楽の山場を考えながら歌いました。</a:t>
            </a:r>
            <a:endParaRPr kumimoji="1" lang="en-US" altLang="ja-JP" dirty="0"/>
          </a:p>
          <a:p>
            <a:r>
              <a:rPr kumimoji="1" lang="ja-JP" altLang="en-US" dirty="0"/>
              <a:t>　では、この曲の一番の山場はどの部分になるでしょうか？（クリックで①～④を表示）</a:t>
            </a:r>
            <a:endParaRPr kumimoji="1" lang="en-US" altLang="ja-JP" dirty="0"/>
          </a:p>
          <a:p>
            <a:r>
              <a:rPr kumimoji="1" lang="ja-JP" altLang="en-US" dirty="0"/>
              <a:t>　①～④から選んでみましょう。（少し待つ）</a:t>
            </a:r>
            <a:endParaRPr kumimoji="1" lang="en-US" altLang="ja-JP" dirty="0"/>
          </a:p>
          <a:p>
            <a:endParaRPr kumimoji="1" lang="en-US" altLang="ja-JP" dirty="0"/>
          </a:p>
          <a:p>
            <a:r>
              <a:rPr kumimoji="1" lang="ja-JP" altLang="en-US" dirty="0"/>
              <a:t>　「ふるさと」の大切さを伝える「忘れがたき」という歌詞が一番の山場になりますね。</a:t>
            </a:r>
            <a:endParaRPr kumimoji="1" lang="en-US" altLang="ja-JP" dirty="0"/>
          </a:p>
          <a:p>
            <a:r>
              <a:rPr kumimoji="1" lang="ja-JP" altLang="en-US" dirty="0"/>
              <a:t>　また、メロディーも曲の中で高い音がくり返され、歌詞と相まって盛り上がるように作られています。</a:t>
            </a:r>
            <a:endParaRPr kumimoji="1" lang="en-US" altLang="ja-JP" dirty="0"/>
          </a:p>
          <a:p>
            <a:endParaRPr kumimoji="1" lang="en-US" altLang="ja-JP" dirty="0"/>
          </a:p>
          <a:p>
            <a:r>
              <a:rPr kumimoji="1" lang="ja-JP" altLang="en-US" dirty="0"/>
              <a:t>　歌を歌う際には、　曲の山場がどこかを理解し、大切なメッセージを伝えるためにどのような表現をすると良いかを考えながら歌ってみて下さい。</a:t>
            </a:r>
            <a:endParaRPr kumimoji="1" lang="en-US" altLang="ja-JP" dirty="0"/>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3</a:t>
            </a:fld>
            <a:endParaRPr kumimoji="1" lang="ja-JP" altLang="en-US"/>
          </a:p>
        </p:txBody>
      </p:sp>
    </p:spTree>
    <p:extLst>
      <p:ext uri="{BB962C8B-B14F-4D97-AF65-F5344CB8AC3E}">
        <p14:creationId xmlns:p14="http://schemas.microsoft.com/office/powerpoint/2010/main" val="267455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3913614"/>
          </a:xfrm>
        </p:spPr>
        <p:txBody>
          <a:bodyPr/>
          <a:lstStyle/>
          <a:p>
            <a:r>
              <a:rPr kumimoji="1" lang="ja-JP" altLang="en-US"/>
              <a:t>　音楽の作りを</a:t>
            </a:r>
            <a:r>
              <a:rPr kumimoji="1" lang="ja-JP" altLang="en-US" dirty="0"/>
              <a:t>考えながら聴こう・表現しよう</a:t>
            </a:r>
            <a:endParaRPr kumimoji="1" lang="en-US" altLang="ja-JP"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4</a:t>
            </a:fld>
            <a:endParaRPr kumimoji="1" lang="ja-JP" altLang="en-US"/>
          </a:p>
        </p:txBody>
      </p:sp>
    </p:spTree>
    <p:extLst>
      <p:ext uri="{BB962C8B-B14F-4D97-AF65-F5344CB8AC3E}">
        <p14:creationId xmlns:p14="http://schemas.microsoft.com/office/powerpoint/2010/main" val="354174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3913614"/>
          </a:xfrm>
        </p:spPr>
        <p:txBody>
          <a:bodyPr/>
          <a:lstStyle/>
          <a:p>
            <a:r>
              <a:rPr kumimoji="1" lang="ja-JP" altLang="en-US" dirty="0">
                <a:latin typeface="+mn-ea"/>
                <a:ea typeface="+mn-ea"/>
              </a:rPr>
              <a:t>　最初に聴くのは、「アルルの女」第２組曲の中の「ファランドール」という曲です。</a:t>
            </a:r>
            <a:endParaRPr kumimoji="1" lang="en-US" altLang="ja-JP" dirty="0">
              <a:latin typeface="+mn-ea"/>
              <a:ea typeface="+mn-ea"/>
            </a:endParaRPr>
          </a:p>
          <a:p>
            <a:r>
              <a:rPr kumimoji="1" lang="ja-JP" altLang="en-US" dirty="0">
                <a:latin typeface="+mn-ea"/>
                <a:ea typeface="+mn-ea"/>
              </a:rPr>
              <a:t>　この曲は、フランスの作曲家である、ビゼーという人が、小説を基に作った曲で、全部で</a:t>
            </a:r>
            <a:r>
              <a:rPr kumimoji="1" lang="en-US" altLang="ja-JP" dirty="0">
                <a:latin typeface="+mn-ea"/>
                <a:ea typeface="+mn-ea"/>
              </a:rPr>
              <a:t>27</a:t>
            </a:r>
            <a:r>
              <a:rPr kumimoji="1" lang="ja-JP" altLang="en-US" dirty="0">
                <a:latin typeface="+mn-ea"/>
                <a:ea typeface="+mn-ea"/>
              </a:rPr>
              <a:t>曲あるうちの１曲です。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　「ファランドール」とは、フランスの踊りの音楽で、曲のタイトルにもなっている</a:t>
            </a:r>
            <a:r>
              <a:rPr kumimoji="1" lang="ja-JP" altLang="en-US" sz="1200" b="0" i="0" kern="1200" dirty="0">
                <a:solidFill>
                  <a:schemeClr val="tx1"/>
                </a:solidFill>
                <a:effectLst/>
                <a:latin typeface="+mn-ea"/>
                <a:ea typeface="+mn-ea"/>
                <a:cs typeface="+mn-cs"/>
              </a:rPr>
              <a:t>「アルルの女」という劇の中で、お芝居を盛り上げるための音楽として作られた曲です。</a:t>
            </a:r>
            <a:endParaRPr kumimoji="1" lang="en-US" altLang="ja-JP" dirty="0">
              <a:latin typeface="+mn-ea"/>
              <a:ea typeface="+mn-ea"/>
            </a:endParaRPr>
          </a:p>
          <a:p>
            <a:endParaRPr kumimoji="1" lang="en-US" altLang="ja-JP" dirty="0">
              <a:latin typeface="+mn-ea"/>
              <a:ea typeface="+mn-ea"/>
            </a:endParaRPr>
          </a:p>
          <a:p>
            <a:r>
              <a:rPr kumimoji="1" lang="ja-JP" altLang="en-US" dirty="0">
                <a:latin typeface="+mn-ea"/>
                <a:ea typeface="+mn-ea"/>
              </a:rPr>
              <a:t>　</a:t>
            </a:r>
            <a:r>
              <a:rPr kumimoji="1" lang="ja-JP" altLang="en-US" sz="1200" b="0" i="0" kern="1200" dirty="0">
                <a:solidFill>
                  <a:schemeClr val="tx1"/>
                </a:solidFill>
                <a:effectLst/>
                <a:latin typeface="+mn-ea"/>
                <a:ea typeface="+mn-ea"/>
                <a:cs typeface="+mn-cs"/>
              </a:rPr>
              <a:t>「ファランドール」は「アルルの女」の舞台となるフランスの民謡のメロディーが</a:t>
            </a:r>
            <a:r>
              <a:rPr kumimoji="1" lang="en-US" altLang="ja-JP" sz="1200" b="0" i="0" kern="1200" dirty="0">
                <a:solidFill>
                  <a:schemeClr val="tx1"/>
                </a:solidFill>
                <a:effectLst/>
                <a:latin typeface="+mn-ea"/>
                <a:ea typeface="+mn-ea"/>
                <a:cs typeface="+mn-cs"/>
              </a:rPr>
              <a:t>2</a:t>
            </a:r>
            <a:r>
              <a:rPr kumimoji="1" lang="ja-JP" altLang="en-US" sz="1200" b="0" i="0" kern="1200" dirty="0">
                <a:solidFill>
                  <a:schemeClr val="tx1"/>
                </a:solidFill>
                <a:effectLst/>
                <a:latin typeface="+mn-ea"/>
                <a:ea typeface="+mn-ea"/>
                <a:cs typeface="+mn-cs"/>
              </a:rPr>
              <a:t>つ使われています。一つはどっしりとした「王様の行進」、もう一つが軽やかにリズムを刻む「馬のダンス」です。</a:t>
            </a:r>
            <a:endParaRPr kumimoji="1" lang="en-US" altLang="ja-JP" sz="1200" b="0" i="0" kern="1200" dirty="0">
              <a:solidFill>
                <a:schemeClr val="tx1"/>
              </a:solidFill>
              <a:effectLst/>
              <a:latin typeface="+mn-ea"/>
              <a:ea typeface="+mn-ea"/>
              <a:cs typeface="+mn-cs"/>
            </a:endParaRPr>
          </a:p>
          <a:p>
            <a:endParaRPr kumimoji="1" lang="en-US" altLang="ja-JP" sz="1200" b="0" i="0" kern="1200" dirty="0">
              <a:solidFill>
                <a:schemeClr val="tx1"/>
              </a:solidFill>
              <a:effectLst/>
              <a:latin typeface="+mn-ea"/>
              <a:ea typeface="+mn-ea"/>
              <a:cs typeface="+mn-cs"/>
            </a:endParaRPr>
          </a:p>
          <a:p>
            <a:r>
              <a:rPr kumimoji="1" lang="ja-JP" altLang="en-US" sz="1200" b="0" i="0" kern="1200" dirty="0">
                <a:solidFill>
                  <a:schemeClr val="tx1"/>
                </a:solidFill>
                <a:effectLst/>
                <a:latin typeface="+mn-ea"/>
                <a:ea typeface="+mn-ea"/>
                <a:cs typeface="+mn-cs"/>
              </a:rPr>
              <a:t>　この</a:t>
            </a:r>
            <a:r>
              <a:rPr kumimoji="1" lang="en-US" altLang="ja-JP" sz="1200" b="0" i="0" kern="1200" dirty="0">
                <a:solidFill>
                  <a:schemeClr val="tx1"/>
                </a:solidFill>
                <a:effectLst/>
                <a:latin typeface="+mn-ea"/>
                <a:ea typeface="+mn-ea"/>
                <a:cs typeface="+mn-cs"/>
              </a:rPr>
              <a:t>2</a:t>
            </a:r>
            <a:r>
              <a:rPr kumimoji="1" lang="ja-JP" altLang="en-US" sz="1200" b="0" i="0" kern="1200" dirty="0" err="1">
                <a:solidFill>
                  <a:schemeClr val="tx1"/>
                </a:solidFill>
                <a:effectLst/>
                <a:latin typeface="+mn-ea"/>
                <a:ea typeface="+mn-ea"/>
                <a:cs typeface="+mn-cs"/>
              </a:rPr>
              <a:t>つの</a:t>
            </a:r>
            <a:r>
              <a:rPr kumimoji="1" lang="ja-JP" altLang="en-US" sz="1200" b="0" i="0" kern="1200" dirty="0">
                <a:solidFill>
                  <a:schemeClr val="tx1"/>
                </a:solidFill>
                <a:effectLst/>
                <a:latin typeface="+mn-ea"/>
                <a:ea typeface="+mn-ea"/>
                <a:cs typeface="+mn-cs"/>
              </a:rPr>
              <a:t>メロディーが順番に登場しますが、最後は重なり合って曲が終わります。</a:t>
            </a:r>
            <a:endParaRPr kumimoji="1" lang="en-US" altLang="ja-JP" sz="1200" b="0" i="0" kern="1200" dirty="0">
              <a:solidFill>
                <a:schemeClr val="tx1"/>
              </a:solidFill>
              <a:effectLst/>
              <a:latin typeface="+mn-ea"/>
              <a:ea typeface="+mn-ea"/>
              <a:cs typeface="+mn-cs"/>
            </a:endParaRPr>
          </a:p>
          <a:p>
            <a:r>
              <a:rPr kumimoji="1" lang="ja-JP" altLang="en-US" sz="1200" b="0" i="0" kern="1200" dirty="0">
                <a:solidFill>
                  <a:schemeClr val="tx1"/>
                </a:solidFill>
                <a:effectLst/>
                <a:latin typeface="+mn-ea"/>
                <a:ea typeface="+mn-ea"/>
                <a:cs typeface="+mn-cs"/>
              </a:rPr>
              <a:t>　それぞれのメロディーがどのように表現されているかに注目しながら聴いてみましょう。</a:t>
            </a:r>
            <a:endParaRPr kumimoji="1" lang="en-US" altLang="ja-JP" sz="1200" b="0" i="0" kern="1200" dirty="0">
              <a:solidFill>
                <a:schemeClr val="tx1"/>
              </a:solidFill>
              <a:effectLst/>
              <a:latin typeface="+mn-ea"/>
              <a:ea typeface="+mn-ea"/>
              <a:cs typeface="+mn-cs"/>
            </a:endParaRPr>
          </a:p>
          <a:p>
            <a:endParaRPr kumimoji="1" lang="en-US" altLang="ja-JP" sz="1200" b="0" i="0" kern="1200" dirty="0">
              <a:solidFill>
                <a:schemeClr val="tx1"/>
              </a:solidFill>
              <a:effectLst/>
              <a:latin typeface="+mn-ea"/>
              <a:ea typeface="+mn-ea"/>
              <a:cs typeface="+mn-cs"/>
            </a:endParaRPr>
          </a:p>
          <a:p>
            <a:r>
              <a:rPr kumimoji="1" lang="ja-JP" altLang="en-US" sz="1200" b="0" i="0" kern="1200" dirty="0">
                <a:solidFill>
                  <a:schemeClr val="tx1"/>
                </a:solidFill>
                <a:effectLst/>
                <a:latin typeface="+mn-ea"/>
                <a:ea typeface="+mn-ea"/>
                <a:cs typeface="+mn-cs"/>
              </a:rPr>
              <a:t>　（曲を流す）</a:t>
            </a:r>
            <a:endParaRPr kumimoji="1" lang="en-US" altLang="ja-JP" sz="1200" b="0" i="0" kern="1200" dirty="0">
              <a:solidFill>
                <a:schemeClr val="tx1"/>
              </a:solidFill>
              <a:effectLst/>
              <a:latin typeface="+mn-ea"/>
              <a:ea typeface="+mn-ea"/>
              <a:cs typeface="+mn-cs"/>
            </a:endParaRPr>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5</a:t>
            </a:fld>
            <a:endParaRPr kumimoji="1" lang="ja-JP" altLang="en-US"/>
          </a:p>
        </p:txBody>
      </p:sp>
    </p:spTree>
    <p:extLst>
      <p:ext uri="{BB962C8B-B14F-4D97-AF65-F5344CB8AC3E}">
        <p14:creationId xmlns:p14="http://schemas.microsoft.com/office/powerpoint/2010/main" val="4116301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3913614"/>
          </a:xfrm>
        </p:spPr>
        <p:txBody>
          <a:bodyPr/>
          <a:lstStyle/>
          <a:p>
            <a:r>
              <a:rPr kumimoji="1" lang="ja-JP" altLang="en-US" dirty="0"/>
              <a:t>　いかがでしたか？王様の行進のメロディーと馬のダンスの違いが分かりましたか？</a:t>
            </a:r>
            <a:endParaRPr kumimoji="1" lang="en-US" altLang="ja-JP" dirty="0"/>
          </a:p>
          <a:p>
            <a:r>
              <a:rPr kumimoji="1" lang="ja-JP" altLang="en-US" dirty="0"/>
              <a:t>　</a:t>
            </a:r>
            <a:endParaRPr kumimoji="1" lang="en-US" altLang="ja-JP" dirty="0"/>
          </a:p>
          <a:p>
            <a:r>
              <a:rPr kumimoji="1" lang="ja-JP" altLang="en-US" dirty="0"/>
              <a:t>　王様の行進は、一つの音が長く伸ばされることでどっしりとした表現になっています。</a:t>
            </a:r>
            <a:endParaRPr kumimoji="1" lang="en-US" altLang="ja-JP" dirty="0"/>
          </a:p>
          <a:p>
            <a:r>
              <a:rPr kumimoji="1" lang="ja-JP" altLang="en-US" dirty="0"/>
              <a:t>　反対に、馬のダンスは音が細かく演奏され、馬が走っているようにも聞こえますね。</a:t>
            </a:r>
            <a:endParaRPr kumimoji="1" lang="en-US" altLang="ja-JP" dirty="0"/>
          </a:p>
          <a:p>
            <a:endParaRPr kumimoji="1" lang="en-US" altLang="ja-JP" dirty="0"/>
          </a:p>
          <a:p>
            <a:r>
              <a:rPr kumimoji="1" lang="ja-JP" altLang="en-US" dirty="0"/>
              <a:t>　では、実際にどのくらいリズムに違いがあるかを、曲のメロディーにあわせて、手拍子で表現してみましょう。</a:t>
            </a:r>
            <a:endParaRPr kumimoji="1" lang="en-US" altLang="ja-JP" dirty="0"/>
          </a:p>
          <a:p>
            <a:r>
              <a:rPr kumimoji="1" lang="ja-JP" altLang="en-US" dirty="0"/>
              <a:t>　（王様の行進を流す）</a:t>
            </a:r>
            <a:r>
              <a:rPr lang="ja-JP" altLang="en-US" dirty="0"/>
              <a:t> 　　　</a:t>
            </a:r>
            <a:r>
              <a:rPr lang="en-US" altLang="ja-JP" dirty="0"/>
              <a:t>※</a:t>
            </a:r>
            <a:r>
              <a:rPr lang="ja-JP" altLang="en-US" dirty="0"/>
              <a:t>音楽に合わせて手を叩く</a:t>
            </a:r>
            <a:endParaRPr kumimoji="1" lang="en-US" altLang="ja-JP" dirty="0"/>
          </a:p>
          <a:p>
            <a:r>
              <a:rPr kumimoji="1" lang="ja-JP" altLang="en-US" dirty="0"/>
              <a:t>　（馬のダンスを流す）　</a:t>
            </a:r>
            <a:r>
              <a:rPr lang="en-US" altLang="ja-JP" dirty="0"/>
              <a:t> ※</a:t>
            </a:r>
            <a:r>
              <a:rPr lang="ja-JP" altLang="en-US" dirty="0"/>
              <a:t>音楽に合わせて手を叩く</a:t>
            </a:r>
            <a:endParaRPr kumimoji="1" lang="en-US" altLang="ja-JP" dirty="0"/>
          </a:p>
          <a:p>
            <a:endParaRPr kumimoji="1" lang="en-US" altLang="ja-JP" dirty="0"/>
          </a:p>
          <a:p>
            <a:r>
              <a:rPr kumimoji="1" lang="ja-JP" altLang="en-US" dirty="0"/>
              <a:t>　リズムの違いを感じることができましたか</a:t>
            </a:r>
            <a:r>
              <a:rPr kumimoji="1" lang="en-US" altLang="ja-JP" dirty="0"/>
              <a:t>?</a:t>
            </a:r>
          </a:p>
          <a:p>
            <a:r>
              <a:rPr kumimoji="1" lang="ja-JP" altLang="en-US" dirty="0"/>
              <a:t>　このように、リズムやメロディーを工夫することで曲の雰囲気が表現されています。</a:t>
            </a:r>
            <a:endParaRPr kumimoji="1" lang="en-US" altLang="ja-JP" dirty="0"/>
          </a:p>
          <a:p>
            <a:r>
              <a:rPr kumimoji="1" lang="ja-JP" altLang="en-US" dirty="0"/>
              <a:t>　</a:t>
            </a:r>
            <a:endParaRPr kumimoji="1" lang="en-US" altLang="ja-JP" dirty="0"/>
          </a:p>
          <a:p>
            <a:r>
              <a:rPr kumimoji="1" lang="ja-JP" altLang="en-US" dirty="0"/>
              <a:t>　皆さんも、色々な音楽を聴くと思いますが、音楽を聴いて「勇ましい感じ」とか「楽しい雰囲気」と感じた際に、どうしてそう感じるのかを、曲の作りから考えてみると、さらに音楽の良さを味わうことができると思います。</a:t>
            </a: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6</a:t>
            </a:fld>
            <a:endParaRPr kumimoji="1" lang="ja-JP" altLang="en-US"/>
          </a:p>
        </p:txBody>
      </p:sp>
    </p:spTree>
    <p:extLst>
      <p:ext uri="{BB962C8B-B14F-4D97-AF65-F5344CB8AC3E}">
        <p14:creationId xmlns:p14="http://schemas.microsoft.com/office/powerpoint/2010/main" val="407627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3913614"/>
          </a:xfrm>
        </p:spPr>
        <p:txBody>
          <a:bodyPr/>
          <a:lstStyle/>
          <a:p>
            <a:r>
              <a:rPr kumimoji="1" lang="ja-JP" altLang="en-US" dirty="0"/>
              <a:t>　次に聴くのは、「越天楽」という曲です。</a:t>
            </a:r>
            <a:endParaRPr kumimoji="1" lang="en-US" altLang="ja-JP" dirty="0"/>
          </a:p>
          <a:p>
            <a:r>
              <a:rPr kumimoji="1" lang="ja-JP" altLang="en-US" dirty="0"/>
              <a:t>　まずは、曲を聴いてみましょう。</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（曲を流す）</a:t>
            </a:r>
            <a:endParaRPr kumimoji="1" lang="en-US" altLang="ja-JP" dirty="0"/>
          </a:p>
          <a:p>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みなさんはこの「越天楽」を聴いて、どのような感想をもちましたか？　</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　＜クリックでアニメーションを表示＞近くの人と話し合ってみましょう。（少し待つ）</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　「神社で流れていそう」とか「初詣の音楽」といった感想が出たのではないでしょうか？</a:t>
            </a:r>
            <a:endParaRPr kumimoji="1" lang="en-US" altLang="ja-JP" dirty="0"/>
          </a:p>
          <a:p>
            <a:r>
              <a:rPr kumimoji="1" lang="ja-JP" altLang="en-US" dirty="0"/>
              <a:t>　この音楽は「雅楽」といって、今から</a:t>
            </a:r>
            <a:r>
              <a:rPr kumimoji="1" lang="en-US" altLang="ja-JP" dirty="0"/>
              <a:t>1300</a:t>
            </a:r>
            <a:r>
              <a:rPr kumimoji="1" lang="ja-JP" altLang="en-US" dirty="0"/>
              <a:t>年程前の平安時代につくられた、日本の伝統的な音楽です。</a:t>
            </a:r>
            <a:endParaRPr kumimoji="1" lang="en-US" altLang="ja-JP" dirty="0"/>
          </a:p>
          <a:p>
            <a:endParaRPr kumimoji="1" lang="en-US" altLang="ja-JP" dirty="0"/>
          </a:p>
          <a:p>
            <a:r>
              <a:rPr kumimoji="1" lang="ja-JP" altLang="en-US" dirty="0"/>
              <a:t>　写真をよく見ると、昔の人が着ているような服を着て演奏していますね。</a:t>
            </a:r>
            <a:endParaRPr kumimoji="1" lang="en-US" altLang="ja-JP" dirty="0"/>
          </a:p>
          <a:p>
            <a:r>
              <a:rPr kumimoji="1" lang="ja-JP" altLang="en-US" dirty="0"/>
              <a:t>　「越天楽」は、</a:t>
            </a:r>
            <a:r>
              <a:rPr kumimoji="1" lang="ja-JP" altLang="en-US" sz="1200" b="0" i="0" kern="1200" dirty="0">
                <a:solidFill>
                  <a:schemeClr val="tx1"/>
                </a:solidFill>
                <a:effectLst/>
                <a:latin typeface="+mn-lt"/>
                <a:ea typeface="+mn-ea"/>
                <a:cs typeface="+mn-cs"/>
              </a:rPr>
              <a:t>雅楽の曲の中で最も良く知られている代表的な曲です。</a:t>
            </a:r>
            <a:endParaRPr kumimoji="1" lang="en-US" altLang="ja-JP" dirty="0"/>
          </a:p>
        </p:txBody>
      </p:sp>
      <p:sp>
        <p:nvSpPr>
          <p:cNvPr id="4" name="スライド番号プレースホルダー 3"/>
          <p:cNvSpPr>
            <a:spLocks noGrp="1"/>
          </p:cNvSpPr>
          <p:nvPr>
            <p:ph type="sldNum" sz="quarter" idx="5"/>
          </p:nvPr>
        </p:nvSpPr>
        <p:spPr/>
        <p:txBody>
          <a:bodyPr/>
          <a:lstStyle/>
          <a:p>
            <a:fld id="{13780274-A179-4A90-B17F-C51F44E7F639}" type="slidenum">
              <a:rPr kumimoji="1" lang="ja-JP" altLang="en-US" smtClean="0"/>
              <a:t>7</a:t>
            </a:fld>
            <a:endParaRPr kumimoji="1" lang="ja-JP" altLang="en-US"/>
          </a:p>
        </p:txBody>
      </p:sp>
    </p:spTree>
    <p:extLst>
      <p:ext uri="{BB962C8B-B14F-4D97-AF65-F5344CB8AC3E}">
        <p14:creationId xmlns:p14="http://schemas.microsoft.com/office/powerpoint/2010/main" val="38128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3913614"/>
          </a:xfrm>
        </p:spPr>
        <p:txBody>
          <a:bodyPr/>
          <a:lstStyle/>
          <a:p>
            <a:r>
              <a:rPr kumimoji="1" lang="ja-JP" altLang="en-US" dirty="0"/>
              <a:t>　先ほど聴いた「ファランドール」は、メロディーやリズムがはっきりとしていましたが、今聴いた「越天楽」はどうでしょうか？</a:t>
            </a:r>
            <a:endParaRPr kumimoji="1" lang="en-US" altLang="ja-JP" dirty="0"/>
          </a:p>
          <a:p>
            <a:endParaRPr kumimoji="1" lang="en-US" altLang="ja-JP" dirty="0"/>
          </a:p>
          <a:p>
            <a:r>
              <a:rPr kumimoji="1" lang="ja-JP" altLang="en-US" dirty="0"/>
              <a:t>　みなさんは、日本の伝統的な音楽である雅楽を聴いて、どのような特徴があると感じましたか？</a:t>
            </a:r>
            <a:endParaRPr kumimoji="1" lang="en-US" altLang="ja-JP" dirty="0"/>
          </a:p>
          <a:p>
            <a:r>
              <a:rPr kumimoji="1" lang="ja-JP" altLang="en-US" dirty="0"/>
              <a:t>　音色やリズム、曲の速さなどに注目しながら考えてみましょう。（少し待つ）</a:t>
            </a:r>
            <a:endParaRPr kumimoji="1" lang="en-US" altLang="ja-JP" dirty="0"/>
          </a:p>
          <a:p>
            <a:endParaRPr kumimoji="1" lang="en-US" altLang="ja-JP" dirty="0"/>
          </a:p>
          <a:p>
            <a:r>
              <a:rPr kumimoji="1" lang="ja-JP" altLang="en-US" dirty="0"/>
              <a:t>　・外国の</a:t>
            </a:r>
            <a:r>
              <a:rPr lang="ja-JP" altLang="en-US" dirty="0"/>
              <a:t>音楽とは違う不思議な響きがする</a:t>
            </a:r>
            <a:endParaRPr lang="en-US" altLang="ja-JP" dirty="0"/>
          </a:p>
          <a:p>
            <a:r>
              <a:rPr lang="ja-JP" altLang="en-US" dirty="0"/>
              <a:t>　・ゆっくり演奏されていて、楽器の音色を味わうことができる。</a:t>
            </a:r>
            <a:endParaRPr lang="en-US" altLang="ja-JP" dirty="0"/>
          </a:p>
          <a:p>
            <a:r>
              <a:rPr kumimoji="1" lang="ja-JP" altLang="en-US" dirty="0"/>
              <a:t>　・拍や音がずれていることで、独特なリズムや響きが生まれている。</a:t>
            </a:r>
            <a:endParaRPr kumimoji="1" lang="en-US" altLang="ja-JP" dirty="0"/>
          </a:p>
          <a:p>
            <a:r>
              <a:rPr kumimoji="1" lang="ja-JP" altLang="en-US" dirty="0"/>
              <a:t>　などの特徴が出てきたのではないでしょうか？</a:t>
            </a:r>
            <a:endParaRPr kumimoji="1" lang="en-US" altLang="ja-JP" dirty="0"/>
          </a:p>
          <a:p>
            <a:endParaRPr kumimoji="1" lang="en-US" altLang="ja-JP" dirty="0"/>
          </a:p>
          <a:p>
            <a:r>
              <a:rPr kumimoji="1" lang="ja-JP" altLang="en-US" dirty="0"/>
              <a:t>　世界には様々な音楽があります。色々な音楽を聴いて、その特徴を考え、良さや面白さを味わえるようになりましょう。</a:t>
            </a:r>
            <a:endParaRPr kumimoji="1" lang="en-US" altLang="ja-JP" dirty="0"/>
          </a:p>
          <a:p>
            <a:endParaRPr kumimoji="1"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8</a:t>
            </a:fld>
            <a:endParaRPr kumimoji="1" lang="ja-JP" altLang="en-US"/>
          </a:p>
        </p:txBody>
      </p:sp>
    </p:spTree>
    <p:extLst>
      <p:ext uri="{BB962C8B-B14F-4D97-AF65-F5344CB8AC3E}">
        <p14:creationId xmlns:p14="http://schemas.microsoft.com/office/powerpoint/2010/main" val="1840466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5" y="4783307"/>
            <a:ext cx="5962650" cy="3913614"/>
          </a:xfrm>
        </p:spPr>
        <p:txBody>
          <a:bodyPr/>
          <a:lstStyle/>
          <a:p>
            <a:r>
              <a:rPr kumimoji="1" lang="ja-JP" altLang="en-US" dirty="0"/>
              <a:t>　雅楽では、スライドのような楽器を使っています。皆さんの学校ではあまり見かけない楽器が多いのではないでしょうか。</a:t>
            </a:r>
            <a:endParaRPr kumimoji="1" lang="en-US" altLang="ja-JP" dirty="0"/>
          </a:p>
          <a:p>
            <a:r>
              <a:rPr kumimoji="1" lang="ja-JP" altLang="en-US" dirty="0"/>
              <a:t>　</a:t>
            </a:r>
            <a:endParaRPr kumimoji="1" lang="en-US" altLang="ja-JP" dirty="0"/>
          </a:p>
          <a:p>
            <a:r>
              <a:rPr kumimoji="1" lang="ja-JP" altLang="en-US" dirty="0"/>
              <a:t>　日本で一番古いオーケストラと言われていて、雅楽はここで紹介したような、独特の響きを持つ「邦楽器」が使われています。</a:t>
            </a:r>
            <a:endParaRPr kumimoji="1" lang="en-US" altLang="ja-JP" dirty="0"/>
          </a:p>
          <a:p>
            <a:endParaRPr kumimoji="1" lang="en-US" altLang="ja-JP" dirty="0"/>
          </a:p>
          <a:p>
            <a:r>
              <a:rPr kumimoji="1" lang="ja-JP" altLang="en-US" dirty="0"/>
              <a:t>　これらの楽器の音色には意味が込められていて、</a:t>
            </a:r>
            <a:r>
              <a:rPr kumimoji="1" lang="en-US" altLang="ja-JP" dirty="0"/>
              <a:t>【</a:t>
            </a:r>
            <a:r>
              <a:rPr kumimoji="1" lang="ja-JP" altLang="en-US" dirty="0"/>
              <a:t>笙</a:t>
            </a:r>
            <a:r>
              <a:rPr kumimoji="1" lang="en-US" altLang="ja-JP" dirty="0"/>
              <a:t>】</a:t>
            </a:r>
            <a:r>
              <a:rPr kumimoji="1" lang="ja-JP" altLang="en-US" dirty="0"/>
              <a:t>は、邦楽器で唯一和音を出せる楽器で、鳳凰が翼を広げている形をしていることから、「越天楽」では、「天の声」を表しています。</a:t>
            </a:r>
            <a:endParaRPr kumimoji="1" lang="en-US" altLang="ja-JP" dirty="0"/>
          </a:p>
          <a:p>
            <a:r>
              <a:rPr kumimoji="1" lang="ja-JP" altLang="en-US" dirty="0"/>
              <a:t>　また、</a:t>
            </a:r>
            <a:r>
              <a:rPr kumimoji="1" lang="en-US" altLang="ja-JP" dirty="0"/>
              <a:t>【</a:t>
            </a:r>
            <a:r>
              <a:rPr kumimoji="1" lang="ja-JP" altLang="en-US" dirty="0"/>
              <a:t>篳篥</a:t>
            </a:r>
            <a:r>
              <a:rPr kumimoji="1" lang="en-US" altLang="ja-JP" dirty="0"/>
              <a:t>】</a:t>
            </a:r>
            <a:r>
              <a:rPr kumimoji="1" lang="ja-JP" altLang="en-US" dirty="0"/>
              <a:t>は、地上の人の声、竜笛は、「龍の声」を表しており、竜笛のメロディーが、笙や篳篥と絡み合う様子から、龍が天と地を行き来する様子を表し、この３つの音色が合わさることで「宇宙」を表現していると言われています。</a:t>
            </a:r>
            <a:endParaRPr kumimoji="1" lang="en-US" altLang="ja-JP" dirty="0"/>
          </a:p>
          <a:p>
            <a:endParaRPr kumimoji="1" lang="en-US" altLang="ja-JP" dirty="0"/>
          </a:p>
          <a:p>
            <a:r>
              <a:rPr kumimoji="1" lang="ja-JP" altLang="en-US" dirty="0"/>
              <a:t>　このイメージを持ちながら、改めて「越天楽」を聴いてみると、新しい発見があるのではないでしょうか。</a:t>
            </a:r>
          </a:p>
        </p:txBody>
      </p:sp>
      <p:sp>
        <p:nvSpPr>
          <p:cNvPr id="4" name="スライド番号プレースホルダー 3"/>
          <p:cNvSpPr>
            <a:spLocks noGrp="1"/>
          </p:cNvSpPr>
          <p:nvPr>
            <p:ph type="sldNum" sz="quarter" idx="10"/>
          </p:nvPr>
        </p:nvSpPr>
        <p:spPr/>
        <p:txBody>
          <a:bodyPr/>
          <a:lstStyle/>
          <a:p>
            <a:fld id="{13780274-A179-4A90-B17F-C51F44E7F639}" type="slidenum">
              <a:rPr kumimoji="1" lang="ja-JP" altLang="en-US" smtClean="0"/>
              <a:t>9</a:t>
            </a:fld>
            <a:endParaRPr kumimoji="1" lang="ja-JP" altLang="en-US"/>
          </a:p>
        </p:txBody>
      </p:sp>
    </p:spTree>
    <p:extLst>
      <p:ext uri="{BB962C8B-B14F-4D97-AF65-F5344CB8AC3E}">
        <p14:creationId xmlns:p14="http://schemas.microsoft.com/office/powerpoint/2010/main" val="34402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03050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32589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190259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9998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73960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8521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401937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2928656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82360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106908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FC5F4BD-71D5-4F61-BBBD-753EA6A5E59B}" type="datetimeFigureOut">
              <a:rPr kumimoji="1" lang="ja-JP" altLang="en-US" smtClean="0"/>
              <a:t>2022/2/11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79974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5F4BD-71D5-4F61-BBBD-753EA6A5E59B}" type="datetimeFigureOut">
              <a:rPr kumimoji="1" lang="ja-JP" altLang="en-US" smtClean="0"/>
              <a:t>2022/2/11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B7AE1-6F4C-4875-800C-941B3B765689}" type="slidenum">
              <a:rPr kumimoji="1" lang="ja-JP" altLang="en-US" smtClean="0"/>
              <a:t>‹#›</a:t>
            </a:fld>
            <a:endParaRPr kumimoji="1" lang="ja-JP" altLang="en-US"/>
          </a:p>
        </p:txBody>
      </p:sp>
    </p:spTree>
    <p:extLst>
      <p:ext uri="{BB962C8B-B14F-4D97-AF65-F5344CB8AC3E}">
        <p14:creationId xmlns:p14="http://schemas.microsoft.com/office/powerpoint/2010/main" val="3950812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UD デジタル 教科書体 NK-B" panose="02020700000000000000" pitchFamily="18" charset="-128"/>
          <a:ea typeface="UD デジタル 教科書体 NK-B" panose="02020700000000000000" pitchFamily="18"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8.jpeg"/><Relationship Id="rId7"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emf"/><Relationship Id="rId5" Type="http://schemas.microsoft.com/office/2007/relationships/hdphoto" Target="../media/hdphoto6.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7.wdp"/><Relationship Id="rId3" Type="http://schemas.openxmlformats.org/officeDocument/2006/relationships/image" Target="../media/image8.jpeg"/><Relationship Id="rId7" Type="http://schemas.microsoft.com/office/2007/relationships/hdphoto" Target="../media/hdphoto4.wdp"/><Relationship Id="rId12"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9.wdp"/><Relationship Id="rId3" Type="http://schemas.openxmlformats.org/officeDocument/2006/relationships/image" Target="../media/image8.jpeg"/><Relationship Id="rId7" Type="http://schemas.microsoft.com/office/2007/relationships/hdphoto" Target="../media/hdphoto8.wdp"/><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jpeg"/><Relationship Id="rId15" Type="http://schemas.microsoft.com/office/2007/relationships/hdphoto" Target="../media/hdphoto10.wdp"/><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jpe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2716305"/>
            <a:ext cx="11016343" cy="1076045"/>
          </a:xfrm>
        </p:spPr>
        <p:txBody>
          <a:bodyPr>
            <a:normAutofit/>
          </a:bodyPr>
          <a:lstStyle/>
          <a:p>
            <a:r>
              <a:rPr lang="ja-JP" altLang="en-US" dirty="0">
                <a:latin typeface="BIZ UDPゴシック" panose="020B0400000000000000" pitchFamily="50" charset="-128"/>
                <a:ea typeface="BIZ UDPゴシック" panose="020B0400000000000000" pitchFamily="50" charset="-128"/>
              </a:rPr>
              <a:t>思い浮かべながら　歌おう</a:t>
            </a:r>
            <a:endParaRPr kumimoji="1" lang="ja-JP" altLang="en-US" dirty="0">
              <a:latin typeface="BIZ UDPゴシック" panose="020B0400000000000000" pitchFamily="50" charset="-128"/>
              <a:ea typeface="BIZ UDPゴシック" panose="020B0400000000000000" pitchFamily="50" charset="-128"/>
            </a:endParaRPr>
          </a:p>
        </p:txBody>
      </p:sp>
      <p:pic>
        <p:nvPicPr>
          <p:cNvPr id="6146" name="Picture 2" descr="ソース画像を表示"/>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14834" y="4012442"/>
            <a:ext cx="1874971" cy="256845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846416" y="2620370"/>
            <a:ext cx="7161107" cy="307777"/>
          </a:xfrm>
          <a:prstGeom prst="rect">
            <a:avLst/>
          </a:prstGeom>
          <a:noFill/>
        </p:spPr>
        <p:txBody>
          <a:bodyPr wrap="square" rtlCol="0">
            <a:spAutoFit/>
          </a:bodyPr>
          <a:lstStyle/>
          <a:p>
            <a:r>
              <a:rPr kumimoji="1" lang="ja-JP" altLang="en-US" sz="1400" dirty="0"/>
              <a:t>おも　　　　　　  うか　　　　　　　　　　　　　　　　　　　　　　　  　　 うた　　　　　　　　　　　　　　　　　　　</a:t>
            </a:r>
          </a:p>
        </p:txBody>
      </p:sp>
    </p:spTree>
    <p:extLst>
      <p:ext uri="{BB962C8B-B14F-4D97-AF65-F5344CB8AC3E}">
        <p14:creationId xmlns:p14="http://schemas.microsoft.com/office/powerpoint/2010/main" val="415965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ソース画像を表示"/>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15833"/>
          <a:stretch/>
        </p:blipFill>
        <p:spPr bwMode="auto">
          <a:xfrm>
            <a:off x="18196" y="-5765"/>
            <a:ext cx="12192001" cy="6863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ストローで</a:t>
            </a:r>
            <a:r>
              <a:rPr kumimoji="1" lang="en-US" altLang="ja-JP" dirty="0"/>
              <a:t>【</a:t>
            </a:r>
            <a:r>
              <a:rPr kumimoji="1" lang="ja-JP" altLang="en-US" dirty="0"/>
              <a:t>ひちりき</a:t>
            </a:r>
            <a:r>
              <a:rPr kumimoji="1" lang="en-US" altLang="ja-JP" dirty="0"/>
              <a:t>】</a:t>
            </a:r>
            <a:r>
              <a:rPr kumimoji="1" lang="ja-JP" altLang="en-US" dirty="0"/>
              <a:t>を再現してみよう</a:t>
            </a:r>
          </a:p>
        </p:txBody>
      </p:sp>
      <p:pic>
        <p:nvPicPr>
          <p:cNvPr id="7" name="Picture 10" descr="ソース画像を表示"/>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1522" y1="56114" x2="35734" y2="67663"/>
                        <a14:foregroundMark x1="63587" y1="69429" x2="63587" y2="92527"/>
                      </a14:backgroundRemoval>
                    </a14:imgEffect>
                  </a14:imgLayer>
                </a14:imgProps>
              </a:ext>
              <a:ext uri="{28A0092B-C50C-407E-A947-70E740481C1C}">
                <a14:useLocalDpi xmlns:a14="http://schemas.microsoft.com/office/drawing/2010/main" val="0"/>
              </a:ext>
            </a:extLst>
          </a:blip>
          <a:srcRect/>
          <a:stretch>
            <a:fillRect/>
          </a:stretch>
        </p:blipFill>
        <p:spPr bwMode="auto">
          <a:xfrm>
            <a:off x="577192" y="1851097"/>
            <a:ext cx="4222157" cy="4222157"/>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p:nvPicPr>
        <p:blipFill>
          <a:blip r:embed="rId6"/>
          <a:stretch>
            <a:fillRect/>
          </a:stretch>
        </p:blipFill>
        <p:spPr>
          <a:xfrm>
            <a:off x="4598609" y="1690690"/>
            <a:ext cx="2174612" cy="2253515"/>
          </a:xfrm>
          <a:prstGeom prst="rect">
            <a:avLst/>
          </a:prstGeom>
          <a:ln w="38100">
            <a:solidFill>
              <a:srgbClr val="7030A0"/>
            </a:solidFill>
          </a:ln>
        </p:spPr>
      </p:pic>
      <p:pic>
        <p:nvPicPr>
          <p:cNvPr id="4" name="図 3"/>
          <p:cNvPicPr>
            <a:picLocks noChangeAspect="1"/>
          </p:cNvPicPr>
          <p:nvPr/>
        </p:nvPicPr>
        <p:blipFill rotWithShape="1">
          <a:blip r:embed="rId7"/>
          <a:srcRect l="16074" t="14546" r="15927"/>
          <a:stretch/>
        </p:blipFill>
        <p:spPr>
          <a:xfrm>
            <a:off x="7077809" y="1690688"/>
            <a:ext cx="2169994" cy="2249717"/>
          </a:xfrm>
          <a:prstGeom prst="rect">
            <a:avLst/>
          </a:prstGeom>
          <a:ln w="38100">
            <a:solidFill>
              <a:srgbClr val="7030A0"/>
            </a:solidFill>
          </a:ln>
        </p:spPr>
      </p:pic>
      <p:pic>
        <p:nvPicPr>
          <p:cNvPr id="5" name="図 4"/>
          <p:cNvPicPr>
            <a:picLocks noChangeAspect="1"/>
          </p:cNvPicPr>
          <p:nvPr/>
        </p:nvPicPr>
        <p:blipFill rotWithShape="1">
          <a:blip r:embed="rId8"/>
          <a:srcRect b="18059"/>
          <a:stretch/>
        </p:blipFill>
        <p:spPr>
          <a:xfrm>
            <a:off x="9552392" y="1690689"/>
            <a:ext cx="2284603" cy="2249717"/>
          </a:xfrm>
          <a:prstGeom prst="rect">
            <a:avLst/>
          </a:prstGeom>
          <a:ln w="38100">
            <a:solidFill>
              <a:srgbClr val="7030A0"/>
            </a:solidFill>
          </a:ln>
        </p:spPr>
      </p:pic>
      <p:cxnSp>
        <p:nvCxnSpPr>
          <p:cNvPr id="9" name="直線コネクタ 8"/>
          <p:cNvCxnSpPr/>
          <p:nvPr/>
        </p:nvCxnSpPr>
        <p:spPr>
          <a:xfrm flipV="1">
            <a:off x="7868482" y="1745281"/>
            <a:ext cx="361117" cy="83414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a:xfrm flipH="1" flipV="1">
            <a:off x="8351677" y="1772576"/>
            <a:ext cx="103611" cy="847796"/>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6" name="右中かっこ 15"/>
          <p:cNvSpPr/>
          <p:nvPr/>
        </p:nvSpPr>
        <p:spPr>
          <a:xfrm>
            <a:off x="8518814" y="1731634"/>
            <a:ext cx="155448" cy="9144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テキスト ボックス 16"/>
          <p:cNvSpPr txBox="1"/>
          <p:nvPr/>
        </p:nvSpPr>
        <p:spPr>
          <a:xfrm>
            <a:off x="8696700" y="2047930"/>
            <a:ext cx="609462" cy="307777"/>
          </a:xfrm>
          <a:prstGeom prst="rect">
            <a:avLst/>
          </a:prstGeom>
          <a:noFill/>
        </p:spPr>
        <p:txBody>
          <a:bodyPr wrap="none" rtlCol="0">
            <a:spAutoFit/>
          </a:bodyPr>
          <a:lstStyle/>
          <a:p>
            <a:r>
              <a:rPr kumimoji="1" lang="en-US" altLang="ja-JP" sz="1400" dirty="0"/>
              <a:t>1.5</a:t>
            </a:r>
            <a:r>
              <a:rPr kumimoji="1" lang="ja-JP" altLang="en-US" sz="1400" dirty="0"/>
              <a:t>㎝</a:t>
            </a:r>
          </a:p>
        </p:txBody>
      </p:sp>
      <p:cxnSp>
        <p:nvCxnSpPr>
          <p:cNvPr id="19" name="直線コネクタ 18"/>
          <p:cNvCxnSpPr/>
          <p:nvPr/>
        </p:nvCxnSpPr>
        <p:spPr>
          <a:xfrm flipV="1">
            <a:off x="10031104" y="3207224"/>
            <a:ext cx="1322696" cy="13648"/>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572102" y="4013410"/>
            <a:ext cx="2207942" cy="2124000"/>
          </a:xfrm>
          <a:prstGeom prst="rect">
            <a:avLst/>
          </a:prstGeom>
          <a:solidFill>
            <a:schemeClr val="bg1"/>
          </a:solidFill>
          <a:ln>
            <a:solidFill>
              <a:schemeClr val="tx1"/>
            </a:solidFill>
          </a:ln>
        </p:spPr>
        <p:txBody>
          <a:bodyPr wrap="square" rtlCol="0">
            <a:spAutoFit/>
          </a:bodyPr>
          <a:lstStyle/>
          <a:p>
            <a:r>
              <a:rPr kumimoji="1" lang="ja-JP" altLang="en-US" dirty="0"/>
              <a:t>ストローの先を、よくつぶしておく</a:t>
            </a:r>
          </a:p>
        </p:txBody>
      </p:sp>
      <p:sp>
        <p:nvSpPr>
          <p:cNvPr id="24" name="テキスト ボックス 23"/>
          <p:cNvSpPr txBox="1"/>
          <p:nvPr/>
        </p:nvSpPr>
        <p:spPr>
          <a:xfrm>
            <a:off x="7062246" y="4013412"/>
            <a:ext cx="2201119" cy="2130968"/>
          </a:xfrm>
          <a:prstGeom prst="rect">
            <a:avLst/>
          </a:prstGeom>
          <a:solidFill>
            <a:schemeClr val="bg1"/>
          </a:solidFill>
          <a:ln>
            <a:solidFill>
              <a:schemeClr val="tx1"/>
            </a:solidFill>
          </a:ln>
        </p:spPr>
        <p:txBody>
          <a:bodyPr wrap="square" rtlCol="0">
            <a:spAutoFit/>
          </a:bodyPr>
          <a:lstStyle/>
          <a:p>
            <a:pPr>
              <a:lnSpc>
                <a:spcPct val="150000"/>
              </a:lnSpc>
            </a:pPr>
            <a:r>
              <a:rPr kumimoji="1" lang="ja-JP" altLang="en-US" dirty="0"/>
              <a:t>約</a:t>
            </a:r>
            <a:r>
              <a:rPr kumimoji="1" lang="en-US" altLang="ja-JP" dirty="0"/>
              <a:t>1.5</a:t>
            </a:r>
            <a:r>
              <a:rPr kumimoji="1" lang="ja-JP" altLang="en-US" dirty="0"/>
              <a:t>㎝の長さのところで、左右が同じ形になるように、</a:t>
            </a:r>
            <a:r>
              <a:rPr lang="ja-JP" altLang="en-US" dirty="0"/>
              <a:t>はさみで</a:t>
            </a:r>
            <a:r>
              <a:rPr kumimoji="1" lang="ja-JP" altLang="en-US" dirty="0"/>
              <a:t>ななめに切る</a:t>
            </a:r>
          </a:p>
        </p:txBody>
      </p:sp>
      <p:sp>
        <p:nvSpPr>
          <p:cNvPr id="25" name="テキスト ボックス 24"/>
          <p:cNvSpPr txBox="1"/>
          <p:nvPr/>
        </p:nvSpPr>
        <p:spPr>
          <a:xfrm>
            <a:off x="9552390" y="4013411"/>
            <a:ext cx="2284605" cy="2124000"/>
          </a:xfrm>
          <a:prstGeom prst="rect">
            <a:avLst/>
          </a:prstGeom>
          <a:solidFill>
            <a:schemeClr val="bg1"/>
          </a:solidFill>
          <a:ln>
            <a:solidFill>
              <a:schemeClr val="tx1"/>
            </a:solidFill>
          </a:ln>
        </p:spPr>
        <p:txBody>
          <a:bodyPr wrap="square" rtlCol="0">
            <a:spAutoFit/>
          </a:bodyPr>
          <a:lstStyle/>
          <a:p>
            <a:pPr>
              <a:lnSpc>
                <a:spcPct val="150000"/>
              </a:lnSpc>
            </a:pPr>
            <a:r>
              <a:rPr kumimoji="1" lang="ja-JP" altLang="en-US" dirty="0"/>
              <a:t>切った部分をくわえて、くちびるで軽くつぶすようにしながら、息を吹きこむ</a:t>
            </a:r>
          </a:p>
        </p:txBody>
      </p:sp>
      <p:sp>
        <p:nvSpPr>
          <p:cNvPr id="23" name="円形吹き出し 22"/>
          <p:cNvSpPr/>
          <p:nvPr/>
        </p:nvSpPr>
        <p:spPr>
          <a:xfrm>
            <a:off x="3205641" y="4625450"/>
            <a:ext cx="3794012" cy="2034656"/>
          </a:xfrm>
          <a:prstGeom prst="wedgeEllipseCallout">
            <a:avLst>
              <a:gd name="adj1" fmla="val -54956"/>
              <a:gd name="adj2" fmla="val -50933"/>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dirty="0"/>
              <a:t>鳴りにくい場合は、切った部分を</a:t>
            </a:r>
            <a:endParaRPr kumimoji="1" lang="en-US" altLang="ja-JP" dirty="0"/>
          </a:p>
          <a:p>
            <a:pPr algn="ctr">
              <a:lnSpc>
                <a:spcPct val="150000"/>
              </a:lnSpc>
            </a:pPr>
            <a:r>
              <a:rPr kumimoji="1" lang="ja-JP" altLang="en-US" dirty="0"/>
              <a:t>もう一度よくつぶして</a:t>
            </a:r>
            <a:endParaRPr kumimoji="1" lang="en-US" altLang="ja-JP" dirty="0"/>
          </a:p>
          <a:p>
            <a:pPr algn="ctr">
              <a:lnSpc>
                <a:spcPct val="150000"/>
              </a:lnSpc>
            </a:pPr>
            <a:r>
              <a:rPr kumimoji="1" lang="ja-JP" altLang="en-US" dirty="0"/>
              <a:t>吹いてみよう！</a:t>
            </a:r>
          </a:p>
        </p:txBody>
      </p:sp>
      <p:sp>
        <p:nvSpPr>
          <p:cNvPr id="26" name="テキスト ボックス 25"/>
          <p:cNvSpPr txBox="1"/>
          <p:nvPr/>
        </p:nvSpPr>
        <p:spPr>
          <a:xfrm>
            <a:off x="4620780" y="1713729"/>
            <a:ext cx="415498" cy="369332"/>
          </a:xfrm>
          <a:prstGeom prst="rect">
            <a:avLst/>
          </a:prstGeom>
          <a:noFill/>
        </p:spPr>
        <p:txBody>
          <a:bodyPr wrap="none" rtlCol="0">
            <a:spAutoFit/>
          </a:bodyPr>
          <a:lstStyle/>
          <a:p>
            <a:r>
              <a:rPr kumimoji="1" lang="ja-JP" altLang="en-US" dirty="0"/>
              <a:t>①</a:t>
            </a:r>
          </a:p>
        </p:txBody>
      </p:sp>
      <p:sp>
        <p:nvSpPr>
          <p:cNvPr id="28" name="テキスト ボックス 27"/>
          <p:cNvSpPr txBox="1"/>
          <p:nvPr/>
        </p:nvSpPr>
        <p:spPr>
          <a:xfrm>
            <a:off x="7094496" y="1713729"/>
            <a:ext cx="415498" cy="369332"/>
          </a:xfrm>
          <a:prstGeom prst="rect">
            <a:avLst/>
          </a:prstGeom>
          <a:noFill/>
        </p:spPr>
        <p:txBody>
          <a:bodyPr wrap="none" rtlCol="0">
            <a:spAutoFit/>
          </a:bodyPr>
          <a:lstStyle/>
          <a:p>
            <a:r>
              <a:rPr kumimoji="1" lang="ja-JP" altLang="en-US" dirty="0"/>
              <a:t>②</a:t>
            </a:r>
          </a:p>
        </p:txBody>
      </p:sp>
      <p:sp>
        <p:nvSpPr>
          <p:cNvPr id="29" name="テキスト ボックス 28"/>
          <p:cNvSpPr txBox="1"/>
          <p:nvPr/>
        </p:nvSpPr>
        <p:spPr>
          <a:xfrm>
            <a:off x="9552390" y="1715085"/>
            <a:ext cx="415498" cy="369332"/>
          </a:xfrm>
          <a:prstGeom prst="rect">
            <a:avLst/>
          </a:prstGeom>
          <a:noFill/>
        </p:spPr>
        <p:txBody>
          <a:bodyPr wrap="none" rtlCol="0">
            <a:spAutoFit/>
          </a:bodyPr>
          <a:lstStyle/>
          <a:p>
            <a:r>
              <a:rPr kumimoji="1" lang="ja-JP" altLang="en-US" dirty="0"/>
              <a:t>③</a:t>
            </a:r>
          </a:p>
        </p:txBody>
      </p:sp>
      <p:sp>
        <p:nvSpPr>
          <p:cNvPr id="20" name="テキスト ボックス 19"/>
          <p:cNvSpPr txBox="1"/>
          <p:nvPr/>
        </p:nvSpPr>
        <p:spPr>
          <a:xfrm>
            <a:off x="6364684" y="421562"/>
            <a:ext cx="1459623" cy="261610"/>
          </a:xfrm>
          <a:prstGeom prst="rect">
            <a:avLst/>
          </a:prstGeom>
          <a:noFill/>
        </p:spPr>
        <p:txBody>
          <a:bodyPr wrap="square" rtlCol="0">
            <a:spAutoFit/>
          </a:bodyPr>
          <a:lstStyle/>
          <a:p>
            <a:pPr algn="ctr"/>
            <a:r>
              <a:rPr lang="ja-JP" altLang="en-US" sz="1100" dirty="0" err="1"/>
              <a:t>さいげん</a:t>
            </a:r>
            <a:r>
              <a:rPr kumimoji="1" lang="ja-JP" altLang="en-US" sz="1100" dirty="0"/>
              <a:t>　　　　　　　　　　　　　　　　　　　　　　　　　　　　　　　　　　　　　　　　　　</a:t>
            </a:r>
          </a:p>
        </p:txBody>
      </p:sp>
      <p:sp>
        <p:nvSpPr>
          <p:cNvPr id="21" name="テキスト ボックス 20"/>
          <p:cNvSpPr txBox="1"/>
          <p:nvPr/>
        </p:nvSpPr>
        <p:spPr>
          <a:xfrm>
            <a:off x="8017019" y="3981350"/>
            <a:ext cx="479214" cy="246221"/>
          </a:xfrm>
          <a:prstGeom prst="rect">
            <a:avLst/>
          </a:prstGeom>
          <a:noFill/>
        </p:spPr>
        <p:txBody>
          <a:bodyPr wrap="square" rtlCol="0">
            <a:spAutoFit/>
          </a:bodyPr>
          <a:lstStyle/>
          <a:p>
            <a:r>
              <a:rPr lang="ja-JP" altLang="en-US" sz="1000" dirty="0"/>
              <a:t> なが</a:t>
            </a:r>
            <a:r>
              <a:rPr kumimoji="1" lang="ja-JP" altLang="en-US" sz="1000" dirty="0"/>
              <a:t>　　　　　　　　　　　　　　　　　　　　　　　　　　　　　　　　　　　　　　　　　　</a:t>
            </a:r>
          </a:p>
        </p:txBody>
      </p:sp>
      <p:sp>
        <p:nvSpPr>
          <p:cNvPr id="27" name="テキスト ボックス 26"/>
          <p:cNvSpPr txBox="1"/>
          <p:nvPr/>
        </p:nvSpPr>
        <p:spPr>
          <a:xfrm>
            <a:off x="7996128" y="4379229"/>
            <a:ext cx="1128468" cy="246221"/>
          </a:xfrm>
          <a:prstGeom prst="rect">
            <a:avLst/>
          </a:prstGeom>
          <a:noFill/>
        </p:spPr>
        <p:txBody>
          <a:bodyPr wrap="square" rtlCol="0">
            <a:spAutoFit/>
          </a:bodyPr>
          <a:lstStyle/>
          <a:p>
            <a:r>
              <a:rPr lang="ja-JP" altLang="en-US" sz="1000" dirty="0"/>
              <a:t> さゆう　　おな</a:t>
            </a:r>
            <a:r>
              <a:rPr kumimoji="1" lang="ja-JP" altLang="en-US" sz="1000" dirty="0"/>
              <a:t>　　　　　　　　　　　　　　　　　　　　　　　　　　　　　　　　　　　　　　　　　　</a:t>
            </a:r>
          </a:p>
        </p:txBody>
      </p:sp>
      <p:sp>
        <p:nvSpPr>
          <p:cNvPr id="30" name="テキスト ボックス 29"/>
          <p:cNvSpPr txBox="1"/>
          <p:nvPr/>
        </p:nvSpPr>
        <p:spPr>
          <a:xfrm>
            <a:off x="7155513" y="4776716"/>
            <a:ext cx="668794" cy="246221"/>
          </a:xfrm>
          <a:prstGeom prst="rect">
            <a:avLst/>
          </a:prstGeom>
          <a:noFill/>
        </p:spPr>
        <p:txBody>
          <a:bodyPr wrap="square" rtlCol="0">
            <a:spAutoFit/>
          </a:bodyPr>
          <a:lstStyle/>
          <a:p>
            <a:r>
              <a:rPr lang="ja-JP" altLang="en-US" sz="1000" dirty="0"/>
              <a:t> かたち</a:t>
            </a:r>
            <a:r>
              <a:rPr kumimoji="1" lang="ja-JP" altLang="en-US" sz="1000" dirty="0"/>
              <a:t>　　　　　　　　　　　　　　　　　　　　　　　　　　　　　　　　　　　　　　　　　　</a:t>
            </a:r>
          </a:p>
        </p:txBody>
      </p:sp>
      <p:sp>
        <p:nvSpPr>
          <p:cNvPr id="31" name="テキスト ボックス 30"/>
          <p:cNvSpPr txBox="1"/>
          <p:nvPr/>
        </p:nvSpPr>
        <p:spPr>
          <a:xfrm>
            <a:off x="7126316" y="5598110"/>
            <a:ext cx="479214" cy="246221"/>
          </a:xfrm>
          <a:prstGeom prst="rect">
            <a:avLst/>
          </a:prstGeom>
          <a:noFill/>
        </p:spPr>
        <p:txBody>
          <a:bodyPr wrap="square" rtlCol="0">
            <a:spAutoFit/>
          </a:bodyPr>
          <a:lstStyle/>
          <a:p>
            <a:r>
              <a:rPr lang="ja-JP" altLang="en-US" sz="1000" dirty="0"/>
              <a:t>き</a:t>
            </a:r>
            <a:r>
              <a:rPr kumimoji="1" lang="ja-JP" altLang="en-US" sz="1000" dirty="0"/>
              <a:t>　　　　　　　　　　　　　　　　　　　　　　　　　　　　　　　　　　　　　　　　　　</a:t>
            </a:r>
          </a:p>
        </p:txBody>
      </p:sp>
      <p:sp>
        <p:nvSpPr>
          <p:cNvPr id="32" name="テキスト ボックス 31"/>
          <p:cNvSpPr txBox="1"/>
          <p:nvPr/>
        </p:nvSpPr>
        <p:spPr>
          <a:xfrm>
            <a:off x="9545567" y="3967702"/>
            <a:ext cx="1631949" cy="246221"/>
          </a:xfrm>
          <a:prstGeom prst="rect">
            <a:avLst/>
          </a:prstGeom>
          <a:noFill/>
        </p:spPr>
        <p:txBody>
          <a:bodyPr wrap="square" rtlCol="0">
            <a:spAutoFit/>
          </a:bodyPr>
          <a:lstStyle/>
          <a:p>
            <a:r>
              <a:rPr lang="ja-JP" altLang="en-US" sz="1000" dirty="0"/>
              <a:t> き　　　　 ぶぶん</a:t>
            </a:r>
            <a:r>
              <a:rPr kumimoji="1" lang="ja-JP" altLang="en-US" sz="1000" dirty="0"/>
              <a:t>　　　　　　　　　　　　　　　　　　　　　　　　　　　　　　　　　　　　　　　　　　</a:t>
            </a:r>
          </a:p>
        </p:txBody>
      </p:sp>
      <p:sp>
        <p:nvSpPr>
          <p:cNvPr id="33" name="テキスト ボックス 32"/>
          <p:cNvSpPr txBox="1"/>
          <p:nvPr/>
        </p:nvSpPr>
        <p:spPr>
          <a:xfrm>
            <a:off x="11086897" y="4379229"/>
            <a:ext cx="479214" cy="246221"/>
          </a:xfrm>
          <a:prstGeom prst="rect">
            <a:avLst/>
          </a:prstGeom>
          <a:noFill/>
        </p:spPr>
        <p:txBody>
          <a:bodyPr wrap="square" rtlCol="0">
            <a:spAutoFit/>
          </a:bodyPr>
          <a:lstStyle/>
          <a:p>
            <a:r>
              <a:rPr lang="ja-JP" altLang="en-US" sz="1000" dirty="0"/>
              <a:t> かる</a:t>
            </a:r>
            <a:r>
              <a:rPr kumimoji="1" lang="ja-JP" altLang="en-US" sz="1000" dirty="0"/>
              <a:t>　　　　　　　　　　　　　　　　　　　　　　　　　　　　　　　　　　　　　　　　　　</a:t>
            </a:r>
          </a:p>
        </p:txBody>
      </p:sp>
      <p:sp>
        <p:nvSpPr>
          <p:cNvPr id="34" name="テキスト ボックス 33"/>
          <p:cNvSpPr txBox="1"/>
          <p:nvPr/>
        </p:nvSpPr>
        <p:spPr>
          <a:xfrm>
            <a:off x="9967888" y="5183905"/>
            <a:ext cx="1026675" cy="246221"/>
          </a:xfrm>
          <a:prstGeom prst="rect">
            <a:avLst/>
          </a:prstGeom>
          <a:noFill/>
        </p:spPr>
        <p:txBody>
          <a:bodyPr wrap="square" rtlCol="0">
            <a:spAutoFit/>
          </a:bodyPr>
          <a:lstStyle/>
          <a:p>
            <a:r>
              <a:rPr lang="ja-JP" altLang="en-US" sz="1000" dirty="0"/>
              <a:t> いき</a:t>
            </a:r>
            <a:r>
              <a:rPr kumimoji="1" lang="ja-JP" altLang="en-US" sz="1000" dirty="0"/>
              <a:t>　　ふ　　　　　　　　　　　　　　　　　　　　　　　　　　　　　　　　　　　　　　　　　</a:t>
            </a:r>
          </a:p>
        </p:txBody>
      </p:sp>
      <p:sp>
        <p:nvSpPr>
          <p:cNvPr id="35" name="テキスト ボックス 34"/>
          <p:cNvSpPr txBox="1"/>
          <p:nvPr/>
        </p:nvSpPr>
        <p:spPr>
          <a:xfrm>
            <a:off x="4017681" y="4734584"/>
            <a:ext cx="1899155" cy="246221"/>
          </a:xfrm>
          <a:prstGeom prst="rect">
            <a:avLst/>
          </a:prstGeom>
          <a:noFill/>
        </p:spPr>
        <p:txBody>
          <a:bodyPr wrap="square" rtlCol="0">
            <a:spAutoFit/>
          </a:bodyPr>
          <a:lstStyle/>
          <a:p>
            <a:r>
              <a:rPr lang="ja-JP" altLang="en-US" sz="1000" dirty="0"/>
              <a:t> な　　　　　　　　ばあい</a:t>
            </a:r>
            <a:r>
              <a:rPr kumimoji="1" lang="ja-JP" altLang="en-US" sz="1000" dirty="0"/>
              <a:t>　　　　　　　　　　　　　　　　　　　　　　　　　　　　　　　　　　　　　　　　　　</a:t>
            </a:r>
          </a:p>
        </p:txBody>
      </p:sp>
      <p:sp>
        <p:nvSpPr>
          <p:cNvPr id="36" name="テキスト ボックス 35"/>
          <p:cNvSpPr txBox="1"/>
          <p:nvPr/>
        </p:nvSpPr>
        <p:spPr>
          <a:xfrm>
            <a:off x="4359819" y="5141212"/>
            <a:ext cx="1358594" cy="246221"/>
          </a:xfrm>
          <a:prstGeom prst="rect">
            <a:avLst/>
          </a:prstGeom>
          <a:noFill/>
        </p:spPr>
        <p:txBody>
          <a:bodyPr wrap="square" rtlCol="0">
            <a:spAutoFit/>
          </a:bodyPr>
          <a:lstStyle/>
          <a:p>
            <a:r>
              <a:rPr lang="ja-JP" altLang="en-US" sz="1000" dirty="0"/>
              <a:t> き　　　　ぶぶん</a:t>
            </a:r>
            <a:r>
              <a:rPr kumimoji="1" lang="ja-JP" altLang="en-US" sz="1000" dirty="0"/>
              <a:t>　　　　　　　　　　　　　　　　　　　　　　　　　　　　　　　　　　　　　　　　　　</a:t>
            </a:r>
          </a:p>
        </p:txBody>
      </p:sp>
      <p:sp>
        <p:nvSpPr>
          <p:cNvPr id="37" name="テキスト ボックス 36"/>
          <p:cNvSpPr txBox="1"/>
          <p:nvPr/>
        </p:nvSpPr>
        <p:spPr>
          <a:xfrm>
            <a:off x="4448932" y="5519936"/>
            <a:ext cx="648000" cy="246221"/>
          </a:xfrm>
          <a:prstGeom prst="rect">
            <a:avLst/>
          </a:prstGeom>
          <a:noFill/>
        </p:spPr>
        <p:txBody>
          <a:bodyPr wrap="square" rtlCol="0">
            <a:spAutoFit/>
          </a:bodyPr>
          <a:lstStyle/>
          <a:p>
            <a:r>
              <a:rPr lang="ja-JP" altLang="en-US" sz="1000" dirty="0"/>
              <a:t> いちど</a:t>
            </a:r>
            <a:r>
              <a:rPr kumimoji="1" lang="ja-JP" altLang="en-US" sz="1000" dirty="0"/>
              <a:t>　　　　　　　　　　　　　　　　　　　　　　　　　　　　　　　　　　　　　　　　　　</a:t>
            </a:r>
          </a:p>
        </p:txBody>
      </p:sp>
      <p:sp>
        <p:nvSpPr>
          <p:cNvPr id="38" name="テキスト ボックス 37"/>
          <p:cNvSpPr txBox="1"/>
          <p:nvPr/>
        </p:nvSpPr>
        <p:spPr>
          <a:xfrm>
            <a:off x="4248102" y="5942067"/>
            <a:ext cx="648000" cy="246221"/>
          </a:xfrm>
          <a:prstGeom prst="rect">
            <a:avLst/>
          </a:prstGeom>
          <a:noFill/>
        </p:spPr>
        <p:txBody>
          <a:bodyPr wrap="square" rtlCol="0">
            <a:spAutoFit/>
          </a:bodyPr>
          <a:lstStyle/>
          <a:p>
            <a:r>
              <a:rPr lang="ja-JP" altLang="en-US" sz="1000" dirty="0"/>
              <a:t>ふ</a:t>
            </a:r>
            <a:r>
              <a:rPr kumimoji="1" lang="ja-JP" altLang="en-US" sz="1000" dirty="0"/>
              <a:t>　　　　　　　　　　　　　　　　　　　　　　　　　　　　　　　　　　　　　　　　　　</a:t>
            </a:r>
          </a:p>
        </p:txBody>
      </p:sp>
    </p:spTree>
    <p:extLst>
      <p:ext uri="{BB962C8B-B14F-4D97-AF65-F5344CB8AC3E}">
        <p14:creationId xmlns:p14="http://schemas.microsoft.com/office/powerpoint/2010/main" val="1063010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E1CD116-7196-44F0-9F52-1F6060F024E2}"/>
              </a:ext>
            </a:extLst>
          </p:cNvPr>
          <p:cNvSpPr txBox="1"/>
          <p:nvPr/>
        </p:nvSpPr>
        <p:spPr>
          <a:xfrm>
            <a:off x="156000" y="180000"/>
            <a:ext cx="11880000" cy="6480000"/>
          </a:xfrm>
          <a:prstGeom prst="rect">
            <a:avLst/>
          </a:prstGeom>
          <a:noFill/>
        </p:spPr>
        <p:txBody>
          <a:bodyPr wrap="square" rtlCol="0" anchor="t" anchorCtr="0">
            <a:noAutofit/>
          </a:bodyPr>
          <a:lstStyle/>
          <a:p>
            <a:pPr algn="just">
              <a:lnSpc>
                <a:spcPts val="7500"/>
              </a:lnSpc>
            </a:pPr>
            <a:r>
              <a:rPr kumimoji="1" lang="ja-JP" altLang="en-US" sz="4800" dirty="0">
                <a:latin typeface="UD デジタル 教科書体 NK-B" panose="02020700000000000000" pitchFamily="18" charset="-128"/>
                <a:ea typeface="UD デジタル 教科書体 NK-B" panose="02020700000000000000" pitchFamily="18" charset="-128"/>
              </a:rPr>
              <a:t>　</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849" y="1277140"/>
            <a:ext cx="3287151" cy="5018550"/>
          </a:xfrm>
          <a:prstGeom prst="rect">
            <a:avLst/>
          </a:prstGeom>
        </p:spPr>
      </p:pic>
      <p:sp>
        <p:nvSpPr>
          <p:cNvPr id="14" name="吹き出し: 角を丸めた四角形 13">
            <a:extLst>
              <a:ext uri="{FF2B5EF4-FFF2-40B4-BE49-F238E27FC236}">
                <a16:creationId xmlns:a16="http://schemas.microsoft.com/office/drawing/2014/main" id="{AAB1AFBE-CE77-48CF-BF66-3F3B90E32EB1}"/>
              </a:ext>
            </a:extLst>
          </p:cNvPr>
          <p:cNvSpPr/>
          <p:nvPr/>
        </p:nvSpPr>
        <p:spPr>
          <a:xfrm>
            <a:off x="626296" y="453688"/>
            <a:ext cx="8299339" cy="1974881"/>
          </a:xfrm>
          <a:prstGeom prst="wedgeRoundRectCallout">
            <a:avLst>
              <a:gd name="adj1" fmla="val 60011"/>
              <a:gd name="adj2" fmla="val 55608"/>
              <a:gd name="adj3" fmla="val 16667"/>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just">
              <a:lnSpc>
                <a:spcPct val="150000"/>
              </a:lnSpc>
            </a:pPr>
            <a:r>
              <a:rPr lang="ja-JP" altLang="en-US" sz="3600" dirty="0">
                <a:solidFill>
                  <a:schemeClr val="tx1"/>
                </a:solidFill>
                <a:latin typeface="HG創英ﾌﾟﾚｾﾞﾝｽEB" panose="02020809000000000000" pitchFamily="17" charset="-128"/>
                <a:ea typeface="HG創英ﾌﾟﾚｾﾞﾝｽEB" panose="02020809000000000000" pitchFamily="17" charset="-128"/>
              </a:rPr>
              <a:t>曲名と音楽のつくりを考えたり、特徴に合う表現を工夫してみましょう。</a:t>
            </a:r>
            <a:endParaRPr kumimoji="1" lang="ja-JP" altLang="en-US" sz="3600" dirty="0">
              <a:solidFill>
                <a:schemeClr val="tx1"/>
              </a:solidFill>
              <a:latin typeface="HG創英ﾌﾟﾚｾﾞﾝｽEB" panose="02020809000000000000" pitchFamily="17" charset="-128"/>
              <a:ea typeface="HG創英ﾌﾟﾚｾﾞﾝｽEB" panose="02020809000000000000" pitchFamily="17" charset="-128"/>
            </a:endParaRPr>
          </a:p>
        </p:txBody>
      </p:sp>
      <p:pic>
        <p:nvPicPr>
          <p:cNvPr id="1026" name="Picture 2"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2410" y="3884408"/>
            <a:ext cx="4784915" cy="2512080"/>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638799" y="2825087"/>
            <a:ext cx="3450610" cy="1897038"/>
          </a:xfrm>
          <a:prstGeom prst="wedgeEllipseCallout">
            <a:avLst>
              <a:gd name="adj1" fmla="val -43501"/>
              <a:gd name="adj2" fmla="val 51999"/>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dirty="0"/>
              <a:t>ゆっくりした曲だから、言葉を一つ一つ丁寧に歌ってみるのはどうかな。</a:t>
            </a:r>
          </a:p>
        </p:txBody>
      </p:sp>
      <p:sp>
        <p:nvSpPr>
          <p:cNvPr id="15" name="円形吹き出し 14"/>
          <p:cNvSpPr/>
          <p:nvPr/>
        </p:nvSpPr>
        <p:spPr>
          <a:xfrm>
            <a:off x="285532" y="2534439"/>
            <a:ext cx="4286468" cy="1349970"/>
          </a:xfrm>
          <a:prstGeom prst="wedgeEllipseCallout">
            <a:avLst>
              <a:gd name="adj1" fmla="val 21052"/>
              <a:gd name="adj2" fmla="val 57310"/>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ja-JP" altLang="en-US" dirty="0"/>
              <a:t>「ふるさと」の写真をみてイメージできたけど、どのように歌うといいのかな</a:t>
            </a:r>
            <a:endParaRPr lang="en-US" altLang="ja-JP" dirty="0"/>
          </a:p>
        </p:txBody>
      </p:sp>
      <p:sp>
        <p:nvSpPr>
          <p:cNvPr id="8" name="テキスト ボックス 7"/>
          <p:cNvSpPr txBox="1"/>
          <p:nvPr/>
        </p:nvSpPr>
        <p:spPr>
          <a:xfrm>
            <a:off x="781931" y="559557"/>
            <a:ext cx="7966918" cy="253916"/>
          </a:xfrm>
          <a:prstGeom prst="rect">
            <a:avLst/>
          </a:prstGeom>
          <a:noFill/>
        </p:spPr>
        <p:txBody>
          <a:bodyPr wrap="square" rtlCol="0">
            <a:spAutoFit/>
          </a:bodyPr>
          <a:lstStyle/>
          <a:p>
            <a:r>
              <a:rPr lang="ja-JP" altLang="en-US" sz="1050" dirty="0"/>
              <a:t> </a:t>
            </a:r>
            <a:r>
              <a:rPr lang="ja-JP" altLang="en-US" sz="1050" dirty="0" err="1"/>
              <a:t>きょ</a:t>
            </a:r>
            <a:r>
              <a:rPr lang="ja-JP" altLang="en-US" sz="1050" dirty="0"/>
              <a:t>くめい　　　　　　　おんがく</a:t>
            </a:r>
            <a:r>
              <a:rPr kumimoji="1" lang="ja-JP" altLang="en-US" sz="1050" dirty="0"/>
              <a:t>　　　　　　　　　　　　　　　　　　　　かんが　　　　　　　　　　　　　 とくちょう　　　　　　</a:t>
            </a:r>
          </a:p>
        </p:txBody>
      </p:sp>
      <p:sp>
        <p:nvSpPr>
          <p:cNvPr id="9" name="テキスト ボックス 8"/>
          <p:cNvSpPr txBox="1"/>
          <p:nvPr/>
        </p:nvSpPr>
        <p:spPr>
          <a:xfrm>
            <a:off x="691216" y="1378423"/>
            <a:ext cx="3607829" cy="253916"/>
          </a:xfrm>
          <a:prstGeom prst="rect">
            <a:avLst/>
          </a:prstGeom>
          <a:noFill/>
        </p:spPr>
        <p:txBody>
          <a:bodyPr wrap="square" rtlCol="0">
            <a:spAutoFit/>
          </a:bodyPr>
          <a:lstStyle/>
          <a:p>
            <a:r>
              <a:rPr lang="ja-JP" altLang="en-US" sz="1050" dirty="0"/>
              <a:t>　　　　　あ　　　　　 ひょうげん</a:t>
            </a:r>
            <a:r>
              <a:rPr kumimoji="1" lang="ja-JP" altLang="en-US" sz="1050" dirty="0"/>
              <a:t>　　　　　　くふう</a:t>
            </a:r>
          </a:p>
        </p:txBody>
      </p:sp>
      <p:sp>
        <p:nvSpPr>
          <p:cNvPr id="10" name="テキスト ボックス 9"/>
          <p:cNvSpPr txBox="1"/>
          <p:nvPr/>
        </p:nvSpPr>
        <p:spPr>
          <a:xfrm>
            <a:off x="2577018" y="2515398"/>
            <a:ext cx="883456" cy="230832"/>
          </a:xfrm>
          <a:prstGeom prst="rect">
            <a:avLst/>
          </a:prstGeom>
          <a:noFill/>
        </p:spPr>
        <p:txBody>
          <a:bodyPr wrap="square" rtlCol="0">
            <a:spAutoFit/>
          </a:bodyPr>
          <a:lstStyle/>
          <a:p>
            <a:r>
              <a:rPr kumimoji="1" lang="ja-JP" altLang="en-US" sz="900" dirty="0"/>
              <a:t>しゃしん　　　　　　　　　　　　　　　　　　　　　　　　　　　　　　　　　　　　　　　　　　</a:t>
            </a:r>
          </a:p>
        </p:txBody>
      </p:sp>
      <p:sp>
        <p:nvSpPr>
          <p:cNvPr id="11" name="テキスト ボックス 10"/>
          <p:cNvSpPr txBox="1"/>
          <p:nvPr/>
        </p:nvSpPr>
        <p:spPr>
          <a:xfrm>
            <a:off x="1754160" y="3339656"/>
            <a:ext cx="883456" cy="230832"/>
          </a:xfrm>
          <a:prstGeom prst="rect">
            <a:avLst/>
          </a:prstGeom>
          <a:noFill/>
        </p:spPr>
        <p:txBody>
          <a:bodyPr wrap="square" rtlCol="0">
            <a:spAutoFit/>
          </a:bodyPr>
          <a:lstStyle/>
          <a:p>
            <a:r>
              <a:rPr kumimoji="1" lang="ja-JP" altLang="en-US" sz="900" dirty="0"/>
              <a:t>うた　　　　　　　　　　　　　　　　　　　　　　　　　　　　　　　　　　　　　　　　　　</a:t>
            </a:r>
          </a:p>
        </p:txBody>
      </p:sp>
      <p:sp>
        <p:nvSpPr>
          <p:cNvPr id="12" name="テキスト ボックス 11"/>
          <p:cNvSpPr txBox="1"/>
          <p:nvPr/>
        </p:nvSpPr>
        <p:spPr>
          <a:xfrm>
            <a:off x="7560728" y="2869103"/>
            <a:ext cx="883456" cy="230832"/>
          </a:xfrm>
          <a:prstGeom prst="rect">
            <a:avLst/>
          </a:prstGeom>
          <a:noFill/>
        </p:spPr>
        <p:txBody>
          <a:bodyPr wrap="square" rtlCol="0">
            <a:spAutoFit/>
          </a:bodyPr>
          <a:lstStyle/>
          <a:p>
            <a:r>
              <a:rPr kumimoji="1" lang="ja-JP" altLang="en-US" sz="900" dirty="0" err="1"/>
              <a:t>きょく</a:t>
            </a:r>
            <a:r>
              <a:rPr kumimoji="1" lang="ja-JP" altLang="en-US" sz="900" dirty="0"/>
              <a:t>　　　　　　　　　　　　　　　　　　　　　　　　　　　　　　　　　　　　　　　　　　</a:t>
            </a:r>
          </a:p>
        </p:txBody>
      </p:sp>
      <p:sp>
        <p:nvSpPr>
          <p:cNvPr id="13" name="テキスト ボックス 12"/>
          <p:cNvSpPr txBox="1"/>
          <p:nvPr/>
        </p:nvSpPr>
        <p:spPr>
          <a:xfrm>
            <a:off x="6759160" y="3271416"/>
            <a:ext cx="1685024" cy="230832"/>
          </a:xfrm>
          <a:prstGeom prst="rect">
            <a:avLst/>
          </a:prstGeom>
          <a:noFill/>
        </p:spPr>
        <p:txBody>
          <a:bodyPr wrap="square" rtlCol="0">
            <a:spAutoFit/>
          </a:bodyPr>
          <a:lstStyle/>
          <a:p>
            <a:r>
              <a:rPr kumimoji="1" lang="ja-JP" altLang="en-US" sz="900" dirty="0"/>
              <a:t>ことば　　</a:t>
            </a:r>
            <a:r>
              <a:rPr lang="ja-JP" altLang="en-US" sz="900" dirty="0"/>
              <a:t> </a:t>
            </a:r>
            <a:r>
              <a:rPr kumimoji="1" lang="ja-JP" altLang="en-US" sz="900" dirty="0"/>
              <a:t>ひと　　ひと　　　　　　　　　　　　　　　　　　　　　　　　　　　　　　　　　　　　　　　　　　</a:t>
            </a:r>
          </a:p>
        </p:txBody>
      </p:sp>
      <p:sp>
        <p:nvSpPr>
          <p:cNvPr id="16" name="テキスト ボックス 15"/>
          <p:cNvSpPr txBox="1"/>
          <p:nvPr/>
        </p:nvSpPr>
        <p:spPr>
          <a:xfrm>
            <a:off x="6310368" y="3673729"/>
            <a:ext cx="1836000" cy="230832"/>
          </a:xfrm>
          <a:prstGeom prst="rect">
            <a:avLst/>
          </a:prstGeom>
          <a:noFill/>
        </p:spPr>
        <p:txBody>
          <a:bodyPr wrap="square" rtlCol="0">
            <a:spAutoFit/>
          </a:bodyPr>
          <a:lstStyle/>
          <a:p>
            <a:r>
              <a:rPr kumimoji="1" lang="ja-JP" altLang="en-US" sz="900" dirty="0"/>
              <a:t>ていねい　うた　　　　　　　　　　　　　　　　　　　　　　　　　　　　　　　　　　　　　　　　　　</a:t>
            </a:r>
          </a:p>
        </p:txBody>
      </p:sp>
    </p:spTree>
    <p:extLst>
      <p:ext uri="{BB962C8B-B14F-4D97-AF65-F5344CB8AC3E}">
        <p14:creationId xmlns:p14="http://schemas.microsoft.com/office/powerpoint/2010/main" val="1233553125"/>
      </p:ext>
    </p:extLst>
  </p:cSld>
  <p:clrMapOvr>
    <a:masterClrMapping/>
  </p:clrMapOvr>
  <mc:AlternateContent xmlns:mc="http://schemas.openxmlformats.org/markup-compatibility/2006" xmlns:p14="http://schemas.microsoft.com/office/powerpoint/2010/main">
    <mc:Choice Requires="p14">
      <p:transition spd="slow" p14:dur="2000" advTm="17266"/>
    </mc:Choice>
    <mc:Fallback xmlns="">
      <p:transition spd="slow" advTm="172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5827" y="324181"/>
            <a:ext cx="11300348" cy="1325563"/>
          </a:xfrm>
        </p:spPr>
        <p:txBody>
          <a:bodyPr/>
          <a:lstStyle/>
          <a:p>
            <a:r>
              <a:rPr kumimoji="1" lang="ja-JP" altLang="en-US" dirty="0"/>
              <a:t>音源</a:t>
            </a:r>
          </a:p>
        </p:txBody>
      </p:sp>
      <p:sp>
        <p:nvSpPr>
          <p:cNvPr id="3" name="コンテンツ プレースホルダー 2"/>
          <p:cNvSpPr>
            <a:spLocks noGrp="1"/>
          </p:cNvSpPr>
          <p:nvPr>
            <p:ph idx="1"/>
          </p:nvPr>
        </p:nvSpPr>
        <p:spPr>
          <a:xfrm>
            <a:off x="445826" y="1487606"/>
            <a:ext cx="11300348" cy="4689357"/>
          </a:xfrm>
          <a:solidFill>
            <a:schemeClr val="accent4">
              <a:lumMod val="20000"/>
              <a:lumOff val="80000"/>
            </a:schemeClr>
          </a:solidFill>
          <a:ln>
            <a:solidFill>
              <a:schemeClr val="tx1"/>
            </a:solidFill>
          </a:ln>
        </p:spPr>
        <p:txBody>
          <a:bodyPr anchor="ctr">
            <a:normAutofit/>
          </a:bodyPr>
          <a:lstStyle/>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つばさをください</a:t>
            </a:r>
            <a:r>
              <a:rPr lang="ja-JP" altLang="en-US" sz="1800" dirty="0">
                <a:latin typeface="BIZ UDゴシック" panose="020B0400000000000000" pitchFamily="49" charset="-128"/>
                <a:ea typeface="BIZ UDゴシック" panose="020B0400000000000000" pitchFamily="49" charset="-128"/>
              </a:rPr>
              <a:t>「</a:t>
            </a:r>
            <a:r>
              <a:rPr lang="ja-JP" altLang="en-US" sz="1800" b="0" i="0" dirty="0">
                <a:solidFill>
                  <a:srgbClr val="000000"/>
                </a:solidFill>
                <a:effectLst/>
                <a:latin typeface="BIZ UDゴシック" panose="020B0400000000000000" pitchFamily="49" charset="-128"/>
                <a:ea typeface="BIZ UDゴシック" panose="020B0400000000000000" pitchFamily="49" charset="-128"/>
              </a:rPr>
              <a:t>おやこのすきな歌あつめました。 歌とともに歩んだ人たちが選んだベスト</a:t>
            </a:r>
            <a:r>
              <a:rPr lang="en-US" altLang="ja-JP" sz="1800" b="0" i="0" dirty="0">
                <a:solidFill>
                  <a:srgbClr val="000000"/>
                </a:solidFill>
                <a:effectLst/>
                <a:latin typeface="BIZ UDゴシック" panose="020B0400000000000000" pitchFamily="49" charset="-128"/>
                <a:ea typeface="BIZ UDゴシック" panose="020B0400000000000000" pitchFamily="49" charset="-128"/>
              </a:rPr>
              <a:t>50</a:t>
            </a:r>
            <a:r>
              <a:rPr lang="ja-JP" altLang="en-US" sz="1800" b="0" i="0" dirty="0">
                <a:solidFill>
                  <a:srgbClr val="000000"/>
                </a:solidFill>
                <a:effectLst/>
                <a:latin typeface="BIZ UDゴシック" panose="020B0400000000000000" pitchFamily="49" charset="-128"/>
                <a:ea typeface="BIZ UDゴシック" panose="020B0400000000000000" pitchFamily="49" charset="-128"/>
              </a:rPr>
              <a:t>曲</a:t>
            </a:r>
            <a:r>
              <a:rPr lang="en-US" altLang="ja-JP" sz="1800" b="0" i="0" dirty="0">
                <a:solidFill>
                  <a:srgbClr val="000000"/>
                </a:solidFill>
                <a:effectLst/>
                <a:latin typeface="BIZ UDゴシック" panose="020B0400000000000000" pitchFamily="49" charset="-128"/>
                <a:ea typeface="BIZ UDゴシック" panose="020B0400000000000000" pitchFamily="49" charset="-128"/>
              </a:rPr>
              <a:t>!</a:t>
            </a:r>
            <a:r>
              <a:rPr lang="ja-JP" altLang="en-US" sz="1800" dirty="0">
                <a:latin typeface="BIZ UDゴシック" panose="020B0400000000000000" pitchFamily="49" charset="-128"/>
                <a:ea typeface="BIZ UDゴシック" panose="020B0400000000000000" pitchFamily="49" charset="-128"/>
              </a:rPr>
              <a:t>」より～（</a:t>
            </a:r>
            <a:r>
              <a:rPr lang="en-US" altLang="ja-JP" sz="1800" b="0" i="0" dirty="0">
                <a:solidFill>
                  <a:srgbClr val="000000"/>
                </a:solidFill>
                <a:effectLst/>
                <a:latin typeface="BIZ UDゴシック" panose="020B0400000000000000" pitchFamily="49" charset="-128"/>
                <a:ea typeface="BIZ UDゴシック" panose="020B0400000000000000" pitchFamily="49" charset="-128"/>
              </a:rPr>
              <a:t>KICG-631</a:t>
            </a:r>
            <a:r>
              <a:rPr lang="ja-JP" altLang="en-US" sz="1800" dirty="0">
                <a:latin typeface="BIZ UDゴシック" panose="020B0400000000000000" pitchFamily="49" charset="-128"/>
                <a:ea typeface="BIZ UDゴシック" panose="020B0400000000000000" pitchFamily="49" charset="-128"/>
              </a:rPr>
              <a:t>）</a:t>
            </a:r>
            <a:endParaRPr lang="en-US" altLang="ja-JP" sz="1800"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ふるさと</a:t>
            </a:r>
            <a:r>
              <a:rPr lang="ja-JP" altLang="en-US" sz="1800" dirty="0">
                <a:latin typeface="BIZ UDゴシック" panose="020B0400000000000000" pitchFamily="49" charset="-128"/>
                <a:ea typeface="BIZ UDゴシック" panose="020B0400000000000000" pitchFamily="49" charset="-128"/>
              </a:rPr>
              <a:t>「</a:t>
            </a:r>
            <a:r>
              <a:rPr lang="ja-JP" altLang="en-US" sz="1800" b="0" i="0" dirty="0">
                <a:solidFill>
                  <a:srgbClr val="000000"/>
                </a:solidFill>
                <a:effectLst/>
                <a:latin typeface="BIZ UDゴシック" panose="020B0400000000000000" pitchFamily="49" charset="-128"/>
                <a:ea typeface="BIZ UDゴシック" panose="020B0400000000000000" pitchFamily="49" charset="-128"/>
              </a:rPr>
              <a:t>思い出の歌、旅立ちの歌 卒業ハーモニー</a:t>
            </a:r>
            <a:r>
              <a:rPr lang="en-US" altLang="ja-JP" sz="1800" b="0" i="0" dirty="0">
                <a:solidFill>
                  <a:srgbClr val="000000"/>
                </a:solidFill>
                <a:effectLst/>
                <a:latin typeface="BIZ UDゴシック" panose="020B0400000000000000" pitchFamily="49" charset="-128"/>
                <a:ea typeface="BIZ UDゴシック" panose="020B0400000000000000" pitchFamily="49" charset="-128"/>
              </a:rPr>
              <a:t>BEST</a:t>
            </a:r>
            <a:r>
              <a:rPr lang="ja-JP" altLang="en-US" sz="1800" dirty="0">
                <a:latin typeface="BIZ UDゴシック" panose="020B0400000000000000" pitchFamily="49" charset="-128"/>
                <a:ea typeface="BIZ UDゴシック" panose="020B0400000000000000" pitchFamily="49" charset="-128"/>
              </a:rPr>
              <a:t>」より～</a:t>
            </a:r>
            <a:r>
              <a:rPr lang="ja-JP" altLang="ja-JP" sz="1800" dirty="0">
                <a:solidFill>
                  <a:srgbClr val="030303"/>
                </a:solidFill>
                <a:effectLst/>
                <a:latin typeface="BIZ UDゴシック" panose="020B0400000000000000" pitchFamily="49" charset="-128"/>
                <a:ea typeface="BIZ UDゴシック" panose="020B0400000000000000" pitchFamily="49" charset="-128"/>
                <a:cs typeface="Times New Roman" panose="02020603050405020304" pitchFamily="18" charset="0"/>
              </a:rPr>
              <a:t>晋平少年少女合唱団</a:t>
            </a:r>
            <a:r>
              <a:rPr lang="ja-JP" altLang="en-US" sz="1800" dirty="0">
                <a:latin typeface="BIZ UDゴシック" panose="020B0400000000000000" pitchFamily="49" charset="-128"/>
                <a:ea typeface="BIZ UDゴシック" panose="020B0400000000000000" pitchFamily="49" charset="-128"/>
              </a:rPr>
              <a:t>（</a:t>
            </a:r>
            <a:r>
              <a:rPr lang="en-US" altLang="ja-JP" sz="1800" b="0" i="0" dirty="0">
                <a:solidFill>
                  <a:srgbClr val="000000"/>
                </a:solidFill>
                <a:effectLst/>
                <a:latin typeface="BIZ UDゴシック" panose="020B0400000000000000" pitchFamily="49" charset="-128"/>
                <a:ea typeface="BIZ UDゴシック" panose="020B0400000000000000" pitchFamily="49" charset="-128"/>
              </a:rPr>
              <a:t>KICS-1965</a:t>
            </a:r>
            <a:r>
              <a:rPr lang="ja-JP" altLang="en-US" sz="1800" dirty="0">
                <a:latin typeface="BIZ UDゴシック" panose="020B0400000000000000" pitchFamily="49" charset="-128"/>
                <a:ea typeface="BIZ UDゴシック" panose="020B0400000000000000" pitchFamily="49" charset="-128"/>
              </a:rPr>
              <a:t>）</a:t>
            </a:r>
            <a:endParaRPr lang="en-US" altLang="ja-JP" sz="1800"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「アルルの女」第２組曲からファランドール</a:t>
            </a:r>
            <a:r>
              <a:rPr lang="ja-JP" altLang="en-US" sz="1800" dirty="0">
                <a:latin typeface="BIZ UDゴシック" panose="020B0400000000000000" pitchFamily="49" charset="-128"/>
                <a:ea typeface="BIZ UDゴシック" panose="020B0400000000000000" pitchFamily="49" charset="-128"/>
              </a:rPr>
              <a:t>「</a:t>
            </a:r>
            <a:r>
              <a:rPr lang="ja-JP" altLang="en-US" sz="1800" i="0" dirty="0">
                <a:solidFill>
                  <a:srgbClr val="333333"/>
                </a:solidFill>
                <a:effectLst/>
                <a:latin typeface="BIZ UDゴシック" panose="020B0400000000000000" pitchFamily="49" charset="-128"/>
                <a:ea typeface="BIZ UDゴシック" panose="020B0400000000000000" pitchFamily="49" charset="-128"/>
              </a:rPr>
              <a:t>グレート・クラシカル・マスターワークス </a:t>
            </a:r>
            <a:r>
              <a:rPr lang="en-US" altLang="ja-JP" sz="1800" i="0" dirty="0">
                <a:solidFill>
                  <a:srgbClr val="333333"/>
                </a:solidFill>
                <a:effectLst/>
                <a:latin typeface="BIZ UDゴシック" panose="020B0400000000000000" pitchFamily="49" charset="-128"/>
                <a:ea typeface="BIZ UDゴシック" panose="020B0400000000000000" pitchFamily="49" charset="-128"/>
              </a:rPr>
              <a:t>Vol.2</a:t>
            </a:r>
            <a:r>
              <a:rPr lang="ja-JP" altLang="en-US" sz="1800" dirty="0">
                <a:latin typeface="BIZ UDゴシック" panose="020B0400000000000000" pitchFamily="49" charset="-128"/>
                <a:ea typeface="BIZ UDゴシック" panose="020B0400000000000000" pitchFamily="49" charset="-128"/>
              </a:rPr>
              <a:t>」より～</a:t>
            </a:r>
            <a:r>
              <a:rPr lang="ja-JP" altLang="ja-JP" sz="1800" dirty="0">
                <a:solidFill>
                  <a:srgbClr val="030303"/>
                </a:solidFill>
                <a:effectLst/>
                <a:latin typeface="BIZ UDゴシック" panose="020B0400000000000000" pitchFamily="49" charset="-128"/>
                <a:ea typeface="BIZ UDゴシック" panose="020B0400000000000000" pitchFamily="49" charset="-128"/>
                <a:cs typeface="Times New Roman" panose="02020603050405020304" pitchFamily="18" charset="0"/>
              </a:rPr>
              <a:t>ジャック・デラコート指揮、ロイヤル・フィルハーモニー管弦楽団</a:t>
            </a:r>
            <a:r>
              <a:rPr lang="ja-JP" altLang="en-US" sz="1800" dirty="0">
                <a:latin typeface="BIZ UDゴシック" panose="020B0400000000000000" pitchFamily="49" charset="-128"/>
                <a:ea typeface="BIZ UDゴシック" panose="020B0400000000000000" pitchFamily="49" charset="-128"/>
              </a:rPr>
              <a:t>（</a:t>
            </a:r>
            <a:r>
              <a:rPr lang="en-US" altLang="ja-JP" sz="1800" b="0" i="0" dirty="0">
                <a:solidFill>
                  <a:srgbClr val="333333"/>
                </a:solidFill>
                <a:effectLst/>
                <a:latin typeface="BIZ UDゴシック" panose="020B0400000000000000" pitchFamily="49" charset="-128"/>
                <a:ea typeface="BIZ UDゴシック" panose="020B0400000000000000" pitchFamily="49" charset="-128"/>
              </a:rPr>
              <a:t>233253</a:t>
            </a:r>
            <a:r>
              <a:rPr lang="ja-JP" altLang="en-US" sz="1800" dirty="0">
                <a:latin typeface="BIZ UDゴシック" panose="020B0400000000000000" pitchFamily="49" charset="-128"/>
                <a:ea typeface="BIZ UDゴシック" panose="020B0400000000000000" pitchFamily="49" charset="-128"/>
              </a:rPr>
              <a:t>）</a:t>
            </a:r>
            <a:endParaRPr lang="en-US" altLang="ja-JP" sz="1800" dirty="0">
              <a:latin typeface="BIZ UDゴシック" panose="020B0400000000000000" pitchFamily="49" charset="-128"/>
              <a:ea typeface="BIZ UDゴシック" panose="020B0400000000000000" pitchFamily="49" charset="-128"/>
            </a:endParaRPr>
          </a:p>
          <a:p>
            <a:pPr>
              <a:lnSpc>
                <a:spcPct val="150000"/>
              </a:lnSpc>
            </a:pPr>
            <a:r>
              <a:rPr lang="ja-JP" altLang="en-US" dirty="0">
                <a:latin typeface="UD デジタル 教科書体 NK-B" panose="02020700000000000000" pitchFamily="18" charset="-128"/>
                <a:ea typeface="UD デジタル 教科書体 NK-B" panose="02020700000000000000" pitchFamily="18" charset="-128"/>
              </a:rPr>
              <a:t>越天楽</a:t>
            </a:r>
            <a:r>
              <a:rPr lang="ja-JP" altLang="en-US" sz="1800" dirty="0">
                <a:latin typeface="BIZ UDゴシック" panose="020B0400000000000000" pitchFamily="49" charset="-128"/>
                <a:ea typeface="BIZ UDゴシック" panose="020B0400000000000000" pitchFamily="49" charset="-128"/>
              </a:rPr>
              <a:t>「</a:t>
            </a:r>
            <a:r>
              <a:rPr lang="ja-JP" altLang="en-US" sz="1800" b="0" i="0" dirty="0">
                <a:effectLst/>
                <a:latin typeface="BIZ UDゴシック" panose="020B0400000000000000" pitchFamily="49" charset="-128"/>
                <a:ea typeface="BIZ UDゴシック" panose="020B0400000000000000" pitchFamily="49" charset="-128"/>
              </a:rPr>
              <a:t>雅楽 </a:t>
            </a:r>
            <a:r>
              <a:rPr lang="en-US" altLang="ja-JP" sz="1800" b="0" i="0" dirty="0">
                <a:effectLst/>
                <a:latin typeface="BIZ UDゴシック" panose="020B0400000000000000" pitchFamily="49" charset="-128"/>
                <a:ea typeface="BIZ UDゴシック" panose="020B0400000000000000" pitchFamily="49" charset="-128"/>
              </a:rPr>
              <a:t>/ </a:t>
            </a:r>
            <a:r>
              <a:rPr lang="ja-JP" altLang="en-US" sz="1800" b="0" i="0" dirty="0">
                <a:effectLst/>
                <a:latin typeface="BIZ UDゴシック" panose="020B0400000000000000" pitchFamily="49" charset="-128"/>
                <a:ea typeface="BIZ UDゴシック" panose="020B0400000000000000" pitchFamily="49" charset="-128"/>
              </a:rPr>
              <a:t>平安のオーケストラ</a:t>
            </a:r>
            <a:r>
              <a:rPr lang="ja-JP" altLang="en-US" sz="1800" dirty="0">
                <a:latin typeface="BIZ UDゴシック" panose="020B0400000000000000" pitchFamily="49" charset="-128"/>
                <a:ea typeface="BIZ UDゴシック" panose="020B0400000000000000" pitchFamily="49" charset="-128"/>
              </a:rPr>
              <a:t>」より～</a:t>
            </a:r>
            <a:r>
              <a:rPr lang="ja-JP" altLang="en-US" sz="1800" b="0" i="0" strike="noStrike" dirty="0">
                <a:effectLst/>
                <a:latin typeface="BIZ UDゴシック" panose="020B0400000000000000" pitchFamily="49" charset="-128"/>
                <a:ea typeface="BIZ UDゴシック" panose="020B0400000000000000" pitchFamily="49" charset="-128"/>
              </a:rPr>
              <a:t>宮内庁楽部</a:t>
            </a:r>
            <a:r>
              <a:rPr lang="ja-JP" altLang="en-US" sz="1800" dirty="0">
                <a:latin typeface="BIZ UDゴシック" panose="020B0400000000000000" pitchFamily="49" charset="-128"/>
                <a:ea typeface="BIZ UDゴシック" panose="020B0400000000000000" pitchFamily="49" charset="-128"/>
              </a:rPr>
              <a:t>（</a:t>
            </a:r>
            <a:r>
              <a:rPr lang="en-US" altLang="ja-JP" sz="1800" b="0" i="0" dirty="0">
                <a:effectLst/>
                <a:latin typeface="BIZ UDゴシック" panose="020B0400000000000000" pitchFamily="49" charset="-128"/>
                <a:ea typeface="BIZ UDゴシック" panose="020B0400000000000000" pitchFamily="49" charset="-128"/>
              </a:rPr>
              <a:t>KICH-2251</a:t>
            </a:r>
            <a:r>
              <a:rPr lang="ja-JP" altLang="en-US" sz="1800" dirty="0">
                <a:latin typeface="BIZ UDゴシック" panose="020B0400000000000000" pitchFamily="49" charset="-128"/>
                <a:ea typeface="BIZ UDゴシック" panose="020B0400000000000000" pitchFamily="49" charset="-128"/>
              </a:rPr>
              <a:t>）</a:t>
            </a:r>
            <a:endParaRPr lang="en-US" altLang="ja-JP" sz="1800"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AF106E58-0098-41F8-9214-CED186F47DEF}"/>
              </a:ext>
            </a:extLst>
          </p:cNvPr>
          <p:cNvSpPr txBox="1"/>
          <p:nvPr/>
        </p:nvSpPr>
        <p:spPr>
          <a:xfrm>
            <a:off x="892039" y="4999283"/>
            <a:ext cx="1512000" cy="261610"/>
          </a:xfrm>
          <a:prstGeom prst="rect">
            <a:avLst/>
          </a:prstGeom>
          <a:noFill/>
        </p:spPr>
        <p:txBody>
          <a:bodyPr wrap="square" rtlCol="0">
            <a:spAutoFit/>
          </a:bodyPr>
          <a:lstStyle/>
          <a:p>
            <a:r>
              <a:rPr kumimoji="1" lang="ja-JP" altLang="en-US" sz="1100" dirty="0"/>
              <a:t>えてんらく</a:t>
            </a:r>
          </a:p>
        </p:txBody>
      </p:sp>
      <p:sp>
        <p:nvSpPr>
          <p:cNvPr id="5" name="テキスト ボックス 4">
            <a:extLst>
              <a:ext uri="{FF2B5EF4-FFF2-40B4-BE49-F238E27FC236}">
                <a16:creationId xmlns:a16="http://schemas.microsoft.com/office/drawing/2014/main" id="{D4C162CB-F73D-4E31-BFC3-C7AA2D33E515}"/>
              </a:ext>
            </a:extLst>
          </p:cNvPr>
          <p:cNvSpPr txBox="1"/>
          <p:nvPr/>
        </p:nvSpPr>
        <p:spPr>
          <a:xfrm>
            <a:off x="2207318" y="3837962"/>
            <a:ext cx="2344803" cy="261610"/>
          </a:xfrm>
          <a:prstGeom prst="rect">
            <a:avLst/>
          </a:prstGeom>
          <a:noFill/>
        </p:spPr>
        <p:txBody>
          <a:bodyPr wrap="square" rtlCol="0">
            <a:spAutoFit/>
          </a:bodyPr>
          <a:lstStyle/>
          <a:p>
            <a:r>
              <a:rPr kumimoji="1" lang="ja-JP" altLang="en-US" sz="1100" dirty="0"/>
              <a:t>おんな　  だい　    くみきょく</a:t>
            </a:r>
          </a:p>
        </p:txBody>
      </p:sp>
    </p:spTree>
    <p:extLst>
      <p:ext uri="{BB962C8B-B14F-4D97-AF65-F5344CB8AC3E}">
        <p14:creationId xmlns:p14="http://schemas.microsoft.com/office/powerpoint/2010/main" val="302682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ソース画像を表示"/>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ED42A64F-2CBA-49A7-9D51-A7DAB1B32618}"/>
              </a:ext>
            </a:extLst>
          </p:cNvPr>
          <p:cNvSpPr>
            <a:spLocks noGrp="1"/>
          </p:cNvSpPr>
          <p:nvPr>
            <p:ph type="title"/>
          </p:nvPr>
        </p:nvSpPr>
        <p:spPr/>
        <p:txBody>
          <a:bodyPr/>
          <a:lstStyle/>
          <a:p>
            <a:r>
              <a:rPr kumimoji="1" lang="ja-JP" altLang="en-US" dirty="0"/>
              <a:t>つばさをください</a:t>
            </a:r>
          </a:p>
        </p:txBody>
      </p:sp>
      <p:sp>
        <p:nvSpPr>
          <p:cNvPr id="4" name="コンテンツ プレースホルダー 3">
            <a:extLst>
              <a:ext uri="{FF2B5EF4-FFF2-40B4-BE49-F238E27FC236}">
                <a16:creationId xmlns:a16="http://schemas.microsoft.com/office/drawing/2014/main" id="{C7B02FB0-5DC4-4AAE-85ED-3AB054562DDA}"/>
              </a:ext>
            </a:extLst>
          </p:cNvPr>
          <p:cNvSpPr>
            <a:spLocks noGrp="1"/>
          </p:cNvSpPr>
          <p:nvPr>
            <p:ph idx="1"/>
          </p:nvPr>
        </p:nvSpPr>
        <p:spPr/>
        <p:txBody>
          <a:bodyPr anchor="ctr">
            <a:normAutofit/>
          </a:bodyPr>
          <a:lstStyle/>
          <a:p>
            <a:pPr marL="0" indent="0" algn="ctr">
              <a:lnSpc>
                <a:spcPct val="150000"/>
              </a:lnSpc>
              <a:buNone/>
            </a:pPr>
            <a:r>
              <a:rPr lang="ja-JP" altLang="en-US" dirty="0">
                <a:latin typeface="UD デジタル 教科書体 NK-B" panose="02020700000000000000" pitchFamily="18" charset="-128"/>
                <a:ea typeface="UD デジタル 教科書体 NK-B" panose="02020700000000000000" pitchFamily="18" charset="-128"/>
              </a:rPr>
              <a:t>今　私の　願いごとが　かなうならば　つばさがほしい　</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gn="ctr">
              <a:lnSpc>
                <a:spcPct val="150000"/>
              </a:lnSpc>
              <a:buNone/>
            </a:pPr>
            <a:r>
              <a:rPr lang="ja-JP" altLang="en-US" dirty="0">
                <a:latin typeface="UD デジタル 教科書体 NK-B" panose="02020700000000000000" pitchFamily="18" charset="-128"/>
                <a:ea typeface="UD デジタル 教科書体 NK-B" panose="02020700000000000000" pitchFamily="18" charset="-128"/>
              </a:rPr>
              <a:t>この背中に　鳥のように　白いつばさ　つけてください</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gn="ctr">
              <a:lnSpc>
                <a:spcPct val="150000"/>
              </a:lnSpc>
              <a:buNone/>
            </a:pPr>
            <a:r>
              <a:rPr lang="ja-JP" altLang="en-US" dirty="0">
                <a:latin typeface="UD デジタル 教科書体 NK-B" panose="02020700000000000000" pitchFamily="18" charset="-128"/>
                <a:ea typeface="UD デジタル 教科書体 NK-B" panose="02020700000000000000" pitchFamily="18" charset="-128"/>
              </a:rPr>
              <a:t>この大空に　つばさを広げ　飛んでゆきたいよ　</a:t>
            </a:r>
            <a:endParaRPr lang="en-US" altLang="ja-JP" dirty="0">
              <a:latin typeface="UD デジタル 教科書体 NK-B" panose="02020700000000000000" pitchFamily="18" charset="-128"/>
              <a:ea typeface="UD デジタル 教科書体 NK-B" panose="02020700000000000000" pitchFamily="18" charset="-128"/>
            </a:endParaRPr>
          </a:p>
          <a:p>
            <a:pPr marL="0" indent="0" algn="ctr">
              <a:lnSpc>
                <a:spcPct val="150000"/>
              </a:lnSpc>
              <a:buNone/>
            </a:pPr>
            <a:r>
              <a:rPr lang="ja-JP" altLang="en-US" dirty="0">
                <a:latin typeface="UD デジタル 教科書体 NK-B" panose="02020700000000000000" pitchFamily="18" charset="-128"/>
                <a:ea typeface="UD デジタル 教科書体 NK-B" panose="02020700000000000000" pitchFamily="18" charset="-128"/>
              </a:rPr>
              <a:t>悲しみのない　自由な空へ　つばさ　はためかせ　ゆきたい</a:t>
            </a:r>
            <a:endParaRPr lang="en-US" altLang="ja-JP" dirty="0">
              <a:latin typeface="UD デジタル 教科書体 NK-B" panose="02020700000000000000" pitchFamily="18" charset="-128"/>
              <a:ea typeface="UD デジタル 教科書体 NK-B" panose="02020700000000000000" pitchFamily="18" charset="-128"/>
            </a:endParaRPr>
          </a:p>
        </p:txBody>
      </p:sp>
      <p:sp>
        <p:nvSpPr>
          <p:cNvPr id="13" name="コンテンツ プレースホルダー 2">
            <a:extLst>
              <a:ext uri="{FF2B5EF4-FFF2-40B4-BE49-F238E27FC236}">
                <a16:creationId xmlns:a16="http://schemas.microsoft.com/office/drawing/2014/main" id="{D343A088-EE69-445E-ACC6-AFFC7ADE48AD}"/>
              </a:ext>
            </a:extLst>
          </p:cNvPr>
          <p:cNvSpPr txBox="1">
            <a:spLocks/>
          </p:cNvSpPr>
          <p:nvPr/>
        </p:nvSpPr>
        <p:spPr>
          <a:xfrm>
            <a:off x="8908869" y="210294"/>
            <a:ext cx="3080549" cy="11270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作詞：山上　路夫</a:t>
            </a:r>
            <a:endParaRPr lang="en-US" altLang="ja-JP" sz="1800" dirty="0"/>
          </a:p>
          <a:p>
            <a:pPr marL="0" indent="0">
              <a:buFont typeface="Arial" panose="020B0604020202020204" pitchFamily="34" charset="0"/>
              <a:buNone/>
            </a:pPr>
            <a:r>
              <a:rPr lang="ja-JP" altLang="en-US" sz="1800" dirty="0"/>
              <a:t>作曲：村井　邦彦</a:t>
            </a:r>
            <a:endParaRPr lang="en-US" altLang="ja-JP" sz="1800" dirty="0"/>
          </a:p>
        </p:txBody>
      </p:sp>
      <p:cxnSp>
        <p:nvCxnSpPr>
          <p:cNvPr id="5" name="直線コネクタ 4"/>
          <p:cNvCxnSpPr/>
          <p:nvPr/>
        </p:nvCxnSpPr>
        <p:spPr>
          <a:xfrm flipV="1">
            <a:off x="838200" y="3985846"/>
            <a:ext cx="10720754" cy="23446"/>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160314" y="2427287"/>
            <a:ext cx="7161107" cy="261610"/>
          </a:xfrm>
          <a:prstGeom prst="rect">
            <a:avLst/>
          </a:prstGeom>
          <a:noFill/>
        </p:spPr>
        <p:txBody>
          <a:bodyPr wrap="square" rtlCol="0">
            <a:spAutoFit/>
          </a:bodyPr>
          <a:lstStyle/>
          <a:p>
            <a:r>
              <a:rPr kumimoji="1" lang="ja-JP" altLang="en-US" sz="1100" dirty="0"/>
              <a:t>いま　 わたし　　　　</a:t>
            </a:r>
            <a:r>
              <a:rPr kumimoji="1" lang="ja-JP" altLang="en-US" sz="1100" dirty="0" err="1"/>
              <a:t>ね</a:t>
            </a:r>
            <a:r>
              <a:rPr kumimoji="1" lang="ja-JP" altLang="en-US" sz="1100" dirty="0"/>
              <a:t>が　　　　　　　　　　　　　　　　　　　　　　　　　　　　　　　　　　　　　　　　　　　</a:t>
            </a:r>
          </a:p>
        </p:txBody>
      </p:sp>
      <p:sp>
        <p:nvSpPr>
          <p:cNvPr id="9" name="テキスト ボックス 8"/>
          <p:cNvSpPr txBox="1"/>
          <p:nvPr/>
        </p:nvSpPr>
        <p:spPr>
          <a:xfrm>
            <a:off x="2160314" y="3206566"/>
            <a:ext cx="7161107" cy="261610"/>
          </a:xfrm>
          <a:prstGeom prst="rect">
            <a:avLst/>
          </a:prstGeom>
          <a:noFill/>
        </p:spPr>
        <p:txBody>
          <a:bodyPr wrap="square" rtlCol="0">
            <a:spAutoFit/>
          </a:bodyPr>
          <a:lstStyle/>
          <a:p>
            <a:r>
              <a:rPr kumimoji="1" lang="ja-JP" altLang="en-US" sz="1100" dirty="0"/>
              <a:t>　　　　　せなか　　　　　 とり　　　　　　　　　　　しろ　　　　　　　　　　　　　　　　　　　　　　　　　　　　　　　　</a:t>
            </a:r>
          </a:p>
        </p:txBody>
      </p:sp>
      <p:sp>
        <p:nvSpPr>
          <p:cNvPr id="10" name="テキスト ボックス 9"/>
          <p:cNvSpPr txBox="1"/>
          <p:nvPr/>
        </p:nvSpPr>
        <p:spPr>
          <a:xfrm>
            <a:off x="2618023" y="3999776"/>
            <a:ext cx="7161107" cy="261610"/>
          </a:xfrm>
          <a:prstGeom prst="rect">
            <a:avLst/>
          </a:prstGeom>
          <a:noFill/>
        </p:spPr>
        <p:txBody>
          <a:bodyPr wrap="square" rtlCol="0">
            <a:spAutoFit/>
          </a:bodyPr>
          <a:lstStyle/>
          <a:p>
            <a:r>
              <a:rPr kumimoji="1" lang="ja-JP" altLang="en-US" sz="1100" dirty="0"/>
              <a:t>　　　　　 おおぞら　　　　　　　　　　　　　</a:t>
            </a:r>
            <a:r>
              <a:rPr lang="ja-JP" altLang="en-US" sz="1100" dirty="0"/>
              <a:t>   </a:t>
            </a:r>
            <a:r>
              <a:rPr kumimoji="1" lang="ja-JP" altLang="en-US" sz="1100" dirty="0"/>
              <a:t>ひろ　　　　　と　　　　　　　　　　　　　　　　　　　　　　　　　　　　</a:t>
            </a:r>
          </a:p>
        </p:txBody>
      </p:sp>
      <p:sp>
        <p:nvSpPr>
          <p:cNvPr id="11" name="テキスト ボックス 10"/>
          <p:cNvSpPr txBox="1"/>
          <p:nvPr/>
        </p:nvSpPr>
        <p:spPr>
          <a:xfrm>
            <a:off x="1747762" y="4726742"/>
            <a:ext cx="7161107" cy="261610"/>
          </a:xfrm>
          <a:prstGeom prst="rect">
            <a:avLst/>
          </a:prstGeom>
          <a:noFill/>
        </p:spPr>
        <p:txBody>
          <a:bodyPr wrap="square" rtlCol="0">
            <a:spAutoFit/>
          </a:bodyPr>
          <a:lstStyle/>
          <a:p>
            <a:r>
              <a:rPr kumimoji="1" lang="ja-JP" altLang="en-US" sz="1100" dirty="0" err="1"/>
              <a:t>かな</a:t>
            </a:r>
            <a:r>
              <a:rPr kumimoji="1" lang="ja-JP" altLang="en-US" sz="1100" dirty="0"/>
              <a:t>　　　　　　　　　　　　　　 じゆう　　　　そら　　　　　　　　　　　　　　　　　　　　　　　　　　　　　　　　　　　　　　　　　</a:t>
            </a:r>
          </a:p>
        </p:txBody>
      </p:sp>
    </p:spTree>
    <p:extLst>
      <p:ext uri="{BB962C8B-B14F-4D97-AF65-F5344CB8AC3E}">
        <p14:creationId xmlns:p14="http://schemas.microsoft.com/office/powerpoint/2010/main" val="3331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ソース画像を表示"/>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ED42A64F-2CBA-49A7-9D51-A7DAB1B32618}"/>
              </a:ext>
            </a:extLst>
          </p:cNvPr>
          <p:cNvSpPr>
            <a:spLocks noGrp="1"/>
          </p:cNvSpPr>
          <p:nvPr>
            <p:ph type="title"/>
          </p:nvPr>
        </p:nvSpPr>
        <p:spPr/>
        <p:txBody>
          <a:bodyPr/>
          <a:lstStyle/>
          <a:p>
            <a:r>
              <a:rPr kumimoji="1" lang="ja-JP" altLang="en-US" dirty="0"/>
              <a:t>ふるさと</a:t>
            </a:r>
          </a:p>
        </p:txBody>
      </p:sp>
      <p:sp>
        <p:nvSpPr>
          <p:cNvPr id="4" name="コンテンツ プレースホルダー 3">
            <a:extLst>
              <a:ext uri="{FF2B5EF4-FFF2-40B4-BE49-F238E27FC236}">
                <a16:creationId xmlns:a16="http://schemas.microsoft.com/office/drawing/2014/main" id="{C7B02FB0-5DC4-4AAE-85ED-3AB054562DDA}"/>
              </a:ext>
            </a:extLst>
          </p:cNvPr>
          <p:cNvSpPr>
            <a:spLocks noGrp="1"/>
          </p:cNvSpPr>
          <p:nvPr>
            <p:ph idx="1"/>
          </p:nvPr>
        </p:nvSpPr>
        <p:spPr>
          <a:xfrm>
            <a:off x="4018686" y="1825625"/>
            <a:ext cx="7335114" cy="4351338"/>
          </a:xfrm>
        </p:spPr>
        <p:txBody>
          <a:bodyPr anchor="ctr">
            <a:normAutofit/>
          </a:bodyPr>
          <a:lstStyle/>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うさぎ追いし　かの山</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小</a:t>
            </a:r>
            <a:r>
              <a:rPr lang="ja-JP" altLang="en-US" sz="3600" dirty="0" err="1">
                <a:latin typeface="UD デジタル 教科書体 NK-B" panose="02020700000000000000" pitchFamily="18" charset="-128"/>
                <a:ea typeface="UD デジタル 教科書体 NK-B" panose="02020700000000000000" pitchFamily="18" charset="-128"/>
              </a:rPr>
              <a:t>ぶな</a:t>
            </a:r>
            <a:r>
              <a:rPr lang="ja-JP" altLang="en-US" sz="3600" dirty="0">
                <a:latin typeface="UD デジタル 教科書体 NK-B" panose="02020700000000000000" pitchFamily="18" charset="-128"/>
                <a:ea typeface="UD デジタル 教科書体 NK-B" panose="02020700000000000000" pitchFamily="18" charset="-128"/>
              </a:rPr>
              <a:t>つりし　かの川</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夢は今も　めぐり</a:t>
            </a:r>
            <a:r>
              <a:rPr lang="ja-JP" altLang="en-US" sz="3600" dirty="0" err="1">
                <a:latin typeface="UD デジタル 教科書体 NK-B" panose="02020700000000000000" pitchFamily="18" charset="-128"/>
                <a:ea typeface="UD デジタル 教科書体 NK-B" panose="02020700000000000000" pitchFamily="18" charset="-128"/>
              </a:rPr>
              <a:t>て</a:t>
            </a: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endParaRPr lang="en-US" altLang="ja-JP" sz="3600" dirty="0">
              <a:latin typeface="UD デジタル 教科書体 NK-B" panose="02020700000000000000" pitchFamily="18" charset="-128"/>
              <a:ea typeface="UD デジタル 教科書体 NK-B" panose="02020700000000000000" pitchFamily="18" charset="-128"/>
            </a:endParaRPr>
          </a:p>
          <a:p>
            <a:pPr marL="0" indent="0">
              <a:buNone/>
            </a:pPr>
            <a:r>
              <a:rPr lang="ja-JP" altLang="en-US" sz="3600" dirty="0">
                <a:latin typeface="UD デジタル 教科書体 NK-B" panose="02020700000000000000" pitchFamily="18" charset="-128"/>
                <a:ea typeface="UD デジタル 教科書体 NK-B" panose="02020700000000000000" pitchFamily="18" charset="-128"/>
              </a:rPr>
              <a:t>忘れがたき　ふるさと　</a:t>
            </a:r>
          </a:p>
        </p:txBody>
      </p:sp>
      <p:sp>
        <p:nvSpPr>
          <p:cNvPr id="13" name="コンテンツ プレースホルダー 2">
            <a:extLst>
              <a:ext uri="{FF2B5EF4-FFF2-40B4-BE49-F238E27FC236}">
                <a16:creationId xmlns:a16="http://schemas.microsoft.com/office/drawing/2014/main" id="{D343A088-EE69-445E-ACC6-AFFC7ADE48AD}"/>
              </a:ext>
            </a:extLst>
          </p:cNvPr>
          <p:cNvSpPr txBox="1">
            <a:spLocks/>
          </p:cNvSpPr>
          <p:nvPr/>
        </p:nvSpPr>
        <p:spPr>
          <a:xfrm>
            <a:off x="8908869" y="210294"/>
            <a:ext cx="3080549" cy="11270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作詞：高野　辰之</a:t>
            </a:r>
            <a:endParaRPr lang="en-US" altLang="ja-JP" sz="1800" dirty="0"/>
          </a:p>
          <a:p>
            <a:pPr marL="0" indent="0">
              <a:buFont typeface="Arial" panose="020B0604020202020204" pitchFamily="34" charset="0"/>
              <a:buNone/>
            </a:pPr>
            <a:r>
              <a:rPr lang="ja-JP" altLang="en-US" sz="1800" dirty="0"/>
              <a:t>作曲：岡野　貞一</a:t>
            </a:r>
            <a:endParaRPr lang="en-US" altLang="ja-JP" sz="1800" dirty="0"/>
          </a:p>
        </p:txBody>
      </p:sp>
      <p:sp>
        <p:nvSpPr>
          <p:cNvPr id="6" name="コンテンツ プレースホルダー 3">
            <a:extLst>
              <a:ext uri="{FF2B5EF4-FFF2-40B4-BE49-F238E27FC236}">
                <a16:creationId xmlns:a16="http://schemas.microsoft.com/office/drawing/2014/main" id="{C7B02FB0-5DC4-4AAE-85ED-3AB054562DDA}"/>
              </a:ext>
            </a:extLst>
          </p:cNvPr>
          <p:cNvSpPr txBox="1">
            <a:spLocks/>
          </p:cNvSpPr>
          <p:nvPr/>
        </p:nvSpPr>
        <p:spPr>
          <a:xfrm>
            <a:off x="2892987" y="1825625"/>
            <a:ext cx="1426029"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①</a:t>
            </a: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pPr marL="0" indent="0" algn="ctr">
              <a:buFont typeface="Arial" panose="020B0604020202020204" pitchFamily="34" charset="0"/>
              <a:buNone/>
            </a:pP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pPr marL="0" indent="0" algn="ctr">
              <a:buFont typeface="Arial" panose="020B0604020202020204" pitchFamily="34" charset="0"/>
              <a:buNone/>
            </a:pP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②</a:t>
            </a: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pPr marL="0" indent="0" algn="ctr">
              <a:buFont typeface="Arial" panose="020B0604020202020204" pitchFamily="34" charset="0"/>
              <a:buNone/>
            </a:pP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pPr marL="0" indent="0" algn="ctr">
              <a:buFont typeface="Arial" panose="020B0604020202020204" pitchFamily="34" charset="0"/>
              <a:buNone/>
            </a:pP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③</a:t>
            </a: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pPr marL="0" indent="0" algn="ctr">
              <a:buFont typeface="Arial" panose="020B0604020202020204" pitchFamily="34" charset="0"/>
              <a:buNone/>
            </a:pPr>
            <a:endParaRPr lang="en-US" altLang="ja-JP" sz="3600" dirty="0">
              <a:solidFill>
                <a:schemeClr val="bg1"/>
              </a:solidFill>
              <a:latin typeface="UD デジタル 教科書体 NK-B" panose="02020700000000000000" pitchFamily="18" charset="-128"/>
              <a:ea typeface="UD デジタル 教科書体 NK-B" panose="02020700000000000000" pitchFamily="18" charset="-128"/>
            </a:endParaRPr>
          </a:p>
          <a:p>
            <a:pPr marL="0" indent="0" algn="ctr">
              <a:buFont typeface="Arial" panose="020B0604020202020204" pitchFamily="34" charset="0"/>
              <a:buNone/>
            </a:pPr>
            <a:r>
              <a:rPr lang="ja-JP" altLang="en-US" sz="3600" dirty="0">
                <a:solidFill>
                  <a:schemeClr val="bg1"/>
                </a:solidFill>
                <a:latin typeface="UD デジタル 教科書体 NK-B" panose="02020700000000000000" pitchFamily="18" charset="-128"/>
                <a:ea typeface="UD デジタル 教科書体 NK-B" panose="02020700000000000000" pitchFamily="18" charset="-128"/>
              </a:rPr>
              <a:t>④　</a:t>
            </a:r>
          </a:p>
        </p:txBody>
      </p:sp>
      <p:sp>
        <p:nvSpPr>
          <p:cNvPr id="14" name="テキスト ボックス 13"/>
          <p:cNvSpPr txBox="1"/>
          <p:nvPr/>
        </p:nvSpPr>
        <p:spPr>
          <a:xfrm>
            <a:off x="5244710" y="1583909"/>
            <a:ext cx="2998538" cy="261610"/>
          </a:xfrm>
          <a:prstGeom prst="rect">
            <a:avLst/>
          </a:prstGeom>
          <a:noFill/>
        </p:spPr>
        <p:txBody>
          <a:bodyPr wrap="square" rtlCol="0">
            <a:spAutoFit/>
          </a:bodyPr>
          <a:lstStyle/>
          <a:p>
            <a:r>
              <a:rPr lang="ja-JP" altLang="en-US" sz="1100" dirty="0"/>
              <a:t>  </a:t>
            </a:r>
            <a:r>
              <a:rPr kumimoji="1" lang="ja-JP" altLang="en-US" sz="1100" dirty="0"/>
              <a:t>お　　　　　　　　　　　　　　　  や</a:t>
            </a:r>
            <a:r>
              <a:rPr kumimoji="1" lang="ja-JP" altLang="en-US" sz="1100" dirty="0" err="1"/>
              <a:t>ま</a:t>
            </a:r>
            <a:r>
              <a:rPr kumimoji="1" lang="ja-JP" altLang="en-US" sz="1100" dirty="0"/>
              <a:t>　　　　　　　　　　　　　　　　　　　　　　　　　　　　　　　　　　　　　　　　　　</a:t>
            </a:r>
          </a:p>
        </p:txBody>
      </p:sp>
      <p:sp>
        <p:nvSpPr>
          <p:cNvPr id="15" name="テキスト ボックス 14"/>
          <p:cNvSpPr txBox="1"/>
          <p:nvPr/>
        </p:nvSpPr>
        <p:spPr>
          <a:xfrm>
            <a:off x="4100574" y="2784143"/>
            <a:ext cx="4183618" cy="261610"/>
          </a:xfrm>
          <a:prstGeom prst="rect">
            <a:avLst/>
          </a:prstGeom>
          <a:noFill/>
        </p:spPr>
        <p:txBody>
          <a:bodyPr wrap="square" rtlCol="0">
            <a:spAutoFit/>
          </a:bodyPr>
          <a:lstStyle/>
          <a:p>
            <a:r>
              <a:rPr lang="ja-JP" altLang="en-US" sz="1100" dirty="0"/>
              <a:t>  こ</a:t>
            </a:r>
            <a:r>
              <a:rPr kumimoji="1" lang="ja-JP" altLang="en-US" sz="1100" dirty="0"/>
              <a:t>　　　　　　　　　　　　　　　　　　　　　　　　 かわ　　　　　　　　　　　　　　　　　　　　　　　　　　　　　　　　　　　　　　　　　　</a:t>
            </a:r>
          </a:p>
        </p:txBody>
      </p:sp>
      <p:sp>
        <p:nvSpPr>
          <p:cNvPr id="16" name="テキスト ボックス 15"/>
          <p:cNvSpPr txBox="1"/>
          <p:nvPr/>
        </p:nvSpPr>
        <p:spPr>
          <a:xfrm>
            <a:off x="4087001" y="4028590"/>
            <a:ext cx="4183618" cy="261610"/>
          </a:xfrm>
          <a:prstGeom prst="rect">
            <a:avLst/>
          </a:prstGeom>
          <a:noFill/>
        </p:spPr>
        <p:txBody>
          <a:bodyPr wrap="square" rtlCol="0">
            <a:spAutoFit/>
          </a:bodyPr>
          <a:lstStyle/>
          <a:p>
            <a:r>
              <a:rPr lang="ja-JP" altLang="en-US" sz="1100" dirty="0"/>
              <a:t>ゆめ　　　　  いま</a:t>
            </a:r>
            <a:r>
              <a:rPr kumimoji="1" lang="ja-JP" altLang="en-US" sz="1100" dirty="0"/>
              <a:t>　　　　　　　　　　　　　　　　　　　　　　　　　　　　　　　</a:t>
            </a:r>
          </a:p>
        </p:txBody>
      </p:sp>
      <p:sp>
        <p:nvSpPr>
          <p:cNvPr id="17" name="テキスト ボックス 16"/>
          <p:cNvSpPr txBox="1"/>
          <p:nvPr/>
        </p:nvSpPr>
        <p:spPr>
          <a:xfrm>
            <a:off x="4086926" y="5313981"/>
            <a:ext cx="4183618" cy="261610"/>
          </a:xfrm>
          <a:prstGeom prst="rect">
            <a:avLst/>
          </a:prstGeom>
          <a:noFill/>
        </p:spPr>
        <p:txBody>
          <a:bodyPr wrap="square" rtlCol="0">
            <a:spAutoFit/>
          </a:bodyPr>
          <a:lstStyle/>
          <a:p>
            <a:r>
              <a:rPr kumimoji="1" lang="ja-JP" altLang="en-US" sz="1100" dirty="0"/>
              <a:t>わす　　　　　　　　　　　　　　　　　　　　　　　　　　　　　　　　　　　　　　　　</a:t>
            </a:r>
          </a:p>
        </p:txBody>
      </p:sp>
    </p:spTree>
    <p:extLst>
      <p:ext uri="{BB962C8B-B14F-4D97-AF65-F5344CB8AC3E}">
        <p14:creationId xmlns:p14="http://schemas.microsoft.com/office/powerpoint/2010/main" val="19216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6057" y="0"/>
            <a:ext cx="11016343" cy="6858000"/>
          </a:xfrm>
        </p:spPr>
        <p:txBody>
          <a:bodyPr anchor="ctr">
            <a:normAutofit/>
          </a:bodyPr>
          <a:lstStyle/>
          <a:p>
            <a:r>
              <a:rPr lang="ja-JP" altLang="en-US" dirty="0">
                <a:latin typeface="BIZ UDPゴシック" panose="020B0400000000000000" pitchFamily="50" charset="-128"/>
                <a:ea typeface="BIZ UDPゴシック" panose="020B0400000000000000" pitchFamily="50" charset="-128"/>
              </a:rPr>
              <a:t>音楽の作りを考えながら</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聴こう・表現しよう</a:t>
            </a:r>
            <a:endParaRPr kumimoji="1" lang="ja-JP" altLang="en-US" dirty="0">
              <a:latin typeface="BIZ UDPゴシック" panose="020B0400000000000000" pitchFamily="50" charset="-128"/>
              <a:ea typeface="BIZ UDPゴシック" panose="020B0400000000000000" pitchFamily="50" charset="-128"/>
            </a:endParaRPr>
          </a:p>
        </p:txBody>
      </p:sp>
      <p:pic>
        <p:nvPicPr>
          <p:cNvPr id="3" name="Picture 2" descr="ソース画像を表示">
            <a:extLst>
              <a:ext uri="{FF2B5EF4-FFF2-40B4-BE49-F238E27FC236}">
                <a16:creationId xmlns:a16="http://schemas.microsoft.com/office/drawing/2014/main" id="{F9F65EE8-65B4-4D6C-A3EE-0074A06BD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90" y="4764869"/>
            <a:ext cx="3627929" cy="19072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351381" y="1851244"/>
            <a:ext cx="5168536" cy="307777"/>
          </a:xfrm>
          <a:prstGeom prst="rect">
            <a:avLst/>
          </a:prstGeom>
          <a:noFill/>
        </p:spPr>
        <p:txBody>
          <a:bodyPr wrap="square" rtlCol="0">
            <a:spAutoFit/>
          </a:bodyPr>
          <a:lstStyle/>
          <a:p>
            <a:r>
              <a:rPr kumimoji="1" lang="ja-JP" altLang="en-US" sz="1400" dirty="0"/>
              <a:t>おんが</a:t>
            </a:r>
            <a:r>
              <a:rPr kumimoji="1" lang="ja-JP" altLang="en-US" sz="1400" dirty="0" err="1"/>
              <a:t>く</a:t>
            </a:r>
            <a:r>
              <a:rPr kumimoji="1" lang="ja-JP" altLang="en-US" sz="1400" dirty="0"/>
              <a:t>　　　　　　　 つく　　　　　　　　　　かんが　　　　　　　　　　　　　　　　　　　</a:t>
            </a:r>
          </a:p>
        </p:txBody>
      </p:sp>
      <p:sp>
        <p:nvSpPr>
          <p:cNvPr id="5" name="テキスト ボックス 4"/>
          <p:cNvSpPr txBox="1"/>
          <p:nvPr/>
        </p:nvSpPr>
        <p:spPr>
          <a:xfrm>
            <a:off x="3022396" y="3559488"/>
            <a:ext cx="5168536" cy="307777"/>
          </a:xfrm>
          <a:prstGeom prst="rect">
            <a:avLst/>
          </a:prstGeom>
          <a:noFill/>
        </p:spPr>
        <p:txBody>
          <a:bodyPr wrap="square" rtlCol="0">
            <a:spAutoFit/>
          </a:bodyPr>
          <a:lstStyle/>
          <a:p>
            <a:r>
              <a:rPr kumimoji="1" lang="ja-JP" altLang="en-US" sz="1400" dirty="0"/>
              <a:t>　き　　　　　　　　　　　　　 ひょうげん　　　　　　</a:t>
            </a:r>
          </a:p>
        </p:txBody>
      </p:sp>
    </p:spTree>
    <p:extLst>
      <p:ext uri="{BB962C8B-B14F-4D97-AF65-F5344CB8AC3E}">
        <p14:creationId xmlns:p14="http://schemas.microsoft.com/office/powerpoint/2010/main" val="343448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ソース画像を表示"/>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52" y="-1"/>
            <a:ext cx="12191147" cy="6952461"/>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573206" y="531751"/>
            <a:ext cx="10780594" cy="1325563"/>
          </a:xfrm>
        </p:spPr>
        <p:txBody>
          <a:bodyPr/>
          <a:lstStyle/>
          <a:p>
            <a:r>
              <a:rPr kumimoji="1" lang="ja-JP" altLang="en-US" dirty="0"/>
              <a:t>「アルルの女」第２組曲</a:t>
            </a:r>
            <a:r>
              <a:rPr kumimoji="1" lang="ja-JP" altLang="en-US" sz="2800" dirty="0"/>
              <a:t>から</a:t>
            </a:r>
            <a:r>
              <a:rPr kumimoji="1" lang="ja-JP" altLang="en-US" dirty="0"/>
              <a:t>　</a:t>
            </a:r>
            <a:br>
              <a:rPr kumimoji="1" lang="en-US" altLang="ja-JP" dirty="0"/>
            </a:br>
            <a:r>
              <a:rPr kumimoji="1" lang="ja-JP" altLang="en-US" dirty="0"/>
              <a:t>　　　　　　　　　　　　　　　ファランドール</a:t>
            </a:r>
          </a:p>
        </p:txBody>
      </p:sp>
      <p:sp>
        <p:nvSpPr>
          <p:cNvPr id="8" name="コンテンツ プレースホルダー 2">
            <a:extLst>
              <a:ext uri="{FF2B5EF4-FFF2-40B4-BE49-F238E27FC236}">
                <a16:creationId xmlns:a16="http://schemas.microsoft.com/office/drawing/2014/main" id="{0581724B-7AD1-48D0-AC7D-E947FE9A7635}"/>
              </a:ext>
            </a:extLst>
          </p:cNvPr>
          <p:cNvSpPr txBox="1">
            <a:spLocks/>
          </p:cNvSpPr>
          <p:nvPr/>
        </p:nvSpPr>
        <p:spPr>
          <a:xfrm>
            <a:off x="9111450" y="531751"/>
            <a:ext cx="3080549" cy="103774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曲：ビゼー（フランス）</a:t>
            </a:r>
          </a:p>
        </p:txBody>
      </p:sp>
      <p:pic>
        <p:nvPicPr>
          <p:cNvPr id="3076" name="Picture 4" descr="ソース画像を表示"/>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11450" y="2851466"/>
            <a:ext cx="2963781" cy="35816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ソース画像を表示"/>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3206" y="3476229"/>
            <a:ext cx="3391319" cy="330653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098042" y="362056"/>
            <a:ext cx="3152631" cy="261610"/>
          </a:xfrm>
          <a:prstGeom prst="rect">
            <a:avLst/>
          </a:prstGeom>
          <a:noFill/>
        </p:spPr>
        <p:txBody>
          <a:bodyPr wrap="square" rtlCol="0">
            <a:spAutoFit/>
          </a:bodyPr>
          <a:lstStyle/>
          <a:p>
            <a:r>
              <a:rPr lang="ja-JP" altLang="en-US" sz="1100" dirty="0"/>
              <a:t> おんな　　　   だい　　　　　くみきょく</a:t>
            </a:r>
            <a:r>
              <a:rPr kumimoji="1" lang="ja-JP" altLang="en-US" sz="1100" dirty="0"/>
              <a:t>　　　　　　　　　　　　　　　　　　　　　　　　　　　　　　　　　　　　　　　　　　</a:t>
            </a:r>
          </a:p>
        </p:txBody>
      </p:sp>
    </p:spTree>
    <p:extLst>
      <p:ext uri="{BB962C8B-B14F-4D97-AF65-F5344CB8AC3E}">
        <p14:creationId xmlns:p14="http://schemas.microsoft.com/office/powerpoint/2010/main" val="201217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ソース画像を表示"/>
          <p:cNvPicPr>
            <a:picLocks noChangeAspect="1" noChangeArrowheads="1"/>
          </p:cNvPicPr>
          <p:nvPr/>
        </p:nvPicPr>
        <p:blipFill>
          <a:blip r:embed="rId3">
            <a:extLst>
              <a:ext uri="{BEBA8EAE-BF5A-486C-A8C5-ECC9F3942E4B}">
                <a14:imgProps xmlns:a14="http://schemas.microsoft.com/office/drawing/2010/main">
                  <a14:imgLayer r:embed="rId4">
                    <a14:imgEffect>
                      <a14:artisticCrisscrossEtching/>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852" y="-1"/>
            <a:ext cx="12191147" cy="6952461"/>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838200" y="2055814"/>
            <a:ext cx="10515600" cy="1761379"/>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31" name="表 30"/>
          <p:cNvGraphicFramePr>
            <a:graphicFrameLocks noGrp="1"/>
          </p:cNvGraphicFramePr>
          <p:nvPr>
            <p:extLst>
              <p:ext uri="{D42A27DB-BD31-4B8C-83A1-F6EECF244321}">
                <p14:modId xmlns:p14="http://schemas.microsoft.com/office/powerpoint/2010/main" val="1229441611"/>
              </p:ext>
            </p:extLst>
          </p:nvPr>
        </p:nvGraphicFramePr>
        <p:xfrm>
          <a:off x="1009935" y="2183642"/>
          <a:ext cx="10167580" cy="1487606"/>
        </p:xfrm>
        <a:graphic>
          <a:graphicData uri="http://schemas.openxmlformats.org/drawingml/2006/table">
            <a:tbl>
              <a:tblPr firstRow="1" bandRow="1">
                <a:tableStyleId>{5C22544A-7EE6-4342-B048-85BDC9FD1C3A}</a:tableStyleId>
              </a:tblPr>
              <a:tblGrid>
                <a:gridCol w="2033516">
                  <a:extLst>
                    <a:ext uri="{9D8B030D-6E8A-4147-A177-3AD203B41FA5}">
                      <a16:colId xmlns:a16="http://schemas.microsoft.com/office/drawing/2014/main" val="3857033448"/>
                    </a:ext>
                  </a:extLst>
                </a:gridCol>
                <a:gridCol w="2033516">
                  <a:extLst>
                    <a:ext uri="{9D8B030D-6E8A-4147-A177-3AD203B41FA5}">
                      <a16:colId xmlns:a16="http://schemas.microsoft.com/office/drawing/2014/main" val="2431324000"/>
                    </a:ext>
                  </a:extLst>
                </a:gridCol>
                <a:gridCol w="2033516">
                  <a:extLst>
                    <a:ext uri="{9D8B030D-6E8A-4147-A177-3AD203B41FA5}">
                      <a16:colId xmlns:a16="http://schemas.microsoft.com/office/drawing/2014/main" val="1286494931"/>
                    </a:ext>
                  </a:extLst>
                </a:gridCol>
                <a:gridCol w="2033516">
                  <a:extLst>
                    <a:ext uri="{9D8B030D-6E8A-4147-A177-3AD203B41FA5}">
                      <a16:colId xmlns:a16="http://schemas.microsoft.com/office/drawing/2014/main" val="2139398183"/>
                    </a:ext>
                  </a:extLst>
                </a:gridCol>
                <a:gridCol w="2033516">
                  <a:extLst>
                    <a:ext uri="{9D8B030D-6E8A-4147-A177-3AD203B41FA5}">
                      <a16:colId xmlns:a16="http://schemas.microsoft.com/office/drawing/2014/main" val="1499956439"/>
                    </a:ext>
                  </a:extLst>
                </a:gridCol>
              </a:tblGrid>
              <a:tr h="1487606">
                <a:tc>
                  <a:txBody>
                    <a:bodyPr/>
                    <a:lstStyle/>
                    <a:p>
                      <a:endParaRPr kumimoji="1" lang="ja-JP" alt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40320508"/>
                  </a:ext>
                </a:extLst>
              </a:tr>
            </a:tbl>
          </a:graphicData>
        </a:graphic>
      </p:graphicFrame>
      <p:sp>
        <p:nvSpPr>
          <p:cNvPr id="2" name="タイトル 1"/>
          <p:cNvSpPr>
            <a:spLocks noGrp="1"/>
          </p:cNvSpPr>
          <p:nvPr>
            <p:ph type="title"/>
          </p:nvPr>
        </p:nvSpPr>
        <p:spPr/>
        <p:txBody>
          <a:bodyPr/>
          <a:lstStyle/>
          <a:p>
            <a:r>
              <a:rPr kumimoji="1" lang="ja-JP" altLang="en-US" dirty="0"/>
              <a:t>音楽の特徴を手拍子で表現しよう</a:t>
            </a:r>
          </a:p>
        </p:txBody>
      </p:sp>
      <p:sp>
        <p:nvSpPr>
          <p:cNvPr id="4" name="テキスト ボックス 3"/>
          <p:cNvSpPr txBox="1"/>
          <p:nvPr/>
        </p:nvSpPr>
        <p:spPr>
          <a:xfrm>
            <a:off x="1009935" y="365125"/>
            <a:ext cx="6564572" cy="261610"/>
          </a:xfrm>
          <a:prstGeom prst="rect">
            <a:avLst/>
          </a:prstGeom>
          <a:noFill/>
        </p:spPr>
        <p:txBody>
          <a:bodyPr wrap="square" rtlCol="0">
            <a:spAutoFit/>
          </a:bodyPr>
          <a:lstStyle/>
          <a:p>
            <a:r>
              <a:rPr lang="ja-JP" altLang="en-US" sz="1100" dirty="0"/>
              <a:t>  おんが</a:t>
            </a:r>
            <a:r>
              <a:rPr lang="ja-JP" altLang="en-US" sz="1100" dirty="0" err="1"/>
              <a:t>く</a:t>
            </a:r>
            <a:r>
              <a:rPr lang="ja-JP" altLang="en-US" sz="1100" dirty="0"/>
              <a:t>　　　　　　　  とくちょう　　　　　　　　</a:t>
            </a:r>
            <a:r>
              <a:rPr lang="ja-JP" altLang="en-US" sz="1100" dirty="0" err="1"/>
              <a:t>てびょう</a:t>
            </a:r>
            <a:r>
              <a:rPr lang="ja-JP" altLang="en-US" sz="1100" dirty="0"/>
              <a:t>し</a:t>
            </a:r>
            <a:r>
              <a:rPr kumimoji="1" lang="ja-JP" altLang="en-US" sz="1100" dirty="0"/>
              <a:t>　　　　　　　　　</a:t>
            </a:r>
            <a:r>
              <a:rPr lang="ja-JP" altLang="en-US" sz="1100" dirty="0"/>
              <a:t> </a:t>
            </a:r>
            <a:r>
              <a:rPr kumimoji="1" lang="ja-JP" altLang="en-US" sz="1100" dirty="0"/>
              <a:t>ひょうげん　　　　　　　　　　　　　　　　　　　　　　　　　　　　　　　　</a:t>
            </a:r>
          </a:p>
        </p:txBody>
      </p:sp>
      <p:sp>
        <p:nvSpPr>
          <p:cNvPr id="15" name="テキスト ボックス 14"/>
          <p:cNvSpPr txBox="1"/>
          <p:nvPr/>
        </p:nvSpPr>
        <p:spPr>
          <a:xfrm>
            <a:off x="838200" y="1510752"/>
            <a:ext cx="1980029" cy="523220"/>
          </a:xfrm>
          <a:prstGeom prst="rect">
            <a:avLst/>
          </a:prstGeom>
          <a:noFill/>
        </p:spPr>
        <p:txBody>
          <a:bodyPr wrap="non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王様の行進</a:t>
            </a:r>
          </a:p>
        </p:txBody>
      </p:sp>
      <p:pic>
        <p:nvPicPr>
          <p:cNvPr id="16" name="Picture 4" descr="ソース画像を表示"/>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503853" y="1199969"/>
            <a:ext cx="1348091" cy="1629113"/>
          </a:xfrm>
          <a:prstGeom prst="rect">
            <a:avLst/>
          </a:prstGeom>
          <a:noFill/>
          <a:extLst>
            <a:ext uri="{909E8E84-426E-40DD-AFC4-6F175D3DCCD1}">
              <a14:hiddenFill xmlns:a14="http://schemas.microsoft.com/office/drawing/2010/main">
                <a:solidFill>
                  <a:srgbClr val="FFFFFF"/>
                </a:solidFill>
              </a14:hiddenFill>
            </a:ext>
          </a:extLst>
        </p:spPr>
      </p:pic>
      <p:grpSp>
        <p:nvGrpSpPr>
          <p:cNvPr id="88" name="グループ化 87"/>
          <p:cNvGrpSpPr/>
          <p:nvPr/>
        </p:nvGrpSpPr>
        <p:grpSpPr>
          <a:xfrm>
            <a:off x="1980112" y="2318768"/>
            <a:ext cx="8299732" cy="1143189"/>
            <a:chOff x="1980112" y="2318768"/>
            <a:chExt cx="8299732" cy="1143189"/>
          </a:xfrm>
        </p:grpSpPr>
        <p:sp>
          <p:nvSpPr>
            <p:cNvPr id="7" name="楕円 6"/>
            <p:cNvSpPr/>
            <p:nvPr/>
          </p:nvSpPr>
          <p:spPr>
            <a:xfrm>
              <a:off x="1980112" y="2839319"/>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7" name="楕円 16"/>
            <p:cNvSpPr/>
            <p:nvPr/>
          </p:nvSpPr>
          <p:spPr>
            <a:xfrm>
              <a:off x="2465159" y="3209957"/>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8" name="楕円 17"/>
            <p:cNvSpPr/>
            <p:nvPr/>
          </p:nvSpPr>
          <p:spPr>
            <a:xfrm>
              <a:off x="3107901" y="2839319"/>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19" name="楕円 18"/>
            <p:cNvSpPr/>
            <p:nvPr/>
          </p:nvSpPr>
          <p:spPr>
            <a:xfrm>
              <a:off x="4088922" y="2613454"/>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0" name="楕円 19"/>
            <p:cNvSpPr/>
            <p:nvPr/>
          </p:nvSpPr>
          <p:spPr>
            <a:xfrm>
              <a:off x="4619241" y="2613454"/>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1" name="楕円 20"/>
            <p:cNvSpPr/>
            <p:nvPr/>
          </p:nvSpPr>
          <p:spPr>
            <a:xfrm>
              <a:off x="5172262" y="2361454"/>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2" name="楕円 21"/>
            <p:cNvSpPr/>
            <p:nvPr/>
          </p:nvSpPr>
          <p:spPr>
            <a:xfrm>
              <a:off x="6037234" y="2610847"/>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3" name="楕円 22"/>
            <p:cNvSpPr/>
            <p:nvPr/>
          </p:nvSpPr>
          <p:spPr>
            <a:xfrm>
              <a:off x="6596954" y="2515319"/>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4" name="楕円 23"/>
            <p:cNvSpPr/>
            <p:nvPr/>
          </p:nvSpPr>
          <p:spPr>
            <a:xfrm>
              <a:off x="7139900" y="2318768"/>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5" name="楕円 24"/>
            <p:cNvSpPr/>
            <p:nvPr/>
          </p:nvSpPr>
          <p:spPr>
            <a:xfrm>
              <a:off x="7415239" y="2484847"/>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6" name="楕円 25"/>
            <p:cNvSpPr/>
            <p:nvPr/>
          </p:nvSpPr>
          <p:spPr>
            <a:xfrm>
              <a:off x="7690578" y="2654031"/>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27" name="楕円 26"/>
            <p:cNvSpPr/>
            <p:nvPr/>
          </p:nvSpPr>
          <p:spPr>
            <a:xfrm>
              <a:off x="7965917" y="2784722"/>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2" name="楕円 31"/>
            <p:cNvSpPr/>
            <p:nvPr/>
          </p:nvSpPr>
          <p:spPr>
            <a:xfrm>
              <a:off x="8639818" y="2671677"/>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3" name="楕円 32"/>
            <p:cNvSpPr/>
            <p:nvPr/>
          </p:nvSpPr>
          <p:spPr>
            <a:xfrm>
              <a:off x="8260115" y="2981485"/>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4" name="楕円 33"/>
            <p:cNvSpPr/>
            <p:nvPr/>
          </p:nvSpPr>
          <p:spPr>
            <a:xfrm>
              <a:off x="9190496" y="2784722"/>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5" name="楕円 34"/>
            <p:cNvSpPr/>
            <p:nvPr/>
          </p:nvSpPr>
          <p:spPr>
            <a:xfrm>
              <a:off x="9465835" y="2950801"/>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6" name="楕円 35"/>
            <p:cNvSpPr/>
            <p:nvPr/>
          </p:nvSpPr>
          <p:spPr>
            <a:xfrm>
              <a:off x="9741174" y="3119985"/>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7" name="楕円 36"/>
            <p:cNvSpPr/>
            <p:nvPr/>
          </p:nvSpPr>
          <p:spPr>
            <a:xfrm>
              <a:off x="10027844" y="2981325"/>
              <a:ext cx="252000" cy="252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8" name="楕円 37"/>
            <p:cNvSpPr/>
            <p:nvPr/>
          </p:nvSpPr>
          <p:spPr>
            <a:xfrm>
              <a:off x="3954715" y="2875038"/>
              <a:ext cx="108000" cy="108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39" name="楕円 38"/>
            <p:cNvSpPr/>
            <p:nvPr/>
          </p:nvSpPr>
          <p:spPr>
            <a:xfrm>
              <a:off x="4502905" y="2890959"/>
              <a:ext cx="108000" cy="108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0" name="楕円 39"/>
            <p:cNvSpPr/>
            <p:nvPr/>
          </p:nvSpPr>
          <p:spPr>
            <a:xfrm>
              <a:off x="4912336" y="3027438"/>
              <a:ext cx="108000" cy="108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1" name="楕円 40"/>
            <p:cNvSpPr/>
            <p:nvPr/>
          </p:nvSpPr>
          <p:spPr>
            <a:xfrm>
              <a:off x="5775694" y="2814584"/>
              <a:ext cx="144000" cy="1440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a:p>
          </p:txBody>
        </p:sp>
        <p:sp>
          <p:nvSpPr>
            <p:cNvPr id="42" name="正方形/長方形 41"/>
            <p:cNvSpPr/>
            <p:nvPr/>
          </p:nvSpPr>
          <p:spPr>
            <a:xfrm>
              <a:off x="2155762" y="2885625"/>
              <a:ext cx="360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633068" y="3260854"/>
              <a:ext cx="360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3235742" y="2875038"/>
              <a:ext cx="684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5319263" y="2394847"/>
              <a:ext cx="360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6129223" y="2641319"/>
              <a:ext cx="360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6717842" y="2545806"/>
              <a:ext cx="360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8395967" y="3013126"/>
              <a:ext cx="360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8755967" y="2707677"/>
              <a:ext cx="360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 name="正方形/長方形 49"/>
          <p:cNvSpPr/>
          <p:nvPr/>
        </p:nvSpPr>
        <p:spPr>
          <a:xfrm>
            <a:off x="835925" y="4731475"/>
            <a:ext cx="10515600" cy="1761379"/>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p:cNvSpPr txBox="1"/>
          <p:nvPr/>
        </p:nvSpPr>
        <p:spPr>
          <a:xfrm>
            <a:off x="840499" y="4174343"/>
            <a:ext cx="1977730"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馬のダンス</a:t>
            </a:r>
          </a:p>
        </p:txBody>
      </p:sp>
      <p:graphicFrame>
        <p:nvGraphicFramePr>
          <p:cNvPr id="53" name="表 52"/>
          <p:cNvGraphicFramePr>
            <a:graphicFrameLocks noGrp="1"/>
          </p:cNvGraphicFramePr>
          <p:nvPr>
            <p:extLst>
              <p:ext uri="{D42A27DB-BD31-4B8C-83A1-F6EECF244321}">
                <p14:modId xmlns:p14="http://schemas.microsoft.com/office/powerpoint/2010/main" val="2052961136"/>
              </p:ext>
            </p:extLst>
          </p:nvPr>
        </p:nvGraphicFramePr>
        <p:xfrm>
          <a:off x="1296207" y="4899173"/>
          <a:ext cx="9248592" cy="1428634"/>
        </p:xfrm>
        <a:graphic>
          <a:graphicData uri="http://schemas.openxmlformats.org/drawingml/2006/table">
            <a:tbl>
              <a:tblPr firstRow="1" bandRow="1">
                <a:tableStyleId>{5C22544A-7EE6-4342-B048-85BDC9FD1C3A}</a:tableStyleId>
              </a:tblPr>
              <a:tblGrid>
                <a:gridCol w="1156074">
                  <a:extLst>
                    <a:ext uri="{9D8B030D-6E8A-4147-A177-3AD203B41FA5}">
                      <a16:colId xmlns:a16="http://schemas.microsoft.com/office/drawing/2014/main" val="2043773083"/>
                    </a:ext>
                  </a:extLst>
                </a:gridCol>
                <a:gridCol w="1156074">
                  <a:extLst>
                    <a:ext uri="{9D8B030D-6E8A-4147-A177-3AD203B41FA5}">
                      <a16:colId xmlns:a16="http://schemas.microsoft.com/office/drawing/2014/main" val="1690637323"/>
                    </a:ext>
                  </a:extLst>
                </a:gridCol>
                <a:gridCol w="1156074">
                  <a:extLst>
                    <a:ext uri="{9D8B030D-6E8A-4147-A177-3AD203B41FA5}">
                      <a16:colId xmlns:a16="http://schemas.microsoft.com/office/drawing/2014/main" val="526922036"/>
                    </a:ext>
                  </a:extLst>
                </a:gridCol>
                <a:gridCol w="1156074">
                  <a:extLst>
                    <a:ext uri="{9D8B030D-6E8A-4147-A177-3AD203B41FA5}">
                      <a16:colId xmlns:a16="http://schemas.microsoft.com/office/drawing/2014/main" val="1622875614"/>
                    </a:ext>
                  </a:extLst>
                </a:gridCol>
                <a:gridCol w="1156074">
                  <a:extLst>
                    <a:ext uri="{9D8B030D-6E8A-4147-A177-3AD203B41FA5}">
                      <a16:colId xmlns:a16="http://schemas.microsoft.com/office/drawing/2014/main" val="594010695"/>
                    </a:ext>
                  </a:extLst>
                </a:gridCol>
                <a:gridCol w="1156074">
                  <a:extLst>
                    <a:ext uri="{9D8B030D-6E8A-4147-A177-3AD203B41FA5}">
                      <a16:colId xmlns:a16="http://schemas.microsoft.com/office/drawing/2014/main" val="1174310344"/>
                    </a:ext>
                  </a:extLst>
                </a:gridCol>
                <a:gridCol w="1156074">
                  <a:extLst>
                    <a:ext uri="{9D8B030D-6E8A-4147-A177-3AD203B41FA5}">
                      <a16:colId xmlns:a16="http://schemas.microsoft.com/office/drawing/2014/main" val="4255273123"/>
                    </a:ext>
                  </a:extLst>
                </a:gridCol>
                <a:gridCol w="1156074">
                  <a:extLst>
                    <a:ext uri="{9D8B030D-6E8A-4147-A177-3AD203B41FA5}">
                      <a16:colId xmlns:a16="http://schemas.microsoft.com/office/drawing/2014/main" val="1348175074"/>
                    </a:ext>
                  </a:extLst>
                </a:gridCol>
              </a:tblGrid>
              <a:tr h="142863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08824058"/>
                  </a:ext>
                </a:extLst>
              </a:tr>
            </a:tbl>
          </a:graphicData>
        </a:graphic>
      </p:graphicFrame>
      <p:grpSp>
        <p:nvGrpSpPr>
          <p:cNvPr id="89" name="グループ化 88"/>
          <p:cNvGrpSpPr/>
          <p:nvPr/>
        </p:nvGrpSpPr>
        <p:grpSpPr>
          <a:xfrm>
            <a:off x="1008207" y="5240828"/>
            <a:ext cx="8330805" cy="854997"/>
            <a:chOff x="1008207" y="5240828"/>
            <a:chExt cx="8330805" cy="854997"/>
          </a:xfrm>
        </p:grpSpPr>
        <p:sp>
          <p:nvSpPr>
            <p:cNvPr id="54" name="二等辺三角形 53"/>
            <p:cNvSpPr/>
            <p:nvPr/>
          </p:nvSpPr>
          <p:spPr>
            <a:xfrm flipV="1">
              <a:off x="1008207" y="561184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flipV="1">
              <a:off x="1333761" y="573784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二等辺三角形 55"/>
            <p:cNvSpPr/>
            <p:nvPr/>
          </p:nvSpPr>
          <p:spPr>
            <a:xfrm flipV="1">
              <a:off x="1600963" y="561184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flipV="1">
              <a:off x="1875646" y="5509526"/>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p:cNvSpPr/>
            <p:nvPr/>
          </p:nvSpPr>
          <p:spPr>
            <a:xfrm flipV="1">
              <a:off x="2155597" y="5412913"/>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flipV="1">
              <a:off x="2511886" y="5509526"/>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p:cNvSpPr/>
            <p:nvPr/>
          </p:nvSpPr>
          <p:spPr>
            <a:xfrm flipV="1">
              <a:off x="2800611" y="561184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flipV="1">
              <a:off x="3064171" y="573784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二等辺三角形 61"/>
            <p:cNvSpPr/>
            <p:nvPr/>
          </p:nvSpPr>
          <p:spPr>
            <a:xfrm flipV="1">
              <a:off x="3338994" y="584382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二等辺三角形 62"/>
            <p:cNvSpPr/>
            <p:nvPr/>
          </p:nvSpPr>
          <p:spPr>
            <a:xfrm flipV="1">
              <a:off x="3664879" y="572267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二等辺三角形 63"/>
            <p:cNvSpPr/>
            <p:nvPr/>
          </p:nvSpPr>
          <p:spPr>
            <a:xfrm flipV="1">
              <a:off x="3932081" y="5596675"/>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二等辺三角形 64"/>
            <p:cNvSpPr/>
            <p:nvPr/>
          </p:nvSpPr>
          <p:spPr>
            <a:xfrm flipV="1">
              <a:off x="4206764" y="5494356"/>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二等辺三角形 68"/>
            <p:cNvSpPr/>
            <p:nvPr/>
          </p:nvSpPr>
          <p:spPr>
            <a:xfrm flipV="1">
              <a:off x="4481199" y="5596857"/>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二等辺三角形 69"/>
            <p:cNvSpPr/>
            <p:nvPr/>
          </p:nvSpPr>
          <p:spPr>
            <a:xfrm flipV="1">
              <a:off x="4823980" y="5509928"/>
              <a:ext cx="10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二等辺三角形 70"/>
            <p:cNvSpPr/>
            <p:nvPr/>
          </p:nvSpPr>
          <p:spPr>
            <a:xfrm flipV="1">
              <a:off x="4949980" y="5591825"/>
              <a:ext cx="10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二等辺三角形 71"/>
            <p:cNvSpPr/>
            <p:nvPr/>
          </p:nvSpPr>
          <p:spPr>
            <a:xfrm flipV="1">
              <a:off x="5103481" y="5509526"/>
              <a:ext cx="10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二等辺三角形 72"/>
            <p:cNvSpPr/>
            <p:nvPr/>
          </p:nvSpPr>
          <p:spPr>
            <a:xfrm flipV="1">
              <a:off x="5253698" y="5415939"/>
              <a:ext cx="108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二等辺三角形 73"/>
            <p:cNvSpPr/>
            <p:nvPr/>
          </p:nvSpPr>
          <p:spPr>
            <a:xfrm flipV="1">
              <a:off x="5394368" y="5509526"/>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二等辺三角形 74"/>
            <p:cNvSpPr/>
            <p:nvPr/>
          </p:nvSpPr>
          <p:spPr>
            <a:xfrm flipV="1">
              <a:off x="5682712" y="5509526"/>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p:cNvSpPr/>
            <p:nvPr/>
          </p:nvSpPr>
          <p:spPr>
            <a:xfrm flipV="1">
              <a:off x="5975574" y="5565760"/>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二等辺三角形 76"/>
            <p:cNvSpPr/>
            <p:nvPr/>
          </p:nvSpPr>
          <p:spPr>
            <a:xfrm flipV="1">
              <a:off x="6242776" y="5439760"/>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二等辺三角形 77"/>
            <p:cNvSpPr/>
            <p:nvPr/>
          </p:nvSpPr>
          <p:spPr>
            <a:xfrm flipV="1">
              <a:off x="6517459" y="5337441"/>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二等辺三角形 78"/>
            <p:cNvSpPr/>
            <p:nvPr/>
          </p:nvSpPr>
          <p:spPr>
            <a:xfrm flipV="1">
              <a:off x="6797410" y="5240828"/>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二等辺三角形 79"/>
            <p:cNvSpPr/>
            <p:nvPr/>
          </p:nvSpPr>
          <p:spPr>
            <a:xfrm flipV="1">
              <a:off x="7153699" y="5337441"/>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二等辺三角形 80"/>
            <p:cNvSpPr/>
            <p:nvPr/>
          </p:nvSpPr>
          <p:spPr>
            <a:xfrm flipV="1">
              <a:off x="7442424" y="5439760"/>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二等辺三角形 81"/>
            <p:cNvSpPr/>
            <p:nvPr/>
          </p:nvSpPr>
          <p:spPr>
            <a:xfrm flipV="1">
              <a:off x="7705984" y="5565760"/>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二等辺三角形 82"/>
            <p:cNvSpPr/>
            <p:nvPr/>
          </p:nvSpPr>
          <p:spPr>
            <a:xfrm flipV="1">
              <a:off x="7980807" y="5671740"/>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二等辺三角形 83"/>
            <p:cNvSpPr/>
            <p:nvPr/>
          </p:nvSpPr>
          <p:spPr>
            <a:xfrm flipV="1">
              <a:off x="8306692" y="5550590"/>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二等辺三角形 84"/>
            <p:cNvSpPr/>
            <p:nvPr/>
          </p:nvSpPr>
          <p:spPr>
            <a:xfrm flipV="1">
              <a:off x="8573894" y="5424590"/>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二等辺三角形 85"/>
            <p:cNvSpPr/>
            <p:nvPr/>
          </p:nvSpPr>
          <p:spPr>
            <a:xfrm flipV="1">
              <a:off x="8848577" y="5322271"/>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二等辺三角形 86"/>
            <p:cNvSpPr/>
            <p:nvPr/>
          </p:nvSpPr>
          <p:spPr>
            <a:xfrm flipV="1">
              <a:off x="9123012" y="5424772"/>
              <a:ext cx="216000" cy="25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0" name="正方形/長方形 89"/>
          <p:cNvSpPr/>
          <p:nvPr/>
        </p:nvSpPr>
        <p:spPr>
          <a:xfrm>
            <a:off x="9476852" y="5322271"/>
            <a:ext cx="1044000" cy="180000"/>
          </a:xfrm>
          <a:prstGeom prst="rect">
            <a:avLst/>
          </a:prstGeom>
          <a:gradFill flip="none" rotWithShape="1">
            <a:gsLst>
              <a:gs pos="0">
                <a:schemeClr val="accent1">
                  <a:lumMod val="5000"/>
                  <a:lumOff val="95000"/>
                </a:schemeClr>
              </a:gs>
              <a:gs pos="81651">
                <a:schemeClr val="accent2"/>
              </a:gs>
              <a:gs pos="7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1" name="Picture 6" descr="ソース画像を表示"/>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10388882" y="5302850"/>
            <a:ext cx="1627085" cy="1586408"/>
          </a:xfrm>
          <a:prstGeom prst="rect">
            <a:avLst/>
          </a:prstGeom>
          <a:noFill/>
          <a:extLst>
            <a:ext uri="{909E8E84-426E-40DD-AFC4-6F175D3DCCD1}">
              <a14:hiddenFill xmlns:a14="http://schemas.microsoft.com/office/drawing/2010/main">
                <a:solidFill>
                  <a:srgbClr val="FFFFFF"/>
                </a:solidFill>
              </a14:hiddenFill>
            </a:ext>
          </a:extLst>
        </p:spPr>
      </p:pic>
      <p:sp>
        <p:nvSpPr>
          <p:cNvPr id="92" name="テキスト ボックス 91"/>
          <p:cNvSpPr txBox="1"/>
          <p:nvPr/>
        </p:nvSpPr>
        <p:spPr>
          <a:xfrm>
            <a:off x="865795" y="1406069"/>
            <a:ext cx="6564572" cy="261610"/>
          </a:xfrm>
          <a:prstGeom prst="rect">
            <a:avLst/>
          </a:prstGeom>
          <a:noFill/>
        </p:spPr>
        <p:txBody>
          <a:bodyPr wrap="square" rtlCol="0">
            <a:spAutoFit/>
          </a:bodyPr>
          <a:lstStyle/>
          <a:p>
            <a:r>
              <a:rPr lang="ja-JP" altLang="en-US" sz="1100" dirty="0"/>
              <a:t>  おうさま　　　こうしん</a:t>
            </a:r>
            <a:r>
              <a:rPr kumimoji="1" lang="ja-JP" altLang="en-US" sz="1100" dirty="0"/>
              <a:t>　　　　　　　　　　　　　　　　　　　　　　　　　　　　　　</a:t>
            </a:r>
          </a:p>
        </p:txBody>
      </p:sp>
      <p:sp>
        <p:nvSpPr>
          <p:cNvPr id="93" name="テキスト ボックス 92"/>
          <p:cNvSpPr txBox="1"/>
          <p:nvPr/>
        </p:nvSpPr>
        <p:spPr>
          <a:xfrm>
            <a:off x="798517" y="4071607"/>
            <a:ext cx="6564572" cy="261610"/>
          </a:xfrm>
          <a:prstGeom prst="rect">
            <a:avLst/>
          </a:prstGeom>
          <a:noFill/>
        </p:spPr>
        <p:txBody>
          <a:bodyPr wrap="square" rtlCol="0">
            <a:spAutoFit/>
          </a:bodyPr>
          <a:lstStyle/>
          <a:p>
            <a:r>
              <a:rPr lang="ja-JP" altLang="en-US" sz="1100" dirty="0"/>
              <a:t>  うま</a:t>
            </a:r>
            <a:endParaRPr kumimoji="1" lang="ja-JP" altLang="en-US" sz="1100" dirty="0"/>
          </a:p>
        </p:txBody>
      </p:sp>
    </p:spTree>
    <p:extLst>
      <p:ext uri="{BB962C8B-B14F-4D97-AF65-F5344CB8AC3E}">
        <p14:creationId xmlns:p14="http://schemas.microsoft.com/office/powerpoint/2010/main" val="49544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ソース画像を表示"/>
          <p:cNvPicPr>
            <a:picLocks noChangeAspect="1" noChangeArrowheads="1"/>
          </p:cNvPicPr>
          <p:nvPr/>
        </p:nvPicPr>
        <p:blipFill rotWithShape="1">
          <a:blip r:embed="rId3">
            <a:extLst>
              <a:ext uri="{28A0092B-C50C-407E-A947-70E740481C1C}">
                <a14:useLocalDpi xmlns:a14="http://schemas.microsoft.com/office/drawing/2010/main" val="0"/>
              </a:ext>
            </a:extLst>
          </a:blip>
          <a:srcRect t="15833"/>
          <a:stretch/>
        </p:blipFill>
        <p:spPr bwMode="auto">
          <a:xfrm>
            <a:off x="-2" y="0"/>
            <a:ext cx="12192001" cy="6863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563974" y="363913"/>
            <a:ext cx="11091213" cy="1325563"/>
          </a:xfrm>
        </p:spPr>
        <p:txBody>
          <a:bodyPr/>
          <a:lstStyle/>
          <a:p>
            <a:r>
              <a:rPr kumimoji="1" lang="ja-JP" altLang="en-US" dirty="0">
                <a:solidFill>
                  <a:schemeClr val="bg1">
                    <a:lumMod val="95000"/>
                  </a:schemeClr>
                </a:solidFill>
              </a:rPr>
              <a:t>雅楽「越天楽」</a:t>
            </a:r>
          </a:p>
        </p:txBody>
      </p:sp>
      <p:pic>
        <p:nvPicPr>
          <p:cNvPr id="4112" name="Picture 16" descr="ソース画像を表示"/>
          <p:cNvPicPr>
            <a:picLocks noChangeAspect="1" noChangeArrowheads="1"/>
          </p:cNvPicPr>
          <p:nvPr/>
        </p:nvPicPr>
        <p:blipFill rotWithShape="1">
          <a:blip r:embed="rId4">
            <a:extLst>
              <a:ext uri="{28A0092B-C50C-407E-A947-70E740481C1C}">
                <a14:useLocalDpi xmlns:a14="http://schemas.microsoft.com/office/drawing/2010/main" val="0"/>
              </a:ext>
            </a:extLst>
          </a:blip>
          <a:srcRect b="46282"/>
          <a:stretch/>
        </p:blipFill>
        <p:spPr bwMode="auto">
          <a:xfrm>
            <a:off x="9113213" y="3178441"/>
            <a:ext cx="2787634" cy="3301071"/>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8198813" y="670248"/>
            <a:ext cx="3702034" cy="2264021"/>
          </a:xfrm>
          <a:prstGeom prst="wedgeRoundRectCallout">
            <a:avLst>
              <a:gd name="adj1" fmla="val -557"/>
              <a:gd name="adj2" fmla="val 669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800" dirty="0">
                <a:solidFill>
                  <a:schemeClr val="tx1"/>
                </a:solidFill>
              </a:rPr>
              <a:t>僕は「越天楽」を聴いて「　　　　　」</a:t>
            </a:r>
            <a:endParaRPr kumimoji="1" lang="en-US" altLang="ja-JP" sz="2800" dirty="0">
              <a:solidFill>
                <a:schemeClr val="tx1"/>
              </a:solidFill>
            </a:endParaRPr>
          </a:p>
          <a:p>
            <a:pPr>
              <a:lnSpc>
                <a:spcPct val="150000"/>
              </a:lnSpc>
            </a:pPr>
            <a:r>
              <a:rPr kumimoji="1" lang="ja-JP" altLang="en-US" sz="2800" dirty="0">
                <a:solidFill>
                  <a:schemeClr val="tx1"/>
                </a:solidFill>
              </a:rPr>
              <a:t>だと思いました。</a:t>
            </a:r>
          </a:p>
        </p:txBody>
      </p:sp>
      <p:sp>
        <p:nvSpPr>
          <p:cNvPr id="6" name="テキスト ボックス 5"/>
          <p:cNvSpPr txBox="1"/>
          <p:nvPr/>
        </p:nvSpPr>
        <p:spPr>
          <a:xfrm>
            <a:off x="859810" y="408638"/>
            <a:ext cx="3152631" cy="261610"/>
          </a:xfrm>
          <a:prstGeom prst="rect">
            <a:avLst/>
          </a:prstGeom>
          <a:noFill/>
        </p:spPr>
        <p:txBody>
          <a:bodyPr wrap="square" rtlCol="0">
            <a:spAutoFit/>
          </a:bodyPr>
          <a:lstStyle/>
          <a:p>
            <a:r>
              <a:rPr lang="ja-JP" altLang="en-US" sz="1100" dirty="0">
                <a:solidFill>
                  <a:schemeClr val="bg1">
                    <a:lumMod val="95000"/>
                  </a:schemeClr>
                </a:solidFill>
              </a:rPr>
              <a:t> が</a:t>
            </a:r>
            <a:r>
              <a:rPr lang="ja-JP" altLang="en-US" sz="1100" dirty="0" err="1">
                <a:solidFill>
                  <a:schemeClr val="bg1">
                    <a:lumMod val="95000"/>
                  </a:schemeClr>
                </a:solidFill>
              </a:rPr>
              <a:t>がく</a:t>
            </a:r>
            <a:r>
              <a:rPr lang="ja-JP" altLang="en-US" sz="1100" dirty="0">
                <a:solidFill>
                  <a:schemeClr val="bg1">
                    <a:lumMod val="95000"/>
                  </a:schemeClr>
                </a:solidFill>
              </a:rPr>
              <a:t>　　　　　　　　 えてんらく</a:t>
            </a:r>
            <a:r>
              <a:rPr kumimoji="1" lang="ja-JP" altLang="en-US" sz="1100" dirty="0">
                <a:solidFill>
                  <a:schemeClr val="bg1">
                    <a:lumMod val="95000"/>
                  </a:schemeClr>
                </a:solidFill>
              </a:rPr>
              <a:t>　　　　　　　　　　　　　　　　　　　　　　　　　　　　　　　　　　　　　　　　　　</a:t>
            </a:r>
          </a:p>
        </p:txBody>
      </p:sp>
      <p:sp>
        <p:nvSpPr>
          <p:cNvPr id="7" name="テキスト ボックス 6"/>
          <p:cNvSpPr txBox="1"/>
          <p:nvPr/>
        </p:nvSpPr>
        <p:spPr>
          <a:xfrm>
            <a:off x="8379727" y="760507"/>
            <a:ext cx="3398291" cy="261610"/>
          </a:xfrm>
          <a:prstGeom prst="rect">
            <a:avLst/>
          </a:prstGeom>
          <a:noFill/>
        </p:spPr>
        <p:txBody>
          <a:bodyPr wrap="square" rtlCol="0">
            <a:spAutoFit/>
          </a:bodyPr>
          <a:lstStyle/>
          <a:p>
            <a:r>
              <a:rPr lang="ja-JP" altLang="en-US" sz="1100" dirty="0"/>
              <a:t> ぼく　　　　　　 えてんらく</a:t>
            </a:r>
            <a:r>
              <a:rPr kumimoji="1" lang="ja-JP" altLang="en-US" sz="1100" dirty="0"/>
              <a:t>　　　　　　 　き　　　　　　　　　　　　　　　　　　　　　　　　　　　　　　　　　　　</a:t>
            </a:r>
          </a:p>
        </p:txBody>
      </p:sp>
      <p:sp>
        <p:nvSpPr>
          <p:cNvPr id="8" name="テキスト ボックス 7"/>
          <p:cNvSpPr txBox="1"/>
          <p:nvPr/>
        </p:nvSpPr>
        <p:spPr>
          <a:xfrm>
            <a:off x="9032465" y="2067037"/>
            <a:ext cx="682387" cy="261610"/>
          </a:xfrm>
          <a:prstGeom prst="rect">
            <a:avLst/>
          </a:prstGeom>
          <a:noFill/>
        </p:spPr>
        <p:txBody>
          <a:bodyPr wrap="square" rtlCol="0">
            <a:spAutoFit/>
          </a:bodyPr>
          <a:lstStyle/>
          <a:p>
            <a:r>
              <a:rPr lang="ja-JP" altLang="en-US" sz="1100" dirty="0"/>
              <a:t> おも</a:t>
            </a:r>
            <a:r>
              <a:rPr kumimoji="1" lang="ja-JP" altLang="en-US" sz="1100" dirty="0"/>
              <a:t>　　　　　　　　　　　　　　　　　　　　　　　　　　　　　　　　　　　　　　　　　　</a:t>
            </a:r>
          </a:p>
        </p:txBody>
      </p:sp>
    </p:spTree>
    <p:extLst>
      <p:ext uri="{BB962C8B-B14F-4D97-AF65-F5344CB8AC3E}">
        <p14:creationId xmlns:p14="http://schemas.microsoft.com/office/powerpoint/2010/main" val="2991070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ソース画像を表示"/>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15833"/>
          <a:stretch/>
        </p:blipFill>
        <p:spPr bwMode="auto">
          <a:xfrm>
            <a:off x="-2" y="0"/>
            <a:ext cx="12192001" cy="6863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日本の古典音楽の特徴を考えよう</a:t>
            </a:r>
          </a:p>
        </p:txBody>
      </p:sp>
      <p:grpSp>
        <p:nvGrpSpPr>
          <p:cNvPr id="9" name="グループ化 8"/>
          <p:cNvGrpSpPr/>
          <p:nvPr/>
        </p:nvGrpSpPr>
        <p:grpSpPr>
          <a:xfrm>
            <a:off x="177420" y="1470636"/>
            <a:ext cx="6271986" cy="5164054"/>
            <a:chOff x="177420" y="1470636"/>
            <a:chExt cx="6271986" cy="5164054"/>
          </a:xfrm>
        </p:grpSpPr>
        <p:pic>
          <p:nvPicPr>
            <p:cNvPr id="4" name="Picture 4" descr="ソース画像を表示"/>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9975" r="89899">
                          <a14:foregroundMark x1="68813" y1="60859" x2="30177" y2="74874"/>
                          <a14:foregroundMark x1="54419" y1="64646" x2="71591" y2="66288"/>
                        </a14:backgroundRemoval>
                      </a14:imgEffect>
                    </a14:imgLayer>
                  </a14:imgProps>
                </a:ext>
                <a:ext uri="{28A0092B-C50C-407E-A947-70E740481C1C}">
                  <a14:useLocalDpi xmlns:a14="http://schemas.microsoft.com/office/drawing/2010/main" val="0"/>
                </a:ext>
              </a:extLst>
            </a:blip>
            <a:srcRect/>
            <a:stretch>
              <a:fillRect/>
            </a:stretch>
          </p:blipFill>
          <p:spPr bwMode="auto">
            <a:xfrm>
              <a:off x="177420" y="1470636"/>
              <a:ext cx="2542331" cy="25423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ソース画像を表示"/>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16162" y1="73065" x2="6566" y2="98512"/>
                          <a14:foregroundMark x1="51010" y1="69196" x2="55303" y2="92262"/>
                          <a14:foregroundMark x1="32828" y1="32292" x2="44444" y2="35417"/>
                          <a14:foregroundMark x1="37374" y1="34821" x2="36111" y2="42113"/>
                        </a14:backgroundRemoval>
                      </a14:imgEffect>
                    </a14:imgLayer>
                  </a14:imgProps>
                </a:ext>
                <a:ext uri="{28A0092B-C50C-407E-A947-70E740481C1C}">
                  <a14:useLocalDpi xmlns:a14="http://schemas.microsoft.com/office/drawing/2010/main" val="0"/>
                </a:ext>
              </a:extLst>
            </a:blip>
            <a:srcRect/>
            <a:stretch>
              <a:fillRect/>
            </a:stretch>
          </p:blipFill>
          <p:spPr bwMode="auto">
            <a:xfrm>
              <a:off x="883710" y="3796164"/>
              <a:ext cx="2784144" cy="2362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ソース画像を表示"/>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0383" y1="58750" x2="9153" y2="85729"/>
                          <a14:foregroundMark x1="2869" y1="74167" x2="9973" y2="69375"/>
                          <a14:foregroundMark x1="10792" y1="68646" x2="18443" y2="71250"/>
                          <a14:foregroundMark x1="59699" y1="82813" x2="83197" y2="96250"/>
                          <a14:foregroundMark x1="23907" y1="46563" x2="37295" y2="43333"/>
                          <a14:foregroundMark x1="52049" y1="36250" x2="52049" y2="47813"/>
                          <a14:foregroundMark x1="67623" y1="38229" x2="81967" y2="44896"/>
                          <a14:foregroundMark x1="7377" y1="78958" x2="7377" y2="85104"/>
                        </a14:backgroundRemoval>
                      </a14:imgEffect>
                    </a14:imgLayer>
                  </a14:imgProps>
                </a:ext>
                <a:ext uri="{28A0092B-C50C-407E-A947-70E740481C1C}">
                  <a14:useLocalDpi xmlns:a14="http://schemas.microsoft.com/office/drawing/2010/main" val="0"/>
                </a:ext>
              </a:extLst>
            </a:blip>
            <a:srcRect/>
            <a:stretch>
              <a:fillRect/>
            </a:stretch>
          </p:blipFill>
          <p:spPr bwMode="auto">
            <a:xfrm>
              <a:off x="2949040" y="1716312"/>
              <a:ext cx="2486515" cy="32610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ソース画像を表示"/>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31522" y1="56114" x2="35734" y2="67663"/>
                          <a14:foregroundMark x1="63587" y1="69429" x2="63587" y2="92527"/>
                        </a14:backgroundRemoval>
                      </a14:imgEffect>
                    </a14:imgLayer>
                  </a14:imgProps>
                </a:ext>
                <a:ext uri="{28A0092B-C50C-407E-A947-70E740481C1C}">
                  <a14:useLocalDpi xmlns:a14="http://schemas.microsoft.com/office/drawing/2010/main" val="0"/>
                </a:ext>
              </a:extLst>
            </a:blip>
            <a:srcRect/>
            <a:stretch>
              <a:fillRect/>
            </a:stretch>
          </p:blipFill>
          <p:spPr bwMode="auto">
            <a:xfrm>
              <a:off x="3961837" y="4147121"/>
              <a:ext cx="2487569" cy="248756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ソース画像を表示"/>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0000" b="93000" l="7000" r="100000"/>
                    </a14:imgEffect>
                  </a14:imgLayer>
                </a14:imgProps>
              </a:ext>
              <a:ext uri="{28A0092B-C50C-407E-A947-70E740481C1C}">
                <a14:useLocalDpi xmlns:a14="http://schemas.microsoft.com/office/drawing/2010/main" val="0"/>
              </a:ext>
            </a:extLst>
          </a:blip>
          <a:srcRect/>
          <a:stretch>
            <a:fillRect/>
          </a:stretch>
        </p:blipFill>
        <p:spPr bwMode="auto">
          <a:xfrm>
            <a:off x="7500885" y="2761624"/>
            <a:ext cx="4096376" cy="409637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841538" y="1690688"/>
            <a:ext cx="4922084" cy="1631668"/>
          </a:xfrm>
          <a:prstGeom prst="wedgeEllipseCallout">
            <a:avLst>
              <a:gd name="adj1" fmla="val 23459"/>
              <a:gd name="adj2" fmla="val 75798"/>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3200" dirty="0"/>
              <a:t>雅楽の特徴って</a:t>
            </a:r>
            <a:endParaRPr kumimoji="1" lang="en-US" altLang="ja-JP" sz="3200" dirty="0"/>
          </a:p>
          <a:p>
            <a:pPr algn="ctr">
              <a:lnSpc>
                <a:spcPct val="150000"/>
              </a:lnSpc>
            </a:pPr>
            <a:r>
              <a:rPr kumimoji="1" lang="ja-JP" altLang="en-US" sz="3200" dirty="0"/>
              <a:t>何だろう</a:t>
            </a:r>
            <a:r>
              <a:rPr kumimoji="1" lang="en-US" altLang="ja-JP" sz="3200" dirty="0"/>
              <a:t>…</a:t>
            </a:r>
            <a:r>
              <a:rPr kumimoji="1" lang="ja-JP" altLang="en-US" sz="3200" dirty="0"/>
              <a:t>？</a:t>
            </a:r>
          </a:p>
        </p:txBody>
      </p:sp>
      <p:sp>
        <p:nvSpPr>
          <p:cNvPr id="11" name="テキスト ボックス 10"/>
          <p:cNvSpPr txBox="1"/>
          <p:nvPr/>
        </p:nvSpPr>
        <p:spPr>
          <a:xfrm>
            <a:off x="1189793" y="399700"/>
            <a:ext cx="7230876" cy="261610"/>
          </a:xfrm>
          <a:prstGeom prst="rect">
            <a:avLst/>
          </a:prstGeom>
          <a:noFill/>
        </p:spPr>
        <p:txBody>
          <a:bodyPr wrap="square" rtlCol="0">
            <a:spAutoFit/>
          </a:bodyPr>
          <a:lstStyle/>
          <a:p>
            <a:r>
              <a:rPr lang="ja-JP" altLang="en-US" sz="1100" dirty="0"/>
              <a:t> にほん　　　　　　　　　　　</a:t>
            </a:r>
            <a:r>
              <a:rPr lang="ja-JP" altLang="en-US" sz="1100" dirty="0" err="1"/>
              <a:t>こてん</a:t>
            </a:r>
            <a:r>
              <a:rPr lang="ja-JP" altLang="en-US" sz="1100" dirty="0"/>
              <a:t>おんがく</a:t>
            </a:r>
            <a:r>
              <a:rPr kumimoji="1" lang="ja-JP" altLang="en-US" sz="1100" dirty="0"/>
              <a:t>　　　　　　　　　 とくちょう　　　　　　かんが　　　　　　　　　　　　　　　　　　　　</a:t>
            </a:r>
          </a:p>
        </p:txBody>
      </p:sp>
      <p:sp>
        <p:nvSpPr>
          <p:cNvPr id="12" name="テキスト ボックス 11"/>
          <p:cNvSpPr txBox="1"/>
          <p:nvPr/>
        </p:nvSpPr>
        <p:spPr>
          <a:xfrm>
            <a:off x="6981026" y="1792510"/>
            <a:ext cx="3152631" cy="261610"/>
          </a:xfrm>
          <a:prstGeom prst="rect">
            <a:avLst/>
          </a:prstGeom>
          <a:noFill/>
        </p:spPr>
        <p:txBody>
          <a:bodyPr wrap="square" rtlCol="0">
            <a:spAutoFit/>
          </a:bodyPr>
          <a:lstStyle/>
          <a:p>
            <a:r>
              <a:rPr lang="ja-JP" altLang="en-US" sz="1100" dirty="0" err="1"/>
              <a:t>ががく</a:t>
            </a:r>
            <a:r>
              <a:rPr lang="ja-JP" altLang="en-US" sz="1100" dirty="0"/>
              <a:t>　　　 　 とくちょう</a:t>
            </a:r>
            <a:r>
              <a:rPr kumimoji="1" lang="ja-JP" altLang="en-US" sz="1100" dirty="0"/>
              <a:t>　　　　　　　　　　　　　　　　　　　　　　　　　　　　　　　　　　　　</a:t>
            </a:r>
          </a:p>
        </p:txBody>
      </p:sp>
      <p:sp>
        <p:nvSpPr>
          <p:cNvPr id="13" name="テキスト ボックス 12"/>
          <p:cNvSpPr txBox="1"/>
          <p:nvPr/>
        </p:nvSpPr>
        <p:spPr>
          <a:xfrm>
            <a:off x="7049266" y="2509112"/>
            <a:ext cx="3152631" cy="261610"/>
          </a:xfrm>
          <a:prstGeom prst="rect">
            <a:avLst/>
          </a:prstGeom>
          <a:noFill/>
        </p:spPr>
        <p:txBody>
          <a:bodyPr wrap="square" rtlCol="0">
            <a:spAutoFit/>
          </a:bodyPr>
          <a:lstStyle/>
          <a:p>
            <a:r>
              <a:rPr kumimoji="1" lang="ja-JP" altLang="en-US" sz="1100" dirty="0"/>
              <a:t>なん　　　　　　　　　　　　　　　　　　　　　　　　　　　　　　　　　　　　　</a:t>
            </a:r>
          </a:p>
        </p:txBody>
      </p:sp>
    </p:spTree>
    <p:extLst>
      <p:ext uri="{BB962C8B-B14F-4D97-AF65-F5344CB8AC3E}">
        <p14:creationId xmlns:p14="http://schemas.microsoft.com/office/powerpoint/2010/main" val="304528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4" descr="ソース画像を表示"/>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t="15833"/>
          <a:stretch/>
        </p:blipFill>
        <p:spPr bwMode="auto">
          <a:xfrm>
            <a:off x="-2" y="0"/>
            <a:ext cx="12192001" cy="6863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kumimoji="1" lang="ja-JP" altLang="en-US" dirty="0"/>
              <a:t>雅楽で使用される楽器</a:t>
            </a:r>
          </a:p>
        </p:txBody>
      </p:sp>
      <p:pic>
        <p:nvPicPr>
          <p:cNvPr id="10242" name="Picture 2" descr="ソース画像を表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206" y="1690688"/>
            <a:ext cx="2867080" cy="19123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4" name="Picture 4" descr="ソース画像を表示"/>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230" y="1690687"/>
            <a:ext cx="2779535" cy="19123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8839258" y="1690686"/>
            <a:ext cx="2779535" cy="1912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6" name="Picture 6" descr="ソース画像を表示"/>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backgroundMark x1="16364" y1="12262" x2="95273" y2="47139"/>
                        <a14:backgroundMark x1="16364" y1="51499" x2="88545" y2="87193"/>
                        <a14:backgroundMark x1="19636" y1="41417" x2="85455" y2="84196"/>
                        <a14:backgroundMark x1="36000" y1="9264" x2="98727" y2="23706"/>
                      </a14:backgroundRemoval>
                    </a14:imgEffect>
                  </a14:imgLayer>
                </a14:imgProps>
              </a:ext>
              <a:ext uri="{28A0092B-C50C-407E-A947-70E740481C1C}">
                <a14:useLocalDpi xmlns:a14="http://schemas.microsoft.com/office/drawing/2010/main" val="0"/>
              </a:ext>
            </a:extLst>
          </a:blip>
          <a:srcRect/>
          <a:stretch>
            <a:fillRect/>
          </a:stretch>
        </p:blipFill>
        <p:spPr bwMode="auto">
          <a:xfrm>
            <a:off x="8839259" y="1690686"/>
            <a:ext cx="2779535" cy="1912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48" name="Picture 8" descr="ソース画像を表示"/>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179" y="4277226"/>
            <a:ext cx="2857107" cy="1912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50" name="Picture 10" descr="ソース画像を表示"/>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6229" y="4277225"/>
            <a:ext cx="2779535" cy="1912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52" name="Picture 12" descr="ソース画像を表示"/>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39258" y="4277225"/>
            <a:ext cx="2779534" cy="191232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8839254" y="6228885"/>
            <a:ext cx="2867082" cy="461665"/>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楽琵琶（がくびわ）</a:t>
            </a:r>
          </a:p>
        </p:txBody>
      </p:sp>
      <p:sp>
        <p:nvSpPr>
          <p:cNvPr id="17" name="テキスト ボックス 16"/>
          <p:cNvSpPr txBox="1"/>
          <p:nvPr/>
        </p:nvSpPr>
        <p:spPr>
          <a:xfrm>
            <a:off x="4706229" y="3603008"/>
            <a:ext cx="2867082" cy="461665"/>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篳篥（ひちりき）</a:t>
            </a:r>
          </a:p>
        </p:txBody>
      </p:sp>
      <p:sp>
        <p:nvSpPr>
          <p:cNvPr id="18" name="テキスト ボックス 17"/>
          <p:cNvSpPr txBox="1"/>
          <p:nvPr/>
        </p:nvSpPr>
        <p:spPr>
          <a:xfrm>
            <a:off x="8839254" y="3603008"/>
            <a:ext cx="2779538" cy="461665"/>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笙（しょう）</a:t>
            </a:r>
          </a:p>
        </p:txBody>
      </p:sp>
      <p:sp>
        <p:nvSpPr>
          <p:cNvPr id="19" name="テキスト ボックス 18"/>
          <p:cNvSpPr txBox="1"/>
          <p:nvPr/>
        </p:nvSpPr>
        <p:spPr>
          <a:xfrm>
            <a:off x="573204" y="6207401"/>
            <a:ext cx="2867082" cy="461665"/>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楽箏（がくそう）</a:t>
            </a:r>
          </a:p>
        </p:txBody>
      </p:sp>
      <p:sp>
        <p:nvSpPr>
          <p:cNvPr id="20" name="テキスト ボックス 19"/>
          <p:cNvSpPr txBox="1"/>
          <p:nvPr/>
        </p:nvSpPr>
        <p:spPr>
          <a:xfrm>
            <a:off x="4706228" y="6228885"/>
            <a:ext cx="2779535" cy="461665"/>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楽太鼓（</a:t>
            </a:r>
            <a:r>
              <a:rPr kumimoji="1" lang="ja-JP" altLang="en-US" sz="2400" spc="-150" dirty="0">
                <a:latin typeface="UD デジタル 教科書体 NK-B" panose="02020700000000000000" pitchFamily="18" charset="-128"/>
                <a:ea typeface="UD デジタル 教科書体 NK-B" panose="02020700000000000000" pitchFamily="18" charset="-128"/>
              </a:rPr>
              <a:t>がくだいこ</a:t>
            </a:r>
            <a:r>
              <a:rPr kumimoji="1" lang="ja-JP" altLang="en-US" sz="2400" dirty="0">
                <a:latin typeface="UD デジタル 教科書体 NK-B" panose="02020700000000000000" pitchFamily="18" charset="-128"/>
                <a:ea typeface="UD デジタル 教科書体 NK-B" panose="02020700000000000000" pitchFamily="18" charset="-128"/>
              </a:rPr>
              <a:t>）</a:t>
            </a:r>
          </a:p>
        </p:txBody>
      </p:sp>
      <p:sp>
        <p:nvSpPr>
          <p:cNvPr id="21" name="テキスト ボックス 20"/>
          <p:cNvSpPr txBox="1"/>
          <p:nvPr/>
        </p:nvSpPr>
        <p:spPr>
          <a:xfrm>
            <a:off x="725604" y="3755408"/>
            <a:ext cx="2867082" cy="461665"/>
          </a:xfrm>
          <a:prstGeom prst="rect">
            <a:avLst/>
          </a:prstGeom>
          <a:noFill/>
        </p:spPr>
        <p:txBody>
          <a:bodyPr wrap="square" rtlCol="0">
            <a:spAutoFit/>
          </a:bodyPr>
          <a:lstStyle/>
          <a:p>
            <a:pPr algn="ctr"/>
            <a:r>
              <a:rPr kumimoji="1" lang="ja-JP" altLang="en-US" sz="2400" dirty="0">
                <a:latin typeface="UD デジタル 教科書体 NK-B" panose="02020700000000000000" pitchFamily="18" charset="-128"/>
                <a:ea typeface="UD デジタル 教科書体 NK-B" panose="02020700000000000000" pitchFamily="18" charset="-128"/>
              </a:rPr>
              <a:t>竜笛（りゅうてき）</a:t>
            </a:r>
          </a:p>
        </p:txBody>
      </p:sp>
      <p:pic>
        <p:nvPicPr>
          <p:cNvPr id="10254" name="Picture 14" descr="ソース画像を表示"/>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29898" y="336804"/>
            <a:ext cx="2562102" cy="21643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ソース画像を表示"/>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9987" r="89747"/>
                    </a14:imgEffect>
                  </a14:imgLayer>
                </a14:imgProps>
              </a:ext>
              <a:ext uri="{28A0092B-C50C-407E-A947-70E740481C1C}">
                <a14:useLocalDpi xmlns:a14="http://schemas.microsoft.com/office/drawing/2010/main" val="0"/>
              </a:ext>
            </a:extLst>
          </a:blip>
          <a:srcRect/>
          <a:stretch>
            <a:fillRect/>
          </a:stretch>
        </p:blipFill>
        <p:spPr bwMode="auto">
          <a:xfrm>
            <a:off x="2701708" y="1739457"/>
            <a:ext cx="1781957" cy="23727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ソース画像を表示"/>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9180" r="93770"/>
                    </a14:imgEffect>
                  </a14:imgLayer>
                </a14:imgProps>
              </a:ext>
              <a:ext uri="{28A0092B-C50C-407E-A947-70E740481C1C}">
                <a14:useLocalDpi xmlns:a14="http://schemas.microsoft.com/office/drawing/2010/main" val="0"/>
              </a:ext>
            </a:extLst>
          </a:blip>
          <a:srcRect/>
          <a:stretch>
            <a:fillRect/>
          </a:stretch>
        </p:blipFill>
        <p:spPr bwMode="auto">
          <a:xfrm>
            <a:off x="6335751" y="2216275"/>
            <a:ext cx="2108183" cy="1493009"/>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1009934" y="365125"/>
            <a:ext cx="5431809" cy="261610"/>
          </a:xfrm>
          <a:prstGeom prst="rect">
            <a:avLst/>
          </a:prstGeom>
          <a:noFill/>
        </p:spPr>
        <p:txBody>
          <a:bodyPr wrap="square" rtlCol="0">
            <a:spAutoFit/>
          </a:bodyPr>
          <a:lstStyle/>
          <a:p>
            <a:r>
              <a:rPr lang="ja-JP" altLang="en-US" sz="1100" dirty="0"/>
              <a:t>　 が</a:t>
            </a:r>
            <a:r>
              <a:rPr lang="ja-JP" altLang="en-US" sz="1100" dirty="0" err="1"/>
              <a:t>がく</a:t>
            </a:r>
            <a:r>
              <a:rPr kumimoji="1" lang="ja-JP" altLang="en-US" sz="1100" dirty="0" err="1"/>
              <a:t>　　　　　　　　</a:t>
            </a:r>
            <a:r>
              <a:rPr kumimoji="1" lang="ja-JP" altLang="en-US" sz="1100" dirty="0"/>
              <a:t>　しよう　　　　　　　　　　　　　　　</a:t>
            </a:r>
            <a:r>
              <a:rPr kumimoji="1" lang="ja-JP" altLang="en-US" sz="1100" dirty="0" err="1"/>
              <a:t>がっ</a:t>
            </a:r>
            <a:r>
              <a:rPr kumimoji="1" lang="ja-JP" altLang="en-US" sz="1100" dirty="0"/>
              <a:t>き　　　　　　　　　　　　　　　　　　　　</a:t>
            </a:r>
          </a:p>
        </p:txBody>
      </p:sp>
    </p:spTree>
    <p:extLst>
      <p:ext uri="{BB962C8B-B14F-4D97-AF65-F5344CB8AC3E}">
        <p14:creationId xmlns:p14="http://schemas.microsoft.com/office/powerpoint/2010/main" val="41148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54"/>
                                        </p:tgtEl>
                                        <p:attrNameLst>
                                          <p:attrName>style.visibility</p:attrName>
                                        </p:attrNameLst>
                                      </p:cBhvr>
                                      <p:to>
                                        <p:strVal val="visible"/>
                                      </p:to>
                                    </p:set>
                                    <p:animEffect transition="in" filter="fade">
                                      <p:cBhvr>
                                        <p:cTn id="7" dur="1000"/>
                                        <p:tgtEl>
                                          <p:spTgt spid="10254"/>
                                        </p:tgtEl>
                                      </p:cBhvr>
                                    </p:animEffect>
                                    <p:anim calcmode="lin" valueType="num">
                                      <p:cBhvr>
                                        <p:cTn id="8" dur="1000" fill="hold"/>
                                        <p:tgtEl>
                                          <p:spTgt spid="10254"/>
                                        </p:tgtEl>
                                        <p:attrNameLst>
                                          <p:attrName>ppt_x</p:attrName>
                                        </p:attrNameLst>
                                      </p:cBhvr>
                                      <p:tavLst>
                                        <p:tav tm="0">
                                          <p:val>
                                            <p:strVal val="#ppt_x"/>
                                          </p:val>
                                        </p:tav>
                                        <p:tav tm="100000">
                                          <p:val>
                                            <p:strVal val="#ppt_x"/>
                                          </p:val>
                                        </p:tav>
                                      </p:tavLst>
                                    </p:anim>
                                    <p:anim calcmode="lin" valueType="num">
                                      <p:cBhvr>
                                        <p:cTn id="9" dur="1000" fill="hold"/>
                                        <p:tgtEl>
                                          <p:spTgt spid="102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fade">
                                      <p:cBhvr>
                                        <p:cTn id="21" dur="1000"/>
                                        <p:tgtEl>
                                          <p:spTgt spid="1026"/>
                                        </p:tgtEl>
                                      </p:cBhvr>
                                    </p:animEffect>
                                    <p:anim calcmode="lin" valueType="num">
                                      <p:cBhvr>
                                        <p:cTn id="22" dur="1000" fill="hold"/>
                                        <p:tgtEl>
                                          <p:spTgt spid="1026"/>
                                        </p:tgtEl>
                                        <p:attrNameLst>
                                          <p:attrName>ppt_x</p:attrName>
                                        </p:attrNameLst>
                                      </p:cBhvr>
                                      <p:tavLst>
                                        <p:tav tm="0">
                                          <p:val>
                                            <p:strVal val="#ppt_x"/>
                                          </p:val>
                                        </p:tav>
                                        <p:tav tm="100000">
                                          <p:val>
                                            <p:strVal val="#ppt_x"/>
                                          </p:val>
                                        </p:tav>
                                      </p:tavLst>
                                    </p:anim>
                                    <p:anim calcmode="lin" valueType="num">
                                      <p:cBhvr>
                                        <p:cTn id="2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4544</TotalTime>
  <Words>2252</Words>
  <Application>Microsoft Office PowerPoint</Application>
  <PresentationFormat>ワイド画面</PresentationFormat>
  <Paragraphs>228</Paragraphs>
  <Slides>12</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12</vt:i4>
      </vt:variant>
    </vt:vector>
  </HeadingPairs>
  <TitlesOfParts>
    <vt:vector size="23" baseType="lpstr">
      <vt:lpstr>BIZ UDPゴシック</vt:lpstr>
      <vt:lpstr>BIZ UDゴシック</vt:lpstr>
      <vt:lpstr>HGP創英角ｺﾞｼｯｸUB</vt:lpstr>
      <vt:lpstr>HG創英ﾌﾟﾚｾﾞﾝｽEB</vt:lpstr>
      <vt:lpstr>ＭＳ Ｐゴシック</vt:lpstr>
      <vt:lpstr>ＭＳ ゴシック</vt:lpstr>
      <vt:lpstr>UD デジタル 教科書体 NK-B</vt:lpstr>
      <vt:lpstr>游ゴシック</vt:lpstr>
      <vt:lpstr>Arial</vt:lpstr>
      <vt:lpstr>Calibri</vt:lpstr>
      <vt:lpstr>Office テーマ</vt:lpstr>
      <vt:lpstr>思い浮かべながら　歌おう</vt:lpstr>
      <vt:lpstr>つばさをください</vt:lpstr>
      <vt:lpstr>ふるさと</vt:lpstr>
      <vt:lpstr>音楽の作りを考えながら  聴こう・表現しよう</vt:lpstr>
      <vt:lpstr>「アルルの女」第２組曲から　 　　　　　　　　　　　　　　　ファランドール</vt:lpstr>
      <vt:lpstr>音楽の特徴を手拍子で表現しよう</vt:lpstr>
      <vt:lpstr>雅楽「越天楽」</vt:lpstr>
      <vt:lpstr>日本の古典音楽の特徴を考えよう</vt:lpstr>
      <vt:lpstr>雅楽で使用される楽器</vt:lpstr>
      <vt:lpstr>ストローで【ひちりき】を再現してみよう</vt:lpstr>
      <vt:lpstr>PowerPoint プレゼンテーション</vt:lpstr>
      <vt:lpstr>音源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なにいろかな？</dc:title>
  <dc:creator>Windows ユーザー</dc:creator>
  <cp:lastModifiedBy>岡森 博宣</cp:lastModifiedBy>
  <cp:revision>434</cp:revision>
  <cp:lastPrinted>2022-02-01T04:05:48Z</cp:lastPrinted>
  <dcterms:created xsi:type="dcterms:W3CDTF">2020-08-21T05:09:50Z</dcterms:created>
  <dcterms:modified xsi:type="dcterms:W3CDTF">2022-02-11T07:51:46Z</dcterms:modified>
</cp:coreProperties>
</file>