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21.xml" ContentType="application/vnd.openxmlformats-officedocument.presentationml.tags+xml"/>
  <Override PartName="/ppt/notesSlides/notesSlide46.xml" ContentType="application/vnd.openxmlformats-officedocument.presentationml.notesSlide+xml"/>
  <Override PartName="/ppt/tags/tag22.xml" ContentType="application/vnd.openxmlformats-officedocument.presentationml.tags+xml"/>
  <Override PartName="/ppt/notesSlides/notesSlide47.xml" ContentType="application/vnd.openxmlformats-officedocument.presentationml.notesSlide+xml"/>
  <Override PartName="/ppt/tags/tag23.xml" ContentType="application/vnd.openxmlformats-officedocument.presentationml.tags+xml"/>
  <Override PartName="/ppt/notesSlides/notesSlide48.xml" ContentType="application/vnd.openxmlformats-officedocument.presentationml.notesSlide+xml"/>
  <Override PartName="/ppt/tags/tag24.xml" ContentType="application/vnd.openxmlformats-officedocument.presentationml.tags+xml"/>
  <Override PartName="/ppt/notesSlides/notesSlide49.xml" ContentType="application/vnd.openxmlformats-officedocument.presentationml.notesSlide+xml"/>
  <Override PartName="/ppt/tags/tag25.xml" ContentType="application/vnd.openxmlformats-officedocument.presentationml.tags+xml"/>
  <Override PartName="/ppt/notesSlides/notesSlide50.xml" ContentType="application/vnd.openxmlformats-officedocument.presentationml.notesSlide+xml"/>
  <Override PartName="/ppt/tags/tag26.xml" ContentType="application/vnd.openxmlformats-officedocument.presentationml.tags+xml"/>
  <Override PartName="/ppt/notesSlides/notesSlide51.xml" ContentType="application/vnd.openxmlformats-officedocument.presentationml.notesSlide+xml"/>
  <Override PartName="/ppt/tags/tag27.xml" ContentType="application/vnd.openxmlformats-officedocument.presentationml.tags+xml"/>
  <Override PartName="/ppt/notesSlides/notesSlide52.xml" ContentType="application/vnd.openxmlformats-officedocument.presentationml.notesSlide+xml"/>
  <Override PartName="/ppt/tags/tag28.xml" ContentType="application/vnd.openxmlformats-officedocument.presentationml.tags+xml"/>
  <Override PartName="/ppt/notesSlides/notesSlide53.xml" ContentType="application/vnd.openxmlformats-officedocument.presentationml.notesSlide+xml"/>
  <Override PartName="/ppt/tags/tag29.xml" ContentType="application/vnd.openxmlformats-officedocument.presentationml.tags+xml"/>
  <Override PartName="/ppt/notesSlides/notesSlide54.xml" ContentType="application/vnd.openxmlformats-officedocument.presentationml.notesSlide+xml"/>
  <Override PartName="/ppt/tags/tag30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31.xml" ContentType="application/vnd.openxmlformats-officedocument.presentationml.tags+xml"/>
  <Override PartName="/ppt/notesSlides/notesSlide57.xml" ContentType="application/vnd.openxmlformats-officedocument.presentationml.notesSlide+xml"/>
  <Override PartName="/ppt/tags/tag32.xml" ContentType="application/vnd.openxmlformats-officedocument.presentationml.tags+xml"/>
  <Override PartName="/ppt/notesSlides/notesSlide58.xml" ContentType="application/vnd.openxmlformats-officedocument.presentationml.notesSlide+xml"/>
  <Override PartName="/ppt/tags/tag33.xml" ContentType="application/vnd.openxmlformats-officedocument.presentationml.tags+xml"/>
  <Override PartName="/ppt/notesSlides/notesSlide59.xml" ContentType="application/vnd.openxmlformats-officedocument.presentationml.notesSlide+xml"/>
  <Override PartName="/ppt/tags/tag34.xml" ContentType="application/vnd.openxmlformats-officedocument.presentationml.tags+xml"/>
  <Override PartName="/ppt/notesSlides/notesSlide60.xml" ContentType="application/vnd.openxmlformats-officedocument.presentationml.notesSlide+xml"/>
  <Override PartName="/ppt/tags/tag35.xml" ContentType="application/vnd.openxmlformats-officedocument.presentationml.tags+xml"/>
  <Override PartName="/ppt/notesSlides/notesSlide61.xml" ContentType="application/vnd.openxmlformats-officedocument.presentationml.notesSlide+xml"/>
  <Override PartName="/ppt/tags/tag36.xml" ContentType="application/vnd.openxmlformats-officedocument.presentationml.tags+xml"/>
  <Override PartName="/ppt/notesSlides/notesSlide62.xml" ContentType="application/vnd.openxmlformats-officedocument.presentationml.notesSlide+xml"/>
  <Override PartName="/ppt/tags/tag37.xml" ContentType="application/vnd.openxmlformats-officedocument.presentationml.tags+xml"/>
  <Override PartName="/ppt/notesSlides/notesSlide63.xml" ContentType="application/vnd.openxmlformats-officedocument.presentationml.notesSlide+xml"/>
  <Override PartName="/ppt/tags/tag38.xml" ContentType="application/vnd.openxmlformats-officedocument.presentationml.tags+xml"/>
  <Override PartName="/ppt/notesSlides/notesSlide64.xml" ContentType="application/vnd.openxmlformats-officedocument.presentationml.notesSlide+xml"/>
  <Override PartName="/ppt/tags/tag39.xml" ContentType="application/vnd.openxmlformats-officedocument.presentationml.tags+xml"/>
  <Override PartName="/ppt/notesSlides/notesSlide65.xml" ContentType="application/vnd.openxmlformats-officedocument.presentationml.notesSlide+xml"/>
  <Override PartName="/ppt/tags/tag40.xml" ContentType="application/vnd.openxmlformats-officedocument.presentationml.tags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tags/tag41.xml" ContentType="application/vnd.openxmlformats-officedocument.presentationml.tags+xml"/>
  <Override PartName="/ppt/notesSlides/notesSlide72.xml" ContentType="application/vnd.openxmlformats-officedocument.presentationml.notesSlide+xml"/>
  <Override PartName="/ppt/tags/tag42.xml" ContentType="application/vnd.openxmlformats-officedocument.presentationml.tags+xml"/>
  <Override PartName="/ppt/notesSlides/notesSlide73.xml" ContentType="application/vnd.openxmlformats-officedocument.presentationml.notesSlide+xml"/>
  <Override PartName="/ppt/tags/tag43.xml" ContentType="application/vnd.openxmlformats-officedocument.presentationml.tags+xml"/>
  <Override PartName="/ppt/notesSlides/notesSlide74.xml" ContentType="application/vnd.openxmlformats-officedocument.presentationml.notesSlide+xml"/>
  <Override PartName="/ppt/tags/tag44.xml" ContentType="application/vnd.openxmlformats-officedocument.presentationml.tags+xml"/>
  <Override PartName="/ppt/notesSlides/notesSlide75.xml" ContentType="application/vnd.openxmlformats-officedocument.presentationml.notesSlide+xml"/>
  <Override PartName="/ppt/tags/tag45.xml" ContentType="application/vnd.openxmlformats-officedocument.presentationml.tags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tags/tag46.xml" ContentType="application/vnd.openxmlformats-officedocument.presentationml.tags+xml"/>
  <Override PartName="/ppt/notesSlides/notesSlide78.xml" ContentType="application/vnd.openxmlformats-officedocument.presentationml.notesSlide+xml"/>
  <Override PartName="/ppt/tags/tag47.xml" ContentType="application/vnd.openxmlformats-officedocument.presentationml.tags+xml"/>
  <Override PartName="/ppt/notesSlides/notesSlide79.xml" ContentType="application/vnd.openxmlformats-officedocument.presentationml.notesSlide+xml"/>
  <Override PartName="/ppt/tags/tag48.xml" ContentType="application/vnd.openxmlformats-officedocument.presentationml.tags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278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6" r:id="rId14"/>
    <p:sldId id="295" r:id="rId15"/>
    <p:sldId id="297" r:id="rId16"/>
    <p:sldId id="299" r:id="rId17"/>
    <p:sldId id="298" r:id="rId18"/>
    <p:sldId id="303" r:id="rId19"/>
    <p:sldId id="301" r:id="rId20"/>
    <p:sldId id="302" r:id="rId21"/>
    <p:sldId id="300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348" r:id="rId66"/>
    <p:sldId id="349" r:id="rId67"/>
    <p:sldId id="351" r:id="rId68"/>
    <p:sldId id="352" r:id="rId69"/>
    <p:sldId id="353" r:id="rId70"/>
    <p:sldId id="354" r:id="rId71"/>
    <p:sldId id="355" r:id="rId72"/>
    <p:sldId id="356" r:id="rId73"/>
    <p:sldId id="357" r:id="rId74"/>
    <p:sldId id="358" r:id="rId75"/>
    <p:sldId id="359" r:id="rId76"/>
    <p:sldId id="360" r:id="rId77"/>
    <p:sldId id="362" r:id="rId78"/>
    <p:sldId id="363" r:id="rId79"/>
    <p:sldId id="364" r:id="rId80"/>
    <p:sldId id="365" r:id="rId81"/>
    <p:sldId id="366" r:id="rId8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99"/>
    <a:srgbClr val="FFCCFF"/>
    <a:srgbClr val="FFCC66"/>
    <a:srgbClr val="CC009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6655" autoAdjust="0"/>
  </p:normalViewPr>
  <p:slideViewPr>
    <p:cSldViewPr snapToGrid="0">
      <p:cViewPr varScale="1">
        <p:scale>
          <a:sx n="38" d="100"/>
          <a:sy n="38" d="100"/>
        </p:scale>
        <p:origin x="18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12E2C-2E40-43B2-9D51-3489FA0C5AFD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E1C2F-0A59-4D22-B6B6-4FE84652CB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48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色々なものを数えてみよう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1C2F-0A59-4D22-B6B6-4FE84652CBC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906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消しゴムは（７秒待つ）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＜クリック＞９つ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1C2F-0A59-4D22-B6B6-4FE84652CBC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542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黒板消しは（８秒待つ）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1C2F-0A59-4D22-B6B6-4FE84652CBC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256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今度は、何個あるか聞くから数えて答えてね。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1C2F-0A59-4D22-B6B6-4FE84652CBC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597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サッカーボールはいくつあるかな？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（２秒待つ）サッカーボールは＜クリック＞２つ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1C2F-0A59-4D22-B6B6-4FE84652CBC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461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いちごはいくつあるかな？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（２秒待つ）いちごは＜クリック＞１つ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1C2F-0A59-4D22-B6B6-4FE84652CBC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155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にんじんはいくつあるかな？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（２秒待つ）にんじんは＜クリック＞３つ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1C2F-0A59-4D22-B6B6-4FE84652CBC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108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キャンディーはいくつあるかな？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（３秒待つ）キャンディーは＜クリック＞５つ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1C2F-0A59-4D22-B6B6-4FE84652CBC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159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どんぐりはいくつあるかな？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（３秒待つ）どんぐりは＜クリック＞４つ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1C2F-0A59-4D22-B6B6-4FE84652CBC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512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消しゴムはいくつあるかな？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（７秒待つ）消しゴムは＜クリック＞９つ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1C2F-0A59-4D22-B6B6-4FE84652CBC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98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クッキーはいくつあるかな？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（５秒待つ）クッキーは＜クリック＞７つ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1C2F-0A59-4D22-B6B6-4FE84652CBC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29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いちごは（２秒待つ）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＜クリック＞１つ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1C2F-0A59-4D22-B6B6-4FE84652CBC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813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ドーナッツはいくつあるかな？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（６秒待つ）ドーナッツは＜クリック＞８つ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1C2F-0A59-4D22-B6B6-4FE84652CBC2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336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りんごはいくつあるかな？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（４秒待つ）りんごは＜クリック＞６つ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1C2F-0A59-4D22-B6B6-4FE84652CBC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6234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黒板消しはいくつあるかな？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（８秒待つ）黒板消しは＜クリック＞</a:t>
            </a:r>
            <a:r>
              <a:rPr kumimoji="1" lang="en-US" altLang="ja-JP" dirty="0" smtClean="0"/>
              <a:t>10</a:t>
            </a:r>
            <a:r>
              <a:rPr kumimoji="1" lang="ja-JP" altLang="en-US" smtClean="0"/>
              <a:t>個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1C2F-0A59-4D22-B6B6-4FE84652CBC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657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数字を読もう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776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これは、１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86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これは、２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135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これは、３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7996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これは、４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「し」とも読むよ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2026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これは、５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575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これは、６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013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サッカーボールは（２秒待つ）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＜クリック＞２つ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1C2F-0A59-4D22-B6B6-4FE84652CBC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131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これは、７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「しち」とも読むよ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251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これは、８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9567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これは、９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「く」とも読むよ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3418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これは、</a:t>
            </a:r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4995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数字を読もう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9174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これは、１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7062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これは、２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863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これは、３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3117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これは、４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「し」とも読むよ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4289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これは、５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7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にんじんは（２秒待つ）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＜クリック＞３つ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1C2F-0A59-4D22-B6B6-4FE84652CBC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3562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これは、６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0801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これは、７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「しち」とも読むよ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0019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これは、８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8492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これは、９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「く」とも読むよ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5716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これは、</a:t>
            </a:r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69025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画面の数字を読んでみよう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5705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これはなに？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これは、４。「し」とも読むよ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2940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これはなに？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これは、１。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6427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これはなに？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これは、３。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0181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これはなに？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これは、５。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299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どんぐりは（２秒待つ）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＜クリック＞４つ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1C2F-0A59-4D22-B6B6-4FE84652CBC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3002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これはなに？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これは、２。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6124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これはなに？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これは、８。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473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これはなに？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これは、６。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3864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これはなに？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これは、７。しちとも読むよ。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4161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これはなに？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これは、</a:t>
            </a:r>
            <a:r>
              <a:rPr kumimoji="1" lang="en-US" altLang="ja-JP" dirty="0" smtClean="0"/>
              <a:t>10</a:t>
            </a:r>
            <a:r>
              <a:rPr kumimoji="1" lang="ja-JP" altLang="en-US" dirty="0" err="1" smtClean="0"/>
              <a:t>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826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これはなに？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これは、９。「く」とも読むよ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21DE-B771-4901-89C1-C6DDCBA4AB01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8301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いくつあるかな？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1992E-C75A-4D0B-9635-093ACBB7CAD8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5815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いちごはいくつあるかな？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＜クリック＞いちごは、１つ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1992E-C75A-4D0B-9635-093ACBB7CAD8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0944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サッカーボールはいくつあるかな？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＜クリック＞サッカーボールは、２つ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1992E-C75A-4D0B-9635-093ACBB7CAD8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06314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にんじんはいくつあるかな？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＜クリック＞にんじんは、３つ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1992E-C75A-4D0B-9635-093ACBB7CAD8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232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キャンディーは（３秒待つ）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＜クリック＞５つ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1C2F-0A59-4D22-B6B6-4FE84652CBC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8732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どんぐりはいくつあるかな？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＜クリック＞どんぐりは、４つ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1992E-C75A-4D0B-9635-093ACBB7CAD8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8815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キャンディーはいくつあるかな？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＜クリック＞キャンディーは、５つ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1992E-C75A-4D0B-9635-093ACBB7CAD8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5361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りんごはいくつあるかな？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（４秒待つ）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＜クリック＞りんごは、６つ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1992E-C75A-4D0B-9635-093ACBB7CAD8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1763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クッキーはいくつあるかな？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＜クリック＞クッキーは、７つ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1992E-C75A-4D0B-9635-093ACBB7CAD8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0070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ドーナッツはいくつあるかな？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＜クリック＞ドーナッツは、８つ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1992E-C75A-4D0B-9635-093ACBB7CAD8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26271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消しゴムはいくつあるかな？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＜クリック＞消しゴムは、９つ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1992E-C75A-4D0B-9635-093ACBB7CAD8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52260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黒板消しは何個あるかな？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＜クリック＞黒板消しは、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1992E-C75A-4D0B-9635-093ACBB7CAD8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15946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身近なもの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364CB-FE66-48E1-91DC-8699E685BE7A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69677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これは食べるときに使うもの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フォークやスプーン、お箸などがあるね。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364CB-FE66-48E1-91DC-8699E685BE7A}" type="slidenum">
              <a:rPr kumimoji="1" lang="ja-JP" altLang="en-US" smtClean="0"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0461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これは、飲むときに使うもの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コップやグラス、ストローなどがあるね。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364CB-FE66-48E1-91DC-8699E685BE7A}" type="slidenum">
              <a:rPr kumimoji="1" lang="ja-JP" altLang="en-US" smtClean="0"/>
              <a:t>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021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りんごは（４秒待つ）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＜クリック＞６つ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1C2F-0A59-4D22-B6B6-4FE84652CBC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04606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これは、食べ物を乗せるもの。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お皿やお茶碗などがあるね。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364CB-FE66-48E1-91DC-8699E685BE7A}" type="slidenum">
              <a:rPr kumimoji="1" lang="ja-JP" altLang="en-US" smtClean="0"/>
              <a:t>70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43330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身近なものを選んでみよう。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364CB-FE66-48E1-91DC-8699E685BE7A}" type="slidenum">
              <a:rPr kumimoji="1" lang="ja-JP" altLang="en-US" smtClean="0"/>
              <a:t>71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98075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食べるときに使うものはどっちかな？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＜クリック＞食べるときに使うものはこっち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364CB-FE66-48E1-91DC-8699E685BE7A}" type="slidenum">
              <a:rPr kumimoji="1" lang="ja-JP" altLang="en-US" smtClean="0"/>
              <a:t>72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81796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食べるときに使うものはどっちかな？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＜クリック＞食べるときに使うものはこっち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364CB-FE66-48E1-91DC-8699E685BE7A}" type="slidenum">
              <a:rPr kumimoji="1" lang="ja-JP" altLang="en-US" smtClean="0"/>
              <a:t>73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6604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飲むときに使うものはどっちかな？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＜クリック＞飲むときに使うものはこっち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364CB-FE66-48E1-91DC-8699E685BE7A}" type="slidenum">
              <a:rPr kumimoji="1" lang="ja-JP" altLang="en-US" smtClean="0"/>
              <a:t>74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98453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飲むときに使うものはどっちかな？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＜クリック＞飲むときに使うものはこっち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364CB-FE66-48E1-91DC-8699E685BE7A}" type="slidenum">
              <a:rPr kumimoji="1" lang="ja-JP" altLang="en-US" smtClean="0"/>
              <a:t>75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47687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食べ物を乗せるときに使うものはどっちかな？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＜クリック＞食べ物を乗せるときに使うものはこっち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364CB-FE66-48E1-91DC-8699E685BE7A}" type="slidenum">
              <a:rPr kumimoji="1" lang="ja-JP" altLang="en-US" smtClean="0"/>
              <a:t>76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60479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形を</a:t>
            </a:r>
            <a:r>
              <a:rPr kumimoji="1" lang="ja-JP" altLang="en-US" dirty="0" smtClean="0"/>
              <a:t>探そう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63DA4-3A04-4280-957B-ADDF231D1AEE}" type="slidenum">
              <a:rPr kumimoji="1" lang="ja-JP" altLang="en-US" smtClean="0"/>
              <a:t>77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90487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この中から、丸を探してみよう。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全部で４つあるよ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＜クリック＞丸はこれだよ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63DA4-3A04-4280-957B-ADDF231D1AEE}" type="slidenum">
              <a:rPr kumimoji="1" lang="ja-JP" altLang="en-US" smtClean="0"/>
              <a:t>78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965790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この中から、三角を探してみよう。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全部で５つあるよ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＜クリック＞三角はこれだよ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63DA4-3A04-4280-957B-ADDF231D1AEE}" type="slidenum">
              <a:rPr kumimoji="1" lang="ja-JP" altLang="en-US" smtClean="0"/>
              <a:t>79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817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クッキーは（５秒待つ）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＜クリック＞７つ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1C2F-0A59-4D22-B6B6-4FE84652CBC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33805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この中から、四角を探してみよう。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全部で４つあるよ</a:t>
            </a:r>
          </a:p>
          <a:p>
            <a:endParaRPr kumimoji="1" lang="en-US" altLang="ja-JP" dirty="0" smtClean="0"/>
          </a:p>
          <a:p>
            <a:r>
              <a:rPr kumimoji="1" lang="ja-JP" altLang="en-US" smtClean="0"/>
              <a:t>（５秒</a:t>
            </a:r>
            <a:r>
              <a:rPr kumimoji="1" lang="ja-JP" altLang="en-US" dirty="0" smtClean="0"/>
              <a:t>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＜クリック＞四角はこれだよ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63DA4-3A04-4280-957B-ADDF231D1AEE}" type="slidenum">
              <a:rPr kumimoji="1" lang="ja-JP" altLang="en-US" smtClean="0"/>
              <a:t>80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28503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よくできました！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63DA4-3A04-4280-957B-ADDF231D1AEE}" type="slidenum">
              <a:rPr kumimoji="1" lang="ja-JP" altLang="en-US" smtClean="0"/>
              <a:t>81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676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ドーナッツは（６秒待つ）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＜クリック＞８つ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1C2F-0A59-4D22-B6B6-4FE84652CBC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97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50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89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25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98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60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14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37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65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60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08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74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81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4" Type="http://schemas.openxmlformats.org/officeDocument/2006/relationships/image" Target="../media/image1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1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4" Type="http://schemas.openxmlformats.org/officeDocument/2006/relationships/image" Target="../media/image1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image" Target="../media/image16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2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0894" y="2716305"/>
            <a:ext cx="9144000" cy="1076045"/>
          </a:xfrm>
        </p:spPr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かぞえてみよう①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965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487520" y="521717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９</a:t>
            </a:r>
            <a:endParaRPr kumimoji="1" lang="ja-JP" altLang="en-US" sz="7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8194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67" y="4571441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8" y="393888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634" y="362230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721" y="393887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75" y="431146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64" y="362229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3" y="2109509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926" y="2109508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280" y="2146767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469" y="2077850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279400" y="394404"/>
            <a:ext cx="11582400" cy="3847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4407752" y="5136492"/>
            <a:ext cx="4038602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pPr algn="l"/>
            <a:r>
              <a:rPr lang="ja-JP" altLang="en-US" dirty="0" smtClean="0"/>
              <a:t>は　　 　　つ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427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487520" y="521717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6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endParaRPr kumimoji="1" lang="ja-JP" altLang="en-US" sz="6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921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43" y="5249606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48" y="1179628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650" y="1139531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49" y="1179628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848" y="1179628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049" y="1179628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48" y="2607623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650" y="2567526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49" y="2607623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848" y="2607623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049" y="2607623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279400" y="394404"/>
            <a:ext cx="11582400" cy="3847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4356845" y="5092057"/>
            <a:ext cx="4038602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pPr algn="l"/>
            <a:r>
              <a:rPr lang="ja-JP" altLang="en-US" dirty="0" smtClean="0"/>
              <a:t>は　　 　　こ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251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0894" y="2716305"/>
            <a:ext cx="9144000" cy="1076045"/>
          </a:xfrm>
        </p:spPr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かぞえてみよう②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986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501002" y="521717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endParaRPr kumimoji="1" lang="ja-JP" altLang="en-US" sz="7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2999919" y="806823"/>
            <a:ext cx="2971800" cy="347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5966045" y="806823"/>
            <a:ext cx="2971800" cy="347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3476120" y="5235803"/>
            <a:ext cx="1000682" cy="116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376550" y="618218"/>
            <a:ext cx="11582400" cy="3847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4476802" y="5075842"/>
            <a:ext cx="4038602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pPr algn="l"/>
            <a:r>
              <a:rPr lang="ja-JP" altLang="en-US" dirty="0" smtClean="0"/>
              <a:t>は　　 　　つ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09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12" y="851605"/>
            <a:ext cx="2744507" cy="274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289" y="5360914"/>
            <a:ext cx="858509" cy="85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245473" y="5035920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</a:t>
            </a:r>
            <a:endParaRPr kumimoji="1" lang="ja-JP" altLang="en-US" sz="7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79400" y="394404"/>
            <a:ext cx="11582400" cy="3847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4114798" y="4969758"/>
            <a:ext cx="4038602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pPr algn="l"/>
            <a:r>
              <a:rPr lang="ja-JP" altLang="en-US" smtClean="0"/>
              <a:t>は　　 　　つ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75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487520" y="521717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endParaRPr kumimoji="1" lang="ja-JP" altLang="en-US" sz="7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83" y="79169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624" y="4855415"/>
            <a:ext cx="1719916" cy="171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906" y="872099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68" y="872099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279400" y="394404"/>
            <a:ext cx="11582400" cy="3847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4419598" y="5075843"/>
            <a:ext cx="4038602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pPr algn="l"/>
            <a:r>
              <a:rPr lang="ja-JP" altLang="en-US" dirty="0" smtClean="0"/>
              <a:t>は　　 　　つ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31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487520" y="521717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</a:t>
            </a:r>
            <a:endParaRPr kumimoji="1" lang="ja-JP" altLang="en-US" sz="7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09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89" y="5171336"/>
            <a:ext cx="1812925" cy="140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4" y="1455466"/>
            <a:ext cx="1923257" cy="14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60" y="1450334"/>
            <a:ext cx="1923257" cy="14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016" y="1450334"/>
            <a:ext cx="1923257" cy="14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372" y="1396546"/>
            <a:ext cx="1923257" cy="14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728" y="1450334"/>
            <a:ext cx="1923257" cy="14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279400" y="394404"/>
            <a:ext cx="11582400" cy="3847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4398214" y="5117267"/>
            <a:ext cx="4038602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pPr algn="l"/>
            <a:r>
              <a:rPr lang="ja-JP" altLang="en-US" smtClean="0"/>
              <a:t>は　　 　　つ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606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487520" y="521717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</a:t>
            </a:r>
            <a:endParaRPr kumimoji="1" lang="ja-JP" altLang="en-US" sz="7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074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29" y="5241644"/>
            <a:ext cx="1282887" cy="12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52" y="1186608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152" y="1186608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52" y="1186608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752" y="1186608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279400" y="394404"/>
            <a:ext cx="11582400" cy="3847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4450416" y="5101243"/>
            <a:ext cx="4038602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pPr algn="l"/>
            <a:r>
              <a:rPr lang="ja-JP" altLang="en-US" dirty="0" smtClean="0"/>
              <a:t>は　　 　　つ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73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487520" y="521717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９</a:t>
            </a:r>
            <a:endParaRPr kumimoji="1" lang="ja-JP" altLang="en-US" sz="7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8194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67" y="4571441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8" y="393888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634" y="362230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721" y="393887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75" y="431146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64" y="362229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3" y="2109509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926" y="2109508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280" y="2146767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469" y="2077850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279400" y="394404"/>
            <a:ext cx="11582400" cy="3847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4407752" y="5075843"/>
            <a:ext cx="4038602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pPr algn="l"/>
            <a:r>
              <a:rPr lang="ja-JP" altLang="en-US" dirty="0" smtClean="0"/>
              <a:t>は　　 　　つ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965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487520" y="521717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</a:t>
            </a:r>
            <a:endParaRPr kumimoji="1" lang="ja-JP" altLang="en-US" sz="7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14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409" y="5253129"/>
            <a:ext cx="1133849" cy="113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3" y="667683"/>
            <a:ext cx="1709179" cy="17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39" y="2681662"/>
            <a:ext cx="1709179" cy="17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7" y="2681662"/>
            <a:ext cx="1709179" cy="17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40" y="667681"/>
            <a:ext cx="1709179" cy="17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454" y="667682"/>
            <a:ext cx="1709179" cy="17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47" y="667683"/>
            <a:ext cx="1709179" cy="17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261" y="673380"/>
            <a:ext cx="1709179" cy="17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279400" y="394404"/>
            <a:ext cx="11582400" cy="4427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380658" y="5138877"/>
            <a:ext cx="4038602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pPr algn="l"/>
            <a:r>
              <a:rPr lang="ja-JP" altLang="en-US" dirty="0" smtClean="0"/>
              <a:t>は　　 　　つ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80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12" y="851605"/>
            <a:ext cx="2744507" cy="274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114798" y="4959720"/>
            <a:ext cx="4038602" cy="1640822"/>
          </a:xfrm>
        </p:spPr>
        <p:txBody>
          <a:bodyPr anchor="ctr">
            <a:normAutofit/>
          </a:bodyPr>
          <a:lstStyle/>
          <a:p>
            <a:pPr algn="l"/>
            <a:r>
              <a:rPr kumimoji="1" lang="ja-JP" altLang="en-US" dirty="0" smtClean="0"/>
              <a:t>は　　</a:t>
            </a:r>
            <a:r>
              <a:rPr lang="ja-JP" altLang="en-US" dirty="0" smtClean="0"/>
              <a:t> 　　</a:t>
            </a:r>
            <a:r>
              <a:rPr kumimoji="1" lang="ja-JP" altLang="en-US" dirty="0" smtClean="0"/>
              <a:t>つ</a:t>
            </a:r>
            <a:endParaRPr kumimoji="1" lang="ja-JP" altLang="en-US" dirty="0"/>
          </a:p>
        </p:txBody>
      </p:sp>
      <p:pic>
        <p:nvPicPr>
          <p:cNvPr id="14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289" y="5198476"/>
            <a:ext cx="858509" cy="85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245473" y="5035920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　</a:t>
            </a:r>
            <a:endParaRPr kumimoji="1" lang="ja-JP" altLang="en-US" sz="7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79400" y="394404"/>
            <a:ext cx="11582400" cy="3847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875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487520" y="521717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８</a:t>
            </a:r>
            <a:endParaRPr kumimoji="1" lang="ja-JP" altLang="en-US" sz="7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17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284" y="5278973"/>
            <a:ext cx="1234561" cy="123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9" y="455961"/>
            <a:ext cx="1835199" cy="18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48" y="455959"/>
            <a:ext cx="1835199" cy="18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07" y="455960"/>
            <a:ext cx="1835199" cy="18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037" y="455960"/>
            <a:ext cx="1835199" cy="18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78" y="455961"/>
            <a:ext cx="1835199" cy="18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48" y="2595959"/>
            <a:ext cx="1835199" cy="18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9" y="2595960"/>
            <a:ext cx="1835199" cy="18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45" y="2595958"/>
            <a:ext cx="1835199" cy="18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279400" y="394404"/>
            <a:ext cx="11582400" cy="4228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4470504" y="5075842"/>
            <a:ext cx="4038602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pPr algn="l"/>
            <a:r>
              <a:rPr lang="ja-JP" altLang="en-US" dirty="0" smtClean="0"/>
              <a:t>は　　 　　つ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01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487520" y="521717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６</a:t>
            </a:r>
            <a:endParaRPr kumimoji="1" lang="ja-JP" altLang="en-US" sz="7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122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672" y="5245566"/>
            <a:ext cx="1058173" cy="119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7" y="589571"/>
            <a:ext cx="1933938" cy="2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7" y="2776959"/>
            <a:ext cx="1933938" cy="2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59" y="589571"/>
            <a:ext cx="1933938" cy="2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045" y="589571"/>
            <a:ext cx="1933938" cy="2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73" y="589571"/>
            <a:ext cx="1933938" cy="2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01" y="589571"/>
            <a:ext cx="1933938" cy="2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279400" y="394404"/>
            <a:ext cx="11582400" cy="4569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4358442" y="5159514"/>
            <a:ext cx="4038602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pPr algn="l"/>
            <a:r>
              <a:rPr lang="ja-JP" altLang="en-US" dirty="0" smtClean="0"/>
              <a:t>は　　 　　つ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351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487520" y="521717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6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endParaRPr kumimoji="1" lang="ja-JP" altLang="en-US" sz="6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921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43" y="5249606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48" y="1179628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650" y="1139531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49" y="1179628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848" y="1179628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049" y="1179628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48" y="2607623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650" y="2567526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49" y="2607623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848" y="2607623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049" y="2607623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279400" y="394404"/>
            <a:ext cx="11582400" cy="3847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4395998" y="5092057"/>
            <a:ext cx="4038602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pPr algn="l"/>
            <a:r>
              <a:rPr lang="ja-JP" altLang="en-US" dirty="0" smtClean="0"/>
              <a:t>は　　 　　こ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01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0894" y="2716305"/>
            <a:ext cx="9144000" cy="1076045"/>
          </a:xfrm>
        </p:spPr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すうじを　よもう①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006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28600" y="2823882"/>
            <a:ext cx="11757211" cy="32855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00272" y="6015318"/>
            <a:ext cx="1024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いち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38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72835" y="6015318"/>
            <a:ext cx="61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487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00272" y="6015318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ん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827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49505" y="6015318"/>
            <a:ext cx="196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よん（し）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636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31104" y="6015318"/>
            <a:ext cx="604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734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0272" y="6015318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ろ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789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501002" y="521717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endParaRPr kumimoji="1" lang="ja-JP" altLang="en-US" sz="7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2999919" y="806823"/>
            <a:ext cx="2971800" cy="347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5966045" y="806823"/>
            <a:ext cx="2971800" cy="347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3476120" y="5312003"/>
            <a:ext cx="1000682" cy="116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279400" y="394404"/>
            <a:ext cx="11582400" cy="3847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4476802" y="5075842"/>
            <a:ext cx="4038602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pPr algn="l"/>
            <a:r>
              <a:rPr lang="ja-JP" altLang="en-US" dirty="0" smtClean="0"/>
              <a:t>は　　 　　つ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26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6942" y="6015318"/>
            <a:ext cx="2404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なな（しち）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839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00272" y="6109447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405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6942" y="6015318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きゅう（く）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979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3673287" y="2716306"/>
            <a:ext cx="4961964" cy="29359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3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69439" y="6054787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じゅ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569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0894" y="2716305"/>
            <a:ext cx="9144000" cy="1076045"/>
          </a:xfrm>
        </p:spPr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すうじを　よもう②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370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28600" y="2823882"/>
            <a:ext cx="11757211" cy="32855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00272" y="6015318"/>
            <a:ext cx="1024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いち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837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72835" y="6015318"/>
            <a:ext cx="61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073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00272" y="6015318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ん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13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49505" y="6015318"/>
            <a:ext cx="196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よん（し）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7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31104" y="6015318"/>
            <a:ext cx="604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122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487520" y="521717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endParaRPr kumimoji="1" lang="ja-JP" altLang="en-US" sz="7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83" y="79169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624" y="4855415"/>
            <a:ext cx="1719916" cy="171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906" y="872099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68" y="872099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279400" y="394404"/>
            <a:ext cx="11582400" cy="3847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4368798" y="5075843"/>
            <a:ext cx="4038602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pPr algn="l"/>
            <a:r>
              <a:rPr lang="ja-JP" altLang="en-US" dirty="0" smtClean="0"/>
              <a:t>は　　 　　つ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803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0272" y="6015318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ろ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50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6942" y="6015318"/>
            <a:ext cx="2404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なな（しち）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513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00272" y="6109447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127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6942" y="6015318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きゅう（く）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486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3673287" y="2716306"/>
            <a:ext cx="4961964" cy="29359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3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69439" y="6054787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じゅ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598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0894" y="2716305"/>
            <a:ext cx="9144000" cy="1076045"/>
          </a:xfrm>
        </p:spPr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すうじを　よもう③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19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49505" y="6015318"/>
            <a:ext cx="196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よん（し）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4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28600" y="2823882"/>
            <a:ext cx="11757211" cy="32855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00272" y="6015318"/>
            <a:ext cx="1024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いち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938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00272" y="6015318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ん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178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31104" y="6015318"/>
            <a:ext cx="604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62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487520" y="521717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</a:t>
            </a:r>
            <a:endParaRPr kumimoji="1" lang="ja-JP" altLang="en-US" sz="7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074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29" y="5292444"/>
            <a:ext cx="1282887" cy="12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52" y="1186608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152" y="1186608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52" y="1186608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752" y="1186608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279400" y="394404"/>
            <a:ext cx="11582400" cy="3847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4394198" y="5188509"/>
            <a:ext cx="4038602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pPr algn="l"/>
            <a:r>
              <a:rPr lang="ja-JP" altLang="en-US" dirty="0" smtClean="0"/>
              <a:t>は　　 　　つ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409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72835" y="6015318"/>
            <a:ext cx="61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30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00272" y="6109447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88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0272" y="6015318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ろ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7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6942" y="6015318"/>
            <a:ext cx="2404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なな（しち）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33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3673287" y="2716306"/>
            <a:ext cx="4961964" cy="29359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3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endParaRPr lang="ja-JP" altLang="en-US" sz="23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69439" y="6054787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じゅ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01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22729" y="591390"/>
            <a:ext cx="11663082" cy="1076045"/>
          </a:xfrm>
        </p:spPr>
        <p:txBody>
          <a:bodyPr/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すうじを　よもう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69858" y="5033402"/>
            <a:ext cx="1568824" cy="1076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3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6942" y="6015318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きゅう（く）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724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0894" y="2716305"/>
            <a:ext cx="9144000" cy="1076045"/>
          </a:xfrm>
        </p:spPr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いくつあるかな？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460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46" y="1470170"/>
            <a:ext cx="2744507" cy="274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245473" y="5035920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３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56447"/>
          </a:xfrm>
        </p:spPr>
        <p:txBody>
          <a:bodyPr/>
          <a:lstStyle/>
          <a:p>
            <a:r>
              <a:rPr lang="ja-JP" altLang="en-US" dirty="0" smtClean="0"/>
              <a:t>いく</a:t>
            </a:r>
            <a:r>
              <a:rPr lang="ja-JP" altLang="en-US" dirty="0"/>
              <a:t>つ</a:t>
            </a:r>
            <a:r>
              <a:rPr kumimoji="1" lang="ja-JP" altLang="en-US" dirty="0" smtClean="0"/>
              <a:t>あるかな？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866214" y="5035919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１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624732" y="503591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２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452962" y="4634994"/>
            <a:ext cx="2160000" cy="216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36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429251" y="5035917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１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2946131" y="1361089"/>
            <a:ext cx="2971800" cy="347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5912257" y="1361089"/>
            <a:ext cx="2971800" cy="347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3"/>
          <p:cNvSpPr txBox="1">
            <a:spLocks/>
          </p:cNvSpPr>
          <p:nvPr/>
        </p:nvSpPr>
        <p:spPr>
          <a:xfrm>
            <a:off x="0" y="0"/>
            <a:ext cx="12192000" cy="1156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いくつあるかな？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66214" y="5035919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 smtClean="0">
                <a:solidFill>
                  <a:schemeClr val="tx1"/>
                </a:solidFill>
              </a:rPr>
              <a:t>２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624732" y="503591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 smtClean="0">
                <a:solidFill>
                  <a:schemeClr val="tx1"/>
                </a:solidFill>
              </a:rPr>
              <a:t>３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452962" y="4634994"/>
            <a:ext cx="2160000" cy="216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4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429251" y="503591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２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6" y="1490945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459" y="1571346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21" y="1571346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3"/>
          <p:cNvSpPr txBox="1">
            <a:spLocks/>
          </p:cNvSpPr>
          <p:nvPr/>
        </p:nvSpPr>
        <p:spPr>
          <a:xfrm>
            <a:off x="0" y="0"/>
            <a:ext cx="12192000" cy="1156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いくつあるかな？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66214" y="5035919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 smtClean="0">
                <a:solidFill>
                  <a:schemeClr val="tx1"/>
                </a:solidFill>
              </a:rPr>
              <a:t>４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9624732" y="503591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 smtClean="0">
                <a:solidFill>
                  <a:schemeClr val="tx1"/>
                </a:solidFill>
              </a:rPr>
              <a:t>３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9280959" y="4634994"/>
            <a:ext cx="2160000" cy="216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09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487520" y="521717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</a:t>
            </a:r>
            <a:endParaRPr kumimoji="1" lang="ja-JP" altLang="en-US" sz="7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09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89" y="5171336"/>
            <a:ext cx="1812925" cy="140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4" y="1455466"/>
            <a:ext cx="1923257" cy="14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60" y="1450334"/>
            <a:ext cx="1923257" cy="14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016" y="1450334"/>
            <a:ext cx="1923257" cy="14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372" y="1396546"/>
            <a:ext cx="1923257" cy="14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728" y="1450334"/>
            <a:ext cx="1923257" cy="14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279400" y="394405"/>
            <a:ext cx="11582400" cy="356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4398214" y="5075843"/>
            <a:ext cx="4038602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pPr algn="l"/>
            <a:r>
              <a:rPr lang="ja-JP" altLang="en-US" dirty="0" smtClean="0"/>
              <a:t>は　　 　　つ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6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245473" y="503591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４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pic>
        <p:nvPicPr>
          <p:cNvPr id="12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14" y="1697596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814" y="1697596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14" y="1697596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14" y="1697596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3"/>
          <p:cNvSpPr txBox="1">
            <a:spLocks/>
          </p:cNvSpPr>
          <p:nvPr/>
        </p:nvSpPr>
        <p:spPr>
          <a:xfrm>
            <a:off x="0" y="0"/>
            <a:ext cx="12192000" cy="1156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いくつあるかな？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66214" y="5035919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５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624732" y="503591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 smtClean="0">
                <a:solidFill>
                  <a:schemeClr val="tx1"/>
                </a:solidFill>
              </a:rPr>
              <a:t>３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4832221" y="4634994"/>
            <a:ext cx="2160000" cy="216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18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429251" y="503591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４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pic>
        <p:nvPicPr>
          <p:cNvPr id="1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4" y="2221948"/>
            <a:ext cx="1923257" cy="14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600" y="2216816"/>
            <a:ext cx="1923257" cy="14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6" y="2216816"/>
            <a:ext cx="1923257" cy="14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312" y="2163028"/>
            <a:ext cx="1923257" cy="14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668" y="2216816"/>
            <a:ext cx="1923257" cy="14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3"/>
          <p:cNvSpPr txBox="1">
            <a:spLocks/>
          </p:cNvSpPr>
          <p:nvPr/>
        </p:nvSpPr>
        <p:spPr>
          <a:xfrm>
            <a:off x="0" y="0"/>
            <a:ext cx="12192000" cy="1156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いくつあるかな？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66214" y="5035919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６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624732" y="503591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５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9211480" y="4634994"/>
            <a:ext cx="2160000" cy="216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4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429251" y="5035637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５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pic>
        <p:nvPicPr>
          <p:cNvPr id="12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442" y="1399609"/>
            <a:ext cx="1499866" cy="169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442" y="3096038"/>
            <a:ext cx="1499866" cy="169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54" y="1399609"/>
            <a:ext cx="1499866" cy="169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691" y="1399609"/>
            <a:ext cx="1499866" cy="169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879" y="1399609"/>
            <a:ext cx="1499866" cy="169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067" y="1399611"/>
            <a:ext cx="1499866" cy="169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3"/>
          <p:cNvSpPr txBox="1">
            <a:spLocks/>
          </p:cNvSpPr>
          <p:nvPr/>
        </p:nvSpPr>
        <p:spPr>
          <a:xfrm>
            <a:off x="0" y="0"/>
            <a:ext cx="12192000" cy="1156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いくつあるかな？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66214" y="5035919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６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9624732" y="503591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７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452962" y="4634994"/>
            <a:ext cx="2160000" cy="216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28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496487" y="4995296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 smtClean="0">
                <a:solidFill>
                  <a:schemeClr val="tx1"/>
                </a:solidFill>
              </a:rPr>
              <a:t>７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pic>
        <p:nvPicPr>
          <p:cNvPr id="13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055" y="1644650"/>
            <a:ext cx="1303338" cy="13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93" y="1595531"/>
            <a:ext cx="1303338" cy="13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469" y="1595531"/>
            <a:ext cx="1303338" cy="13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31" y="1595531"/>
            <a:ext cx="1303338" cy="13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607" y="1595531"/>
            <a:ext cx="1303338" cy="13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3"/>
          <p:cNvSpPr txBox="1">
            <a:spLocks/>
          </p:cNvSpPr>
          <p:nvPr/>
        </p:nvSpPr>
        <p:spPr>
          <a:xfrm>
            <a:off x="0" y="0"/>
            <a:ext cx="12192000" cy="1156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いくつあるかな？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66214" y="5035919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８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9624732" y="503591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６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pic>
        <p:nvPicPr>
          <p:cNvPr id="19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055" y="3293497"/>
            <a:ext cx="1303338" cy="13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93" y="3244378"/>
            <a:ext cx="1303338" cy="13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円/楕円 20"/>
          <p:cNvSpPr/>
          <p:nvPr/>
        </p:nvSpPr>
        <p:spPr>
          <a:xfrm>
            <a:off x="5083235" y="4634994"/>
            <a:ext cx="2160000" cy="216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97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429251" y="503591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７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pic>
        <p:nvPicPr>
          <p:cNvPr id="14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16" y="1515047"/>
            <a:ext cx="1491948" cy="149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97" y="1491386"/>
            <a:ext cx="1491948" cy="149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067" y="1491386"/>
            <a:ext cx="1491948" cy="149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888" y="1491386"/>
            <a:ext cx="1491948" cy="149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78" y="1491386"/>
            <a:ext cx="1491948" cy="149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531" y="3121966"/>
            <a:ext cx="1491948" cy="149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42" y="3121968"/>
            <a:ext cx="1491948" cy="149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25" y="3121966"/>
            <a:ext cx="1491948" cy="149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タイトル 3"/>
          <p:cNvSpPr txBox="1">
            <a:spLocks/>
          </p:cNvSpPr>
          <p:nvPr/>
        </p:nvSpPr>
        <p:spPr>
          <a:xfrm>
            <a:off x="0" y="0"/>
            <a:ext cx="12192000" cy="1156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いくつあるかな？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866214" y="5035919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 smtClean="0">
                <a:solidFill>
                  <a:schemeClr val="tx1"/>
                </a:solidFill>
              </a:rPr>
              <a:t>９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9624732" y="503591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 smtClean="0">
                <a:solidFill>
                  <a:schemeClr val="tx1"/>
                </a:solidFill>
              </a:rPr>
              <a:t>８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9211480" y="4613914"/>
            <a:ext cx="2160000" cy="216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99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365456" y="5035637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200" dirty="0">
                <a:solidFill>
                  <a:schemeClr val="tx1"/>
                </a:solidFill>
              </a:rPr>
              <a:t>10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pic>
        <p:nvPicPr>
          <p:cNvPr id="1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38" y="994373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670" y="955013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19" y="955016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823" y="955013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23" y="955012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31" y="2441880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720" y="2481099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733" y="2279665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30" y="2481100"/>
            <a:ext cx="2286559" cy="22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タイトル 3"/>
          <p:cNvSpPr txBox="1">
            <a:spLocks/>
          </p:cNvSpPr>
          <p:nvPr/>
        </p:nvSpPr>
        <p:spPr>
          <a:xfrm>
            <a:off x="0" y="0"/>
            <a:ext cx="12192000" cy="1156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いくつあるかな？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866214" y="5035919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 smtClean="0">
                <a:solidFill>
                  <a:schemeClr val="tx1"/>
                </a:solidFill>
              </a:rPr>
              <a:t>９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624732" y="503591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 smtClean="0">
                <a:solidFill>
                  <a:schemeClr val="tx1"/>
                </a:solidFill>
              </a:rPr>
              <a:t>８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452962" y="4634994"/>
            <a:ext cx="2160000" cy="216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246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429251" y="5035637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８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pic>
        <p:nvPicPr>
          <p:cNvPr id="2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84" y="1583040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86" y="1542943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85" y="1583040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84" y="1583040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285" y="1583040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84" y="3011035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86" y="2970938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85" y="3011035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84" y="3011035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285" y="3011035"/>
            <a:ext cx="1555102" cy="13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タイトル 3"/>
          <p:cNvSpPr txBox="1">
            <a:spLocks/>
          </p:cNvSpPr>
          <p:nvPr/>
        </p:nvSpPr>
        <p:spPr>
          <a:xfrm>
            <a:off x="0" y="0"/>
            <a:ext cx="12192000" cy="1156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いくつあるかな？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66214" y="5035919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 smtClean="0">
                <a:solidFill>
                  <a:schemeClr val="tx1"/>
                </a:solidFill>
              </a:rPr>
              <a:t>９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9624732" y="503591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200" dirty="0" smtClean="0">
                <a:solidFill>
                  <a:schemeClr val="tx1"/>
                </a:solidFill>
              </a:rPr>
              <a:t>10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9211480" y="4634713"/>
            <a:ext cx="2160000" cy="216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44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458540"/>
            <a:ext cx="9144000" cy="2387600"/>
          </a:xfrm>
        </p:spPr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みぢかな　もの①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811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たべるときに　つかう　もの</a:t>
            </a:r>
            <a:endParaRPr kumimoji="1" lang="ja-JP" altLang="en-US" dirty="0"/>
          </a:p>
        </p:txBody>
      </p:sp>
      <p:pic>
        <p:nvPicPr>
          <p:cNvPr id="1030" name="Picture 6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57" y="3065928"/>
            <a:ext cx="2605826" cy="320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51" y="3096511"/>
            <a:ext cx="3203244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73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の</a:t>
            </a:r>
            <a:r>
              <a:rPr lang="ja-JP" altLang="en-US" dirty="0"/>
              <a:t>む</a:t>
            </a:r>
            <a:r>
              <a:rPr kumimoji="1" lang="ja-JP" altLang="en-US" dirty="0" smtClean="0"/>
              <a:t>ときに　つかう　もの</a:t>
            </a:r>
            <a:endParaRPr kumimoji="1" lang="ja-JP" altLang="en-US" dirty="0"/>
          </a:p>
        </p:txBody>
      </p:sp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914010"/>
            <a:ext cx="3460376" cy="331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070847"/>
            <a:ext cx="2117051" cy="384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13" y="2914010"/>
            <a:ext cx="2227347" cy="32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17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487520" y="521717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６</a:t>
            </a:r>
            <a:endParaRPr kumimoji="1" lang="ja-JP" altLang="en-US" sz="7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122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64" y="5132964"/>
            <a:ext cx="1058173" cy="119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7" y="589571"/>
            <a:ext cx="1933938" cy="2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7" y="2776959"/>
            <a:ext cx="1933938" cy="2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59" y="589571"/>
            <a:ext cx="1933938" cy="2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045" y="589571"/>
            <a:ext cx="1933938" cy="2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73" y="589571"/>
            <a:ext cx="1933938" cy="2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01" y="589571"/>
            <a:ext cx="1933938" cy="2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279400" y="394404"/>
            <a:ext cx="11582400" cy="4569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ctrTitle"/>
          </p:nvPr>
        </p:nvSpPr>
        <p:spPr>
          <a:xfrm>
            <a:off x="4365637" y="5075843"/>
            <a:ext cx="4038602" cy="1640822"/>
          </a:xfrm>
        </p:spPr>
        <p:txBody>
          <a:bodyPr anchor="ctr">
            <a:normAutofit/>
          </a:bodyPr>
          <a:lstStyle/>
          <a:p>
            <a:pPr algn="l"/>
            <a:r>
              <a:rPr kumimoji="1" lang="ja-JP" altLang="en-US" dirty="0" smtClean="0"/>
              <a:t>は　　</a:t>
            </a:r>
            <a:r>
              <a:rPr lang="ja-JP" altLang="en-US" dirty="0" smtClean="0"/>
              <a:t> 　　</a:t>
            </a:r>
            <a:r>
              <a:rPr kumimoji="1" lang="ja-JP" altLang="en-US" dirty="0" smtClean="0"/>
              <a:t>つ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16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たべものを　のせる　もの</a:t>
            </a:r>
            <a:endParaRPr kumimoji="1" lang="ja-JP" altLang="en-US" dirty="0"/>
          </a:p>
        </p:txBody>
      </p:sp>
      <p:pic>
        <p:nvPicPr>
          <p:cNvPr id="3088" name="Picture 16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" y="3219635"/>
            <a:ext cx="3382869" cy="33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3" y="2940422"/>
            <a:ext cx="3662082" cy="366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059" y="3965917"/>
            <a:ext cx="3891056" cy="204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7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458540"/>
            <a:ext cx="9144000" cy="2387600"/>
          </a:xfrm>
        </p:spPr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みぢかな　もの②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839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3071" y="365125"/>
            <a:ext cx="11645153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たべるときに　つかうものは　どっち？</a:t>
            </a:r>
            <a:endParaRPr kumimoji="1" lang="ja-JP" altLang="en-US" dirty="0"/>
          </a:p>
        </p:txBody>
      </p:sp>
      <p:pic>
        <p:nvPicPr>
          <p:cNvPr id="1030" name="Picture 6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98" y="3007253"/>
            <a:ext cx="2605826" cy="320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円/楕円 5"/>
          <p:cNvSpPr/>
          <p:nvPr/>
        </p:nvSpPr>
        <p:spPr>
          <a:xfrm>
            <a:off x="1541398" y="2183748"/>
            <a:ext cx="4320000" cy="43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41" y="3007253"/>
            <a:ext cx="2227347" cy="32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685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3071" y="365125"/>
            <a:ext cx="11645153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たべるときに　つかうものは　どっち？</a:t>
            </a:r>
            <a:endParaRPr kumimoji="1" lang="ja-JP" altLang="en-US" dirty="0"/>
          </a:p>
        </p:txBody>
      </p:sp>
      <p:pic>
        <p:nvPicPr>
          <p:cNvPr id="7" name="Picture 8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18" y="3047594"/>
            <a:ext cx="3203244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42" y="2910431"/>
            <a:ext cx="3460376" cy="331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6218940" y="2407306"/>
            <a:ext cx="4320000" cy="43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002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3071" y="365125"/>
            <a:ext cx="11645153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の</a:t>
            </a:r>
            <a:r>
              <a:rPr lang="ja-JP" altLang="en-US" dirty="0"/>
              <a:t>む</a:t>
            </a:r>
            <a:r>
              <a:rPr kumimoji="1" lang="ja-JP" altLang="en-US" dirty="0" smtClean="0"/>
              <a:t>ときに　つかうものは　どっち？</a:t>
            </a:r>
            <a:endParaRPr kumimoji="1" lang="ja-JP" altLang="en-US" dirty="0"/>
          </a:p>
        </p:txBody>
      </p:sp>
      <p:pic>
        <p:nvPicPr>
          <p:cNvPr id="6" name="Picture 16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88" y="3074488"/>
            <a:ext cx="3382869" cy="33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円/楕円 6"/>
          <p:cNvSpPr/>
          <p:nvPr/>
        </p:nvSpPr>
        <p:spPr>
          <a:xfrm>
            <a:off x="1541398" y="2417931"/>
            <a:ext cx="4320000" cy="43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724" y="2966034"/>
            <a:ext cx="2227347" cy="32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390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3071" y="365125"/>
            <a:ext cx="11645153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の</a:t>
            </a:r>
            <a:r>
              <a:rPr lang="ja-JP" altLang="en-US" dirty="0"/>
              <a:t>む</a:t>
            </a:r>
            <a:r>
              <a:rPr kumimoji="1" lang="ja-JP" altLang="en-US" dirty="0" smtClean="0"/>
              <a:t>ときに　つかうものは　どっち？</a:t>
            </a:r>
            <a:endParaRPr kumimoji="1" lang="ja-JP" altLang="en-US" dirty="0"/>
          </a:p>
        </p:txBody>
      </p:sp>
      <p:pic>
        <p:nvPicPr>
          <p:cNvPr id="7" name="Picture 6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98" y="3007253"/>
            <a:ext cx="2605826" cy="320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65" y="2369919"/>
            <a:ext cx="2117051" cy="384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5841690" y="2132171"/>
            <a:ext cx="4320000" cy="43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68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3071" y="365125"/>
            <a:ext cx="11645153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たべものを　のせるもの</a:t>
            </a:r>
            <a:r>
              <a:rPr kumimoji="1" lang="ja-JP" altLang="en-US" dirty="0" smtClean="0"/>
              <a:t>は　どっち？</a:t>
            </a:r>
            <a:endParaRPr kumimoji="1" lang="ja-JP" altLang="en-US" dirty="0"/>
          </a:p>
        </p:txBody>
      </p:sp>
      <p:pic>
        <p:nvPicPr>
          <p:cNvPr id="5" name="Picture 20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47" y="3965917"/>
            <a:ext cx="3891056" cy="204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18" y="3047594"/>
            <a:ext cx="3203244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円/楕円 6"/>
          <p:cNvSpPr/>
          <p:nvPr/>
        </p:nvSpPr>
        <p:spPr>
          <a:xfrm>
            <a:off x="1170575" y="2290074"/>
            <a:ext cx="4320000" cy="43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298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458540"/>
            <a:ext cx="9144000" cy="2387600"/>
          </a:xfrm>
        </p:spPr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かたち　を　さがそう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69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25902" y="537882"/>
            <a:ext cx="54617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まるを　</a:t>
            </a:r>
            <a:r>
              <a:rPr lang="ja-JP" altLang="en-US" sz="6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さがそ</a:t>
            </a:r>
            <a:r>
              <a:rPr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110549" y="2460811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0514526" y="5423646"/>
            <a:ext cx="540000" cy="54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172936" y="3953435"/>
            <a:ext cx="2340000" cy="234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7663748" y="2720788"/>
            <a:ext cx="914400" cy="654423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二等辺三角形 3"/>
          <p:cNvSpPr/>
          <p:nvPr/>
        </p:nvSpPr>
        <p:spPr>
          <a:xfrm>
            <a:off x="2701784" y="280147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二等辺三角形 17"/>
          <p:cNvSpPr/>
          <p:nvPr/>
        </p:nvSpPr>
        <p:spPr>
          <a:xfrm>
            <a:off x="9401287" y="2038413"/>
            <a:ext cx="2349828" cy="1915022"/>
          </a:xfrm>
          <a:prstGeom prst="triangle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9" name="二等辺三角形 18"/>
          <p:cNvSpPr/>
          <p:nvPr/>
        </p:nvSpPr>
        <p:spPr>
          <a:xfrm>
            <a:off x="397675" y="5239894"/>
            <a:ext cx="2340148" cy="84632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122893" y="5044740"/>
            <a:ext cx="1353671" cy="1335976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フローチャート: 組合せ 5"/>
          <p:cNvSpPr/>
          <p:nvPr/>
        </p:nvSpPr>
        <p:spPr>
          <a:xfrm>
            <a:off x="7114211" y="3715870"/>
            <a:ext cx="685800" cy="685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59409" y="5120678"/>
            <a:ext cx="1272271" cy="12600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790111" y="2507628"/>
            <a:ext cx="1846013" cy="58768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21135" y="3702027"/>
            <a:ext cx="583960" cy="1293407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869641" y="3853385"/>
            <a:ext cx="443932" cy="4469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868830" y="2271307"/>
            <a:ext cx="1397837" cy="12934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7414918" y="2349220"/>
            <a:ext cx="1397837" cy="12934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2852764" y="3642627"/>
            <a:ext cx="2972667" cy="28565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0085607" y="5016350"/>
            <a:ext cx="1397837" cy="12934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997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0" grpId="0" animBg="1"/>
      <p:bldP spid="2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56460" y="537882"/>
            <a:ext cx="66207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さんか</a:t>
            </a:r>
            <a:r>
              <a:rPr lang="ja-JP" altLang="en-US" sz="60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r>
              <a:rPr kumimoji="1" lang="ja-JP" altLang="en-US" sz="60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  <a:r>
              <a:rPr kumimoji="1" lang="ja-JP" altLang="en-US" sz="6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6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さがそ</a:t>
            </a:r>
            <a:r>
              <a:rPr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110549" y="2460811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0514526" y="5423646"/>
            <a:ext cx="540000" cy="54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172936" y="3953435"/>
            <a:ext cx="2340000" cy="234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7663748" y="2720788"/>
            <a:ext cx="914400" cy="654423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二等辺三角形 3"/>
          <p:cNvSpPr/>
          <p:nvPr/>
        </p:nvSpPr>
        <p:spPr>
          <a:xfrm>
            <a:off x="2701784" y="280147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二等辺三角形 17"/>
          <p:cNvSpPr/>
          <p:nvPr/>
        </p:nvSpPr>
        <p:spPr>
          <a:xfrm>
            <a:off x="9401287" y="2038413"/>
            <a:ext cx="2349828" cy="1915022"/>
          </a:xfrm>
          <a:prstGeom prst="triangle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9" name="二等辺三角形 18"/>
          <p:cNvSpPr/>
          <p:nvPr/>
        </p:nvSpPr>
        <p:spPr>
          <a:xfrm>
            <a:off x="397675" y="5239894"/>
            <a:ext cx="2340148" cy="84632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122893" y="5044740"/>
            <a:ext cx="1353671" cy="1335976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フローチャート: 組合せ 5"/>
          <p:cNvSpPr/>
          <p:nvPr/>
        </p:nvSpPr>
        <p:spPr>
          <a:xfrm>
            <a:off x="7114211" y="3715870"/>
            <a:ext cx="685800" cy="685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59409" y="5120678"/>
            <a:ext cx="1272271" cy="12600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790111" y="2507628"/>
            <a:ext cx="1846013" cy="58768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21135" y="3702027"/>
            <a:ext cx="583960" cy="1293407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869641" y="3853385"/>
            <a:ext cx="443932" cy="4469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2515003" y="2719726"/>
            <a:ext cx="1397837" cy="12934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6770818" y="3429798"/>
            <a:ext cx="1397837" cy="12934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49424" y="5117104"/>
            <a:ext cx="3036649" cy="12934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5585065" y="4792807"/>
            <a:ext cx="2451181" cy="18066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9132741" y="1823364"/>
            <a:ext cx="2886919" cy="25875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1483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487520" y="521717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</a:t>
            </a:r>
            <a:endParaRPr kumimoji="1" lang="ja-JP" altLang="en-US" sz="7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14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409" y="5329329"/>
            <a:ext cx="1133849" cy="113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3" y="667683"/>
            <a:ext cx="1709179" cy="17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39" y="2681662"/>
            <a:ext cx="1709179" cy="17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7" y="2681662"/>
            <a:ext cx="1709179" cy="17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40" y="667681"/>
            <a:ext cx="1709179" cy="17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454" y="667682"/>
            <a:ext cx="1709179" cy="17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47" y="667683"/>
            <a:ext cx="1709179" cy="17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261" y="673380"/>
            <a:ext cx="1709179" cy="17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279400" y="394404"/>
            <a:ext cx="11582400" cy="4202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390441" y="5138967"/>
            <a:ext cx="4038602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pPr algn="l"/>
            <a:r>
              <a:rPr lang="ja-JP" altLang="en-US" dirty="0" smtClean="0"/>
              <a:t>は　　 　　つ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095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41181" y="537882"/>
            <a:ext cx="5854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しか</a:t>
            </a:r>
            <a:r>
              <a:rPr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r>
              <a:rPr kumimoji="1" lang="ja-JP" altLang="en-US" sz="6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　</a:t>
            </a:r>
            <a:r>
              <a:rPr lang="ja-JP" altLang="en-US" sz="6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さがそ</a:t>
            </a:r>
            <a:r>
              <a:rPr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110549" y="2460811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0514526" y="5423646"/>
            <a:ext cx="540000" cy="54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172936" y="3953435"/>
            <a:ext cx="2340000" cy="234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7663748" y="2720788"/>
            <a:ext cx="914400" cy="654423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二等辺三角形 3"/>
          <p:cNvSpPr/>
          <p:nvPr/>
        </p:nvSpPr>
        <p:spPr>
          <a:xfrm>
            <a:off x="2701784" y="280147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二等辺三角形 17"/>
          <p:cNvSpPr/>
          <p:nvPr/>
        </p:nvSpPr>
        <p:spPr>
          <a:xfrm>
            <a:off x="9401287" y="2038413"/>
            <a:ext cx="2349828" cy="1915022"/>
          </a:xfrm>
          <a:prstGeom prst="triangle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9" name="二等辺三角形 18"/>
          <p:cNvSpPr/>
          <p:nvPr/>
        </p:nvSpPr>
        <p:spPr>
          <a:xfrm>
            <a:off x="397675" y="5239894"/>
            <a:ext cx="2340148" cy="84632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6122893" y="5044740"/>
            <a:ext cx="1353671" cy="1335976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フローチャート: 組合せ 5"/>
          <p:cNvSpPr/>
          <p:nvPr/>
        </p:nvSpPr>
        <p:spPr>
          <a:xfrm>
            <a:off x="7114211" y="3715870"/>
            <a:ext cx="685800" cy="685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59409" y="5120678"/>
            <a:ext cx="1272271" cy="12600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790111" y="2507628"/>
            <a:ext cx="1846013" cy="58768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21135" y="3702027"/>
            <a:ext cx="583960" cy="1293407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869641" y="3853385"/>
            <a:ext cx="443932" cy="4469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4342936" y="2171951"/>
            <a:ext cx="2771275" cy="12934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252448" y="3375211"/>
            <a:ext cx="1397837" cy="18646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5561298" y="3563968"/>
            <a:ext cx="1123189" cy="98960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7821982" y="4593190"/>
            <a:ext cx="2419298" cy="20819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924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77427" y="349885"/>
            <a:ext cx="6736080" cy="1325563"/>
          </a:xfrm>
        </p:spPr>
        <p:txBody>
          <a:bodyPr>
            <a:normAutofit/>
          </a:bodyPr>
          <a:lstStyle/>
          <a:p>
            <a:r>
              <a:rPr kumimoji="1" lang="ja-JP" altLang="en-US" sz="6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よくできました</a:t>
            </a:r>
            <a:endParaRPr kumimoji="1" lang="ja-JP" altLang="en-US" sz="6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098" y="2145432"/>
            <a:ext cx="4319804" cy="378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5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487520" y="521717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８</a:t>
            </a:r>
            <a:endParaRPr kumimoji="1" lang="ja-JP" altLang="en-US" sz="7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17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284" y="5228173"/>
            <a:ext cx="1234561" cy="123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9" y="455961"/>
            <a:ext cx="1835199" cy="18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48" y="455959"/>
            <a:ext cx="1835199" cy="18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07" y="455960"/>
            <a:ext cx="1835199" cy="18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037" y="455960"/>
            <a:ext cx="1835199" cy="18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78" y="455961"/>
            <a:ext cx="1835199" cy="18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48" y="2595959"/>
            <a:ext cx="1835199" cy="18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9" y="2595960"/>
            <a:ext cx="1835199" cy="18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45" y="2595958"/>
            <a:ext cx="1835199" cy="18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279400" y="394404"/>
            <a:ext cx="11582400" cy="40367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4356845" y="5075842"/>
            <a:ext cx="4038602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pPr algn="l"/>
            <a:r>
              <a:rPr lang="ja-JP" altLang="en-US" dirty="0" smtClean="0"/>
              <a:t>は　　 　　つ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68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.2|1.3|1.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1.2|0.9|1|1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1.2|1.1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1397</Words>
  <Application>Microsoft Office PowerPoint</Application>
  <PresentationFormat>ワイド画面</PresentationFormat>
  <Paragraphs>529</Paragraphs>
  <Slides>81</Slides>
  <Notes>81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81</vt:i4>
      </vt:variant>
    </vt:vector>
  </HeadingPairs>
  <TitlesOfParts>
    <vt:vector size="88" baseType="lpstr">
      <vt:lpstr>BIZ UDPゴシック</vt:lpstr>
      <vt:lpstr>ＭＳ Ｐゴシック</vt:lpstr>
      <vt:lpstr>UD デジタル 教科書体 NK-B</vt:lpstr>
      <vt:lpstr>游ゴシック</vt:lpstr>
      <vt:lpstr>Arial</vt:lpstr>
      <vt:lpstr>Calibri</vt:lpstr>
      <vt:lpstr>Office テーマ</vt:lpstr>
      <vt:lpstr>かぞえてみよう①</vt:lpstr>
      <vt:lpstr>は　　 　　つ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　　 　　つ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かぞえてみよう②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すうじを　よもう①</vt:lpstr>
      <vt:lpstr>すうじを　よもう</vt:lpstr>
      <vt:lpstr>すうじを　よもう</vt:lpstr>
      <vt:lpstr>すうじを　よもう</vt:lpstr>
      <vt:lpstr>すうじを　よもう</vt:lpstr>
      <vt:lpstr>すうじを　よもう</vt:lpstr>
      <vt:lpstr>すうじを　よもう</vt:lpstr>
      <vt:lpstr>すうじを　よもう</vt:lpstr>
      <vt:lpstr>すうじを　よもう</vt:lpstr>
      <vt:lpstr>すうじを　よもう</vt:lpstr>
      <vt:lpstr>すうじを　よもう</vt:lpstr>
      <vt:lpstr>すうじを　よもう②</vt:lpstr>
      <vt:lpstr>すうじを　よもう</vt:lpstr>
      <vt:lpstr>すうじを　よもう</vt:lpstr>
      <vt:lpstr>すうじを　よもう</vt:lpstr>
      <vt:lpstr>すうじを　よもう</vt:lpstr>
      <vt:lpstr>すうじを　よもう</vt:lpstr>
      <vt:lpstr>すうじを　よもう</vt:lpstr>
      <vt:lpstr>すうじを　よもう</vt:lpstr>
      <vt:lpstr>すうじを　よもう</vt:lpstr>
      <vt:lpstr>すうじを　よもう</vt:lpstr>
      <vt:lpstr>すうじを　よもう</vt:lpstr>
      <vt:lpstr>すうじを　よもう③</vt:lpstr>
      <vt:lpstr>すうじを　よもう</vt:lpstr>
      <vt:lpstr>すうじを　よもう</vt:lpstr>
      <vt:lpstr>すうじを　よもう</vt:lpstr>
      <vt:lpstr>すうじを　よもう</vt:lpstr>
      <vt:lpstr>すうじを　よもう</vt:lpstr>
      <vt:lpstr>すうじを　よもう</vt:lpstr>
      <vt:lpstr>すうじを　よもう</vt:lpstr>
      <vt:lpstr>すうじを　よもう</vt:lpstr>
      <vt:lpstr>すうじを　よもう</vt:lpstr>
      <vt:lpstr>すうじを　よもう</vt:lpstr>
      <vt:lpstr>いくつあるかな？</vt:lpstr>
      <vt:lpstr>いくつあるかな？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みぢかな　もの①</vt:lpstr>
      <vt:lpstr>たべるときに　つかう　もの</vt:lpstr>
      <vt:lpstr>のむときに　つかう　もの</vt:lpstr>
      <vt:lpstr>たべものを　のせる　もの</vt:lpstr>
      <vt:lpstr>みぢかな　もの②</vt:lpstr>
      <vt:lpstr>たべるときに　つかうものは　どっち？</vt:lpstr>
      <vt:lpstr>たべるときに　つかうものは　どっち？</vt:lpstr>
      <vt:lpstr>のむときに　つかうものは　どっち？</vt:lpstr>
      <vt:lpstr>のむときに　つかうものは　どっち？</vt:lpstr>
      <vt:lpstr>たべものを　のせるものは　どっち？</vt:lpstr>
      <vt:lpstr>かたち　を　さがそう</vt:lpstr>
      <vt:lpstr>PowerPoint プレゼンテーション</vt:lpstr>
      <vt:lpstr>PowerPoint プレゼンテーション</vt:lpstr>
      <vt:lpstr>PowerPoint プレゼンテーション</vt:lpstr>
      <vt:lpstr>よくできました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なにいろかな？</dc:title>
  <dc:creator>Windows ユーザー</dc:creator>
  <cp:lastModifiedBy>Windows ユーザー</cp:lastModifiedBy>
  <cp:revision>45</cp:revision>
  <cp:lastPrinted>2020-11-24T09:57:19Z</cp:lastPrinted>
  <dcterms:created xsi:type="dcterms:W3CDTF">2020-08-21T05:09:50Z</dcterms:created>
  <dcterms:modified xsi:type="dcterms:W3CDTF">2020-12-10T06:25:13Z</dcterms:modified>
</cp:coreProperties>
</file>