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83" r:id="rId2"/>
    <p:sldId id="1218" r:id="rId3"/>
    <p:sldId id="1206" r:id="rId4"/>
    <p:sldId id="1207" r:id="rId5"/>
    <p:sldId id="1208" r:id="rId6"/>
    <p:sldId id="1214" r:id="rId7"/>
    <p:sldId id="1175" r:id="rId8"/>
    <p:sldId id="1209" r:id="rId9"/>
    <p:sldId id="1217" r:id="rId10"/>
    <p:sldId id="1211" r:id="rId11"/>
    <p:sldId id="1212" r:id="rId12"/>
    <p:sldId id="1219" r:id="rId13"/>
    <p:sldId id="1204" r:id="rId1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37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7" autoAdjust="0"/>
    <p:restoredTop sz="92037" autoAdjust="0"/>
  </p:normalViewPr>
  <p:slideViewPr>
    <p:cSldViewPr snapToGrid="0">
      <p:cViewPr varScale="1">
        <p:scale>
          <a:sx n="63" d="100"/>
          <a:sy n="63" d="100"/>
        </p:scale>
        <p:origin x="348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7ED0F-B1B4-4AAE-92E0-F830182EC767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A5A9-7577-4010-A695-5BF03329A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2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調べた結果です。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スライドの生徒は、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「ひじやひざは、骨と骨のつなぎ目だから曲がるんだね。」　という感想</a:t>
            </a:r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を話して</a:t>
            </a:r>
            <a:r>
              <a:rPr kumimoji="1" lang="ja-JP" altLang="en-US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います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みなさんは、どのようなことに気付きましたか？動画を一度止めて、調べたことを先生や友達に伝えてみましょう。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（クリック）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骨と骨のつなぎ目で、体の曲がるところを関節と言います。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95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この時間で分かったことは、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「体の曲がるところは、骨と骨のつなぎ目になっていて、体の曲がらないところは、中に硬い骨がある。」です。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94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この時間で使った言葉を確認します。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関節です。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関節とは、骨と骨のつなぎ目で、「ひじ、ひざ、かた、手首、足首」など、体の曲がるところのことをまとめた言葉のことでした。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09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この時間の振り返りです。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こちらに示していることを参考にして、この時間の理科の勉強で感じたことを話し合ってみましょう。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これで、この時間の理科の勉強を終わります。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37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この時間で使う言葉を１つ紹介します。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関節です。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関節とは、骨と骨のつなぎ目で、「ひじ、ひざ、かた、手首、足首」など、体の曲がるところのことをまとめた言葉です。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22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私たちが運動をするときには、足や腕など、体のいろいろなところを動かします。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1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運動の達人である、保健体育科の先生からのメッセージです。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僕は、体操が楽しくて、小さい時からずっと体操を続けてきました。腕だけを使って体を回したり、体をひねったり、そんな運動が大好きです。この時、腕や脚がどのように動くのか、体の作りを知ることも大切です。皆さんも、自分の体を動かして、体の作りを知り、運動する楽しさを感じてください。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25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この時間の「やってみよう」は、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（クリック１）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「腕や脚の曲がるところを、調べてみよう。」です。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（クリック２）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ポイントは、「１　体を動かして、腕や脚の曲がるところ探す。」、「２　曲がるところに、シールを張って、印を付ける。」です。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では、実際に腕や脚の曲がるところを、調べましょう。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31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調べてみると、腕や脚には、曲がるところと曲がらないところがあります。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シールを付けたところが、曲がるのはどうしてでしょうか？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腕や脚の中は、どんな作りをしているのでしょうか？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36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この時間の問題です。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「体の曲がるところや、曲がらないところは、どのようなつくりをしているのだろうか。」です。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1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この時間の観察は、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「骨の絵と自分の体で、体の曲がるところと曲がらないところを調べよう。」です。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観察の流れは、次の３つです。「１腕や脚の曲がるところが、骨の絵でどのような作りになっているかを見る。」、「２肘と手首の間や、ひざと足首の間など、腕や脚の曲がらないところが、骨の絵でどのような作りになっているかを見る。」、「３腕や脚以外で曲がるところが、骨の絵でどのような作りになっているかを見る。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それでは、体調べワークシートの腕や脚等、見たところにシールを貼ったり、ペンで丸を書いたりしましょう。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体調べワークシートの腕や脚等、見たところにシールを貼ったり、ペンで丸を書いたりする。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A5A9-7577-4010-A695-5BF03329A93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3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E6956B-4102-4CED-AA9D-F92529AE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DA6306-A329-49F4-8BAB-69E9B223F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1C878B-A28A-4BCE-88D3-38DFDCF7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FF5885-E156-4267-8AFE-8567E194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AE9470-40A4-4912-B9FF-886F94AC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60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EA721-3332-48D7-83E4-EC7B46D1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62D018-4DC5-47C3-809B-7BFCACEA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A0ADA-3298-4259-A288-5D2190E3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8332AB-94A4-472F-AFDB-5C03777A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54B55A-8F21-456D-B1C3-971A289F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AD9395-14CB-4BC6-99D6-39A2CDA77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45EF6A-5FAD-4CFF-AB20-FFD0F0BE8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65FDB4-7E23-4A31-A19A-3EF3A2BE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E1427-7364-44D5-BD27-A8724D9B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BC5DE8-FAED-44EB-8D4B-60399A42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3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CF074-0746-4786-B17C-CBA9C256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14ABF9-A4B8-464D-99F8-6FC34676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48B9B8-6016-4368-A49B-7640BA9D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1A81E2-CACD-4CB1-9D10-7329A06C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50C7FF-3FF5-461F-80A6-4BD1736C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1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E60D1-2469-4823-97D2-74A5C4DD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86021A-1181-4540-8863-ACD7FC82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A72AA5-34ED-486E-BBC1-17739680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FC1883-0872-4D1F-BBB4-3AD3066C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7CA6C5-31B9-4150-8CC1-0F0BEA28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5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CB8C1-532B-47C8-8F41-1AA21EB3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9E941A-73C3-452F-B79D-2AE7AD4D1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6F6BD1-A7E1-4F02-9AC1-C299D75DD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89E979-F7A4-425F-A28C-D4EB9256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D4D0E1-BC81-419D-87B2-2FD6F20C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561E8F-5251-4646-B436-AE8D705C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9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2FC15-6E4E-458B-B65C-A4DE5F5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031A1-6776-479E-9575-EDAE1DB8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EE1CA3-CE94-4B30-B8CB-651AE17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B9BC19-6BF3-4653-9419-60152054A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FA176E-930C-42D9-9730-E36CBD2EF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6D739F-8CBE-4C23-9C4B-39EB5AA5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A2BFED-7412-4CFE-A708-D0CF14B6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C0F20A-F0EB-4C66-B3A4-B6116840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11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00FF5-1045-4DA9-803F-1CF0C143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24016E-6CD6-49D3-9766-5C254236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56BE4B-8110-4DBA-8D23-E5E13073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C232A3-344E-4CA9-A0C6-6C87C984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42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393984-FA84-4521-A0E5-316E977B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9A01FF-E1DD-4650-9D96-3EFA976F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3BFBBA-8420-4CA0-A436-CF707096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25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07FC7-0596-46BC-8943-DADA07BE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D53A1-8956-48A6-A607-8F02BBD0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1CEA46-D242-44A1-9827-A5E8E8CF2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136634-BE0E-49EF-BC76-79068538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385EA-A8FD-49E8-BE51-A645C398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21861-98D6-4ADE-80D3-E59966A5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86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8028C9-3CAB-49F8-BA3A-92727E94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A26420-4545-4CD2-B849-FC64CCF5F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9D8A66-7957-4174-9B95-05C4842E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639178-DEC3-4496-8DA1-8376DA09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E47470-753F-428F-9A7C-697189E7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5EF3AE-3A9D-46EB-A325-889B128A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72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2880EF-72ED-4945-B727-EB0BC2DA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AA8D0A-947E-4EB2-9E93-6B85C68ED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A01E89-E508-418F-8226-8B94BF279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AE2A-78AC-40DF-A965-EEE62D706BCB}" type="datetimeFigureOut">
              <a:rPr kumimoji="1" lang="ja-JP" altLang="en-US" smtClean="0"/>
              <a:t>2021/10/20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2CEAF-00A3-4252-8408-0B25E0BB8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64CDBE-92AE-4758-BAA8-4E533CB89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F129-C475-4A51-A06E-0CFFFA0A3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B832A58-AB7E-414F-899A-E2B21A73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65543"/>
          </a:xfrm>
        </p:spPr>
        <p:txBody>
          <a:bodyPr>
            <a:normAutofit/>
          </a:bodyPr>
          <a:lstStyle/>
          <a:p>
            <a:r>
              <a:rPr lang="ja-JP" altLang="en-US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en-US" altLang="ja-JP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/>
            </a:r>
            <a:br>
              <a:rPr lang="en-US" altLang="ja-JP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8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体のつくりと運動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217C89-7973-4819-AEF7-1C8C0A2E0436}"/>
              </a:ext>
            </a:extLst>
          </p:cNvPr>
          <p:cNvSpPr/>
          <p:nvPr/>
        </p:nvSpPr>
        <p:spPr>
          <a:xfrm>
            <a:off x="1992923" y="2068624"/>
            <a:ext cx="8137193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からだ　　　　　　　　　　　うんどう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3E37AE-C6F5-470F-81BA-4166A2BF91C3}"/>
              </a:ext>
            </a:extLst>
          </p:cNvPr>
          <p:cNvSpPr txBox="1"/>
          <p:nvPr/>
        </p:nvSpPr>
        <p:spPr>
          <a:xfrm>
            <a:off x="156000" y="6300000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をひらく　小学理科４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体のつくりと運動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　教育出版</a:t>
            </a:r>
          </a:p>
        </p:txBody>
      </p:sp>
    </p:spTree>
    <p:extLst>
      <p:ext uri="{BB962C8B-B14F-4D97-AF65-F5344CB8AC3E}">
        <p14:creationId xmlns:p14="http://schemas.microsoft.com/office/powerpoint/2010/main" val="400170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C4601E-DB19-49FF-AAAF-327BA39D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64AD2DA-A7E9-4AFE-BD64-3A37F012C099}"/>
              </a:ext>
            </a:extLst>
          </p:cNvPr>
          <p:cNvSpPr/>
          <p:nvPr/>
        </p:nvSpPr>
        <p:spPr>
          <a:xfrm>
            <a:off x="450225" y="365125"/>
            <a:ext cx="1749875" cy="1458960"/>
          </a:xfrm>
          <a:prstGeom prst="roundRect">
            <a:avLst/>
          </a:prstGeom>
          <a:solidFill>
            <a:srgbClr val="37F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5C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結果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C870AA-15EE-4EB0-8B98-6F1BF9179B12}"/>
              </a:ext>
            </a:extLst>
          </p:cNvPr>
          <p:cNvSpPr/>
          <p:nvPr/>
        </p:nvSpPr>
        <p:spPr>
          <a:xfrm>
            <a:off x="-353856" y="242749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5C2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けっか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6A51C16A-89E4-4D3E-B5F2-1FB3D2194D7F}"/>
              </a:ext>
            </a:extLst>
          </p:cNvPr>
          <p:cNvSpPr/>
          <p:nvPr/>
        </p:nvSpPr>
        <p:spPr>
          <a:xfrm>
            <a:off x="1175807" y="4768536"/>
            <a:ext cx="3077592" cy="1893853"/>
          </a:xfrm>
          <a:prstGeom prst="wedgeRoundRectCallout">
            <a:avLst>
              <a:gd name="adj1" fmla="val 57706"/>
              <a:gd name="adj2" fmla="val 79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ほねとほねの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つなぎ目で、体の曲がるところを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関節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といいます。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AFF494-39F0-422B-888B-A5E72CBA306A}"/>
              </a:ext>
            </a:extLst>
          </p:cNvPr>
          <p:cNvSpPr txBox="1"/>
          <p:nvPr/>
        </p:nvSpPr>
        <p:spPr>
          <a:xfrm>
            <a:off x="1399769" y="5282308"/>
            <a:ext cx="1516171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からだ　ま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9CF2ED-7F2A-4E5A-8F79-0C6EA922DE41}"/>
              </a:ext>
            </a:extLst>
          </p:cNvPr>
          <p:cNvSpPr txBox="1"/>
          <p:nvPr/>
        </p:nvSpPr>
        <p:spPr>
          <a:xfrm>
            <a:off x="992266" y="5727300"/>
            <a:ext cx="121891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かんせつ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0AE7509-36E6-4B3D-A9B9-1B63E83F5F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742" y="2316008"/>
            <a:ext cx="1218916" cy="1218916"/>
          </a:xfrm>
          <a:prstGeom prst="rect">
            <a:avLst/>
          </a:prstGeom>
        </p:spPr>
      </p:pic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3DD6CA8A-23F9-4019-8E5B-F41EDD2B076F}"/>
              </a:ext>
            </a:extLst>
          </p:cNvPr>
          <p:cNvSpPr/>
          <p:nvPr/>
        </p:nvSpPr>
        <p:spPr>
          <a:xfrm>
            <a:off x="1756280" y="2439386"/>
            <a:ext cx="3077592" cy="1660968"/>
          </a:xfrm>
          <a:prstGeom prst="wedgeRoundRectCallout">
            <a:avLst>
              <a:gd name="adj1" fmla="val -66464"/>
              <a:gd name="adj2" fmla="val -3311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ひじやひざは、ほねとほねのつなぎ目だから、曲がるんだね。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6D054B-0EF8-4382-8E41-AE629A18E0BC}"/>
              </a:ext>
            </a:extLst>
          </p:cNvPr>
          <p:cNvSpPr txBox="1"/>
          <p:nvPr/>
        </p:nvSpPr>
        <p:spPr>
          <a:xfrm>
            <a:off x="3484507" y="4792154"/>
            <a:ext cx="1128234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め</a:t>
            </a:r>
            <a:endParaRPr lang="en-US" altLang="ja-JP" sz="12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3147530" y="2784312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め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42" name="Picture 2" descr="先生のイラスト（男性）">
            <a:extLst>
              <a:ext uri="{FF2B5EF4-FFF2-40B4-BE49-F238E27FC236}">
                <a16:creationId xmlns:a16="http://schemas.microsoft.com/office/drawing/2014/main" id="{E0F67DF2-7997-4B93-B542-E041F03A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78" y="5165824"/>
            <a:ext cx="1128234" cy="15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B8793FC-204A-4B09-8D2C-732B65951427}"/>
              </a:ext>
            </a:extLst>
          </p:cNvPr>
          <p:cNvSpPr txBox="1"/>
          <p:nvPr/>
        </p:nvSpPr>
        <p:spPr>
          <a:xfrm>
            <a:off x="1656899" y="3287095"/>
            <a:ext cx="191375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　　　　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/>
          <a:stretch/>
        </p:blipFill>
        <p:spPr>
          <a:xfrm>
            <a:off x="6055385" y="468210"/>
            <a:ext cx="4976550" cy="5956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吹き出し: 四角形 13">
            <a:extLst>
              <a:ext uri="{FF2B5EF4-FFF2-40B4-BE49-F238E27FC236}">
                <a16:creationId xmlns:a16="http://schemas.microsoft.com/office/drawing/2014/main" id="{236B0D2A-8610-472E-BBF4-E63D0096FC6B}"/>
              </a:ext>
            </a:extLst>
          </p:cNvPr>
          <p:cNvSpPr/>
          <p:nvPr/>
        </p:nvSpPr>
        <p:spPr>
          <a:xfrm>
            <a:off x="9971510" y="3728054"/>
            <a:ext cx="1429017" cy="661480"/>
          </a:xfrm>
          <a:prstGeom prst="wedgeRectCallout">
            <a:avLst>
              <a:gd name="adj1" fmla="val -68276"/>
              <a:gd name="adj2" fmla="val -1584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ja-JP" altLang="en-US" dirty="0"/>
              <a:t>手首の関節</a:t>
            </a:r>
          </a:p>
        </p:txBody>
      </p:sp>
      <p:sp>
        <p:nvSpPr>
          <p:cNvPr id="28" name="吹き出し: 四角形 44">
            <a:extLst>
              <a:ext uri="{FF2B5EF4-FFF2-40B4-BE49-F238E27FC236}">
                <a16:creationId xmlns:a16="http://schemas.microsoft.com/office/drawing/2014/main" id="{BDA69585-3AA7-4B5A-AA91-D636EBE94469}"/>
              </a:ext>
            </a:extLst>
          </p:cNvPr>
          <p:cNvSpPr/>
          <p:nvPr/>
        </p:nvSpPr>
        <p:spPr>
          <a:xfrm>
            <a:off x="10204091" y="6097806"/>
            <a:ext cx="1429017" cy="606518"/>
          </a:xfrm>
          <a:prstGeom prst="wedgeRectCallout">
            <a:avLst>
              <a:gd name="adj1" fmla="val -77814"/>
              <a:gd name="adj2" fmla="val -828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dirty="0"/>
              <a:t>ひじ</a:t>
            </a:r>
            <a:r>
              <a:rPr kumimoji="1" lang="ja-JP" altLang="en-US" dirty="0"/>
              <a:t>の関節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841C36-16C1-4821-9727-5D57FF6A68ED}"/>
              </a:ext>
            </a:extLst>
          </p:cNvPr>
          <p:cNvSpPr txBox="1"/>
          <p:nvPr/>
        </p:nvSpPr>
        <p:spPr>
          <a:xfrm>
            <a:off x="9733265" y="3660118"/>
            <a:ext cx="173390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てくび　かんせつ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180059-41DF-4155-BA28-C8FA2A106082}"/>
              </a:ext>
            </a:extLst>
          </p:cNvPr>
          <p:cNvSpPr txBox="1"/>
          <p:nvPr/>
        </p:nvSpPr>
        <p:spPr>
          <a:xfrm>
            <a:off x="9899202" y="5935074"/>
            <a:ext cx="173390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2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 　かんせつ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5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FC336-B09B-4362-85A8-EC84AA1A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F353C-CBDC-4F61-967D-7686AB67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7AA829-BF68-45EB-9C38-812E00B59E93}"/>
              </a:ext>
            </a:extLst>
          </p:cNvPr>
          <p:cNvSpPr/>
          <p:nvPr/>
        </p:nvSpPr>
        <p:spPr>
          <a:xfrm>
            <a:off x="83779" y="365125"/>
            <a:ext cx="3468890" cy="14589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わかったこと</a:t>
            </a:r>
            <a:endParaRPr kumimoji="1" lang="ja-JP" altLang="en-US" sz="4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タイトル 8">
            <a:extLst>
              <a:ext uri="{FF2B5EF4-FFF2-40B4-BE49-F238E27FC236}">
                <a16:creationId xmlns:a16="http://schemas.microsoft.com/office/drawing/2014/main" id="{6ADCE993-DBFA-4D1D-84C0-F213EF668448}"/>
              </a:ext>
            </a:extLst>
          </p:cNvPr>
          <p:cNvSpPr txBox="1">
            <a:spLocks/>
          </p:cNvSpPr>
          <p:nvPr/>
        </p:nvSpPr>
        <p:spPr>
          <a:xfrm>
            <a:off x="3552669" y="1668879"/>
            <a:ext cx="11346600" cy="4288596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体の曲がるところは、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6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ほねとほねのつなぎ目に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6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なっていて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6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体の曲がらないところは、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6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6000" u="heavy" dirty="0">
                <a:uFill>
                  <a:solidFill>
                    <a:schemeClr val="tx1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中にかたいほねがある。</a:t>
            </a:r>
            <a:endParaRPr lang="en-US" altLang="ja-JP" sz="6000" u="heavy" dirty="0">
              <a:uFill>
                <a:solidFill>
                  <a:schemeClr val="tx1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B0BE94-99A1-4E93-A76A-9CC1C573237E}"/>
              </a:ext>
            </a:extLst>
          </p:cNvPr>
          <p:cNvSpPr txBox="1"/>
          <p:nvPr/>
        </p:nvSpPr>
        <p:spPr>
          <a:xfrm>
            <a:off x="3360883" y="4742831"/>
            <a:ext cx="679179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なか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E83545-08B6-4CD1-9CE8-A06F0FB74F04}"/>
              </a:ext>
            </a:extLst>
          </p:cNvPr>
          <p:cNvSpPr txBox="1"/>
          <p:nvPr/>
        </p:nvSpPr>
        <p:spPr>
          <a:xfrm>
            <a:off x="3964243" y="546029"/>
            <a:ext cx="814397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  からだ　  　</a:t>
            </a:r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82C7C9-6FCC-4A1B-8852-EF1CF254DF50}"/>
              </a:ext>
            </a:extLst>
          </p:cNvPr>
          <p:cNvSpPr txBox="1"/>
          <p:nvPr/>
        </p:nvSpPr>
        <p:spPr>
          <a:xfrm>
            <a:off x="83779" y="6481653"/>
            <a:ext cx="1188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をひらく　小学理科４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体のつくりと運動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　教育出版</a:t>
            </a:r>
          </a:p>
        </p:txBody>
      </p:sp>
      <p:pic>
        <p:nvPicPr>
          <p:cNvPr id="10" name="Picture 2" descr="先生のイラスト（男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6" y="2498806"/>
            <a:ext cx="2137255" cy="29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864CB7-9B50-4CAF-96D6-F9B8D93F0200}"/>
              </a:ext>
            </a:extLst>
          </p:cNvPr>
          <p:cNvSpPr txBox="1"/>
          <p:nvPr/>
        </p:nvSpPr>
        <p:spPr>
          <a:xfrm>
            <a:off x="3261730" y="3701442"/>
            <a:ext cx="679179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からだ　　　 </a:t>
            </a:r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6B1EE7-F537-4071-88E5-7C081F8726BC}"/>
              </a:ext>
            </a:extLst>
          </p:cNvPr>
          <p:cNvSpPr txBox="1"/>
          <p:nvPr/>
        </p:nvSpPr>
        <p:spPr>
          <a:xfrm>
            <a:off x="9730638" y="1661358"/>
            <a:ext cx="679179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め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81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言葉の確認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838200" y="1512269"/>
          <a:ext cx="10515601" cy="4429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141">
                  <a:extLst>
                    <a:ext uri="{9D8B030D-6E8A-4147-A177-3AD203B41FA5}">
                      <a16:colId xmlns:a16="http://schemas.microsoft.com/office/drawing/2014/main" val="3023291173"/>
                    </a:ext>
                  </a:extLst>
                </a:gridCol>
                <a:gridCol w="4717896">
                  <a:extLst>
                    <a:ext uri="{9D8B030D-6E8A-4147-A177-3AD203B41FA5}">
                      <a16:colId xmlns:a16="http://schemas.microsoft.com/office/drawing/2014/main" val="3994574376"/>
                    </a:ext>
                  </a:extLst>
                </a:gridCol>
                <a:gridCol w="3513564">
                  <a:extLst>
                    <a:ext uri="{9D8B030D-6E8A-4147-A177-3AD203B41FA5}">
                      <a16:colId xmlns:a16="http://schemas.microsoft.com/office/drawing/2014/main" val="723312643"/>
                    </a:ext>
                  </a:extLst>
                </a:gridCol>
              </a:tblGrid>
              <a:tr h="44294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関節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3600" dirty="0" err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ほねとほねの</a:t>
                      </a:r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つなぎ目</a:t>
                      </a:r>
                      <a:endParaRPr lang="en-US" altLang="ja-JP" sz="36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lang="en-US" altLang="ja-JP" sz="36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で、体の曲がるところ</a:t>
                      </a:r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08280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77719" y="0"/>
            <a:ext cx="40827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ことば　　　かくにん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838200" y="2709631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かんせつ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6387113" y="2428706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816011" y="3554737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からだ　　ま</a:t>
            </a:r>
          </a:p>
        </p:txBody>
      </p:sp>
      <p:pic>
        <p:nvPicPr>
          <p:cNvPr id="1030" name="Picture 6" descr="前側の肩のストレッチのイラスト（男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62" y="36346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後ろ側の肩のストレッチのイラスト（女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184023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1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105E3-02BD-4218-B6EB-23EB0397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振り</a:t>
            </a:r>
            <a:r>
              <a:rPr kumimoji="1" lang="ja-JP" altLang="en-US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返えり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1BB36-98CD-40A1-BEFD-EF465038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612"/>
            <a:ext cx="10515600" cy="46523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　　　　」が分かった。（分からなかった。）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　　　　」ができた。（難しかった。）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・もっと、やってみたい。（考えたい。）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・友達の「　　　　」が良かった。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　　　　」の時に使えそう。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（使ってみよう。）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・もしかしたら、～じゃないのかな？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・～をやってみたい。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・～で、びっくりした。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2EBC03-470E-4D47-80B1-A0070F84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111125"/>
            <a:ext cx="1714500" cy="17145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75777" y="230188"/>
            <a:ext cx="7399526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　　　　か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77911" y="1899876"/>
            <a:ext cx="7399526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　　　　　　　　　　　　　　　わ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53582" y="2467109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むずか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96948" y="3001330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8200" y="3503459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ともだち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02792" y="3466346"/>
            <a:ext cx="1756152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95402" y="4005588"/>
            <a:ext cx="3559124" cy="59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とき　　　　 つか　　　　　　　　　　　　   つか</a:t>
            </a:r>
            <a:endParaRPr kumimoji="1"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670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言葉の紹介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0611"/>
              </p:ext>
            </p:extLst>
          </p:nvPr>
        </p:nvGraphicFramePr>
        <p:xfrm>
          <a:off x="838200" y="1512269"/>
          <a:ext cx="10515601" cy="4429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141">
                  <a:extLst>
                    <a:ext uri="{9D8B030D-6E8A-4147-A177-3AD203B41FA5}">
                      <a16:colId xmlns:a16="http://schemas.microsoft.com/office/drawing/2014/main" val="3023291173"/>
                    </a:ext>
                  </a:extLst>
                </a:gridCol>
                <a:gridCol w="4717896">
                  <a:extLst>
                    <a:ext uri="{9D8B030D-6E8A-4147-A177-3AD203B41FA5}">
                      <a16:colId xmlns:a16="http://schemas.microsoft.com/office/drawing/2014/main" val="3994574376"/>
                    </a:ext>
                  </a:extLst>
                </a:gridCol>
                <a:gridCol w="3513564">
                  <a:extLst>
                    <a:ext uri="{9D8B030D-6E8A-4147-A177-3AD203B41FA5}">
                      <a16:colId xmlns:a16="http://schemas.microsoft.com/office/drawing/2014/main" val="723312643"/>
                    </a:ext>
                  </a:extLst>
                </a:gridCol>
              </a:tblGrid>
              <a:tr h="44294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関節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3600" dirty="0" err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ほねとほねの</a:t>
                      </a:r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つなぎ目</a:t>
                      </a:r>
                      <a:endParaRPr lang="en-US" altLang="ja-JP" sz="36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lang="en-US" altLang="ja-JP" sz="36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で、体の曲がるところ</a:t>
                      </a:r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08280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77719" y="0"/>
            <a:ext cx="40827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ことば　　しょうかい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838200" y="2709631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かんせつ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6387113" y="2428706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C135D0-D610-4554-AB34-01B9BB50CC19}"/>
              </a:ext>
            </a:extLst>
          </p:cNvPr>
          <p:cNvSpPr/>
          <p:nvPr/>
        </p:nvSpPr>
        <p:spPr>
          <a:xfrm>
            <a:off x="3670812" y="3554737"/>
            <a:ext cx="2279989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からだ　　 ま</a:t>
            </a:r>
          </a:p>
        </p:txBody>
      </p:sp>
      <p:pic>
        <p:nvPicPr>
          <p:cNvPr id="1030" name="Picture 6" descr="前側の肩のストレッチのイラスト（男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62" y="363467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後ろ側の肩のストレッチのイラスト（女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184023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62A52D-6EA3-4102-B1DA-18B19546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0" name="Picture 2" descr="体育でダンスを踊る生徒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88" y="328762"/>
            <a:ext cx="6641623" cy="60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7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17ADC9F4-FF0F-429B-8083-2246AE62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26330" r="40473" b="20634"/>
          <a:stretch/>
        </p:blipFill>
        <p:spPr>
          <a:xfrm rot="5400000">
            <a:off x="-6508660" y="701956"/>
            <a:ext cx="2604526" cy="2712897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1C7564D-84F4-40D9-89B9-1FD33A592F72}"/>
              </a:ext>
            </a:extLst>
          </p:cNvPr>
          <p:cNvSpPr/>
          <p:nvPr/>
        </p:nvSpPr>
        <p:spPr>
          <a:xfrm>
            <a:off x="3551098" y="424746"/>
            <a:ext cx="8455846" cy="6063140"/>
          </a:xfrm>
          <a:prstGeom prst="wedgeRoundRectCallout">
            <a:avLst>
              <a:gd name="adj1" fmla="val -53494"/>
              <a:gd name="adj2" fmla="val -26696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ぼくは、体そうが楽しくて、小さいときからずっと　たいそうを　続けてきました。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うでだけを使って体を回したり、体をひねったり、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そんな運動が大好きです。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このとき、うでや足がどのように動くのか、体のつくりを知ることも大切です。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みんさんも、自分の体を動かして、体のつくりを知り、運動する楽しさを感じてください。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endParaRPr lang="en-US" altLang="ja-JP" sz="3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B79E0C-1F8B-4D60-B42A-8AC86DDCCB8A}"/>
              </a:ext>
            </a:extLst>
          </p:cNvPr>
          <p:cNvSpPr txBox="1"/>
          <p:nvPr/>
        </p:nvSpPr>
        <p:spPr>
          <a:xfrm>
            <a:off x="5331125" y="391060"/>
            <a:ext cx="5591293" cy="4243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たい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 　たの　　　　 ちい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3D3628-4F6C-4AAE-97FD-B0EDCBE6EFF6}"/>
              </a:ext>
            </a:extLst>
          </p:cNvPr>
          <p:cNvSpPr txBox="1"/>
          <p:nvPr/>
        </p:nvSpPr>
        <p:spPr>
          <a:xfrm>
            <a:off x="6313497" y="1044140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つづ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9ECDDB-4AD6-4280-95FE-B498824B8291}"/>
              </a:ext>
            </a:extLst>
          </p:cNvPr>
          <p:cNvSpPr txBox="1"/>
          <p:nvPr/>
        </p:nvSpPr>
        <p:spPr>
          <a:xfrm>
            <a:off x="4348941" y="2293245"/>
            <a:ext cx="5237954" cy="48844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うんどう　だいす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00C760-02AD-4D50-A438-111F2D75A35F}"/>
              </a:ext>
            </a:extLst>
          </p:cNvPr>
          <p:cNvSpPr txBox="1"/>
          <p:nvPr/>
        </p:nvSpPr>
        <p:spPr>
          <a:xfrm>
            <a:off x="6653232" y="2927971"/>
            <a:ext cx="5134215" cy="5240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あし　　　　　　　 うご　　　　からだ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3D0B41-0F6D-4C1A-8BA1-FC0D1C8BD18A}"/>
              </a:ext>
            </a:extLst>
          </p:cNvPr>
          <p:cNvSpPr txBox="1"/>
          <p:nvPr/>
        </p:nvSpPr>
        <p:spPr>
          <a:xfrm>
            <a:off x="5102623" y="1634149"/>
            <a:ext cx="6608038" cy="48844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  つか　からだ </a:t>
            </a:r>
            <a:r>
              <a:rPr lang="ja-JP" altLang="en-US" sz="20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まわ        からだ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8ADBDC-6C6F-4C97-92E9-86E334A9F6F1}"/>
              </a:ext>
            </a:extLst>
          </p:cNvPr>
          <p:cNvSpPr txBox="1"/>
          <p:nvPr/>
        </p:nvSpPr>
        <p:spPr>
          <a:xfrm>
            <a:off x="5102623" y="3537952"/>
            <a:ext cx="4117716" cy="5240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し　　　　　たいせつ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5E1003-F5A5-4360-A2E3-3E92E685273A}"/>
              </a:ext>
            </a:extLst>
          </p:cNvPr>
          <p:cNvSpPr txBox="1"/>
          <p:nvPr/>
        </p:nvSpPr>
        <p:spPr>
          <a:xfrm>
            <a:off x="6034891" y="4190137"/>
            <a:ext cx="4743502" cy="5240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じぶん からだ うご　　　　からだ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256BFF-2141-4BFF-9DA4-CD5D3E59B9F6}"/>
              </a:ext>
            </a:extLst>
          </p:cNvPr>
          <p:cNvSpPr txBox="1"/>
          <p:nvPr/>
        </p:nvSpPr>
        <p:spPr>
          <a:xfrm>
            <a:off x="3719570" y="4842323"/>
            <a:ext cx="5867325" cy="5240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 し　 うんどう   たの　　　 かん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タイトル 8">
            <a:extLst>
              <a:ext uri="{FF2B5EF4-FFF2-40B4-BE49-F238E27FC236}">
                <a16:creationId xmlns:a16="http://schemas.microsoft.com/office/drawing/2014/main" id="{E81CACD4-BA56-48AF-8C41-1A683AA8A50C}"/>
              </a:ext>
            </a:extLst>
          </p:cNvPr>
          <p:cNvSpPr txBox="1">
            <a:spLocks/>
          </p:cNvSpPr>
          <p:nvPr/>
        </p:nvSpPr>
        <p:spPr>
          <a:xfrm>
            <a:off x="-68404" y="3957518"/>
            <a:ext cx="4112072" cy="1146817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0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8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運動の達人　保健体育科の先生</a:t>
            </a:r>
            <a:r>
              <a:rPr lang="en-US" altLang="ja-JP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0EB40CE-42A9-4F73-93B3-86B1583F045A}"/>
              </a:ext>
            </a:extLst>
          </p:cNvPr>
          <p:cNvSpPr/>
          <p:nvPr/>
        </p:nvSpPr>
        <p:spPr>
          <a:xfrm>
            <a:off x="159248" y="4471110"/>
            <a:ext cx="3850594" cy="44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うんどう　　たつじん    </a:t>
            </a:r>
            <a:r>
              <a:rPr kumimoji="1" lang="ja-JP" altLang="en-US" sz="105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けんたいいくか　　せんせい</a:t>
            </a:r>
          </a:p>
        </p:txBody>
      </p:sp>
      <p:pic>
        <p:nvPicPr>
          <p:cNvPr id="1026" name="Picture 2" descr="体育の先生・教師のイラスト（男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6" y="251976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2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A2E516-DA16-40FA-A4CC-B6A8F9F578FE}"/>
              </a:ext>
            </a:extLst>
          </p:cNvPr>
          <p:cNvSpPr/>
          <p:nvPr/>
        </p:nvSpPr>
        <p:spPr>
          <a:xfrm>
            <a:off x="258417" y="365125"/>
            <a:ext cx="308113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やってみよう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B5E16276-80DF-4D65-B9CA-BADC20210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505" y="660787"/>
            <a:ext cx="7513982" cy="1415012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just"/>
            <a:r>
              <a:rPr kumimoji="1"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うで</a:t>
            </a:r>
            <a:r>
              <a:rPr lang="ja-JP" altLang="en-US" sz="4000" u="heavy" dirty="0" smtClean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やあしの</a:t>
            </a:r>
            <a:r>
              <a:rPr lang="ja-JP" altLang="en-US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曲がるところ</a:t>
            </a:r>
            <a:r>
              <a:rPr kumimoji="1" lang="ja-JP" altLang="en-US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を、</a:t>
            </a:r>
            <a:r>
              <a:rPr kumimoji="1" lang="en-US" altLang="ja-JP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kumimoji="1" lang="en-US" altLang="ja-JP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en-US" altLang="ja-JP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40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調べてみよう。</a:t>
            </a:r>
            <a:endParaRPr kumimoji="1" lang="en-US" altLang="ja-JP" sz="44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8C63CF-01DD-4C1C-A23A-BBA801F85100}"/>
              </a:ext>
            </a:extLst>
          </p:cNvPr>
          <p:cNvSpPr txBox="1"/>
          <p:nvPr/>
        </p:nvSpPr>
        <p:spPr>
          <a:xfrm>
            <a:off x="4229099" y="-6171"/>
            <a:ext cx="7214906" cy="386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 　　　　　　 </a:t>
            </a:r>
            <a:r>
              <a:rPr lang="ja-JP" altLang="en-US" sz="2000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  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　 ま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5DA098-8EBD-46BC-B6BD-C3A250CF984F}"/>
              </a:ext>
            </a:extLst>
          </p:cNvPr>
          <p:cNvSpPr txBox="1"/>
          <p:nvPr/>
        </p:nvSpPr>
        <p:spPr>
          <a:xfrm>
            <a:off x="3366962" y="1143648"/>
            <a:ext cx="508531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しら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C93770-1536-470A-9B71-068D1D83DC08}"/>
              </a:ext>
            </a:extLst>
          </p:cNvPr>
          <p:cNvSpPr txBox="1"/>
          <p:nvPr/>
        </p:nvSpPr>
        <p:spPr>
          <a:xfrm>
            <a:off x="2240625" y="3800518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かる　かん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838B03A-3463-4D02-8CCC-2E21A2A29244}"/>
              </a:ext>
            </a:extLst>
          </p:cNvPr>
          <p:cNvSpPr/>
          <p:nvPr/>
        </p:nvSpPr>
        <p:spPr>
          <a:xfrm>
            <a:off x="258417" y="2403852"/>
            <a:ext cx="4305150" cy="3753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ポイント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体を動かして、うでやあしの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曲がるところをさがす。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曲がるところに、シールを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はって、印をつける。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4F9F383-DEC5-409F-9D55-2A218D00FB35}"/>
              </a:ext>
            </a:extLst>
          </p:cNvPr>
          <p:cNvSpPr txBox="1"/>
          <p:nvPr/>
        </p:nvSpPr>
        <p:spPr>
          <a:xfrm>
            <a:off x="179613" y="3101428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からだ うご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7380CC-9C0C-48D5-BD11-3B5BEA8AC907}"/>
              </a:ext>
            </a:extLst>
          </p:cNvPr>
          <p:cNvSpPr txBox="1"/>
          <p:nvPr/>
        </p:nvSpPr>
        <p:spPr>
          <a:xfrm>
            <a:off x="-24155" y="3842230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まが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70845B-EF9B-469D-93C7-8F61748A5FFA}"/>
              </a:ext>
            </a:extLst>
          </p:cNvPr>
          <p:cNvSpPr txBox="1"/>
          <p:nvPr/>
        </p:nvSpPr>
        <p:spPr>
          <a:xfrm>
            <a:off x="276190" y="4662076"/>
            <a:ext cx="2625436" cy="3255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まが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B1011FC-FF96-4CF5-9E06-EF09944E2E4E}"/>
              </a:ext>
            </a:extLst>
          </p:cNvPr>
          <p:cNvSpPr txBox="1"/>
          <p:nvPr/>
        </p:nvSpPr>
        <p:spPr>
          <a:xfrm>
            <a:off x="486264" y="5331934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  しるし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EB278E-EA8E-40FD-B236-542E5FA93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3" t="36666" r="27029" b="32223"/>
          <a:stretch/>
        </p:blipFill>
        <p:spPr>
          <a:xfrm rot="5400000">
            <a:off x="7026503" y="1890311"/>
            <a:ext cx="2804064" cy="1600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5BA278-E3EE-4ACA-BA09-B8E45C86B6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12222" b="20206"/>
          <a:stretch/>
        </p:blipFill>
        <p:spPr>
          <a:xfrm rot="5400000">
            <a:off x="9369677" y="1642090"/>
            <a:ext cx="2804063" cy="209664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96F33AB-18C7-4637-B68F-3B1755894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2" t="29259" r="24060" b="16667"/>
          <a:stretch/>
        </p:blipFill>
        <p:spPr>
          <a:xfrm rot="5400000">
            <a:off x="4931120" y="3861610"/>
            <a:ext cx="2254123" cy="2235823"/>
          </a:xfrm>
          <a:prstGeom prst="rect">
            <a:avLst/>
          </a:prstGeom>
        </p:spPr>
      </p:pic>
      <p:sp>
        <p:nvSpPr>
          <p:cNvPr id="29" name="タイトル 8">
            <a:extLst>
              <a:ext uri="{FF2B5EF4-FFF2-40B4-BE49-F238E27FC236}">
                <a16:creationId xmlns:a16="http://schemas.microsoft.com/office/drawing/2014/main" id="{4FCE9820-3A17-4E6C-A41B-B9928C714DD8}"/>
              </a:ext>
            </a:extLst>
          </p:cNvPr>
          <p:cNvSpPr txBox="1">
            <a:spLocks/>
          </p:cNvSpPr>
          <p:nvPr/>
        </p:nvSpPr>
        <p:spPr>
          <a:xfrm>
            <a:off x="7552796" y="4332424"/>
            <a:ext cx="4380787" cy="469533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0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うで</a:t>
            </a:r>
            <a:r>
              <a:rPr lang="ja-JP" altLang="en-US" sz="2000" dirty="0" smtClean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やあしの</a:t>
            </a:r>
            <a:r>
              <a:rPr lang="ja-JP" altLang="en-US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曲がるところをさがす。</a:t>
            </a:r>
            <a:r>
              <a:rPr lang="en-US" altLang="ja-JP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</p:txBody>
      </p:sp>
      <p:sp>
        <p:nvSpPr>
          <p:cNvPr id="30" name="タイトル 8">
            <a:extLst>
              <a:ext uri="{FF2B5EF4-FFF2-40B4-BE49-F238E27FC236}">
                <a16:creationId xmlns:a16="http://schemas.microsoft.com/office/drawing/2014/main" id="{6801AEBF-B3E3-408D-9236-FF428229367E}"/>
              </a:ext>
            </a:extLst>
          </p:cNvPr>
          <p:cNvSpPr txBox="1">
            <a:spLocks/>
          </p:cNvSpPr>
          <p:nvPr/>
        </p:nvSpPr>
        <p:spPr>
          <a:xfrm>
            <a:off x="4229099" y="6250398"/>
            <a:ext cx="4380787" cy="469533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0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曲がるところに、シールをはる。</a:t>
            </a:r>
            <a:r>
              <a:rPr lang="en-US" altLang="ja-JP" sz="2000" dirty="0">
                <a:uFill>
                  <a:solidFill>
                    <a:srgbClr val="FFFF0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510E1AE-387D-4935-9D1F-8B726D1EF960}"/>
              </a:ext>
            </a:extLst>
          </p:cNvPr>
          <p:cNvSpPr/>
          <p:nvPr/>
        </p:nvSpPr>
        <p:spPr>
          <a:xfrm>
            <a:off x="8537036" y="4148505"/>
            <a:ext cx="4469343" cy="44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05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ま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6B592E7-D1B1-48F5-BA6A-967DA172A04A}"/>
              </a:ext>
            </a:extLst>
          </p:cNvPr>
          <p:cNvSpPr/>
          <p:nvPr/>
        </p:nvSpPr>
        <p:spPr>
          <a:xfrm>
            <a:off x="4563567" y="6100994"/>
            <a:ext cx="3850594" cy="44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38" y="3800518"/>
            <a:ext cx="2254037" cy="2337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3940"/>
          <a:stretch/>
        </p:blipFill>
        <p:spPr>
          <a:xfrm>
            <a:off x="7433640" y="1143648"/>
            <a:ext cx="1961042" cy="3114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r="14283"/>
          <a:stretch/>
        </p:blipFill>
        <p:spPr>
          <a:xfrm>
            <a:off x="9723863" y="1097691"/>
            <a:ext cx="2118732" cy="3160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1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4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9545B-67C3-431A-A7A1-F922A7CA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081" y="458946"/>
            <a:ext cx="798195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うでやあしには、曲がるところと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kumimoji="1"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曲がらないところがあります。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52C8CD-0624-4C61-B484-61E937FBBF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060929"/>
            <a:ext cx="1847852" cy="18845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29FA6AB-71CC-416E-A3B9-33A74F59C9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31" y="4718289"/>
            <a:ext cx="1345437" cy="1774586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C123FC19-B9C1-497A-A0EE-C9830370D9A3}"/>
              </a:ext>
            </a:extLst>
          </p:cNvPr>
          <p:cNvSpPr/>
          <p:nvPr/>
        </p:nvSpPr>
        <p:spPr>
          <a:xfrm>
            <a:off x="7836552" y="2138918"/>
            <a:ext cx="3975345" cy="1774586"/>
          </a:xfrm>
          <a:prstGeom prst="wedgeRoundRectCallout">
            <a:avLst>
              <a:gd name="adj1" fmla="val -70548"/>
              <a:gd name="adj2" fmla="val -1991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シールをつけたところが、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曲がるのはどうしてかな？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5B0362FA-B206-4C9E-B25B-BCEF68618232}"/>
              </a:ext>
            </a:extLst>
          </p:cNvPr>
          <p:cNvSpPr/>
          <p:nvPr/>
        </p:nvSpPr>
        <p:spPr>
          <a:xfrm>
            <a:off x="6290056" y="4425712"/>
            <a:ext cx="3292094" cy="1730236"/>
          </a:xfrm>
          <a:prstGeom prst="wedgeRoundRectCallout">
            <a:avLst>
              <a:gd name="adj1" fmla="val 64223"/>
              <a:gd name="adj2" fmla="val -190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うでや足の中は、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どんなつくりを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しているのかな？</a:t>
            </a:r>
            <a:endParaRPr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59662-48BC-4071-9AA8-C1C21E2A2974}"/>
              </a:ext>
            </a:extLst>
          </p:cNvPr>
          <p:cNvSpPr txBox="1"/>
          <p:nvPr/>
        </p:nvSpPr>
        <p:spPr>
          <a:xfrm>
            <a:off x="2299081" y="116773"/>
            <a:ext cx="7214906" cy="386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 　　　　　　　　　　　 ま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4643688-DF34-4FBD-99EE-FAEA7306261A}"/>
              </a:ext>
            </a:extLst>
          </p:cNvPr>
          <p:cNvSpPr txBox="1"/>
          <p:nvPr/>
        </p:nvSpPr>
        <p:spPr>
          <a:xfrm>
            <a:off x="-1137452" y="881646"/>
            <a:ext cx="7214906" cy="386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 　　　　　　　　　　　 ま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4067EA-55A0-453B-9CF2-C3874D74D267}"/>
              </a:ext>
            </a:extLst>
          </p:cNvPr>
          <p:cNvSpPr txBox="1"/>
          <p:nvPr/>
        </p:nvSpPr>
        <p:spPr>
          <a:xfrm>
            <a:off x="7836552" y="2742575"/>
            <a:ext cx="1009651" cy="5672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 ま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BCE16F-91F0-42F5-90FB-4435214CD342}"/>
              </a:ext>
            </a:extLst>
          </p:cNvPr>
          <p:cNvSpPr txBox="1"/>
          <p:nvPr/>
        </p:nvSpPr>
        <p:spPr>
          <a:xfrm>
            <a:off x="7498664" y="4233525"/>
            <a:ext cx="1621951" cy="5672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1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あし 　なか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C4893CA-A38F-4C80-97D4-0AC6BFE58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8" y="2060929"/>
            <a:ext cx="2525505" cy="4499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157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8">
            <a:extLst>
              <a:ext uri="{FF2B5EF4-FFF2-40B4-BE49-F238E27FC236}">
                <a16:creationId xmlns:a16="http://schemas.microsoft.com/office/drawing/2014/main" id="{47EA8687-5FE9-44E7-AFA0-85B7283DF273}"/>
              </a:ext>
            </a:extLst>
          </p:cNvPr>
          <p:cNvSpPr txBox="1">
            <a:spLocks/>
          </p:cNvSpPr>
          <p:nvPr/>
        </p:nvSpPr>
        <p:spPr>
          <a:xfrm>
            <a:off x="2407280" y="363725"/>
            <a:ext cx="10842277" cy="4004885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4800" u="heavy" dirty="0">
                <a:uFill>
                  <a:solidFill>
                    <a:srgbClr val="00B05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体の曲がるところや</a:t>
            </a:r>
            <a:endParaRPr lang="en-US" altLang="ja-JP" sz="48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48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4800" u="heavy" dirty="0">
                <a:uFill>
                  <a:solidFill>
                    <a:srgbClr val="00B05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曲がらないところは、</a:t>
            </a:r>
            <a:endParaRPr lang="en-US" altLang="ja-JP" sz="48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48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4800" u="heavy" dirty="0">
                <a:uFill>
                  <a:solidFill>
                    <a:srgbClr val="00B05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どのようなつくりをしているのだろうか。</a:t>
            </a:r>
            <a:endParaRPr lang="en-US" altLang="ja-JP" sz="5400" u="heavy" dirty="0">
              <a:uFill>
                <a:solidFill>
                  <a:srgbClr val="00B05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C8E27F31-9F29-4946-96FB-1DAEB6001FD9}"/>
              </a:ext>
            </a:extLst>
          </p:cNvPr>
          <p:cNvSpPr/>
          <p:nvPr/>
        </p:nvSpPr>
        <p:spPr>
          <a:xfrm>
            <a:off x="318052" y="255265"/>
            <a:ext cx="2469890" cy="14589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問題</a:t>
            </a:r>
            <a:endParaRPr kumimoji="1" lang="ja-JP" altLang="en-US" sz="54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B02C52-EE35-4E9F-B73F-3F467410FCD1}"/>
              </a:ext>
            </a:extLst>
          </p:cNvPr>
          <p:cNvSpPr/>
          <p:nvPr/>
        </p:nvSpPr>
        <p:spPr>
          <a:xfrm>
            <a:off x="-83988" y="146251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6B14367-24DE-4710-A650-5130F41E1689}"/>
              </a:ext>
            </a:extLst>
          </p:cNvPr>
          <p:cNvSpPr txBox="1"/>
          <p:nvPr/>
        </p:nvSpPr>
        <p:spPr>
          <a:xfrm>
            <a:off x="2586145" y="526689"/>
            <a:ext cx="6641094" cy="53478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からだ　　 ま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747F65F-9CCD-42D7-B786-33CD4DAD9959}"/>
              </a:ext>
            </a:extLst>
          </p:cNvPr>
          <p:cNvSpPr txBox="1"/>
          <p:nvPr/>
        </p:nvSpPr>
        <p:spPr>
          <a:xfrm>
            <a:off x="2407280" y="1977740"/>
            <a:ext cx="262543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ま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A0DAE2-15CD-4AB6-811A-D6E1378C1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3162396"/>
            <a:ext cx="1931030" cy="3440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009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180B3D8-AF6A-4900-98EF-11C5819A9C91}"/>
              </a:ext>
            </a:extLst>
          </p:cNvPr>
          <p:cNvSpPr/>
          <p:nvPr/>
        </p:nvSpPr>
        <p:spPr>
          <a:xfrm>
            <a:off x="450225" y="302786"/>
            <a:ext cx="2469890" cy="145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232323-5B3B-4AAA-BF84-00E88F45EDB1}"/>
              </a:ext>
            </a:extLst>
          </p:cNvPr>
          <p:cNvSpPr/>
          <p:nvPr/>
        </p:nvSpPr>
        <p:spPr>
          <a:xfrm>
            <a:off x="7313" y="97960"/>
            <a:ext cx="3273970" cy="744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かんさつ</a:t>
            </a:r>
          </a:p>
        </p:txBody>
      </p:sp>
      <p:sp>
        <p:nvSpPr>
          <p:cNvPr id="7" name="タイトル 8">
            <a:extLst>
              <a:ext uri="{FF2B5EF4-FFF2-40B4-BE49-F238E27FC236}">
                <a16:creationId xmlns:a16="http://schemas.microsoft.com/office/drawing/2014/main" id="{3EC67D23-3CF0-4C5D-B25B-AC6F66A88628}"/>
              </a:ext>
            </a:extLst>
          </p:cNvPr>
          <p:cNvSpPr txBox="1">
            <a:spLocks/>
          </p:cNvSpPr>
          <p:nvPr/>
        </p:nvSpPr>
        <p:spPr>
          <a:xfrm>
            <a:off x="4585883" y="1239811"/>
            <a:ext cx="9262238" cy="1668104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4800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ほねの絵と自分の体で、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6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体の曲がるところと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endParaRPr lang="en-US" altLang="ja-JP" sz="16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lang="ja-JP" altLang="en-US" sz="4800" u="heavy" dirty="0">
                <a:uFill>
                  <a:solidFill>
                    <a:srgbClr val="0070C0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曲がらないところを調べよう。</a:t>
            </a:r>
            <a:endParaRPr lang="en-US" altLang="ja-JP" sz="48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16E36E-CCBA-4F80-9360-12744E727015}"/>
              </a:ext>
            </a:extLst>
          </p:cNvPr>
          <p:cNvSpPr/>
          <p:nvPr/>
        </p:nvSpPr>
        <p:spPr>
          <a:xfrm>
            <a:off x="3407952" y="3012067"/>
            <a:ext cx="8648700" cy="3712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観察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のながれ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うでやあしの曲がるところが、ほねの絵でどのようなつくりになっている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かを見る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ひじと手首の間や、ひざと足首の間など、うでやあしの曲がらないところ</a:t>
            </a:r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が、ほねの絵でどのようなつくりになっているかを見る。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うでやあし以外で曲がるところが、ほねの絵でどのようなつくりになって</a:t>
            </a:r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いるかを見る。　 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7FB5E0-7410-4B71-A5F8-7D896007F50C}"/>
              </a:ext>
            </a:extLst>
          </p:cNvPr>
          <p:cNvSpPr txBox="1"/>
          <p:nvPr/>
        </p:nvSpPr>
        <p:spPr>
          <a:xfrm>
            <a:off x="6827589" y="62804"/>
            <a:ext cx="4778826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え　　　 じぶん　　　からだ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D023D-CAF8-4A16-8571-4AFEE9B90CD0}"/>
              </a:ext>
            </a:extLst>
          </p:cNvPr>
          <p:cNvSpPr txBox="1"/>
          <p:nvPr/>
        </p:nvSpPr>
        <p:spPr>
          <a:xfrm>
            <a:off x="4585883" y="1081650"/>
            <a:ext cx="6045200" cy="32051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からだ　　 ま　　　　　　　　　　　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9CAE-5B99-45E4-B004-8255EA043029}"/>
              </a:ext>
            </a:extLst>
          </p:cNvPr>
          <p:cNvSpPr txBox="1"/>
          <p:nvPr/>
        </p:nvSpPr>
        <p:spPr>
          <a:xfrm>
            <a:off x="3264629" y="2850338"/>
            <a:ext cx="3551852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かんさつ</a:t>
            </a:r>
            <a:endParaRPr kumimoji="1" lang="ja-JP" altLang="en-US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8EDA4B-F8CD-49BA-A271-1A415C2C3372}"/>
              </a:ext>
            </a:extLst>
          </p:cNvPr>
          <p:cNvSpPr txBox="1"/>
          <p:nvPr/>
        </p:nvSpPr>
        <p:spPr>
          <a:xfrm>
            <a:off x="3659415" y="3993163"/>
            <a:ext cx="3551852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9A4ED3-5521-426D-A4D6-5494A1BF046E}"/>
              </a:ext>
            </a:extLst>
          </p:cNvPr>
          <p:cNvSpPr txBox="1"/>
          <p:nvPr/>
        </p:nvSpPr>
        <p:spPr>
          <a:xfrm>
            <a:off x="4813319" y="3575010"/>
            <a:ext cx="4028540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　　　　　　　　　　　　　　　　　　　</a:t>
            </a:r>
            <a:r>
              <a:rPr lang="ja-JP" altLang="en-US" sz="105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え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74254-3920-4370-BB1F-0D440573BB4D}"/>
              </a:ext>
            </a:extLst>
          </p:cNvPr>
          <p:cNvSpPr txBox="1"/>
          <p:nvPr/>
        </p:nvSpPr>
        <p:spPr>
          <a:xfrm>
            <a:off x="4121780" y="4577279"/>
            <a:ext cx="6366278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てくび　　あいだ　　　　　　　　あしくび   あいだ　　　　　　　　　　　　　　　</a:t>
            </a:r>
            <a:r>
              <a:rPr lang="ja-JP" altLang="en-US" sz="105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3A23F4-000B-42B5-9901-2D5477AB16CA}"/>
              </a:ext>
            </a:extLst>
          </p:cNvPr>
          <p:cNvSpPr txBox="1"/>
          <p:nvPr/>
        </p:nvSpPr>
        <p:spPr>
          <a:xfrm>
            <a:off x="4196956" y="5086523"/>
            <a:ext cx="5407810" cy="23114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え　　　　　　　　　　　　　　　　　　　　　　　　 　　　　　　　 み　　　　　　  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525C78-50CF-4EC4-8AA0-0C5D26844B34}"/>
              </a:ext>
            </a:extLst>
          </p:cNvPr>
          <p:cNvSpPr/>
          <p:nvPr/>
        </p:nvSpPr>
        <p:spPr>
          <a:xfrm>
            <a:off x="209376" y="6442448"/>
            <a:ext cx="3055253" cy="299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【</a:t>
            </a:r>
            <a:r>
              <a:rPr lang="ja-JP" altLang="en-US" dirty="0"/>
              <a:t>体調べワーク</a:t>
            </a:r>
            <a:r>
              <a:rPr kumimoji="1" lang="ja-JP" altLang="en-US" dirty="0"/>
              <a:t>シート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9C5F8D1-7CC3-40B9-86E4-AB10277EF3AE}"/>
              </a:ext>
            </a:extLst>
          </p:cNvPr>
          <p:cNvSpPr txBox="1"/>
          <p:nvPr/>
        </p:nvSpPr>
        <p:spPr>
          <a:xfrm>
            <a:off x="4709702" y="1965681"/>
            <a:ext cx="6045200" cy="32051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ま　　　　　　　　　　　　　　　　　　しら　　　　　　　　　　　</a:t>
            </a:r>
            <a:endParaRPr kumimoji="1" lang="ja-JP" altLang="en-US" sz="1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460F71-3DC7-4931-B9D9-AF87DB713161}"/>
              </a:ext>
            </a:extLst>
          </p:cNvPr>
          <p:cNvSpPr txBox="1"/>
          <p:nvPr/>
        </p:nvSpPr>
        <p:spPr>
          <a:xfrm>
            <a:off x="4585883" y="5551442"/>
            <a:ext cx="4483653" cy="4799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</a:t>
            </a:r>
            <a:r>
              <a:rPr lang="ja-JP" altLang="en-US" sz="105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いがい　　　ま　　　　　　　　　   　　　　　　　　</a:t>
            </a:r>
            <a:r>
              <a:rPr lang="ja-JP" altLang="en-US" sz="105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え</a:t>
            </a:r>
            <a:endParaRPr lang="en-US" altLang="ja-JP" sz="105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089A94B-B002-47D2-9655-10D11D467F1A}"/>
              </a:ext>
            </a:extLst>
          </p:cNvPr>
          <p:cNvSpPr txBox="1"/>
          <p:nvPr/>
        </p:nvSpPr>
        <p:spPr>
          <a:xfrm>
            <a:off x="3821123" y="6058922"/>
            <a:ext cx="4483653" cy="2684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  </a:t>
            </a:r>
            <a:r>
              <a:rPr lang="ja-JP" altLang="en-US" sz="105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</a:t>
            </a:r>
            <a:endParaRPr lang="en-US" altLang="ja-JP" sz="5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BD7ECB-9C45-40E0-ACF7-38043BAB225A}"/>
              </a:ext>
            </a:extLst>
          </p:cNvPr>
          <p:cNvSpPr txBox="1"/>
          <p:nvPr/>
        </p:nvSpPr>
        <p:spPr>
          <a:xfrm>
            <a:off x="542893" y="6171805"/>
            <a:ext cx="782988" cy="29938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からだしら　　　　　　　　　　　　　　　</a:t>
            </a:r>
            <a:endParaRPr kumimoji="1" lang="ja-JP" altLang="en-US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07F4A7-B6F9-4A96-ABF8-D4AAD7CFC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25" name="コンテンツ プレースホルダー 5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5" y="2054184"/>
            <a:ext cx="2652286" cy="4095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245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786039"/>
            <a:ext cx="10515600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5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74" y="163709"/>
            <a:ext cx="4233849" cy="65381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34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124</Words>
  <Application>Microsoft Office PowerPoint</Application>
  <PresentationFormat>ワイド画面</PresentationFormat>
  <Paragraphs>218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BIZ UDPゴシック</vt:lpstr>
      <vt:lpstr>HGPｺﾞｼｯｸE</vt:lpstr>
      <vt:lpstr>HG創英ﾌﾟﾚｾﾞﾝｽEB</vt:lpstr>
      <vt:lpstr>ＭＳ ゴシック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　　 体のつくりと運動</vt:lpstr>
      <vt:lpstr>言葉の紹介</vt:lpstr>
      <vt:lpstr>PowerPoint プレゼンテーション</vt:lpstr>
      <vt:lpstr>PowerPoint プレゼンテーション</vt:lpstr>
      <vt:lpstr>　　うでやあしの曲がるところを、  調べてみよう。</vt:lpstr>
      <vt:lpstr>うでやあしには、曲がるところと  曲がらないところがあります。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言葉の確認</vt:lpstr>
      <vt:lpstr>振り返えり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理科 生命「植物の発芽、成長、結実」A 高等部第１段階</dc:title>
  <dc:creator>髙橋 利典</dc:creator>
  <cp:lastModifiedBy>Windows ユーザー</cp:lastModifiedBy>
  <cp:revision>147</cp:revision>
  <cp:lastPrinted>2021-10-19T04:36:06Z</cp:lastPrinted>
  <dcterms:created xsi:type="dcterms:W3CDTF">2021-06-01T22:54:30Z</dcterms:created>
  <dcterms:modified xsi:type="dcterms:W3CDTF">2021-10-20T07:44:45Z</dcterms:modified>
</cp:coreProperties>
</file>