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9" r:id="rId2"/>
    <p:sldId id="282" r:id="rId3"/>
    <p:sldId id="283" r:id="rId4"/>
    <p:sldId id="326" r:id="rId5"/>
    <p:sldId id="322" r:id="rId6"/>
    <p:sldId id="325" r:id="rId7"/>
    <p:sldId id="327" r:id="rId8"/>
    <p:sldId id="288" r:id="rId9"/>
    <p:sldId id="289" r:id="rId10"/>
    <p:sldId id="290" r:id="rId11"/>
    <p:sldId id="291" r:id="rId12"/>
    <p:sldId id="292" r:id="rId13"/>
    <p:sldId id="293" r:id="rId14"/>
    <p:sldId id="309" r:id="rId15"/>
    <p:sldId id="296" r:id="rId16"/>
    <p:sldId id="310" r:id="rId17"/>
    <p:sldId id="297" r:id="rId18"/>
    <p:sldId id="295" r:id="rId19"/>
    <p:sldId id="298" r:id="rId20"/>
    <p:sldId id="303" r:id="rId21"/>
    <p:sldId id="299" r:id="rId22"/>
    <p:sldId id="301" r:id="rId23"/>
    <p:sldId id="318" r:id="rId24"/>
    <p:sldId id="317" r:id="rId25"/>
    <p:sldId id="312" r:id="rId26"/>
    <p:sldId id="315" r:id="rId27"/>
    <p:sldId id="313" r:id="rId28"/>
    <p:sldId id="316" r:id="rId29"/>
    <p:sldId id="311" r:id="rId30"/>
    <p:sldId id="304" r:id="rId31"/>
    <p:sldId id="320" r:id="rId3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2" autoAdjust="0"/>
    <p:restoredTop sz="79471" autoAdjust="0"/>
  </p:normalViewPr>
  <p:slideViewPr>
    <p:cSldViewPr snapToGrid="0">
      <p:cViewPr varScale="1">
        <p:scale>
          <a:sx n="67" d="100"/>
          <a:sy n="67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AC38504-84F1-4BC2-99AE-CB2E2C96FD6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ED56A31-CED6-4DDD-8007-3353167BF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1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「ことわざ」を使ってみよう。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40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二つめのことわざです。</a:t>
            </a:r>
            <a:endParaRPr kumimoji="1" lang="en-US" altLang="ja-JP" dirty="0">
              <a:latin typeface="+mn-ea"/>
              <a:ea typeface="+mn-ea"/>
            </a:endParaRPr>
          </a:p>
          <a:p>
            <a:pPr defTabSz="914318">
              <a:defRPr/>
            </a:pPr>
            <a:r>
              <a:rPr kumimoji="1" lang="ja-JP" altLang="en-US" dirty="0">
                <a:latin typeface="+mn-ea"/>
                <a:ea typeface="+mn-ea"/>
              </a:rPr>
              <a:t>＜クリック＞フェードイン（枠囲み）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「ちりもつもれば　山となる」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聞いたことはありますか。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16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このことわざの意味を見てみましょう。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＜クリック＞フェードイン（意味　以下の文）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ja-JP" altLang="en-US" dirty="0" err="1">
                <a:latin typeface="+mn-ea"/>
                <a:ea typeface="+mn-ea"/>
              </a:rPr>
              <a:t>小さななちりも</a:t>
            </a:r>
            <a:r>
              <a:rPr kumimoji="1" lang="ja-JP" altLang="en-US" dirty="0">
                <a:latin typeface="+mn-ea"/>
                <a:ea typeface="+mn-ea"/>
              </a:rPr>
              <a:t>、たくさん積もったり、重なったりすれば、山のように大きなものになることのたとえです。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では、「ちりもつもれば　山となる」のイメージを見てみましょう。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056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中学生が掃除をしています。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小さなちりを、ほうきではいて集めていますね。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469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ちりとりで集めた小さなちりです。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＜クリック＞スライドイン（ちりとり）→ちりが下に落ちる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上記のアニメーションを３回繰り返す　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下にちりの塊が現れる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小さなちりも、一つの場所に集めると、ちりのまとまりが見えてきました。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312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次の日も、掃除は続きます。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小さなちりが、毎日少しずつ集まっていきます。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69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＜クリック＞スライドイン（ちりとり）→ちりが下に落ちる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上記のアニメーションを３回繰り返す　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下にちりの大きな塊が現れる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小さなちりが集まって、少しずつ大きなかたまりになってきました。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893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次の日もまた次の日も、掃除は毎日続きます。</a:t>
            </a:r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496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＜クリック＞スライドイン（ちりとり）→ちりが下に落ちる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上記のアニメーションを３回繰り返す　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下にちりの大きな塊が現れる</a:t>
            </a:r>
            <a:endParaRPr kumimoji="1" lang="en-US" altLang="ja-JP" dirty="0">
              <a:latin typeface="+mn-ea"/>
              <a:ea typeface="+mn-ea"/>
            </a:endParaRPr>
          </a:p>
          <a:p>
            <a:pPr defTabSz="914318">
              <a:defRPr/>
            </a:pPr>
            <a:endParaRPr kumimoji="1" lang="en-US" altLang="ja-JP" dirty="0">
              <a:latin typeface="+mn-ea"/>
              <a:ea typeface="+mn-ea"/>
            </a:endParaRPr>
          </a:p>
          <a:p>
            <a:pPr defTabSz="914318">
              <a:defRPr/>
            </a:pPr>
            <a:r>
              <a:rPr kumimoji="1" lang="ja-JP" altLang="en-US" dirty="0">
                <a:latin typeface="+mn-ea"/>
                <a:ea typeface="+mn-ea"/>
              </a:rPr>
              <a:t>　小さなちりが集まって、大きなちりのかたまりになってきました。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ちりをもっと集めてみましょう。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346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＜クリック＞スライドイン（ちりとり）→ちりが下に落ちる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上記のアニメーションを３回繰り返す　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下にちりの山が現れる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小さなちりが、積もり積もって、大きなかたまりになりました。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さらにちりを集めましょう。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509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＜クリック＞スライドイン（ちりとり）→ちりが下に落ちる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上記のアニメーションを３回繰り返す　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en-US" altLang="ja-JP" dirty="0">
                <a:latin typeface="+mn-ea"/>
                <a:ea typeface="+mn-ea"/>
              </a:rPr>
              <a:t>※</a:t>
            </a:r>
            <a:r>
              <a:rPr kumimoji="1" lang="ja-JP" altLang="en-US" dirty="0">
                <a:latin typeface="+mn-ea"/>
                <a:ea typeface="+mn-ea"/>
              </a:rPr>
              <a:t>下にちりの大きな山が現れる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小さなちりを、毎日続けて集めることで、大きな山ができました。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一回の掃除で集まるちりは少しでも、毎日毎日積もり続けると、こんなに大きな山になるのです。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98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一つめのことわざです。</a:t>
            </a:r>
            <a:endParaRPr kumimoji="1" lang="en-US" altLang="ja-JP" dirty="0">
              <a:latin typeface="+mn-ea"/>
              <a:ea typeface="+mn-ea"/>
            </a:endParaRPr>
          </a:p>
          <a:p>
            <a:pPr defTabSz="914318">
              <a:defRPr/>
            </a:pPr>
            <a:r>
              <a:rPr kumimoji="1" lang="ja-JP" altLang="en-US" dirty="0">
                <a:latin typeface="+mn-ea"/>
                <a:ea typeface="+mn-ea"/>
              </a:rPr>
              <a:t>＜クリック＞フェードイン（枠囲み）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「石橋を叩いて渡る」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聞いたことはありますか。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53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ことわざを確認しましょう。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「ちりもつもれば　山となる」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＜クリック＞フェードイン（意味　ちりも～なってしまう。）</a:t>
            </a:r>
            <a:endParaRPr kumimoji="1" lang="en-US" altLang="ja-JP" dirty="0">
              <a:latin typeface="+mn-ea"/>
              <a:ea typeface="+mn-ea"/>
            </a:endParaRPr>
          </a:p>
          <a:p>
            <a:pPr defTabSz="914318">
              <a:defRPr/>
            </a:pPr>
            <a:r>
              <a:rPr kumimoji="1" lang="ja-JP" altLang="en-US" dirty="0">
                <a:latin typeface="+mn-ea"/>
                <a:ea typeface="+mn-ea"/>
              </a:rPr>
              <a:t>　このことわざの意味は、小さななちりも、たくさん積もったり、重なったりすれば、山のように大きなものになることのたとえですが、実は、もう一つの意味があります。</a:t>
            </a: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＜クリック＞フェードイン（小さな～　を得る。）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小さな努力も積み重ねれば、大きな成果を得るというたとえです。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次は、このたとえのイメージを見てみましょう。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8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これは、ある学校の中学部マラソン大会の様子です。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＜クリック＞フェードイン（ゴールする人）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＜クリック＞スライドイン（たろうさん）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たろうさんは、</a:t>
            </a:r>
            <a:r>
              <a:rPr kumimoji="1" lang="en-US" altLang="ja-JP" dirty="0">
                <a:latin typeface="+mn-ea"/>
                <a:ea typeface="+mn-ea"/>
              </a:rPr>
              <a:t>1</a:t>
            </a:r>
            <a:r>
              <a:rPr kumimoji="1" lang="ja-JP" altLang="en-US" dirty="0">
                <a:latin typeface="+mn-ea"/>
                <a:ea typeface="+mn-ea"/>
              </a:rPr>
              <a:t>番になりたかったのですが、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残念ながら１番にはなれませんでした。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905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たろうさんは、</a:t>
            </a:r>
            <a:r>
              <a:rPr kumimoji="1" lang="en-US" altLang="ja-JP" dirty="0">
                <a:latin typeface="+mn-ea"/>
                <a:ea typeface="+mn-ea"/>
              </a:rPr>
              <a:t>1</a:t>
            </a:r>
            <a:r>
              <a:rPr kumimoji="1" lang="ja-JP" altLang="en-US" dirty="0">
                <a:latin typeface="+mn-ea"/>
                <a:ea typeface="+mn-ea"/>
              </a:rPr>
              <a:t>番になれなかったことがとてもくやしかったので、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＜クリック＞フェードイン（吹き出し）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次の大会では、絶対に１番になりたいと思いました。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そこで、毎日体をきたえることに決めました。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31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たろうさんは、自分が決めた通り、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＜クリック＞フェードイン（イラスト）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毎日少しずつ体をきたえました。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463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＜クリック＞フェードイン（イラスト）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毎日</a:t>
            </a:r>
            <a:r>
              <a:rPr kumimoji="1" lang="en-US" altLang="ja-JP" dirty="0">
                <a:latin typeface="+mn-ea"/>
                <a:ea typeface="+mn-ea"/>
              </a:rPr>
              <a:t>10</a:t>
            </a:r>
            <a:r>
              <a:rPr kumimoji="1" lang="ja-JP" altLang="en-US" dirty="0">
                <a:latin typeface="+mn-ea"/>
                <a:ea typeface="+mn-ea"/>
              </a:rPr>
              <a:t>分ずつ、決めたことを続けて、体をきたえました。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030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＜クリック＞フェードイン（イラスト）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少しの運動を毎日続けることで、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たろうさんは、体力が付いて、走るのが速くなっていきました。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74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kumimoji="1" lang="ja-JP" altLang="en-US" dirty="0">
                <a:latin typeface="+mn-ea"/>
                <a:ea typeface="+mn-ea"/>
              </a:rPr>
              <a:t>　たろうさんは、毎日少しずつ体をきたえ続けて、</a:t>
            </a:r>
          </a:p>
          <a:p>
            <a:r>
              <a:rPr kumimoji="1" lang="ja-JP" altLang="en-US" dirty="0">
                <a:latin typeface="+mn-ea"/>
                <a:ea typeface="+mn-ea"/>
              </a:rPr>
              <a:t>　次のマラソン大会を迎えました。</a:t>
            </a:r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194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たろうさんは、目標にしていたとおり、次のマラソン大会で、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＜クリック＞フェードイン（たろうさんイラスト・吹き出し）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見事に１番でゴールしたのです。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095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＜クリック＞フェードイン（吹き出し）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たろうさんは、毎日少しずつ体をきたえたことで、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ja-JP" altLang="en-US" dirty="0" smtClean="0">
                <a:latin typeface="+mn-ea"/>
                <a:ea typeface="+mn-ea"/>
              </a:rPr>
              <a:t>ちりも積もれば山となるように、</a:t>
            </a:r>
            <a:endParaRPr kumimoji="1" lang="en-US" altLang="ja-JP" dirty="0" smtClean="0">
              <a:latin typeface="+mn-ea"/>
              <a:ea typeface="+mn-ea"/>
            </a:endParaRPr>
          </a:p>
          <a:p>
            <a:r>
              <a:rPr kumimoji="1" lang="ja-JP" altLang="en-US" dirty="0" smtClean="0">
                <a:latin typeface="+mn-ea"/>
                <a:ea typeface="+mn-ea"/>
              </a:rPr>
              <a:t>　体力</a:t>
            </a:r>
            <a:r>
              <a:rPr kumimoji="1" lang="ja-JP" altLang="en-US" dirty="0">
                <a:latin typeface="+mn-ea"/>
                <a:ea typeface="+mn-ea"/>
              </a:rPr>
              <a:t>が付いて、１番速く走れるようになりました。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003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ことわざを確認しましょう。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「ちりもつもれば　山となる」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＜クリック＞フェードイン（意味　ちりも、～成果を得る。）</a:t>
            </a:r>
            <a:endParaRPr kumimoji="1" lang="en-US" altLang="ja-JP" dirty="0">
              <a:latin typeface="+mn-ea"/>
              <a:ea typeface="+mn-ea"/>
            </a:endParaRPr>
          </a:p>
          <a:p>
            <a:pPr defTabSz="914318">
              <a:defRPr/>
            </a:pPr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ja-JP" altLang="en-US" dirty="0" err="1">
                <a:latin typeface="+mn-ea"/>
                <a:ea typeface="+mn-ea"/>
              </a:rPr>
              <a:t>小さななちりも</a:t>
            </a:r>
            <a:r>
              <a:rPr kumimoji="1" lang="ja-JP" altLang="en-US" dirty="0">
                <a:latin typeface="+mn-ea"/>
                <a:ea typeface="+mn-ea"/>
              </a:rPr>
              <a:t>、たくさん積もれば、山のように大きくなるように、たろうさんのように小さな努力を積み重ねれば、大きな成果を得るというたとえです。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47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このことわざの意味を見てみましょう。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pPr defTabSz="914318">
              <a:defRPr/>
            </a:pPr>
            <a:r>
              <a:rPr kumimoji="1" lang="ja-JP" altLang="en-US" dirty="0">
                <a:latin typeface="+mn-ea"/>
                <a:ea typeface="+mn-ea"/>
              </a:rPr>
              <a:t>＜クリック＞フェードイン（意味　以下の文）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強くて頑丈に見える石の橋でも、なお安全を確かめてから渡る。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用心深く物事を行うことのたとえです。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749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ここで、考えてみましょう。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＜クリック＞フェードイン（みなさんの～ときですか。）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みなさんにとっての「ちりもつもれば　山となる」は、どんなときですか。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動画を一回止めて、一緒に見ている人とお話してみましょう。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（</a:t>
            </a:r>
            <a:r>
              <a:rPr kumimoji="1" lang="en-US" altLang="ja-JP" dirty="0">
                <a:latin typeface="+mn-ea"/>
                <a:ea typeface="+mn-ea"/>
              </a:rPr>
              <a:t>10</a:t>
            </a:r>
            <a:r>
              <a:rPr kumimoji="1" lang="ja-JP" altLang="en-US" dirty="0">
                <a:latin typeface="+mn-ea"/>
                <a:ea typeface="+mn-ea"/>
              </a:rPr>
              <a:t>秒待つ）</a:t>
            </a: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017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まとめです。</a:t>
            </a:r>
            <a:endParaRPr kumimoji="1" lang="en-US" altLang="ja-JP" dirty="0">
              <a:latin typeface="+mn-ea"/>
              <a:ea typeface="+mn-ea"/>
            </a:endParaRPr>
          </a:p>
          <a:p>
            <a:pPr defTabSz="914318">
              <a:defRPr/>
            </a:pPr>
            <a:r>
              <a:rPr kumimoji="1" lang="ja-JP" altLang="en-US" dirty="0">
                <a:latin typeface="+mn-ea"/>
                <a:ea typeface="+mn-ea"/>
              </a:rPr>
              <a:t>＜クリック＞フェードイン（・このように～しましょう。）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lang="ja-JP" altLang="en-US" dirty="0" smtClean="0">
                <a:latin typeface="+mn-ea"/>
              </a:rPr>
              <a:t>「</a:t>
            </a:r>
            <a:r>
              <a:rPr lang="ja-JP" altLang="en-US" dirty="0">
                <a:latin typeface="+mn-ea"/>
              </a:rPr>
              <a:t>ことわざ」は、ふだんの生活でありがちなことを述べたり</a:t>
            </a:r>
            <a:r>
              <a:rPr lang="ja-JP" altLang="en-US" dirty="0" smtClean="0">
                <a:latin typeface="+mn-ea"/>
              </a:rPr>
              <a:t>、覚えておくといいことを述べたり</a:t>
            </a:r>
            <a:r>
              <a:rPr lang="ja-JP" altLang="en-US" dirty="0">
                <a:latin typeface="+mn-ea"/>
              </a:rPr>
              <a:t>するものです。</a:t>
            </a:r>
            <a:endParaRPr lang="en-US" altLang="ja-JP" dirty="0">
              <a:latin typeface="+mn-ea"/>
            </a:endParaRPr>
          </a:p>
          <a:p>
            <a:pPr defTabSz="914318">
              <a:defRPr/>
            </a:pPr>
            <a:r>
              <a:rPr lang="ja-JP" altLang="en-US" dirty="0">
                <a:latin typeface="+mn-ea"/>
              </a:rPr>
              <a:t>　いろいろなことわざを知り、生活の中で使ったり、生かしたりしましょう。</a:t>
            </a: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90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けいこさんは、</a:t>
            </a:r>
            <a:endParaRPr kumimoji="1" lang="en-US" altLang="ja-JP" dirty="0"/>
          </a:p>
          <a:p>
            <a:r>
              <a:rPr kumimoji="1" lang="ja-JP" altLang="en-US" dirty="0"/>
              <a:t>毎日寝る前に</a:t>
            </a:r>
            <a:endParaRPr kumimoji="1" lang="en-US" altLang="ja-JP" dirty="0"/>
          </a:p>
          <a:p>
            <a:r>
              <a:rPr kumimoji="1" lang="ja-JP" altLang="en-US" dirty="0"/>
              <a:t>次の日の学校の</a:t>
            </a:r>
            <a:endParaRPr kumimoji="1" lang="en-US" altLang="ja-JP" dirty="0"/>
          </a:p>
          <a:p>
            <a:r>
              <a:rPr kumimoji="1" lang="ja-JP" altLang="en-US" dirty="0"/>
              <a:t>持ち物の用意をしています。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18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今日も、</a:t>
            </a:r>
            <a:endParaRPr kumimoji="1" lang="en-US" altLang="ja-JP" dirty="0"/>
          </a:p>
          <a:p>
            <a:r>
              <a:rPr kumimoji="1" lang="ja-JP" altLang="en-US" dirty="0"/>
              <a:t>明日の学校の準備を終えてから</a:t>
            </a:r>
            <a:endParaRPr kumimoji="1" lang="en-US" altLang="ja-JP" dirty="0"/>
          </a:p>
          <a:p>
            <a:r>
              <a:rPr kumimoji="1" lang="ja-JP" altLang="en-US" dirty="0"/>
              <a:t>布団に入りました。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7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次の朝、けいこさんは、学校に行く前に、</a:t>
            </a:r>
            <a:endParaRPr kumimoji="1" lang="en-US" altLang="ja-JP" dirty="0"/>
          </a:p>
          <a:p>
            <a:r>
              <a:rPr kumimoji="1" lang="ja-JP" altLang="en-US" dirty="0"/>
              <a:t>もう一度忘れ物がないか、確認をしています。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石橋を叩いて渡るように、</a:t>
            </a:r>
            <a:endParaRPr kumimoji="1" lang="en-US" altLang="ja-JP" dirty="0"/>
          </a:p>
          <a:p>
            <a:r>
              <a:rPr kumimoji="1" lang="ja-JP" altLang="en-US" dirty="0"/>
              <a:t>用心深く準備していますね。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1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けいこさんは、</a:t>
            </a:r>
            <a:endParaRPr kumimoji="1" lang="en-US" altLang="ja-JP" dirty="0"/>
          </a:p>
          <a:p>
            <a:r>
              <a:rPr kumimoji="1" lang="ja-JP" altLang="en-US" dirty="0"/>
              <a:t>今日も忘れ物がないので</a:t>
            </a:r>
            <a:endParaRPr kumimoji="1" lang="en-US" altLang="ja-JP" dirty="0"/>
          </a:p>
          <a:p>
            <a:r>
              <a:rPr kumimoji="1" lang="ja-JP" altLang="en-US" dirty="0"/>
              <a:t>安心して勉強していますね。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57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ことわざを確認しましょう。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「石橋を叩いて渡る」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＜クリック＞フェードイン（意味）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強くて頑丈に見える石の橋でも、なお安全を確かめてから渡る。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用心深く物事を行うことのたとえです。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55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ここで、考えてみましょう。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pPr defTabSz="914318">
              <a:defRPr/>
            </a:pPr>
            <a:r>
              <a:rPr kumimoji="1" lang="ja-JP" altLang="en-US" dirty="0">
                <a:latin typeface="+mn-ea"/>
                <a:ea typeface="+mn-ea"/>
              </a:rPr>
              <a:t>＜クリック＞フェードイン（以下の文）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みなさんにとっての「石橋を叩いて渡る」は、どんなときですか。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動画を一回止めて、一緒に見ている人とお話してみましょう。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（</a:t>
            </a:r>
            <a:r>
              <a:rPr kumimoji="1" lang="en-US" altLang="ja-JP" dirty="0">
                <a:latin typeface="+mn-ea"/>
                <a:ea typeface="+mn-ea"/>
              </a:rPr>
              <a:t>10</a:t>
            </a:r>
            <a:r>
              <a:rPr kumimoji="1" lang="ja-JP" altLang="en-US" dirty="0">
                <a:latin typeface="+mn-ea"/>
                <a:ea typeface="+mn-ea"/>
              </a:rPr>
              <a:t>秒待つ）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20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縦書きタイトル 3">
            <a:extLst>
              <a:ext uri="{FF2B5EF4-FFF2-40B4-BE49-F238E27FC236}">
                <a16:creationId xmlns:a16="http://schemas.microsoft.com/office/drawing/2014/main" id="{C2BB45A3-966C-4D6C-BE7A-A0F5BB6D1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2877" y="394942"/>
            <a:ext cx="9452113" cy="5811838"/>
          </a:xfrm>
        </p:spPr>
        <p:txBody>
          <a:bodyPr vert="horz">
            <a:normAutofit/>
          </a:bodyPr>
          <a:lstStyle/>
          <a:p>
            <a:r>
              <a:rPr lang="ja-JP" altLang="en-US" sz="2800" dirty="0">
                <a:latin typeface="+mn-ea"/>
                <a:ea typeface="+mn-ea"/>
              </a:rPr>
              <a:t>　　　　　　　　　　　　　 </a:t>
            </a:r>
            <a:r>
              <a:rPr lang="ja-JP" altLang="en-US" sz="2800" dirty="0" err="1">
                <a:latin typeface="+mn-ea"/>
                <a:ea typeface="+mn-ea"/>
              </a:rPr>
              <a:t>つか</a:t>
            </a:r>
            <a:r>
              <a:rPr lang="en-US" altLang="ja-JP" sz="2800" dirty="0">
                <a:latin typeface="+mn-ea"/>
                <a:ea typeface="+mn-ea"/>
              </a:rPr>
              <a:t/>
            </a:r>
            <a:br>
              <a:rPr lang="en-US" altLang="ja-JP" sz="2800" dirty="0">
                <a:latin typeface="+mn-ea"/>
                <a:ea typeface="+mn-ea"/>
              </a:rPr>
            </a:br>
            <a:r>
              <a:rPr lang="ja-JP" altLang="en-US" sz="5400" dirty="0">
                <a:latin typeface="+mn-ea"/>
                <a:ea typeface="+mn-ea"/>
              </a:rPr>
              <a:t>「ことわざ」を使ってみよう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4322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0"/>
    </mc:Choice>
    <mc:Fallback xmlns="">
      <p:transition spd="slow" advTm="55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119838-5238-4166-A13A-D1CC111E425C}"/>
              </a:ext>
            </a:extLst>
          </p:cNvPr>
          <p:cNvSpPr txBox="1"/>
          <p:nvPr/>
        </p:nvSpPr>
        <p:spPr>
          <a:xfrm>
            <a:off x="2887429" y="477520"/>
            <a:ext cx="64171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      </a:t>
            </a:r>
            <a:r>
              <a:rPr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ことわざ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〈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その二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〉</a:t>
            </a:r>
            <a:endParaRPr kumimoji="1" lang="ja-JP" altLang="en-US" sz="5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DCE0083-193E-42DF-8332-4E8F6F74E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160" y="2588435"/>
            <a:ext cx="9641839" cy="1681130"/>
          </a:xfr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lIns="252000" tIns="288000" anchor="t" anchorCtr="0">
            <a:normAutofit fontScale="90000"/>
          </a:bodyPr>
          <a:lstStyle/>
          <a:p>
            <a:pPr algn="l"/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       </a:t>
            </a:r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 ま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ちりもつもれば　山となる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3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8"/>
    </mc:Choice>
    <mc:Fallback xmlns="">
      <p:transition spd="slow" advTm="10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 L -0.00078 -0.3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1BB7E-F3E8-4D19-AA70-6F428217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93" y="2646044"/>
            <a:ext cx="8834664" cy="4142416"/>
          </a:xfr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                        や ま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ちりも、つもれば山のように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なってしまう。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40E4265-3B75-48F8-8689-DBF10BEDEF53}"/>
              </a:ext>
            </a:extLst>
          </p:cNvPr>
          <p:cNvSpPr/>
          <p:nvPr/>
        </p:nvSpPr>
        <p:spPr>
          <a:xfrm>
            <a:off x="169106" y="2919772"/>
            <a:ext cx="1624484" cy="1123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　　み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意味</a:t>
            </a:r>
            <a:endParaRPr kumimoji="1" lang="ja-JP" altLang="en-US" sz="48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41EDD0A-4968-44AF-B0F8-506412948217}"/>
              </a:ext>
            </a:extLst>
          </p:cNvPr>
          <p:cNvSpPr txBox="1">
            <a:spLocks/>
          </p:cNvSpPr>
          <p:nvPr/>
        </p:nvSpPr>
        <p:spPr>
          <a:xfrm>
            <a:off x="1275080" y="322755"/>
            <a:ext cx="9641839" cy="16811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vert="horz" lIns="252000" tIns="288000" rIns="91440" bIns="45720" rtlCol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1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       </a:t>
            </a:r>
            <a:r>
              <a:rPr lang="ja-JP" altLang="en-US" sz="3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 ま</a:t>
            </a:r>
            <a:r>
              <a:rPr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7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ちりもつもれば　山となる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9"/>
    </mc:Choice>
    <mc:Fallback xmlns="">
      <p:transition spd="slow" advTm="20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6FEF0B-B87A-4A3D-B947-6101054E9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11" y="833120"/>
            <a:ext cx="5187378" cy="549656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DA6EDA8-4657-48D1-8139-41B51DF13508}"/>
              </a:ext>
            </a:extLst>
          </p:cNvPr>
          <p:cNvGrpSpPr/>
          <p:nvPr/>
        </p:nvGrpSpPr>
        <p:grpSpPr>
          <a:xfrm>
            <a:off x="6360160" y="5326002"/>
            <a:ext cx="3976090" cy="1003678"/>
            <a:chOff x="6360160" y="5326002"/>
            <a:chExt cx="3976090" cy="100367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4D1430C4-172E-4C8F-AD34-B8DC59120DAB}"/>
                </a:ext>
              </a:extLst>
            </p:cNvPr>
            <p:cNvSpPr/>
            <p:nvPr/>
          </p:nvSpPr>
          <p:spPr>
            <a:xfrm>
              <a:off x="6360160" y="5326002"/>
              <a:ext cx="853440" cy="87159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1725F25A-ABC7-4428-83DA-DBC31C1574AD}"/>
                </a:ext>
              </a:extLst>
            </p:cNvPr>
            <p:cNvSpPr/>
            <p:nvPr/>
          </p:nvSpPr>
          <p:spPr>
            <a:xfrm flipH="1">
              <a:off x="7630159" y="5672901"/>
              <a:ext cx="1290319" cy="4230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17B6A34-A6E7-40C3-962B-53F6E517E820}"/>
                </a:ext>
              </a:extLst>
            </p:cNvPr>
            <p:cNvSpPr txBox="1"/>
            <p:nvPr/>
          </p:nvSpPr>
          <p:spPr>
            <a:xfrm>
              <a:off x="8920478" y="5498683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ちり</a:t>
              </a:r>
              <a:endParaRPr kumimoji="1" lang="ja-JP" altLang="en-US" sz="4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4"/>
    </mc:Choice>
    <mc:Fallback xmlns="">
      <p:transition spd="slow" advTm="12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E16C8FC5-67E0-4021-BF15-6BE6CE181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74030"/>
            <a:ext cx="2326341" cy="2371464"/>
          </a:xfrm>
          <a:prstGeom prst="rect">
            <a:avLst/>
          </a:prstGeom>
        </p:spPr>
      </p:pic>
      <p:pic>
        <p:nvPicPr>
          <p:cNvPr id="15" name="図 14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20E2FB7E-3AD5-4905-8353-4C0A30FB8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12" y="1143863"/>
            <a:ext cx="1257475" cy="1047896"/>
          </a:xfrm>
          <a:prstGeom prst="rect">
            <a:avLst/>
          </a:prstGeom>
        </p:spPr>
      </p:pic>
      <p:pic>
        <p:nvPicPr>
          <p:cNvPr id="3" name="図 2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3435DFE5-0763-4A75-8872-F4AC744C0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21630"/>
            <a:ext cx="2326341" cy="2371464"/>
          </a:xfrm>
          <a:prstGeom prst="rect">
            <a:avLst/>
          </a:prstGeom>
        </p:spPr>
      </p:pic>
      <p:pic>
        <p:nvPicPr>
          <p:cNvPr id="5" name="図 4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A7533A5C-4950-47D0-9E72-43237D96A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12" y="991463"/>
            <a:ext cx="1257475" cy="1047896"/>
          </a:xfrm>
          <a:prstGeom prst="rect">
            <a:avLst/>
          </a:prstGeom>
        </p:spPr>
      </p:pic>
      <p:pic>
        <p:nvPicPr>
          <p:cNvPr id="12" name="図 11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6F23EE88-87BB-4F5A-AF6A-45EF6891E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5593" y="0"/>
            <a:ext cx="2326341" cy="2371464"/>
          </a:xfrm>
          <a:prstGeom prst="rect">
            <a:avLst/>
          </a:prstGeom>
        </p:spPr>
      </p:pic>
      <p:pic>
        <p:nvPicPr>
          <p:cNvPr id="13" name="図 12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01337428-C032-4366-B37D-429552F1E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3837" y="783414"/>
            <a:ext cx="1257475" cy="1047896"/>
          </a:xfrm>
          <a:prstGeom prst="rect">
            <a:avLst/>
          </a:prstGeom>
        </p:spPr>
      </p:pic>
      <p:pic>
        <p:nvPicPr>
          <p:cNvPr id="17" name="図 16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BEF28D36-D955-47B5-BF2C-4760CFB38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61" y="5927988"/>
            <a:ext cx="2955077" cy="655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8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9"/>
    </mc:Choice>
    <mc:Fallback xmlns="">
      <p:transition spd="slow" advTm="15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381 0.577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0768 0.60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142 0.572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224C5AF-8496-40E3-B5E8-11E12F580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71" y="1016504"/>
            <a:ext cx="3863689" cy="4093975"/>
          </a:xfrm>
          <a:prstGeom prst="rect">
            <a:avLst/>
          </a:prstGeom>
        </p:spPr>
      </p:pic>
      <p:pic>
        <p:nvPicPr>
          <p:cNvPr id="3" name="図 2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E4F6BB2F-5DD1-4E38-8169-460CA2E15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61" y="5927988"/>
            <a:ext cx="2955077" cy="655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4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4"/>
    </mc:Choice>
    <mc:Fallback xmlns="">
      <p:transition spd="slow" advTm="12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E16C8FC5-67E0-4021-BF15-6BE6CE181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74030"/>
            <a:ext cx="2326341" cy="2371464"/>
          </a:xfrm>
          <a:prstGeom prst="rect">
            <a:avLst/>
          </a:prstGeom>
        </p:spPr>
      </p:pic>
      <p:pic>
        <p:nvPicPr>
          <p:cNvPr id="15" name="図 14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20E2FB7E-3AD5-4905-8353-4C0A30FB8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12" y="1143863"/>
            <a:ext cx="1257475" cy="1047896"/>
          </a:xfrm>
          <a:prstGeom prst="rect">
            <a:avLst/>
          </a:prstGeom>
        </p:spPr>
      </p:pic>
      <p:pic>
        <p:nvPicPr>
          <p:cNvPr id="3" name="図 2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3435DFE5-0763-4A75-8872-F4AC744C0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21630"/>
            <a:ext cx="2326341" cy="2371464"/>
          </a:xfrm>
          <a:prstGeom prst="rect">
            <a:avLst/>
          </a:prstGeom>
        </p:spPr>
      </p:pic>
      <p:pic>
        <p:nvPicPr>
          <p:cNvPr id="5" name="図 4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A7533A5C-4950-47D0-9E72-43237D96A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12" y="991463"/>
            <a:ext cx="1257475" cy="1047896"/>
          </a:xfrm>
          <a:prstGeom prst="rect">
            <a:avLst/>
          </a:prstGeom>
        </p:spPr>
      </p:pic>
      <p:pic>
        <p:nvPicPr>
          <p:cNvPr id="12" name="図 11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6F23EE88-87BB-4F5A-AF6A-45EF6891E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5593" y="0"/>
            <a:ext cx="2326341" cy="2371464"/>
          </a:xfrm>
          <a:prstGeom prst="rect">
            <a:avLst/>
          </a:prstGeom>
        </p:spPr>
      </p:pic>
      <p:pic>
        <p:nvPicPr>
          <p:cNvPr id="13" name="図 12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01337428-C032-4366-B37D-429552F1E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3837" y="783414"/>
            <a:ext cx="1257475" cy="1047896"/>
          </a:xfrm>
          <a:prstGeom prst="rect">
            <a:avLst/>
          </a:prstGeom>
        </p:spPr>
      </p:pic>
      <p:pic>
        <p:nvPicPr>
          <p:cNvPr id="17" name="図 16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BEF28D36-D955-47B5-BF2C-4760CFB38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61" y="5927988"/>
            <a:ext cx="2955077" cy="655982"/>
          </a:xfrm>
          <a:prstGeom prst="rect">
            <a:avLst/>
          </a:prstGeom>
        </p:spPr>
      </p:pic>
      <p:pic>
        <p:nvPicPr>
          <p:cNvPr id="9" name="図 8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8DF1754B-B1DE-4AA0-A1EC-23A0F2B67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5227982"/>
            <a:ext cx="6052929" cy="1445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6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3"/>
    </mc:Choice>
    <mc:Fallback xmlns="">
      <p:transition spd="slow" advTm="10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769 0.563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013 0.621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0482 0.53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F97BB06-AD9A-4FCC-B217-D72620C2D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427225"/>
            <a:ext cx="2733040" cy="2895936"/>
          </a:xfrm>
          <a:prstGeom prst="rect">
            <a:avLst/>
          </a:prstGeom>
        </p:spPr>
      </p:pic>
      <p:pic>
        <p:nvPicPr>
          <p:cNvPr id="3" name="図 2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0B03BD80-4FCA-4C30-866C-F57CC1E28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5227982"/>
            <a:ext cx="6052929" cy="1445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5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0"/>
    </mc:Choice>
    <mc:Fallback xmlns="">
      <p:transition spd="slow" advTm="7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969B424B-D6F8-4E5E-A653-2C63E065A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7" y="3351304"/>
            <a:ext cx="10247244" cy="3611830"/>
          </a:xfrm>
          <a:prstGeom prst="rect">
            <a:avLst/>
          </a:prstGeom>
        </p:spPr>
      </p:pic>
      <p:pic>
        <p:nvPicPr>
          <p:cNvPr id="9" name="図 8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8DF1754B-B1DE-4AA0-A1EC-23A0F2B67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5227982"/>
            <a:ext cx="6052929" cy="1445440"/>
          </a:xfrm>
          <a:prstGeom prst="rect">
            <a:avLst/>
          </a:prstGeom>
        </p:spPr>
      </p:pic>
      <p:pic>
        <p:nvPicPr>
          <p:cNvPr id="14" name="図 13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E16C8FC5-67E0-4021-BF15-6BE6CE181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74030"/>
            <a:ext cx="2326341" cy="2371464"/>
          </a:xfrm>
          <a:prstGeom prst="rect">
            <a:avLst/>
          </a:prstGeom>
        </p:spPr>
      </p:pic>
      <p:pic>
        <p:nvPicPr>
          <p:cNvPr id="15" name="図 14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20E2FB7E-3AD5-4905-8353-4C0A30FB8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12" y="1143863"/>
            <a:ext cx="1257475" cy="1047896"/>
          </a:xfrm>
          <a:prstGeom prst="rect">
            <a:avLst/>
          </a:prstGeom>
        </p:spPr>
      </p:pic>
      <p:pic>
        <p:nvPicPr>
          <p:cNvPr id="3" name="図 2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3435DFE5-0763-4A75-8872-F4AC744C0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21630"/>
            <a:ext cx="2326341" cy="2371464"/>
          </a:xfrm>
          <a:prstGeom prst="rect">
            <a:avLst/>
          </a:prstGeom>
        </p:spPr>
      </p:pic>
      <p:pic>
        <p:nvPicPr>
          <p:cNvPr id="5" name="図 4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A7533A5C-4950-47D0-9E72-43237D96A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12" y="991463"/>
            <a:ext cx="1257475" cy="1047896"/>
          </a:xfrm>
          <a:prstGeom prst="rect">
            <a:avLst/>
          </a:prstGeom>
        </p:spPr>
      </p:pic>
      <p:pic>
        <p:nvPicPr>
          <p:cNvPr id="12" name="図 11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6F23EE88-87BB-4F5A-AF6A-45EF6891E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5593" y="0"/>
            <a:ext cx="2326341" cy="2371464"/>
          </a:xfrm>
          <a:prstGeom prst="rect">
            <a:avLst/>
          </a:prstGeom>
        </p:spPr>
      </p:pic>
      <p:pic>
        <p:nvPicPr>
          <p:cNvPr id="13" name="図 12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01337428-C032-4366-B37D-429552F1E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3837" y="783414"/>
            <a:ext cx="1257475" cy="1047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8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2"/>
    </mc:Choice>
    <mc:Fallback xmlns="">
      <p:transition spd="slow" advTm="11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769 0.393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0768 0.4326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0482 0.3710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, スポーツゲーム, 裁判所, 立つ が含まれている画像&#10;&#10;自動的に生成された説明">
            <a:extLst>
              <a:ext uri="{FF2B5EF4-FFF2-40B4-BE49-F238E27FC236}">
                <a16:creationId xmlns:a16="http://schemas.microsoft.com/office/drawing/2014/main" id="{6F9429D2-6237-4385-8D97-CDEA09A66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5D1EC2A1-FFA7-4723-9BA4-A17D8D6AF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5227982"/>
            <a:ext cx="6052929" cy="1445440"/>
          </a:xfrm>
          <a:prstGeom prst="rect">
            <a:avLst/>
          </a:prstGeom>
        </p:spPr>
      </p:pic>
      <p:pic>
        <p:nvPicPr>
          <p:cNvPr id="5" name="図 4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AA9BB7CC-C748-42C2-B48E-A94506A0F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74030"/>
            <a:ext cx="2326341" cy="2371464"/>
          </a:xfrm>
          <a:prstGeom prst="rect">
            <a:avLst/>
          </a:prstGeom>
        </p:spPr>
      </p:pic>
      <p:pic>
        <p:nvPicPr>
          <p:cNvPr id="6" name="図 5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C157063D-F8F3-4619-B0E0-BF75C88A0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12" y="1143863"/>
            <a:ext cx="1257475" cy="1047896"/>
          </a:xfrm>
          <a:prstGeom prst="rect">
            <a:avLst/>
          </a:prstGeom>
        </p:spPr>
      </p:pic>
      <p:pic>
        <p:nvPicPr>
          <p:cNvPr id="7" name="図 6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4C61F875-D1CB-433E-934F-7285C6945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21630"/>
            <a:ext cx="2326341" cy="2371464"/>
          </a:xfrm>
          <a:prstGeom prst="rect">
            <a:avLst/>
          </a:prstGeom>
        </p:spPr>
      </p:pic>
      <p:pic>
        <p:nvPicPr>
          <p:cNvPr id="8" name="図 7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E9ED0462-1CE8-4B89-A72D-E43A8C7E7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12" y="991463"/>
            <a:ext cx="1257475" cy="1047896"/>
          </a:xfrm>
          <a:prstGeom prst="rect">
            <a:avLst/>
          </a:prstGeom>
        </p:spPr>
      </p:pic>
      <p:pic>
        <p:nvPicPr>
          <p:cNvPr id="9" name="図 8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8646529E-41D2-461D-8E9C-F6ED56FF0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5593" y="0"/>
            <a:ext cx="2326341" cy="2371464"/>
          </a:xfrm>
          <a:prstGeom prst="rect">
            <a:avLst/>
          </a:prstGeom>
        </p:spPr>
      </p:pic>
      <p:pic>
        <p:nvPicPr>
          <p:cNvPr id="10" name="図 9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C3AB9CEA-1680-4D88-A7B2-0700B6994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3837" y="783414"/>
            <a:ext cx="1257475" cy="1047896"/>
          </a:xfrm>
          <a:prstGeom prst="rect">
            <a:avLst/>
          </a:prstGeom>
        </p:spPr>
      </p:pic>
      <p:pic>
        <p:nvPicPr>
          <p:cNvPr id="11" name="図 10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B72A6B7B-AE88-4410-9C17-2C878CEE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7" y="3336023"/>
            <a:ext cx="10247244" cy="3611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5"/>
    </mc:Choice>
    <mc:Fallback xmlns="">
      <p:transition spd="slow" advTm="12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769 0.563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013 0.621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0482 0.53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, スポーツゲーム, 裁判所, 立つ が含まれている画像&#10;&#10;自動的に生成された説明">
            <a:extLst>
              <a:ext uri="{FF2B5EF4-FFF2-40B4-BE49-F238E27FC236}">
                <a16:creationId xmlns:a16="http://schemas.microsoft.com/office/drawing/2014/main" id="{6F9429D2-6237-4385-8D97-CDEA09A66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図 10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B72A6B7B-AE88-4410-9C17-2C878CEE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7" y="3351304"/>
            <a:ext cx="10247244" cy="3611830"/>
          </a:xfrm>
          <a:prstGeom prst="rect">
            <a:avLst/>
          </a:prstGeom>
        </p:spPr>
      </p:pic>
      <p:pic>
        <p:nvPicPr>
          <p:cNvPr id="5" name="図 4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AA9BB7CC-C748-42C2-B48E-A94506A0F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74030"/>
            <a:ext cx="2326341" cy="2371464"/>
          </a:xfrm>
          <a:prstGeom prst="rect">
            <a:avLst/>
          </a:prstGeom>
        </p:spPr>
      </p:pic>
      <p:pic>
        <p:nvPicPr>
          <p:cNvPr id="6" name="図 5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C157063D-F8F3-4619-B0E0-BF75C88A0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12" y="1143863"/>
            <a:ext cx="1257475" cy="1047896"/>
          </a:xfrm>
          <a:prstGeom prst="rect">
            <a:avLst/>
          </a:prstGeom>
        </p:spPr>
      </p:pic>
      <p:pic>
        <p:nvPicPr>
          <p:cNvPr id="7" name="図 6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4C61F875-D1CB-433E-934F-7285C6945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21630"/>
            <a:ext cx="2326341" cy="2371464"/>
          </a:xfrm>
          <a:prstGeom prst="rect">
            <a:avLst/>
          </a:prstGeom>
        </p:spPr>
      </p:pic>
      <p:pic>
        <p:nvPicPr>
          <p:cNvPr id="8" name="図 7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E9ED0462-1CE8-4B89-A72D-E43A8C7E7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12" y="991463"/>
            <a:ext cx="1257475" cy="1047896"/>
          </a:xfrm>
          <a:prstGeom prst="rect">
            <a:avLst/>
          </a:prstGeom>
        </p:spPr>
      </p:pic>
      <p:pic>
        <p:nvPicPr>
          <p:cNvPr id="9" name="図 8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8646529E-41D2-461D-8E9C-F6ED56FF0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5593" y="0"/>
            <a:ext cx="2326341" cy="2371464"/>
          </a:xfrm>
          <a:prstGeom prst="rect">
            <a:avLst/>
          </a:prstGeom>
        </p:spPr>
      </p:pic>
      <p:pic>
        <p:nvPicPr>
          <p:cNvPr id="10" name="図 9" descr="探す, モニター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C3AB9CEA-1680-4D88-A7B2-0700B6994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3837" y="783414"/>
            <a:ext cx="1257475" cy="1047896"/>
          </a:xfrm>
          <a:prstGeom prst="rect">
            <a:avLst/>
          </a:prstGeom>
        </p:spPr>
      </p:pic>
      <p:pic>
        <p:nvPicPr>
          <p:cNvPr id="12" name="図 11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8DEF2384-B934-4A8D-A9E4-8ABA70DA9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548743"/>
            <a:ext cx="12192000" cy="4566791"/>
          </a:xfrm>
          <a:prstGeom prst="rect">
            <a:avLst/>
          </a:prstGeom>
        </p:spPr>
      </p:pic>
      <p:pic>
        <p:nvPicPr>
          <p:cNvPr id="13" name="図 12" descr="動物, 暗い, 軟体動物, 座る が含まれている画像&#10;&#10;自動的に生成された説明">
            <a:extLst>
              <a:ext uri="{FF2B5EF4-FFF2-40B4-BE49-F238E27FC236}">
                <a16:creationId xmlns:a16="http://schemas.microsoft.com/office/drawing/2014/main" id="{B782FD20-8019-40EC-8B56-85F33C971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548" y="812801"/>
            <a:ext cx="14640339" cy="6658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6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2"/>
    </mc:Choice>
    <mc:Fallback xmlns="">
      <p:transition spd="slow" advTm="19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769 0.563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013 0.621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0482 0.53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119838-5238-4166-A13A-D1CC111E425C}"/>
              </a:ext>
            </a:extLst>
          </p:cNvPr>
          <p:cNvSpPr txBox="1"/>
          <p:nvPr/>
        </p:nvSpPr>
        <p:spPr>
          <a:xfrm>
            <a:off x="2887429" y="477520"/>
            <a:ext cx="64171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                                           </a:t>
            </a:r>
            <a:r>
              <a:rPr lang="ja-JP" altLang="en-US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ことわざ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〈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その一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〉</a:t>
            </a:r>
            <a:endParaRPr kumimoji="1" lang="ja-JP" altLang="en-US" sz="5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DCE0083-193E-42DF-8332-4E8F6F74E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048" y="2588435"/>
            <a:ext cx="9144000" cy="1681130"/>
          </a:xfr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lIns="1584000" tIns="288000" anchor="t" anchorCtr="0">
            <a:normAutofit/>
          </a:bodyPr>
          <a:lstStyle/>
          <a:p>
            <a:pPr algn="l"/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いし ばし　　　たた　　　　　　　 わた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石橋を叩いて渡る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6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8"/>
    </mc:Choice>
    <mc:Fallback xmlns="">
      <p:transition spd="slow" advTm="11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 L -0.00078 -0.3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1BB7E-F3E8-4D19-AA70-6F428217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93" y="2570103"/>
            <a:ext cx="8834664" cy="1985095"/>
          </a:xfr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                        や ま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ちりも、つもれば山のように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なってしまう。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40E4265-3B75-48F8-8689-DBF10BEDEF53}"/>
              </a:ext>
            </a:extLst>
          </p:cNvPr>
          <p:cNvSpPr/>
          <p:nvPr/>
        </p:nvSpPr>
        <p:spPr>
          <a:xfrm>
            <a:off x="462838" y="2867144"/>
            <a:ext cx="1624484" cy="1123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　　み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意味</a:t>
            </a:r>
            <a:endParaRPr kumimoji="1" lang="ja-JP" altLang="en-US" sz="48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41EDD0A-4968-44AF-B0F8-506412948217}"/>
              </a:ext>
            </a:extLst>
          </p:cNvPr>
          <p:cNvSpPr txBox="1">
            <a:spLocks/>
          </p:cNvSpPr>
          <p:nvPr/>
        </p:nvSpPr>
        <p:spPr>
          <a:xfrm>
            <a:off x="1275080" y="322755"/>
            <a:ext cx="9641839" cy="16811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vert="horz" lIns="252000" tIns="288000" rIns="91440" bIns="45720" rtlCol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       </a:t>
            </a:r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 ま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ちりもつもれば　山となる</a:t>
            </a:r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0A1DB0A-3821-4200-A9EF-AE9E4CC0102C}"/>
              </a:ext>
            </a:extLst>
          </p:cNvPr>
          <p:cNvSpPr txBox="1">
            <a:spLocks/>
          </p:cNvSpPr>
          <p:nvPr/>
        </p:nvSpPr>
        <p:spPr>
          <a:xfrm>
            <a:off x="2235493" y="4473738"/>
            <a:ext cx="8834664" cy="226209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                        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ちい　　　　　　ど  りょく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小さな努力もつみかさねれば、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　　　　　 せい   か            え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大きな成果を得る。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6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86"/>
    </mc:Choice>
    <mc:Fallback xmlns="">
      <p:transition spd="slow" advTm="33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D511C5E2-AF12-4D70-8C8F-938255F0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99" y="1803028"/>
            <a:ext cx="4865411" cy="505497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0DC312E-32C2-4898-B96E-7DE2AECB7137}"/>
              </a:ext>
            </a:extLst>
          </p:cNvPr>
          <p:cNvSpPr/>
          <p:nvPr/>
        </p:nvSpPr>
        <p:spPr>
          <a:xfrm>
            <a:off x="168442" y="156027"/>
            <a:ext cx="6879337" cy="1187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だい　   かい      ちゅうがく ぶ                                たいかい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　中学部マラソン大会</a:t>
            </a:r>
            <a:endParaRPr kumimoji="1" lang="ja-JP" altLang="en-US" sz="2000" dirty="0"/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5A16B9DC-6B99-4483-8F27-683BE6D78FFB}"/>
              </a:ext>
            </a:extLst>
          </p:cNvPr>
          <p:cNvSpPr/>
          <p:nvPr/>
        </p:nvSpPr>
        <p:spPr>
          <a:xfrm>
            <a:off x="8751343" y="308711"/>
            <a:ext cx="3272215" cy="2857917"/>
          </a:xfrm>
          <a:prstGeom prst="cloudCallout">
            <a:avLst>
              <a:gd name="adj1" fmla="val -62308"/>
              <a:gd name="adj2" fmla="val 8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まけた！</a:t>
            </a:r>
            <a:endParaRPr lang="en-US" altLang="ja-JP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ばん  </a:t>
            </a:r>
            <a:endParaRPr lang="en-US" altLang="ja-JP" sz="1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番になりた </a:t>
            </a:r>
            <a:r>
              <a:rPr lang="ja-JP" altLang="en-US" sz="16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</a:t>
            </a:r>
            <a:endParaRPr lang="en-US" altLang="ja-JP" sz="16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かったのに！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173A28C-8409-4C0E-81E0-72F0AE682EB8}"/>
              </a:ext>
            </a:extLst>
          </p:cNvPr>
          <p:cNvGrpSpPr/>
          <p:nvPr/>
        </p:nvGrpSpPr>
        <p:grpSpPr>
          <a:xfrm>
            <a:off x="6831394" y="989383"/>
            <a:ext cx="1920032" cy="3341131"/>
            <a:chOff x="6831394" y="989383"/>
            <a:chExt cx="1920032" cy="3341131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972D366-091B-40D8-9479-1B023628B855}"/>
                </a:ext>
              </a:extLst>
            </p:cNvPr>
            <p:cNvGrpSpPr/>
            <p:nvPr/>
          </p:nvGrpSpPr>
          <p:grpSpPr>
            <a:xfrm>
              <a:off x="6831394" y="989383"/>
              <a:ext cx="1920032" cy="3341131"/>
              <a:chOff x="6321460" y="70095"/>
              <a:chExt cx="1920032" cy="3341131"/>
            </a:xfrm>
          </p:grpSpPr>
          <p:pic>
            <p:nvPicPr>
              <p:cNvPr id="6" name="図 5" descr="白いバックグラウンドの前に座っている人形&#10;&#10;低い精度で自動的に生成された説明">
                <a:extLst>
                  <a:ext uri="{FF2B5EF4-FFF2-40B4-BE49-F238E27FC236}">
                    <a16:creationId xmlns:a16="http://schemas.microsoft.com/office/drawing/2014/main" id="{6566BF1A-A85F-4CCD-90DB-66A809811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952" y="156028"/>
                <a:ext cx="1713048" cy="3255198"/>
              </a:xfrm>
              <a:prstGeom prst="rect">
                <a:avLst/>
              </a:prstGeom>
            </p:spPr>
          </p:pic>
          <p:pic>
            <p:nvPicPr>
              <p:cNvPr id="8" name="図 7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BB35D92-68CB-4D6D-BC73-F1B966391F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224"/>
              <a:stretch/>
            </p:blipFill>
            <p:spPr>
              <a:xfrm>
                <a:off x="6321460" y="70095"/>
                <a:ext cx="1920032" cy="1187205"/>
              </a:xfrm>
              <a:prstGeom prst="rect">
                <a:avLst/>
              </a:prstGeom>
            </p:spPr>
          </p:pic>
        </p:grpSp>
        <p:sp>
          <p:nvSpPr>
            <p:cNvPr id="14" name="フローチャート: 処理 13">
              <a:extLst>
                <a:ext uri="{FF2B5EF4-FFF2-40B4-BE49-F238E27FC236}">
                  <a16:creationId xmlns:a16="http://schemas.microsoft.com/office/drawing/2014/main" id="{E81F4610-FC1D-4FA6-8BDD-EBF6A4CB313D}"/>
                </a:ext>
              </a:extLst>
            </p:cNvPr>
            <p:cNvSpPr/>
            <p:nvPr/>
          </p:nvSpPr>
          <p:spPr>
            <a:xfrm>
              <a:off x="7818120" y="2222754"/>
              <a:ext cx="169374" cy="55399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た</a:t>
              </a:r>
              <a:endParaRPr lang="en-US" altLang="ja-JP" sz="1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ろ</a:t>
              </a:r>
              <a:endParaRPr lang="en-US" altLang="ja-JP" sz="1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う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48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8"/>
    </mc:Choice>
    <mc:Fallback xmlns="">
      <p:transition spd="slow" advTm="18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48A722-C5FF-4C49-ACD9-733A2464F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1" y="1967753"/>
            <a:ext cx="4890247" cy="4890247"/>
          </a:xfrm>
          <a:prstGeom prst="rect">
            <a:avLst/>
          </a:prstGeom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12BBFC4B-505B-4A09-B966-368314BE236D}"/>
              </a:ext>
            </a:extLst>
          </p:cNvPr>
          <p:cNvSpPr/>
          <p:nvPr/>
        </p:nvSpPr>
        <p:spPr>
          <a:xfrm>
            <a:off x="5449588" y="677570"/>
            <a:ext cx="6516547" cy="4501039"/>
          </a:xfrm>
          <a:prstGeom prst="wedgeEllipseCallout">
            <a:avLst>
              <a:gd name="adj1" fmla="val -77798"/>
              <a:gd name="adj2" fmla="val -2703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くやしい！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　　　たいかい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次の大会で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いちばん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番になりたい！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まいにち  からだ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毎日体をきたえるぞ！</a:t>
            </a:r>
            <a:endParaRPr kumimoji="1" lang="ja-JP" alt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1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8"/>
    </mc:Choice>
    <mc:Fallback xmlns="">
      <p:transition spd="slow" advTm="16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68741B8-F909-4C50-A98E-4BBCDC0C2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63" y="1475243"/>
            <a:ext cx="5081379" cy="5300004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E580D1EA-BFE0-4433-95A1-282EA0967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6" y="1378677"/>
            <a:ext cx="3099769" cy="2906033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CC20387-F85E-42D5-8E9C-FDBBCEF5D76D}"/>
              </a:ext>
            </a:extLst>
          </p:cNvPr>
          <p:cNvSpPr/>
          <p:nvPr/>
        </p:nvSpPr>
        <p:spPr>
          <a:xfrm>
            <a:off x="663390" y="357121"/>
            <a:ext cx="11084688" cy="10215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       まい に</a:t>
            </a:r>
            <a:r>
              <a:rPr lang="ja-JP" altLang="en-US" dirty="0" err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</a:t>
            </a:r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ぷん                  からだ</a:t>
            </a:r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たろうさんは、毎日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分ずつ、体をきたえました。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7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9"/>
    </mc:Choice>
    <mc:Fallback xmlns="">
      <p:transition spd="slow" advTm="10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1362E2C5-5A5F-4289-9540-5B49A3616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35" y="1804290"/>
            <a:ext cx="6559550" cy="5157446"/>
          </a:xfrm>
          <a:prstGeom prst="rect">
            <a:avLst/>
          </a:prstGeom>
        </p:spPr>
      </p:pic>
      <p:pic>
        <p:nvPicPr>
          <p:cNvPr id="4" name="図 3" descr="文字の書かれた紙&#10;&#10;自動的に生成された説明">
            <a:extLst>
              <a:ext uri="{FF2B5EF4-FFF2-40B4-BE49-F238E27FC236}">
                <a16:creationId xmlns:a16="http://schemas.microsoft.com/office/drawing/2014/main" id="{5485BD48-0C4C-44C1-8FA4-718EDA225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" y="1329992"/>
            <a:ext cx="3032223" cy="2842709"/>
          </a:xfrm>
          <a:prstGeom prst="rect">
            <a:avLst/>
          </a:prstGeom>
        </p:spPr>
      </p:pic>
      <p:sp>
        <p:nvSpPr>
          <p:cNvPr id="6" name="四角形: 角を丸くする 9">
            <a:extLst>
              <a:ext uri="{FF2B5EF4-FFF2-40B4-BE49-F238E27FC236}">
                <a16:creationId xmlns:a16="http://schemas.microsoft.com/office/drawing/2014/main" id="{BCC20387-F85E-42D5-8E9C-FDBBCEF5D76D}"/>
              </a:ext>
            </a:extLst>
          </p:cNvPr>
          <p:cNvSpPr/>
          <p:nvPr/>
        </p:nvSpPr>
        <p:spPr>
          <a:xfrm>
            <a:off x="663390" y="357121"/>
            <a:ext cx="11084688" cy="10215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       まい に</a:t>
            </a:r>
            <a:r>
              <a:rPr lang="ja-JP" altLang="en-US" dirty="0" err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</a:t>
            </a:r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ぷん                  からだ</a:t>
            </a:r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たろうさんは、毎日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分ずつ、体をきたえました。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0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5"/>
    </mc:Choice>
    <mc:Fallback xmlns="">
      <p:transition spd="slow" advTm="8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61FFB605-F8CF-4CE6-A87F-BA6EEE4B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96" y="1464270"/>
            <a:ext cx="5028964" cy="5393730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14A3E890-7DE5-419D-9B2C-719199D31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" y="1378119"/>
            <a:ext cx="3305024" cy="3098460"/>
          </a:xfrm>
          <a:prstGeom prst="rect">
            <a:avLst/>
          </a:prstGeom>
        </p:spPr>
      </p:pic>
      <p:sp>
        <p:nvSpPr>
          <p:cNvPr id="5" name="四角形: 角を丸くする 9">
            <a:extLst>
              <a:ext uri="{FF2B5EF4-FFF2-40B4-BE49-F238E27FC236}">
                <a16:creationId xmlns:a16="http://schemas.microsoft.com/office/drawing/2014/main" id="{BCC20387-F85E-42D5-8E9C-FDBBCEF5D76D}"/>
              </a:ext>
            </a:extLst>
          </p:cNvPr>
          <p:cNvSpPr/>
          <p:nvPr/>
        </p:nvSpPr>
        <p:spPr>
          <a:xfrm>
            <a:off x="663390" y="357121"/>
            <a:ext cx="11084688" cy="10215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       まい に</a:t>
            </a:r>
            <a:r>
              <a:rPr lang="ja-JP" altLang="en-US" dirty="0" err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</a:t>
            </a:r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ぷん                  からだ</a:t>
            </a:r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たろうさんは、毎日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分ずつ、体をきたえました。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0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6"/>
    </mc:Choice>
    <mc:Fallback xmlns="">
      <p:transition spd="slow" advTm="11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983B1B-EE86-4577-A8C3-258E6093E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179" y="1771247"/>
            <a:ext cx="10509939" cy="2529923"/>
          </a:xfrm>
        </p:spPr>
        <p:txBody>
          <a:bodyPr>
            <a:spAutoFit/>
          </a:bodyPr>
          <a:lstStyle/>
          <a:p>
            <a:pPr algn="l"/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そうしてむかえた</a:t>
            </a:r>
            <a:r>
              <a:rPr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                                     たい かい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次のマラソン大会・・・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9962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9"/>
    </mc:Choice>
    <mc:Fallback xmlns="">
      <p:transition spd="slow" advTm="9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7AC30912-EE38-4022-874C-BBEA98B0D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21" y="1343232"/>
            <a:ext cx="5000264" cy="519507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ACDE8A-D3DB-4E2D-94D0-ABA0F8CE344E}"/>
              </a:ext>
            </a:extLst>
          </p:cNvPr>
          <p:cNvSpPr/>
          <p:nvPr/>
        </p:nvSpPr>
        <p:spPr>
          <a:xfrm>
            <a:off x="168442" y="156027"/>
            <a:ext cx="7123609" cy="1187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だい　    かい      ちゅうがく ぶ                                たいかい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第２回　中学部マラソン大会</a:t>
            </a:r>
            <a:endParaRPr kumimoji="1" lang="ja-JP" altLang="en-US" sz="2000" dirty="0"/>
          </a:p>
        </p:txBody>
      </p:sp>
      <p:pic>
        <p:nvPicPr>
          <p:cNvPr id="11" name="図 10" descr="白いバックグラウンドの前に座っている人形&#10;&#10;中程度の精度で自動的に生成された説明">
            <a:extLst>
              <a:ext uri="{FF2B5EF4-FFF2-40B4-BE49-F238E27FC236}">
                <a16:creationId xmlns:a16="http://schemas.microsoft.com/office/drawing/2014/main" id="{3CFF0FF7-CD8E-43B5-8AA1-E0C7604CB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09" y="1802852"/>
            <a:ext cx="2761374" cy="5055148"/>
          </a:xfrm>
          <a:prstGeom prst="rect">
            <a:avLst/>
          </a:prstGeom>
        </p:spPr>
      </p:pic>
      <p:pic>
        <p:nvPicPr>
          <p:cNvPr id="8" name="図 7" descr="図形, 矢印&#10;&#10;自動的に生成された説明">
            <a:extLst>
              <a:ext uri="{FF2B5EF4-FFF2-40B4-BE49-F238E27FC236}">
                <a16:creationId xmlns:a16="http://schemas.microsoft.com/office/drawing/2014/main" id="{2ECB2275-46B3-4FD1-BB83-C5B1B86359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7" b="25782"/>
          <a:stretch/>
        </p:blipFill>
        <p:spPr>
          <a:xfrm>
            <a:off x="2222793" y="4222375"/>
            <a:ext cx="6600825" cy="1187205"/>
          </a:xfrm>
          <a:prstGeom prst="rect">
            <a:avLst/>
          </a:prstGeom>
        </p:spPr>
      </p:pic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FCA71530-2360-4ACF-A983-3B7EF5AC090A}"/>
              </a:ext>
            </a:extLst>
          </p:cNvPr>
          <p:cNvSpPr/>
          <p:nvPr/>
        </p:nvSpPr>
        <p:spPr>
          <a:xfrm>
            <a:off x="8343406" y="1132402"/>
            <a:ext cx="3654912" cy="3513832"/>
          </a:xfrm>
          <a:prstGeom prst="cloudCallout">
            <a:avLst>
              <a:gd name="adj1" fmla="val -85364"/>
              <a:gd name="adj2" fmla="val 155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やったー！</a:t>
            </a:r>
            <a:r>
              <a:rPr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ばん </a:t>
            </a:r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番で</a:t>
            </a:r>
            <a:endParaRPr lang="en-US" altLang="ja-JP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ゴールだ！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5"/>
    </mc:Choice>
    <mc:Fallback xmlns="">
      <p:transition spd="slow" advTm="12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形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ABFA4136-286A-426B-AC44-BC3D74208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091" y="1200731"/>
            <a:ext cx="4603909" cy="5392573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D55B7903-E9EF-46F9-A414-7B4EA2FCF72C}"/>
              </a:ext>
            </a:extLst>
          </p:cNvPr>
          <p:cNvSpPr/>
          <p:nvPr/>
        </p:nvSpPr>
        <p:spPr>
          <a:xfrm>
            <a:off x="552736" y="718340"/>
            <a:ext cx="6516547" cy="4154805"/>
          </a:xfrm>
          <a:prstGeom prst="wedgeEllipseCallout">
            <a:avLst>
              <a:gd name="adj1" fmla="val 68614"/>
              <a:gd name="adj2" fmla="val 3667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まいにち  </a:t>
            </a:r>
            <a:r>
              <a:rPr lang="ja-JP" altLang="en-US" sz="1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すこ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毎日少しずつ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からだ　　　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体をきたえたことで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ばん はや　 　 はし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番速く走れるようになったよ！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4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9"/>
    </mc:Choice>
    <mc:Fallback xmlns="">
      <p:transition spd="slow" advTm="14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1BB7E-F3E8-4D19-AA70-6F428217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93" y="2570103"/>
            <a:ext cx="8834664" cy="1985095"/>
          </a:xfr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                        や ま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ちりも、つもれば山のように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なってしまう。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40E4265-3B75-48F8-8689-DBF10BEDEF53}"/>
              </a:ext>
            </a:extLst>
          </p:cNvPr>
          <p:cNvSpPr/>
          <p:nvPr/>
        </p:nvSpPr>
        <p:spPr>
          <a:xfrm>
            <a:off x="462838" y="2867144"/>
            <a:ext cx="1624484" cy="1123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　　み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意味</a:t>
            </a:r>
            <a:endParaRPr kumimoji="1" lang="ja-JP" altLang="en-US" sz="48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41EDD0A-4968-44AF-B0F8-506412948217}"/>
              </a:ext>
            </a:extLst>
          </p:cNvPr>
          <p:cNvSpPr txBox="1">
            <a:spLocks/>
          </p:cNvSpPr>
          <p:nvPr/>
        </p:nvSpPr>
        <p:spPr>
          <a:xfrm>
            <a:off x="1275080" y="322755"/>
            <a:ext cx="9641839" cy="16811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vert="horz" lIns="252000" tIns="288000" rIns="91440" bIns="45720" rtlCol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1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       </a:t>
            </a:r>
            <a:r>
              <a:rPr lang="ja-JP" altLang="en-US" sz="3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 ま</a:t>
            </a:r>
            <a:r>
              <a:rPr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7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ちりもつもれば　山となる</a:t>
            </a:r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0A1DB0A-3821-4200-A9EF-AE9E4CC0102C}"/>
              </a:ext>
            </a:extLst>
          </p:cNvPr>
          <p:cNvSpPr txBox="1">
            <a:spLocks/>
          </p:cNvSpPr>
          <p:nvPr/>
        </p:nvSpPr>
        <p:spPr>
          <a:xfrm>
            <a:off x="2235493" y="4473738"/>
            <a:ext cx="8834664" cy="226209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                        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ちい　　　　　　ど  りょく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小さな努力もつみかさねれば、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　　　　　 せい   か            え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大きな成果を得る。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6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6"/>
    </mc:Choice>
    <mc:Fallback xmlns="">
      <p:transition spd="slow" advTm="21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1BB7E-F3E8-4D19-AA70-6F428217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172" y="3323706"/>
            <a:ext cx="8986227" cy="2926891"/>
          </a:xfr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つよ                がんじょう        み                 いし         はし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強くて頑丈に見える石の橋でも、</a:t>
            </a:r>
            <a: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0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 あん   ぜん             たし                                                         わた</a:t>
            </a:r>
            <a: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なお安全を確かめてから渡る。</a:t>
            </a:r>
            <a: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0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よう  じん   ぶか             もの  ごと            おこな</a:t>
            </a:r>
            <a:r>
              <a:rPr lang="en-US" altLang="ja-JP" sz="20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0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用心深く物事を行うことのたとえ。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40E4265-3B75-48F8-8689-DBF10BEDEF53}"/>
              </a:ext>
            </a:extLst>
          </p:cNvPr>
          <p:cNvSpPr/>
          <p:nvPr/>
        </p:nvSpPr>
        <p:spPr>
          <a:xfrm>
            <a:off x="128466" y="3157506"/>
            <a:ext cx="1624484" cy="1123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　　み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意味</a:t>
            </a:r>
            <a:endParaRPr kumimoji="1" lang="ja-JP" altLang="en-US" sz="48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A780595-9B48-42F1-AC03-002E599F396A}"/>
              </a:ext>
            </a:extLst>
          </p:cNvPr>
          <p:cNvSpPr txBox="1">
            <a:spLocks/>
          </p:cNvSpPr>
          <p:nvPr/>
        </p:nvSpPr>
        <p:spPr>
          <a:xfrm>
            <a:off x="1432560" y="346759"/>
            <a:ext cx="9144000" cy="16811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vert="horz" lIns="1584000" tIns="28800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 </a:t>
            </a:r>
            <a:r>
              <a:rPr kumimoji="1" lang="ja-JP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いし ばし　　　たた　　　　　　　 わた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/>
            </a:r>
            <a:b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</a:b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石橋を叩いて渡る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8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1"/>
    </mc:Choice>
    <mc:Fallback xmlns="">
      <p:transition spd="slow" advTm="20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73A4F-1FC3-4F83-8D3B-21DCC5EB8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2219642"/>
            <a:ext cx="10853531" cy="4242117"/>
          </a:xfrm>
        </p:spPr>
        <p:txBody>
          <a:bodyPr>
            <a:normAutofit fontScale="90000"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みなさんの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やま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「ちりもつもれば　山となる」は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どんなときですか。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FA31315-B2AF-4B79-9765-F5A94719235C}"/>
              </a:ext>
            </a:extLst>
          </p:cNvPr>
          <p:cNvSpPr/>
          <p:nvPr/>
        </p:nvSpPr>
        <p:spPr>
          <a:xfrm>
            <a:off x="1986280" y="396241"/>
            <a:ext cx="8219440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考えてみましょう</a:t>
            </a:r>
            <a:endParaRPr kumimoji="1" lang="ja-JP" alt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5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5"/>
    </mc:Choice>
    <mc:Fallback xmlns="">
      <p:transition spd="slow" advTm="25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DEE36B-710E-4695-8513-759C17E1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  <a:solidFill>
            <a:srgbClr val="CCECFF"/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ts val="1600"/>
              </a:lnSpc>
              <a:buNone/>
            </a:pP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　　　　　　　　　　　　　　　　　　　　　　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このように「ことわざ」は、ふだんの生活でありがちなことを述べたり、おぼえておくといいことを述べたりするものです。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7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いろいろなことわざを知り、生活の中で使ったり、生かしたりしましょう。</a:t>
            </a:r>
            <a:endParaRPr kumimoji="1" lang="ja-JP" altLang="en-US" sz="4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F2D4640-5773-4650-A3D3-7FA27BBF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</a:t>
            </a:r>
            <a:endParaRPr kumimoji="1" lang="ja-JP" altLang="en-US" sz="7200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248F40E-CCEF-4484-8D43-79037D36EAD8}"/>
              </a:ext>
            </a:extLst>
          </p:cNvPr>
          <p:cNvGrpSpPr/>
          <p:nvPr/>
        </p:nvGrpSpPr>
        <p:grpSpPr>
          <a:xfrm>
            <a:off x="1167619" y="2435176"/>
            <a:ext cx="9898248" cy="3309302"/>
            <a:chOff x="1167619" y="2578608"/>
            <a:chExt cx="9898248" cy="330930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B4FAD2A-CD81-447A-9DF5-965E4DD4DE4B}"/>
                </a:ext>
              </a:extLst>
            </p:cNvPr>
            <p:cNvGrpSpPr/>
            <p:nvPr/>
          </p:nvGrpSpPr>
          <p:grpSpPr>
            <a:xfrm>
              <a:off x="3328734" y="2578608"/>
              <a:ext cx="7737133" cy="2539388"/>
              <a:chOff x="3328734" y="2578608"/>
              <a:chExt cx="7737133" cy="2539388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14644AB-4F6E-49D4-B43D-B8B8C993E70C}"/>
                  </a:ext>
                </a:extLst>
              </p:cNvPr>
              <p:cNvSpPr txBox="1"/>
              <p:nvPr/>
            </p:nvSpPr>
            <p:spPr>
              <a:xfrm>
                <a:off x="8446167" y="2578608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せいかつ</a:t>
                </a:r>
                <a:endParaRPr kumimoji="1" lang="ja-JP" altLang="en-US" dirty="0"/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EEF46E-0C3B-42E3-8745-7D2FF493C25A}"/>
                  </a:ext>
                </a:extLst>
              </p:cNvPr>
              <p:cNvSpPr txBox="1"/>
              <p:nvPr/>
            </p:nvSpPr>
            <p:spPr>
              <a:xfrm>
                <a:off x="3328734" y="3174667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:endParaRPr kumimoji="1" lang="ja-JP" altLang="en-US" dirty="0"/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092C5FB-D5A0-4160-8BCE-19218A0ECC88}"/>
                  </a:ext>
                </a:extLst>
              </p:cNvPr>
              <p:cNvSpPr txBox="1"/>
              <p:nvPr/>
            </p:nvSpPr>
            <p:spPr>
              <a:xfrm>
                <a:off x="10676017" y="3213083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:endParaRPr kumimoji="1" lang="ja-JP" altLang="en-US" dirty="0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511CCA5-C864-4318-9EE3-23F745471EEB}"/>
                  </a:ext>
                </a:extLst>
              </p:cNvPr>
              <p:cNvSpPr txBox="1"/>
              <p:nvPr/>
            </p:nvSpPr>
            <p:spPr>
              <a:xfrm>
                <a:off x="5515034" y="4776740"/>
                <a:ext cx="373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し</a:t>
                </a:r>
                <a:endParaRPr kumimoji="1" lang="ja-JP" altLang="en-US" dirty="0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0A3F093-C1C6-44A9-AB12-44F133D661DC}"/>
                  </a:ext>
                </a:extLst>
              </p:cNvPr>
              <p:cNvSpPr txBox="1"/>
              <p:nvPr/>
            </p:nvSpPr>
            <p:spPr>
              <a:xfrm>
                <a:off x="6737125" y="4776740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せいかつ</a:t>
                </a:r>
                <a:endParaRPr kumimoji="1" lang="ja-JP" altLang="en-US" dirty="0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3459BCA-64AB-40EF-931D-719CE7C1133D}"/>
                  </a:ext>
                </a:extLst>
              </p:cNvPr>
              <p:cNvSpPr txBox="1"/>
              <p:nvPr/>
            </p:nvSpPr>
            <p:spPr>
              <a:xfrm>
                <a:off x="7995926" y="4779442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なか</a:t>
                </a:r>
                <a:endParaRPr kumimoji="1" lang="ja-JP" altLang="en-US" dirty="0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143D32-FBF7-4812-BFD3-DC321AAA3B91}"/>
                  </a:ext>
                </a:extLst>
              </p:cNvPr>
              <p:cNvSpPr txBox="1"/>
              <p:nvPr/>
            </p:nvSpPr>
            <p:spPr>
              <a:xfrm>
                <a:off x="8856535" y="4776740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つか</a:t>
                </a:r>
                <a:endParaRPr kumimoji="1" lang="ja-JP" altLang="en-US" dirty="0"/>
              </a:p>
            </p:txBody>
          </p: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4C7A7E3-D604-425D-BC25-5A1F90B27379}"/>
                </a:ext>
              </a:extLst>
            </p:cNvPr>
            <p:cNvSpPr txBox="1"/>
            <p:nvPr/>
          </p:nvSpPr>
          <p:spPr>
            <a:xfrm>
              <a:off x="1167619" y="5549356"/>
              <a:ext cx="373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い</a:t>
              </a:r>
              <a:endParaRPr kumimoji="1" lang="ja-JP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25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92"/>
    </mc:Choice>
    <mc:Fallback xmlns="">
      <p:transition spd="slow" advTm="22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&#10;&#10;自動的に生成された説明">
            <a:extLst>
              <a:ext uri="{FF2B5EF4-FFF2-40B4-BE49-F238E27FC236}">
                <a16:creationId xmlns:a16="http://schemas.microsoft.com/office/drawing/2014/main" id="{6A7B0DD7-6F10-4CED-8CDE-6A7897A32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66" y="0"/>
            <a:ext cx="6712267" cy="6858000"/>
          </a:xfrm>
          <a:prstGeom prst="rect">
            <a:avLst/>
          </a:prstGeom>
        </p:spPr>
      </p:pic>
      <p:pic>
        <p:nvPicPr>
          <p:cNvPr id="13" name="図 12" descr="紙コップのcg&#10;&#10;低い精度で自動的に生成された説明">
            <a:extLst>
              <a:ext uri="{FF2B5EF4-FFF2-40B4-BE49-F238E27FC236}">
                <a16:creationId xmlns:a16="http://schemas.microsoft.com/office/drawing/2014/main" id="{C99CF1BA-24EE-4BB8-B9FC-E7182C481F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7"/>
          <a:stretch/>
        </p:blipFill>
        <p:spPr>
          <a:xfrm>
            <a:off x="5350037" y="3898231"/>
            <a:ext cx="3717758" cy="2622883"/>
          </a:xfrm>
          <a:prstGeom prst="rect">
            <a:avLst/>
          </a:prstGeom>
        </p:spPr>
      </p:pic>
      <p:pic>
        <p:nvPicPr>
          <p:cNvPr id="15" name="図 14" descr="おもちゃ, 食品 が含まれている画像&#10;&#10;自動的に生成された説明">
            <a:extLst>
              <a:ext uri="{FF2B5EF4-FFF2-40B4-BE49-F238E27FC236}">
                <a16:creationId xmlns:a16="http://schemas.microsoft.com/office/drawing/2014/main" id="{62E1DC39-785F-4873-9753-B22EB5CCBF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4"/>
          <a:stretch/>
        </p:blipFill>
        <p:spPr>
          <a:xfrm>
            <a:off x="2739866" y="0"/>
            <a:ext cx="671226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2"/>
    </mc:Choice>
    <mc:Fallback xmlns="">
      <p:transition spd="slow" advTm="106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94197A60-4AEF-4A5C-9FA5-FAD8F9764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89" y="0"/>
            <a:ext cx="7620000" cy="6667500"/>
          </a:xfrm>
          <a:prstGeom prst="rect">
            <a:avLst/>
          </a:prstGeom>
        </p:spPr>
      </p:pic>
      <p:pic>
        <p:nvPicPr>
          <p:cNvPr id="11" name="図 10" descr="人の顔の絵&#10;&#10;中程度の精度で自動的に生成された説明">
            <a:extLst>
              <a:ext uri="{FF2B5EF4-FFF2-40B4-BE49-F238E27FC236}">
                <a16:creationId xmlns:a16="http://schemas.microsoft.com/office/drawing/2014/main" id="{0CF153A5-21E3-4A7A-9CEC-9ADDC4056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172">
            <a:off x="5770679" y="444705"/>
            <a:ext cx="3426372" cy="38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5"/>
    </mc:Choice>
    <mc:Fallback xmlns="">
      <p:transition spd="slow" advTm="91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&#10;&#10;自動的に生成された説明">
            <a:extLst>
              <a:ext uri="{FF2B5EF4-FFF2-40B4-BE49-F238E27FC236}">
                <a16:creationId xmlns:a16="http://schemas.microsoft.com/office/drawing/2014/main" id="{C5C29289-2878-4909-94A7-6F92DB703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66" y="0"/>
            <a:ext cx="6712267" cy="6858000"/>
          </a:xfrm>
          <a:prstGeom prst="rect">
            <a:avLst/>
          </a:prstGeom>
        </p:spPr>
      </p:pic>
      <p:pic>
        <p:nvPicPr>
          <p:cNvPr id="5" name="図 4" descr="記号, フロント, 座る, 猫 が含まれている画像&#10;&#10;自動的に生成された説明">
            <a:extLst>
              <a:ext uri="{FF2B5EF4-FFF2-40B4-BE49-F238E27FC236}">
                <a16:creationId xmlns:a16="http://schemas.microsoft.com/office/drawing/2014/main" id="{3ED4BFB5-5ED1-4C91-A878-3988706EA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84" y="3212431"/>
            <a:ext cx="3717758" cy="3308684"/>
          </a:xfrm>
          <a:prstGeom prst="rect">
            <a:avLst/>
          </a:prstGeom>
        </p:spPr>
      </p:pic>
      <p:pic>
        <p:nvPicPr>
          <p:cNvPr id="7" name="図 6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C9A409B8-D5EC-446F-A050-2B44BD0FC2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31579" r="43859" b="25088"/>
          <a:stretch/>
        </p:blipFill>
        <p:spPr>
          <a:xfrm>
            <a:off x="5863050" y="0"/>
            <a:ext cx="3481138" cy="49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2"/>
    </mc:Choice>
    <mc:Fallback xmlns="">
      <p:transition spd="slow" advTm="191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おもちゃの人形と人の絵&#10;&#10;中程度の精度で自動的に生成された説明">
            <a:extLst>
              <a:ext uri="{FF2B5EF4-FFF2-40B4-BE49-F238E27FC236}">
                <a16:creationId xmlns:a16="http://schemas.microsoft.com/office/drawing/2014/main" id="{20D16878-7E25-4D4C-90ED-61039CF2B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28947"/>
          <a:stretch/>
        </p:blipFill>
        <p:spPr>
          <a:xfrm>
            <a:off x="4162926" y="1033774"/>
            <a:ext cx="6628622" cy="5824226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601DFB29-1D81-47CC-B796-9A66B30E719F}"/>
              </a:ext>
            </a:extLst>
          </p:cNvPr>
          <p:cNvSpPr/>
          <p:nvPr/>
        </p:nvSpPr>
        <p:spPr>
          <a:xfrm flipH="1">
            <a:off x="1720517" y="564612"/>
            <a:ext cx="2744685" cy="4847273"/>
          </a:xfrm>
          <a:prstGeom prst="wedgeEllipseCallout">
            <a:avLst>
              <a:gd name="adj1" fmla="val -62564"/>
              <a:gd name="adj2" fmla="val -1792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きょう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わす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忘れもの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ないから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あんしん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安心ね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3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3"/>
    </mc:Choice>
    <mc:Fallback xmlns="">
      <p:transition spd="slow" advTm="11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40E4265-3B75-48F8-8689-DBF10BEDEF53}"/>
              </a:ext>
            </a:extLst>
          </p:cNvPr>
          <p:cNvSpPr/>
          <p:nvPr/>
        </p:nvSpPr>
        <p:spPr>
          <a:xfrm>
            <a:off x="128466" y="3157506"/>
            <a:ext cx="1624484" cy="1123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　　み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意味</a:t>
            </a:r>
            <a:endParaRPr kumimoji="1" lang="ja-JP" altLang="en-US" sz="48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A780595-9B48-42F1-AC03-002E599F396A}"/>
              </a:ext>
            </a:extLst>
          </p:cNvPr>
          <p:cNvSpPr txBox="1">
            <a:spLocks/>
          </p:cNvSpPr>
          <p:nvPr/>
        </p:nvSpPr>
        <p:spPr>
          <a:xfrm>
            <a:off x="1432560" y="346759"/>
            <a:ext cx="9144000" cy="16811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vert="horz" lIns="1584000" tIns="28800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 </a:t>
            </a:r>
            <a:r>
              <a:rPr kumimoji="1" lang="ja-JP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いし ばし　　　たた　　　　　　　 わた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/>
            </a:r>
            <a:b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</a:b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石橋を叩いて渡る</a:t>
            </a:r>
            <a:endParaRPr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9B1BB7E-F3E8-4D19-AA70-6F428217ABC5}"/>
              </a:ext>
            </a:extLst>
          </p:cNvPr>
          <p:cNvSpPr txBox="1">
            <a:spLocks/>
          </p:cNvSpPr>
          <p:nvPr/>
        </p:nvSpPr>
        <p:spPr>
          <a:xfrm>
            <a:off x="2215173" y="3323702"/>
            <a:ext cx="9022322" cy="29268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つよ                がんじょう        み                 いし         はし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強くて頑丈に見える石の橋でも、</a:t>
            </a:r>
            <a: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0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 あん   ぜん             たし                                                         わた</a:t>
            </a:r>
            <a: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なお安全を確かめてから渡る。</a:t>
            </a:r>
            <a: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0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よう  じん   ぶか             もの  ごと            おこな</a:t>
            </a:r>
            <a:r>
              <a:rPr lang="en-US" altLang="ja-JP" sz="20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20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spc="-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用心深く物事を行うことのたとえ。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7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43"/>
    </mc:Choice>
    <mc:Fallback xmlns="">
      <p:transition spd="slow" advTm="22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73A4F-1FC3-4F83-8D3B-21DCC5EB8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9642"/>
            <a:ext cx="9144000" cy="4242117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みなさんにとっての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　　 いし ばし　　 　たた　　 　　　　 わた</a:t>
            </a:r>
            <a:r>
              <a:rPr lang="en-US" altLang="ja-JP" sz="3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/>
            </a:r>
            <a:br>
              <a:rPr lang="en-US" altLang="ja-JP" sz="3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</a:b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石橋を叩いて渡る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」は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ときですか。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FA31315-B2AF-4B79-9765-F5A94719235C}"/>
              </a:ext>
            </a:extLst>
          </p:cNvPr>
          <p:cNvSpPr/>
          <p:nvPr/>
        </p:nvSpPr>
        <p:spPr>
          <a:xfrm>
            <a:off x="1986280" y="241460"/>
            <a:ext cx="8219440" cy="1498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6000" tIns="0" bIns="0" rtlCol="0" anchor="ctr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かんが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考えてみましょう</a:t>
            </a:r>
            <a:endParaRPr kumimoji="1" lang="ja-JP" alt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5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0"/>
    </mc:Choice>
    <mc:Fallback xmlns="">
      <p:transition spd="slow" advTm="27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366</Words>
  <Application>Microsoft Office PowerPoint</Application>
  <PresentationFormat>ワイド画面</PresentationFormat>
  <Paragraphs>246</Paragraphs>
  <Slides>31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7" baseType="lpstr">
      <vt:lpstr>UD デジタル 教科書体 NK-B</vt:lpstr>
      <vt:lpstr>UD デジタル 教科書体 NP-B</vt:lpstr>
      <vt:lpstr>游ゴシック</vt:lpstr>
      <vt:lpstr>游ゴシック Light</vt:lpstr>
      <vt:lpstr>Arial</vt:lpstr>
      <vt:lpstr>Office テーマ</vt:lpstr>
      <vt:lpstr>　　　　　　　　　　　　　 つか 「ことわざ」を使ってみよう</vt:lpstr>
      <vt:lpstr> いし ばし　　　たた　　　　　　　 わた 石橋を叩いて渡る</vt:lpstr>
      <vt:lpstr>つよ                がんじょう        み                 いし         はし 強くて頑丈に見える石の橋でも、 　　　　　 あん   ぜん             たし                                                         わた なお安全を確かめてから渡る。  よう  じん   ぶか             もの  ごと            おこな 用心深く物事を行うことのたとえ。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みなさんにとっての 　　　 いし ばし　　 　たた　　 　　　　 わた 「石橋を叩いて渡る」は 　 　どんなときですか。</vt:lpstr>
      <vt:lpstr> 　　　　　　　　　　　　　　　　　　　　　　　　　　       や ま ちりもつもれば　山となる</vt:lpstr>
      <vt:lpstr>                                                              や ま ちりも、つもれば山のように  なってしまう。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                                                           や ま ちりも、つもれば山のように  なってしまう。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そうしてむかえた つぎ                                     たい かい 次のマラソン大会・・・</vt:lpstr>
      <vt:lpstr>PowerPoint プレゼンテーション</vt:lpstr>
      <vt:lpstr>PowerPoint プレゼンテーション</vt:lpstr>
      <vt:lpstr>                                                              や ま ちりも、つもれば山のように  なってしまう。</vt:lpstr>
      <vt:lpstr>みなさんの              やま 「ちりもつもれば　山となる」は  どんなときですか。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中学部　国語</dc:title>
  <dc:creator>孝文 音羽</dc:creator>
  <cp:lastModifiedBy>Windows ユーザー</cp:lastModifiedBy>
  <cp:revision>114</cp:revision>
  <cp:lastPrinted>2021-02-22T08:35:50Z</cp:lastPrinted>
  <dcterms:created xsi:type="dcterms:W3CDTF">2020-12-06T07:28:37Z</dcterms:created>
  <dcterms:modified xsi:type="dcterms:W3CDTF">2021-03-08T03:05:04Z</dcterms:modified>
</cp:coreProperties>
</file>