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7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83" r:id="rId14"/>
    <p:sldId id="285" r:id="rId15"/>
    <p:sldId id="286" r:id="rId16"/>
    <p:sldId id="297" r:id="rId17"/>
    <p:sldId id="298" r:id="rId18"/>
    <p:sldId id="277" r:id="rId1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CC66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417" autoAdjust="0"/>
  </p:normalViewPr>
  <p:slideViewPr>
    <p:cSldViewPr snapToGrid="0">
      <p:cViewPr varScale="1">
        <p:scale>
          <a:sx n="54" d="100"/>
          <a:sy n="54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55E2-8DE1-44E2-817D-AB64B92AA07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D4CE-B5A9-49FE-8636-46D6CF599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5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掛け算</a:t>
            </a:r>
            <a:r>
              <a:rPr kumimoji="1" lang="ja-JP" altLang="en-US"/>
              <a:t>をしましょう。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55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筆の長さは、何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ですか？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筆の長さは、＜クリック＞８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940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リボンの長さは、何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ですか？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リボンの長さは、＜クリック＞</a:t>
            </a:r>
            <a:r>
              <a:rPr kumimoji="1" lang="en-US" altLang="ja-JP" dirty="0"/>
              <a:t>10cm</a:t>
            </a:r>
            <a:r>
              <a:rPr kumimoji="1" lang="ja-JP" altLang="en-US" dirty="0"/>
              <a:t>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28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重さ</a:t>
            </a:r>
            <a:r>
              <a:rPr kumimoji="1" lang="ja-JP" altLang="en-US"/>
              <a:t>を</a:t>
            </a:r>
            <a:r>
              <a:rPr kumimoji="1" lang="ja-JP" altLang="en-US" smtClean="0"/>
              <a:t>測りましょう。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02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針が示す重さは、何ｇですか？</a:t>
            </a:r>
            <a:endParaRPr kumimoji="1" lang="en-US" altLang="ja-JP" dirty="0"/>
          </a:p>
          <a:p>
            <a:r>
              <a:rPr kumimoji="1" lang="ja-JP" altLang="en-US" dirty="0"/>
              <a:t>針が示す重さは、＜クリック＞</a:t>
            </a:r>
            <a:r>
              <a:rPr kumimoji="1" lang="en-US" altLang="ja-JP" dirty="0"/>
              <a:t>200g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940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針が示す重さは、何ｇですか？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針が示す重さは、＜クリック＞</a:t>
            </a:r>
            <a:r>
              <a:rPr kumimoji="1" lang="en-US" altLang="ja-JP" dirty="0"/>
              <a:t>400g</a:t>
            </a:r>
            <a:r>
              <a:rPr kumimoji="1" lang="ja-JP" altLang="en-US" dirty="0"/>
              <a:t>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273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針が示す重さは、何ｇですか？</a:t>
            </a:r>
            <a:endParaRPr kumimoji="1" lang="en-US" altLang="ja-JP" dirty="0"/>
          </a:p>
          <a:p>
            <a:r>
              <a:rPr kumimoji="1" lang="ja-JP" altLang="en-US" dirty="0"/>
              <a:t>針が示す重さは、＜クリック＞</a:t>
            </a:r>
            <a:r>
              <a:rPr kumimoji="1" lang="en-US" altLang="ja-JP" dirty="0"/>
              <a:t>600g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8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針が示す重さは、何ｇですか？</a:t>
            </a:r>
            <a:endParaRPr kumimoji="1" lang="en-US" altLang="ja-JP" dirty="0"/>
          </a:p>
          <a:p>
            <a:r>
              <a:rPr kumimoji="1" lang="ja-JP" altLang="en-US" dirty="0"/>
              <a:t>針が示す重さは、＜クリック＞</a:t>
            </a:r>
            <a:r>
              <a:rPr kumimoji="1" lang="en-US" altLang="ja-JP" dirty="0"/>
              <a:t>800g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14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針が示す重さは、何ｇですか？</a:t>
            </a:r>
            <a:endParaRPr kumimoji="1" lang="en-US" altLang="ja-JP" dirty="0"/>
          </a:p>
          <a:p>
            <a:r>
              <a:rPr kumimoji="1" lang="ja-JP" altLang="en-US" dirty="0"/>
              <a:t>針が示す重さは、＜クリック＞</a:t>
            </a:r>
            <a:r>
              <a:rPr kumimoji="1" lang="en-US" altLang="ja-JP" dirty="0"/>
              <a:t>950g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753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よくできました！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桃が１皿に２個ずつ載っていて、お皿は３皿あります。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まずは足し算で式を考えてみましょう。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＜クリック＞２＋２＋２＝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＜クリック＞６。桃は全部で６個ありますね。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93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次は掛け算で式を考えてみましょう。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お皿に載っている桃の数は２個。</a:t>
            </a:r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お皿の数は３枚。</a:t>
            </a:r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２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３は、＜クリック＞６。桃は全部で６個ありますね。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939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じゃあ、今度はどうでしょう？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卵がかごに３個ずつ入っていて、かごは４個あります。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まずは足し算で式を考えてみましょう。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＜クリック＞３＋３＋３＋３＝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r>
              <a:rPr kumimoji="1" lang="en-US" altLang="ja-JP" dirty="0"/>
              <a:t>12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卵は全部で</a:t>
            </a:r>
            <a:r>
              <a:rPr kumimoji="1" lang="en-US" altLang="ja-JP" dirty="0"/>
              <a:t>12</a:t>
            </a:r>
            <a:r>
              <a:rPr kumimoji="1" lang="ja-JP" altLang="en-US" dirty="0"/>
              <a:t>個ありますね。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890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次は掛け算で式を考えてみましょう。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かごに入っている卵の数は３個。</a:t>
            </a:r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かごの数は４個。</a:t>
            </a:r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３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４は、＜クリック＞</a:t>
            </a:r>
            <a:r>
              <a:rPr kumimoji="1" lang="en-US" altLang="ja-JP" dirty="0"/>
              <a:t>12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卵は全部で</a:t>
            </a:r>
            <a:r>
              <a:rPr kumimoji="1" lang="en-US" altLang="ja-JP" dirty="0"/>
              <a:t>12</a:t>
            </a:r>
            <a:r>
              <a:rPr kumimoji="1" lang="ja-JP" altLang="en-US" dirty="0"/>
              <a:t>個ありますね。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足し算でも、掛け算でも式</a:t>
            </a:r>
            <a:r>
              <a:rPr kumimoji="1" lang="ja-JP" altLang="en-US"/>
              <a:t>を考えられましたか？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37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長さを測りましょう。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962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消しゴムの長さは、何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ですか？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消しゴムの長さは、＜クリック＞２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70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鉛筆の長さは、何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ですか？</a:t>
            </a:r>
            <a:endParaRPr kumimoji="1" lang="en-US" altLang="ja-JP" dirty="0"/>
          </a:p>
          <a:p>
            <a:r>
              <a:rPr kumimoji="1" lang="ja-JP" altLang="en-US" dirty="0"/>
              <a:t>鉛筆の長さは、＜クリック＞４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289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ボールペンの長さは、何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ですか？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ボールペンの長さは、＜クリック＞６</a:t>
            </a:r>
            <a:r>
              <a:rPr kumimoji="1" lang="en-US" altLang="ja-JP" dirty="0"/>
              <a:t>cm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F822-0F9C-42D8-883A-2444E0ADD27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19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かけ</a:t>
            </a:r>
            <a:r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算をしましょう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97473" y="2634924"/>
            <a:ext cx="919595" cy="46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ざん</a:t>
            </a:r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56126" y="2338410"/>
          <a:ext cx="7200000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297673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6207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819375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24369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743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771456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7459474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11002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47033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170661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179068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1912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71324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00050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400965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580122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63946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95156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82711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37104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941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102299"/>
                  </a:ext>
                </a:extLst>
              </a:tr>
              <a:tr h="510540">
                <a:tc gridSpan="20"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78514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953182" y="2892810"/>
            <a:ext cx="6201648" cy="441480"/>
            <a:chOff x="2270760" y="3503340"/>
            <a:chExt cx="6201648" cy="441480"/>
          </a:xfrm>
        </p:grpSpPr>
        <p:sp>
          <p:nvSpPr>
            <p:cNvPr id="10" name="正方形/長方形 9"/>
            <p:cNvSpPr/>
            <p:nvPr/>
          </p:nvSpPr>
          <p:spPr>
            <a:xfrm>
              <a:off x="22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9687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40408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57704" y="351282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8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６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5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７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31211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8040408" y="350334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９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085212" y="4082460"/>
            <a:ext cx="3439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筆の長さは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7034" y="5080530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4614" y="5080530"/>
            <a:ext cx="91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50" name="Picture 2" descr="絵筆のイラスト（平筆）">
            <a:extLst>
              <a:ext uri="{FF2B5EF4-FFF2-40B4-BE49-F238E27FC236}">
                <a16:creationId xmlns:a16="http://schemas.microsoft.com/office/drawing/2014/main" id="{E90BC77C-4F3C-4F49-BD1E-BA583D231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81893">
            <a:off x="3204004" y="-497079"/>
            <a:ext cx="4571982" cy="457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7571388" y="5225489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7234818" y="4978379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4000044" y="3753599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2871254" y="3753599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ふで</a:t>
            </a:r>
          </a:p>
        </p:txBody>
      </p:sp>
    </p:spTree>
    <p:extLst>
      <p:ext uri="{BB962C8B-B14F-4D97-AF65-F5344CB8AC3E}">
        <p14:creationId xmlns:p14="http://schemas.microsoft.com/office/powerpoint/2010/main" val="29258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56126" y="2338410"/>
          <a:ext cx="7200000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297673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6207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819375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24369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743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771456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7459474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11002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47033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170661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179068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1912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71324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00050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400965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580122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63946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95156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82711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37104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941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102299"/>
                  </a:ext>
                </a:extLst>
              </a:tr>
              <a:tr h="510540">
                <a:tc gridSpan="20"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78514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953182" y="2892810"/>
            <a:ext cx="6201648" cy="441480"/>
            <a:chOff x="2270760" y="3503340"/>
            <a:chExt cx="6201648" cy="441480"/>
          </a:xfrm>
        </p:grpSpPr>
        <p:sp>
          <p:nvSpPr>
            <p:cNvPr id="10" name="正方形/長方形 9"/>
            <p:cNvSpPr/>
            <p:nvPr/>
          </p:nvSpPr>
          <p:spPr>
            <a:xfrm>
              <a:off x="22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9687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40408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57704" y="351282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8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６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5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７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31211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8040408" y="350334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９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400446" y="4048560"/>
            <a:ext cx="6617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リボンの長さは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7034" y="5080530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72960" y="5080530"/>
            <a:ext cx="1337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71388" y="5225489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7234818" y="4978379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4242134" y="3740711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67"/>
          <a:stretch/>
        </p:blipFill>
        <p:spPr>
          <a:xfrm>
            <a:off x="2456126" y="411480"/>
            <a:ext cx="7200000" cy="16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0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48489"/>
            <a:ext cx="9144000" cy="2387600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重さを測りましょう　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F662321-978A-4712-9E18-125AD79F27AD}"/>
              </a:ext>
            </a:extLst>
          </p:cNvPr>
          <p:cNvSpPr txBox="1">
            <a:spLocks/>
          </p:cNvSpPr>
          <p:nvPr/>
        </p:nvSpPr>
        <p:spPr>
          <a:xfrm>
            <a:off x="2496423" y="2079744"/>
            <a:ext cx="141356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おも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144F4233-8B2A-490B-8487-B2D51ACCBA68}"/>
              </a:ext>
            </a:extLst>
          </p:cNvPr>
          <p:cNvSpPr txBox="1">
            <a:spLocks/>
          </p:cNvSpPr>
          <p:nvPr/>
        </p:nvSpPr>
        <p:spPr>
          <a:xfrm>
            <a:off x="4789681" y="2079744"/>
            <a:ext cx="141356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はか</a:t>
            </a:r>
          </a:p>
        </p:txBody>
      </p:sp>
    </p:spTree>
    <p:extLst>
      <p:ext uri="{BB962C8B-B14F-4D97-AF65-F5344CB8AC3E}">
        <p14:creationId xmlns:p14="http://schemas.microsoft.com/office/powerpoint/2010/main" val="9482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ience 電子てんびんの仕組みと使い方 : 働きアリ">
            <a:extLst>
              <a:ext uri="{FF2B5EF4-FFF2-40B4-BE49-F238E27FC236}">
                <a16:creationId xmlns:a16="http://schemas.microsoft.com/office/drawing/2014/main" id="{FCE52B8D-E530-4163-8CB6-11216B227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9" y="1443447"/>
            <a:ext cx="4609612" cy="46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/>
          <p:cNvSpPr/>
          <p:nvPr/>
        </p:nvSpPr>
        <p:spPr>
          <a:xfrm>
            <a:off x="3174522" y="39336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3409269" y="3553097"/>
            <a:ext cx="1574211" cy="4720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007090" y="3640418"/>
            <a:ext cx="5122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針が示す重さは、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875908" y="4671063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16784" y="4816022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05545" y="4689443"/>
            <a:ext cx="1855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6673CCF-A32B-438D-9A82-FF05C08D74BC}"/>
              </a:ext>
            </a:extLst>
          </p:cNvPr>
          <p:cNvSpPr txBox="1">
            <a:spLocks/>
          </p:cNvSpPr>
          <p:nvPr/>
        </p:nvSpPr>
        <p:spPr>
          <a:xfrm>
            <a:off x="5802220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はり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902A62D7-EC3B-4096-8B4A-0D5A04E6DDCB}"/>
              </a:ext>
            </a:extLst>
          </p:cNvPr>
          <p:cNvSpPr txBox="1">
            <a:spLocks/>
          </p:cNvSpPr>
          <p:nvPr/>
        </p:nvSpPr>
        <p:spPr>
          <a:xfrm>
            <a:off x="6911362" y="3020763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しめ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8042099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おも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9475709" y="4271262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ぐらむ</a:t>
            </a:r>
          </a:p>
        </p:txBody>
      </p:sp>
    </p:spTree>
    <p:extLst>
      <p:ext uri="{BB962C8B-B14F-4D97-AF65-F5344CB8AC3E}">
        <p14:creationId xmlns:p14="http://schemas.microsoft.com/office/powerpoint/2010/main" val="276357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science 電子てんびんの仕組みと使い方 : 働きアリ">
            <a:extLst>
              <a:ext uri="{FF2B5EF4-FFF2-40B4-BE49-F238E27FC236}">
                <a16:creationId xmlns:a16="http://schemas.microsoft.com/office/drawing/2014/main" id="{4AD78D80-9A88-4F71-A738-F5B00DB36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9" y="1443447"/>
            <a:ext cx="4609612" cy="46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/>
          <p:cNvSpPr/>
          <p:nvPr/>
        </p:nvSpPr>
        <p:spPr>
          <a:xfrm>
            <a:off x="3174522" y="39336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>
            <a:off x="3350431" y="4096492"/>
            <a:ext cx="1006032" cy="141603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7858655" y="4671063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16784" y="4816022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05544" y="4689443"/>
            <a:ext cx="1873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400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803DAC-A965-4F07-9E74-CC9A9F64B859}"/>
              </a:ext>
            </a:extLst>
          </p:cNvPr>
          <p:cNvSpPr txBox="1"/>
          <p:nvPr/>
        </p:nvSpPr>
        <p:spPr>
          <a:xfrm>
            <a:off x="6007090" y="3640418"/>
            <a:ext cx="5122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針が示す重さは、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AB5086A-0921-4485-9B0E-CA7B119B6FAE}"/>
              </a:ext>
            </a:extLst>
          </p:cNvPr>
          <p:cNvSpPr txBox="1">
            <a:spLocks/>
          </p:cNvSpPr>
          <p:nvPr/>
        </p:nvSpPr>
        <p:spPr>
          <a:xfrm>
            <a:off x="5802220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はり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6BB41280-D92F-4AFB-99CB-969632EBDFB2}"/>
              </a:ext>
            </a:extLst>
          </p:cNvPr>
          <p:cNvSpPr txBox="1">
            <a:spLocks/>
          </p:cNvSpPr>
          <p:nvPr/>
        </p:nvSpPr>
        <p:spPr>
          <a:xfrm>
            <a:off x="6911362" y="3020763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しめ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AE744E71-9AF8-49CD-BB09-6E865D19139B}"/>
              </a:ext>
            </a:extLst>
          </p:cNvPr>
          <p:cNvSpPr txBox="1">
            <a:spLocks/>
          </p:cNvSpPr>
          <p:nvPr/>
        </p:nvSpPr>
        <p:spPr>
          <a:xfrm>
            <a:off x="8042099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9475709" y="4271262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ぐらむ</a:t>
            </a:r>
          </a:p>
        </p:txBody>
      </p:sp>
    </p:spTree>
    <p:extLst>
      <p:ext uri="{BB962C8B-B14F-4D97-AF65-F5344CB8AC3E}">
        <p14:creationId xmlns:p14="http://schemas.microsoft.com/office/powerpoint/2010/main" val="119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science 電子てんびんの仕組みと使い方 : 働きアリ">
            <a:extLst>
              <a:ext uri="{FF2B5EF4-FFF2-40B4-BE49-F238E27FC236}">
                <a16:creationId xmlns:a16="http://schemas.microsoft.com/office/drawing/2014/main" id="{839DC99C-933D-4313-A0C6-C2D1EF258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9" y="1443447"/>
            <a:ext cx="4609612" cy="46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/>
          <p:cNvSpPr/>
          <p:nvPr/>
        </p:nvSpPr>
        <p:spPr>
          <a:xfrm>
            <a:off x="3174522" y="39336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cxnSpLocks/>
            <a:stCxn id="8" idx="3"/>
          </p:cNvCxnSpPr>
          <p:nvPr/>
        </p:nvCxnSpPr>
        <p:spPr>
          <a:xfrm flipH="1">
            <a:off x="2220686" y="4148740"/>
            <a:ext cx="990741" cy="133112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7875908" y="4688316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16784" y="4816022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05545" y="4706696"/>
            <a:ext cx="1855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600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AB3BBA-0BB5-4EE6-874E-86AAA4BBEECF}"/>
              </a:ext>
            </a:extLst>
          </p:cNvPr>
          <p:cNvSpPr txBox="1"/>
          <p:nvPr/>
        </p:nvSpPr>
        <p:spPr>
          <a:xfrm>
            <a:off x="6007090" y="3640418"/>
            <a:ext cx="5122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針が示す重さは、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A1D1F82-83D9-4EEB-94B8-471890032D7B}"/>
              </a:ext>
            </a:extLst>
          </p:cNvPr>
          <p:cNvSpPr txBox="1">
            <a:spLocks/>
          </p:cNvSpPr>
          <p:nvPr/>
        </p:nvSpPr>
        <p:spPr>
          <a:xfrm>
            <a:off x="5802220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はり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22E3AEA-F9A1-4D45-A1BB-37B3F51A9812}"/>
              </a:ext>
            </a:extLst>
          </p:cNvPr>
          <p:cNvSpPr txBox="1">
            <a:spLocks/>
          </p:cNvSpPr>
          <p:nvPr/>
        </p:nvSpPr>
        <p:spPr>
          <a:xfrm>
            <a:off x="6911362" y="3020763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しめ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FBBD24DB-AD4B-4ABE-9CC6-901A1EC946B4}"/>
              </a:ext>
            </a:extLst>
          </p:cNvPr>
          <p:cNvSpPr txBox="1">
            <a:spLocks/>
          </p:cNvSpPr>
          <p:nvPr/>
        </p:nvSpPr>
        <p:spPr>
          <a:xfrm>
            <a:off x="8042099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9475709" y="4271262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ぐらむ</a:t>
            </a:r>
          </a:p>
        </p:txBody>
      </p:sp>
    </p:spTree>
    <p:extLst>
      <p:ext uri="{BB962C8B-B14F-4D97-AF65-F5344CB8AC3E}">
        <p14:creationId xmlns:p14="http://schemas.microsoft.com/office/powerpoint/2010/main" val="18790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science 電子てんびんの仕組みと使い方 : 働きアリ">
            <a:extLst>
              <a:ext uri="{FF2B5EF4-FFF2-40B4-BE49-F238E27FC236}">
                <a16:creationId xmlns:a16="http://schemas.microsoft.com/office/drawing/2014/main" id="{F3B01EB7-2CB3-41C5-B03D-AFAC76EAC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9" y="1443447"/>
            <a:ext cx="4609612" cy="46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/>
          <p:cNvSpPr/>
          <p:nvPr/>
        </p:nvSpPr>
        <p:spPr>
          <a:xfrm>
            <a:off x="3174522" y="395323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cxnSpLocks/>
            <a:stCxn id="8" idx="2"/>
          </p:cNvCxnSpPr>
          <p:nvPr/>
        </p:nvCxnSpPr>
        <p:spPr>
          <a:xfrm flipH="1" flipV="1">
            <a:off x="1580606" y="3559627"/>
            <a:ext cx="1593916" cy="5196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7875908" y="4688316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16784" y="4816022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05545" y="4723949"/>
            <a:ext cx="1855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800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217D6B-78D3-40BE-8B42-72FB534F15B2}"/>
              </a:ext>
            </a:extLst>
          </p:cNvPr>
          <p:cNvSpPr txBox="1"/>
          <p:nvPr/>
        </p:nvSpPr>
        <p:spPr>
          <a:xfrm>
            <a:off x="6007090" y="3640418"/>
            <a:ext cx="5122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針が示す重さは、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AF9146D4-B232-4129-9696-BA856A6ECEE8}"/>
              </a:ext>
            </a:extLst>
          </p:cNvPr>
          <p:cNvSpPr txBox="1">
            <a:spLocks/>
          </p:cNvSpPr>
          <p:nvPr/>
        </p:nvSpPr>
        <p:spPr>
          <a:xfrm>
            <a:off x="5802220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はり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2155E11C-6D8C-4702-A5DE-486C781DD83D}"/>
              </a:ext>
            </a:extLst>
          </p:cNvPr>
          <p:cNvSpPr txBox="1">
            <a:spLocks/>
          </p:cNvSpPr>
          <p:nvPr/>
        </p:nvSpPr>
        <p:spPr>
          <a:xfrm>
            <a:off x="6911362" y="3020763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しめ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F2B1120-BD29-4944-B649-6EF7FB2A5D4D}"/>
              </a:ext>
            </a:extLst>
          </p:cNvPr>
          <p:cNvSpPr txBox="1">
            <a:spLocks/>
          </p:cNvSpPr>
          <p:nvPr/>
        </p:nvSpPr>
        <p:spPr>
          <a:xfrm>
            <a:off x="8042099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9475709" y="4271262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ぐらむ</a:t>
            </a:r>
          </a:p>
        </p:txBody>
      </p:sp>
    </p:spTree>
    <p:extLst>
      <p:ext uri="{BB962C8B-B14F-4D97-AF65-F5344CB8AC3E}">
        <p14:creationId xmlns:p14="http://schemas.microsoft.com/office/powerpoint/2010/main" val="31867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science 電子てんびんの仕組みと使い方 : 働きアリ">
            <a:extLst>
              <a:ext uri="{FF2B5EF4-FFF2-40B4-BE49-F238E27FC236}">
                <a16:creationId xmlns:a16="http://schemas.microsoft.com/office/drawing/2014/main" id="{8D03CC22-637B-475D-AA3C-DC6404201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9" y="1443447"/>
            <a:ext cx="4609612" cy="46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/>
          <p:cNvSpPr/>
          <p:nvPr/>
        </p:nvSpPr>
        <p:spPr>
          <a:xfrm>
            <a:off x="3152645" y="393364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 flipH="1" flipV="1">
            <a:off x="2725947" y="2467155"/>
            <a:ext cx="503957" cy="14892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7841402" y="4688316"/>
            <a:ext cx="168215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88291" y="4723949"/>
            <a:ext cx="1821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950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AC5089-2A69-486D-A825-D2F385286951}"/>
              </a:ext>
            </a:extLst>
          </p:cNvPr>
          <p:cNvSpPr txBox="1"/>
          <p:nvPr/>
        </p:nvSpPr>
        <p:spPr>
          <a:xfrm>
            <a:off x="6007090" y="3640418"/>
            <a:ext cx="5122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針が示す重さは、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C9FF968-0045-462B-8359-DBE224E562B2}"/>
              </a:ext>
            </a:extLst>
          </p:cNvPr>
          <p:cNvSpPr txBox="1">
            <a:spLocks/>
          </p:cNvSpPr>
          <p:nvPr/>
        </p:nvSpPr>
        <p:spPr>
          <a:xfrm>
            <a:off x="5802220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はり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95145AEA-D16B-4E96-874C-8E007B859C16}"/>
              </a:ext>
            </a:extLst>
          </p:cNvPr>
          <p:cNvSpPr txBox="1">
            <a:spLocks/>
          </p:cNvSpPr>
          <p:nvPr/>
        </p:nvSpPr>
        <p:spPr>
          <a:xfrm>
            <a:off x="6911362" y="3020763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しめ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B72D552-4A91-43DD-917B-E53B79500247}"/>
              </a:ext>
            </a:extLst>
          </p:cNvPr>
          <p:cNvSpPr txBox="1">
            <a:spLocks/>
          </p:cNvSpPr>
          <p:nvPr/>
        </p:nvSpPr>
        <p:spPr>
          <a:xfrm>
            <a:off x="8042099" y="3019155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おも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816784" y="4816022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1A312847-A74F-44A1-A9AC-13B0ED584A1F}"/>
              </a:ext>
            </a:extLst>
          </p:cNvPr>
          <p:cNvSpPr txBox="1">
            <a:spLocks/>
          </p:cNvSpPr>
          <p:nvPr/>
        </p:nvSpPr>
        <p:spPr>
          <a:xfrm>
            <a:off x="9475709" y="4271262"/>
            <a:ext cx="100019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ぐらむ</a:t>
            </a:r>
          </a:p>
        </p:txBody>
      </p:sp>
    </p:spTree>
    <p:extLst>
      <p:ext uri="{BB962C8B-B14F-4D97-AF65-F5344CB8AC3E}">
        <p14:creationId xmlns:p14="http://schemas.microsoft.com/office/powerpoint/2010/main" val="24121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桃は全部でいくつですか？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903182" y="1452920"/>
            <a:ext cx="2603273" cy="1605413"/>
            <a:chOff x="4925291" y="2171066"/>
            <a:chExt cx="2603273" cy="1605413"/>
          </a:xfrm>
        </p:grpSpPr>
        <p:pic>
          <p:nvPicPr>
            <p:cNvPr id="1030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328464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28464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1615512" y="319828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53128" y="3196166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82831" y="3420374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4638410" y="1450804"/>
            <a:ext cx="2603273" cy="1605413"/>
            <a:chOff x="4925291" y="2171066"/>
            <a:chExt cx="2603273" cy="1605413"/>
          </a:xfrm>
        </p:grpSpPr>
        <p:pic>
          <p:nvPicPr>
            <p:cNvPr id="14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308589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28468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グループ化 16"/>
          <p:cNvGrpSpPr/>
          <p:nvPr/>
        </p:nvGrpSpPr>
        <p:grpSpPr>
          <a:xfrm>
            <a:off x="8557070" y="1452920"/>
            <a:ext cx="2603273" cy="1605413"/>
            <a:chOff x="4925291" y="2171066"/>
            <a:chExt cx="2603273" cy="1605413"/>
          </a:xfrm>
        </p:grpSpPr>
        <p:pic>
          <p:nvPicPr>
            <p:cNvPr id="18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328468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28467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7417971" y="3404996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26804" y="3198284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65487" y="5321615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800830" y="5214041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11284" y="319616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91607" y="3241112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68872" y="3141622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924336" y="-299999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ぜんぶ</a:t>
            </a:r>
          </a:p>
        </p:txBody>
      </p:sp>
      <p:sp>
        <p:nvSpPr>
          <p:cNvPr id="3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672212" y="-310618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もも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297552" y="4810772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74F9D31-8DDF-40F0-9460-033427C700E6}"/>
              </a:ext>
            </a:extLst>
          </p:cNvPr>
          <p:cNvSpPr/>
          <p:nvPr/>
        </p:nvSpPr>
        <p:spPr>
          <a:xfrm>
            <a:off x="7825312" y="5176027"/>
            <a:ext cx="204886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30721351-3236-461A-9E16-525A343198B6}"/>
              </a:ext>
            </a:extLst>
          </p:cNvPr>
          <p:cNvSpPr txBox="1">
            <a:spLocks/>
          </p:cNvSpPr>
          <p:nvPr/>
        </p:nvSpPr>
        <p:spPr>
          <a:xfrm>
            <a:off x="8275812" y="4824606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61366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桃は全部でいくつですか？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903182" y="1452920"/>
            <a:ext cx="2603273" cy="1605413"/>
            <a:chOff x="4925291" y="2171066"/>
            <a:chExt cx="2603273" cy="1605413"/>
          </a:xfrm>
        </p:grpSpPr>
        <p:pic>
          <p:nvPicPr>
            <p:cNvPr id="1030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308590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08589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3487850" y="319828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99645" y="3196166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07570" y="3420374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4638410" y="1450804"/>
            <a:ext cx="2603273" cy="1605413"/>
            <a:chOff x="4925291" y="2171066"/>
            <a:chExt cx="2603273" cy="1605413"/>
          </a:xfrm>
        </p:grpSpPr>
        <p:pic>
          <p:nvPicPr>
            <p:cNvPr id="14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288711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08590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グループ化 16"/>
          <p:cNvGrpSpPr/>
          <p:nvPr/>
        </p:nvGrpSpPr>
        <p:grpSpPr>
          <a:xfrm>
            <a:off x="8557070" y="1452920"/>
            <a:ext cx="2603273" cy="1605413"/>
            <a:chOff x="4925291" y="2171066"/>
            <a:chExt cx="2603273" cy="1605413"/>
          </a:xfrm>
        </p:grpSpPr>
        <p:pic>
          <p:nvPicPr>
            <p:cNvPr id="18" name="Picture 6" descr="ソース画像を表示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291" y="2171066"/>
              <a:ext cx="2603273" cy="1605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4258" y="2308590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ソース画像を表示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2887" y="2308592"/>
              <a:ext cx="979117" cy="916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正方形/長方形 22"/>
          <p:cNvSpPr/>
          <p:nvPr/>
        </p:nvSpPr>
        <p:spPr>
          <a:xfrm>
            <a:off x="775253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65487" y="5321615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800830" y="5214041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3101" y="319616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63945" y="3203012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413657" y="2844153"/>
            <a:ext cx="2329543" cy="2533390"/>
          </a:xfrm>
          <a:prstGeom prst="wedgeRoundRectCallout">
            <a:avLst>
              <a:gd name="adj1" fmla="val 70756"/>
              <a:gd name="adj2" fmla="val -8911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お皿に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のっている桃の数</a:t>
            </a:r>
          </a:p>
        </p:txBody>
      </p:sp>
      <p:sp>
        <p:nvSpPr>
          <p:cNvPr id="32" name="角丸四角形吹き出し 31"/>
          <p:cNvSpPr/>
          <p:nvPr/>
        </p:nvSpPr>
        <p:spPr>
          <a:xfrm>
            <a:off x="9429457" y="2844153"/>
            <a:ext cx="2329543" cy="2533390"/>
          </a:xfrm>
          <a:prstGeom prst="wedgeRoundRectCallout">
            <a:avLst>
              <a:gd name="adj1" fmla="val -72234"/>
              <a:gd name="adj2" fmla="val -8052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お皿の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028512" y="480976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949187" y="-303423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ぜんぶ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669329" y="-314372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もも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1D04DB55-27F9-4A7C-8508-AECD20780DF8}"/>
              </a:ext>
            </a:extLst>
          </p:cNvPr>
          <p:cNvSpPr txBox="1">
            <a:spLocks/>
          </p:cNvSpPr>
          <p:nvPr/>
        </p:nvSpPr>
        <p:spPr>
          <a:xfrm>
            <a:off x="1225060" y="2959179"/>
            <a:ext cx="650392" cy="473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1C5C284D-3325-4078-A12E-DB51823A3918}"/>
              </a:ext>
            </a:extLst>
          </p:cNvPr>
          <p:cNvSpPr txBox="1">
            <a:spLocks/>
          </p:cNvSpPr>
          <p:nvPr/>
        </p:nvSpPr>
        <p:spPr>
          <a:xfrm>
            <a:off x="10243391" y="3225194"/>
            <a:ext cx="650392" cy="473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D783940A-34F5-418C-BD02-DE92AC9EF90D}"/>
              </a:ext>
            </a:extLst>
          </p:cNvPr>
          <p:cNvSpPr txBox="1">
            <a:spLocks/>
          </p:cNvSpPr>
          <p:nvPr/>
        </p:nvSpPr>
        <p:spPr>
          <a:xfrm>
            <a:off x="1605151" y="4185134"/>
            <a:ext cx="741561" cy="473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B9613F51-0D8A-4A12-9C03-B27126AD46C9}"/>
              </a:ext>
            </a:extLst>
          </p:cNvPr>
          <p:cNvSpPr txBox="1">
            <a:spLocks/>
          </p:cNvSpPr>
          <p:nvPr/>
        </p:nvSpPr>
        <p:spPr>
          <a:xfrm>
            <a:off x="10226105" y="3873861"/>
            <a:ext cx="753618" cy="473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8" name="タイトル 3">
            <a:extLst>
              <a:ext uri="{FF2B5EF4-FFF2-40B4-BE49-F238E27FC236}">
                <a16:creationId xmlns:a16="http://schemas.microsoft.com/office/drawing/2014/main" id="{E78F417F-08EA-41F2-A74C-360ED6B068DA}"/>
              </a:ext>
            </a:extLst>
          </p:cNvPr>
          <p:cNvSpPr txBox="1">
            <a:spLocks/>
          </p:cNvSpPr>
          <p:nvPr/>
        </p:nvSpPr>
        <p:spPr>
          <a:xfrm>
            <a:off x="885159" y="4199648"/>
            <a:ext cx="650392" cy="473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もも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2E204F6-F68E-4F37-9762-E38A3FD11944}"/>
              </a:ext>
            </a:extLst>
          </p:cNvPr>
          <p:cNvSpPr/>
          <p:nvPr/>
        </p:nvSpPr>
        <p:spPr>
          <a:xfrm>
            <a:off x="7825312" y="5176027"/>
            <a:ext cx="204886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40" name="タイトル 3">
            <a:extLst>
              <a:ext uri="{FF2B5EF4-FFF2-40B4-BE49-F238E27FC236}">
                <a16:creationId xmlns:a16="http://schemas.microsoft.com/office/drawing/2014/main" id="{B17E4CEE-901D-44E1-80DD-EA97AD0D8112}"/>
              </a:ext>
            </a:extLst>
          </p:cNvPr>
          <p:cNvSpPr txBox="1">
            <a:spLocks/>
          </p:cNvSpPr>
          <p:nvPr/>
        </p:nvSpPr>
        <p:spPr>
          <a:xfrm>
            <a:off x="8275812" y="4824606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41210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卵は全部でいくつですか？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6531" y="3314879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46920" y="3196166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96543" y="3425777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88527" y="3425776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07087" y="3195107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65487" y="5214041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endParaRPr kumimoji="1" lang="ja-JP" altLang="en-US" sz="9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864782" y="5100442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32241" y="3255676"/>
            <a:ext cx="857531" cy="1560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50760" y="319510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94870" y="3195106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62420" y="899814"/>
            <a:ext cx="2647950" cy="2257194"/>
            <a:chOff x="762420" y="919691"/>
            <a:chExt cx="2647950" cy="2276475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2" name="図 31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グループ化 32"/>
          <p:cNvGrpSpPr/>
          <p:nvPr/>
        </p:nvGrpSpPr>
        <p:grpSpPr>
          <a:xfrm>
            <a:off x="3464928" y="918633"/>
            <a:ext cx="2647950" cy="2276475"/>
            <a:chOff x="762420" y="919691"/>
            <a:chExt cx="2647950" cy="2276475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5" name="図 34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" name="グループ化 35"/>
          <p:cNvGrpSpPr/>
          <p:nvPr/>
        </p:nvGrpSpPr>
        <p:grpSpPr>
          <a:xfrm>
            <a:off x="6093996" y="918633"/>
            <a:ext cx="2647950" cy="2276475"/>
            <a:chOff x="762420" y="919691"/>
            <a:chExt cx="2647950" cy="227647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8" name="図 37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" name="グループ化 38"/>
          <p:cNvGrpSpPr/>
          <p:nvPr/>
        </p:nvGrpSpPr>
        <p:grpSpPr>
          <a:xfrm>
            <a:off x="8693794" y="918632"/>
            <a:ext cx="2647950" cy="2276475"/>
            <a:chOff x="762420" y="919691"/>
            <a:chExt cx="2647950" cy="227647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41" name="図 40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" name="テキスト ボックス 41"/>
          <p:cNvSpPr txBox="1"/>
          <p:nvPr/>
        </p:nvSpPr>
        <p:spPr>
          <a:xfrm>
            <a:off x="9463559" y="3157007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388429" y="317605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02013" y="3415814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</a:p>
        </p:txBody>
      </p:sp>
      <p:sp>
        <p:nvSpPr>
          <p:cNvPr id="4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058727" y="-293153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ぜんぶ</a:t>
            </a:r>
          </a:p>
        </p:txBody>
      </p:sp>
      <p:sp>
        <p:nvSpPr>
          <p:cNvPr id="4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695475" y="-293153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たまご</a:t>
            </a:r>
          </a:p>
        </p:txBody>
      </p:sp>
      <p:sp>
        <p:nvSpPr>
          <p:cNvPr id="4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63147" y="483238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6F22D00-AF16-4A79-B622-95344BD56256}"/>
              </a:ext>
            </a:extLst>
          </p:cNvPr>
          <p:cNvSpPr/>
          <p:nvPr/>
        </p:nvSpPr>
        <p:spPr>
          <a:xfrm>
            <a:off x="7825312" y="5176027"/>
            <a:ext cx="204886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49" name="タイトル 3">
            <a:extLst>
              <a:ext uri="{FF2B5EF4-FFF2-40B4-BE49-F238E27FC236}">
                <a16:creationId xmlns:a16="http://schemas.microsoft.com/office/drawing/2014/main" id="{370A4200-733A-406F-ADC6-ABFEDFB8E371}"/>
              </a:ext>
            </a:extLst>
          </p:cNvPr>
          <p:cNvSpPr txBox="1">
            <a:spLocks/>
          </p:cNvSpPr>
          <p:nvPr/>
        </p:nvSpPr>
        <p:spPr>
          <a:xfrm>
            <a:off x="8275812" y="4824606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43425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4" grpId="0"/>
      <p:bldP spid="27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834889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65487" y="5214041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endParaRPr kumimoji="1" lang="ja-JP" altLang="en-US" sz="9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864782" y="5100442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62420" y="919691"/>
            <a:ext cx="2647950" cy="2276475"/>
            <a:chOff x="762420" y="919691"/>
            <a:chExt cx="2647950" cy="2276475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2" name="図 31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グループ化 32"/>
          <p:cNvGrpSpPr/>
          <p:nvPr/>
        </p:nvGrpSpPr>
        <p:grpSpPr>
          <a:xfrm>
            <a:off x="3464928" y="918633"/>
            <a:ext cx="2647950" cy="2276475"/>
            <a:chOff x="762420" y="919691"/>
            <a:chExt cx="2647950" cy="2276475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5" name="図 34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" name="グループ化 35"/>
          <p:cNvGrpSpPr/>
          <p:nvPr/>
        </p:nvGrpSpPr>
        <p:grpSpPr>
          <a:xfrm>
            <a:off x="6093996" y="918633"/>
            <a:ext cx="2647950" cy="2276475"/>
            <a:chOff x="762420" y="919691"/>
            <a:chExt cx="2647950" cy="227647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38" name="図 37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" name="グループ化 38"/>
          <p:cNvGrpSpPr/>
          <p:nvPr/>
        </p:nvGrpSpPr>
        <p:grpSpPr>
          <a:xfrm>
            <a:off x="8693794" y="918632"/>
            <a:ext cx="2647950" cy="2276475"/>
            <a:chOff x="762420" y="919691"/>
            <a:chExt cx="2647950" cy="227647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20" y="919691"/>
              <a:ext cx="2647950" cy="2276475"/>
            </a:xfrm>
            <a:prstGeom prst="rect">
              <a:avLst/>
            </a:prstGeom>
          </p:spPr>
        </p:pic>
        <p:pic>
          <p:nvPicPr>
            <p:cNvPr id="41" name="図 40" descr="白い卵のイラスト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687" y="1078911"/>
              <a:ext cx="1769415" cy="13287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" name="テキスト ボックス 44"/>
          <p:cNvSpPr txBox="1"/>
          <p:nvPr/>
        </p:nvSpPr>
        <p:spPr>
          <a:xfrm>
            <a:off x="4144995" y="3241112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49850" y="327448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47" name="角丸四角形吹き出し 46"/>
          <p:cNvSpPr/>
          <p:nvPr/>
        </p:nvSpPr>
        <p:spPr>
          <a:xfrm>
            <a:off x="337594" y="3195107"/>
            <a:ext cx="2920986" cy="1905336"/>
          </a:xfrm>
          <a:prstGeom prst="wedgeRoundRectCallout">
            <a:avLst>
              <a:gd name="adj1" fmla="val 63704"/>
              <a:gd name="adj2" fmla="val -9663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かごに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はいっている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卵の数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75592" y="3241112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55220" y="3420374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30278" y="327697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51" name="角丸四角形吹き出し 50"/>
          <p:cNvSpPr/>
          <p:nvPr/>
        </p:nvSpPr>
        <p:spPr>
          <a:xfrm>
            <a:off x="9371559" y="3195107"/>
            <a:ext cx="2329543" cy="1905335"/>
          </a:xfrm>
          <a:prstGeom prst="wedgeRoundRectCallout">
            <a:avLst>
              <a:gd name="adj1" fmla="val -72234"/>
              <a:gd name="adj2" fmla="val -8052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かごの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</a:p>
        </p:txBody>
      </p:sp>
      <p:sp>
        <p:nvSpPr>
          <p:cNvPr id="26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卵は全部でいくつですか？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178157" y="4832381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3466872-5E7D-4D56-852C-978EE67A9B29}"/>
              </a:ext>
            </a:extLst>
          </p:cNvPr>
          <p:cNvSpPr/>
          <p:nvPr/>
        </p:nvSpPr>
        <p:spPr>
          <a:xfrm>
            <a:off x="7825312" y="5176027"/>
            <a:ext cx="204886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28D58473-04CE-4B4C-B545-060906CE13BD}"/>
              </a:ext>
            </a:extLst>
          </p:cNvPr>
          <p:cNvSpPr txBox="1">
            <a:spLocks/>
          </p:cNvSpPr>
          <p:nvPr/>
        </p:nvSpPr>
        <p:spPr>
          <a:xfrm>
            <a:off x="8275812" y="4824606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  <p:sp>
        <p:nvSpPr>
          <p:cNvPr id="42" name="タイトル 3">
            <a:extLst>
              <a:ext uri="{FF2B5EF4-FFF2-40B4-BE49-F238E27FC236}">
                <a16:creationId xmlns:a16="http://schemas.microsoft.com/office/drawing/2014/main" id="{FDE83DD4-740C-4CDA-B75B-4D8C7C192565}"/>
              </a:ext>
            </a:extLst>
          </p:cNvPr>
          <p:cNvSpPr txBox="1">
            <a:spLocks/>
          </p:cNvSpPr>
          <p:nvPr/>
        </p:nvSpPr>
        <p:spPr>
          <a:xfrm>
            <a:off x="998931" y="4059313"/>
            <a:ext cx="881499" cy="428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たまご</a:t>
            </a:r>
          </a:p>
        </p:txBody>
      </p:sp>
      <p:sp>
        <p:nvSpPr>
          <p:cNvPr id="43" name="タイトル 3">
            <a:extLst>
              <a:ext uri="{FF2B5EF4-FFF2-40B4-BE49-F238E27FC236}">
                <a16:creationId xmlns:a16="http://schemas.microsoft.com/office/drawing/2014/main" id="{83F495B8-7797-4CB1-9266-7873E9928D58}"/>
              </a:ext>
            </a:extLst>
          </p:cNvPr>
          <p:cNvSpPr txBox="1">
            <a:spLocks/>
          </p:cNvSpPr>
          <p:nvPr/>
        </p:nvSpPr>
        <p:spPr>
          <a:xfrm>
            <a:off x="1776596" y="4037288"/>
            <a:ext cx="881499" cy="428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44" name="タイトル 3">
            <a:extLst>
              <a:ext uri="{FF2B5EF4-FFF2-40B4-BE49-F238E27FC236}">
                <a16:creationId xmlns:a16="http://schemas.microsoft.com/office/drawing/2014/main" id="{16915671-34CE-4FAA-9AF3-0A65B2C00F5F}"/>
              </a:ext>
            </a:extLst>
          </p:cNvPr>
          <p:cNvSpPr txBox="1">
            <a:spLocks/>
          </p:cNvSpPr>
          <p:nvPr/>
        </p:nvSpPr>
        <p:spPr>
          <a:xfrm>
            <a:off x="10095580" y="3965491"/>
            <a:ext cx="881499" cy="428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5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695475" y="-293153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たまご</a:t>
            </a:r>
          </a:p>
        </p:txBody>
      </p:sp>
      <p:sp>
        <p:nvSpPr>
          <p:cNvPr id="5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058727" y="-293153"/>
            <a:ext cx="1346871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ぜんぶ</a:t>
            </a:r>
          </a:p>
        </p:txBody>
      </p:sp>
    </p:spTree>
    <p:extLst>
      <p:ext uri="{BB962C8B-B14F-4D97-AF65-F5344CB8AC3E}">
        <p14:creationId xmlns:p14="http://schemas.microsoft.com/office/powerpoint/2010/main" val="25534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6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499359"/>
            <a:ext cx="9144000" cy="1010603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長さを測りましょう　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F662321-978A-4712-9E18-125AD79F27AD}"/>
              </a:ext>
            </a:extLst>
          </p:cNvPr>
          <p:cNvSpPr txBox="1">
            <a:spLocks/>
          </p:cNvSpPr>
          <p:nvPr/>
        </p:nvSpPr>
        <p:spPr>
          <a:xfrm>
            <a:off x="2494491" y="2107446"/>
            <a:ext cx="141356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なが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F662321-978A-4712-9E18-125AD79F27AD}"/>
              </a:ext>
            </a:extLst>
          </p:cNvPr>
          <p:cNvSpPr txBox="1">
            <a:spLocks/>
          </p:cNvSpPr>
          <p:nvPr/>
        </p:nvSpPr>
        <p:spPr>
          <a:xfrm>
            <a:off x="4756968" y="2076966"/>
            <a:ext cx="1413562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はか</a:t>
            </a:r>
          </a:p>
        </p:txBody>
      </p:sp>
    </p:spTree>
    <p:extLst>
      <p:ext uri="{BB962C8B-B14F-4D97-AF65-F5344CB8AC3E}">
        <p14:creationId xmlns:p14="http://schemas.microsoft.com/office/powerpoint/2010/main" val="3701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56126" y="2338410"/>
          <a:ext cx="7200000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297673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6207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819375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24369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743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771456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7459474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11002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47033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170661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179068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1912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71324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00050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400965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580122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63946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95156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82711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37104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941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102299"/>
                  </a:ext>
                </a:extLst>
              </a:tr>
              <a:tr h="510540">
                <a:tc gridSpan="20"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78514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953182" y="2892810"/>
            <a:ext cx="6201648" cy="441480"/>
            <a:chOff x="2270760" y="3503340"/>
            <a:chExt cx="6201648" cy="441480"/>
          </a:xfrm>
        </p:grpSpPr>
        <p:sp>
          <p:nvSpPr>
            <p:cNvPr id="10" name="正方形/長方形 9"/>
            <p:cNvSpPr/>
            <p:nvPr/>
          </p:nvSpPr>
          <p:spPr>
            <a:xfrm>
              <a:off x="22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9687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40408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57704" y="351282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8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６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5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７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31211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8040408" y="350334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９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400446" y="4048560"/>
            <a:ext cx="6617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消しゴムの長さは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7034" y="5080530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71388" y="5225489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4614" y="5080530"/>
            <a:ext cx="91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100" name="Picture 4" descr="消しゴムのイラスト | 無料イラスト素材のillalet">
            <a:extLst>
              <a:ext uri="{FF2B5EF4-FFF2-40B4-BE49-F238E27FC236}">
                <a16:creationId xmlns:a16="http://schemas.microsoft.com/office/drawing/2014/main" id="{E20A1C58-2E61-4100-9218-95B52F225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5301">
            <a:off x="2351349" y="872940"/>
            <a:ext cx="1632403" cy="163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タイトル 1"/>
          <p:cNvSpPr txBox="1">
            <a:spLocks/>
          </p:cNvSpPr>
          <p:nvPr/>
        </p:nvSpPr>
        <p:spPr>
          <a:xfrm>
            <a:off x="2228314" y="3740311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け</a:t>
            </a: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4836799" y="3740311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7234818" y="4978379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</p:spTree>
    <p:extLst>
      <p:ext uri="{BB962C8B-B14F-4D97-AF65-F5344CB8AC3E}">
        <p14:creationId xmlns:p14="http://schemas.microsoft.com/office/powerpoint/2010/main" val="834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ソース画像を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00446" y="1519799"/>
            <a:ext cx="2991136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56126" y="2338410"/>
          <a:ext cx="7200000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297673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6207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819375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24369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743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771456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7459474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11002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47033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170661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179068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1912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71324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00050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400965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580122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63946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95156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82711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37104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941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102299"/>
                  </a:ext>
                </a:extLst>
              </a:tr>
              <a:tr h="510540">
                <a:tc gridSpan="20"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78514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953182" y="2892810"/>
            <a:ext cx="6201648" cy="441480"/>
            <a:chOff x="2270760" y="3503340"/>
            <a:chExt cx="6201648" cy="441480"/>
          </a:xfrm>
        </p:grpSpPr>
        <p:sp>
          <p:nvSpPr>
            <p:cNvPr id="10" name="正方形/長方形 9"/>
            <p:cNvSpPr/>
            <p:nvPr/>
          </p:nvSpPr>
          <p:spPr>
            <a:xfrm>
              <a:off x="22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9687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40408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57704" y="351282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8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６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5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７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31211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8040408" y="350334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９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953182" y="4063979"/>
            <a:ext cx="3871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鉛筆の長さは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7034" y="5080530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4614" y="5080530"/>
            <a:ext cx="91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71388" y="5225489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7234818" y="4978379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2822674" y="3740311"/>
            <a:ext cx="1437924" cy="3236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えんぴつ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4443460" y="3725471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</p:spTree>
    <p:extLst>
      <p:ext uri="{BB962C8B-B14F-4D97-AF65-F5344CB8AC3E}">
        <p14:creationId xmlns:p14="http://schemas.microsoft.com/office/powerpoint/2010/main" val="428321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56126" y="2338410"/>
          <a:ext cx="7200000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297673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6207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819375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24369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743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771456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7459474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11002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47033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170661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179068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1912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71324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00050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400965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580122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363946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95156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827111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37104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941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102299"/>
                  </a:ext>
                </a:extLst>
              </a:tr>
              <a:tr h="510540">
                <a:tc gridSpan="20"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78514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2953182" y="2892810"/>
            <a:ext cx="6201648" cy="441480"/>
            <a:chOff x="2270760" y="3503340"/>
            <a:chExt cx="6201648" cy="441480"/>
          </a:xfrm>
        </p:grpSpPr>
        <p:sp>
          <p:nvSpPr>
            <p:cNvPr id="10" name="正方形/長方形 9"/>
            <p:cNvSpPr/>
            <p:nvPr/>
          </p:nvSpPr>
          <p:spPr>
            <a:xfrm>
              <a:off x="22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9687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40408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57704" y="351282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870760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６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583816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７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7312112" y="351189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8040408" y="3503340"/>
              <a:ext cx="432000" cy="4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９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400446" y="4048560"/>
            <a:ext cx="5594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ボールペンの長さは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7034" y="5080530"/>
            <a:ext cx="164920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4614" y="5080530"/>
            <a:ext cx="91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ja-JP" altLang="en-US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30" name="Picture 6" descr="ボールペンのイラスト">
            <a:extLst>
              <a:ext uri="{FF2B5EF4-FFF2-40B4-BE49-F238E27FC236}">
                <a16:creationId xmlns:a16="http://schemas.microsoft.com/office/drawing/2014/main" id="{4A19FB40-EE01-46DA-8F40-B89A66F17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6406" flipV="1">
            <a:off x="3011402" y="-227571"/>
            <a:ext cx="3167782" cy="423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7571388" y="5225489"/>
            <a:ext cx="260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　　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7234818" y="4978379"/>
            <a:ext cx="1523972" cy="316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せん</a:t>
            </a:r>
            <a:r>
              <a:rPr lang="ja-JP" altLang="en-US" sz="2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ちめ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5400586" y="3725471"/>
            <a:ext cx="1000196" cy="341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なが</a:t>
            </a:r>
          </a:p>
        </p:txBody>
      </p:sp>
    </p:spTree>
    <p:extLst>
      <p:ext uri="{BB962C8B-B14F-4D97-AF65-F5344CB8AC3E}">
        <p14:creationId xmlns:p14="http://schemas.microsoft.com/office/powerpoint/2010/main" val="34670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715</Words>
  <Application>Microsoft Office PowerPoint</Application>
  <PresentationFormat>ワイド画面</PresentationFormat>
  <Paragraphs>280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BIZ UDPゴシック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かけ算をしましょう</vt:lpstr>
      <vt:lpstr>桃は全部でいくつですか？</vt:lpstr>
      <vt:lpstr>桃は全部でいくつですか？</vt:lpstr>
      <vt:lpstr>卵は全部でいくつですか？</vt:lpstr>
      <vt:lpstr>卵は全部でいくつですか？</vt:lpstr>
      <vt:lpstr>長さを測りましょう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重さを測りましょう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83</cp:revision>
  <cp:lastPrinted>2020-12-11T07:49:34Z</cp:lastPrinted>
  <dcterms:created xsi:type="dcterms:W3CDTF">2020-08-21T05:09:50Z</dcterms:created>
  <dcterms:modified xsi:type="dcterms:W3CDTF">2020-12-23T01:57:12Z</dcterms:modified>
</cp:coreProperties>
</file>