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6.xml" ContentType="application/vnd.openxmlformats-officedocument.presentationml.tags+xml"/>
  <Override PartName="/ppt/notesSlides/notesSlide19.xml" ContentType="application/vnd.openxmlformats-officedocument.presentationml.notesSlide+xml"/>
  <Override PartName="/ppt/tags/tag17.xml" ContentType="application/vnd.openxmlformats-officedocument.presentationml.tags+xml"/>
  <Override PartName="/ppt/notesSlides/notesSlide20.xml" ContentType="application/vnd.openxmlformats-officedocument.presentationml.notesSlide+xml"/>
  <Override PartName="/ppt/tags/tag18.xml" ContentType="application/vnd.openxmlformats-officedocument.presentationml.tags+xml"/>
  <Override PartName="/ppt/notesSlides/notesSlide21.xml" ContentType="application/vnd.openxmlformats-officedocument.presentationml.notesSlide+xml"/>
  <Override PartName="/ppt/tags/tag19.xml" ContentType="application/vnd.openxmlformats-officedocument.presentationml.tags+xml"/>
  <Override PartName="/ppt/notesSlides/notesSlide22.xml" ContentType="application/vnd.openxmlformats-officedocument.presentationml.notesSlide+xml"/>
  <Override PartName="/ppt/tags/tag20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21.xml" ContentType="application/vnd.openxmlformats-officedocument.presentationml.tags+xml"/>
  <Override PartName="/ppt/notesSlides/notesSlide25.xml" ContentType="application/vnd.openxmlformats-officedocument.presentationml.notesSlide+xml"/>
  <Override PartName="/ppt/tags/tag22.xml" ContentType="application/vnd.openxmlformats-officedocument.presentationml.tags+xml"/>
  <Override PartName="/ppt/notesSlides/notesSlide26.xml" ContentType="application/vnd.openxmlformats-officedocument.presentationml.notesSlide+xml"/>
  <Override PartName="/ppt/tags/tag23.xml" ContentType="application/vnd.openxmlformats-officedocument.presentationml.tags+xml"/>
  <Override PartName="/ppt/notesSlides/notesSlide27.xml" ContentType="application/vnd.openxmlformats-officedocument.presentationml.notesSlide+xml"/>
  <Override PartName="/ppt/tags/tag24.xml" ContentType="application/vnd.openxmlformats-officedocument.presentationml.tags+xml"/>
  <Override PartName="/ppt/notesSlides/notesSlide28.xml" ContentType="application/vnd.openxmlformats-officedocument.presentationml.notesSlide+xml"/>
  <Override PartName="/ppt/tags/tag25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26.xml" ContentType="application/vnd.openxmlformats-officedocument.presentationml.tags+xml"/>
  <Override PartName="/ppt/notesSlides/notesSlide31.xml" ContentType="application/vnd.openxmlformats-officedocument.presentationml.notesSlide+xml"/>
  <Override PartName="/ppt/tags/tag27.xml" ContentType="application/vnd.openxmlformats-officedocument.presentationml.tags+xml"/>
  <Override PartName="/ppt/notesSlides/notesSlide32.xml" ContentType="application/vnd.openxmlformats-officedocument.presentationml.notesSlide+xml"/>
  <Override PartName="/ppt/tags/tag28.xml" ContentType="application/vnd.openxmlformats-officedocument.presentationml.tags+xml"/>
  <Override PartName="/ppt/notesSlides/notesSlide33.xml" ContentType="application/vnd.openxmlformats-officedocument.presentationml.notesSlide+xml"/>
  <Override PartName="/ppt/tags/tag29.xml" ContentType="application/vnd.openxmlformats-officedocument.presentationml.tags+xml"/>
  <Override PartName="/ppt/notesSlides/notesSlide34.xml" ContentType="application/vnd.openxmlformats-officedocument.presentationml.notesSlide+xml"/>
  <Override PartName="/ppt/tags/tag30.xml" ContentType="application/vnd.openxmlformats-officedocument.presentationml.tags+xml"/>
  <Override PartName="/ppt/notesSlides/notesSlide35.xml" ContentType="application/vnd.openxmlformats-officedocument.presentationml.notesSlide+xml"/>
  <Override PartName="/ppt/tags/tag31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32.xml" ContentType="application/vnd.openxmlformats-officedocument.presentationml.tags+xml"/>
  <Override PartName="/ppt/notesSlides/notesSlide38.xml" ContentType="application/vnd.openxmlformats-officedocument.presentationml.notesSlide+xml"/>
  <Override PartName="/ppt/tags/tag33.xml" ContentType="application/vnd.openxmlformats-officedocument.presentationml.tags+xml"/>
  <Override PartName="/ppt/notesSlides/notesSlide39.xml" ContentType="application/vnd.openxmlformats-officedocument.presentationml.notesSlide+xml"/>
  <Override PartName="/ppt/tags/tag34.xml" ContentType="application/vnd.openxmlformats-officedocument.presentationml.tags+xml"/>
  <Override PartName="/ppt/notesSlides/notesSlide40.xml" ContentType="application/vnd.openxmlformats-officedocument.presentationml.notesSlide+xml"/>
  <Override PartName="/ppt/tags/tag35.xml" ContentType="application/vnd.openxmlformats-officedocument.presentationml.tags+xml"/>
  <Override PartName="/ppt/notesSlides/notesSlide41.xml" ContentType="application/vnd.openxmlformats-officedocument.presentationml.notesSlide+xml"/>
  <Override PartName="/ppt/tags/tag36.xml" ContentType="application/vnd.openxmlformats-officedocument.presentationml.tags+xml"/>
  <Override PartName="/ppt/notesSlides/notesSlide42.xml" ContentType="application/vnd.openxmlformats-officedocument.presentationml.notesSlide+xml"/>
  <Override PartName="/ppt/tags/tag37.xml" ContentType="application/vnd.openxmlformats-officedocument.presentationml.tags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94" r:id="rId2"/>
    <p:sldId id="308" r:id="rId3"/>
    <p:sldId id="307" r:id="rId4"/>
    <p:sldId id="311" r:id="rId5"/>
    <p:sldId id="312" r:id="rId6"/>
    <p:sldId id="309" r:id="rId7"/>
    <p:sldId id="310" r:id="rId8"/>
    <p:sldId id="316" r:id="rId9"/>
    <p:sldId id="314" r:id="rId10"/>
    <p:sldId id="313" r:id="rId11"/>
    <p:sldId id="315" r:id="rId12"/>
    <p:sldId id="317" r:id="rId13"/>
    <p:sldId id="318" r:id="rId14"/>
    <p:sldId id="319" r:id="rId15"/>
    <p:sldId id="320" r:id="rId16"/>
    <p:sldId id="321" r:id="rId17"/>
    <p:sldId id="322" r:id="rId18"/>
    <p:sldId id="338" r:id="rId19"/>
    <p:sldId id="339" r:id="rId20"/>
    <p:sldId id="340" r:id="rId21"/>
    <p:sldId id="341" r:id="rId22"/>
    <p:sldId id="342" r:id="rId23"/>
    <p:sldId id="343" r:id="rId24"/>
    <p:sldId id="344" r:id="rId25"/>
    <p:sldId id="345" r:id="rId26"/>
    <p:sldId id="346" r:id="rId27"/>
    <p:sldId id="347" r:id="rId28"/>
    <p:sldId id="348" r:id="rId29"/>
    <p:sldId id="349" r:id="rId30"/>
    <p:sldId id="351" r:id="rId31"/>
    <p:sldId id="352" r:id="rId32"/>
    <p:sldId id="353" r:id="rId33"/>
    <p:sldId id="354" r:id="rId34"/>
    <p:sldId id="355" r:id="rId35"/>
    <p:sldId id="356" r:id="rId36"/>
    <p:sldId id="357" r:id="rId37"/>
    <p:sldId id="358" r:id="rId38"/>
    <p:sldId id="359" r:id="rId39"/>
    <p:sldId id="360" r:id="rId40"/>
    <p:sldId id="361" r:id="rId41"/>
    <p:sldId id="362" r:id="rId42"/>
    <p:sldId id="363" r:id="rId43"/>
    <p:sldId id="364" r:id="rId44"/>
    <p:sldId id="365" r:id="rId45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FF99"/>
    <a:srgbClr val="FFCCFF"/>
    <a:srgbClr val="FFCC66"/>
    <a:srgbClr val="CC0099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00" autoAdjust="0"/>
    <p:restoredTop sz="54856" autoAdjust="0"/>
  </p:normalViewPr>
  <p:slideViewPr>
    <p:cSldViewPr snapToGrid="0">
      <p:cViewPr varScale="1">
        <p:scale>
          <a:sx n="37" d="100"/>
          <a:sy n="37" d="100"/>
        </p:scale>
        <p:origin x="20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A38E0-7032-4741-8E80-3BF9D0966C1D}" type="datetimeFigureOut">
              <a:rPr kumimoji="1" lang="ja-JP" altLang="en-US" smtClean="0"/>
              <a:t>2020/12/10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696F7-460D-426E-B203-C2A1C48482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536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今度は、数を数えながら比べてみよう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696F7-460D-426E-B203-C2A1C48482E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9922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クッキーとドーナッツ、どっちが多いかな？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（５秒待つ）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クッキーが６つ、ドーナッツが８つで、多いのはドーナッツ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696F7-460D-426E-B203-C2A1C48482E6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5003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黒板消しといちご、どっちが多いかな？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（５秒待つ）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黒板消しが９つ、いちごが８つで、多いのは黒板消し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696F7-460D-426E-B203-C2A1C48482E6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2147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同じはどれ？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17BF8-2338-4BB0-AA95-4DAE93CC9EA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8070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同じ数のものを線で結ぼう。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（５秒待つ）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＜クリック＞同じ数なのはこれとこれ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17BF8-2338-4BB0-AA95-4DAE93CC9EA9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1367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同じ数のものを線で結ぼう。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（５秒待つ）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＜クリック＞同じ数なのはこれとこれ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17BF8-2338-4BB0-AA95-4DAE93CC9EA9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4419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同じ数のものを線で結ぼう。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（５秒待つ）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＜クリック＞同じ数なのはこれとこれ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17BF8-2338-4BB0-AA95-4DAE93CC9EA9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49396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同じ数のものを線で結ぼう。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（５秒待つ）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＜クリック＞同じ数なのはこれとこれ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17BF8-2338-4BB0-AA95-4DAE93CC9EA9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4189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同じ数のものを線で結ぼう。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（５秒待つ）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smtClean="0"/>
              <a:t>＜クリック＞同じ数なのはこれとこれ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17BF8-2338-4BB0-AA95-4DAE93CC9EA9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67173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なんばん</a:t>
            </a:r>
            <a:r>
              <a:rPr kumimoji="1" lang="ja-JP" altLang="en-US" dirty="0" err="1" smtClean="0"/>
              <a:t>め</a:t>
            </a:r>
            <a:r>
              <a:rPr kumimoji="1" lang="ja-JP" altLang="en-US" dirty="0" smtClean="0"/>
              <a:t>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87E7D-EDE3-47CD-B6AF-F73B9D2F3C5E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09857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前から２番目の人はだれかな？指をさしてみよう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（３秒待って次のスライドへ）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87E7D-EDE3-47CD-B6AF-F73B9D2F3C5E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4014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どんぐりとサッカーボール。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どっちが多いかな？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（５秒待つ）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どんぐりが４つ、サッカーボールが２つで、多いのはどんぐり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696F7-460D-426E-B203-C2A1C48482E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14138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前から４番目の人はだれかな？指をさしてみよう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（３秒待って次のスライドへ）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87E7D-EDE3-47CD-B6AF-F73B9D2F3C5E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8468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前から５番目の人はだれかな？指をさしてみよう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（３秒待って次のスライドへ）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87E7D-EDE3-47CD-B6AF-F73B9D2F3C5E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89935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後ろから２番目の人はだれかな？指をさしてみよう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（３秒待って次のスライドへ）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87E7D-EDE3-47CD-B6AF-F73B9D2F3C5E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73242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後ろから６番目の人はだれかな？指をさしてみよう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（３秒待って次のスライドへ）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87E7D-EDE3-47CD-B6AF-F73B9D2F3C5E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88087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今度は何番目かを答えてね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87E7D-EDE3-47CD-B6AF-F73B9D2F3C5E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25474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この人は前から何番目？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（３秒待つ）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＜クリックで番号と矢印を表示＞</a:t>
            </a:r>
            <a:endParaRPr kumimoji="1" lang="en-US" altLang="ja-JP" dirty="0" smtClean="0"/>
          </a:p>
          <a:p>
            <a:r>
              <a:rPr kumimoji="1" lang="ja-JP" altLang="en-US" dirty="0" smtClean="0"/>
              <a:t>この人は前から２番目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87E7D-EDE3-47CD-B6AF-F73B9D2F3C5E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02245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この人は前から何番目？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（３秒待つ）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＜クリックで番号と矢印を表示＞</a:t>
            </a:r>
            <a:endParaRPr kumimoji="1" lang="en-US" altLang="ja-JP" dirty="0" smtClean="0"/>
          </a:p>
          <a:p>
            <a:r>
              <a:rPr kumimoji="1" lang="ja-JP" altLang="en-US" dirty="0" smtClean="0"/>
              <a:t>この人は前から４番目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87E7D-EDE3-47CD-B6AF-F73B9D2F3C5E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66579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この人は前から何番目？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（３秒待つ）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＜クリックで番号と矢印を表示＞</a:t>
            </a:r>
            <a:endParaRPr kumimoji="1" lang="en-US" altLang="ja-JP" dirty="0" smtClean="0"/>
          </a:p>
          <a:p>
            <a:r>
              <a:rPr kumimoji="1" lang="ja-JP" altLang="en-US" dirty="0" smtClean="0"/>
              <a:t>この人は前から３番目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87E7D-EDE3-47CD-B6AF-F73B9D2F3C5E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95701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この人は後ろから何番目？</a:t>
            </a:r>
            <a:endParaRPr kumimoji="1" lang="en-US" altLang="ja-JP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 smtClean="0"/>
          </a:p>
          <a:p>
            <a:r>
              <a:rPr kumimoji="1" lang="ja-JP" altLang="en-US" dirty="0" smtClean="0"/>
              <a:t>（３秒待つ）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＜クリックで番号と矢印を表示＞</a:t>
            </a:r>
            <a:endParaRPr kumimoji="1" lang="en-US" altLang="ja-JP" dirty="0" smtClean="0"/>
          </a:p>
          <a:p>
            <a:r>
              <a:rPr kumimoji="1" lang="ja-JP" altLang="en-US" dirty="0" smtClean="0"/>
              <a:t>この人は後ろから２番目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87E7D-EDE3-47CD-B6AF-F73B9D2F3C5E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22771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この人は後ろから何番目？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（３秒待つ）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＜クリックで番号と矢印を表示＞</a:t>
            </a:r>
            <a:endParaRPr kumimoji="1" lang="en-US" altLang="ja-JP" dirty="0" smtClean="0"/>
          </a:p>
          <a:p>
            <a:r>
              <a:rPr kumimoji="1" lang="ja-JP" altLang="en-US" dirty="0" smtClean="0"/>
              <a:t>この人は後ろから６番目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87E7D-EDE3-47CD-B6AF-F73B9D2F3C5E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1027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いちごとにんじん。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どっちが多いかな？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（５秒待つ）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いちごが１つ、にんじんが３つで、多いのはにんじん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696F7-460D-426E-B203-C2A1C48482E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65127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数は同じかな？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5EB12-1E25-46F4-921B-CC12BCB855E9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04758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コップと歯ブラシの数を比べよう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（５秒待つ）</a:t>
            </a:r>
            <a:endParaRPr kumimoji="1" lang="en-US" altLang="ja-JP" dirty="0" smtClean="0"/>
          </a:p>
          <a:p>
            <a:r>
              <a:rPr kumimoji="1" lang="ja-JP" altLang="en-US" dirty="0" smtClean="0"/>
              <a:t>＜クリックで矢印を表示する＞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コップと歯ブラシの数は同じだね。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5EB12-1E25-46F4-921B-CC12BCB855E9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91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コップと歯ブラシの数を比べよう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（５秒待つ）</a:t>
            </a:r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＜クリックで矢印を表示する＞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歯ブラシが多くて、コップが少ないね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5EB12-1E25-46F4-921B-CC12BCB855E9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09110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コップと歯ブラシの数を比べよう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（５秒待つ）</a:t>
            </a:r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＜クリックで矢印を表示する＞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コップが多くて、歯ブラシが少ないね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5EB12-1E25-46F4-921B-CC12BCB855E9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19150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机といすの数を比べよう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（５秒待つ）</a:t>
            </a:r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＜クリックで矢印を表示する＞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机といすの数は同じだね。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5EB12-1E25-46F4-921B-CC12BCB855E9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49943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机といすの数を比べよう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（５秒待つ）</a:t>
            </a:r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＜クリックで矢印を表示する＞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イスが多くて、机が少ないね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5EB12-1E25-46F4-921B-CC12BCB855E9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40444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机といすの数を比べよう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（５秒待つ）</a:t>
            </a:r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＜クリックで矢印を表示する＞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机が多くて、イスが少ないね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5EB12-1E25-46F4-921B-CC12BCB855E9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3103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今度は、自分で数えて比べてみよう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5EB12-1E25-46F4-921B-CC12BCB855E9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4882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コップと歯ブラシの数を比べよう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（５秒待つ）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コップと歯ブラシの数は同じだね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5EB12-1E25-46F4-921B-CC12BCB855E9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38946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コップと歯ブラシの数を比べよう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（５秒待つ）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コップが多くて、歯ブラシが少ないね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5EB12-1E25-46F4-921B-CC12BCB855E9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1470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りんごとキャンディー、どっちが多いかな？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（５秒待つ）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りんごが５つ、キャンディーが６つで、多いのはキャンディー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696F7-460D-426E-B203-C2A1C48482E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7756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机とイスの数を比べよう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（５秒待つ）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イスが多くて机が少ないね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5EB12-1E25-46F4-921B-CC12BCB855E9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91793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机とイスの数を比べよう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（５秒待つ）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机とイスの数は同じだね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5EB12-1E25-46F4-921B-CC12BCB855E9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397118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ちょう</a:t>
            </a:r>
            <a:r>
              <a:rPr kumimoji="1" lang="ja-JP" altLang="en-US" dirty="0" err="1" smtClean="0"/>
              <a:t>ちょと</a:t>
            </a:r>
            <a:r>
              <a:rPr kumimoji="1" lang="ja-JP" altLang="en-US" dirty="0" smtClean="0"/>
              <a:t>花の数を比べよう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（５秒待つ）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ちょう</a:t>
            </a:r>
            <a:r>
              <a:rPr kumimoji="1" lang="ja-JP" altLang="en-US" dirty="0" err="1" smtClean="0"/>
              <a:t>ちょが</a:t>
            </a:r>
            <a:r>
              <a:rPr kumimoji="1" lang="ja-JP" altLang="en-US" dirty="0" smtClean="0"/>
              <a:t>多くて花が少ないね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5EB12-1E25-46F4-921B-CC12BCB855E9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833976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ちょう</a:t>
            </a:r>
            <a:r>
              <a:rPr kumimoji="1" lang="ja-JP" altLang="en-US" dirty="0" err="1" smtClean="0"/>
              <a:t>ちょと</a:t>
            </a:r>
            <a:r>
              <a:rPr kumimoji="1" lang="ja-JP" altLang="en-US" dirty="0" smtClean="0"/>
              <a:t>花の数を比べよう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（５秒待つ）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ちょう</a:t>
            </a:r>
            <a:r>
              <a:rPr kumimoji="1" lang="ja-JP" altLang="en-US" dirty="0" err="1" smtClean="0"/>
              <a:t>ちょと</a:t>
            </a:r>
            <a:r>
              <a:rPr kumimoji="1" lang="ja-JP" altLang="en-US" dirty="0" smtClean="0"/>
              <a:t>花の数は同じだね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5EB12-1E25-46F4-921B-CC12BCB855E9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42785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mtClean="0"/>
              <a:t>よくできました！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5EB12-1E25-46F4-921B-CC12BCB855E9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8662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にんじんとりんご、どっちが多いかな？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（５秒待つ）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にんじんが７つ、りんごが６つで、多いのはにんじん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696F7-460D-426E-B203-C2A1C48482E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7489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にんじんとキャンディー、どっちが多いかな？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（５秒待つ）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にんじんが３つ、キャンディーが１つで、多いのはにんじん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696F7-460D-426E-B203-C2A1C48482E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0730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サッカーボールとどんぐり、どっちが多いかな？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（５秒待つ）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サッカーボールが５つ、どんぐりが４つで、多いのはどんぐり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696F7-460D-426E-B203-C2A1C48482E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3171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消しゴムとキャンディー、どっちが多いかな？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（５秒待つ）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消しゴムが</a:t>
            </a:r>
            <a:r>
              <a:rPr kumimoji="1" lang="en-US" altLang="ja-JP" dirty="0" smtClean="0"/>
              <a:t>10</a:t>
            </a:r>
            <a:r>
              <a:rPr kumimoji="1" lang="ja-JP" altLang="en-US" dirty="0" smtClean="0"/>
              <a:t>個、キャンディーが９つで、多いのは消しゴム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696F7-460D-426E-B203-C2A1C48482E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7358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サッカーボールとりんご、どっちが多いかな？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（５秒待つ）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サッカーボールが９つ、りんごが７つで、多いのはサッカーボール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696F7-460D-426E-B203-C2A1C48482E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175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2020/12/10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30502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2020/12/10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25899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2020/12/10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025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2020/12/10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9986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2020/12/10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9601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2020/12/10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2146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2020/12/10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19377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2020/12/10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28656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2020/12/10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23600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2020/12/10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69080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2020/12/10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99743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5F4BD-71D5-4F61-BBBD-753EA6A5E59B}" type="datetimeFigureOut">
              <a:rPr kumimoji="1" lang="ja-JP" altLang="en-US" smtClean="0"/>
              <a:t>2020/12/10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0812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UD デジタル 教科書体 NK-B" panose="02020700000000000000" pitchFamily="18" charset="-128"/>
          <a:ea typeface="UD デジタル 教科書体 NK-B" panose="02020700000000000000" pitchFamily="18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17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13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1.png"/><Relationship Id="rId5" Type="http://schemas.openxmlformats.org/officeDocument/2006/relationships/image" Target="../media/image25.pn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56764" y="3227294"/>
            <a:ext cx="9144000" cy="1076045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どっちが　おおい？②</a:t>
            </a:r>
            <a:r>
              <a:rPr lang="en-US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lang="en-US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（かぞえて　くらべよう）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9860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8556043" y="5097351"/>
            <a:ext cx="1333497" cy="13581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200" dirty="0">
                <a:solidFill>
                  <a:schemeClr val="tx1"/>
                </a:solidFill>
              </a:rPr>
              <a:t>８</a:t>
            </a:r>
            <a:endParaRPr kumimoji="1" lang="ja-JP" altLang="en-US" sz="7200" dirty="0">
              <a:solidFill>
                <a:schemeClr val="tx1"/>
              </a:solidFill>
            </a:endParaRPr>
          </a:p>
        </p:txBody>
      </p:sp>
      <p:pic>
        <p:nvPicPr>
          <p:cNvPr id="13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36" y="2037632"/>
            <a:ext cx="768655" cy="7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61" y="3065989"/>
            <a:ext cx="768655" cy="7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382" y="2037632"/>
            <a:ext cx="768655" cy="7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870" y="2037632"/>
            <a:ext cx="768655" cy="7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709" y="2029537"/>
            <a:ext cx="768655" cy="7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486" y="2029537"/>
            <a:ext cx="768655" cy="7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2204196" y="5097352"/>
            <a:ext cx="1333497" cy="13581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200" dirty="0">
                <a:solidFill>
                  <a:schemeClr val="tx1"/>
                </a:solidFill>
              </a:rPr>
              <a:t>６</a:t>
            </a:r>
            <a:endParaRPr kumimoji="1" lang="ja-JP" altLang="en-US" sz="7200" dirty="0">
              <a:solidFill>
                <a:schemeClr val="tx1"/>
              </a:solidFill>
            </a:endParaRPr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0" y="31194"/>
            <a:ext cx="12192000" cy="1640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どっちが　おおい？</a:t>
            </a:r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01704" y="1417627"/>
            <a:ext cx="5338483" cy="32753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6502728" y="1417626"/>
            <a:ext cx="5338483" cy="32753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0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705" y="1970378"/>
            <a:ext cx="932072" cy="93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139" y="1976082"/>
            <a:ext cx="932072" cy="93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369" y="1970378"/>
            <a:ext cx="932072" cy="93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862" y="1976082"/>
            <a:ext cx="932072" cy="93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031" y="1955923"/>
            <a:ext cx="932072" cy="93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135" y="3079539"/>
            <a:ext cx="932072" cy="93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円/楕円 30"/>
          <p:cNvSpPr/>
          <p:nvPr/>
        </p:nvSpPr>
        <p:spPr>
          <a:xfrm>
            <a:off x="8318898" y="4876427"/>
            <a:ext cx="1800000" cy="180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3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574" y="3058448"/>
            <a:ext cx="932072" cy="93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067" y="3064152"/>
            <a:ext cx="932072" cy="93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2799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8505220" y="5070177"/>
            <a:ext cx="1333497" cy="13581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200" dirty="0">
                <a:solidFill>
                  <a:schemeClr val="tx1"/>
                </a:solidFill>
              </a:rPr>
              <a:t>８</a:t>
            </a:r>
            <a:endParaRPr kumimoji="1" lang="ja-JP" altLang="en-US" sz="7200" dirty="0">
              <a:solidFill>
                <a:schemeClr val="tx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204196" y="5097352"/>
            <a:ext cx="1333497" cy="13581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200" dirty="0" smtClean="0">
                <a:solidFill>
                  <a:schemeClr val="tx1"/>
                </a:solidFill>
              </a:rPr>
              <a:t>９</a:t>
            </a:r>
            <a:endParaRPr kumimoji="1" lang="ja-JP" altLang="en-US" sz="7200" dirty="0">
              <a:solidFill>
                <a:schemeClr val="tx1"/>
              </a:solidFill>
            </a:endParaRPr>
          </a:p>
        </p:txBody>
      </p:sp>
      <p:sp>
        <p:nvSpPr>
          <p:cNvPr id="16" name="タイトル 1"/>
          <p:cNvSpPr txBox="1">
            <a:spLocks/>
          </p:cNvSpPr>
          <p:nvPr/>
        </p:nvSpPr>
        <p:spPr>
          <a:xfrm>
            <a:off x="0" y="31194"/>
            <a:ext cx="12192000" cy="1640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どっちが　おおい？</a:t>
            </a:r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01704" y="1417627"/>
            <a:ext cx="5338483" cy="32753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6502728" y="1417626"/>
            <a:ext cx="5338483" cy="32753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5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47" y="2283149"/>
            <a:ext cx="978151" cy="83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271" y="2221450"/>
            <a:ext cx="978151" cy="83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865" y="2232124"/>
            <a:ext cx="978151" cy="83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868" y="2221450"/>
            <a:ext cx="978151" cy="83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199" y="2224575"/>
            <a:ext cx="978151" cy="83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47" y="3040300"/>
            <a:ext cx="978151" cy="83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271" y="2978601"/>
            <a:ext cx="978151" cy="83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865" y="2989275"/>
            <a:ext cx="978151" cy="83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868" y="2978601"/>
            <a:ext cx="978151" cy="83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348" y="2232124"/>
            <a:ext cx="808176" cy="80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841" y="2257822"/>
            <a:ext cx="808176" cy="80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165" y="2244973"/>
            <a:ext cx="808176" cy="80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277" y="2257822"/>
            <a:ext cx="808176" cy="80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8406" y="2247148"/>
            <a:ext cx="808176" cy="80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348" y="3117023"/>
            <a:ext cx="808176" cy="80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165" y="3129872"/>
            <a:ext cx="808176" cy="80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277" y="3142721"/>
            <a:ext cx="808176" cy="80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円/楕円 55"/>
          <p:cNvSpPr/>
          <p:nvPr/>
        </p:nvSpPr>
        <p:spPr>
          <a:xfrm>
            <a:off x="1970943" y="4876428"/>
            <a:ext cx="1800000" cy="180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6533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50894" y="2716305"/>
            <a:ext cx="9144000" cy="1076045"/>
          </a:xfrm>
        </p:spPr>
        <p:txBody>
          <a:bodyPr/>
          <a:lstStyle/>
          <a:p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「おなじ」はどれ？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0283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329" y="1941744"/>
            <a:ext cx="1313372" cy="131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31194"/>
            <a:ext cx="12192000" cy="1640822"/>
          </a:xfrm>
        </p:spPr>
        <p:txBody>
          <a:bodyPr anchor="ctr">
            <a:normAutofit/>
          </a:bodyPr>
          <a:lstStyle/>
          <a:p>
            <a:r>
              <a:rPr lang="ja-JP" altLang="en-US" dirty="0" smtClean="0"/>
              <a:t>おなじか</a:t>
            </a:r>
            <a:r>
              <a:rPr lang="ja-JP" altLang="en-US" dirty="0" err="1" smtClean="0"/>
              <a:t>ずは</a:t>
            </a:r>
            <a:r>
              <a:rPr lang="ja-JP" altLang="en-US" dirty="0" smtClean="0"/>
              <a:t>　どれとどれ</a:t>
            </a:r>
            <a:r>
              <a:rPr kumimoji="1" lang="ja-JP" altLang="en-US" dirty="0" smtClean="0"/>
              <a:t>？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324036" y="1687355"/>
            <a:ext cx="3736976" cy="19306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8059552" y="1672016"/>
            <a:ext cx="3736976" cy="19306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8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295" y="1687355"/>
            <a:ext cx="1801305" cy="180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498" y="1736710"/>
            <a:ext cx="1801305" cy="180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966" y="1736710"/>
            <a:ext cx="1801305" cy="180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ソース画像を表示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24" y="4436297"/>
            <a:ext cx="1333278" cy="133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ソース画像を表示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75" y="4480614"/>
            <a:ext cx="1333278" cy="133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ソース画像を表示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526" y="4480614"/>
            <a:ext cx="1333278" cy="133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ソース画像を表示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701" y="4480614"/>
            <a:ext cx="1333278" cy="133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正方形/長方形 16"/>
          <p:cNvSpPr/>
          <p:nvPr/>
        </p:nvSpPr>
        <p:spPr>
          <a:xfrm>
            <a:off x="324036" y="4181908"/>
            <a:ext cx="3736976" cy="19306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8" name="Picture 2" descr="ソース画像を表示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6" r="27093"/>
          <a:stretch/>
        </p:blipFill>
        <p:spPr bwMode="auto">
          <a:xfrm>
            <a:off x="8096950" y="4612708"/>
            <a:ext cx="915545" cy="106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ソース画像を表示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6" r="27093"/>
          <a:stretch/>
        </p:blipFill>
        <p:spPr bwMode="auto">
          <a:xfrm>
            <a:off x="9031193" y="4612707"/>
            <a:ext cx="915545" cy="106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89727" y="4612707"/>
            <a:ext cx="913665" cy="1070900"/>
          </a:xfrm>
          <a:prstGeom prst="rect">
            <a:avLst/>
          </a:prstGeom>
        </p:spPr>
      </p:pic>
      <p:pic>
        <p:nvPicPr>
          <p:cNvPr id="21" name="Picture 2" descr="ソース画像を表示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6" r="27093"/>
          <a:stretch/>
        </p:blipFill>
        <p:spPr bwMode="auto">
          <a:xfrm>
            <a:off x="10892188" y="4612707"/>
            <a:ext cx="915545" cy="106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正方形/長方形 21"/>
          <p:cNvSpPr/>
          <p:nvPr/>
        </p:nvSpPr>
        <p:spPr>
          <a:xfrm>
            <a:off x="8059552" y="4181907"/>
            <a:ext cx="3736976" cy="19306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円/楕円 5"/>
          <p:cNvSpPr/>
          <p:nvPr/>
        </p:nvSpPr>
        <p:spPr>
          <a:xfrm>
            <a:off x="4301910" y="2528975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7671895" y="5108543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7671895" y="2528975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4261889" y="5108543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/>
          <p:cNvCxnSpPr>
            <a:endCxn id="23" idx="2"/>
          </p:cNvCxnSpPr>
          <p:nvPr/>
        </p:nvCxnSpPr>
        <p:spPr>
          <a:xfrm>
            <a:off x="4351889" y="5198543"/>
            <a:ext cx="332000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59709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31194"/>
            <a:ext cx="12192000" cy="1640822"/>
          </a:xfrm>
        </p:spPr>
        <p:txBody>
          <a:bodyPr anchor="ctr">
            <a:normAutofit/>
          </a:bodyPr>
          <a:lstStyle/>
          <a:p>
            <a:r>
              <a:rPr lang="ja-JP" altLang="en-US" dirty="0" smtClean="0"/>
              <a:t>おなじか</a:t>
            </a:r>
            <a:r>
              <a:rPr lang="ja-JP" altLang="en-US" dirty="0" err="1" smtClean="0"/>
              <a:t>ずは</a:t>
            </a:r>
            <a:r>
              <a:rPr lang="ja-JP" altLang="en-US" dirty="0" smtClean="0"/>
              <a:t>　どれとどれ</a:t>
            </a:r>
            <a:r>
              <a:rPr kumimoji="1" lang="ja-JP" altLang="en-US" dirty="0" smtClean="0"/>
              <a:t>？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324036" y="1687355"/>
            <a:ext cx="3736976" cy="19306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8059552" y="1672016"/>
            <a:ext cx="3736976" cy="19306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8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198" y="1701730"/>
            <a:ext cx="1801305" cy="180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317" y="1752047"/>
            <a:ext cx="1801305" cy="180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正方形/長方形 16"/>
          <p:cNvSpPr/>
          <p:nvPr/>
        </p:nvSpPr>
        <p:spPr>
          <a:xfrm>
            <a:off x="324036" y="4181908"/>
            <a:ext cx="3736976" cy="19306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8" name="Picture 2" descr="ソース画像を表示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6" r="27093"/>
          <a:stretch/>
        </p:blipFill>
        <p:spPr bwMode="auto">
          <a:xfrm>
            <a:off x="8103011" y="4471827"/>
            <a:ext cx="1156840" cy="135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ソース画像を表示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6" r="27093"/>
          <a:stretch/>
        </p:blipFill>
        <p:spPr bwMode="auto">
          <a:xfrm>
            <a:off x="9359130" y="4471827"/>
            <a:ext cx="1156840" cy="135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42063" y="4469536"/>
            <a:ext cx="1154465" cy="1353140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8059552" y="4181907"/>
            <a:ext cx="3736976" cy="19306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円/楕円 5"/>
          <p:cNvSpPr/>
          <p:nvPr/>
        </p:nvSpPr>
        <p:spPr>
          <a:xfrm>
            <a:off x="4301910" y="2528975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7671895" y="5108543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7671895" y="2528975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4261889" y="5108543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/>
          <p:cNvCxnSpPr>
            <a:endCxn id="23" idx="1"/>
          </p:cNvCxnSpPr>
          <p:nvPr/>
        </p:nvCxnSpPr>
        <p:spPr>
          <a:xfrm>
            <a:off x="4397879" y="2618235"/>
            <a:ext cx="3300376" cy="251666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" name="Picture 2" descr="ソース画像を表示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63" y="2256190"/>
            <a:ext cx="1170080" cy="90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ソース画像を表示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564" y="2256190"/>
            <a:ext cx="1170080" cy="90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ソース画像を表示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069" y="2256190"/>
            <a:ext cx="1170080" cy="90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ソース画像を表示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82" y="4814215"/>
            <a:ext cx="768655" cy="7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ソース画像を表示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83" y="4814215"/>
            <a:ext cx="768655" cy="7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ソース画像を表示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417" y="4814214"/>
            <a:ext cx="768655" cy="7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ソース画像を表示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85" y="4814214"/>
            <a:ext cx="768655" cy="7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7508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31194"/>
            <a:ext cx="12192000" cy="1640822"/>
          </a:xfrm>
        </p:spPr>
        <p:txBody>
          <a:bodyPr anchor="ctr">
            <a:normAutofit/>
          </a:bodyPr>
          <a:lstStyle/>
          <a:p>
            <a:r>
              <a:rPr lang="ja-JP" altLang="en-US" dirty="0" smtClean="0"/>
              <a:t>おなじか</a:t>
            </a:r>
            <a:r>
              <a:rPr lang="ja-JP" altLang="en-US" dirty="0" err="1" smtClean="0"/>
              <a:t>ずは</a:t>
            </a:r>
            <a:r>
              <a:rPr lang="ja-JP" altLang="en-US" dirty="0" smtClean="0"/>
              <a:t>　どれとどれ</a:t>
            </a:r>
            <a:r>
              <a:rPr kumimoji="1" lang="ja-JP" altLang="en-US" dirty="0" smtClean="0"/>
              <a:t>？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324036" y="1687355"/>
            <a:ext cx="3736976" cy="19306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8059552" y="1672016"/>
            <a:ext cx="3736976" cy="19306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1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956" y="2058185"/>
            <a:ext cx="1158353" cy="115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正方形/長方形 16"/>
          <p:cNvSpPr/>
          <p:nvPr/>
        </p:nvSpPr>
        <p:spPr>
          <a:xfrm>
            <a:off x="324036" y="4181908"/>
            <a:ext cx="3736976" cy="19306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8059552" y="4181907"/>
            <a:ext cx="3736976" cy="19306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円/楕円 5"/>
          <p:cNvSpPr/>
          <p:nvPr/>
        </p:nvSpPr>
        <p:spPr>
          <a:xfrm>
            <a:off x="4301910" y="2528975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7671895" y="5108543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7671895" y="2528975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4261889" y="5108543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/>
          <p:cNvCxnSpPr>
            <a:endCxn id="24" idx="6"/>
          </p:cNvCxnSpPr>
          <p:nvPr/>
        </p:nvCxnSpPr>
        <p:spPr>
          <a:xfrm>
            <a:off x="4397879" y="2618235"/>
            <a:ext cx="3454016" cy="74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52" y="2296086"/>
            <a:ext cx="958767" cy="74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487" y="2296086"/>
            <a:ext cx="958767" cy="74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307" y="2337723"/>
            <a:ext cx="958767" cy="74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ソース画像を表示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55" y="4662529"/>
            <a:ext cx="1005789" cy="100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ソース画像を表示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44" y="4632008"/>
            <a:ext cx="1005789" cy="100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ソース画像を表示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595" y="4748487"/>
            <a:ext cx="978151" cy="83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299" y="2337723"/>
            <a:ext cx="958767" cy="74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ソース画像を表示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237" y="4740509"/>
            <a:ext cx="978151" cy="83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ソース画像を表示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644" y="4728936"/>
            <a:ext cx="978151" cy="83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060" y="2039056"/>
            <a:ext cx="1158353" cy="115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071" y="2048560"/>
            <a:ext cx="1158353" cy="115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082" y="2058185"/>
            <a:ext cx="1158353" cy="115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2247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31194"/>
            <a:ext cx="12192000" cy="1640822"/>
          </a:xfrm>
        </p:spPr>
        <p:txBody>
          <a:bodyPr anchor="ctr">
            <a:normAutofit/>
          </a:bodyPr>
          <a:lstStyle/>
          <a:p>
            <a:r>
              <a:rPr lang="ja-JP" altLang="en-US" dirty="0" smtClean="0"/>
              <a:t>おなじか</a:t>
            </a:r>
            <a:r>
              <a:rPr lang="ja-JP" altLang="en-US" dirty="0" err="1" smtClean="0"/>
              <a:t>ずは</a:t>
            </a:r>
            <a:r>
              <a:rPr lang="ja-JP" altLang="en-US" dirty="0" smtClean="0"/>
              <a:t>　どれとどれ</a:t>
            </a:r>
            <a:r>
              <a:rPr kumimoji="1" lang="ja-JP" altLang="en-US" dirty="0" smtClean="0"/>
              <a:t>？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324036" y="1687355"/>
            <a:ext cx="3736976" cy="19306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8059552" y="1672016"/>
            <a:ext cx="3736976" cy="19306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324036" y="4181908"/>
            <a:ext cx="3736976" cy="19306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8059552" y="4181907"/>
            <a:ext cx="3736976" cy="19306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円/楕円 5"/>
          <p:cNvSpPr/>
          <p:nvPr/>
        </p:nvSpPr>
        <p:spPr>
          <a:xfrm>
            <a:off x="4301910" y="2528975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7671895" y="5108543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7671895" y="2528975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4261889" y="5108543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/>
          <p:cNvCxnSpPr>
            <a:stCxn id="25" idx="3"/>
            <a:endCxn id="24" idx="3"/>
          </p:cNvCxnSpPr>
          <p:nvPr/>
        </p:nvCxnSpPr>
        <p:spPr>
          <a:xfrm flipV="1">
            <a:off x="4288249" y="2682615"/>
            <a:ext cx="3410006" cy="257956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88" y="4503592"/>
            <a:ext cx="604951" cy="6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68" y="4503592"/>
            <a:ext cx="604951" cy="6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519" y="4507200"/>
            <a:ext cx="604951" cy="6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718" y="4498123"/>
            <a:ext cx="604951" cy="6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192" y="4458089"/>
            <a:ext cx="575087" cy="65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314" y="4484449"/>
            <a:ext cx="575087" cy="65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440" y="4458089"/>
            <a:ext cx="575087" cy="65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816" y="4458089"/>
            <a:ext cx="575087" cy="65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377" y="4484449"/>
            <a:ext cx="575087" cy="65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192" y="5234944"/>
            <a:ext cx="575087" cy="65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306" y="5229719"/>
            <a:ext cx="575087" cy="65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539" y="4498123"/>
            <a:ext cx="604951" cy="6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59" y="5275222"/>
            <a:ext cx="604951" cy="6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ソース画像を表示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980" y="1800310"/>
            <a:ext cx="1010121" cy="101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ソース画像を表示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510" y="1800310"/>
            <a:ext cx="1010121" cy="101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ソース画像を表示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928" y="1801740"/>
            <a:ext cx="1010121" cy="101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ソース画像を表示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693" y="1800310"/>
            <a:ext cx="1010121" cy="101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ソース画像を表示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481" y="1785527"/>
            <a:ext cx="1010121" cy="101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ソース画像を表示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640" y="2483665"/>
            <a:ext cx="1010121" cy="101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ソース画像を表示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12" y="1896784"/>
            <a:ext cx="617167" cy="61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ソース画像を表示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369" y="1941222"/>
            <a:ext cx="617167" cy="61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ソース画像を表示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223" y="1896784"/>
            <a:ext cx="617167" cy="61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ソース画像を表示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535" y="1924836"/>
            <a:ext cx="617167" cy="61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ソース画像を表示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869" y="1961802"/>
            <a:ext cx="617167" cy="61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ソース画像を表示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88" y="2708975"/>
            <a:ext cx="617167" cy="61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ソース画像を表示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594" y="2723380"/>
            <a:ext cx="617167" cy="61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ソース画像を表示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535" y="2708975"/>
            <a:ext cx="617167" cy="61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1044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31194"/>
            <a:ext cx="12192000" cy="1640822"/>
          </a:xfrm>
        </p:spPr>
        <p:txBody>
          <a:bodyPr anchor="ctr">
            <a:normAutofit/>
          </a:bodyPr>
          <a:lstStyle/>
          <a:p>
            <a:r>
              <a:rPr lang="ja-JP" altLang="en-US" dirty="0" smtClean="0"/>
              <a:t>おなじか</a:t>
            </a:r>
            <a:r>
              <a:rPr lang="ja-JP" altLang="en-US" dirty="0" err="1" smtClean="0"/>
              <a:t>ずは</a:t>
            </a:r>
            <a:r>
              <a:rPr lang="ja-JP" altLang="en-US" dirty="0" smtClean="0"/>
              <a:t>　どれとどれ</a:t>
            </a:r>
            <a:r>
              <a:rPr kumimoji="1" lang="ja-JP" altLang="en-US" dirty="0" smtClean="0"/>
              <a:t>？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324036" y="1687355"/>
            <a:ext cx="3736976" cy="19306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8059552" y="1672016"/>
            <a:ext cx="3736976" cy="19306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324036" y="4181908"/>
            <a:ext cx="3736976" cy="19306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8059552" y="4181907"/>
            <a:ext cx="3736976" cy="19306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円/楕円 5"/>
          <p:cNvSpPr/>
          <p:nvPr/>
        </p:nvSpPr>
        <p:spPr>
          <a:xfrm>
            <a:off x="4301910" y="2528975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7671895" y="5108543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7671895" y="2528975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4261889" y="5108543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/>
          <p:cNvCxnSpPr>
            <a:stCxn id="6" idx="6"/>
            <a:endCxn id="24" idx="2"/>
          </p:cNvCxnSpPr>
          <p:nvPr/>
        </p:nvCxnSpPr>
        <p:spPr>
          <a:xfrm>
            <a:off x="4481910" y="2618975"/>
            <a:ext cx="318998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47" y="1963030"/>
            <a:ext cx="604951" cy="6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927" y="1963030"/>
            <a:ext cx="604951" cy="6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278" y="1966638"/>
            <a:ext cx="604951" cy="6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477" y="1957561"/>
            <a:ext cx="604951" cy="6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5298" y="1957561"/>
            <a:ext cx="604951" cy="6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618" y="2734660"/>
            <a:ext cx="604951" cy="6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27" y="4314692"/>
            <a:ext cx="624652" cy="62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ソース画像を表示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6" r="27093"/>
          <a:stretch/>
        </p:blipFill>
        <p:spPr bwMode="auto">
          <a:xfrm>
            <a:off x="8136849" y="4219571"/>
            <a:ext cx="700193" cy="81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ソース画像を表示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6" r="27093"/>
          <a:stretch/>
        </p:blipFill>
        <p:spPr bwMode="auto">
          <a:xfrm>
            <a:off x="8846421" y="4207271"/>
            <a:ext cx="700193" cy="81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図 5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98574" y="4219571"/>
            <a:ext cx="698756" cy="819007"/>
          </a:xfrm>
          <a:prstGeom prst="rect">
            <a:avLst/>
          </a:prstGeom>
        </p:spPr>
      </p:pic>
      <p:pic>
        <p:nvPicPr>
          <p:cNvPr id="61" name="Picture 2" descr="ソース画像を表示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8" y="1972655"/>
            <a:ext cx="660053" cy="51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ソース画像を表示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89" y="1980293"/>
            <a:ext cx="660053" cy="51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ソース画像を表示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756" y="1980293"/>
            <a:ext cx="660053" cy="51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ソース画像を表示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099" y="1972656"/>
            <a:ext cx="660053" cy="51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ソース画像を表示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866" y="1972656"/>
            <a:ext cx="660053" cy="51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ソース画像を表示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91" y="2726611"/>
            <a:ext cx="660053" cy="51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ソース画像を表示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82" y="2734249"/>
            <a:ext cx="660053" cy="51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ソース画像を表示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449" y="2734249"/>
            <a:ext cx="660053" cy="51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ソース画像を表示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792" y="2726612"/>
            <a:ext cx="660053" cy="51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155" y="2719828"/>
            <a:ext cx="604951" cy="6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506" y="2723436"/>
            <a:ext cx="604951" cy="6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705" y="2714359"/>
            <a:ext cx="604951" cy="6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069" y="4307399"/>
            <a:ext cx="624652" cy="62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206" y="4303755"/>
            <a:ext cx="624652" cy="62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198" y="4314692"/>
            <a:ext cx="624652" cy="62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214" y="4308409"/>
            <a:ext cx="624652" cy="62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31" y="5127734"/>
            <a:ext cx="624652" cy="62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673" y="5120441"/>
            <a:ext cx="624652" cy="62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802" y="5127734"/>
            <a:ext cx="624652" cy="62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ソース画像を表示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6" r="27093"/>
          <a:stretch/>
        </p:blipFill>
        <p:spPr bwMode="auto">
          <a:xfrm>
            <a:off x="10317772" y="4219571"/>
            <a:ext cx="700193" cy="81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図 8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38407" y="4224518"/>
            <a:ext cx="698756" cy="819007"/>
          </a:xfrm>
          <a:prstGeom prst="rect">
            <a:avLst/>
          </a:prstGeom>
        </p:spPr>
      </p:pic>
      <p:pic>
        <p:nvPicPr>
          <p:cNvPr id="88" name="Picture 2" descr="ソース画像を表示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6" r="27093"/>
          <a:stretch/>
        </p:blipFill>
        <p:spPr bwMode="auto">
          <a:xfrm>
            <a:off x="8136849" y="5062555"/>
            <a:ext cx="700193" cy="81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図 8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9002" y="5074855"/>
            <a:ext cx="698756" cy="819007"/>
          </a:xfrm>
          <a:prstGeom prst="rect">
            <a:avLst/>
          </a:prstGeom>
        </p:spPr>
      </p:pic>
      <p:pic>
        <p:nvPicPr>
          <p:cNvPr id="90" name="図 8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98574" y="5062555"/>
            <a:ext cx="698756" cy="819007"/>
          </a:xfrm>
          <a:prstGeom prst="rect">
            <a:avLst/>
          </a:prstGeom>
        </p:spPr>
      </p:pic>
      <p:pic>
        <p:nvPicPr>
          <p:cNvPr id="91" name="Picture 2" descr="ソース画像を表示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6" r="27093"/>
          <a:stretch/>
        </p:blipFill>
        <p:spPr bwMode="auto">
          <a:xfrm>
            <a:off x="10317772" y="5062555"/>
            <a:ext cx="700193" cy="81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図 9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38407" y="5067502"/>
            <a:ext cx="698756" cy="8190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6528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50894" y="2716305"/>
            <a:ext cx="9144000" cy="1076045"/>
          </a:xfrm>
        </p:spPr>
        <p:txBody>
          <a:bodyPr/>
          <a:lstStyle/>
          <a:p>
            <a:r>
              <a:rPr kumimoji="1"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なんばん</a:t>
            </a:r>
            <a:r>
              <a:rPr kumimoji="1" lang="ja-JP" altLang="en-US" dirty="0" err="1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め</a:t>
            </a:r>
            <a:r>
              <a:rPr kumimoji="1"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？①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8786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30306" y="366664"/>
            <a:ext cx="11268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まえから　２ばん</a:t>
            </a:r>
            <a:r>
              <a:rPr kumimoji="1" lang="ja-JP" altLang="en-US" sz="3200" dirty="0" err="1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めの</a:t>
            </a:r>
            <a:r>
              <a:rPr kumimoji="1" lang="ja-JP" altLang="en-US" sz="32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ひとは　だれ？</a:t>
            </a:r>
            <a:endParaRPr kumimoji="1" lang="ja-JP" altLang="en-US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026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7" y="1717631"/>
            <a:ext cx="8810625" cy="46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下矢印 3"/>
          <p:cNvSpPr/>
          <p:nvPr/>
        </p:nvSpPr>
        <p:spPr>
          <a:xfrm>
            <a:off x="4168588" y="1855694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3790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8671106" y="5116321"/>
            <a:ext cx="1333497" cy="13581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200" dirty="0">
                <a:solidFill>
                  <a:schemeClr val="tx1"/>
                </a:solidFill>
              </a:rPr>
              <a:t>２</a:t>
            </a:r>
            <a:endParaRPr kumimoji="1" lang="ja-JP" altLang="en-US" sz="7200" dirty="0">
              <a:solidFill>
                <a:schemeClr val="tx1"/>
              </a:solidFill>
            </a:endParaRPr>
          </a:p>
        </p:txBody>
      </p:sp>
      <p:pic>
        <p:nvPicPr>
          <p:cNvPr id="1026" name="Picture 2" descr="ソース画像を表示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6" r="27093"/>
          <a:stretch/>
        </p:blipFill>
        <p:spPr bwMode="auto">
          <a:xfrm>
            <a:off x="7280152" y="1975959"/>
            <a:ext cx="1854044" cy="216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ソース画像を表示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6" r="27093"/>
          <a:stretch/>
        </p:blipFill>
        <p:spPr bwMode="auto">
          <a:xfrm>
            <a:off x="9337855" y="1975959"/>
            <a:ext cx="1854044" cy="216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1"/>
          <p:cNvSpPr txBox="1">
            <a:spLocks/>
          </p:cNvSpPr>
          <p:nvPr/>
        </p:nvSpPr>
        <p:spPr>
          <a:xfrm>
            <a:off x="0" y="31194"/>
            <a:ext cx="12192000" cy="1640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どっちが　おおい？</a:t>
            </a:r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058520" y="5089708"/>
            <a:ext cx="1333497" cy="13581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200" dirty="0">
                <a:solidFill>
                  <a:schemeClr val="tx1"/>
                </a:solidFill>
              </a:rPr>
              <a:t>４</a:t>
            </a:r>
            <a:endParaRPr kumimoji="1" lang="ja-JP" altLang="en-US" sz="7200" dirty="0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01704" y="1417627"/>
            <a:ext cx="5338483" cy="32753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6502728" y="1417626"/>
            <a:ext cx="5338483" cy="32753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3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13" y="2176404"/>
            <a:ext cx="1757840" cy="175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ソース画像を表示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019" y="2176404"/>
            <a:ext cx="1757840" cy="175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651" y="2176404"/>
            <a:ext cx="1757840" cy="175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360" y="2176404"/>
            <a:ext cx="1757840" cy="175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円/楕円 19"/>
          <p:cNvSpPr/>
          <p:nvPr/>
        </p:nvSpPr>
        <p:spPr>
          <a:xfrm>
            <a:off x="1825268" y="4868784"/>
            <a:ext cx="1800000" cy="180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6196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30306" y="366664"/>
            <a:ext cx="11268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まえから　４ばん</a:t>
            </a:r>
            <a:r>
              <a:rPr kumimoji="1" lang="ja-JP" altLang="en-US" sz="3200" dirty="0" err="1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めの</a:t>
            </a:r>
            <a:r>
              <a:rPr kumimoji="1" lang="ja-JP" altLang="en-US" sz="32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ひとは　だれ？</a:t>
            </a:r>
            <a:endParaRPr kumimoji="1" lang="ja-JP" altLang="en-US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2050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398" y="695325"/>
            <a:ext cx="7620000" cy="6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下矢印 5"/>
          <p:cNvSpPr/>
          <p:nvPr/>
        </p:nvSpPr>
        <p:spPr>
          <a:xfrm>
            <a:off x="7395882" y="951438"/>
            <a:ext cx="484632" cy="59174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4988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30306" y="366664"/>
            <a:ext cx="11268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まえから　５ばん</a:t>
            </a:r>
            <a:r>
              <a:rPr kumimoji="1" lang="ja-JP" altLang="en-US" sz="3200" dirty="0" err="1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めの</a:t>
            </a:r>
            <a:r>
              <a:rPr kumimoji="1" lang="ja-JP" altLang="en-US" sz="32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ひとは　だれ？</a:t>
            </a:r>
            <a:endParaRPr kumimoji="1" lang="ja-JP" altLang="en-US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下矢印 4"/>
          <p:cNvSpPr/>
          <p:nvPr/>
        </p:nvSpPr>
        <p:spPr>
          <a:xfrm>
            <a:off x="10217771" y="1690576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157404" y="2179780"/>
            <a:ext cx="13877573" cy="4114694"/>
            <a:chOff x="136139" y="1860804"/>
            <a:chExt cx="14790261" cy="4743450"/>
          </a:xfrm>
        </p:grpSpPr>
        <p:pic>
          <p:nvPicPr>
            <p:cNvPr id="1026" name="Picture 2" descr="ソース画像を表示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139" y="1860804"/>
              <a:ext cx="7620000" cy="4743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ソース画像を表示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6400" y="1860804"/>
              <a:ext cx="7620000" cy="4743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48271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30306" y="366664"/>
            <a:ext cx="11268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うし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ろ</a:t>
            </a:r>
            <a:r>
              <a:rPr kumimoji="1" lang="ja-JP" altLang="en-US" sz="32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から　２ばん</a:t>
            </a:r>
            <a:r>
              <a:rPr kumimoji="1" lang="ja-JP" altLang="en-US" sz="3200" dirty="0" err="1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めの</a:t>
            </a:r>
            <a:r>
              <a:rPr kumimoji="1" lang="ja-JP" altLang="en-US" sz="32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ひとは　だれ？</a:t>
            </a:r>
            <a:endParaRPr kumimoji="1" lang="ja-JP" altLang="en-US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4098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10" y="1422086"/>
            <a:ext cx="10360025" cy="491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下矢印 4"/>
          <p:cNvSpPr/>
          <p:nvPr/>
        </p:nvSpPr>
        <p:spPr>
          <a:xfrm>
            <a:off x="8202706" y="1059822"/>
            <a:ext cx="484632" cy="7245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3225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30306" y="366664"/>
            <a:ext cx="11268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うし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ろ</a:t>
            </a:r>
            <a:r>
              <a:rPr kumimoji="1" lang="ja-JP" altLang="en-US" sz="32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から　６ばん</a:t>
            </a:r>
            <a:r>
              <a:rPr kumimoji="1" lang="ja-JP" altLang="en-US" sz="3200" dirty="0" err="1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めの</a:t>
            </a:r>
            <a:r>
              <a:rPr kumimoji="1" lang="ja-JP" altLang="en-US" sz="32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ひとは　だれ？</a:t>
            </a:r>
            <a:endParaRPr kumimoji="1" lang="ja-JP" altLang="en-US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5122" name="Picture 2" descr="ソース画像を表示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5"/>
          <a:stretch/>
        </p:blipFill>
        <p:spPr bwMode="auto">
          <a:xfrm>
            <a:off x="606550" y="2163948"/>
            <a:ext cx="10916146" cy="352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下矢印 4"/>
          <p:cNvSpPr/>
          <p:nvPr/>
        </p:nvSpPr>
        <p:spPr>
          <a:xfrm>
            <a:off x="3671047" y="2501152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8038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50894" y="2716305"/>
            <a:ext cx="9144000" cy="1076045"/>
          </a:xfrm>
        </p:spPr>
        <p:txBody>
          <a:bodyPr/>
          <a:lstStyle/>
          <a:p>
            <a:r>
              <a:rPr kumimoji="1"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なんばん</a:t>
            </a:r>
            <a:r>
              <a:rPr kumimoji="1" lang="ja-JP" altLang="en-US" dirty="0" err="1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め</a:t>
            </a:r>
            <a:r>
              <a:rPr kumimoji="1"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？②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5218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30306" y="366664"/>
            <a:ext cx="11268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このひとは　まえから　なんばん</a:t>
            </a:r>
            <a:r>
              <a:rPr kumimoji="1" lang="ja-JP" altLang="en-US" sz="3200" dirty="0" err="1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め</a:t>
            </a:r>
            <a:r>
              <a:rPr kumimoji="1" lang="ja-JP" altLang="en-US" sz="32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？</a:t>
            </a:r>
            <a:endParaRPr kumimoji="1" lang="ja-JP" altLang="en-US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026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7" y="1717631"/>
            <a:ext cx="8810625" cy="46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下矢印 3"/>
          <p:cNvSpPr/>
          <p:nvPr/>
        </p:nvSpPr>
        <p:spPr>
          <a:xfrm>
            <a:off x="4168588" y="1855694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662518" y="6337257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355755" y="6337257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27547" y="6337257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３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42637" y="6337257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４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102578" y="6337257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５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362519" y="6337257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６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4260839" y="6205320"/>
            <a:ext cx="540000" cy="54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6333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30306" y="366664"/>
            <a:ext cx="11268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このひとは　まえから　</a:t>
            </a:r>
            <a:r>
              <a:rPr lang="ja-JP" altLang="en-US" sz="32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ん</a:t>
            </a:r>
            <a:r>
              <a:rPr kumimoji="1" lang="ja-JP" altLang="en-US" sz="32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ばん</a:t>
            </a:r>
            <a:r>
              <a:rPr kumimoji="1" lang="ja-JP" altLang="en-US" sz="3200" dirty="0" err="1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め</a:t>
            </a:r>
            <a:r>
              <a:rPr kumimoji="1" lang="ja-JP" altLang="en-US" sz="32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？</a:t>
            </a:r>
            <a:endParaRPr kumimoji="1" lang="ja-JP" altLang="en-US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2050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398" y="695325"/>
            <a:ext cx="7620000" cy="6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下矢印 5"/>
          <p:cNvSpPr/>
          <p:nvPr/>
        </p:nvSpPr>
        <p:spPr>
          <a:xfrm>
            <a:off x="7395882" y="951438"/>
            <a:ext cx="484632" cy="59174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039036" y="6304003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9248" y="6287888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19460" y="6285220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３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468596" y="6285220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４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854535" y="6304003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５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7389672" y="6172500"/>
            <a:ext cx="540000" cy="54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464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30306" y="366664"/>
            <a:ext cx="11268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このひとは　まえから　なんばん</a:t>
            </a:r>
            <a:r>
              <a:rPr lang="ja-JP" altLang="en-US" sz="3200" dirty="0" err="1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め</a:t>
            </a:r>
            <a:r>
              <a:rPr kumimoji="1" lang="ja-JP" altLang="en-US" sz="32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？</a:t>
            </a:r>
            <a:endParaRPr kumimoji="1" lang="ja-JP" altLang="en-US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下矢印 4"/>
          <p:cNvSpPr/>
          <p:nvPr/>
        </p:nvSpPr>
        <p:spPr>
          <a:xfrm>
            <a:off x="5822307" y="1371600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84215" y="6355252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389711" y="6374621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99058" y="6351462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３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062024" y="6353356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４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221092" y="6332091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５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5694277" y="6255187"/>
            <a:ext cx="540000" cy="54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157404" y="2179780"/>
            <a:ext cx="13877573" cy="4114694"/>
            <a:chOff x="136139" y="1860804"/>
            <a:chExt cx="14790261" cy="4743450"/>
          </a:xfrm>
        </p:grpSpPr>
        <p:pic>
          <p:nvPicPr>
            <p:cNvPr id="13" name="Picture 2" descr="ソース画像を表示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139" y="1860804"/>
              <a:ext cx="7620000" cy="4743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ソース画像を表示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6400" y="1860804"/>
              <a:ext cx="7620000" cy="4743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35945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30306" y="366664"/>
            <a:ext cx="11268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このひとは　うしろから　なんばん</a:t>
            </a:r>
            <a:r>
              <a:rPr kumimoji="1" lang="ja-JP" altLang="en-US" sz="3200" dirty="0" err="1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め</a:t>
            </a:r>
            <a:r>
              <a:rPr kumimoji="1" lang="ja-JP" altLang="en-US" sz="32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？</a:t>
            </a:r>
            <a:endParaRPr kumimoji="1" lang="ja-JP" altLang="en-US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4098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10" y="1422086"/>
            <a:ext cx="10360025" cy="491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下矢印 4"/>
          <p:cNvSpPr/>
          <p:nvPr/>
        </p:nvSpPr>
        <p:spPr>
          <a:xfrm>
            <a:off x="8202706" y="1059822"/>
            <a:ext cx="484632" cy="7245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15353" y="6331507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６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08590" y="6331507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５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188605" y="6331954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４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751785" y="6325333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３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445022" y="6329449"/>
            <a:ext cx="415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021424" y="6331507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8382771" y="6149743"/>
            <a:ext cx="540000" cy="54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835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30306" y="366664"/>
            <a:ext cx="11268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このひとは　うしろ</a:t>
            </a:r>
            <a:r>
              <a:rPr kumimoji="1" lang="ja-JP" altLang="en-US" sz="32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から　なんばん</a:t>
            </a:r>
            <a:r>
              <a:rPr kumimoji="1" lang="ja-JP" altLang="en-US" sz="3200" dirty="0" err="1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め</a:t>
            </a:r>
            <a:r>
              <a:rPr kumimoji="1" lang="ja-JP" altLang="en-US" sz="32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？</a:t>
            </a:r>
            <a:endParaRPr kumimoji="1" lang="ja-JP" altLang="en-US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5122" name="Picture 2" descr="ソース画像を表示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5"/>
          <a:stretch/>
        </p:blipFill>
        <p:spPr bwMode="auto">
          <a:xfrm>
            <a:off x="606550" y="2163948"/>
            <a:ext cx="10916146" cy="352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下矢印 4"/>
          <p:cNvSpPr/>
          <p:nvPr/>
        </p:nvSpPr>
        <p:spPr>
          <a:xfrm>
            <a:off x="3671047" y="2501152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80330" y="5868564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６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40271" y="5655977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５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482289" y="5302709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４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824273" y="5302709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３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420390" y="6025309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680331" y="6025309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20241" y="5868564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７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278223" y="5872672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８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3885679" y="5755309"/>
            <a:ext cx="540000" cy="54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1697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259" y="2525833"/>
            <a:ext cx="1313372" cy="131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31194"/>
            <a:ext cx="12192000" cy="1640822"/>
          </a:xfrm>
        </p:spPr>
        <p:txBody>
          <a:bodyPr anchor="ctr">
            <a:normAutofit/>
          </a:bodyPr>
          <a:lstStyle/>
          <a:p>
            <a:r>
              <a:rPr kumimoji="1" lang="ja-JP" altLang="en-US" dirty="0" smtClean="0"/>
              <a:t>どっちが　おおい？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2058520" y="5089708"/>
            <a:ext cx="1333497" cy="13581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dirty="0" smtClean="0">
                <a:solidFill>
                  <a:schemeClr val="tx1"/>
                </a:solidFill>
              </a:rPr>
              <a:t>１</a:t>
            </a:r>
            <a:endParaRPr kumimoji="1" lang="ja-JP" altLang="en-US" sz="7200" dirty="0">
              <a:solidFill>
                <a:schemeClr val="tx1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01704" y="1417627"/>
            <a:ext cx="5338483" cy="32753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6502728" y="1417626"/>
            <a:ext cx="5338483" cy="32753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8" name="Picture 2" descr="ソース画像を表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396" y="1672016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ソース画像を表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1721824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ソース画像を表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198" y="1721824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8505220" y="5089707"/>
            <a:ext cx="1333497" cy="13581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200" dirty="0">
                <a:solidFill>
                  <a:schemeClr val="tx1"/>
                </a:solidFill>
              </a:rPr>
              <a:t>３</a:t>
            </a:r>
            <a:endParaRPr kumimoji="1" lang="ja-JP" altLang="en-US" sz="7200" dirty="0">
              <a:solidFill>
                <a:schemeClr val="tx1"/>
              </a:solidFill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8271968" y="4868783"/>
            <a:ext cx="1800000" cy="180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0049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/>
          <a:p>
            <a:r>
              <a:rPr lang="ja-JP" altLang="en-US" dirty="0" err="1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かずは</a:t>
            </a:r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おなじ？①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0941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 smtClean="0"/>
              <a:t>コップと　は</a:t>
            </a:r>
            <a:r>
              <a:rPr kumimoji="1" lang="ja-JP" altLang="en-US" dirty="0" err="1" smtClean="0"/>
              <a:t>ぶらしの</a:t>
            </a:r>
            <a:r>
              <a:rPr kumimoji="1" lang="ja-JP" altLang="en-US" dirty="0" smtClean="0"/>
              <a:t>　かずを　くらべよう</a:t>
            </a:r>
            <a:endParaRPr kumimoji="1" lang="ja-JP" altLang="en-US" dirty="0"/>
          </a:p>
        </p:txBody>
      </p:sp>
      <p:pic>
        <p:nvPicPr>
          <p:cNvPr id="1026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41" y="1690688"/>
            <a:ext cx="1858047" cy="177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423" y="4287123"/>
            <a:ext cx="1160344" cy="138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197" y="1690688"/>
            <a:ext cx="1858047" cy="177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453" y="1690688"/>
            <a:ext cx="1858047" cy="177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709" y="1690688"/>
            <a:ext cx="1858047" cy="177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656" y="4287122"/>
            <a:ext cx="1160344" cy="138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912" y="4287121"/>
            <a:ext cx="1160344" cy="138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168" y="4287120"/>
            <a:ext cx="1160344" cy="138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タイトル 1"/>
          <p:cNvSpPr txBox="1">
            <a:spLocks/>
          </p:cNvSpPr>
          <p:nvPr/>
        </p:nvSpPr>
        <p:spPr>
          <a:xfrm>
            <a:off x="838200" y="5728447"/>
            <a:ext cx="10515600" cy="969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おな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じ</a:t>
            </a:r>
          </a:p>
        </p:txBody>
      </p:sp>
      <p:sp>
        <p:nvSpPr>
          <p:cNvPr id="4" name="上下矢印 3"/>
          <p:cNvSpPr/>
          <p:nvPr/>
        </p:nvSpPr>
        <p:spPr>
          <a:xfrm>
            <a:off x="2273963" y="3445290"/>
            <a:ext cx="580406" cy="75715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上下矢印 14"/>
          <p:cNvSpPr/>
          <p:nvPr/>
        </p:nvSpPr>
        <p:spPr>
          <a:xfrm>
            <a:off x="4645631" y="3457221"/>
            <a:ext cx="524994" cy="74522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上下矢印 15"/>
          <p:cNvSpPr/>
          <p:nvPr/>
        </p:nvSpPr>
        <p:spPr>
          <a:xfrm>
            <a:off x="7002248" y="3457222"/>
            <a:ext cx="535373" cy="74522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上下矢印 16"/>
          <p:cNvSpPr/>
          <p:nvPr/>
        </p:nvSpPr>
        <p:spPr>
          <a:xfrm>
            <a:off x="9318505" y="3457222"/>
            <a:ext cx="468046" cy="74522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7001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 animBg="1"/>
      <p:bldP spid="15" grpId="0" animBg="1"/>
      <p:bldP spid="16" grpId="0" animBg="1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 smtClean="0"/>
              <a:t>コップと　は</a:t>
            </a:r>
            <a:r>
              <a:rPr kumimoji="1" lang="ja-JP" altLang="en-US" dirty="0" err="1" smtClean="0"/>
              <a:t>ぶらしの</a:t>
            </a:r>
            <a:r>
              <a:rPr kumimoji="1" lang="ja-JP" altLang="en-US" dirty="0" smtClean="0"/>
              <a:t>　かずを　くらべよう</a:t>
            </a:r>
            <a:endParaRPr kumimoji="1" lang="ja-JP" altLang="en-US" dirty="0"/>
          </a:p>
        </p:txBody>
      </p:sp>
      <p:pic>
        <p:nvPicPr>
          <p:cNvPr id="1026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70" y="1690688"/>
            <a:ext cx="1858047" cy="177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152" y="4287122"/>
            <a:ext cx="1160344" cy="138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926" y="1690688"/>
            <a:ext cx="1858047" cy="177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82" y="1690688"/>
            <a:ext cx="1858047" cy="177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438" y="1690688"/>
            <a:ext cx="1858047" cy="177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385" y="4287121"/>
            <a:ext cx="1160344" cy="138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641" y="4287120"/>
            <a:ext cx="1160344" cy="138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897" y="4287119"/>
            <a:ext cx="1160344" cy="138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タイトル 1"/>
          <p:cNvSpPr txBox="1">
            <a:spLocks/>
          </p:cNvSpPr>
          <p:nvPr/>
        </p:nvSpPr>
        <p:spPr>
          <a:xfrm>
            <a:off x="0" y="5728447"/>
            <a:ext cx="12192000" cy="969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はぶらしが　おおい　・　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コップ</a:t>
            </a:r>
            <a:r>
              <a:rPr lang="ja-JP" altLang="en-US" sz="4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がすくない</a:t>
            </a:r>
            <a:endParaRPr lang="ja-JP" altLang="en-US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上下矢印 3"/>
          <p:cNvSpPr/>
          <p:nvPr/>
        </p:nvSpPr>
        <p:spPr>
          <a:xfrm>
            <a:off x="1453692" y="3470004"/>
            <a:ext cx="580406" cy="75715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202" y="4245697"/>
            <a:ext cx="1160344" cy="138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上下矢印 19"/>
          <p:cNvSpPr/>
          <p:nvPr/>
        </p:nvSpPr>
        <p:spPr>
          <a:xfrm>
            <a:off x="3745650" y="3440258"/>
            <a:ext cx="580406" cy="75715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上下矢印 20"/>
          <p:cNvSpPr/>
          <p:nvPr/>
        </p:nvSpPr>
        <p:spPr>
          <a:xfrm>
            <a:off x="6147641" y="3470004"/>
            <a:ext cx="580406" cy="75715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上下矢印 21"/>
          <p:cNvSpPr/>
          <p:nvPr/>
        </p:nvSpPr>
        <p:spPr>
          <a:xfrm>
            <a:off x="8535588" y="3440258"/>
            <a:ext cx="580406" cy="75715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2517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 animBg="1"/>
      <p:bldP spid="20" grpId="0" animBg="1"/>
      <p:bldP spid="21" grpId="0" animBg="1"/>
      <p:bldP spid="2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 smtClean="0"/>
              <a:t>コップと　は</a:t>
            </a:r>
            <a:r>
              <a:rPr kumimoji="1" lang="ja-JP" altLang="en-US" dirty="0" err="1" smtClean="0"/>
              <a:t>ぶらしの</a:t>
            </a:r>
            <a:r>
              <a:rPr kumimoji="1" lang="ja-JP" altLang="en-US" dirty="0" smtClean="0"/>
              <a:t>　かずを　くらべよう</a:t>
            </a:r>
            <a:endParaRPr kumimoji="1" lang="ja-JP" altLang="en-US" dirty="0"/>
          </a:p>
        </p:txBody>
      </p:sp>
      <p:pic>
        <p:nvPicPr>
          <p:cNvPr id="1026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64" y="1690688"/>
            <a:ext cx="1858047" cy="177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32" y="4287120"/>
            <a:ext cx="1160344" cy="138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620" y="1690688"/>
            <a:ext cx="1858047" cy="177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876" y="1690688"/>
            <a:ext cx="1858047" cy="177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132" y="1690688"/>
            <a:ext cx="1858047" cy="177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365" y="4287119"/>
            <a:ext cx="1160344" cy="138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621" y="4287118"/>
            <a:ext cx="1160344" cy="138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877" y="4287117"/>
            <a:ext cx="1160344" cy="138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タイトル 1"/>
          <p:cNvSpPr txBox="1">
            <a:spLocks/>
          </p:cNvSpPr>
          <p:nvPr/>
        </p:nvSpPr>
        <p:spPr>
          <a:xfrm>
            <a:off x="838200" y="5728447"/>
            <a:ext cx="10515600" cy="969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コップ</a:t>
            </a:r>
            <a:r>
              <a:rPr lang="ja-JP" altLang="en-US" sz="4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　おおい　・　はぶらしがすくない</a:t>
            </a:r>
            <a:endParaRPr lang="ja-JP" altLang="en-US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9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388" y="1690688"/>
            <a:ext cx="1858047" cy="177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上下矢印 17"/>
          <p:cNvSpPr/>
          <p:nvPr/>
        </p:nvSpPr>
        <p:spPr>
          <a:xfrm>
            <a:off x="959418" y="3420577"/>
            <a:ext cx="580406" cy="75715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上下矢印 19"/>
          <p:cNvSpPr/>
          <p:nvPr/>
        </p:nvSpPr>
        <p:spPr>
          <a:xfrm>
            <a:off x="3350232" y="3390831"/>
            <a:ext cx="580406" cy="75715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上下矢印 20"/>
          <p:cNvSpPr/>
          <p:nvPr/>
        </p:nvSpPr>
        <p:spPr>
          <a:xfrm>
            <a:off x="5653367" y="3420577"/>
            <a:ext cx="580406" cy="75715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上下矢印 21"/>
          <p:cNvSpPr/>
          <p:nvPr/>
        </p:nvSpPr>
        <p:spPr>
          <a:xfrm>
            <a:off x="8041314" y="3390831"/>
            <a:ext cx="580406" cy="75715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2388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animBg="1"/>
      <p:bldP spid="20" grpId="0" animBg="1"/>
      <p:bldP spid="21" grpId="0" animBg="1"/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1305" y="136525"/>
            <a:ext cx="10515600" cy="1325563"/>
          </a:xfrm>
        </p:spPr>
        <p:txBody>
          <a:bodyPr/>
          <a:lstStyle/>
          <a:p>
            <a:pPr algn="ctr"/>
            <a:r>
              <a:rPr lang="ja-JP" altLang="en-US" dirty="0" smtClean="0"/>
              <a:t>つく</a:t>
            </a:r>
            <a:r>
              <a:rPr lang="ja-JP" altLang="en-US" dirty="0"/>
              <a:t>え</a:t>
            </a:r>
            <a:r>
              <a:rPr kumimoji="1" lang="ja-JP" altLang="en-US" dirty="0" smtClean="0"/>
              <a:t>と　</a:t>
            </a:r>
            <a:r>
              <a:rPr lang="ja-JP" altLang="en-US" dirty="0" smtClean="0"/>
              <a:t>いす</a:t>
            </a:r>
            <a:r>
              <a:rPr kumimoji="1" lang="ja-JP" altLang="en-US" dirty="0" smtClean="0"/>
              <a:t>の　かずを　くらべよう</a:t>
            </a:r>
            <a:endParaRPr kumimoji="1" lang="ja-JP" altLang="en-US" dirty="0"/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8497916" y="8469477"/>
            <a:ext cx="575504" cy="234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おな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じ</a:t>
            </a:r>
          </a:p>
        </p:txBody>
      </p:sp>
      <p:pic>
        <p:nvPicPr>
          <p:cNvPr id="2050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127" y="859366"/>
            <a:ext cx="2220513" cy="234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029" y="859366"/>
            <a:ext cx="2220513" cy="234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413" y="859366"/>
            <a:ext cx="2220513" cy="234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669" y="859366"/>
            <a:ext cx="2220513" cy="234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ソース画像を表示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633" y="4012864"/>
            <a:ext cx="1526659" cy="180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ソース画像を表示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955" y="4012864"/>
            <a:ext cx="1526659" cy="180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ソース画像を表示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339" y="4012864"/>
            <a:ext cx="1526659" cy="180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ソース画像を表示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668" y="4012863"/>
            <a:ext cx="1526659" cy="180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タイトル 1"/>
          <p:cNvSpPr txBox="1">
            <a:spLocks/>
          </p:cNvSpPr>
          <p:nvPr/>
        </p:nvSpPr>
        <p:spPr>
          <a:xfrm>
            <a:off x="838200" y="5728447"/>
            <a:ext cx="10515600" cy="969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おな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じ</a:t>
            </a:r>
          </a:p>
        </p:txBody>
      </p:sp>
      <p:sp>
        <p:nvSpPr>
          <p:cNvPr id="21" name="上下矢印 20"/>
          <p:cNvSpPr/>
          <p:nvPr/>
        </p:nvSpPr>
        <p:spPr>
          <a:xfrm>
            <a:off x="2164521" y="3051233"/>
            <a:ext cx="580406" cy="75715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上下矢印 25"/>
          <p:cNvSpPr/>
          <p:nvPr/>
        </p:nvSpPr>
        <p:spPr>
          <a:xfrm>
            <a:off x="4629477" y="3021487"/>
            <a:ext cx="580406" cy="75715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上下矢印 26"/>
          <p:cNvSpPr/>
          <p:nvPr/>
        </p:nvSpPr>
        <p:spPr>
          <a:xfrm>
            <a:off x="6932612" y="3051233"/>
            <a:ext cx="580406" cy="75715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上下矢印 27"/>
          <p:cNvSpPr/>
          <p:nvPr/>
        </p:nvSpPr>
        <p:spPr>
          <a:xfrm>
            <a:off x="9246417" y="3021487"/>
            <a:ext cx="580406" cy="75715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9869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1" grpId="0" animBg="1"/>
      <p:bldP spid="26" grpId="0" animBg="1"/>
      <p:bldP spid="27" grpId="0" animBg="1"/>
      <p:bldP spid="2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1305" y="136525"/>
            <a:ext cx="10515600" cy="1325563"/>
          </a:xfrm>
        </p:spPr>
        <p:txBody>
          <a:bodyPr/>
          <a:lstStyle/>
          <a:p>
            <a:pPr algn="ctr"/>
            <a:r>
              <a:rPr lang="ja-JP" altLang="en-US" dirty="0" smtClean="0"/>
              <a:t>つく</a:t>
            </a:r>
            <a:r>
              <a:rPr lang="ja-JP" altLang="en-US" dirty="0"/>
              <a:t>え</a:t>
            </a:r>
            <a:r>
              <a:rPr kumimoji="1" lang="ja-JP" altLang="en-US" dirty="0" smtClean="0"/>
              <a:t>と　</a:t>
            </a:r>
            <a:r>
              <a:rPr lang="ja-JP" altLang="en-US" dirty="0" smtClean="0"/>
              <a:t>いす</a:t>
            </a:r>
            <a:r>
              <a:rPr kumimoji="1" lang="ja-JP" altLang="en-US" dirty="0" smtClean="0"/>
              <a:t>の　かずを　くらべよう</a:t>
            </a:r>
            <a:endParaRPr kumimoji="1" lang="ja-JP" altLang="en-US" dirty="0"/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7408704" y="8469477"/>
            <a:ext cx="575504" cy="234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おな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じ</a:t>
            </a:r>
          </a:p>
        </p:txBody>
      </p:sp>
      <p:pic>
        <p:nvPicPr>
          <p:cNvPr id="2050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29" y="735799"/>
            <a:ext cx="2220513" cy="234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531" y="735799"/>
            <a:ext cx="2220513" cy="234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915" y="735799"/>
            <a:ext cx="2220513" cy="234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171" y="735799"/>
            <a:ext cx="2220513" cy="234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21" y="3988150"/>
            <a:ext cx="1526659" cy="180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743" y="3988150"/>
            <a:ext cx="1526659" cy="180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127" y="3988150"/>
            <a:ext cx="1526659" cy="180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456" y="3988149"/>
            <a:ext cx="1526659" cy="180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タイトル 1"/>
          <p:cNvSpPr txBox="1">
            <a:spLocks/>
          </p:cNvSpPr>
          <p:nvPr/>
        </p:nvSpPr>
        <p:spPr>
          <a:xfrm>
            <a:off x="838200" y="5728447"/>
            <a:ext cx="10515600" cy="969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いすがおおい　・　つく</a:t>
            </a:r>
            <a:r>
              <a:rPr lang="ja-JP" altLang="en-US" sz="4000" dirty="0" err="1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えが</a:t>
            </a:r>
            <a:r>
              <a:rPr lang="ja-JP" altLang="en-US" sz="4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すくない</a:t>
            </a:r>
            <a:endParaRPr lang="ja-JP" altLang="en-US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21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785" y="3951644"/>
            <a:ext cx="1526659" cy="180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上下矢印 25"/>
          <p:cNvSpPr/>
          <p:nvPr/>
        </p:nvSpPr>
        <p:spPr>
          <a:xfrm>
            <a:off x="1157130" y="2999291"/>
            <a:ext cx="580406" cy="75715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上下矢印 26"/>
          <p:cNvSpPr/>
          <p:nvPr/>
        </p:nvSpPr>
        <p:spPr>
          <a:xfrm>
            <a:off x="3547944" y="2969545"/>
            <a:ext cx="580406" cy="75715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上下矢印 27"/>
          <p:cNvSpPr/>
          <p:nvPr/>
        </p:nvSpPr>
        <p:spPr>
          <a:xfrm>
            <a:off x="5900507" y="2999291"/>
            <a:ext cx="580406" cy="75715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上下矢印 28"/>
          <p:cNvSpPr/>
          <p:nvPr/>
        </p:nvSpPr>
        <p:spPr>
          <a:xfrm>
            <a:off x="8239026" y="2969545"/>
            <a:ext cx="580406" cy="75715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714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 animBg="1"/>
      <p:bldP spid="28" grpId="0" animBg="1"/>
      <p:bldP spid="2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1305" y="136525"/>
            <a:ext cx="10515600" cy="1325563"/>
          </a:xfrm>
        </p:spPr>
        <p:txBody>
          <a:bodyPr/>
          <a:lstStyle/>
          <a:p>
            <a:pPr algn="ctr"/>
            <a:r>
              <a:rPr lang="ja-JP" altLang="en-US" dirty="0" smtClean="0"/>
              <a:t>つく</a:t>
            </a:r>
            <a:r>
              <a:rPr lang="ja-JP" altLang="en-US" dirty="0"/>
              <a:t>え</a:t>
            </a:r>
            <a:r>
              <a:rPr kumimoji="1" lang="ja-JP" altLang="en-US" dirty="0" smtClean="0"/>
              <a:t>と　</a:t>
            </a:r>
            <a:r>
              <a:rPr lang="ja-JP" altLang="en-US" dirty="0" smtClean="0"/>
              <a:t>いす</a:t>
            </a:r>
            <a:r>
              <a:rPr kumimoji="1" lang="ja-JP" altLang="en-US" dirty="0" smtClean="0"/>
              <a:t>の　かずを　くらべよう</a:t>
            </a:r>
            <a:endParaRPr kumimoji="1" lang="ja-JP" altLang="en-US" dirty="0"/>
          </a:p>
        </p:txBody>
      </p:sp>
      <p:pic>
        <p:nvPicPr>
          <p:cNvPr id="2050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3" y="760510"/>
            <a:ext cx="2220513" cy="234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675" y="760510"/>
            <a:ext cx="2220513" cy="234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059" y="760510"/>
            <a:ext cx="2220513" cy="234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315" y="760510"/>
            <a:ext cx="2220513" cy="234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79" y="3815153"/>
            <a:ext cx="1526659" cy="180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1" y="3815153"/>
            <a:ext cx="1526659" cy="180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985" y="3815153"/>
            <a:ext cx="1526659" cy="180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314" y="3815152"/>
            <a:ext cx="1526659" cy="180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タイトル 1"/>
          <p:cNvSpPr txBox="1">
            <a:spLocks/>
          </p:cNvSpPr>
          <p:nvPr/>
        </p:nvSpPr>
        <p:spPr>
          <a:xfrm>
            <a:off x="838200" y="5728447"/>
            <a:ext cx="10515600" cy="969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つく</a:t>
            </a:r>
            <a:r>
              <a:rPr lang="ja-JP" altLang="en-US" sz="40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え</a:t>
            </a:r>
            <a:r>
              <a:rPr lang="ja-JP" altLang="en-US" sz="4000" dirty="0" err="1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</a:t>
            </a:r>
            <a:r>
              <a:rPr lang="ja-JP" altLang="en-US" sz="4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おおい　・　いすがすくない</a:t>
            </a:r>
            <a:endParaRPr lang="ja-JP" altLang="en-US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26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095" y="806164"/>
            <a:ext cx="2220513" cy="234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上下矢印 20"/>
          <p:cNvSpPr/>
          <p:nvPr/>
        </p:nvSpPr>
        <p:spPr>
          <a:xfrm>
            <a:off x="1157130" y="2826571"/>
            <a:ext cx="580406" cy="75715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上下矢印 26"/>
          <p:cNvSpPr/>
          <p:nvPr/>
        </p:nvSpPr>
        <p:spPr>
          <a:xfrm>
            <a:off x="3449088" y="2796825"/>
            <a:ext cx="580406" cy="75715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上下矢印 27"/>
          <p:cNvSpPr/>
          <p:nvPr/>
        </p:nvSpPr>
        <p:spPr>
          <a:xfrm>
            <a:off x="5752223" y="2826571"/>
            <a:ext cx="580406" cy="75715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上下矢印 28"/>
          <p:cNvSpPr/>
          <p:nvPr/>
        </p:nvSpPr>
        <p:spPr>
          <a:xfrm>
            <a:off x="8140170" y="2796825"/>
            <a:ext cx="580406" cy="75715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9506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1" grpId="0" animBg="1"/>
      <p:bldP spid="27" grpId="0" animBg="1"/>
      <p:bldP spid="28" grpId="0" animBg="1"/>
      <p:bldP spid="2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/>
          <a:p>
            <a:r>
              <a:rPr lang="ja-JP" altLang="en-US" dirty="0" err="1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かずは</a:t>
            </a:r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おなじ？②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2596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 smtClean="0"/>
              <a:t>コップと　は</a:t>
            </a:r>
            <a:r>
              <a:rPr kumimoji="1" lang="ja-JP" altLang="en-US" dirty="0" err="1" smtClean="0"/>
              <a:t>ぶらしの</a:t>
            </a:r>
            <a:r>
              <a:rPr kumimoji="1" lang="ja-JP" altLang="en-US" dirty="0" smtClean="0"/>
              <a:t>　かずを　くらべよう</a:t>
            </a:r>
            <a:endParaRPr kumimoji="1" lang="ja-JP" altLang="en-US" dirty="0"/>
          </a:p>
        </p:txBody>
      </p:sp>
      <p:pic>
        <p:nvPicPr>
          <p:cNvPr id="8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62" y="1950961"/>
            <a:ext cx="1858047" cy="177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168" y="3990552"/>
            <a:ext cx="1160344" cy="138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171" y="3725564"/>
            <a:ext cx="1858047" cy="177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796" y="1785114"/>
            <a:ext cx="1858047" cy="177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177" y="2955967"/>
            <a:ext cx="1858047" cy="177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268" y="1483604"/>
            <a:ext cx="1858047" cy="177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772" y="4648254"/>
            <a:ext cx="1160344" cy="138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6740" y="2265286"/>
            <a:ext cx="1160344" cy="138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828" y="5120105"/>
            <a:ext cx="1160344" cy="138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348" y="4615222"/>
            <a:ext cx="1160344" cy="138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タイトル 1"/>
          <p:cNvSpPr txBox="1">
            <a:spLocks/>
          </p:cNvSpPr>
          <p:nvPr/>
        </p:nvSpPr>
        <p:spPr>
          <a:xfrm>
            <a:off x="838200" y="5728447"/>
            <a:ext cx="10515600" cy="969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おな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じ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5267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 smtClean="0"/>
              <a:t>コップと　は</a:t>
            </a:r>
            <a:r>
              <a:rPr kumimoji="1" lang="ja-JP" altLang="en-US" dirty="0" err="1" smtClean="0"/>
              <a:t>ぶらしの</a:t>
            </a:r>
            <a:r>
              <a:rPr kumimoji="1" lang="ja-JP" altLang="en-US" dirty="0" smtClean="0"/>
              <a:t>　かずを　くらべよう</a:t>
            </a:r>
            <a:endParaRPr kumimoji="1" lang="ja-JP" altLang="en-US" dirty="0"/>
          </a:p>
        </p:txBody>
      </p:sp>
      <p:pic>
        <p:nvPicPr>
          <p:cNvPr id="8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62" y="1950961"/>
            <a:ext cx="1858047" cy="177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763" y="1825057"/>
            <a:ext cx="1160344" cy="138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8" y="4722149"/>
            <a:ext cx="1858047" cy="177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796" y="1785114"/>
            <a:ext cx="1858047" cy="177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976" y="1825057"/>
            <a:ext cx="1858047" cy="177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995" y="3832490"/>
            <a:ext cx="1858047" cy="177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276" y="4031468"/>
            <a:ext cx="1160344" cy="138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6740" y="2265286"/>
            <a:ext cx="1160344" cy="138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307" y="4722148"/>
            <a:ext cx="1160344" cy="138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91" y="5128227"/>
            <a:ext cx="1160344" cy="138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273" y="4031468"/>
            <a:ext cx="1858047" cy="177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タイトル 1"/>
          <p:cNvSpPr txBox="1">
            <a:spLocks/>
          </p:cNvSpPr>
          <p:nvPr/>
        </p:nvSpPr>
        <p:spPr>
          <a:xfrm>
            <a:off x="838200" y="5728447"/>
            <a:ext cx="10515600" cy="969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コップ</a:t>
            </a:r>
            <a:r>
              <a:rPr lang="ja-JP" altLang="en-US" sz="4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がおおい　・　はぶら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</a:t>
            </a:r>
            <a:r>
              <a:rPr lang="ja-JP" altLang="en-US" sz="4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がすくない</a:t>
            </a:r>
            <a:endParaRPr lang="ja-JP" altLang="en-US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688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8505220" y="5097351"/>
            <a:ext cx="1333497" cy="13581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200" dirty="0">
                <a:solidFill>
                  <a:schemeClr val="tx1"/>
                </a:solidFill>
              </a:rPr>
              <a:t>６</a:t>
            </a:r>
            <a:endParaRPr kumimoji="1" lang="ja-JP" altLang="en-US" sz="7200" dirty="0">
              <a:solidFill>
                <a:schemeClr val="tx1"/>
              </a:solidFill>
            </a:endParaRPr>
          </a:p>
        </p:txBody>
      </p:sp>
      <p:pic>
        <p:nvPicPr>
          <p:cNvPr id="10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493" y="2151097"/>
            <a:ext cx="1026973" cy="7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391" y="2138243"/>
            <a:ext cx="1026973" cy="7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932" y="2143740"/>
            <a:ext cx="1026973" cy="7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956" y="2138242"/>
            <a:ext cx="1026973" cy="7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418" y="2138242"/>
            <a:ext cx="1026973" cy="7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2204196" y="5097352"/>
            <a:ext cx="1333497" cy="13581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200" dirty="0">
                <a:solidFill>
                  <a:schemeClr val="tx1"/>
                </a:solidFill>
              </a:rPr>
              <a:t>５</a:t>
            </a:r>
            <a:endParaRPr kumimoji="1" lang="ja-JP" altLang="en-US" sz="7200" dirty="0">
              <a:solidFill>
                <a:schemeClr val="tx1"/>
              </a:solidFill>
            </a:endParaRP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0" y="31194"/>
            <a:ext cx="12192000" cy="1640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どっちが　おおい？</a:t>
            </a:r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01704" y="1417627"/>
            <a:ext cx="5338483" cy="32753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6502728" y="1417626"/>
            <a:ext cx="5338483" cy="32753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9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93" y="1952661"/>
            <a:ext cx="837269" cy="94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426" y="1952661"/>
            <a:ext cx="837269" cy="94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321" y="1952661"/>
            <a:ext cx="837269" cy="94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59" y="1952661"/>
            <a:ext cx="837269" cy="94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794" y="1952661"/>
            <a:ext cx="837269" cy="94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円/楕円 24"/>
          <p:cNvSpPr/>
          <p:nvPr/>
        </p:nvSpPr>
        <p:spPr>
          <a:xfrm>
            <a:off x="8271968" y="4868783"/>
            <a:ext cx="1800000" cy="180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926" y="3119021"/>
            <a:ext cx="1026973" cy="7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3800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2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1305" y="136525"/>
            <a:ext cx="10515600" cy="1325563"/>
          </a:xfrm>
        </p:spPr>
        <p:txBody>
          <a:bodyPr/>
          <a:lstStyle/>
          <a:p>
            <a:pPr algn="ctr"/>
            <a:r>
              <a:rPr lang="ja-JP" altLang="en-US" dirty="0" smtClean="0"/>
              <a:t>つく</a:t>
            </a:r>
            <a:r>
              <a:rPr lang="ja-JP" altLang="en-US" dirty="0"/>
              <a:t>え</a:t>
            </a:r>
            <a:r>
              <a:rPr kumimoji="1" lang="ja-JP" altLang="en-US" dirty="0" smtClean="0"/>
              <a:t>と　</a:t>
            </a:r>
            <a:r>
              <a:rPr lang="ja-JP" altLang="en-US" dirty="0" smtClean="0"/>
              <a:t>いす</a:t>
            </a:r>
            <a:r>
              <a:rPr kumimoji="1" lang="ja-JP" altLang="en-US" dirty="0" smtClean="0"/>
              <a:t>の　かずを　くらべよう</a:t>
            </a:r>
            <a:endParaRPr kumimoji="1" lang="ja-JP" altLang="en-US" dirty="0"/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8497916" y="8469477"/>
            <a:ext cx="575504" cy="234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おな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じ</a:t>
            </a:r>
          </a:p>
        </p:txBody>
      </p:sp>
      <p:pic>
        <p:nvPicPr>
          <p:cNvPr id="2050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61" y="3559603"/>
            <a:ext cx="2220513" cy="234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327" y="1877099"/>
            <a:ext cx="2220513" cy="234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801" y="3532933"/>
            <a:ext cx="2220513" cy="234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487" y="1041036"/>
            <a:ext cx="2220513" cy="234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90" y="1344187"/>
            <a:ext cx="1526659" cy="180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752" y="1680562"/>
            <a:ext cx="1526659" cy="180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292" y="4167880"/>
            <a:ext cx="1526659" cy="180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174" y="4018224"/>
            <a:ext cx="1526659" cy="180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674" y="2250744"/>
            <a:ext cx="1526659" cy="180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タイトル 1"/>
          <p:cNvSpPr txBox="1">
            <a:spLocks/>
          </p:cNvSpPr>
          <p:nvPr/>
        </p:nvSpPr>
        <p:spPr>
          <a:xfrm>
            <a:off x="838200" y="5728447"/>
            <a:ext cx="10515600" cy="969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</a:t>
            </a:r>
            <a:r>
              <a:rPr lang="ja-JP" altLang="en-US" sz="4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がおおい　・　つく</a:t>
            </a:r>
            <a:r>
              <a:rPr lang="ja-JP" altLang="en-US" sz="4000" dirty="0" err="1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えが</a:t>
            </a:r>
            <a:r>
              <a:rPr lang="ja-JP" altLang="en-US" sz="4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すくない</a:t>
            </a:r>
            <a:endParaRPr lang="ja-JP" altLang="en-US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2796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1305" y="136525"/>
            <a:ext cx="10515600" cy="1325563"/>
          </a:xfrm>
        </p:spPr>
        <p:txBody>
          <a:bodyPr/>
          <a:lstStyle/>
          <a:p>
            <a:pPr algn="ctr"/>
            <a:r>
              <a:rPr lang="ja-JP" altLang="en-US" dirty="0" smtClean="0"/>
              <a:t>つく</a:t>
            </a:r>
            <a:r>
              <a:rPr lang="ja-JP" altLang="en-US" dirty="0"/>
              <a:t>え</a:t>
            </a:r>
            <a:r>
              <a:rPr kumimoji="1" lang="ja-JP" altLang="en-US" dirty="0" smtClean="0"/>
              <a:t>と　</a:t>
            </a:r>
            <a:r>
              <a:rPr lang="ja-JP" altLang="en-US" dirty="0" smtClean="0"/>
              <a:t>いす</a:t>
            </a:r>
            <a:r>
              <a:rPr kumimoji="1" lang="ja-JP" altLang="en-US" dirty="0" smtClean="0"/>
              <a:t>の　かずを　くらべよう</a:t>
            </a:r>
            <a:endParaRPr kumimoji="1" lang="ja-JP" altLang="en-US" dirty="0"/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8497916" y="8469477"/>
            <a:ext cx="575504" cy="234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おな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じ</a:t>
            </a:r>
          </a:p>
        </p:txBody>
      </p:sp>
      <p:pic>
        <p:nvPicPr>
          <p:cNvPr id="2050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54" y="1238845"/>
            <a:ext cx="2220513" cy="234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683" y="3262569"/>
            <a:ext cx="2220513" cy="234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871" y="3644556"/>
            <a:ext cx="2220513" cy="234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487" y="1041036"/>
            <a:ext cx="2220513" cy="234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19" y="4193900"/>
            <a:ext cx="1526659" cy="180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884" y="4753482"/>
            <a:ext cx="1526659" cy="180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062" y="1730482"/>
            <a:ext cx="1526659" cy="180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674" y="2250744"/>
            <a:ext cx="1526659" cy="180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06" y="1183184"/>
            <a:ext cx="2220513" cy="234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026" y="4753482"/>
            <a:ext cx="1526659" cy="180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タイトル 1"/>
          <p:cNvSpPr txBox="1">
            <a:spLocks/>
          </p:cNvSpPr>
          <p:nvPr/>
        </p:nvSpPr>
        <p:spPr>
          <a:xfrm>
            <a:off x="838200" y="5728447"/>
            <a:ext cx="10515600" cy="969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おな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じ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5232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 smtClean="0"/>
              <a:t>ちょう</a:t>
            </a:r>
            <a:r>
              <a:rPr lang="ja-JP" altLang="en-US" dirty="0" err="1" smtClean="0"/>
              <a:t>ちょ</a:t>
            </a:r>
            <a:r>
              <a:rPr kumimoji="1" lang="ja-JP" altLang="en-US" dirty="0" smtClean="0"/>
              <a:t>と　はなの　かずを　くらべよう</a:t>
            </a:r>
            <a:endParaRPr kumimoji="1" lang="ja-JP" altLang="en-US" dirty="0"/>
          </a:p>
        </p:txBody>
      </p:sp>
      <p:pic>
        <p:nvPicPr>
          <p:cNvPr id="5122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93" y="1690688"/>
            <a:ext cx="1993339" cy="199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469" y="3074425"/>
            <a:ext cx="1488143" cy="148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482" y="1376550"/>
            <a:ext cx="1993339" cy="199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021" y="3255029"/>
            <a:ext cx="1993339" cy="199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105" y="1586282"/>
            <a:ext cx="1488143" cy="148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1" y="2939955"/>
            <a:ext cx="1488143" cy="148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385" y="1401017"/>
            <a:ext cx="1993339" cy="199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ソース画像を表示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58"/>
          <a:stretch/>
        </p:blipFill>
        <p:spPr bwMode="auto">
          <a:xfrm>
            <a:off x="0" y="4434010"/>
            <a:ext cx="2865157" cy="242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ソース画像を表示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874" y="3891663"/>
            <a:ext cx="2865157" cy="35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ソース画像を表示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58"/>
          <a:stretch/>
        </p:blipFill>
        <p:spPr bwMode="auto">
          <a:xfrm>
            <a:off x="7386350" y="4428098"/>
            <a:ext cx="2865157" cy="242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ソース画像を表示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84024" y="3872304"/>
            <a:ext cx="2865157" cy="35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ソース画像を表示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848" y="4428098"/>
            <a:ext cx="2373718" cy="295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ソース画像を表示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796" y="4428098"/>
            <a:ext cx="2373718" cy="295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タイトル 1"/>
          <p:cNvSpPr txBox="1">
            <a:spLocks/>
          </p:cNvSpPr>
          <p:nvPr/>
        </p:nvSpPr>
        <p:spPr>
          <a:xfrm>
            <a:off x="838200" y="5728447"/>
            <a:ext cx="10515600" cy="969029"/>
          </a:xfrm>
          <a:prstGeom prst="rect">
            <a:avLst/>
          </a:prstGeom>
          <a:solidFill>
            <a:srgbClr val="FFFFFF">
              <a:alpha val="78824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ちょう</a:t>
            </a:r>
            <a:r>
              <a:rPr lang="ja-JP" altLang="en-US" sz="40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ちょ</a:t>
            </a:r>
            <a:r>
              <a:rPr lang="ja-JP" altLang="en-US" sz="4000" dirty="0" err="1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</a:t>
            </a:r>
            <a:r>
              <a:rPr lang="ja-JP" altLang="en-US" sz="4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おおい　・　は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</a:t>
            </a:r>
            <a:r>
              <a:rPr lang="ja-JP" altLang="en-US" sz="4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がすくない</a:t>
            </a:r>
            <a:endParaRPr lang="ja-JP" altLang="en-US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1680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 smtClean="0"/>
              <a:t>ちょう</a:t>
            </a:r>
            <a:r>
              <a:rPr lang="ja-JP" altLang="en-US" dirty="0" err="1" smtClean="0"/>
              <a:t>ちょ</a:t>
            </a:r>
            <a:r>
              <a:rPr kumimoji="1" lang="ja-JP" altLang="en-US" dirty="0" smtClean="0"/>
              <a:t>と　はなの　かずを　くらべよう</a:t>
            </a:r>
            <a:endParaRPr kumimoji="1" lang="ja-JP" altLang="en-US" dirty="0"/>
          </a:p>
        </p:txBody>
      </p:sp>
      <p:pic>
        <p:nvPicPr>
          <p:cNvPr id="5122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755" y="1448278"/>
            <a:ext cx="1993339" cy="199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50" y="3087423"/>
            <a:ext cx="1488143" cy="148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003" y="2156862"/>
            <a:ext cx="1993339" cy="199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652" y="2991571"/>
            <a:ext cx="1488143" cy="148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724" y="1927666"/>
            <a:ext cx="1488143" cy="148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385" y="1401017"/>
            <a:ext cx="1993339" cy="199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ソース画像を表示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58"/>
          <a:stretch/>
        </p:blipFill>
        <p:spPr bwMode="auto">
          <a:xfrm>
            <a:off x="0" y="4434010"/>
            <a:ext cx="2865157" cy="242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ソース画像を表示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874" y="3891663"/>
            <a:ext cx="2865157" cy="35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ソース画像を表示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58"/>
          <a:stretch/>
        </p:blipFill>
        <p:spPr bwMode="auto">
          <a:xfrm>
            <a:off x="7386350" y="4428098"/>
            <a:ext cx="2865157" cy="242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ソース画像を表示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84024" y="3872304"/>
            <a:ext cx="2865157" cy="35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ソース画像を表示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848" y="4428098"/>
            <a:ext cx="2373718" cy="295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ソース画像を表示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796" y="4428098"/>
            <a:ext cx="2373718" cy="295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タイトル 1"/>
          <p:cNvSpPr txBox="1">
            <a:spLocks/>
          </p:cNvSpPr>
          <p:nvPr/>
        </p:nvSpPr>
        <p:spPr>
          <a:xfrm>
            <a:off x="838200" y="5728447"/>
            <a:ext cx="10515600" cy="969029"/>
          </a:xfrm>
          <a:prstGeom prst="rect">
            <a:avLst/>
          </a:prstGeom>
          <a:solidFill>
            <a:srgbClr val="FFFFFF">
              <a:alpha val="78824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おなじ</a:t>
            </a:r>
            <a:endParaRPr lang="ja-JP" altLang="en-US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4050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77427" y="349885"/>
            <a:ext cx="6736080" cy="1325563"/>
          </a:xfrm>
        </p:spPr>
        <p:txBody>
          <a:bodyPr>
            <a:normAutofit/>
          </a:bodyPr>
          <a:lstStyle/>
          <a:p>
            <a:r>
              <a:rPr kumimoji="1" lang="ja-JP" altLang="en-US" sz="6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よくできました</a:t>
            </a:r>
            <a:endParaRPr kumimoji="1" lang="ja-JP" altLang="en-US" sz="6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098" y="2145432"/>
            <a:ext cx="4319804" cy="378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839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8505220" y="4988286"/>
            <a:ext cx="1333497" cy="13581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200" dirty="0">
                <a:solidFill>
                  <a:schemeClr val="tx1"/>
                </a:solidFill>
              </a:rPr>
              <a:t>６</a:t>
            </a:r>
            <a:endParaRPr kumimoji="1" lang="ja-JP" altLang="en-US" sz="7200" dirty="0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204196" y="5097352"/>
            <a:ext cx="1333497" cy="13581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200" dirty="0">
                <a:solidFill>
                  <a:schemeClr val="tx1"/>
                </a:solidFill>
              </a:rPr>
              <a:t>７</a:t>
            </a:r>
            <a:endParaRPr kumimoji="1" lang="ja-JP" altLang="en-US" sz="7200" dirty="0">
              <a:solidFill>
                <a:schemeClr val="tx1"/>
              </a:solidFill>
            </a:endParaRP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0" y="31194"/>
            <a:ext cx="12192000" cy="1640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どっちが　おおい？</a:t>
            </a:r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01704" y="1417627"/>
            <a:ext cx="5338483" cy="32753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6502728" y="1417626"/>
            <a:ext cx="5338483" cy="32753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8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641" y="1967279"/>
            <a:ext cx="837269" cy="94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574" y="1967279"/>
            <a:ext cx="837269" cy="94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0469" y="1967279"/>
            <a:ext cx="837269" cy="94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507" y="1967279"/>
            <a:ext cx="837269" cy="94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3942" y="1967279"/>
            <a:ext cx="837269" cy="94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641" y="2981968"/>
            <a:ext cx="837269" cy="94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806" y="1887447"/>
            <a:ext cx="1235425" cy="123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680" y="1887448"/>
            <a:ext cx="1235425" cy="123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2" y="1887449"/>
            <a:ext cx="1235425" cy="123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701" y="1887446"/>
            <a:ext cx="1235425" cy="123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347" y="1887447"/>
            <a:ext cx="1235425" cy="123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80" y="3154233"/>
            <a:ext cx="1235425" cy="123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485" y="3154231"/>
            <a:ext cx="1235425" cy="123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円/楕円 35"/>
          <p:cNvSpPr/>
          <p:nvPr/>
        </p:nvSpPr>
        <p:spPr>
          <a:xfrm>
            <a:off x="2012392" y="4876428"/>
            <a:ext cx="1800000" cy="180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150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2204196" y="5097352"/>
            <a:ext cx="1333497" cy="13581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200" dirty="0" smtClean="0">
                <a:solidFill>
                  <a:schemeClr val="tx1"/>
                </a:solidFill>
              </a:rPr>
              <a:t>３</a:t>
            </a:r>
            <a:endParaRPr kumimoji="1" lang="ja-JP" altLang="en-US" sz="7200" dirty="0">
              <a:solidFill>
                <a:schemeClr val="tx1"/>
              </a:solidFill>
            </a:endParaRPr>
          </a:p>
        </p:txBody>
      </p:sp>
      <p:pic>
        <p:nvPicPr>
          <p:cNvPr id="2050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2" y="2217544"/>
            <a:ext cx="1682842" cy="168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508" y="2217544"/>
            <a:ext cx="1682842" cy="168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274" y="2217544"/>
            <a:ext cx="1682842" cy="168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タイトル 1"/>
          <p:cNvSpPr txBox="1">
            <a:spLocks/>
          </p:cNvSpPr>
          <p:nvPr/>
        </p:nvSpPr>
        <p:spPr>
          <a:xfrm>
            <a:off x="0" y="31194"/>
            <a:ext cx="12192000" cy="1640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どっちが　おおい？</a:t>
            </a:r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8505220" y="5089708"/>
            <a:ext cx="1333497" cy="13581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200" dirty="0" smtClean="0">
                <a:solidFill>
                  <a:schemeClr val="tx1"/>
                </a:solidFill>
              </a:rPr>
              <a:t>１</a:t>
            </a:r>
            <a:endParaRPr kumimoji="1" lang="ja-JP" altLang="en-US" sz="7200" dirty="0">
              <a:solidFill>
                <a:schemeClr val="tx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01704" y="1417627"/>
            <a:ext cx="5338483" cy="32753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6502728" y="1417626"/>
            <a:ext cx="5338483" cy="32753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5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39" y="2310604"/>
            <a:ext cx="1923257" cy="148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/>
        </p:nvSpPr>
        <p:spPr>
          <a:xfrm>
            <a:off x="1970944" y="4876428"/>
            <a:ext cx="1800000" cy="180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0378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2204196" y="5097352"/>
            <a:ext cx="1333497" cy="13581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200" dirty="0">
                <a:solidFill>
                  <a:schemeClr val="tx1"/>
                </a:solidFill>
              </a:rPr>
              <a:t>５</a:t>
            </a:r>
            <a:endParaRPr kumimoji="1" lang="ja-JP" altLang="en-US" sz="7200" dirty="0">
              <a:solidFill>
                <a:schemeClr val="tx1"/>
              </a:solidFill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0" y="31194"/>
            <a:ext cx="12192000" cy="1640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どっちが　おおい？</a:t>
            </a:r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8505220" y="5089708"/>
            <a:ext cx="1333497" cy="13581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200" dirty="0">
                <a:solidFill>
                  <a:schemeClr val="tx1"/>
                </a:solidFill>
              </a:rPr>
              <a:t>４</a:t>
            </a:r>
            <a:endParaRPr kumimoji="1" lang="ja-JP" altLang="en-US" sz="7200" dirty="0">
              <a:solidFill>
                <a:schemeClr val="tx1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01704" y="1417627"/>
            <a:ext cx="5338483" cy="32753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6502728" y="1417626"/>
            <a:ext cx="5338483" cy="32753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9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668" y="2179528"/>
            <a:ext cx="1757840" cy="175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00" y="2179528"/>
            <a:ext cx="1757840" cy="175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932" y="2179528"/>
            <a:ext cx="1757840" cy="175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641" y="2179528"/>
            <a:ext cx="1757840" cy="175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ソース画像を表示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6" r="27093"/>
          <a:stretch/>
        </p:blipFill>
        <p:spPr bwMode="auto">
          <a:xfrm>
            <a:off x="168533" y="2288462"/>
            <a:ext cx="1191491" cy="139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ソース画像を表示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6" r="27093"/>
          <a:stretch/>
        </p:blipFill>
        <p:spPr bwMode="auto">
          <a:xfrm>
            <a:off x="1173519" y="2283741"/>
            <a:ext cx="1191491" cy="139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3619" y="2283741"/>
            <a:ext cx="1189045" cy="1393671"/>
          </a:xfrm>
          <a:prstGeom prst="rect">
            <a:avLst/>
          </a:prstGeom>
        </p:spPr>
      </p:pic>
      <p:pic>
        <p:nvPicPr>
          <p:cNvPr id="25" name="Picture 2" descr="ソース画像を表示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6" r="27093"/>
          <a:stretch/>
        </p:blipFill>
        <p:spPr bwMode="auto">
          <a:xfrm>
            <a:off x="3325807" y="2283741"/>
            <a:ext cx="1191491" cy="139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ソース画像を表示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6" r="27093"/>
          <a:stretch/>
        </p:blipFill>
        <p:spPr bwMode="auto">
          <a:xfrm>
            <a:off x="4379347" y="2286101"/>
            <a:ext cx="1191491" cy="139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円/楕円 28"/>
          <p:cNvSpPr/>
          <p:nvPr/>
        </p:nvSpPr>
        <p:spPr>
          <a:xfrm>
            <a:off x="1970944" y="4868784"/>
            <a:ext cx="1800000" cy="180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0667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8505220" y="5070177"/>
            <a:ext cx="1333497" cy="13581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200" dirty="0">
                <a:solidFill>
                  <a:schemeClr val="tx1"/>
                </a:solidFill>
              </a:rPr>
              <a:t>９</a:t>
            </a:r>
            <a:endParaRPr kumimoji="1" lang="ja-JP" altLang="en-US" sz="7200" dirty="0">
              <a:solidFill>
                <a:schemeClr val="tx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204196" y="5097352"/>
            <a:ext cx="1333497" cy="13581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7200" dirty="0">
                <a:solidFill>
                  <a:schemeClr val="tx1"/>
                </a:solidFill>
              </a:rPr>
              <a:t>10</a:t>
            </a:r>
            <a:endParaRPr kumimoji="1" lang="ja-JP" altLang="en-US" sz="7200" dirty="0">
              <a:solidFill>
                <a:schemeClr val="tx1"/>
              </a:solidFill>
            </a:endParaRPr>
          </a:p>
        </p:txBody>
      </p:sp>
      <p:sp>
        <p:nvSpPr>
          <p:cNvPr id="16" name="タイトル 1"/>
          <p:cNvSpPr txBox="1">
            <a:spLocks/>
          </p:cNvSpPr>
          <p:nvPr/>
        </p:nvSpPr>
        <p:spPr>
          <a:xfrm>
            <a:off x="0" y="31194"/>
            <a:ext cx="12192000" cy="1640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どっちが　おおい？</a:t>
            </a:r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01704" y="1417627"/>
            <a:ext cx="5338483" cy="32753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6502728" y="1417626"/>
            <a:ext cx="5338483" cy="32753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7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4" y="1800313"/>
            <a:ext cx="1382205" cy="138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18" y="1800310"/>
            <a:ext cx="1382205" cy="138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862" y="1800312"/>
            <a:ext cx="1382205" cy="138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797" y="1800310"/>
            <a:ext cx="1382205" cy="138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361" y="1800314"/>
            <a:ext cx="1382205" cy="138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31" y="2758807"/>
            <a:ext cx="1382205" cy="138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83" y="2758804"/>
            <a:ext cx="1382205" cy="138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127" y="2758806"/>
            <a:ext cx="1382205" cy="138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062" y="2758804"/>
            <a:ext cx="1382205" cy="138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287" y="2748658"/>
            <a:ext cx="1382205" cy="138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493" y="2151097"/>
            <a:ext cx="1026973" cy="7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391" y="2138243"/>
            <a:ext cx="1026973" cy="7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932" y="2143740"/>
            <a:ext cx="1026973" cy="7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956" y="2138242"/>
            <a:ext cx="1026973" cy="7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418" y="2138242"/>
            <a:ext cx="1026973" cy="7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710" y="3076761"/>
            <a:ext cx="1026973" cy="7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608" y="3063907"/>
            <a:ext cx="1026973" cy="7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173" y="3063906"/>
            <a:ext cx="1026973" cy="7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635" y="3063906"/>
            <a:ext cx="1026973" cy="7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円/楕円 65"/>
          <p:cNvSpPr/>
          <p:nvPr/>
        </p:nvSpPr>
        <p:spPr>
          <a:xfrm>
            <a:off x="1966229" y="4876428"/>
            <a:ext cx="1800000" cy="180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0289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8505220" y="5070177"/>
            <a:ext cx="1333497" cy="13581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200" dirty="0" smtClean="0">
                <a:solidFill>
                  <a:schemeClr val="tx1"/>
                </a:solidFill>
              </a:rPr>
              <a:t>７</a:t>
            </a:r>
            <a:endParaRPr kumimoji="1" lang="ja-JP" altLang="en-US" sz="7200" dirty="0">
              <a:solidFill>
                <a:schemeClr val="tx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204196" y="5097352"/>
            <a:ext cx="1333497" cy="13581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200" dirty="0" smtClean="0">
                <a:solidFill>
                  <a:schemeClr val="tx1"/>
                </a:solidFill>
              </a:rPr>
              <a:t>９</a:t>
            </a:r>
            <a:endParaRPr kumimoji="1" lang="ja-JP" altLang="en-US" sz="7200" dirty="0">
              <a:solidFill>
                <a:schemeClr val="tx1"/>
              </a:solidFill>
            </a:endParaRPr>
          </a:p>
        </p:txBody>
      </p:sp>
      <p:sp>
        <p:nvSpPr>
          <p:cNvPr id="16" name="タイトル 1"/>
          <p:cNvSpPr txBox="1">
            <a:spLocks/>
          </p:cNvSpPr>
          <p:nvPr/>
        </p:nvSpPr>
        <p:spPr>
          <a:xfrm>
            <a:off x="0" y="31194"/>
            <a:ext cx="12192000" cy="1640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どっちが　おおい？</a:t>
            </a:r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01704" y="1417627"/>
            <a:ext cx="5338483" cy="32753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6502728" y="1417626"/>
            <a:ext cx="5338483" cy="32753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2" name="Picture 2" descr="ソース画像を表示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6" r="27093"/>
          <a:stretch/>
        </p:blipFill>
        <p:spPr bwMode="auto">
          <a:xfrm>
            <a:off x="137882" y="1788847"/>
            <a:ext cx="1191491" cy="139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ソース画像を表示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6" r="27093"/>
          <a:stretch/>
        </p:blipFill>
        <p:spPr bwMode="auto">
          <a:xfrm>
            <a:off x="1142868" y="1784126"/>
            <a:ext cx="1191491" cy="139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2968" y="1784126"/>
            <a:ext cx="1189045" cy="1393671"/>
          </a:xfrm>
          <a:prstGeom prst="rect">
            <a:avLst/>
          </a:prstGeom>
        </p:spPr>
      </p:pic>
      <p:pic>
        <p:nvPicPr>
          <p:cNvPr id="28" name="Picture 2" descr="ソース画像を表示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6" r="27093"/>
          <a:stretch/>
        </p:blipFill>
        <p:spPr bwMode="auto">
          <a:xfrm>
            <a:off x="3295156" y="1784126"/>
            <a:ext cx="1191491" cy="139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ソース画像を表示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6" r="27093"/>
          <a:stretch/>
        </p:blipFill>
        <p:spPr bwMode="auto">
          <a:xfrm>
            <a:off x="4348696" y="1786486"/>
            <a:ext cx="1191491" cy="139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ソース画像を表示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6" r="27093"/>
          <a:stretch/>
        </p:blipFill>
        <p:spPr bwMode="auto">
          <a:xfrm>
            <a:off x="137882" y="2986108"/>
            <a:ext cx="1191491" cy="139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ソース画像を表示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6" r="27093"/>
          <a:stretch/>
        </p:blipFill>
        <p:spPr bwMode="auto">
          <a:xfrm>
            <a:off x="1142868" y="2981387"/>
            <a:ext cx="1191491" cy="139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2968" y="2981387"/>
            <a:ext cx="1189045" cy="1393671"/>
          </a:xfrm>
          <a:prstGeom prst="rect">
            <a:avLst/>
          </a:prstGeom>
        </p:spPr>
      </p:pic>
      <p:pic>
        <p:nvPicPr>
          <p:cNvPr id="33" name="Picture 2" descr="ソース画像を表示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6" r="27093"/>
          <a:stretch/>
        </p:blipFill>
        <p:spPr bwMode="auto">
          <a:xfrm>
            <a:off x="3295156" y="2981387"/>
            <a:ext cx="1191491" cy="139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ソース画像を表示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641" y="1967279"/>
            <a:ext cx="837269" cy="94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ソース画像を表示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574" y="1967279"/>
            <a:ext cx="837269" cy="94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ソース画像を表示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0469" y="1967279"/>
            <a:ext cx="837269" cy="94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ソース画像を表示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507" y="1967279"/>
            <a:ext cx="837269" cy="94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ソース画像を表示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3942" y="1967279"/>
            <a:ext cx="837269" cy="94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ソース画像を表示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641" y="2981968"/>
            <a:ext cx="837269" cy="94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ソース画像を表示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574" y="2981968"/>
            <a:ext cx="837269" cy="94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円/楕円 40"/>
          <p:cNvSpPr/>
          <p:nvPr/>
        </p:nvSpPr>
        <p:spPr>
          <a:xfrm>
            <a:off x="1970944" y="4849253"/>
            <a:ext cx="1800000" cy="180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8718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4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4.3|2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3|2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3.8|2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2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2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3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3.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3.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2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2.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3|2.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3.9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|2.4|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3|3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|3.7|2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3|2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3.4|2.3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1179</Words>
  <Application>Microsoft Office PowerPoint</Application>
  <PresentationFormat>ワイド画面</PresentationFormat>
  <Paragraphs>351</Paragraphs>
  <Slides>44</Slides>
  <Notes>44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44</vt:i4>
      </vt:variant>
    </vt:vector>
  </HeadingPairs>
  <TitlesOfParts>
    <vt:vector size="51" baseType="lpstr">
      <vt:lpstr>BIZ UDPゴシック</vt:lpstr>
      <vt:lpstr>ＭＳ Ｐゴシック</vt:lpstr>
      <vt:lpstr>UD デジタル 教科書体 NK-B</vt:lpstr>
      <vt:lpstr>游ゴシック</vt:lpstr>
      <vt:lpstr>Arial</vt:lpstr>
      <vt:lpstr>Calibri</vt:lpstr>
      <vt:lpstr>Office テーマ</vt:lpstr>
      <vt:lpstr>どっちが　おおい？② （かぞえて　くらべよう）</vt:lpstr>
      <vt:lpstr>PowerPoint プレゼンテーション</vt:lpstr>
      <vt:lpstr>どっちが　おおい？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「おなじ」はどれ？</vt:lpstr>
      <vt:lpstr>おなじかずは　どれとどれ？</vt:lpstr>
      <vt:lpstr>おなじかずは　どれとどれ？</vt:lpstr>
      <vt:lpstr>おなじかずは　どれとどれ？</vt:lpstr>
      <vt:lpstr>おなじかずは　どれとどれ？</vt:lpstr>
      <vt:lpstr>おなじかずは　どれとどれ？</vt:lpstr>
      <vt:lpstr>なんばんめ？①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なんばんめ？②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かずはおなじ？①</vt:lpstr>
      <vt:lpstr>コップと　はぶらしの　かずを　くらべよう</vt:lpstr>
      <vt:lpstr>コップと　はぶらしの　かずを　くらべよう</vt:lpstr>
      <vt:lpstr>コップと　はぶらしの　かずを　くらべよう</vt:lpstr>
      <vt:lpstr>つくえと　いすの　かずを　くらべよう</vt:lpstr>
      <vt:lpstr>つくえと　いすの　かずを　くらべよう</vt:lpstr>
      <vt:lpstr>つくえと　いすの　かずを　くらべよう</vt:lpstr>
      <vt:lpstr>かずはおなじ？②</vt:lpstr>
      <vt:lpstr>コップと　はぶらしの　かずを　くらべよう</vt:lpstr>
      <vt:lpstr>コップと　はぶらしの　かずを　くらべよう</vt:lpstr>
      <vt:lpstr>つくえと　いすの　かずを　くらべよう</vt:lpstr>
      <vt:lpstr>つくえと　いすの　かずを　くらべよう</vt:lpstr>
      <vt:lpstr>ちょうちょと　はなの　かずを　くらべよう</vt:lpstr>
      <vt:lpstr>ちょうちょと　はなの　かずを　くらべよう</vt:lpstr>
      <vt:lpstr>よくできました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なにいろかな？</dc:title>
  <dc:creator>Windows ユーザー</dc:creator>
  <cp:lastModifiedBy>Windows ユーザー</cp:lastModifiedBy>
  <cp:revision>49</cp:revision>
  <cp:lastPrinted>2020-11-24T22:55:44Z</cp:lastPrinted>
  <dcterms:created xsi:type="dcterms:W3CDTF">2020-08-21T05:09:50Z</dcterms:created>
  <dcterms:modified xsi:type="dcterms:W3CDTF">2020-12-10T06:25:42Z</dcterms:modified>
</cp:coreProperties>
</file>