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83" r:id="rId2"/>
    <p:sldId id="1218" r:id="rId3"/>
    <p:sldId id="1206" r:id="rId4"/>
    <p:sldId id="1220" r:id="rId5"/>
    <p:sldId id="1175" r:id="rId6"/>
    <p:sldId id="1209" r:id="rId7"/>
    <p:sldId id="1221" r:id="rId8"/>
    <p:sldId id="1222" r:id="rId9"/>
    <p:sldId id="1231" r:id="rId10"/>
    <p:sldId id="1223" r:id="rId11"/>
    <p:sldId id="1228" r:id="rId12"/>
    <p:sldId id="1225" r:id="rId13"/>
    <p:sldId id="1229" r:id="rId14"/>
    <p:sldId id="1211" r:id="rId15"/>
    <p:sldId id="1212" r:id="rId16"/>
    <p:sldId id="1232" r:id="rId17"/>
    <p:sldId id="1204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37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7" autoAdjust="0"/>
    <p:restoredTop sz="77306" autoAdjust="0"/>
  </p:normalViewPr>
  <p:slideViewPr>
    <p:cSldViewPr snapToGrid="0">
      <p:cViewPr>
        <p:scale>
          <a:sx n="59" d="100"/>
          <a:sy n="59" d="100"/>
        </p:scale>
        <p:origin x="822" y="4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7ED0F-B1B4-4AAE-92E0-F830182EC767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A5A9-7577-4010-A695-5BF03329A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2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調べた結果です。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スライドの生徒は、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「思ったとおり、月は東から南の方へ動いているね。」　という感想を話しています。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午後、南東の空に見える半月は、時間が経つと、少しずつ南の方へ動きながら高くなっていきます。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82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午後の半月を観察して７日ぐらい経つと、夕方、東の空に満月が見えます。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スライドの生徒は、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「月は上の方へ動いていくよ。」と話しています。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3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この時間の観察２は、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「満月がどのように動いているかを調べよう。」です。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観察の流れは、次の３つです。「１　観察１と同じように、観察する場所を決めて、立つ位置に印をつける。」、「２　記録用紙に方位と高さを書き入れ、目印となる建物を描く。」、「３　１時間おきに３回、月の位置を調べて記録する。」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それでは、観察をしましょう。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74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夕方、東の空に見える満月は、時間がたつと、少しずつ南の方へ動きながら高くなっていきます。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満月</a:t>
            </a:r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は、午前</a:t>
            </a:r>
            <a:r>
              <a:rPr kumimoji="1"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時頃に南を通り、そのあとは、少しずつ西の方へ動きながら低くなっていきます。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スライド右下の生徒は、「満月も予想通り、太陽と同じように動いているみたいだね。」と話しています。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05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これまで調べてきた結果をもとに、月の動きについてまとめましょう。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スライド左下の生徒は、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「半月も満月も東から南に動いているよ。」という感想を話しています。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スライド中央下の生徒は、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「どちらの月も、太陽と同じように動いているように見えるね。」という感想を話しています。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スライド右下の生徒は、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「月は、見える形はちがっても、同じように動いているね。」という感想を話しています。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みなさんは、どのようなことに気付きましたか？動画を一度止めて、調べたことを先生や友達に伝えてみましょう。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95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この時間で分かったことは、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「月は、半月や満月など、日によって見える形がちがうが、どの日に見える月も、太陽と同じように、東のほうからのぼり、南を通って、西の方にしずむ。」です。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948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この時間で使った言葉を確認します。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一つ目は、満月です。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満月とは、全面が輝いて円く見える月のことでした。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aseline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二つ目は、半月です。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半円形をした月のことでした。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677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この時間の振り返りです。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こちらに示していることを参考にして、この時間の理科の勉強で感じたことを話し合ってみましょう。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これで、この時間の理科の勉強を終わります。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37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この時間で使う言葉を２つ紹介します。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一つ目は、満月です。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満月とは、全面が輝いて円く見える月のことです。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aseline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二つ目は、半月です。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半円形をした月のことです。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22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月は、夜だけでなく、昼間に見えることもあります。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1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また、同じ場所で目印となる建物などといっしょに月を見ると、短い時間でも、月が動いていることが分かります。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この時間の問題です。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「月は、どのように動いているのだろうか。」です。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これまで、みなさんは、「太陽は、東の方からのぼり、南を通って、西の方へしずんでいく。」ことを学んでいます。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その学習の中では、太陽がいくつもあるのではなく、太陽が少しずつ動いていることについて、観察をとおして学びました。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スライドの生徒は、「月は、太陽と同じように、東から南を通って、西の方へ動くと思う。」と予想していますね。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かげと太陽の向きを調べたように、同じ場所で月の動きをしらべましょう。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1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この時間の観察１は、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「午後に見える半月の動きを調べよう。」です。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観察の流れは、次の３つです。「１　観察する場所を決めて、立つ位置に印をつける。」、「２　記録用紙に方位と高さを書き入れ、目印となる建物などを描く。」、「３　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分おきに３回、月の位置を調べて記録する。」です。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「月の位置の調べ方１」です。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月の位置の調べ方のうち「方位」の調べ方を説明します。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大事なことは３つです。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１つ目は、月の方向に指先を向けることです。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２つ目は、方位磁針を回して、針のＮ極（色のついたほう）と文字盤の北を合わせます。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３つ目は、月の方向がどの位置かを読み取ります。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方位の覚え方は、「南向き、左が東、右が西」です。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32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「月の位置の調べ方２」です。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月の位置の調べ方のうち「高さ」の調べ方を説明します。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大事なことは３つです。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１つ目は、目の高さに、右手を伸ばすことです。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２つ目は、右手の上に左手の「にぎりこぶし」を合わせます。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３つ目は、「にぎりこぶし」何個分の位置にあるかで、月の高さを調べます。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腕を伸ばしたとき、にぎりこぶし１個分の角度は約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10°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28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それでは、「月の位置の調べ方１、２」を参考にして、記録用紙に半月の動きを記録していきましょう。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6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E6956B-4102-4CED-AA9D-F92529AE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DA6306-A329-49F4-8BAB-69E9B223F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1C878B-A28A-4BCE-88D3-38DFDCF7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FF5885-E156-4267-8AFE-8567E194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AE9470-40A4-4912-B9FF-886F94AC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60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EA721-3332-48D7-83E4-EC7B46D1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62D018-4DC5-47C3-809B-7BFCACEA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A0ADA-3298-4259-A288-5D2190E3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8332AB-94A4-472F-AFDB-5C03777A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54B55A-8F21-456D-B1C3-971A289F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AD9395-14CB-4BC6-99D6-39A2CDA77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45EF6A-5FAD-4CFF-AB20-FFD0F0BE8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65FDB4-7E23-4A31-A19A-3EF3A2BE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E1427-7364-44D5-BD27-A8724D9B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BC5DE8-FAED-44EB-8D4B-60399A42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3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CF074-0746-4786-B17C-CBA9C256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14ABF9-A4B8-464D-99F8-6FC34676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48B9B8-6016-4368-A49B-7640BA9D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1A81E2-CACD-4CB1-9D10-7329A06C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50C7FF-3FF5-461F-80A6-4BD1736C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1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E60D1-2469-4823-97D2-74A5C4DD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86021A-1181-4540-8863-ACD7FC82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A72AA5-34ED-486E-BBC1-17739680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FC1883-0872-4D1F-BBB4-3AD3066C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7CA6C5-31B9-4150-8CC1-0F0BEA28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5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CB8C1-532B-47C8-8F41-1AA21EB3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9E941A-73C3-452F-B79D-2AE7AD4D1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6F6BD1-A7E1-4F02-9AC1-C299D75DD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89E979-F7A4-425F-A28C-D4EB9256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D4D0E1-BC81-419D-87B2-2FD6F20C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561E8F-5251-4646-B436-AE8D705C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9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2FC15-6E4E-458B-B65C-A4DE5F5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031A1-6776-479E-9575-EDAE1DB8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EE1CA3-CE94-4B30-B8CB-651AE17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B9BC19-6BF3-4653-9419-60152054A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FA176E-930C-42D9-9730-E36CBD2EF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6D739F-8CBE-4C23-9C4B-39EB5AA5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A2BFED-7412-4CFE-A708-D0CF14B6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C0F20A-F0EB-4C66-B3A4-B6116840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11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00FF5-1045-4DA9-803F-1CF0C143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24016E-6CD6-49D3-9766-5C254236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56BE4B-8110-4DBA-8D23-E5E13073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C232A3-344E-4CA9-A0C6-6C87C984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42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393984-FA84-4521-A0E5-316E977B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9A01FF-E1DD-4650-9D96-3EFA976F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3BFBBA-8420-4CA0-A436-CF707096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25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07FC7-0596-46BC-8943-DADA07BE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D53A1-8956-48A6-A607-8F02BBD0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1CEA46-D242-44A1-9827-A5E8E8CF2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136634-BE0E-49EF-BC76-79068538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385EA-A8FD-49E8-BE51-A645C398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21861-98D6-4ADE-80D3-E59966A5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86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8028C9-3CAB-49F8-BA3A-92727E9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A26420-4545-4CD2-B849-FC64CCF5F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9D8A66-7957-4174-9B95-05C4842E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639178-DEC3-4496-8DA1-8376DA09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E47470-753F-428F-9A7C-697189E7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5EF3AE-3A9D-46EB-A325-889B128A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72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2880EF-72ED-4945-B727-EB0BC2DA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AA8D0A-947E-4EB2-9E93-6B85C68ED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A01E89-E508-418F-8226-8B94BF279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AE2A-78AC-40DF-A965-EEE62D706BCB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2CEAF-00A3-4252-8408-0B25E0BB8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64CDBE-92AE-4758-BAA8-4E533CB89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1.jp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B832A58-AB7E-414F-899A-E2B21A73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65543"/>
          </a:xfrm>
        </p:spPr>
        <p:txBody>
          <a:bodyPr>
            <a:normAutofit/>
          </a:bodyPr>
          <a:lstStyle/>
          <a:p>
            <a:r>
              <a:rPr lang="ja-JP" altLang="en-US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br>
              <a:rPr lang="en-US" altLang="ja-JP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月の動き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217C89-7973-4819-AEF7-1C8C0A2E0436}"/>
              </a:ext>
            </a:extLst>
          </p:cNvPr>
          <p:cNvSpPr/>
          <p:nvPr/>
        </p:nvSpPr>
        <p:spPr>
          <a:xfrm>
            <a:off x="3898807" y="2232993"/>
            <a:ext cx="8137193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つき　　　うご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3E37AE-C6F5-470F-81BA-4166A2BF91C3}"/>
              </a:ext>
            </a:extLst>
          </p:cNvPr>
          <p:cNvSpPr txBox="1"/>
          <p:nvPr/>
        </p:nvSpPr>
        <p:spPr>
          <a:xfrm>
            <a:off x="156000" y="630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をひらく　小学理科４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　月や星の動き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　教育出版</a:t>
            </a:r>
          </a:p>
        </p:txBody>
      </p:sp>
    </p:spTree>
    <p:extLst>
      <p:ext uri="{BB962C8B-B14F-4D97-AF65-F5344CB8AC3E}">
        <p14:creationId xmlns:p14="http://schemas.microsoft.com/office/powerpoint/2010/main" val="400170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2"/>
    </mc:Choice>
    <mc:Fallback>
      <p:transition spd="slow" advTm="43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C4601E-DB19-49FF-AAAF-327BA39D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64AD2DA-A7E9-4AFE-BD64-3A37F012C099}"/>
              </a:ext>
            </a:extLst>
          </p:cNvPr>
          <p:cNvSpPr/>
          <p:nvPr/>
        </p:nvSpPr>
        <p:spPr>
          <a:xfrm>
            <a:off x="450225" y="365125"/>
            <a:ext cx="1749875" cy="1458960"/>
          </a:xfrm>
          <a:prstGeom prst="roundRect">
            <a:avLst/>
          </a:prstGeom>
          <a:solidFill>
            <a:srgbClr val="37F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5C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結果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C870AA-15EE-4EB0-8B98-6F1BF9179B12}"/>
              </a:ext>
            </a:extLst>
          </p:cNvPr>
          <p:cNvSpPr/>
          <p:nvPr/>
        </p:nvSpPr>
        <p:spPr>
          <a:xfrm>
            <a:off x="-353856" y="242749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5C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けっか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6A51C16A-89E4-4D3E-B5F2-1FB3D2194D7F}"/>
              </a:ext>
            </a:extLst>
          </p:cNvPr>
          <p:cNvSpPr/>
          <p:nvPr/>
        </p:nvSpPr>
        <p:spPr>
          <a:xfrm>
            <a:off x="3306335" y="365124"/>
            <a:ext cx="7172528" cy="1565545"/>
          </a:xfrm>
          <a:prstGeom prst="wedgeRoundRectCallout">
            <a:avLst>
              <a:gd name="adj1" fmla="val 55976"/>
              <a:gd name="adj2" fmla="val 76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午後、南東の空に見える半月は、時間がたつと、少しずつ南の方へ動きながら高くなっていきます。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AFF494-39F0-422B-888B-A5E72CBA306A}"/>
              </a:ext>
            </a:extLst>
          </p:cNvPr>
          <p:cNvSpPr txBox="1"/>
          <p:nvPr/>
        </p:nvSpPr>
        <p:spPr>
          <a:xfrm>
            <a:off x="3306335" y="482318"/>
            <a:ext cx="7172529" cy="39347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ごご　　 なんとう  　そら　　 み　　　 　はんげつ　　　 じかん　 　　　　　　　  すこ　　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0AE7509-36E6-4B3D-A9B9-1B63E83F5F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742" y="5389948"/>
            <a:ext cx="1218916" cy="1218916"/>
          </a:xfrm>
          <a:prstGeom prst="rect">
            <a:avLst/>
          </a:prstGeom>
        </p:spPr>
      </p:pic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3DD6CA8A-23F9-4019-8E5B-F41EDD2B076F}"/>
              </a:ext>
            </a:extLst>
          </p:cNvPr>
          <p:cNvSpPr/>
          <p:nvPr/>
        </p:nvSpPr>
        <p:spPr>
          <a:xfrm>
            <a:off x="366839" y="3257305"/>
            <a:ext cx="2553275" cy="1660968"/>
          </a:xfrm>
          <a:prstGeom prst="wedgeRoundRectCallout">
            <a:avLst>
              <a:gd name="adj1" fmla="val -34907"/>
              <a:gd name="adj2" fmla="val 7348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思ったとおり、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月は、東から南の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方へ動いているね。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6D054B-0EF8-4382-8E41-AE629A18E0BC}"/>
              </a:ext>
            </a:extLst>
          </p:cNvPr>
          <p:cNvSpPr txBox="1"/>
          <p:nvPr/>
        </p:nvSpPr>
        <p:spPr>
          <a:xfrm>
            <a:off x="3956162" y="1048584"/>
            <a:ext cx="4025276" cy="3399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みなみ　 ほう　　うご　　　　　　　 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たか</a:t>
            </a:r>
            <a:endParaRPr lang="en-US" altLang="ja-JP" sz="12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206778" y="3614398"/>
            <a:ext cx="250817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つき　　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みなみ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42" name="Picture 2" descr="先生のイラスト（男性）">
            <a:extLst>
              <a:ext uri="{FF2B5EF4-FFF2-40B4-BE49-F238E27FC236}">
                <a16:creationId xmlns:a16="http://schemas.microsoft.com/office/drawing/2014/main" id="{E0F67DF2-7997-4B93-B542-E041F03A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314" y="807122"/>
            <a:ext cx="1128234" cy="15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355959" y="3131633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おも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87673"/>
              </p:ext>
            </p:extLst>
          </p:nvPr>
        </p:nvGraphicFramePr>
        <p:xfrm>
          <a:off x="3533077" y="2439386"/>
          <a:ext cx="7319910" cy="4169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9970">
                  <a:extLst>
                    <a:ext uri="{9D8B030D-6E8A-4147-A177-3AD203B41FA5}">
                      <a16:colId xmlns:a16="http://schemas.microsoft.com/office/drawing/2014/main" val="1182060405"/>
                    </a:ext>
                  </a:extLst>
                </a:gridCol>
                <a:gridCol w="2439970">
                  <a:extLst>
                    <a:ext uri="{9D8B030D-6E8A-4147-A177-3AD203B41FA5}">
                      <a16:colId xmlns:a16="http://schemas.microsoft.com/office/drawing/2014/main" val="1735450948"/>
                    </a:ext>
                  </a:extLst>
                </a:gridCol>
                <a:gridCol w="2439970">
                  <a:extLst>
                    <a:ext uri="{9D8B030D-6E8A-4147-A177-3AD203B41FA5}">
                      <a16:colId xmlns:a16="http://schemas.microsoft.com/office/drawing/2014/main" val="2865779564"/>
                    </a:ext>
                  </a:extLst>
                </a:gridCol>
              </a:tblGrid>
              <a:tr h="416947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60869"/>
                  </a:ext>
                </a:extLst>
              </a:tr>
            </a:tbl>
          </a:graphicData>
        </a:graphic>
      </p:graphicFrame>
      <p:pic>
        <p:nvPicPr>
          <p:cNvPr id="27" name="Picture 2" descr="https://1.bp.blogspot.com/-n212ytJ6G1k/WKFi8CQu3hI/AAAAAAABBqQ/nzcKS_n9aIcqyyDMzxCnAqUis6bkWu0oACLcB/s800/building_shop4_green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77" y="5389948"/>
            <a:ext cx="1289428" cy="12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https://4.bp.blogspot.com/-8tDg7zSeK2M/Wb8gHWCRfLI/AAAAAAABGvQ/Ju4XHm7iWh4APgEBirY-LgMKqq7i1m8RgCLcBGAs/s800/business_icon_big_company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66" y="5661498"/>
            <a:ext cx="2616181" cy="104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s://4.bp.blogspot.com/-xJ5E3SosU0k/Wb8gHG7H_xI/AAAAAAABGvM/ApPPrPHe_z0y1CF6o3Kvsd5W4kFE54FvwCLcBGAs/s800/business_icon5_koujou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48" y="5389948"/>
            <a:ext cx="3564366" cy="133513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正方形/長方形 30"/>
          <p:cNvSpPr/>
          <p:nvPr/>
        </p:nvSpPr>
        <p:spPr>
          <a:xfrm>
            <a:off x="3171846" y="6036360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東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3121094" y="5883722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0325027" y="6025517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ffectLst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10305475" y="5867638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みなみ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756210" y="6030552"/>
            <a:ext cx="1265941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</a:t>
            </a:r>
            <a:r>
              <a:rPr lang="ja-JP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東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6837016" y="5891822"/>
            <a:ext cx="1214609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なんとう</a:t>
            </a:r>
            <a:endParaRPr lang="en-US" altLang="ja-JP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40" name="図 39" descr="https://3.bp.blogspot.com/-OSiyosueXpg/W0mGAca7GsI/AAAAAAABNWY/MV0bFAXScdYAm33C45gNEP3pmlkw-mzPwCLcBGAs/s800/moon_michikake10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9448">
            <a:off x="5101712" y="4625366"/>
            <a:ext cx="563977" cy="50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図 40" descr="https://3.bp.blogspot.com/-OSiyosueXpg/W0mGAca7GsI/AAAAAAABNWY/MV0bFAXScdYAm33C45gNEP3pmlkw-mzPwCLcBGAs/s800/moon_michikake10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9448">
            <a:off x="6759803" y="3571226"/>
            <a:ext cx="563977" cy="50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図 49" descr="https://3.bp.blogspot.com/-OSiyosueXpg/W0mGAca7GsI/AAAAAAABNWY/MV0bFAXScdYAm33C45gNEP3pmlkw-mzPwCLcBGAs/s800/moon_michikake10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9448">
            <a:off x="8707142" y="2628498"/>
            <a:ext cx="563977" cy="50421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正方形/長方形 43"/>
          <p:cNvSpPr/>
          <p:nvPr/>
        </p:nvSpPr>
        <p:spPr>
          <a:xfrm>
            <a:off x="4572903" y="5316951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午後２時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6263308" y="4430356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午後２時</a:t>
            </a:r>
            <a:r>
              <a:rPr kumimoji="1" lang="en-US" altLang="ja-JP" sz="1600" dirty="0">
                <a:solidFill>
                  <a:schemeClr val="tx1"/>
                </a:solidFill>
              </a:rPr>
              <a:t>30</a:t>
            </a:r>
            <a:r>
              <a:rPr kumimoji="1" lang="ja-JP" altLang="en-US" sz="1600" dirty="0">
                <a:solidFill>
                  <a:schemeClr val="tx1"/>
                </a:solidFill>
              </a:rPr>
              <a:t>分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8238089" y="3494842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午後３時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4590187" y="4920233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ごご　　じ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6096000" y="4074154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ごご　　じ　 ふん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8277249" y="3098506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ごご　　じ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193573" y="4074154"/>
            <a:ext cx="250817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ほう　うご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78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93"/>
    </mc:Choice>
    <mc:Fallback>
      <p:transition spd="slow" advTm="298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62A52D-6EA3-4102-B1DA-18B19546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Picture 2" descr="夕方の土手のイラスト（背景素材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7"/>
          <a:stretch/>
        </p:blipFill>
        <p:spPr bwMode="auto">
          <a:xfrm>
            <a:off x="1991610" y="41564"/>
            <a:ext cx="8208780" cy="4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月の満ち欠けのイラスト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15" y="587807"/>
            <a:ext cx="902422" cy="88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052C8CD-0624-4C61-B484-61E937FBBF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3" y="4990345"/>
            <a:ext cx="1740817" cy="1775402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2524605" y="5908458"/>
            <a:ext cx="4454236" cy="658596"/>
          </a:xfrm>
          <a:prstGeom prst="wedgeRoundRectCallout">
            <a:avLst>
              <a:gd name="adj1" fmla="val -71356"/>
              <a:gd name="adj2" fmla="val -587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上の方へ動いていくよ！</a:t>
            </a:r>
          </a:p>
        </p:txBody>
      </p:sp>
      <p:pic>
        <p:nvPicPr>
          <p:cNvPr id="12" name="Picture 2" descr="先生のイラスト（男性）">
            <a:extLst>
              <a:ext uri="{FF2B5EF4-FFF2-40B4-BE49-F238E27FC236}">
                <a16:creationId xmlns:a16="http://schemas.microsoft.com/office/drawing/2014/main" id="{E0F67DF2-7997-4B93-B542-E041F03A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45" y="4212469"/>
            <a:ext cx="1726697" cy="23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吹き出し: 角を丸めた四角形 19">
            <a:extLst>
              <a:ext uri="{FF2B5EF4-FFF2-40B4-BE49-F238E27FC236}">
                <a16:creationId xmlns:a16="http://schemas.microsoft.com/office/drawing/2014/main" id="{6A51C16A-89E4-4D3E-B5F2-1FB3D2194D7F}"/>
              </a:ext>
            </a:extLst>
          </p:cNvPr>
          <p:cNvSpPr/>
          <p:nvPr/>
        </p:nvSpPr>
        <p:spPr>
          <a:xfrm>
            <a:off x="3508944" y="4523657"/>
            <a:ext cx="6939793" cy="1198336"/>
          </a:xfrm>
          <a:prstGeom prst="wedgeRoundRectCallout">
            <a:avLst>
              <a:gd name="adj1" fmla="val 55976"/>
              <a:gd name="adj2" fmla="val 76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午後の半月を観察して７日ぐらいたつと、夕方、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東の空に満月が見えます。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91610" y="3332115"/>
            <a:ext cx="3704648" cy="84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東の空に見える満月</a:t>
            </a:r>
            <a:endParaRPr kumimoji="1" lang="ja-JP" altLang="en-US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3559596" y="4327452"/>
            <a:ext cx="6838488" cy="53387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ごご　 　はんげつ　 かんさつ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に</a:t>
            </a:r>
            <a:r>
              <a:rPr lang="ja-JP" altLang="en-US" sz="14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ち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 　　　　　　　　ゆうがた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3245956" y="4876855"/>
            <a:ext cx="6838488" cy="53387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4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そら　まんげつ　　み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2086229" y="3131813"/>
            <a:ext cx="3842715" cy="53387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600" dirty="0" err="1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r>
              <a:rPr lang="ja-JP" altLang="en-US" sz="1600" dirty="0"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そら　 み　　まんげつ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2687728" y="5721993"/>
            <a:ext cx="2861017" cy="53387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うえ　　ほう　うご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60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06"/>
    </mc:Choice>
    <mc:Fallback>
      <p:transition spd="slow" advTm="2160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180B3D8-AF6A-4900-98EF-11C5819A9C91}"/>
              </a:ext>
            </a:extLst>
          </p:cNvPr>
          <p:cNvSpPr/>
          <p:nvPr/>
        </p:nvSpPr>
        <p:spPr>
          <a:xfrm>
            <a:off x="287250" y="302786"/>
            <a:ext cx="2469890" cy="145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観察２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232323-5B3B-4AAA-BF84-00E88F45EDB1}"/>
              </a:ext>
            </a:extLst>
          </p:cNvPr>
          <p:cNvSpPr/>
          <p:nvPr/>
        </p:nvSpPr>
        <p:spPr>
          <a:xfrm>
            <a:off x="-311104" y="198742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</a:p>
        </p:txBody>
      </p:sp>
      <p:sp>
        <p:nvSpPr>
          <p:cNvPr id="7" name="タイトル 8">
            <a:extLst>
              <a:ext uri="{FF2B5EF4-FFF2-40B4-BE49-F238E27FC236}">
                <a16:creationId xmlns:a16="http://schemas.microsoft.com/office/drawing/2014/main" id="{3EC67D23-3CF0-4C5D-B25B-AC6F66A88628}"/>
              </a:ext>
            </a:extLst>
          </p:cNvPr>
          <p:cNvSpPr txBox="1">
            <a:spLocks/>
          </p:cNvSpPr>
          <p:nvPr/>
        </p:nvSpPr>
        <p:spPr>
          <a:xfrm>
            <a:off x="2847913" y="240010"/>
            <a:ext cx="10123926" cy="1668104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満月がどのように動いているかを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05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調べよう。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16E36E-CCBA-4F80-9360-12744E727015}"/>
              </a:ext>
            </a:extLst>
          </p:cNvPr>
          <p:cNvSpPr/>
          <p:nvPr/>
        </p:nvSpPr>
        <p:spPr>
          <a:xfrm>
            <a:off x="261533" y="1865790"/>
            <a:ext cx="6041990" cy="3678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のながれ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観察１と同じように、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観察する場所を決めて、立つ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位置に印をつける。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記録用紙に方位と高さをかき入れ、目印となる建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物などをかく。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１時間おきに３回、月の位置を調べて記録する。　 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D023D-CAF8-4A16-8571-4AFEE9B90CD0}"/>
              </a:ext>
            </a:extLst>
          </p:cNvPr>
          <p:cNvSpPr txBox="1"/>
          <p:nvPr/>
        </p:nvSpPr>
        <p:spPr>
          <a:xfrm>
            <a:off x="3551852" y="103017"/>
            <a:ext cx="7463722" cy="3661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まんげつ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　　　　　うご　　　　　　　　　　　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0" y="1739987"/>
            <a:ext cx="3551852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9A4ED3-5521-426D-A4D6-5494A1BF046E}"/>
              </a:ext>
            </a:extLst>
          </p:cNvPr>
          <p:cNvSpPr txBox="1"/>
          <p:nvPr/>
        </p:nvSpPr>
        <p:spPr>
          <a:xfrm>
            <a:off x="402201" y="2455071"/>
            <a:ext cx="5901322" cy="4888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　　おな　　　　　　　　　かんさつ　　　ばしょ　　　き　　　　　　</a:t>
            </a:r>
            <a:r>
              <a:rPr lang="ja-JP" altLang="en-US" sz="105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74254-3920-4370-BB1F-0D440573BB4D}"/>
              </a:ext>
            </a:extLst>
          </p:cNvPr>
          <p:cNvSpPr txBox="1"/>
          <p:nvPr/>
        </p:nvSpPr>
        <p:spPr>
          <a:xfrm>
            <a:off x="54928" y="2943911"/>
            <a:ext cx="7261415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いち　　　しるし　　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525C78-50CF-4EC4-8AA0-0C5D26844B34}"/>
              </a:ext>
            </a:extLst>
          </p:cNvPr>
          <p:cNvSpPr/>
          <p:nvPr/>
        </p:nvSpPr>
        <p:spPr>
          <a:xfrm>
            <a:off x="7683037" y="5914932"/>
            <a:ext cx="3324000" cy="28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【</a:t>
            </a:r>
            <a:r>
              <a:rPr kumimoji="1" lang="ja-JP" altLang="en-US" dirty="0"/>
              <a:t>記録用紙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460F71-3DC7-4931-B9D9-AF87DB713161}"/>
              </a:ext>
            </a:extLst>
          </p:cNvPr>
          <p:cNvSpPr txBox="1"/>
          <p:nvPr/>
        </p:nvSpPr>
        <p:spPr>
          <a:xfrm>
            <a:off x="606086" y="3575560"/>
            <a:ext cx="569743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きろくようし　　　ほうい　　たか　　　　　　　　い　　　　めじるし　　　　　たて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BD7ECB-9C45-40E0-ACF7-38043BAB225A}"/>
              </a:ext>
            </a:extLst>
          </p:cNvPr>
          <p:cNvSpPr txBox="1"/>
          <p:nvPr/>
        </p:nvSpPr>
        <p:spPr>
          <a:xfrm>
            <a:off x="8927927" y="5672345"/>
            <a:ext cx="1047580" cy="30840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きろくようし　　　　　　　　　　　　　　　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08" y="2278789"/>
            <a:ext cx="4544059" cy="3353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7D023D-CAF8-4A16-8571-4AFEE9B90CD0}"/>
              </a:ext>
            </a:extLst>
          </p:cNvPr>
          <p:cNvSpPr txBox="1"/>
          <p:nvPr/>
        </p:nvSpPr>
        <p:spPr>
          <a:xfrm>
            <a:off x="2847913" y="898754"/>
            <a:ext cx="7463722" cy="3661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しら　　　　　　　　　　　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460F71-3DC7-4931-B9D9-AF87DB713161}"/>
              </a:ext>
            </a:extLst>
          </p:cNvPr>
          <p:cNvSpPr txBox="1"/>
          <p:nvPr/>
        </p:nvSpPr>
        <p:spPr>
          <a:xfrm>
            <a:off x="606085" y="4665712"/>
            <a:ext cx="569743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じかん　　　　　　　　かい　つき　　いち　　　 しら　　　　きろく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460F71-3DC7-4931-B9D9-AF87DB713161}"/>
              </a:ext>
            </a:extLst>
          </p:cNvPr>
          <p:cNvSpPr txBox="1"/>
          <p:nvPr/>
        </p:nvSpPr>
        <p:spPr>
          <a:xfrm>
            <a:off x="114147" y="4048002"/>
            <a:ext cx="569743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もの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9" name="図 18" descr="月の満ち欠けのイラスト1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86" y="4151199"/>
            <a:ext cx="495467" cy="50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8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66"/>
    </mc:Choice>
    <mc:Fallback>
      <p:transition spd="slow" advTm="478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AE7509-36E6-4B3D-A9B9-1B63E83F5F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54" y="6000324"/>
            <a:ext cx="932358" cy="911459"/>
          </a:xfrm>
          <a:prstGeom prst="rect">
            <a:avLst/>
          </a:prstGeom>
        </p:spPr>
      </p:pic>
      <p:sp>
        <p:nvSpPr>
          <p:cNvPr id="5" name="吹き出し: 角を丸めた四角形 31">
            <a:extLst>
              <a:ext uri="{FF2B5EF4-FFF2-40B4-BE49-F238E27FC236}">
                <a16:creationId xmlns:a16="http://schemas.microsoft.com/office/drawing/2014/main" id="{3DD6CA8A-23F9-4019-8E5B-F41EDD2B076F}"/>
              </a:ext>
            </a:extLst>
          </p:cNvPr>
          <p:cNvSpPr/>
          <p:nvPr/>
        </p:nvSpPr>
        <p:spPr>
          <a:xfrm>
            <a:off x="8038957" y="4724929"/>
            <a:ext cx="3081997" cy="1688643"/>
          </a:xfrm>
          <a:prstGeom prst="wedgeRoundRectCallout">
            <a:avLst>
              <a:gd name="adj1" fmla="val 57895"/>
              <a:gd name="adj2" fmla="val 38859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満月も予想通り、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太陽と同じように動いて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いるみたいだね。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13" y="110885"/>
            <a:ext cx="12213913" cy="4377435"/>
          </a:xfrm>
          <a:prstGeom prst="rect">
            <a:avLst/>
          </a:prstGeom>
        </p:spPr>
      </p:pic>
      <p:pic>
        <p:nvPicPr>
          <p:cNvPr id="7" name="Picture 2" descr="先生のイラスト（男性）">
            <a:extLst>
              <a:ext uri="{FF2B5EF4-FFF2-40B4-BE49-F238E27FC236}">
                <a16:creationId xmlns:a16="http://schemas.microsoft.com/office/drawing/2014/main" id="{E0F67DF2-7997-4B93-B542-E041F03A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7315" y="4828598"/>
            <a:ext cx="1554623" cy="20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角を丸めた四角形 19">
            <a:extLst>
              <a:ext uri="{FF2B5EF4-FFF2-40B4-BE49-F238E27FC236}">
                <a16:creationId xmlns:a16="http://schemas.microsoft.com/office/drawing/2014/main" id="{6A51C16A-89E4-4D3E-B5F2-1FB3D2194D7F}"/>
              </a:ext>
            </a:extLst>
          </p:cNvPr>
          <p:cNvSpPr/>
          <p:nvPr/>
        </p:nvSpPr>
        <p:spPr>
          <a:xfrm>
            <a:off x="1523857" y="4593099"/>
            <a:ext cx="6282254" cy="2057083"/>
          </a:xfrm>
          <a:prstGeom prst="wedgeRoundRectCallout">
            <a:avLst>
              <a:gd name="adj1" fmla="val -53852"/>
              <a:gd name="adj2" fmla="val -16954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夕方、東の空に見える満月は、時間がたつと、少しずつ南の方へ動きながら高くなっていきます。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満月は、午前０時ごろに南を通り、そのあとは、少しずつ西の方へ動きながら低くなっていきます。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5641" y="3765843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東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49713" y="3744528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ffectLst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202897" y="3744528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8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西</a:t>
            </a:r>
            <a:endParaRPr lang="ja-JP" sz="28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292851" y="3619013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5638317" y="3624937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みなみ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11202897" y="3619013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にし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21913" y="3506335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午後６時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29128" y="2630631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午後７時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05287" y="2148653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午後８時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53554" y="1731949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午後９時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618753" y="1322661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午後</a:t>
            </a:r>
            <a:r>
              <a:rPr kumimoji="1" lang="en-US" altLang="ja-JP" sz="1600" dirty="0"/>
              <a:t>10</a:t>
            </a:r>
            <a:r>
              <a:rPr kumimoji="1" lang="ja-JP" altLang="en-US" sz="1600" dirty="0"/>
              <a:t>時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721031" y="945793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午後</a:t>
            </a:r>
            <a:r>
              <a:rPr kumimoji="1" lang="en-US" altLang="ja-JP" sz="1600" dirty="0"/>
              <a:t>11</a:t>
            </a:r>
            <a:r>
              <a:rPr kumimoji="1" lang="ja-JP" altLang="en-US" sz="1600" dirty="0"/>
              <a:t>時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095998" y="929765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午前０時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7458357" y="1321217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午前１時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8478620" y="1711206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午前２時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9519777" y="2326324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午前３時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0357977" y="2864027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午前４時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0909537" y="3439455"/>
            <a:ext cx="1502082" cy="28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午前５時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1523857" y="4407424"/>
            <a:ext cx="591171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ゆうがた 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そら　 み　　　まんげつ　　　じかん　　　　　　　　すこ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1546647" y="4884016"/>
            <a:ext cx="591171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みなみ　ほう　うご　　　　　　たか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1546647" y="5329268"/>
            <a:ext cx="6259464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まんげつ　　ごぜん　　じ　　　　　みなみ　と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　　　 すこ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1909418" y="5772017"/>
            <a:ext cx="321141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にし　ほう　うご　　　　　　ひく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8003706" y="4623257"/>
            <a:ext cx="321141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まんげつ　よそうどお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7865029" y="5099849"/>
            <a:ext cx="321141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たいよう　おな　　　　　　うご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315641" y="3107268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1133160" y="2179562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2095642" y="1713732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3000625" y="1229915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4060343" y="779699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5222438" y="469201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6567913" y="466596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8002654" y="841498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9062452" y="1213037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10078063" y="1816465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11046541" y="2376258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11669615" y="2993238"/>
            <a:ext cx="413487" cy="332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81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10"/>
    </mc:Choice>
    <mc:Fallback>
      <p:transition spd="slow" advTm="341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C4601E-DB19-49FF-AAAF-327BA39D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64AD2DA-A7E9-4AFE-BD64-3A37F012C099}"/>
              </a:ext>
            </a:extLst>
          </p:cNvPr>
          <p:cNvSpPr/>
          <p:nvPr/>
        </p:nvSpPr>
        <p:spPr>
          <a:xfrm>
            <a:off x="450225" y="365125"/>
            <a:ext cx="1749875" cy="1458960"/>
          </a:xfrm>
          <a:prstGeom prst="roundRect">
            <a:avLst/>
          </a:prstGeom>
          <a:solidFill>
            <a:srgbClr val="37F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5C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結果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C870AA-15EE-4EB0-8B98-6F1BF9179B12}"/>
              </a:ext>
            </a:extLst>
          </p:cNvPr>
          <p:cNvSpPr/>
          <p:nvPr/>
        </p:nvSpPr>
        <p:spPr>
          <a:xfrm>
            <a:off x="-353856" y="242749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5C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けっか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6A51C16A-89E4-4D3E-B5F2-1FB3D2194D7F}"/>
              </a:ext>
            </a:extLst>
          </p:cNvPr>
          <p:cNvSpPr/>
          <p:nvPr/>
        </p:nvSpPr>
        <p:spPr>
          <a:xfrm>
            <a:off x="3038300" y="147679"/>
            <a:ext cx="7397490" cy="1239287"/>
          </a:xfrm>
          <a:prstGeom prst="wedgeRoundRectCallout">
            <a:avLst>
              <a:gd name="adj1" fmla="val 61330"/>
              <a:gd name="adj2" fmla="val 1826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これまで、調べてきた結果をもとに、月の動きについてまとめましょう。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AFF494-39F0-422B-888B-A5E72CBA306A}"/>
              </a:ext>
            </a:extLst>
          </p:cNvPr>
          <p:cNvSpPr txBox="1"/>
          <p:nvPr/>
        </p:nvSpPr>
        <p:spPr>
          <a:xfrm>
            <a:off x="4122554" y="63320"/>
            <a:ext cx="501869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しら　　　　　　　けっか　　　　　　　 つき 　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うご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0AE7509-36E6-4B3D-A9B9-1B63E83F5F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742" y="5595642"/>
            <a:ext cx="1218916" cy="1218916"/>
          </a:xfrm>
          <a:prstGeom prst="rect">
            <a:avLst/>
          </a:prstGeom>
        </p:spPr>
      </p:pic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3DD6CA8A-23F9-4019-8E5B-F41EDD2B076F}"/>
              </a:ext>
            </a:extLst>
          </p:cNvPr>
          <p:cNvSpPr/>
          <p:nvPr/>
        </p:nvSpPr>
        <p:spPr>
          <a:xfrm>
            <a:off x="493065" y="3710113"/>
            <a:ext cx="2133403" cy="1660968"/>
          </a:xfrm>
          <a:prstGeom prst="wedgeRoundRectCallout">
            <a:avLst>
              <a:gd name="adj1" fmla="val -32327"/>
              <a:gd name="adj2" fmla="val 7113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半月も満月も、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東から南に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動いているよ。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Picture 2" descr="先生のイラスト（男性）">
            <a:extLst>
              <a:ext uri="{FF2B5EF4-FFF2-40B4-BE49-F238E27FC236}">
                <a16:creationId xmlns:a16="http://schemas.microsoft.com/office/drawing/2014/main" id="{E0F67DF2-7997-4B93-B542-E041F03A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62" y="1386966"/>
            <a:ext cx="1128234" cy="15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286342" y="4524311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うご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29FA6AB-71CC-416E-A3B9-33A74F59C9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16" y="5366023"/>
            <a:ext cx="1048684" cy="1383180"/>
          </a:xfrm>
          <a:prstGeom prst="rect">
            <a:avLst/>
          </a:prstGeom>
        </p:spPr>
      </p:pic>
      <p:sp>
        <p:nvSpPr>
          <p:cNvPr id="28" name="角丸四角形吹き出し 27"/>
          <p:cNvSpPr/>
          <p:nvPr/>
        </p:nvSpPr>
        <p:spPr>
          <a:xfrm>
            <a:off x="8926446" y="3710113"/>
            <a:ext cx="3166450" cy="1532263"/>
          </a:xfrm>
          <a:prstGeom prst="wedgeRoundRectCallout">
            <a:avLst>
              <a:gd name="adj1" fmla="val -119"/>
              <a:gd name="adj2" fmla="val 690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月は、見える形は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ちがっても、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同じように動いているね。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/>
          <a:srcRect t="35109" r="36385"/>
          <a:stretch/>
        </p:blipFill>
        <p:spPr>
          <a:xfrm>
            <a:off x="8054776" y="1808199"/>
            <a:ext cx="3099181" cy="1778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052C8CD-0624-4C61-B484-61E937FBBF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30" y="5422001"/>
            <a:ext cx="1301348" cy="1327202"/>
          </a:xfrm>
          <a:prstGeom prst="rect">
            <a:avLst/>
          </a:prstGeom>
        </p:spPr>
      </p:pic>
      <p:sp>
        <p:nvSpPr>
          <p:cNvPr id="31" name="吹き出し: 角を丸めた四角形 31">
            <a:extLst>
              <a:ext uri="{FF2B5EF4-FFF2-40B4-BE49-F238E27FC236}">
                <a16:creationId xmlns:a16="http://schemas.microsoft.com/office/drawing/2014/main" id="{3DD6CA8A-23F9-4019-8E5B-F41EDD2B076F}"/>
              </a:ext>
            </a:extLst>
          </p:cNvPr>
          <p:cNvSpPr/>
          <p:nvPr/>
        </p:nvSpPr>
        <p:spPr>
          <a:xfrm>
            <a:off x="4448878" y="4737616"/>
            <a:ext cx="4113444" cy="1335243"/>
          </a:xfrm>
          <a:prstGeom prst="wedgeRoundRectCallout">
            <a:avLst>
              <a:gd name="adj1" fmla="val -32327"/>
              <a:gd name="adj2" fmla="val 7113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どちらの月も、太陽と同じように動いているように見えるね。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/>
          <a:srcRect l="26157" t="31541" r="6929"/>
          <a:stretch/>
        </p:blipFill>
        <p:spPr>
          <a:xfrm>
            <a:off x="656300" y="1940306"/>
            <a:ext cx="2860623" cy="1646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/>
          <a:srcRect b="33592"/>
          <a:stretch/>
        </p:blipFill>
        <p:spPr>
          <a:xfrm>
            <a:off x="4156927" y="1726190"/>
            <a:ext cx="3468354" cy="194921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493065" y="3571144"/>
            <a:ext cx="196501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はんげつ　まんげつ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1B99A8D-B9AB-4491-A028-D004AB7A16C3}"/>
              </a:ext>
            </a:extLst>
          </p:cNvPr>
          <p:cNvSpPr txBox="1"/>
          <p:nvPr/>
        </p:nvSpPr>
        <p:spPr>
          <a:xfrm>
            <a:off x="5400515" y="4737617"/>
            <a:ext cx="296169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つき　　 たいよう　おな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9841C36-16C1-4821-9727-5D57FF6A68ED}"/>
              </a:ext>
            </a:extLst>
          </p:cNvPr>
          <p:cNvSpPr txBox="1"/>
          <p:nvPr/>
        </p:nvSpPr>
        <p:spPr>
          <a:xfrm>
            <a:off x="8727799" y="3537483"/>
            <a:ext cx="2638645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つき　　　み　　　かたち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2180059-41DF-4155-BA28-C8FA2A106082}"/>
              </a:ext>
            </a:extLst>
          </p:cNvPr>
          <p:cNvSpPr txBox="1"/>
          <p:nvPr/>
        </p:nvSpPr>
        <p:spPr>
          <a:xfrm>
            <a:off x="340732" y="4060633"/>
            <a:ext cx="185936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みなみ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4263612" y="5182019"/>
            <a:ext cx="320985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うご　　　　　　　　　　　 み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1B99A8D-B9AB-4491-A028-D004AB7A16C3}"/>
              </a:ext>
            </a:extLst>
          </p:cNvPr>
          <p:cNvSpPr txBox="1"/>
          <p:nvPr/>
        </p:nvSpPr>
        <p:spPr>
          <a:xfrm>
            <a:off x="8727799" y="4448429"/>
            <a:ext cx="296169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おな　　　　　　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うご</a:t>
            </a:r>
            <a:endParaRPr lang="en-US" altLang="ja-JP" sz="12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54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24"/>
    </mc:Choice>
    <mc:Fallback>
      <p:transition spd="slow" advTm="58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FC336-B09B-4362-85A8-EC84AA1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F353C-CBDC-4F61-967D-7686AB67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7AA829-BF68-45EB-9C38-812E00B59E93}"/>
              </a:ext>
            </a:extLst>
          </p:cNvPr>
          <p:cNvSpPr/>
          <p:nvPr/>
        </p:nvSpPr>
        <p:spPr>
          <a:xfrm>
            <a:off x="8418231" y="164950"/>
            <a:ext cx="3468890" cy="8573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わかったこと</a:t>
            </a:r>
            <a:endParaRPr kumimoji="1" lang="ja-JP" altLang="en-US" sz="4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タイトル 8">
            <a:extLst>
              <a:ext uri="{FF2B5EF4-FFF2-40B4-BE49-F238E27FC236}">
                <a16:creationId xmlns:a16="http://schemas.microsoft.com/office/drawing/2014/main" id="{6ADCE993-DBFA-4D1D-84C0-F213EF668448}"/>
              </a:ext>
            </a:extLst>
          </p:cNvPr>
          <p:cNvSpPr txBox="1">
            <a:spLocks/>
          </p:cNvSpPr>
          <p:nvPr/>
        </p:nvSpPr>
        <p:spPr>
          <a:xfrm>
            <a:off x="304879" y="2252113"/>
            <a:ext cx="9882060" cy="4288596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月は、半月や満月など、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日によって見える形はちがうが、</a:t>
            </a:r>
            <a:endParaRPr lang="en-US" altLang="ja-JP" sz="1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どの日に見える月も、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太陽と同じように、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東のほうからのぼり、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南を通って、西の方にしずむ。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B0BE94-99A1-4E93-A76A-9CC1C573237E}"/>
              </a:ext>
            </a:extLst>
          </p:cNvPr>
          <p:cNvSpPr txBox="1"/>
          <p:nvPr/>
        </p:nvSpPr>
        <p:spPr>
          <a:xfrm>
            <a:off x="425152" y="3428932"/>
            <a:ext cx="679179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いよう　　　 おな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E83545-08B6-4CD1-9CE8-A06F0FB74F04}"/>
              </a:ext>
            </a:extLst>
          </p:cNvPr>
          <p:cNvSpPr txBox="1"/>
          <p:nvPr/>
        </p:nvSpPr>
        <p:spPr>
          <a:xfrm>
            <a:off x="838200" y="523650"/>
            <a:ext cx="814397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  つき　　　　　はんげつ　　　　　</a:t>
            </a:r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まんげつ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82C7C9-6FCC-4A1B-8852-EF1CF254DF50}"/>
              </a:ext>
            </a:extLst>
          </p:cNvPr>
          <p:cNvSpPr txBox="1"/>
          <p:nvPr/>
        </p:nvSpPr>
        <p:spPr>
          <a:xfrm>
            <a:off x="83779" y="6481653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をひらく　小学理科４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月や星の動き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　教育出版</a:t>
            </a:r>
          </a:p>
        </p:txBody>
      </p:sp>
      <p:pic>
        <p:nvPicPr>
          <p:cNvPr id="10" name="Picture 2" descr="先生のイラスト（男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27" y="3616871"/>
            <a:ext cx="1651408" cy="22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864CB7-9B50-4CAF-96D6-F9B8D93F0200}"/>
              </a:ext>
            </a:extLst>
          </p:cNvPr>
          <p:cNvSpPr txBox="1"/>
          <p:nvPr/>
        </p:nvSpPr>
        <p:spPr>
          <a:xfrm>
            <a:off x="1505328" y="2452585"/>
            <a:ext cx="679179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ひ　　 　　み　　　　　　　つき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6B1EE7-F537-4071-88E5-7C081F8726BC}"/>
              </a:ext>
            </a:extLst>
          </p:cNvPr>
          <p:cNvSpPr txBox="1"/>
          <p:nvPr/>
        </p:nvSpPr>
        <p:spPr>
          <a:xfrm>
            <a:off x="159765" y="1515414"/>
            <a:ext cx="679179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ひ　　　　　　　　　　　　 み　　　　　　かたち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864CB7-9B50-4CAF-96D6-F9B8D93F0200}"/>
              </a:ext>
            </a:extLst>
          </p:cNvPr>
          <p:cNvSpPr txBox="1"/>
          <p:nvPr/>
        </p:nvSpPr>
        <p:spPr>
          <a:xfrm>
            <a:off x="-292582" y="4361441"/>
            <a:ext cx="432900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　ひがし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864CB7-9B50-4CAF-96D6-F9B8D93F0200}"/>
              </a:ext>
            </a:extLst>
          </p:cNvPr>
          <p:cNvSpPr txBox="1"/>
          <p:nvPr/>
        </p:nvSpPr>
        <p:spPr>
          <a:xfrm>
            <a:off x="-292582" y="5309162"/>
            <a:ext cx="7045074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　みなみ　　　と</a:t>
            </a:r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 にし　　　 ほう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81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47"/>
    </mc:Choice>
    <mc:Fallback>
      <p:transition spd="slow" advTm="262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言葉の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確認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377719" y="1326832"/>
          <a:ext cx="11420270" cy="4608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714">
                  <a:extLst>
                    <a:ext uri="{9D8B030D-6E8A-4147-A177-3AD203B41FA5}">
                      <a16:colId xmlns:a16="http://schemas.microsoft.com/office/drawing/2014/main" val="3023291173"/>
                    </a:ext>
                  </a:extLst>
                </a:gridCol>
                <a:gridCol w="4926716">
                  <a:extLst>
                    <a:ext uri="{9D8B030D-6E8A-4147-A177-3AD203B41FA5}">
                      <a16:colId xmlns:a16="http://schemas.microsoft.com/office/drawing/2014/main" val="3994574376"/>
                    </a:ext>
                  </a:extLst>
                </a:gridCol>
                <a:gridCol w="3815840">
                  <a:extLst>
                    <a:ext uri="{9D8B030D-6E8A-4147-A177-3AD203B41FA5}">
                      <a16:colId xmlns:a16="http://schemas.microsoft.com/office/drawing/2014/main" val="723312643"/>
                    </a:ext>
                  </a:extLst>
                </a:gridCol>
              </a:tblGrid>
              <a:tr h="22813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満月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全面がかがいて円く見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える月</a:t>
                      </a:r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08280"/>
                  </a:ext>
                </a:extLst>
              </a:tr>
              <a:tr h="2326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半月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半円形をした月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043593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77719" y="0"/>
            <a:ext cx="40827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ことば　　　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かくにん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558708" y="1507970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まんげつ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019683" y="2085172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つき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209281" y="1326833"/>
            <a:ext cx="4608568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ぜんめん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まる　　み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558708" y="3765077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はんげつ</a:t>
            </a:r>
          </a:p>
        </p:txBody>
      </p:sp>
      <p:pic>
        <p:nvPicPr>
          <p:cNvPr id="15" name="図 14" descr="月の満ち欠けのイラスト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15" y="1588383"/>
            <a:ext cx="1699409" cy="168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https://2.bp.blogspot.com/-HzFa8Sd818w/W0mF-UzY-lI/AAAAAAABNWA/wjB7oEq9DOcZWAs02t03F4hp_brzjTw1ACLcBGAs/s800/moon_michikake0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88" y="4052355"/>
            <a:ext cx="1386097" cy="13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 descr="https://3.bp.blogspot.com/-OSiyosueXpg/W0mGAca7GsI/AAAAAAABNWY/MV0bFAXScdYAm33C45gNEP3pmlkw-mzPwCLcBGAs/s800/moon_michikake1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19" y="4052356"/>
            <a:ext cx="1379220" cy="13792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019683" y="3997686"/>
            <a:ext cx="4798166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はん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えんけい　　　　　　　つき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34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65"/>
    </mc:Choice>
    <mc:Fallback>
      <p:transition spd="slow" advTm="2456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105E3-02BD-4218-B6EB-23EB0397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振り返り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1BB36-98CD-40A1-BEFD-EF465038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612"/>
            <a:ext cx="10515600" cy="46523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　　　　」が分かった。（分からなかった。）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　　　　」ができた。（難しかった。）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・もっと、やってみたい。（考えたい。）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・友達の「　　　　」が良かった。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　　　　」の時に使えそう。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（使ってみよう。）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・もしかしたら、～じゃないのかな？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・～をやってみたい。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・～で、びっくりした。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2EBC03-470E-4D47-80B1-A0070F84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111125"/>
            <a:ext cx="1714500" cy="17145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75777" y="230188"/>
            <a:ext cx="7399526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　　　　かえ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77911" y="1899876"/>
            <a:ext cx="7399526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　　　　　　　　　　　　　　　わ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53582" y="2467109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むずか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96948" y="3001330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8200" y="3503459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ともだち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02792" y="3466346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95402" y="4005588"/>
            <a:ext cx="3559124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とき　　　　 つか　　　　　　　　　　　　   つか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7"/>
    </mc:Choice>
    <mc:Fallback>
      <p:transition spd="slow" advTm="187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言葉の紹介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87879"/>
              </p:ext>
            </p:extLst>
          </p:nvPr>
        </p:nvGraphicFramePr>
        <p:xfrm>
          <a:off x="377719" y="1326832"/>
          <a:ext cx="11420270" cy="4608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714">
                  <a:extLst>
                    <a:ext uri="{9D8B030D-6E8A-4147-A177-3AD203B41FA5}">
                      <a16:colId xmlns:a16="http://schemas.microsoft.com/office/drawing/2014/main" val="3023291173"/>
                    </a:ext>
                  </a:extLst>
                </a:gridCol>
                <a:gridCol w="4926716">
                  <a:extLst>
                    <a:ext uri="{9D8B030D-6E8A-4147-A177-3AD203B41FA5}">
                      <a16:colId xmlns:a16="http://schemas.microsoft.com/office/drawing/2014/main" val="3994574376"/>
                    </a:ext>
                  </a:extLst>
                </a:gridCol>
                <a:gridCol w="3815840">
                  <a:extLst>
                    <a:ext uri="{9D8B030D-6E8A-4147-A177-3AD203B41FA5}">
                      <a16:colId xmlns:a16="http://schemas.microsoft.com/office/drawing/2014/main" val="723312643"/>
                    </a:ext>
                  </a:extLst>
                </a:gridCol>
              </a:tblGrid>
              <a:tr h="22813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満月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全面がかがいて円く見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える月</a:t>
                      </a:r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08280"/>
                  </a:ext>
                </a:extLst>
              </a:tr>
              <a:tr h="2326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半月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半円形をした月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043593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77719" y="0"/>
            <a:ext cx="40827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ことば　　しょうかい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558708" y="1507970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まんげつ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019683" y="2085172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つき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209281" y="1326833"/>
            <a:ext cx="4608568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ぜんめん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まる　　み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558708" y="3765077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はんげつ</a:t>
            </a:r>
          </a:p>
        </p:txBody>
      </p:sp>
      <p:pic>
        <p:nvPicPr>
          <p:cNvPr id="15" name="図 14" descr="月の満ち欠けのイラスト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15" y="1588383"/>
            <a:ext cx="1699409" cy="168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https://2.bp.blogspot.com/-HzFa8Sd818w/W0mF-UzY-lI/AAAAAAABNWA/wjB7oEq9DOcZWAs02t03F4hp_brzjTw1ACLcBGAs/s800/moon_michikake0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88" y="4052355"/>
            <a:ext cx="1386097" cy="13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 descr="https://3.bp.blogspot.com/-OSiyosueXpg/W0mGAca7GsI/AAAAAAABNWY/MV0bFAXScdYAm33C45gNEP3pmlkw-mzPwCLcBGAs/s800/moon_michikake1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19" y="4052356"/>
            <a:ext cx="1379220" cy="13792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019683" y="3997686"/>
            <a:ext cx="4798166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はん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えんけい　　　　　　　つき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23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77"/>
    </mc:Choice>
    <mc:Fallback>
      <p:transition spd="slow" advTm="258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62A52D-6EA3-4102-B1DA-18B19546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夜のレインボーブリッジ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68" y="754153"/>
            <a:ext cx="6581641" cy="61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 descr="https://2.bp.blogspot.com/-LBNsSBCGHVg/W0mGA9wfrRI/AAAAAAABNWc/hdHb2F1wsZkcM06QLQSYu_-l13dzoeOtQCLcBGAs/s800/moon_michikake11.pn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58">
            <a:off x="1832561" y="1846412"/>
            <a:ext cx="812996" cy="76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4.bp.blogspot.com/-6zjo3kUu7ko/VJ6XK2pggVI/AAAAAAAAqGg/skf8wO3bD_w/s800/time2_hi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73" y="1299575"/>
            <a:ext cx="5495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 descr="https://2.bp.blogspot.com/-LBNsSBCGHVg/W0mGA9wfrRI/AAAAAAABNWc/hdHb2F1wsZkcM06QLQSYu_-l13dzoeOtQCLcBGAs/s800/moon_michikake11.png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58">
            <a:off x="7804148" y="2154271"/>
            <a:ext cx="832384" cy="83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https://2.bp.blogspot.com/-LBNsSBCGHVg/W0mGA9wfrRI/AAAAAAABNWc/hdHb2F1wsZkcM06QLQSYu_-l13dzoeOtQCLcBGAs/s800/moon_michikake11.png"/>
          <p:cNvPicPr/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harpenSoften amount="92000"/>
                    </a14:imgEffect>
                    <a14:imgEffect>
                      <a14:brightnessContrast bright="20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1">
            <a:off x="7821001" y="2177695"/>
            <a:ext cx="798679" cy="78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37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8"/>
    </mc:Choice>
    <mc:Fallback>
      <p:transition spd="slow" advTm="79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62A52D-6EA3-4102-B1DA-18B19546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 descr="https://4.bp.blogspot.com/-6zjo3kUu7ko/VJ6XK2pggVI/AAAAAAAAqGg/skf8wO3bD_w/s800/time2_hi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73" y="1299575"/>
            <a:ext cx="5495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 descr="https://2.bp.blogspot.com/-LBNsSBCGHVg/W0mGA9wfrRI/AAAAAAABNWc/hdHb2F1wsZkcM06QLQSYu_-l13dzoeOtQCLcBGAs/s800/moon_michikake11.pn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58">
            <a:off x="10008704" y="1846218"/>
            <a:ext cx="832384" cy="83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https://4.bp.blogspot.com/-6zjo3kUu7ko/VJ6XK2pggVI/AAAAAAAAqGg/skf8wO3bD_w/s800/time2_hi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" y="1319474"/>
            <a:ext cx="5495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https://2.bp.blogspot.com/-LBNsSBCGHVg/W0mGA9wfrRI/AAAAAAABNWc/hdHb2F1wsZkcM06QLQSYu_-l13dzoeOtQCLcBGAs/s800/moon_michikake11.png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58">
            <a:off x="1950511" y="2855081"/>
            <a:ext cx="812996" cy="76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1.bp.blogspot.com/-n212ytJ6G1k/WKFi8CQu3hI/AAAAAAABBqQ/nzcKS_n9aIcqyyDMzxCnAqUis6bkWu0oACLcB/s800/building_shop4_green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8" y="4847972"/>
            <a:ext cx="1662143" cy="15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1.bp.blogspot.com/-n212ytJ6G1k/WKFi8CQu3hI/AAAAAAABBqQ/nzcKS_n9aIcqyyDMzxCnAqUis6bkWu0oACLcB/s800/building_shop4_green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92" y="4847972"/>
            <a:ext cx="1662143" cy="15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https://2.bp.blogspot.com/-LBNsSBCGHVg/W0mGA9wfrRI/AAAAAAABNWc/hdHb2F1wsZkcM06QLQSYu_-l13dzoeOtQCLcBGAs/s800/moon_michikake11.png"/>
          <p:cNvPicPr/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harpenSoften amount="92000"/>
                    </a14:imgEffect>
                    <a14:imgEffect>
                      <a14:brightnessContrast bright="20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1">
            <a:off x="1955339" y="2876044"/>
            <a:ext cx="798679" cy="78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https://2.bp.blogspot.com/-LBNsSBCGHVg/W0mGA9wfrRI/AAAAAAABNWc/hdHb2F1wsZkcM06QLQSYu_-l13dzoeOtQCLcBGAs/s800/moon_michikake11.png"/>
          <p:cNvPicPr/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harpenSoften amount="92000"/>
                    </a14:imgEffect>
                    <a14:imgEffect>
                      <a14:brightnessContrast bright="20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1">
            <a:off x="10000920" y="1875148"/>
            <a:ext cx="798679" cy="78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99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6"/>
    </mc:Choice>
    <mc:Fallback>
      <p:transition spd="slow" advTm="158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8">
            <a:extLst>
              <a:ext uri="{FF2B5EF4-FFF2-40B4-BE49-F238E27FC236}">
                <a16:creationId xmlns:a16="http://schemas.microsoft.com/office/drawing/2014/main" id="{47EA8687-5FE9-44E7-AFA0-85B7283DF273}"/>
              </a:ext>
            </a:extLst>
          </p:cNvPr>
          <p:cNvSpPr txBox="1">
            <a:spLocks/>
          </p:cNvSpPr>
          <p:nvPr/>
        </p:nvSpPr>
        <p:spPr>
          <a:xfrm>
            <a:off x="3163752" y="1210102"/>
            <a:ext cx="10842277" cy="994641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u="heavy" dirty="0">
                <a:uFill>
                  <a:solidFill>
                    <a:srgbClr val="00B05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月は、どのように</a:t>
            </a:r>
            <a:endParaRPr lang="en-US" altLang="ja-JP" sz="48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28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4800" u="heavy" dirty="0">
                <a:uFill>
                  <a:solidFill>
                    <a:srgbClr val="00B05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動いているのだろうか。</a:t>
            </a:r>
            <a:endParaRPr lang="en-US" altLang="ja-JP" sz="54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C8E27F31-9F29-4946-96FB-1DAEB6001FD9}"/>
              </a:ext>
            </a:extLst>
          </p:cNvPr>
          <p:cNvSpPr/>
          <p:nvPr/>
        </p:nvSpPr>
        <p:spPr>
          <a:xfrm>
            <a:off x="318052" y="255265"/>
            <a:ext cx="2469890" cy="14589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問題</a:t>
            </a:r>
            <a:endParaRPr kumimoji="1" lang="ja-JP" altLang="en-US" sz="54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B02C52-EE35-4E9F-B73F-3F467410FCD1}"/>
              </a:ext>
            </a:extLst>
          </p:cNvPr>
          <p:cNvSpPr/>
          <p:nvPr/>
        </p:nvSpPr>
        <p:spPr>
          <a:xfrm>
            <a:off x="-83988" y="146251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6B14367-24DE-4710-A650-5130F41E1689}"/>
              </a:ext>
            </a:extLst>
          </p:cNvPr>
          <p:cNvSpPr txBox="1"/>
          <p:nvPr/>
        </p:nvSpPr>
        <p:spPr>
          <a:xfrm>
            <a:off x="3189982" y="33643"/>
            <a:ext cx="6641094" cy="53478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つき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3094695" y="1101680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うご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9" name="図 8" descr="太陽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8" y="5021107"/>
            <a:ext cx="474980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https://4.bp.blogspot.com/-8tDg7zSeK2M/Wb8gHWCRfLI/AAAAAAABGvQ/Ju4XHm7iWh4APgEBirY-LgMKqq7i1m8RgCLcBGAs/s800/business_icon_big_compan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8" y="6023853"/>
            <a:ext cx="32893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https://4.bp.blogspot.com/-xJ5E3SosU0k/Wb8gHG7H_xI/AAAAAAABGvM/ApPPrPHe_z0y1CF6o3Kvsd5W4kFE54FvwCLcBGAs/s800/business_icon5_koujo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2" y="6021948"/>
            <a:ext cx="315595" cy="2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https://2.bp.blogspot.com/-GOX1zbkoOEI/Wb8gGyFeQYI/AAAAAAABGvI/K2a8d6i5A_gtoeIDBiN0cI-NuP1k-NB9ACLcBGAs/s800/business_icon4_chusyo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62" y="6092344"/>
            <a:ext cx="476250" cy="3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https://1.bp.blogspot.com/-82zreS9leu0/Wb8gGdP0RQI/AAAAAAABGvE/vDZDuTkyo3sVArunDn9cqudneapJELizQCLcBGAs/s800/business_icon3_compan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18" y="5870804"/>
            <a:ext cx="447040" cy="53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https://4.bp.blogspot.com/-8tDg7zSeK2M/Wb8gHWCRfLI/AAAAAAABGvQ/Ju4XHm7iWh4APgEBirY-LgMKqq7i1m8RgCLcBGAs/s800/business_icon_big_company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65" y="5870804"/>
            <a:ext cx="643255" cy="56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s://4.bp.blogspot.com/-8tDg7zSeK2M/Wb8gHWCRfLI/AAAAAAABGvQ/Ju4XHm7iWh4APgEBirY-LgMKqq7i1m8RgCLcBGAs/s800/business_icon_big_company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27" y="6072571"/>
            <a:ext cx="32893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https://2.bp.blogspot.com/-GOX1zbkoOEI/Wb8gGyFeQYI/AAAAAAABGvI/K2a8d6i5A_gtoeIDBiN0cI-NuP1k-NB9ACLcBGAs/s800/business_icon4_chusyou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74" y="5814990"/>
            <a:ext cx="496035" cy="64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https://4.bp.blogspot.com/-xJ5E3SosU0k/Wb8gHG7H_xI/AAAAAAABGvM/ApPPrPHe_z0y1CF6o3Kvsd5W4kFE54FvwCLcBGAs/s800/business_icon5_koujou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02" y="5954744"/>
            <a:ext cx="526415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 descr="https://1.bp.blogspot.com/-82zreS9leu0/Wb8gGdP0RQI/AAAAAAABGvE/vDZDuTkyo3sVArunDn9cqudneapJELizQCLcBGAs/s800/business_icon3_company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28" y="5887963"/>
            <a:ext cx="386372" cy="56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s://1.bp.blogspot.com/-82zreS9leu0/Wb8gGdP0RQI/AAAAAAABGvE/vDZDuTkyo3sVArunDn9cqudneapJELizQCLcBGAs/s800/business_icon3_company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33" y="5999323"/>
            <a:ext cx="231775" cy="27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 descr="https://2.bp.blogspot.com/-GOX1zbkoOEI/Wb8gGyFeQYI/AAAAAAABGvI/K2a8d6i5A_gtoeIDBiN0cI-NuP1k-NB9ACLcBGAs/s800/business_icon4_chusyo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62" y="6047988"/>
            <a:ext cx="342900" cy="31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 descr="https://4.bp.blogspot.com/-8tDg7zSeK2M/Wb8gHWCRfLI/AAAAAAABGvQ/Ju4XHm7iWh4APgEBirY-LgMKqq7i1m8RgCLcBGAs/s800/business_icon_big_company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3" y="6081055"/>
            <a:ext cx="32893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 descr="https://4.bp.blogspot.com/-8tDg7zSeK2M/Wb8gHWCRfLI/AAAAAAABGvQ/Ju4XHm7iWh4APgEBirY-LgMKqq7i1m8RgCLcBGAs/s800/business_icon_big_company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02" y="5938551"/>
            <a:ext cx="619180" cy="50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 descr="https://4.bp.blogspot.com/-xJ5E3SosU0k/Wb8gHG7H_xI/AAAAAAABGvM/ApPPrPHe_z0y1CF6o3Kvsd5W4kFE54FvwCLcBGAs/s800/business_icon5_koujo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36" y="6053803"/>
            <a:ext cx="315595" cy="2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 descr="https://1.bp.blogspot.com/-82zreS9leu0/Wb8gGdP0RQI/AAAAAAABGvE/vDZDuTkyo3sVArunDn9cqudneapJELizQCLcBGAs/s800/business_icon3_compan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27" y="5848837"/>
            <a:ext cx="447040" cy="53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図 27" descr="https://4.bp.blogspot.com/-xJ5E3SosU0k/Wb8gHG7H_xI/AAAAAAABGvM/ApPPrPHe_z0y1CF6o3Kvsd5W4kFE54FvwCLcBGAs/s800/business_icon5_koujo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66" y="6096388"/>
            <a:ext cx="315595" cy="2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 descr="https://4.bp.blogspot.com/-8tDg7zSeK2M/Wb8gHWCRfLI/AAAAAAABGvQ/Ju4XHm7iWh4APgEBirY-LgMKqq7i1m8RgCLcBGAs/s800/business_icon_big_company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48" y="6057613"/>
            <a:ext cx="32893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図 31" descr="https://2.bp.blogspot.com/-GOX1zbkoOEI/Wb8gGyFeQYI/AAAAAAABGvI/K2a8d6i5A_gtoeIDBiN0cI-NuP1k-NB9ACLcBGAs/s800/business_icon4_chusyo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75" y="6032372"/>
            <a:ext cx="342900" cy="31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図 32" descr="太陽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19" y="3938896"/>
            <a:ext cx="474980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 descr="太陽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82" y="3537970"/>
            <a:ext cx="474980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太陽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91" y="3631199"/>
            <a:ext cx="474980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図 35" descr="太陽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12" y="4169084"/>
            <a:ext cx="474980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図 36" descr="太陽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95" y="4494694"/>
            <a:ext cx="47498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正方形/長方形 37"/>
          <p:cNvSpPr/>
          <p:nvPr/>
        </p:nvSpPr>
        <p:spPr>
          <a:xfrm>
            <a:off x="318052" y="6081055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東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340016" y="6114902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ffectLst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</a:t>
            </a:r>
            <a:endParaRPr lang="ja-JP" sz="20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359471" y="6133344"/>
            <a:ext cx="892573" cy="666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altLang="ja-JP" sz="1050" kern="1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8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西</a:t>
            </a:r>
            <a:endParaRPr lang="ja-JP" sz="28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247107" y="5875913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3272955" y="5977369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みなみ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6452604" y="6003091"/>
            <a:ext cx="91536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にし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7675" y="3387050"/>
            <a:ext cx="7187436" cy="347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29FA6AB-71CC-416E-A3B9-33A74F59C91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16" y="5366023"/>
            <a:ext cx="1048684" cy="138318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877982" y="2608016"/>
            <a:ext cx="4116931" cy="2661760"/>
          </a:xfrm>
          <a:prstGeom prst="wedgeRoundRectCallout">
            <a:avLst>
              <a:gd name="adj1" fmla="val -119"/>
              <a:gd name="adj2" fmla="val 690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月は、太陽と同じように、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東から南を通って西の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方へ動くと思う。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47107" y="2181633"/>
            <a:ext cx="7182968" cy="12054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太陽は、東の方からのぼり、南を通って、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西の方へしずんでいく。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68746" y="2013069"/>
            <a:ext cx="7183297" cy="51151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いよう　　　　　ひがし　　　ほう　　　　　　　　　　　　　　みなみ　　  とお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199230" y="2566890"/>
            <a:ext cx="1977064" cy="51151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にし　　  ほう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7872946" y="2608016"/>
            <a:ext cx="2960783" cy="51151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つき　　　　　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いよう　　おな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7883018" y="3349869"/>
            <a:ext cx="3538961" cy="51151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ひがし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 みなみ　　と</a:t>
            </a:r>
            <a:r>
              <a:rPr lang="ja-JP" altLang="en-US" sz="12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にし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7872946" y="4124643"/>
            <a:ext cx="3538961" cy="51151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ほう　　 うご          おも</a:t>
            </a:r>
            <a:endParaRPr lang="en-US" altLang="ja-JP" sz="12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09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67"/>
    </mc:Choice>
    <mc:Fallback>
      <p:transition spd="slow" advTm="592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180B3D8-AF6A-4900-98EF-11C5819A9C91}"/>
              </a:ext>
            </a:extLst>
          </p:cNvPr>
          <p:cNvSpPr/>
          <p:nvPr/>
        </p:nvSpPr>
        <p:spPr>
          <a:xfrm>
            <a:off x="287250" y="302786"/>
            <a:ext cx="2469890" cy="145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観察１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232323-5B3B-4AAA-BF84-00E88F45EDB1}"/>
              </a:ext>
            </a:extLst>
          </p:cNvPr>
          <p:cNvSpPr/>
          <p:nvPr/>
        </p:nvSpPr>
        <p:spPr>
          <a:xfrm>
            <a:off x="-311104" y="198742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</a:p>
        </p:txBody>
      </p:sp>
      <p:sp>
        <p:nvSpPr>
          <p:cNvPr id="7" name="タイトル 8">
            <a:extLst>
              <a:ext uri="{FF2B5EF4-FFF2-40B4-BE49-F238E27FC236}">
                <a16:creationId xmlns:a16="http://schemas.microsoft.com/office/drawing/2014/main" id="{3EC67D23-3CF0-4C5D-B25B-AC6F66A88628}"/>
              </a:ext>
            </a:extLst>
          </p:cNvPr>
          <p:cNvSpPr txBox="1">
            <a:spLocks/>
          </p:cNvSpPr>
          <p:nvPr/>
        </p:nvSpPr>
        <p:spPr>
          <a:xfrm>
            <a:off x="2162705" y="23518"/>
            <a:ext cx="10123926" cy="1668104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午後に見える半月の動きを調べよう。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16E36E-CCBA-4F80-9360-12744E727015}"/>
              </a:ext>
            </a:extLst>
          </p:cNvPr>
          <p:cNvSpPr/>
          <p:nvPr/>
        </p:nvSpPr>
        <p:spPr>
          <a:xfrm>
            <a:off x="261533" y="1865790"/>
            <a:ext cx="5847437" cy="3777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のながれ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観察する場所を決めて、立つ位置に印をつける。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記録用紙に方位と高さをかき入れ、目印となる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建物などをかく。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分おきに３回、月の位置を調べて記録する。　 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D023D-CAF8-4A16-8571-4AFEE9B90CD0}"/>
              </a:ext>
            </a:extLst>
          </p:cNvPr>
          <p:cNvSpPr txBox="1"/>
          <p:nvPr/>
        </p:nvSpPr>
        <p:spPr>
          <a:xfrm>
            <a:off x="3024336" y="664580"/>
            <a:ext cx="7463722" cy="3661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ごご　　　　み　　　　　 はんげつ　　 うご         しら　　　　　　　　　　　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0" y="2010876"/>
            <a:ext cx="3551852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9A4ED3-5521-426D-A4D6-5494A1BF046E}"/>
              </a:ext>
            </a:extLst>
          </p:cNvPr>
          <p:cNvSpPr txBox="1"/>
          <p:nvPr/>
        </p:nvSpPr>
        <p:spPr>
          <a:xfrm>
            <a:off x="287250" y="2717336"/>
            <a:ext cx="5121329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　　　　ばしょ　　　き　　　　　　た　　　いち　　しるし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74254-3920-4370-BB1F-0D440573BB4D}"/>
              </a:ext>
            </a:extLst>
          </p:cNvPr>
          <p:cNvSpPr txBox="1"/>
          <p:nvPr/>
        </p:nvSpPr>
        <p:spPr>
          <a:xfrm>
            <a:off x="287250" y="3335578"/>
            <a:ext cx="7261415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きろくようし　　　　ほうい　　たか　　　　　　　 い　　　 めじるし   　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525C78-50CF-4EC4-8AA0-0C5D26844B34}"/>
              </a:ext>
            </a:extLst>
          </p:cNvPr>
          <p:cNvSpPr/>
          <p:nvPr/>
        </p:nvSpPr>
        <p:spPr>
          <a:xfrm>
            <a:off x="8091737" y="5643230"/>
            <a:ext cx="3387593" cy="28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【</a:t>
            </a:r>
            <a:r>
              <a:rPr kumimoji="1" lang="ja-JP" altLang="en-US" dirty="0"/>
              <a:t>記録用紙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460F71-3DC7-4931-B9D9-AF87DB713161}"/>
              </a:ext>
            </a:extLst>
          </p:cNvPr>
          <p:cNvSpPr txBox="1"/>
          <p:nvPr/>
        </p:nvSpPr>
        <p:spPr>
          <a:xfrm>
            <a:off x="673066" y="4480617"/>
            <a:ext cx="569743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ふん　　　　　　　かい　つき　　　いち　　 しら　  　　きろく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BD7ECB-9C45-40E0-ACF7-38043BAB225A}"/>
              </a:ext>
            </a:extLst>
          </p:cNvPr>
          <p:cNvSpPr txBox="1"/>
          <p:nvPr/>
        </p:nvSpPr>
        <p:spPr>
          <a:xfrm>
            <a:off x="9304800" y="5358905"/>
            <a:ext cx="956884" cy="2552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きろくようし　　　　　　　　　　　　　　　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33" y="2002421"/>
            <a:ext cx="4187819" cy="3045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974254-3920-4370-BB1F-0D440573BB4D}"/>
              </a:ext>
            </a:extLst>
          </p:cNvPr>
          <p:cNvSpPr txBox="1"/>
          <p:nvPr/>
        </p:nvSpPr>
        <p:spPr>
          <a:xfrm>
            <a:off x="109784" y="3868894"/>
            <a:ext cx="7261415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たてもの   　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19662" r="57850"/>
          <a:stretch/>
        </p:blipFill>
        <p:spPr>
          <a:xfrm>
            <a:off x="6342713" y="3830658"/>
            <a:ext cx="1186605" cy="2909344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CBC8555-E539-45F3-979C-BCCD83ECC04E}"/>
              </a:ext>
            </a:extLst>
          </p:cNvPr>
          <p:cNvCxnSpPr/>
          <p:nvPr/>
        </p:nvCxnSpPr>
        <p:spPr>
          <a:xfrm flipV="1">
            <a:off x="6370503" y="6199322"/>
            <a:ext cx="1000696" cy="45993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4AFD55C-0661-4FEE-AF93-3DD067CB6D22}"/>
              </a:ext>
            </a:extLst>
          </p:cNvPr>
          <p:cNvCxnSpPr>
            <a:cxnSpLocks/>
          </p:cNvCxnSpPr>
          <p:nvPr/>
        </p:nvCxnSpPr>
        <p:spPr>
          <a:xfrm flipH="1" flipV="1">
            <a:off x="6639862" y="6202926"/>
            <a:ext cx="461977" cy="47435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504950E7-2C36-4A2C-A5A0-15489FBB5E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3" t="11151" r="26587" b="6666"/>
          <a:stretch/>
        </p:blipFill>
        <p:spPr>
          <a:xfrm>
            <a:off x="6220563" y="3649390"/>
            <a:ext cx="1458696" cy="309061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F058599-CED6-4B5D-8258-307F5ABDCA91}"/>
              </a:ext>
            </a:extLst>
          </p:cNvPr>
          <p:cNvCxnSpPr/>
          <p:nvPr/>
        </p:nvCxnSpPr>
        <p:spPr>
          <a:xfrm flipH="1">
            <a:off x="6572864" y="6535417"/>
            <a:ext cx="288186" cy="2359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670B72F-EE30-428B-9651-1FB725D16539}"/>
              </a:ext>
            </a:extLst>
          </p:cNvPr>
          <p:cNvCxnSpPr/>
          <p:nvPr/>
        </p:nvCxnSpPr>
        <p:spPr>
          <a:xfrm flipH="1">
            <a:off x="7094723" y="6114148"/>
            <a:ext cx="288186" cy="2359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724CBF7-3E05-45E6-9FBD-055D88F12A35}"/>
              </a:ext>
            </a:extLst>
          </p:cNvPr>
          <p:cNvCxnSpPr>
            <a:cxnSpLocks/>
          </p:cNvCxnSpPr>
          <p:nvPr/>
        </p:nvCxnSpPr>
        <p:spPr>
          <a:xfrm>
            <a:off x="7057791" y="6505236"/>
            <a:ext cx="311119" cy="1871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5E2FF97-8503-4BA7-AFB7-871009CC3E17}"/>
              </a:ext>
            </a:extLst>
          </p:cNvPr>
          <p:cNvCxnSpPr>
            <a:cxnSpLocks/>
          </p:cNvCxnSpPr>
          <p:nvPr/>
        </p:nvCxnSpPr>
        <p:spPr>
          <a:xfrm>
            <a:off x="6467827" y="6219138"/>
            <a:ext cx="191963" cy="988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5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54"/>
    </mc:Choice>
    <mc:Fallback>
      <p:transition spd="slow" advTm="406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1BA934-568D-474A-BAE2-B26C1521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月の位置の調べ方１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E5F5C-1893-4A9A-9605-18E98007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68" y="1451044"/>
            <a:ext cx="5973595" cy="4700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①月の方向に指先を向ける。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②方位じしんを回して、はり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のＮ極（色のついたほう）　　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と文字ばんの北を合わせる。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③月の方向がどの位置かを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読み取る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F40B08-D447-43FA-AE14-BA6BCDCEDD25}"/>
              </a:ext>
            </a:extLst>
          </p:cNvPr>
          <p:cNvSpPr/>
          <p:nvPr/>
        </p:nvSpPr>
        <p:spPr>
          <a:xfrm>
            <a:off x="697389" y="365125"/>
            <a:ext cx="9983870" cy="37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つき　　　　　　　いち　　　　　　　　しら　　　　　　かた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9EDF0C-3939-4228-872A-27A7993BC046}"/>
              </a:ext>
            </a:extLst>
          </p:cNvPr>
          <p:cNvSpPr/>
          <p:nvPr/>
        </p:nvSpPr>
        <p:spPr>
          <a:xfrm>
            <a:off x="697389" y="1232182"/>
            <a:ext cx="5424232" cy="337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つき　　　　　ほうこう　　　　　　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ゆびさ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　　　　　  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319C39-AD79-442D-9829-260C19131895}"/>
              </a:ext>
            </a:extLst>
          </p:cNvPr>
          <p:cNvSpPr/>
          <p:nvPr/>
        </p:nvSpPr>
        <p:spPr>
          <a:xfrm>
            <a:off x="952896" y="2123693"/>
            <a:ext cx="5517072" cy="37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ほうい　　　　　　　　　　　　　　　　　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まわ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45D6680-7339-4363-B55B-7F91350027BD}"/>
              </a:ext>
            </a:extLst>
          </p:cNvPr>
          <p:cNvSpPr/>
          <p:nvPr/>
        </p:nvSpPr>
        <p:spPr>
          <a:xfrm>
            <a:off x="862567" y="2769241"/>
            <a:ext cx="5517072" cy="37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えぬきょく　　いろ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620AD4-0402-4EC9-A602-3E34ACA3AC17}"/>
              </a:ext>
            </a:extLst>
          </p:cNvPr>
          <p:cNvSpPr/>
          <p:nvPr/>
        </p:nvSpPr>
        <p:spPr>
          <a:xfrm>
            <a:off x="697389" y="4220392"/>
            <a:ext cx="4712811" cy="30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つき　　　　　 ほうこう　　　　　　　　　　　　　　いち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39" y="1868124"/>
            <a:ext cx="4631961" cy="2547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正方形/長方形 14"/>
          <p:cNvSpPr/>
          <p:nvPr/>
        </p:nvSpPr>
        <p:spPr>
          <a:xfrm>
            <a:off x="921169" y="5792136"/>
            <a:ext cx="10400904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方位の覚え方</a:t>
            </a:r>
            <a:r>
              <a:rPr kumimoji="1"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南向き、左が東、右が西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5D6680-7339-4363-B55B-7F91350027BD}"/>
              </a:ext>
            </a:extLst>
          </p:cNvPr>
          <p:cNvSpPr/>
          <p:nvPr/>
        </p:nvSpPr>
        <p:spPr>
          <a:xfrm>
            <a:off x="748079" y="3351373"/>
            <a:ext cx="5517072" cy="37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 も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 きた　　　　　あわ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5620AD4-0402-4EC9-A602-3E34ACA3AC17}"/>
              </a:ext>
            </a:extLst>
          </p:cNvPr>
          <p:cNvSpPr/>
          <p:nvPr/>
        </p:nvSpPr>
        <p:spPr>
          <a:xfrm>
            <a:off x="921169" y="4922981"/>
            <a:ext cx="4712811" cy="30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　　　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タイトル 8">
            <a:extLst>
              <a:ext uri="{FF2B5EF4-FFF2-40B4-BE49-F238E27FC236}">
                <a16:creationId xmlns:a16="http://schemas.microsoft.com/office/drawing/2014/main" id="{E81CACD4-BA56-48AF-8C41-1A683AA8A50C}"/>
              </a:ext>
            </a:extLst>
          </p:cNvPr>
          <p:cNvSpPr txBox="1">
            <a:spLocks/>
          </p:cNvSpPr>
          <p:nvPr/>
        </p:nvSpPr>
        <p:spPr>
          <a:xfrm>
            <a:off x="7933901" y="4013118"/>
            <a:ext cx="4112072" cy="1146817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0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28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8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方位じしん</a:t>
            </a:r>
            <a:r>
              <a:rPr lang="en-US" altLang="ja-JP" sz="28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EB40CE-42A9-4F73-93B3-86B1583F045A}"/>
              </a:ext>
            </a:extLst>
          </p:cNvPr>
          <p:cNvSpPr/>
          <p:nvPr/>
        </p:nvSpPr>
        <p:spPr>
          <a:xfrm>
            <a:off x="8379841" y="4393883"/>
            <a:ext cx="1716659" cy="44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ほうい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893739" y="427246"/>
            <a:ext cx="2592959" cy="1044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方位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0EB40CE-42A9-4F73-93B3-86B1583F045A}"/>
              </a:ext>
            </a:extLst>
          </p:cNvPr>
          <p:cNvSpPr/>
          <p:nvPr/>
        </p:nvSpPr>
        <p:spPr>
          <a:xfrm>
            <a:off x="8770039" y="385816"/>
            <a:ext cx="1716659" cy="44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ほうい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5620AD4-0402-4EC9-A602-3E34ACA3AC17}"/>
              </a:ext>
            </a:extLst>
          </p:cNvPr>
          <p:cNvSpPr/>
          <p:nvPr/>
        </p:nvSpPr>
        <p:spPr>
          <a:xfrm>
            <a:off x="1433579" y="5763596"/>
            <a:ext cx="9736445" cy="38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ほうい　　　　　　　　おぼ　　　　　　かた　　　　　みなみむ　　　　　　　　　　ひだり　　　　　</a:t>
            </a:r>
            <a:r>
              <a:rPr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ひがし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みぎ　　　　　　にし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/>
          <a:stretch/>
        </p:blipFill>
        <p:spPr>
          <a:xfrm>
            <a:off x="6864169" y="1847754"/>
            <a:ext cx="4705498" cy="2679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187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79"/>
    </mc:Choice>
    <mc:Fallback>
      <p:transition spd="slow" advTm="527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1BA934-568D-474A-BAE2-B26C1521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月の位置の調べ方２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E5F5C-1893-4A9A-9605-18E98007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68" y="1451044"/>
            <a:ext cx="6882543" cy="4700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①目の高さに、右手を伸ばす。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②右手の「にぎりこぶし」の上に左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手の「にぎりこぶし」を合わせる。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③「にぎりこぶし」何</a:t>
            </a:r>
            <a:r>
              <a:rPr kumimoji="1" lang="ja-JP" altLang="en-US" sz="3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分の位置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にあるかで、月の高さを調べる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F40B08-D447-43FA-AE14-BA6BCDCEDD25}"/>
              </a:ext>
            </a:extLst>
          </p:cNvPr>
          <p:cNvSpPr/>
          <p:nvPr/>
        </p:nvSpPr>
        <p:spPr>
          <a:xfrm>
            <a:off x="697389" y="433040"/>
            <a:ext cx="9983870" cy="37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つき　　　　　　　いち　　　　　　　　しら　　　　　　かた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9EDF0C-3939-4228-872A-27A7993BC046}"/>
              </a:ext>
            </a:extLst>
          </p:cNvPr>
          <p:cNvSpPr/>
          <p:nvPr/>
        </p:nvSpPr>
        <p:spPr>
          <a:xfrm>
            <a:off x="719667" y="1233269"/>
            <a:ext cx="5424232" cy="337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　　　　　 たか　　　　 　　　　　　　みぎて　　　　　　　の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319C39-AD79-442D-9829-260C19131895}"/>
              </a:ext>
            </a:extLst>
          </p:cNvPr>
          <p:cNvSpPr/>
          <p:nvPr/>
        </p:nvSpPr>
        <p:spPr>
          <a:xfrm>
            <a:off x="956669" y="2051294"/>
            <a:ext cx="6427320" cy="341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みぎて　　　　　　　　　　　　　　　　　　　　　　　　　　　　　　　　　　　うえ　　　　ひがり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45D6680-7339-4363-B55B-7F91350027BD}"/>
              </a:ext>
            </a:extLst>
          </p:cNvPr>
          <p:cNvSpPr/>
          <p:nvPr/>
        </p:nvSpPr>
        <p:spPr>
          <a:xfrm>
            <a:off x="893804" y="2849592"/>
            <a:ext cx="5923470" cy="443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て　　　　　　　　　　　　　　　　　　　　　　　　　　　　　　　　　　　</a:t>
            </a:r>
            <a:r>
              <a:rPr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620AD4-0402-4EC9-A602-3E34ACA3AC17}"/>
              </a:ext>
            </a:extLst>
          </p:cNvPr>
          <p:cNvSpPr/>
          <p:nvPr/>
        </p:nvSpPr>
        <p:spPr>
          <a:xfrm>
            <a:off x="3180928" y="4576298"/>
            <a:ext cx="4712811" cy="30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つき　　　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たか　 　　　　　　　しら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5D6680-7339-4363-B55B-7F91350027BD}"/>
              </a:ext>
            </a:extLst>
          </p:cNvPr>
          <p:cNvSpPr/>
          <p:nvPr/>
        </p:nvSpPr>
        <p:spPr>
          <a:xfrm>
            <a:off x="3358906" y="3624109"/>
            <a:ext cx="4542107" cy="299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　　　　ぶん　　　　　　</a:t>
            </a:r>
            <a:r>
              <a:rPr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いち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7893739" y="427246"/>
            <a:ext cx="2592959" cy="1044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高さ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0EB40CE-42A9-4F73-93B3-86B1583F045A}"/>
              </a:ext>
            </a:extLst>
          </p:cNvPr>
          <p:cNvSpPr/>
          <p:nvPr/>
        </p:nvSpPr>
        <p:spPr>
          <a:xfrm>
            <a:off x="8539822" y="385816"/>
            <a:ext cx="1716659" cy="44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たか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8780" r="25425" b="9303"/>
          <a:stretch/>
        </p:blipFill>
        <p:spPr>
          <a:xfrm>
            <a:off x="7606401" y="1663487"/>
            <a:ext cx="2601369" cy="262369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909861" y="4454749"/>
            <a:ext cx="3783106" cy="2097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うでをのばしたとき、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にぎりこぶし１</a:t>
            </a:r>
            <a:r>
              <a:rPr kumimoji="1" lang="ja-JP" altLang="en-US" sz="2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角度が約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10°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45D6680-7339-4363-B55B-7F91350027BD}"/>
              </a:ext>
            </a:extLst>
          </p:cNvPr>
          <p:cNvSpPr/>
          <p:nvPr/>
        </p:nvSpPr>
        <p:spPr>
          <a:xfrm>
            <a:off x="9864558" y="5084575"/>
            <a:ext cx="1244279" cy="299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ぶん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5D6680-7339-4363-B55B-7F91350027BD}"/>
              </a:ext>
            </a:extLst>
          </p:cNvPr>
          <p:cNvSpPr/>
          <p:nvPr/>
        </p:nvSpPr>
        <p:spPr>
          <a:xfrm>
            <a:off x="7387897" y="5639286"/>
            <a:ext cx="3356242" cy="381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かくど　　　　やく　　　　</a:t>
            </a:r>
            <a:r>
              <a:rPr kumimoji="1" lang="ja-JP" altLang="en-US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23" y="1782970"/>
            <a:ext cx="530640" cy="536647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 flipV="1">
            <a:off x="10207770" y="2183355"/>
            <a:ext cx="1375653" cy="2094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図 14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93" y="1636212"/>
            <a:ext cx="2880260" cy="26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70"/>
    </mc:Choice>
    <mc:Fallback>
      <p:transition spd="slow" advTm="497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180B3D8-AF6A-4900-98EF-11C5819A9C91}"/>
              </a:ext>
            </a:extLst>
          </p:cNvPr>
          <p:cNvSpPr/>
          <p:nvPr/>
        </p:nvSpPr>
        <p:spPr>
          <a:xfrm>
            <a:off x="287250" y="302786"/>
            <a:ext cx="2469890" cy="145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観察１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232323-5B3B-4AAA-BF84-00E88F45EDB1}"/>
              </a:ext>
            </a:extLst>
          </p:cNvPr>
          <p:cNvSpPr/>
          <p:nvPr/>
        </p:nvSpPr>
        <p:spPr>
          <a:xfrm>
            <a:off x="-311104" y="198742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</a:p>
        </p:txBody>
      </p:sp>
      <p:sp>
        <p:nvSpPr>
          <p:cNvPr id="7" name="タイトル 8">
            <a:extLst>
              <a:ext uri="{FF2B5EF4-FFF2-40B4-BE49-F238E27FC236}">
                <a16:creationId xmlns:a16="http://schemas.microsoft.com/office/drawing/2014/main" id="{3EC67D23-3CF0-4C5D-B25B-AC6F66A88628}"/>
              </a:ext>
            </a:extLst>
          </p:cNvPr>
          <p:cNvSpPr txBox="1">
            <a:spLocks/>
          </p:cNvSpPr>
          <p:nvPr/>
        </p:nvSpPr>
        <p:spPr>
          <a:xfrm>
            <a:off x="2162705" y="23518"/>
            <a:ext cx="10123926" cy="1668104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午後に見える半月の動きを調べよう。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16E36E-CCBA-4F80-9360-12744E727015}"/>
              </a:ext>
            </a:extLst>
          </p:cNvPr>
          <p:cNvSpPr/>
          <p:nvPr/>
        </p:nvSpPr>
        <p:spPr>
          <a:xfrm>
            <a:off x="261533" y="1865790"/>
            <a:ext cx="5847437" cy="3777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のながれ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観察する場所を決めて、立つ位置に印をつける。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記録用紙に方位と高さをかき入れ、目印となる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建物などをかく。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分おきに３回、月の位置を調べて記録する。　 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D023D-CAF8-4A16-8571-4AFEE9B90CD0}"/>
              </a:ext>
            </a:extLst>
          </p:cNvPr>
          <p:cNvSpPr txBox="1"/>
          <p:nvPr/>
        </p:nvSpPr>
        <p:spPr>
          <a:xfrm>
            <a:off x="3024336" y="664580"/>
            <a:ext cx="7463722" cy="3661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ごご　　　　み　　　　　 はんげつ　　 うご         しら　　　　　　　　　　　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0" y="2010876"/>
            <a:ext cx="3551852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9A4ED3-5521-426D-A4D6-5494A1BF046E}"/>
              </a:ext>
            </a:extLst>
          </p:cNvPr>
          <p:cNvSpPr txBox="1"/>
          <p:nvPr/>
        </p:nvSpPr>
        <p:spPr>
          <a:xfrm>
            <a:off x="402201" y="2715068"/>
            <a:ext cx="5121329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　　　　ばしょ　　　き　　　　　　た　　　いち　　しるし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74254-3920-4370-BB1F-0D440573BB4D}"/>
              </a:ext>
            </a:extLst>
          </p:cNvPr>
          <p:cNvSpPr txBox="1"/>
          <p:nvPr/>
        </p:nvSpPr>
        <p:spPr>
          <a:xfrm>
            <a:off x="287250" y="3335578"/>
            <a:ext cx="7261415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20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105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きろくようし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ほうい　　たか　　　　　　　 い　　　 めじるし   　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525C78-50CF-4EC4-8AA0-0C5D26844B34}"/>
              </a:ext>
            </a:extLst>
          </p:cNvPr>
          <p:cNvSpPr/>
          <p:nvPr/>
        </p:nvSpPr>
        <p:spPr>
          <a:xfrm>
            <a:off x="8082737" y="5643230"/>
            <a:ext cx="3387593" cy="28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【</a:t>
            </a:r>
            <a:r>
              <a:rPr kumimoji="1" lang="ja-JP" altLang="en-US" dirty="0"/>
              <a:t>記録用紙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460F71-3DC7-4931-B9D9-AF87DB713161}"/>
              </a:ext>
            </a:extLst>
          </p:cNvPr>
          <p:cNvSpPr txBox="1"/>
          <p:nvPr/>
        </p:nvSpPr>
        <p:spPr>
          <a:xfrm>
            <a:off x="673066" y="4480617"/>
            <a:ext cx="5697437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ふん　　　　　　　かい　つき　　　いち　　 しら　  　　きろく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BD7ECB-9C45-40E0-ACF7-38043BAB225A}"/>
              </a:ext>
            </a:extLst>
          </p:cNvPr>
          <p:cNvSpPr txBox="1"/>
          <p:nvPr/>
        </p:nvSpPr>
        <p:spPr>
          <a:xfrm>
            <a:off x="9298091" y="5387166"/>
            <a:ext cx="956884" cy="2552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きろくようし　　　　　　　　　　　　　　　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8" y="1904189"/>
            <a:ext cx="4507173" cy="3277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974254-3920-4370-BB1F-0D440573BB4D}"/>
              </a:ext>
            </a:extLst>
          </p:cNvPr>
          <p:cNvSpPr txBox="1"/>
          <p:nvPr/>
        </p:nvSpPr>
        <p:spPr>
          <a:xfrm>
            <a:off x="109784" y="3868894"/>
            <a:ext cx="7261415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たてもの   　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3" t="11151" r="26587" b="6666"/>
          <a:stretch/>
        </p:blipFill>
        <p:spPr>
          <a:xfrm>
            <a:off x="6221402" y="3868894"/>
            <a:ext cx="1225672" cy="2596892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6CE90A-883E-4511-834D-5E779E31B1C9}"/>
              </a:ext>
            </a:extLst>
          </p:cNvPr>
          <p:cNvCxnSpPr/>
          <p:nvPr/>
        </p:nvCxnSpPr>
        <p:spPr>
          <a:xfrm flipH="1">
            <a:off x="6468011" y="6285241"/>
            <a:ext cx="288186" cy="2359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27D2CC6-5043-48BE-B505-776A1A06E8F3}"/>
              </a:ext>
            </a:extLst>
          </p:cNvPr>
          <p:cNvCxnSpPr>
            <a:cxnSpLocks/>
          </p:cNvCxnSpPr>
          <p:nvPr/>
        </p:nvCxnSpPr>
        <p:spPr>
          <a:xfrm flipH="1">
            <a:off x="6959575" y="5842000"/>
            <a:ext cx="332568" cy="2708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614EB76-8579-4AFE-AA7E-FC5DABCE8BE7}"/>
              </a:ext>
            </a:extLst>
          </p:cNvPr>
          <p:cNvCxnSpPr>
            <a:cxnSpLocks/>
          </p:cNvCxnSpPr>
          <p:nvPr/>
        </p:nvCxnSpPr>
        <p:spPr>
          <a:xfrm flipH="1" flipV="1">
            <a:off x="6917242" y="6265235"/>
            <a:ext cx="246281" cy="2005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5A0F07F-C881-47C8-A110-FCF94CB17707}"/>
              </a:ext>
            </a:extLst>
          </p:cNvPr>
          <p:cNvCxnSpPr>
            <a:cxnSpLocks/>
          </p:cNvCxnSpPr>
          <p:nvPr/>
        </p:nvCxnSpPr>
        <p:spPr>
          <a:xfrm flipH="1" flipV="1">
            <a:off x="6421967" y="5927357"/>
            <a:ext cx="168523" cy="1503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8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8"/>
    </mc:Choice>
    <mc:Fallback>
      <p:transition spd="slow" advTm="15938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2507</Words>
  <Application>Microsoft Office PowerPoint</Application>
  <PresentationFormat>ワイド画面</PresentationFormat>
  <Paragraphs>423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BIZ UDPゴシック</vt:lpstr>
      <vt:lpstr>HGPｺﾞｼｯｸE</vt:lpstr>
      <vt:lpstr>HG創英ﾌﾟﾚｾﾞﾝｽEB</vt:lpstr>
      <vt:lpstr>ＭＳ ゴシック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　　 月の動き</vt:lpstr>
      <vt:lpstr>言葉の紹介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【月の位置の調べ方１】</vt:lpstr>
      <vt:lpstr>【月の位置の調べ方２】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言葉の確認</vt:lpstr>
      <vt:lpstr>振り返り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理科 生命「植物の発芽、成長、結実」A 高等部第１段階</dc:title>
  <dc:creator>髙橋 利典</dc:creator>
  <cp:lastModifiedBy>髙橋 利典</cp:lastModifiedBy>
  <cp:revision>203</cp:revision>
  <cp:lastPrinted>2021-11-15T06:02:07Z</cp:lastPrinted>
  <dcterms:created xsi:type="dcterms:W3CDTF">2021-06-01T22:54:30Z</dcterms:created>
  <dcterms:modified xsi:type="dcterms:W3CDTF">2021-11-16T11:39:35Z</dcterms:modified>
</cp:coreProperties>
</file>