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7" r:id="rId2"/>
    <p:sldId id="289" r:id="rId3"/>
    <p:sldId id="260" r:id="rId4"/>
    <p:sldId id="290" r:id="rId5"/>
    <p:sldId id="291" r:id="rId6"/>
    <p:sldId id="292" r:id="rId7"/>
    <p:sldId id="293" r:id="rId8"/>
    <p:sldId id="294" r:id="rId9"/>
    <p:sldId id="296" r:id="rId10"/>
    <p:sldId id="295" r:id="rId11"/>
    <p:sldId id="278" r:id="rId12"/>
    <p:sldId id="286" r:id="rId13"/>
    <p:sldId id="297" r:id="rId14"/>
    <p:sldId id="298" r:id="rId15"/>
    <p:sldId id="299" r:id="rId16"/>
    <p:sldId id="300" r:id="rId17"/>
    <p:sldId id="301" r:id="rId1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FFFFCC"/>
    <a:srgbClr val="FF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62" autoAdjust="0"/>
    <p:restoredTop sz="76295" autoAdjust="0"/>
  </p:normalViewPr>
  <p:slideViewPr>
    <p:cSldViewPr snapToGrid="0">
      <p:cViewPr varScale="1">
        <p:scale>
          <a:sx n="52" d="100"/>
          <a:sy n="52" d="100"/>
        </p:scale>
        <p:origin x="1146"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9" d="100"/>
          <a:sy n="49" d="100"/>
        </p:scale>
        <p:origin x="291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C38504-84F1-4BC2-99AE-CB2E2C96FD60}" type="datetimeFigureOut">
              <a:rPr kumimoji="1" lang="ja-JP" altLang="en-US" smtClean="0"/>
              <a:t>2021/1/20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ED56A31-CED6-4DDD-8007-3353167BFEC2}" type="slidenum">
              <a:rPr kumimoji="1" lang="ja-JP" altLang="en-US" smtClean="0"/>
              <a:t>‹#›</a:t>
            </a:fld>
            <a:endParaRPr kumimoji="1" lang="ja-JP" altLang="en-US"/>
          </a:p>
        </p:txBody>
      </p:sp>
    </p:spTree>
    <p:extLst>
      <p:ext uri="{BB962C8B-B14F-4D97-AF65-F5344CB8AC3E}">
        <p14:creationId xmlns:p14="http://schemas.microsoft.com/office/powerpoint/2010/main" val="2400111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辞典</a:t>
            </a:r>
            <a:r>
              <a:rPr lang="ja-JP" altLang="en-US" dirty="0">
                <a:latin typeface="ＭＳ ゴシック" panose="020B0609070205080204" pitchFamily="49" charset="-128"/>
                <a:ea typeface="ＭＳ ゴシック" panose="020B0609070205080204" pitchFamily="49" charset="-128"/>
              </a:rPr>
              <a:t>を使って漢字を調べよう。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今から</a:t>
            </a:r>
            <a:r>
              <a:rPr lang="ja-JP" altLang="en-US" dirty="0" smtClean="0">
                <a:latin typeface="ＭＳ ゴシック" panose="020B0609070205080204" pitchFamily="49" charset="-128"/>
                <a:ea typeface="ＭＳ ゴシック" panose="020B0609070205080204" pitchFamily="49" charset="-128"/>
              </a:rPr>
              <a:t>、辞典</a:t>
            </a:r>
            <a:r>
              <a:rPr lang="ja-JP" altLang="en-US" dirty="0">
                <a:latin typeface="ＭＳ ゴシック" panose="020B0609070205080204" pitchFamily="49" charset="-128"/>
                <a:ea typeface="ＭＳ ゴシック" panose="020B0609070205080204" pitchFamily="49" charset="-128"/>
              </a:rPr>
              <a:t>を使っていろいろな漢字を調べるので、国語</a:t>
            </a:r>
            <a:r>
              <a:rPr lang="ja-JP" altLang="en-US" dirty="0" smtClean="0">
                <a:latin typeface="ＭＳ ゴシック" panose="020B0609070205080204" pitchFamily="49" charset="-128"/>
                <a:ea typeface="ＭＳ ゴシック" panose="020B0609070205080204" pitchFamily="49" charset="-128"/>
              </a:rPr>
              <a:t>辞典と漢字辞典を</a:t>
            </a:r>
            <a:r>
              <a:rPr lang="ja-JP" altLang="en-US" dirty="0">
                <a:latin typeface="ＭＳ ゴシック" panose="020B0609070205080204" pitchFamily="49" charset="-128"/>
                <a:ea typeface="ＭＳ ゴシック" panose="020B0609070205080204" pitchFamily="49" charset="-128"/>
              </a:rPr>
              <a:t>用意しましょう。</a:t>
            </a: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a:t>
            </a:fld>
            <a:endParaRPr kumimoji="1" lang="ja-JP" altLang="en-US"/>
          </a:p>
        </p:txBody>
      </p:sp>
    </p:spTree>
    <p:extLst>
      <p:ext uri="{BB962C8B-B14F-4D97-AF65-F5344CB8AC3E}">
        <p14:creationId xmlns:p14="http://schemas.microsoft.com/office/powerpoint/2010/main" val="3603536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次の漢字の総画数</a:t>
            </a:r>
            <a:r>
              <a:rPr lang="ja-JP" altLang="en-US" dirty="0" smtClean="0">
                <a:latin typeface="ＭＳ ゴシック" panose="020B0609070205080204" pitchFamily="49" charset="-128"/>
                <a:ea typeface="ＭＳ ゴシック" panose="020B0609070205080204" pitchFamily="49" charset="-128"/>
              </a:rPr>
              <a:t>を漢字辞典</a:t>
            </a:r>
            <a:r>
              <a:rPr lang="ja-JP" altLang="en-US" dirty="0">
                <a:latin typeface="ＭＳ ゴシック" panose="020B0609070205080204" pitchFamily="49" charset="-128"/>
                <a:ea typeface="ＭＳ ゴシック" panose="020B0609070205080204" pitchFamily="49" charset="-128"/>
              </a:rPr>
              <a:t>で調べ、括弧の中に書きましょう。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③海</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（漢字辞典で調べ終えるまで、一時停止を押してください。）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lang="en-US" altLang="ja-JP" dirty="0" smtClean="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正解は、＜クリック＞「９」画です。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10</a:t>
            </a:fld>
            <a:endParaRPr kumimoji="1" lang="ja-JP" altLang="en-US"/>
          </a:p>
        </p:txBody>
      </p:sp>
    </p:spTree>
    <p:extLst>
      <p:ext uri="{BB962C8B-B14F-4D97-AF65-F5344CB8AC3E}">
        <p14:creationId xmlns:p14="http://schemas.microsoft.com/office/powerpoint/2010/main" val="2371969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自己紹介をしよう。</a:t>
            </a: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11</a:t>
            </a:fld>
            <a:endParaRPr kumimoji="1" lang="ja-JP" altLang="en-US"/>
          </a:p>
        </p:txBody>
      </p:sp>
    </p:spTree>
    <p:extLst>
      <p:ext uri="{BB962C8B-B14F-4D97-AF65-F5344CB8AC3E}">
        <p14:creationId xmlns:p14="http://schemas.microsoft.com/office/powerpoint/2010/main" val="672196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新しいクラスの友達や、現場実習で初めて会った人に自己紹介をしましょう。</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自己紹介では、自分のことを相手に分かりやすく説明します。</a:t>
            </a: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dirty="0">
              <a:latin typeface="ＭＳ ゴシック" panose="020B0609070205080204" pitchFamily="49" charset="-128"/>
              <a:ea typeface="ＭＳ ゴシック" panose="020B0609070205080204" pitchFamily="49"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場に応じた自己紹介を考えてみましょう。</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12</a:t>
            </a:fld>
            <a:endParaRPr kumimoji="1" lang="ja-JP" altLang="en-US"/>
          </a:p>
        </p:txBody>
      </p:sp>
    </p:spTree>
    <p:extLst>
      <p:ext uri="{BB962C8B-B14F-4D97-AF65-F5344CB8AC3E}">
        <p14:creationId xmlns:p14="http://schemas.microsoft.com/office/powerpoint/2010/main" val="3010500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dirty="0">
                <a:latin typeface="ＭＳ ゴシック" panose="020B0609070205080204" pitchFamily="49" charset="-128"/>
                <a:ea typeface="ＭＳ ゴシック" panose="020B0609070205080204" pitchFamily="49" charset="-128"/>
              </a:rPr>
              <a:t>　自分のことを相手に分かりやすく説明するために、自己紹介メモを作りましょう。</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13</a:t>
            </a:fld>
            <a:endParaRPr kumimoji="1" lang="ja-JP" altLang="en-US"/>
          </a:p>
        </p:txBody>
      </p:sp>
    </p:spTree>
    <p:extLst>
      <p:ext uri="{BB962C8B-B14F-4D97-AF65-F5344CB8AC3E}">
        <p14:creationId xmlns:p14="http://schemas.microsoft.com/office/powerpoint/2010/main" val="3477607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ＭＳ ゴシック" panose="020B0609070205080204" pitchFamily="49" charset="-128"/>
                <a:ea typeface="ＭＳ ゴシック" panose="020B0609070205080204" pitchFamily="49" charset="-128"/>
              </a:rPr>
              <a:t>　自己紹介メモの例を示しました。</a:t>
            </a:r>
            <a:endParaRPr kumimoji="1" lang="en-US" altLang="ja-JP"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r>
              <a:rPr kumimoji="1" lang="ja-JP" altLang="en-US" dirty="0">
                <a:latin typeface="ＭＳ ゴシック" panose="020B0609070205080204" pitchFamily="49" charset="-128"/>
                <a:ea typeface="ＭＳ ゴシック" panose="020B0609070205080204" pitchFamily="49" charset="-128"/>
              </a:rPr>
              <a:t>　自分の名前や住んでいる住所、学校の勉強で好きな教科、趣味、自分の長所や短所などを書いています。</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14</a:t>
            </a:fld>
            <a:endParaRPr kumimoji="1" lang="ja-JP" altLang="en-US"/>
          </a:p>
        </p:txBody>
      </p:sp>
    </p:spTree>
    <p:extLst>
      <p:ext uri="{BB962C8B-B14F-4D97-AF65-F5344CB8AC3E}">
        <p14:creationId xmlns:p14="http://schemas.microsoft.com/office/powerpoint/2010/main" val="1786222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ＭＳ ゴシック" panose="020B0609070205080204" pitchFamily="49" charset="-128"/>
                <a:ea typeface="ＭＳ ゴシック" panose="020B0609070205080204" pitchFamily="49" charset="-128"/>
              </a:rPr>
              <a:t>　前のスライドの例を見て、自己紹介メモを作ってみましょう</a:t>
            </a:r>
            <a:r>
              <a:rPr kumimoji="1" lang="ja-JP" altLang="en-US" dirty="0" smtClean="0">
                <a:latin typeface="ＭＳ ゴシック" panose="020B0609070205080204" pitchFamily="49" charset="-128"/>
                <a:ea typeface="ＭＳ ゴシック" panose="020B0609070205080204" pitchFamily="49" charset="-128"/>
              </a:rPr>
              <a:t>。</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（書き終えるまで、一時停止を押してください。）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自己紹介メモはできましたか。</a:t>
            </a:r>
            <a:endParaRPr kumimoji="1" lang="en-US" altLang="ja-JP"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15</a:t>
            </a:fld>
            <a:endParaRPr kumimoji="1" lang="ja-JP" altLang="en-US"/>
          </a:p>
        </p:txBody>
      </p:sp>
    </p:spTree>
    <p:extLst>
      <p:ext uri="{BB962C8B-B14F-4D97-AF65-F5344CB8AC3E}">
        <p14:creationId xmlns:p14="http://schemas.microsoft.com/office/powerpoint/2010/main" val="1172356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ＭＳ ゴシック" panose="020B0609070205080204" pitchFamily="49" charset="-128"/>
                <a:ea typeface="ＭＳ ゴシック" panose="020B0609070205080204" pitchFamily="49" charset="-128"/>
              </a:rPr>
              <a:t>　自分で作った自己紹介メモを参考に、自己紹介の挨拶文を</a:t>
            </a:r>
            <a:r>
              <a:rPr kumimoji="1" lang="ja-JP" altLang="en-US" dirty="0" smtClean="0">
                <a:latin typeface="ＭＳ ゴシック" panose="020B0609070205080204" pitchFamily="49" charset="-128"/>
                <a:ea typeface="ＭＳ ゴシック" panose="020B0609070205080204" pitchFamily="49" charset="-128"/>
              </a:rPr>
              <a:t>考えて四角の中に</a:t>
            </a:r>
            <a:r>
              <a:rPr kumimoji="1" lang="ja-JP" altLang="en-US" dirty="0">
                <a:latin typeface="ＭＳ ゴシック" panose="020B0609070205080204" pitchFamily="49" charset="-128"/>
                <a:ea typeface="ＭＳ ゴシック" panose="020B0609070205080204" pitchFamily="49" charset="-128"/>
              </a:rPr>
              <a:t>書きましょう。</a:t>
            </a:r>
            <a:endParaRPr kumimoji="1" lang="en-US" altLang="ja-JP"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　（書き終えるまで、一時停止を押してください。）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自己紹介の挨拶文はできましたか。</a:t>
            </a:r>
            <a:endParaRPr kumimoji="1" lang="en-US" altLang="ja-JP"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16</a:t>
            </a:fld>
            <a:endParaRPr kumimoji="1" lang="ja-JP" altLang="en-US"/>
          </a:p>
        </p:txBody>
      </p:sp>
    </p:spTree>
    <p:extLst>
      <p:ext uri="{BB962C8B-B14F-4D97-AF65-F5344CB8AC3E}">
        <p14:creationId xmlns:p14="http://schemas.microsoft.com/office/powerpoint/2010/main" val="2912881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ＭＳ ゴシック" panose="020B0609070205080204" pitchFamily="49" charset="-128"/>
                <a:ea typeface="ＭＳ ゴシック" panose="020B0609070205080204" pitchFamily="49" charset="-128"/>
              </a:rPr>
              <a:t>　自己</a:t>
            </a:r>
            <a:r>
              <a:rPr kumimoji="1" lang="ja-JP" altLang="en-US" dirty="0">
                <a:latin typeface="ＭＳ ゴシック" panose="020B0609070205080204" pitchFamily="49" charset="-128"/>
                <a:ea typeface="ＭＳ ゴシック" panose="020B0609070205080204" pitchFamily="49" charset="-128"/>
              </a:rPr>
              <a:t>紹介をするときは、相手との関係や人数、目的や場所などに応じて、声の出し方や言葉遣い、視線などに気を付けながら話すことが大切です</a:t>
            </a:r>
            <a:r>
              <a:rPr kumimoji="1" lang="ja-JP" altLang="en-US" dirty="0" smtClean="0">
                <a:latin typeface="ＭＳ ゴシック" panose="020B0609070205080204" pitchFamily="49" charset="-128"/>
                <a:ea typeface="ＭＳ ゴシック" panose="020B0609070205080204" pitchFamily="49" charset="-128"/>
              </a:rPr>
              <a:t>。</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では、実際に自己紹介の挨拶文を見ながら、先生や友達に話してみてください。</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（話し終えるまで、一時停止を押してください。）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r>
              <a:rPr kumimoji="1" lang="ja-JP" altLang="en-US" dirty="0">
                <a:latin typeface="ＭＳ ゴシック" panose="020B0609070205080204" pitchFamily="49" charset="-128"/>
                <a:ea typeface="ＭＳ ゴシック" panose="020B0609070205080204" pitchFamily="49" charset="-128"/>
              </a:rPr>
              <a:t>　皆さんも自己紹介をするときは、自分のことを相手に分かりやすく伝えることができるようにしましょう。</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17</a:t>
            </a:fld>
            <a:endParaRPr kumimoji="1" lang="ja-JP" altLang="en-US"/>
          </a:p>
        </p:txBody>
      </p:sp>
    </p:spTree>
    <p:extLst>
      <p:ext uri="{BB962C8B-B14F-4D97-AF65-F5344CB8AC3E}">
        <p14:creationId xmlns:p14="http://schemas.microsoft.com/office/powerpoint/2010/main" val="3536807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次の下線の言葉を国語辞典で調べ、漢字と送り仮名を括弧の中に書きましょう。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①はじめの挨拶をする。</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（国語辞典で調べ終えるまで、一時停止を押してください。）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正解は、＜クリック＞「始め」です。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2</a:t>
            </a:fld>
            <a:endParaRPr kumimoji="1" lang="ja-JP" altLang="en-US"/>
          </a:p>
        </p:txBody>
      </p:sp>
    </p:spTree>
    <p:extLst>
      <p:ext uri="{BB962C8B-B14F-4D97-AF65-F5344CB8AC3E}">
        <p14:creationId xmlns:p14="http://schemas.microsoft.com/office/powerpoint/2010/main" val="3991291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次の下線の言葉を国語辞典で調べ、漢字と送り仮名を括弧の中に書きましょう。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②成功をおさめる。</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（国語辞典で調べ終えるまで、一時停止を押してください。）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lang="en-US" altLang="ja-JP" dirty="0" smtClean="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正解は、＜クリック＞「収める」です。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3</a:t>
            </a:fld>
            <a:endParaRPr kumimoji="1" lang="ja-JP" altLang="en-US"/>
          </a:p>
        </p:txBody>
      </p:sp>
    </p:spTree>
    <p:extLst>
      <p:ext uri="{BB962C8B-B14F-4D97-AF65-F5344CB8AC3E}">
        <p14:creationId xmlns:p14="http://schemas.microsoft.com/office/powerpoint/2010/main" val="39945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次の下線の言葉を国語辞典で調べ、漢字と送り仮名を括弧の中に書きましょう。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③お茶がさめる。</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（国語辞典で調べ終えるまで、一時停止を押してください。）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lang="en-US" altLang="ja-JP" dirty="0" smtClean="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正解は、＜クリック＞「冷める」です。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4</a:t>
            </a:fld>
            <a:endParaRPr kumimoji="1" lang="ja-JP" altLang="en-US"/>
          </a:p>
        </p:txBody>
      </p:sp>
    </p:spTree>
    <p:extLst>
      <p:ext uri="{BB962C8B-B14F-4D97-AF65-F5344CB8AC3E}">
        <p14:creationId xmlns:p14="http://schemas.microsoft.com/office/powerpoint/2010/main" val="15370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次の言葉の意味を国語辞典で調べ、括弧の中に書きましょう。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①自信</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（国語辞典で調べ終えるまで、一時停止を押してください。）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lang="en-US" altLang="ja-JP" dirty="0" smtClean="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正解は、＜クリック＞「自分の能力などを信じること」です。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5</a:t>
            </a:fld>
            <a:endParaRPr kumimoji="1" lang="ja-JP" altLang="en-US"/>
          </a:p>
        </p:txBody>
      </p:sp>
    </p:spTree>
    <p:extLst>
      <p:ext uri="{BB962C8B-B14F-4D97-AF65-F5344CB8AC3E}">
        <p14:creationId xmlns:p14="http://schemas.microsoft.com/office/powerpoint/2010/main" val="3224776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次の言葉の意味を国語辞典で調べ、括弧の中に書きましょう。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②良心</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（国語辞典で調べ終えるまで、一時停止を押してください。）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lang="en-US" altLang="ja-JP" dirty="0" smtClean="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正解は、＜クリック＞</a:t>
            </a:r>
            <a:r>
              <a:rPr lang="ja-JP" altLang="en-US" dirty="0" smtClean="0">
                <a:latin typeface="ＭＳ ゴシック" panose="020B0609070205080204" pitchFamily="49" charset="-128"/>
                <a:ea typeface="ＭＳ ゴシック" panose="020B0609070205080204" pitchFamily="49" charset="-128"/>
              </a:rPr>
              <a:t>「正しく行動しよう</a:t>
            </a:r>
            <a:r>
              <a:rPr lang="ja-JP" altLang="en-US" dirty="0">
                <a:latin typeface="ＭＳ ゴシック" panose="020B0609070205080204" pitchFamily="49" charset="-128"/>
                <a:ea typeface="ＭＳ ゴシック" panose="020B0609070205080204" pitchFamily="49" charset="-128"/>
              </a:rPr>
              <a:t>とする心の働き」です。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6</a:t>
            </a:fld>
            <a:endParaRPr kumimoji="1" lang="ja-JP" altLang="en-US"/>
          </a:p>
        </p:txBody>
      </p:sp>
    </p:spTree>
    <p:extLst>
      <p:ext uri="{BB962C8B-B14F-4D97-AF65-F5344CB8AC3E}">
        <p14:creationId xmlns:p14="http://schemas.microsoft.com/office/powerpoint/2010/main" val="477769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次の言葉の意味を国語辞典で調べ、括弧の中に書きましょう。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③級友</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（国語辞典で調べ終えるまで、一時停止を押してください。）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lang="en-US" altLang="ja-JP" dirty="0" smtClean="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正解は、＜クリック＞「</a:t>
            </a:r>
            <a:r>
              <a:rPr lang="ja-JP" altLang="en-US" dirty="0" smtClean="0">
                <a:latin typeface="ＭＳ ゴシック" panose="020B0609070205080204" pitchFamily="49" charset="-128"/>
                <a:ea typeface="ＭＳ ゴシック" panose="020B0609070205080204" pitchFamily="49" charset="-128"/>
              </a:rPr>
              <a:t>同じ学級の</a:t>
            </a:r>
            <a:r>
              <a:rPr lang="ja-JP" altLang="en-US" dirty="0">
                <a:latin typeface="ＭＳ ゴシック" panose="020B0609070205080204" pitchFamily="49" charset="-128"/>
                <a:ea typeface="ＭＳ ゴシック" panose="020B0609070205080204" pitchFamily="49" charset="-128"/>
              </a:rPr>
              <a:t>友達」です。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7</a:t>
            </a:fld>
            <a:endParaRPr kumimoji="1" lang="ja-JP" altLang="en-US"/>
          </a:p>
        </p:txBody>
      </p:sp>
    </p:spTree>
    <p:extLst>
      <p:ext uri="{BB962C8B-B14F-4D97-AF65-F5344CB8AC3E}">
        <p14:creationId xmlns:p14="http://schemas.microsoft.com/office/powerpoint/2010/main" val="4210686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次の漢字の総画数</a:t>
            </a:r>
            <a:r>
              <a:rPr lang="ja-JP" altLang="en-US" dirty="0" smtClean="0">
                <a:latin typeface="ＭＳ ゴシック" panose="020B0609070205080204" pitchFamily="49" charset="-128"/>
                <a:ea typeface="ＭＳ ゴシック" panose="020B0609070205080204" pitchFamily="49" charset="-128"/>
              </a:rPr>
              <a:t>を漢字辞典</a:t>
            </a:r>
            <a:r>
              <a:rPr lang="ja-JP" altLang="en-US" dirty="0">
                <a:latin typeface="ＭＳ ゴシック" panose="020B0609070205080204" pitchFamily="49" charset="-128"/>
                <a:ea typeface="ＭＳ ゴシック" panose="020B0609070205080204" pitchFamily="49" charset="-128"/>
              </a:rPr>
              <a:t>で調べ、括弧の中に書きましょう。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①人</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（漢字辞典で調べ終えるまで、一時停止を押してください。）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lang="en-US" altLang="ja-JP" dirty="0" smtClean="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正解は、＜クリック＞「２」画です。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8</a:t>
            </a:fld>
            <a:endParaRPr kumimoji="1" lang="ja-JP" altLang="en-US"/>
          </a:p>
        </p:txBody>
      </p:sp>
    </p:spTree>
    <p:extLst>
      <p:ext uri="{BB962C8B-B14F-4D97-AF65-F5344CB8AC3E}">
        <p14:creationId xmlns:p14="http://schemas.microsoft.com/office/powerpoint/2010/main" val="26262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ＭＳ ゴシック" panose="020B0609070205080204" pitchFamily="49" charset="-128"/>
                <a:ea typeface="ＭＳ ゴシック" panose="020B0609070205080204" pitchFamily="49" charset="-128"/>
              </a:rPr>
              <a:t>　次の漢字の総画数</a:t>
            </a:r>
            <a:r>
              <a:rPr lang="ja-JP" altLang="en-US" dirty="0" smtClean="0">
                <a:latin typeface="ＭＳ ゴシック" panose="020B0609070205080204" pitchFamily="49" charset="-128"/>
                <a:ea typeface="ＭＳ ゴシック" panose="020B0609070205080204" pitchFamily="49" charset="-128"/>
              </a:rPr>
              <a:t>を漢字辞典</a:t>
            </a:r>
            <a:r>
              <a:rPr lang="ja-JP" altLang="en-US" dirty="0">
                <a:latin typeface="ＭＳ ゴシック" panose="020B0609070205080204" pitchFamily="49" charset="-128"/>
                <a:ea typeface="ＭＳ ゴシック" panose="020B0609070205080204" pitchFamily="49" charset="-128"/>
              </a:rPr>
              <a:t>で調べ、括弧の中に書きましょう。</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②辺</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（漢字辞典で調べ終えるまで、一時停止を押してください。）</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＜一時停止解除後＞</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正解は、＜クリック＞「５」画です。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AED56A31-CED6-4DDD-8007-3353167BFEC2}" type="slidenum">
              <a:rPr kumimoji="1" lang="ja-JP" altLang="en-US" smtClean="0"/>
              <a:t>9</a:t>
            </a:fld>
            <a:endParaRPr kumimoji="1" lang="ja-JP" altLang="en-US"/>
          </a:p>
        </p:txBody>
      </p:sp>
    </p:spTree>
    <p:extLst>
      <p:ext uri="{BB962C8B-B14F-4D97-AF65-F5344CB8AC3E}">
        <p14:creationId xmlns:p14="http://schemas.microsoft.com/office/powerpoint/2010/main" val="2819590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253954-02B2-48F1-B645-9D106D51DB9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C27C81A-AD95-4CAA-8CFC-3A577F1C2D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958683-73B1-45BD-B212-BF06241945F1}"/>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5" name="フッター プレースホルダー 4">
            <a:extLst>
              <a:ext uri="{FF2B5EF4-FFF2-40B4-BE49-F238E27FC236}">
                <a16:creationId xmlns:a16="http://schemas.microsoft.com/office/drawing/2014/main" id="{16D4BF8B-4E6C-47F8-A3ED-C3C71E91B2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2BCE00-BD67-4CCB-9794-0D9DDA90BBA7}"/>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41444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4F2525-0FB1-4FE6-A68F-CDC2AD4798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54F231A-74C7-4632-91AE-D6C50F1BD51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B978E3-8B30-4739-A56A-28BC6BF1C3C5}"/>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5" name="フッター プレースホルダー 4">
            <a:extLst>
              <a:ext uri="{FF2B5EF4-FFF2-40B4-BE49-F238E27FC236}">
                <a16:creationId xmlns:a16="http://schemas.microsoft.com/office/drawing/2014/main" id="{3DDDE611-17D3-4474-B8CF-38CDF893E4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FB17D5-AD9E-4F1D-AEF0-646F616374EF}"/>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77196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75AD982-7C5E-4589-A0DA-6EB9395997D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EE00C9-2863-4668-8F04-445BEF7BD14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66C463-622A-4C7D-94D8-5E85B7ECFD02}"/>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5" name="フッター プレースホルダー 4">
            <a:extLst>
              <a:ext uri="{FF2B5EF4-FFF2-40B4-BE49-F238E27FC236}">
                <a16:creationId xmlns:a16="http://schemas.microsoft.com/office/drawing/2014/main" id="{5E97D7E7-4E15-47B1-A84A-AEEE6F36A3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C4CC72-8624-4869-9948-312649715869}"/>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48195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00311E-6447-4C1A-AD4C-3D2D1F77948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9FEF40-7260-44A6-9AE0-55F04D89FC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B41582-3E6E-40CB-8992-BB73B6582169}"/>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5" name="フッター プレースホルダー 4">
            <a:extLst>
              <a:ext uri="{FF2B5EF4-FFF2-40B4-BE49-F238E27FC236}">
                <a16:creationId xmlns:a16="http://schemas.microsoft.com/office/drawing/2014/main" id="{B9BB0812-02F1-4B2D-9A3B-736B48C434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94FC27-79FF-4456-B7BD-50E3BBA01C36}"/>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69699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2C72D0-C69C-45CF-8ADA-A95F21A8DDE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FB8418-1083-4D3A-9BE6-FA981F238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602418C-7F14-45C0-BB09-EDD069AE18D3}"/>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5" name="フッター プレースホルダー 4">
            <a:extLst>
              <a:ext uri="{FF2B5EF4-FFF2-40B4-BE49-F238E27FC236}">
                <a16:creationId xmlns:a16="http://schemas.microsoft.com/office/drawing/2014/main" id="{114664AB-2BA6-4491-AA81-34E82DF381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633763-9E98-496C-A9F2-A73733CAB0D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82753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9BED4F-EE9B-4CF8-8246-FE8D3972DA4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CC61A5A-8101-45FA-9D96-90014FB4DE0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0904BA8-AF74-4703-BA89-5AB27A8C90B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036032-13DA-43DE-BDAA-31B91CAA07C9}"/>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6" name="フッター プレースホルダー 5">
            <a:extLst>
              <a:ext uri="{FF2B5EF4-FFF2-40B4-BE49-F238E27FC236}">
                <a16:creationId xmlns:a16="http://schemas.microsoft.com/office/drawing/2014/main" id="{C5B04C47-BA75-4BE0-881E-F8EF374FAB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5D2795-A526-4F7C-9CB6-D38A114F0E50}"/>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3189216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14DF32-0332-41B5-B600-20D02C5A576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0626AD2-9B1E-4522-BBC9-B44887606B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F05225-DAE0-429F-820D-F53FCD3798B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FB184EE-1629-4ED1-B7EB-495C7AAFCA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2F99FA-46E8-4061-A533-56337200E60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1D2398-24D1-43CB-A9D8-12E2E96125CA}"/>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8" name="フッター プレースホルダー 7">
            <a:extLst>
              <a:ext uri="{FF2B5EF4-FFF2-40B4-BE49-F238E27FC236}">
                <a16:creationId xmlns:a16="http://schemas.microsoft.com/office/drawing/2014/main" id="{6F519C7E-8D54-4897-B95B-704422FA4FB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AF4B940-BB16-4669-BEC6-D21C18AB6167}"/>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43542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2460FF-66A5-4B86-B7B7-E8182A62CF4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A0CF7AB-85D6-48E7-988C-A083BC80E12D}"/>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4" name="フッター プレースホルダー 3">
            <a:extLst>
              <a:ext uri="{FF2B5EF4-FFF2-40B4-BE49-F238E27FC236}">
                <a16:creationId xmlns:a16="http://schemas.microsoft.com/office/drawing/2014/main" id="{D0A8A4B7-18A4-4C67-A8EE-9CB3E49BB22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B02508B-B10B-40E1-983C-72F123778E0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193041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57ECCDD-A2D0-4F1B-9584-440B70BE00E4}"/>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3" name="フッター プレースホルダー 2">
            <a:extLst>
              <a:ext uri="{FF2B5EF4-FFF2-40B4-BE49-F238E27FC236}">
                <a16:creationId xmlns:a16="http://schemas.microsoft.com/office/drawing/2014/main" id="{5A2122FB-08FB-4394-B956-4F56F50CF31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375190-39D4-4A34-BF39-FF32AD2A7069}"/>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401972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8A20A2-D74D-4B33-8FCB-4E80D015CA7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5E5ADD-F898-4F60-8E2D-79ABA9B3DD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BA087F9-575D-403C-B8F0-7A687BD9D4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50FCBF-A823-4280-BC71-7C0EA5F7089C}"/>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6" name="フッター プレースホルダー 5">
            <a:extLst>
              <a:ext uri="{FF2B5EF4-FFF2-40B4-BE49-F238E27FC236}">
                <a16:creationId xmlns:a16="http://schemas.microsoft.com/office/drawing/2014/main" id="{4D8A3BA6-18F0-4E13-9E0F-E5390C6072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B17D81-2FF1-4E56-83C0-308294B3020A}"/>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4061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B54E49-F4B7-48B7-94B2-D031E0DD059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F67512F-DB65-4949-BE99-EE739BBCB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D962D0D-4E8F-4199-A65B-502168FCE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06F393-427D-4BEE-94EA-2CF6B69A3F51}"/>
              </a:ext>
            </a:extLst>
          </p:cNvPr>
          <p:cNvSpPr>
            <a:spLocks noGrp="1"/>
          </p:cNvSpPr>
          <p:nvPr>
            <p:ph type="dt" sz="half" idx="10"/>
          </p:nvPr>
        </p:nvSpPr>
        <p:spPr/>
        <p:txBody>
          <a:bodyPr/>
          <a:lstStyle/>
          <a:p>
            <a:fld id="{EB0CB155-4C96-49AB-A45F-45DE8B258930}" type="datetimeFigureOut">
              <a:rPr kumimoji="1" lang="ja-JP" altLang="en-US" smtClean="0"/>
              <a:t>2021/1/20</a:t>
            </a:fld>
            <a:endParaRPr kumimoji="1" lang="ja-JP" altLang="en-US"/>
          </a:p>
        </p:txBody>
      </p:sp>
      <p:sp>
        <p:nvSpPr>
          <p:cNvPr id="6" name="フッター プレースホルダー 5">
            <a:extLst>
              <a:ext uri="{FF2B5EF4-FFF2-40B4-BE49-F238E27FC236}">
                <a16:creationId xmlns:a16="http://schemas.microsoft.com/office/drawing/2014/main" id="{8C0B22AC-A898-4D96-B4D3-94AA303166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E0DE6F0-1C30-4A35-B65E-64A58AA578A2}"/>
              </a:ext>
            </a:extLst>
          </p:cNvPr>
          <p:cNvSpPr>
            <a:spLocks noGrp="1"/>
          </p:cNvSpPr>
          <p:nvPr>
            <p:ph type="sldNum" sz="quarter" idx="12"/>
          </p:nvPr>
        </p:nvSpPr>
        <p:spPr/>
        <p:txBody>
          <a:body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20583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696D695-98AF-4951-A068-2E2E4C7D23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CAEB38-10BA-4605-A128-85D5D41423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D82FEA-ABE1-440F-96F2-1E73C96CE5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CB155-4C96-49AB-A45F-45DE8B258930}" type="datetimeFigureOut">
              <a:rPr kumimoji="1" lang="ja-JP" altLang="en-US" smtClean="0"/>
              <a:t>2021/1/20</a:t>
            </a:fld>
            <a:endParaRPr kumimoji="1" lang="ja-JP" altLang="en-US"/>
          </a:p>
        </p:txBody>
      </p:sp>
      <p:sp>
        <p:nvSpPr>
          <p:cNvPr id="5" name="フッター プレースホルダー 4">
            <a:extLst>
              <a:ext uri="{FF2B5EF4-FFF2-40B4-BE49-F238E27FC236}">
                <a16:creationId xmlns:a16="http://schemas.microsoft.com/office/drawing/2014/main" id="{924C888F-95FF-4BB9-80C4-639A509AF3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2082CA-AF8C-4454-A2EA-54CA047043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556CD-E2A5-445B-8E08-5BF64F599E18}" type="slidenum">
              <a:rPr kumimoji="1" lang="ja-JP" altLang="en-US" smtClean="0"/>
              <a:t>‹#›</a:t>
            </a:fld>
            <a:endParaRPr kumimoji="1" lang="ja-JP" altLang="en-US"/>
          </a:p>
        </p:txBody>
      </p:sp>
    </p:spTree>
    <p:extLst>
      <p:ext uri="{BB962C8B-B14F-4D97-AF65-F5344CB8AC3E}">
        <p14:creationId xmlns:p14="http://schemas.microsoft.com/office/powerpoint/2010/main" val="3185033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CFD551-B3CC-40B2-A350-4E6F6E82B02E}"/>
              </a:ext>
            </a:extLst>
          </p:cNvPr>
          <p:cNvSpPr>
            <a:spLocks noGrp="1"/>
          </p:cNvSpPr>
          <p:nvPr>
            <p:ph type="title"/>
          </p:nvPr>
        </p:nvSpPr>
        <p:spPr>
          <a:xfrm>
            <a:off x="156000" y="180000"/>
            <a:ext cx="11880000" cy="6120000"/>
          </a:xfrm>
        </p:spPr>
        <p:txBody>
          <a:bodyPr>
            <a:noAutofit/>
          </a:bodyPr>
          <a:lstStyle/>
          <a:p>
            <a:pPr algn="ctr">
              <a:lnSpc>
                <a:spcPts val="11000"/>
              </a:lnSpc>
            </a:pPr>
            <a:r>
              <a:rPr lang="ja-JP" altLang="en-US" sz="6000" dirty="0" smtClean="0">
                <a:latin typeface="BIZ UDPゴシック" panose="020B0400000000000000" pitchFamily="50" charset="-128"/>
                <a:ea typeface="BIZ UDPゴシック" panose="020B0400000000000000" pitchFamily="50" charset="-128"/>
              </a:rPr>
              <a:t>辞典</a:t>
            </a:r>
            <a:r>
              <a:rPr kumimoji="1" lang="ja-JP" altLang="en-US" sz="6000" dirty="0">
                <a:latin typeface="BIZ UDPゴシック" panose="020B0400000000000000" pitchFamily="50" charset="-128"/>
                <a:ea typeface="BIZ UDPゴシック" panose="020B0400000000000000" pitchFamily="50" charset="-128"/>
              </a:rPr>
              <a:t>を使って</a:t>
            </a:r>
            <a:r>
              <a:rPr kumimoji="1" lang="en-US" altLang="ja-JP" sz="6000" dirty="0">
                <a:latin typeface="BIZ UDPゴシック" panose="020B0400000000000000" pitchFamily="50" charset="-128"/>
                <a:ea typeface="BIZ UDPゴシック" panose="020B0400000000000000" pitchFamily="50" charset="-128"/>
              </a:rPr>
              <a:t/>
            </a:r>
            <a:br>
              <a:rPr kumimoji="1" lang="en-US" altLang="ja-JP" sz="6000" dirty="0">
                <a:latin typeface="BIZ UDPゴシック" panose="020B0400000000000000" pitchFamily="50" charset="-128"/>
                <a:ea typeface="BIZ UDPゴシック" panose="020B0400000000000000" pitchFamily="50" charset="-128"/>
              </a:rPr>
            </a:br>
            <a:r>
              <a:rPr kumimoji="1" lang="ja-JP" altLang="en-US" sz="6000" dirty="0">
                <a:latin typeface="BIZ UDPゴシック" panose="020B0400000000000000" pitchFamily="50" charset="-128"/>
                <a:ea typeface="BIZ UDPゴシック" panose="020B0400000000000000" pitchFamily="50" charset="-128"/>
              </a:rPr>
              <a:t>漢字を</a:t>
            </a:r>
            <a:r>
              <a:rPr lang="ja-JP" altLang="en-US" sz="6000" dirty="0">
                <a:latin typeface="BIZ UDPゴシック" panose="020B0400000000000000" pitchFamily="50" charset="-128"/>
                <a:ea typeface="BIZ UDPゴシック" panose="020B0400000000000000" pitchFamily="50" charset="-128"/>
              </a:rPr>
              <a:t>調べよう</a:t>
            </a:r>
            <a:endParaRPr kumimoji="1" lang="ja-JP" altLang="en-US" sz="6000" dirty="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FC32FB97-46AF-4A13-AED0-279EA4D9E336}"/>
              </a:ext>
            </a:extLst>
          </p:cNvPr>
          <p:cNvSpPr txBox="1"/>
          <p:nvPr/>
        </p:nvSpPr>
        <p:spPr>
          <a:xfrm>
            <a:off x="3977118" y="1678317"/>
            <a:ext cx="3823274" cy="540000"/>
          </a:xfrm>
          <a:prstGeom prst="rect">
            <a:avLst/>
          </a:prstGeom>
          <a:noFill/>
        </p:spPr>
        <p:txBody>
          <a:bodyPr wrap="square" rtlCol="0" anchor="ctr" anchorCtr="0">
            <a:noAutofit/>
          </a:bodyPr>
          <a:lstStyle/>
          <a:p>
            <a:pPr algn="just"/>
            <a:r>
              <a:rPr lang="ja-JP" altLang="en-US" sz="3200" dirty="0" smtClean="0">
                <a:latin typeface="BIZ UDPゴシック" panose="020B0400000000000000" pitchFamily="50" charset="-128"/>
                <a:ea typeface="BIZ UDPゴシック" panose="020B0400000000000000" pitchFamily="50" charset="-128"/>
              </a:rPr>
              <a:t>じてん　　　 つか</a:t>
            </a:r>
            <a:endParaRPr kumimoji="1" lang="ja-JP" altLang="en-US" sz="3200"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6CD40D10-2A49-40AF-ADAB-A7B2BAF6C943}"/>
              </a:ext>
            </a:extLst>
          </p:cNvPr>
          <p:cNvSpPr txBox="1"/>
          <p:nvPr/>
        </p:nvSpPr>
        <p:spPr>
          <a:xfrm>
            <a:off x="3591844" y="3073497"/>
            <a:ext cx="3543607" cy="540000"/>
          </a:xfrm>
          <a:prstGeom prst="rect">
            <a:avLst/>
          </a:prstGeom>
          <a:noFill/>
        </p:spPr>
        <p:txBody>
          <a:bodyPr wrap="square" rtlCol="0" anchor="ctr" anchorCtr="0">
            <a:noAutofit/>
          </a:bodyPr>
          <a:lstStyle/>
          <a:p>
            <a:pPr algn="just"/>
            <a:r>
              <a:rPr lang="ja-JP" altLang="en-US" sz="3200" dirty="0">
                <a:latin typeface="BIZ UDPゴシック" panose="020B0400000000000000" pitchFamily="50" charset="-128"/>
                <a:ea typeface="BIZ UDPゴシック" panose="020B0400000000000000" pitchFamily="50" charset="-128"/>
              </a:rPr>
              <a:t>かんじ　　　 しら</a:t>
            </a:r>
            <a:endParaRPr kumimoji="1" lang="ja-JP" altLang="en-US" sz="3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87333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A86D1B8C-B983-4B05-8E64-F6C4F518A7BB}"/>
              </a:ext>
            </a:extLst>
          </p:cNvPr>
          <p:cNvSpPr txBox="1"/>
          <p:nvPr/>
        </p:nvSpPr>
        <p:spPr>
          <a:xfrm>
            <a:off x="645200" y="3136712"/>
            <a:ext cx="10800000" cy="3037442"/>
          </a:xfrm>
          <a:prstGeom prst="rect">
            <a:avLst/>
          </a:prstGeom>
          <a:solidFill>
            <a:schemeClr val="accent6">
              <a:lumMod val="20000"/>
              <a:lumOff val="80000"/>
            </a:schemeClr>
          </a:solidFill>
          <a:ln w="38100">
            <a:solidFill>
              <a:schemeClr val="bg1">
                <a:lumMod val="50000"/>
              </a:schemeClr>
            </a:solidFill>
          </a:ln>
        </p:spPr>
        <p:txBody>
          <a:bodyPr wrap="square" rtlCol="0" anchor="t" anchorCtr="0">
            <a:noAutofit/>
          </a:bodyPr>
          <a:lstStyle/>
          <a:p>
            <a:pPr algn="ctr">
              <a:lnSpc>
                <a:spcPts val="5000"/>
              </a:lnSpc>
            </a:pPr>
            <a:endParaRPr lang="en-US" altLang="ja-JP" sz="5400" b="0" i="0" dirty="0">
              <a:effectLst/>
              <a:latin typeface="UD デジタル 教科書体 N-B" panose="02020700000000000000" pitchFamily="17" charset="-128"/>
              <a:ea typeface="UD デジタル 教科書体 N-B" panose="02020700000000000000" pitchFamily="17" charset="-128"/>
            </a:endParaRPr>
          </a:p>
          <a:p>
            <a:pPr algn="ctr"/>
            <a:r>
              <a:rPr lang="ja-JP" altLang="en-US" sz="5400" dirty="0">
                <a:latin typeface="UD デジタル 教科書体 N-B" panose="02020700000000000000" pitchFamily="17" charset="-128"/>
                <a:ea typeface="UD デジタル 教科書体 N-B" panose="02020700000000000000" pitchFamily="17" charset="-128"/>
              </a:rPr>
              <a:t>　　</a:t>
            </a:r>
            <a:endParaRPr lang="ja-JP" altLang="en-US" sz="5400" b="0" i="0" dirty="0">
              <a:effectLst/>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21762AA-5B2A-4813-AC48-843B4154440D}"/>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次の漢字の総画数</a:t>
            </a:r>
            <a:r>
              <a:rPr lang="ja-JP" altLang="en-US" sz="4800" dirty="0" smtClean="0">
                <a:latin typeface="UD デジタル 教科書体 NK-B" panose="02020700000000000000" pitchFamily="18" charset="-128"/>
                <a:ea typeface="UD デジタル 教科書体 NK-B" panose="02020700000000000000" pitchFamily="18" charset="-128"/>
              </a:rPr>
              <a:t>を漢字辞典</a:t>
            </a:r>
            <a:r>
              <a:rPr lang="ja-JP" altLang="en-US" sz="4800" dirty="0">
                <a:latin typeface="UD デジタル 教科書体 NK-B" panose="02020700000000000000" pitchFamily="18" charset="-128"/>
                <a:ea typeface="UD デジタル 教科書体 NK-B" panose="02020700000000000000" pitchFamily="18" charset="-128"/>
              </a:rPr>
              <a:t>で調べ、（　　）の中に書きましょう。</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0548DACD-88C9-4299-9220-571196589A0C}"/>
              </a:ext>
            </a:extLst>
          </p:cNvPr>
          <p:cNvSpPr txBox="1"/>
          <p:nvPr/>
        </p:nvSpPr>
        <p:spPr>
          <a:xfrm>
            <a:off x="152090" y="156545"/>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つぎ　　　　 かんじ　　　　  </a:t>
            </a:r>
            <a:r>
              <a:rPr lang="ja-JP" altLang="en-US" sz="2800" dirty="0">
                <a:latin typeface="UD デジタル 教科書体 NK-B" panose="02020700000000000000" pitchFamily="18" charset="-128"/>
                <a:ea typeface="UD デジタル 教科書体 NK-B" panose="02020700000000000000" pitchFamily="18" charset="-128"/>
              </a:rPr>
              <a:t>そうかくすう</a:t>
            </a:r>
            <a:r>
              <a:rPr kumimoji="1"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smtClean="0">
                <a:latin typeface="UD デジタル 教科書体 NK-B" panose="02020700000000000000" pitchFamily="18" charset="-128"/>
                <a:ea typeface="UD デジタル 教科書体 NK-B" panose="02020700000000000000" pitchFamily="18" charset="-128"/>
              </a:rPr>
              <a:t>かんじ</a:t>
            </a:r>
            <a:r>
              <a:rPr kumimoji="1" lang="ja-JP" altLang="en-US" sz="2800" dirty="0">
                <a:latin typeface="UD デジタル 教科書体 NK-B" panose="02020700000000000000" pitchFamily="18" charset="-128"/>
                <a:ea typeface="UD デジタル 教科書体 NK-B" panose="02020700000000000000" pitchFamily="18" charset="-128"/>
              </a:rPr>
              <a:t>　 　じてん　　　　　しら</a:t>
            </a:r>
          </a:p>
        </p:txBody>
      </p:sp>
      <p:sp>
        <p:nvSpPr>
          <p:cNvPr id="14" name="テキスト ボックス 13">
            <a:extLst>
              <a:ext uri="{FF2B5EF4-FFF2-40B4-BE49-F238E27FC236}">
                <a16:creationId xmlns:a16="http://schemas.microsoft.com/office/drawing/2014/main" id="{3416E20A-4F60-4274-A909-2392FA426347}"/>
              </a:ext>
            </a:extLst>
          </p:cNvPr>
          <p:cNvSpPr txBox="1"/>
          <p:nvPr/>
        </p:nvSpPr>
        <p:spPr>
          <a:xfrm>
            <a:off x="1527906" y="3707354"/>
            <a:ext cx="9495692" cy="2135800"/>
          </a:xfrm>
          <a:prstGeom prst="rect">
            <a:avLst/>
          </a:prstGeom>
          <a:noFill/>
        </p:spPr>
        <p:txBody>
          <a:bodyPr wrap="square" rtlCol="0" anchor="ctr" anchorCtr="0">
            <a:noAutofit/>
          </a:bodyPr>
          <a:lstStyle/>
          <a:p>
            <a:pPr algn="just"/>
            <a:r>
              <a:rPr lang="ja-JP" altLang="en-US" sz="9600" dirty="0">
                <a:latin typeface="UD デジタル 教科書体 NK-B" panose="02020700000000000000" pitchFamily="18" charset="-128"/>
                <a:ea typeface="UD デジタル 教科書体 NK-B" panose="02020700000000000000" pitchFamily="18" charset="-128"/>
              </a:rPr>
              <a:t>③海　　</a:t>
            </a:r>
            <a:r>
              <a:rPr kumimoji="1" lang="ja-JP" altLang="en-US" sz="9600" dirty="0">
                <a:latin typeface="UD デジタル 教科書体 NK-B" panose="02020700000000000000" pitchFamily="18" charset="-128"/>
                <a:ea typeface="UD デジタル 教科書体 NK-B" panose="02020700000000000000" pitchFamily="18" charset="-128"/>
              </a:rPr>
              <a:t>（  　　 ）画</a:t>
            </a:r>
          </a:p>
        </p:txBody>
      </p:sp>
      <p:sp>
        <p:nvSpPr>
          <p:cNvPr id="17" name="テキスト ボックス 16">
            <a:extLst>
              <a:ext uri="{FF2B5EF4-FFF2-40B4-BE49-F238E27FC236}">
                <a16:creationId xmlns:a16="http://schemas.microsoft.com/office/drawing/2014/main" id="{A6DB6E94-0758-4C67-9DD1-B2117CE6116F}"/>
              </a:ext>
            </a:extLst>
          </p:cNvPr>
          <p:cNvSpPr txBox="1"/>
          <p:nvPr/>
        </p:nvSpPr>
        <p:spPr>
          <a:xfrm>
            <a:off x="-229395" y="1461989"/>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なか      か</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DA245C-7A36-4E26-81F0-C23D8FAF69CB}"/>
              </a:ext>
            </a:extLst>
          </p:cNvPr>
          <p:cNvSpPr txBox="1"/>
          <p:nvPr/>
        </p:nvSpPr>
        <p:spPr>
          <a:xfrm>
            <a:off x="6892094" y="4088416"/>
            <a:ext cx="2093465" cy="1373675"/>
          </a:xfrm>
          <a:prstGeom prst="rect">
            <a:avLst/>
          </a:prstGeom>
          <a:noFill/>
        </p:spPr>
        <p:txBody>
          <a:bodyPr wrap="square" rtlCol="0" anchor="ctr" anchorCtr="0">
            <a:noAutofit/>
          </a:bodyPr>
          <a:lstStyle/>
          <a:p>
            <a:pPr algn="just"/>
            <a:r>
              <a:rPr lang="ja-JP" altLang="en-US" sz="9600" dirty="0">
                <a:solidFill>
                  <a:srgbClr val="FF0000"/>
                </a:solidFill>
                <a:latin typeface="UD デジタル 教科書体 NK-B" panose="02020700000000000000" pitchFamily="18" charset="-128"/>
                <a:ea typeface="UD デジタル 教科書体 NK-B" panose="02020700000000000000" pitchFamily="18" charset="-128"/>
              </a:rPr>
              <a:t>９</a:t>
            </a:r>
            <a:endParaRPr lang="en-US" altLang="ja-JP" sz="96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C5F6A9B0-7943-49E6-AF7B-B8BD134A96D3}"/>
              </a:ext>
            </a:extLst>
          </p:cNvPr>
          <p:cNvSpPr txBox="1"/>
          <p:nvPr/>
        </p:nvSpPr>
        <p:spPr>
          <a:xfrm>
            <a:off x="2891694" y="3510578"/>
            <a:ext cx="1700154" cy="382822"/>
          </a:xfrm>
          <a:prstGeom prst="rect">
            <a:avLst/>
          </a:prstGeom>
          <a:noFill/>
        </p:spPr>
        <p:txBody>
          <a:bodyPr wrap="square" rtlCol="0" anchor="ctr" anchorCtr="0">
            <a:noAutofit/>
          </a:bodyPr>
          <a:lstStyle/>
          <a:p>
            <a:pPr algn="just"/>
            <a:r>
              <a:rPr kumimoji="1" lang="ja-JP" altLang="en-US" sz="4000" dirty="0">
                <a:latin typeface="UD デジタル 教科書体 NK-B" panose="02020700000000000000" pitchFamily="18" charset="-128"/>
                <a:ea typeface="UD デジタル 教科書体 NK-B" panose="02020700000000000000" pitchFamily="18" charset="-128"/>
              </a:rPr>
              <a:t>うみ</a:t>
            </a:r>
          </a:p>
        </p:txBody>
      </p:sp>
      <p:sp>
        <p:nvSpPr>
          <p:cNvPr id="10" name="テキスト ボックス 9">
            <a:extLst>
              <a:ext uri="{FF2B5EF4-FFF2-40B4-BE49-F238E27FC236}">
                <a16:creationId xmlns:a16="http://schemas.microsoft.com/office/drawing/2014/main" id="{04964688-F544-4EBD-952E-0858604A48EA}"/>
              </a:ext>
            </a:extLst>
          </p:cNvPr>
          <p:cNvSpPr txBox="1"/>
          <p:nvPr/>
        </p:nvSpPr>
        <p:spPr>
          <a:xfrm>
            <a:off x="9487877" y="3510578"/>
            <a:ext cx="1700154" cy="382822"/>
          </a:xfrm>
          <a:prstGeom prst="rect">
            <a:avLst/>
          </a:prstGeom>
          <a:noFill/>
        </p:spPr>
        <p:txBody>
          <a:bodyPr wrap="square" rtlCol="0" anchor="ctr" anchorCtr="0">
            <a:noAutofit/>
          </a:bodyPr>
          <a:lstStyle/>
          <a:p>
            <a:pPr algn="just"/>
            <a:r>
              <a:rPr kumimoji="1" lang="ja-JP" altLang="en-US" sz="4000" dirty="0">
                <a:latin typeface="UD デジタル 教科書体 NK-B" panose="02020700000000000000" pitchFamily="18" charset="-128"/>
                <a:ea typeface="UD デジタル 教科書体 NK-B" panose="02020700000000000000" pitchFamily="18" charset="-128"/>
              </a:rPr>
              <a:t>かく</a:t>
            </a:r>
          </a:p>
        </p:txBody>
      </p:sp>
    </p:spTree>
    <p:extLst>
      <p:ext uri="{BB962C8B-B14F-4D97-AF65-F5344CB8AC3E}">
        <p14:creationId xmlns:p14="http://schemas.microsoft.com/office/powerpoint/2010/main" val="357266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CFD551-B3CC-40B2-A350-4E6F6E82B02E}"/>
              </a:ext>
            </a:extLst>
          </p:cNvPr>
          <p:cNvSpPr>
            <a:spLocks noGrp="1"/>
          </p:cNvSpPr>
          <p:nvPr>
            <p:ph type="title"/>
          </p:nvPr>
        </p:nvSpPr>
        <p:spPr>
          <a:xfrm>
            <a:off x="156000" y="180000"/>
            <a:ext cx="11880000" cy="6120000"/>
          </a:xfrm>
        </p:spPr>
        <p:txBody>
          <a:bodyPr>
            <a:noAutofit/>
          </a:bodyPr>
          <a:lstStyle/>
          <a:p>
            <a:pPr algn="ctr">
              <a:lnSpc>
                <a:spcPct val="150000"/>
              </a:lnSpc>
            </a:pPr>
            <a:r>
              <a:rPr kumimoji="1" lang="ja-JP" altLang="en-US" sz="6000" dirty="0">
                <a:latin typeface="BIZ UDPゴシック" panose="020B0400000000000000" pitchFamily="50" charset="-128"/>
                <a:ea typeface="BIZ UDPゴシック" panose="020B0400000000000000" pitchFamily="50" charset="-128"/>
              </a:rPr>
              <a:t>自己紹介をしよう</a:t>
            </a:r>
          </a:p>
        </p:txBody>
      </p:sp>
      <p:sp>
        <p:nvSpPr>
          <p:cNvPr id="4" name="テキスト ボックス 3">
            <a:extLst>
              <a:ext uri="{FF2B5EF4-FFF2-40B4-BE49-F238E27FC236}">
                <a16:creationId xmlns:a16="http://schemas.microsoft.com/office/drawing/2014/main" id="{E7CFBEF4-2723-448B-93CA-BC0D5A2B35FB}"/>
              </a:ext>
            </a:extLst>
          </p:cNvPr>
          <p:cNvSpPr txBox="1"/>
          <p:nvPr/>
        </p:nvSpPr>
        <p:spPr>
          <a:xfrm>
            <a:off x="468617" y="2278943"/>
            <a:ext cx="11879999" cy="540000"/>
          </a:xfrm>
          <a:prstGeom prst="rect">
            <a:avLst/>
          </a:prstGeom>
          <a:noFill/>
        </p:spPr>
        <p:txBody>
          <a:bodyPr wrap="square" rtlCol="0" anchor="ctr" anchorCtr="0">
            <a:noAutofit/>
          </a:bodyPr>
          <a:lstStyle/>
          <a:p>
            <a:pPr algn="just"/>
            <a:r>
              <a:rPr kumimoji="1" lang="ja-JP" altLang="en-US" sz="3200" dirty="0">
                <a:latin typeface="BIZ UDPゴシック" panose="020B0400000000000000" pitchFamily="50" charset="-128"/>
                <a:ea typeface="BIZ UDPゴシック" panose="020B0400000000000000" pitchFamily="50" charset="-128"/>
              </a:rPr>
              <a:t>　　　　　　　　　　 </a:t>
            </a:r>
            <a:r>
              <a:rPr lang="ja-JP" altLang="en-US" sz="3200" dirty="0">
                <a:latin typeface="BIZ UDPゴシック" panose="020B0400000000000000" pitchFamily="50" charset="-128"/>
                <a:ea typeface="BIZ UDPゴシック" panose="020B0400000000000000" pitchFamily="50" charset="-128"/>
              </a:rPr>
              <a:t>じこしょうかい</a:t>
            </a:r>
            <a:endParaRPr kumimoji="1" lang="ja-JP" altLang="en-US" sz="3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43222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吹き出し: 角を丸めた四角形 10">
            <a:extLst>
              <a:ext uri="{FF2B5EF4-FFF2-40B4-BE49-F238E27FC236}">
                <a16:creationId xmlns:a16="http://schemas.microsoft.com/office/drawing/2014/main" id="{4C04619A-A535-4182-B580-9C5280BB1619}"/>
              </a:ext>
            </a:extLst>
          </p:cNvPr>
          <p:cNvSpPr/>
          <p:nvPr/>
        </p:nvSpPr>
        <p:spPr>
          <a:xfrm>
            <a:off x="5071442" y="2963069"/>
            <a:ext cx="6675078" cy="3262708"/>
          </a:xfrm>
          <a:prstGeom prst="wedgeRoundRectCallout">
            <a:avLst>
              <a:gd name="adj1" fmla="val -59816"/>
              <a:gd name="adj2" fmla="val -8394"/>
              <a:gd name="adj3" fmla="val 16667"/>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144000" bIns="0" rtlCol="0" anchor="ctr"/>
          <a:lstStyle/>
          <a:p>
            <a:pPr algn="just">
              <a:lnSpc>
                <a:spcPts val="7000"/>
              </a:lnSpc>
            </a:pPr>
            <a:r>
              <a:rPr lang="ja-JP" altLang="en-US" sz="4400" dirty="0">
                <a:solidFill>
                  <a:schemeClr val="tx1"/>
                </a:solidFill>
                <a:latin typeface="UD デジタル 教科書体 NP-B" panose="02020700000000000000" pitchFamily="18" charset="-128"/>
                <a:ea typeface="UD デジタル 教科書体 NP-B" panose="02020700000000000000" pitchFamily="18" charset="-128"/>
              </a:rPr>
              <a:t>　自己紹介では、自分のことを相手に分かりやすく説明します。</a:t>
            </a:r>
            <a:endParaRPr kumimoji="1" lang="ja-JP" altLang="en-US" sz="4400" dirty="0">
              <a:solidFill>
                <a:schemeClr val="tx1"/>
              </a:solidFill>
              <a:latin typeface="UD デジタル 教科書体 NP-B" panose="02020700000000000000" pitchFamily="18" charset="-128"/>
              <a:ea typeface="UD デジタル 教科書体 NP-B" panose="02020700000000000000" pitchFamily="18" charset="-128"/>
            </a:endParaRPr>
          </a:p>
        </p:txBody>
      </p:sp>
      <p:pic>
        <p:nvPicPr>
          <p:cNvPr id="4" name="図 3" descr="白いバックグラウンドの前に座っている人形&#10;&#10;低い精度で自動的に生成された説明">
            <a:extLst>
              <a:ext uri="{FF2B5EF4-FFF2-40B4-BE49-F238E27FC236}">
                <a16:creationId xmlns:a16="http://schemas.microsoft.com/office/drawing/2014/main" id="{9984F1D6-BDE9-4FE4-8F8C-F06F548F36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047" y="2869284"/>
            <a:ext cx="3810000" cy="3810000"/>
          </a:xfrm>
          <a:prstGeom prst="rect">
            <a:avLst/>
          </a:prstGeom>
        </p:spPr>
      </p:pic>
      <p:sp>
        <p:nvSpPr>
          <p:cNvPr id="14" name="テキスト ボックス 13">
            <a:extLst>
              <a:ext uri="{FF2B5EF4-FFF2-40B4-BE49-F238E27FC236}">
                <a16:creationId xmlns:a16="http://schemas.microsoft.com/office/drawing/2014/main" id="{EA05A096-0634-4B08-B247-073D5BAE1A91}"/>
              </a:ext>
            </a:extLst>
          </p:cNvPr>
          <p:cNvSpPr txBox="1"/>
          <p:nvPr/>
        </p:nvSpPr>
        <p:spPr>
          <a:xfrm>
            <a:off x="156000" y="82341"/>
            <a:ext cx="11880000" cy="2412750"/>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a:t>
            </a:r>
          </a:p>
        </p:txBody>
      </p:sp>
      <p:sp>
        <p:nvSpPr>
          <p:cNvPr id="15" name="テキスト ボックス 14">
            <a:extLst>
              <a:ext uri="{FF2B5EF4-FFF2-40B4-BE49-F238E27FC236}">
                <a16:creationId xmlns:a16="http://schemas.microsoft.com/office/drawing/2014/main" id="{428104E7-8F8B-479D-9564-2261A2C05975}"/>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a:t>
            </a:r>
            <a:r>
              <a:rPr lang="ja-JP" altLang="en-US" sz="4800" dirty="0">
                <a:latin typeface="UD デジタル 教科書体 NK-B" panose="02020700000000000000" pitchFamily="18" charset="-128"/>
                <a:ea typeface="UD デジタル 教科書体 NK-B" panose="02020700000000000000" pitchFamily="18" charset="-128"/>
              </a:rPr>
              <a:t>新しいクラスの友達や</a:t>
            </a:r>
            <a:r>
              <a:rPr kumimoji="1" lang="ja-JP" altLang="en-US" sz="4800" dirty="0">
                <a:latin typeface="UD デジタル 教科書体 NK-B" panose="02020700000000000000" pitchFamily="18" charset="-128"/>
                <a:ea typeface="UD デジタル 教科書体 NK-B" panose="02020700000000000000" pitchFamily="18" charset="-128"/>
              </a:rPr>
              <a:t>、現場実習で初めて会った人に自己紹介をしましょう。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12029" y="16260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あたら</a:t>
            </a:r>
            <a:r>
              <a:rPr kumimoji="1" lang="ja-JP" altLang="en-US" sz="2800" dirty="0">
                <a:latin typeface="UD デジタル 教科書体 NK-B" panose="02020700000000000000" pitchFamily="18" charset="-128"/>
                <a:ea typeface="UD デジタル 教科書体 NK-B" panose="02020700000000000000" pitchFamily="18" charset="-128"/>
              </a:rPr>
              <a:t>　　　　 　　　　　　　　　　　　ともだち　　　　   げんばじっしゅう　　　はじ</a:t>
            </a:r>
          </a:p>
        </p:txBody>
      </p:sp>
      <p:sp>
        <p:nvSpPr>
          <p:cNvPr id="17" name="テキスト ボックス 16">
            <a:extLst>
              <a:ext uri="{FF2B5EF4-FFF2-40B4-BE49-F238E27FC236}">
                <a16:creationId xmlns:a16="http://schemas.microsoft.com/office/drawing/2014/main" id="{E4031552-96F8-4EBE-9ACF-1AB921927A63}"/>
              </a:ext>
            </a:extLst>
          </p:cNvPr>
          <p:cNvSpPr txBox="1"/>
          <p:nvPr/>
        </p:nvSpPr>
        <p:spPr>
          <a:xfrm>
            <a:off x="308403" y="1439545"/>
            <a:ext cx="11880000" cy="360000"/>
          </a:xfrm>
          <a:prstGeom prst="rect">
            <a:avLst/>
          </a:prstGeom>
          <a:noFill/>
        </p:spPr>
        <p:txBody>
          <a:bodyPr wrap="square" rtlCol="0" anchor="ctr" anchorCtr="0">
            <a:noAutofit/>
          </a:bodyPr>
          <a:lstStyle/>
          <a:p>
            <a:pPr algn="just"/>
            <a:r>
              <a:rPr kumimoji="1" lang="ja-JP" altLang="en-US" sz="2800" dirty="0">
                <a:latin typeface="UD デジタル 教科書体 NK-B" panose="02020700000000000000" pitchFamily="18" charset="-128"/>
                <a:ea typeface="UD デジタル 教科書体 NK-B" panose="02020700000000000000" pitchFamily="18" charset="-128"/>
              </a:rPr>
              <a:t>あ　　　　　　ひと　　　　じこ 　しょうかい</a:t>
            </a:r>
          </a:p>
        </p:txBody>
      </p:sp>
      <p:sp>
        <p:nvSpPr>
          <p:cNvPr id="18" name="テキスト ボックス 17">
            <a:extLst>
              <a:ext uri="{FF2B5EF4-FFF2-40B4-BE49-F238E27FC236}">
                <a16:creationId xmlns:a16="http://schemas.microsoft.com/office/drawing/2014/main" id="{433F4129-204C-4FEB-AA8E-3634A3249E9C}"/>
              </a:ext>
            </a:extLst>
          </p:cNvPr>
          <p:cNvSpPr txBox="1"/>
          <p:nvPr/>
        </p:nvSpPr>
        <p:spPr>
          <a:xfrm>
            <a:off x="5855371" y="3181398"/>
            <a:ext cx="5576582" cy="354323"/>
          </a:xfrm>
          <a:prstGeom prst="rect">
            <a:avLst/>
          </a:prstGeom>
          <a:noFill/>
        </p:spPr>
        <p:txBody>
          <a:bodyPr wrap="square" rtlCol="0" anchor="ctr" anchorCtr="0">
            <a:noAutofit/>
          </a:bodyPr>
          <a:lstStyle/>
          <a:p>
            <a:pPr algn="just"/>
            <a:r>
              <a:rPr kumimoji="1" lang="ja-JP" altLang="en-US" sz="2400" dirty="0">
                <a:latin typeface="UD デジタル 教科書体 NK-B" panose="02020700000000000000" pitchFamily="18" charset="-128"/>
                <a:ea typeface="UD デジタル 教科書体 NK-B" panose="02020700000000000000" pitchFamily="18" charset="-128"/>
              </a:rPr>
              <a:t>  じこ　 しょうかい　　　　　　　　　　 じぶん</a:t>
            </a:r>
          </a:p>
        </p:txBody>
      </p:sp>
      <p:sp>
        <p:nvSpPr>
          <p:cNvPr id="19" name="テキスト ボックス 18">
            <a:extLst>
              <a:ext uri="{FF2B5EF4-FFF2-40B4-BE49-F238E27FC236}">
                <a16:creationId xmlns:a16="http://schemas.microsoft.com/office/drawing/2014/main" id="{12D81487-5136-43D7-A7C5-C8EC594455A6}"/>
              </a:ext>
            </a:extLst>
          </p:cNvPr>
          <p:cNvSpPr txBox="1"/>
          <p:nvPr/>
        </p:nvSpPr>
        <p:spPr>
          <a:xfrm>
            <a:off x="7019857" y="4100586"/>
            <a:ext cx="5576582" cy="354323"/>
          </a:xfrm>
          <a:prstGeom prst="rect">
            <a:avLst/>
          </a:prstGeom>
          <a:noFill/>
        </p:spPr>
        <p:txBody>
          <a:bodyPr wrap="square" rtlCol="0" anchor="ctr" anchorCtr="0">
            <a:noAutofit/>
          </a:bodyPr>
          <a:lstStyle/>
          <a:p>
            <a:pPr algn="just"/>
            <a:r>
              <a:rPr lang="ja-JP" altLang="en-US" sz="2400" dirty="0">
                <a:latin typeface="UD デジタル 教科書体 NK-B" panose="02020700000000000000" pitchFamily="18" charset="-128"/>
                <a:ea typeface="UD デジタル 教科書体 NK-B" panose="02020700000000000000" pitchFamily="18" charset="-128"/>
              </a:rPr>
              <a:t>あいて　　　　　わ</a:t>
            </a:r>
            <a:endParaRPr kumimoji="1" lang="ja-JP" altLang="en-US" sz="24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F3389C23-0C5E-4819-AC14-11CD3086FCCA}"/>
              </a:ext>
            </a:extLst>
          </p:cNvPr>
          <p:cNvSpPr txBox="1"/>
          <p:nvPr/>
        </p:nvSpPr>
        <p:spPr>
          <a:xfrm>
            <a:off x="5738134" y="4978010"/>
            <a:ext cx="1530174" cy="354323"/>
          </a:xfrm>
          <a:prstGeom prst="rect">
            <a:avLst/>
          </a:prstGeom>
          <a:noFill/>
        </p:spPr>
        <p:txBody>
          <a:bodyPr wrap="square" rtlCol="0" anchor="ctr" anchorCtr="0">
            <a:noAutofit/>
          </a:bodyPr>
          <a:lstStyle/>
          <a:p>
            <a:pPr algn="just"/>
            <a:r>
              <a:rPr kumimoji="1" lang="ja-JP" altLang="en-US" sz="2400" dirty="0">
                <a:latin typeface="UD デジタル 教科書体 NK-B" panose="02020700000000000000" pitchFamily="18" charset="-128"/>
                <a:ea typeface="UD デジタル 教科書体 NK-B" panose="02020700000000000000" pitchFamily="18" charset="-128"/>
              </a:rPr>
              <a:t>せつめい</a:t>
            </a:r>
          </a:p>
        </p:txBody>
      </p:sp>
    </p:spTree>
    <p:extLst>
      <p:ext uri="{BB962C8B-B14F-4D97-AF65-F5344CB8AC3E}">
        <p14:creationId xmlns:p14="http://schemas.microsoft.com/office/powerpoint/2010/main" val="1932432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EA05A096-0634-4B08-B247-073D5BAE1A91}"/>
              </a:ext>
            </a:extLst>
          </p:cNvPr>
          <p:cNvSpPr txBox="1"/>
          <p:nvPr/>
        </p:nvSpPr>
        <p:spPr>
          <a:xfrm>
            <a:off x="156000" y="82341"/>
            <a:ext cx="11880000" cy="2412750"/>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a:t>
            </a:r>
          </a:p>
        </p:txBody>
      </p:sp>
      <p:sp>
        <p:nvSpPr>
          <p:cNvPr id="15" name="テキスト ボックス 14">
            <a:extLst>
              <a:ext uri="{FF2B5EF4-FFF2-40B4-BE49-F238E27FC236}">
                <a16:creationId xmlns:a16="http://schemas.microsoft.com/office/drawing/2014/main" id="{428104E7-8F8B-479D-9564-2261A2C05975}"/>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kumimoji="1" lang="ja-JP" altLang="en-US" sz="4800" dirty="0">
                <a:latin typeface="UD デジタル 教科書体 NK-B" panose="02020700000000000000" pitchFamily="18" charset="-128"/>
                <a:ea typeface="UD デジタル 教科書体 NK-B" panose="02020700000000000000" pitchFamily="18" charset="-128"/>
              </a:rPr>
              <a:t>　自分のことを相手に分かりやすく説明するために、自己紹介メモを作りましょう。</a:t>
            </a:r>
          </a:p>
        </p:txBody>
      </p:sp>
      <p:sp>
        <p:nvSpPr>
          <p:cNvPr id="16" name="テキスト ボックス 15">
            <a:extLst>
              <a:ext uri="{FF2B5EF4-FFF2-40B4-BE49-F238E27FC236}">
                <a16:creationId xmlns:a16="http://schemas.microsoft.com/office/drawing/2014/main" id="{02A0CF66-A6A8-4E12-9607-BF3AFFB2BA2D}"/>
              </a:ext>
            </a:extLst>
          </p:cNvPr>
          <p:cNvSpPr txBox="1"/>
          <p:nvPr/>
        </p:nvSpPr>
        <p:spPr>
          <a:xfrm>
            <a:off x="213058" y="16260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じぶん</a:t>
            </a:r>
            <a:r>
              <a:rPr kumimoji="1" lang="ja-JP" altLang="en-US" sz="2800" dirty="0">
                <a:latin typeface="UD デジタル 教科書体 NK-B" panose="02020700000000000000" pitchFamily="18" charset="-128"/>
                <a:ea typeface="UD デジタル 教科書体 NK-B" panose="02020700000000000000" pitchFamily="18" charset="-128"/>
              </a:rPr>
              <a:t>　　　　 　　　　　　　 あいて　　　　わ　　　  　　　　　　　　　　せつめい</a:t>
            </a:r>
          </a:p>
        </p:txBody>
      </p:sp>
      <p:sp>
        <p:nvSpPr>
          <p:cNvPr id="17" name="テキスト ボックス 16">
            <a:extLst>
              <a:ext uri="{FF2B5EF4-FFF2-40B4-BE49-F238E27FC236}">
                <a16:creationId xmlns:a16="http://schemas.microsoft.com/office/drawing/2014/main" id="{E4031552-96F8-4EBE-9ACF-1AB921927A63}"/>
              </a:ext>
            </a:extLst>
          </p:cNvPr>
          <p:cNvSpPr txBox="1"/>
          <p:nvPr/>
        </p:nvSpPr>
        <p:spPr>
          <a:xfrm>
            <a:off x="1736271" y="1420884"/>
            <a:ext cx="5058424" cy="360000"/>
          </a:xfrm>
          <a:prstGeom prst="rect">
            <a:avLst/>
          </a:prstGeom>
          <a:noFill/>
        </p:spPr>
        <p:txBody>
          <a:bodyPr wrap="square" rtlCol="0" anchor="ctr" anchorCtr="0">
            <a:noAutofit/>
          </a:bodyPr>
          <a:lstStyle/>
          <a:p>
            <a:pPr algn="just"/>
            <a:r>
              <a:rPr kumimoji="1" lang="ja-JP" altLang="en-US" sz="2800" dirty="0">
                <a:latin typeface="UD デジタル 教科書体 NK-B" panose="02020700000000000000" pitchFamily="18" charset="-128"/>
                <a:ea typeface="UD デジタル 教科書体 NK-B" panose="02020700000000000000" pitchFamily="18" charset="-128"/>
              </a:rPr>
              <a:t>　じこ  しょうかい             つく</a:t>
            </a:r>
          </a:p>
        </p:txBody>
      </p:sp>
      <p:pic>
        <p:nvPicPr>
          <p:cNvPr id="3" name="図 2">
            <a:extLst>
              <a:ext uri="{FF2B5EF4-FFF2-40B4-BE49-F238E27FC236}">
                <a16:creationId xmlns:a16="http://schemas.microsoft.com/office/drawing/2014/main" id="{7A6C0A60-07D5-483D-839A-7A3C6E3CFF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5107" y="2862774"/>
            <a:ext cx="3600000" cy="3600000"/>
          </a:xfrm>
          <a:prstGeom prst="rect">
            <a:avLst/>
          </a:prstGeom>
        </p:spPr>
      </p:pic>
      <p:pic>
        <p:nvPicPr>
          <p:cNvPr id="6" name="図 5" descr="白いバックグラウンドの前に座っている人形&#10;&#10;低い精度で自動的に生成された説明">
            <a:extLst>
              <a:ext uri="{FF2B5EF4-FFF2-40B4-BE49-F238E27FC236}">
                <a16:creationId xmlns:a16="http://schemas.microsoft.com/office/drawing/2014/main" id="{EE5DD1EC-5B62-48F6-8AC7-E77FAFD84C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5302" y="2862774"/>
            <a:ext cx="3598852" cy="3598852"/>
          </a:xfrm>
          <a:prstGeom prst="rect">
            <a:avLst/>
          </a:prstGeom>
        </p:spPr>
      </p:pic>
    </p:spTree>
    <p:extLst>
      <p:ext uri="{BB962C8B-B14F-4D97-AF65-F5344CB8AC3E}">
        <p14:creationId xmlns:p14="http://schemas.microsoft.com/office/powerpoint/2010/main" val="299407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A81A349-C166-4B6C-B225-0AE0E0E1BE60}"/>
              </a:ext>
            </a:extLst>
          </p:cNvPr>
          <p:cNvSpPr txBox="1"/>
          <p:nvPr/>
        </p:nvSpPr>
        <p:spPr>
          <a:xfrm>
            <a:off x="226339" y="15487"/>
            <a:ext cx="5478112" cy="1184566"/>
          </a:xfrm>
          <a:prstGeom prst="rect">
            <a:avLst/>
          </a:prstGeom>
          <a:noFill/>
        </p:spPr>
        <p:txBody>
          <a:bodyPr wrap="square" rtlCol="0" anchor="ctr" anchorCtr="0">
            <a:noAutofit/>
          </a:bodyPr>
          <a:lstStyle/>
          <a:p>
            <a:pPr algn="just">
              <a:lnSpc>
                <a:spcPts val="10000"/>
              </a:lnSpc>
            </a:pPr>
            <a:r>
              <a:rPr lang="ja-JP" altLang="en-US" sz="4400" dirty="0">
                <a:latin typeface="UD デジタル 教科書体 NK-B" panose="02020700000000000000" pitchFamily="18" charset="-128"/>
                <a:ea typeface="UD デジタル 教科書体 NK-B" panose="02020700000000000000" pitchFamily="18" charset="-128"/>
              </a:rPr>
              <a:t>自己紹介メモ（例）</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FC81FC80-9FBF-4830-B5B1-56D36F987A68}"/>
              </a:ext>
            </a:extLst>
          </p:cNvPr>
          <p:cNvSpPr txBox="1"/>
          <p:nvPr/>
        </p:nvSpPr>
        <p:spPr>
          <a:xfrm>
            <a:off x="223705" y="105261"/>
            <a:ext cx="5058424" cy="360000"/>
          </a:xfrm>
          <a:prstGeom prst="rect">
            <a:avLst/>
          </a:prstGeom>
          <a:noFill/>
        </p:spPr>
        <p:txBody>
          <a:bodyPr wrap="square" rtlCol="0" anchor="ctr" anchorCtr="0">
            <a:noAutofit/>
          </a:bodyPr>
          <a:lstStyle/>
          <a:p>
            <a:pPr algn="just"/>
            <a:r>
              <a:rPr kumimoji="1" lang="ja-JP" altLang="en-US" sz="2400" dirty="0">
                <a:latin typeface="UD デジタル 教科書体 NK-B" panose="02020700000000000000" pitchFamily="18" charset="-128"/>
                <a:ea typeface="UD デジタル 教科書体 NK-B" panose="02020700000000000000" pitchFamily="18" charset="-128"/>
              </a:rPr>
              <a:t>　</a:t>
            </a:r>
            <a:r>
              <a:rPr kumimoji="1" lang="ja-JP" altLang="en-US" sz="2400" dirty="0" smtClean="0">
                <a:latin typeface="UD デジタル 教科書体 NK-B" panose="02020700000000000000" pitchFamily="18" charset="-128"/>
                <a:ea typeface="UD デジタル 教科書体 NK-B" panose="02020700000000000000" pitchFamily="18" charset="-128"/>
              </a:rPr>
              <a:t>じ   こ しょうかい            </a:t>
            </a:r>
            <a:r>
              <a:rPr lang="ja-JP" altLang="en-US" sz="2400" dirty="0">
                <a:latin typeface="UD デジタル 教科書体 NK-B" panose="02020700000000000000" pitchFamily="18" charset="-128"/>
                <a:ea typeface="UD デジタル 教科書体 NK-B" panose="02020700000000000000" pitchFamily="18" charset="-128"/>
              </a:rPr>
              <a:t> </a:t>
            </a:r>
            <a:r>
              <a:rPr lang="ja-JP" altLang="en-US" sz="2400" dirty="0" err="1" smtClean="0">
                <a:latin typeface="UD デジタル 教科書体 NK-B" panose="02020700000000000000" pitchFamily="18" charset="-128"/>
                <a:ea typeface="UD デジタル 教科書体 NK-B" panose="02020700000000000000" pitchFamily="18" charset="-128"/>
              </a:rPr>
              <a:t>れい</a:t>
            </a:r>
            <a:endParaRPr kumimoji="1" lang="en-US" altLang="ja-JP" sz="2400" dirty="0">
              <a:latin typeface="UD デジタル 教科書体 NK-B" panose="02020700000000000000" pitchFamily="18" charset="-128"/>
              <a:ea typeface="UD デジタル 教科書体 NK-B" panose="02020700000000000000" pitchFamily="18" charset="-128"/>
            </a:endParaRPr>
          </a:p>
        </p:txBody>
      </p:sp>
      <p:graphicFrame>
        <p:nvGraphicFramePr>
          <p:cNvPr id="6" name="表 6">
            <a:extLst>
              <a:ext uri="{FF2B5EF4-FFF2-40B4-BE49-F238E27FC236}">
                <a16:creationId xmlns:a16="http://schemas.microsoft.com/office/drawing/2014/main" id="{0DB843D9-AB5D-4856-BE15-7C7E9DB8D5EB}"/>
              </a:ext>
            </a:extLst>
          </p:cNvPr>
          <p:cNvGraphicFramePr>
            <a:graphicFrameLocks noGrp="1"/>
          </p:cNvGraphicFramePr>
          <p:nvPr>
            <p:extLst>
              <p:ext uri="{D42A27DB-BD31-4B8C-83A1-F6EECF244321}">
                <p14:modId xmlns:p14="http://schemas.microsoft.com/office/powerpoint/2010/main" val="3139067019"/>
              </p:ext>
            </p:extLst>
          </p:nvPr>
        </p:nvGraphicFramePr>
        <p:xfrm>
          <a:off x="259470" y="1170485"/>
          <a:ext cx="11536290" cy="5544000"/>
        </p:xfrm>
        <a:graphic>
          <a:graphicData uri="http://schemas.openxmlformats.org/drawingml/2006/table">
            <a:tbl>
              <a:tblPr firstRow="1" bandRow="1">
                <a:tableStyleId>{5940675A-B579-460E-94D1-54222C63F5DA}</a:tableStyleId>
              </a:tblPr>
              <a:tblGrid>
                <a:gridCol w="2556842">
                  <a:extLst>
                    <a:ext uri="{9D8B030D-6E8A-4147-A177-3AD203B41FA5}">
                      <a16:colId xmlns:a16="http://schemas.microsoft.com/office/drawing/2014/main" val="721174536"/>
                    </a:ext>
                  </a:extLst>
                </a:gridCol>
                <a:gridCol w="8979448">
                  <a:extLst>
                    <a:ext uri="{9D8B030D-6E8A-4147-A177-3AD203B41FA5}">
                      <a16:colId xmlns:a16="http://schemas.microsoft.com/office/drawing/2014/main" val="2114546290"/>
                    </a:ext>
                  </a:extLst>
                </a:gridCol>
              </a:tblGrid>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名前</a:t>
                      </a:r>
                    </a:p>
                  </a:txBody>
                  <a:tcPr marB="0" anchor="b"/>
                </a:tc>
                <a:tc>
                  <a:txBody>
                    <a:bodyPr/>
                    <a:lstStyle/>
                    <a:p>
                      <a:pPr algn="l"/>
                      <a:r>
                        <a:rPr kumimoji="1" lang="ja-JP" altLang="en-US" sz="3600" dirty="0">
                          <a:latin typeface="UD デジタル 教科書体 NP-B" panose="02020700000000000000" pitchFamily="18" charset="-128"/>
                          <a:ea typeface="UD デジタル 教科書体 NP-B" panose="02020700000000000000" pitchFamily="18" charset="-128"/>
                        </a:rPr>
                        <a:t>円山　千太</a:t>
                      </a:r>
                    </a:p>
                  </a:txBody>
                  <a:tcPr marB="0" anchor="b"/>
                </a:tc>
                <a:extLst>
                  <a:ext uri="{0D108BD9-81ED-4DB2-BD59-A6C34878D82A}">
                    <a16:rowId xmlns:a16="http://schemas.microsoft.com/office/drawing/2014/main" val="1031372219"/>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住所</a:t>
                      </a:r>
                    </a:p>
                  </a:txBody>
                  <a:tcPr marB="0" anchor="b"/>
                </a:tc>
                <a:tc>
                  <a:txBody>
                    <a:bodyPr/>
                    <a:lstStyle/>
                    <a:p>
                      <a:pPr algn="l"/>
                      <a:r>
                        <a:rPr kumimoji="1" lang="ja-JP" altLang="en-US" sz="3600" dirty="0">
                          <a:latin typeface="UD デジタル 教科書体 NP-B" panose="02020700000000000000" pitchFamily="18" charset="-128"/>
                          <a:ea typeface="UD デジタル 教科書体 NP-B" panose="02020700000000000000" pitchFamily="18" charset="-128"/>
                        </a:rPr>
                        <a:t>札幌市</a:t>
                      </a:r>
                    </a:p>
                  </a:txBody>
                  <a:tcPr marB="0" anchor="b"/>
                </a:tc>
                <a:extLst>
                  <a:ext uri="{0D108BD9-81ED-4DB2-BD59-A6C34878D82A}">
                    <a16:rowId xmlns:a16="http://schemas.microsoft.com/office/drawing/2014/main" val="433044529"/>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好きな教科</a:t>
                      </a:r>
                    </a:p>
                  </a:txBody>
                  <a:tcPr marB="0" anchor="b"/>
                </a:tc>
                <a:tc>
                  <a:txBody>
                    <a:bodyPr/>
                    <a:lstStyle/>
                    <a:p>
                      <a:pPr algn="l"/>
                      <a:r>
                        <a:rPr kumimoji="1" lang="ja-JP" altLang="en-US" sz="3600" dirty="0">
                          <a:latin typeface="UD デジタル 教科書体 NP-B" panose="02020700000000000000" pitchFamily="18" charset="-128"/>
                          <a:ea typeface="UD デジタル 教科書体 NP-B" panose="02020700000000000000" pitchFamily="18" charset="-128"/>
                        </a:rPr>
                        <a:t>体育、美術</a:t>
                      </a:r>
                    </a:p>
                  </a:txBody>
                  <a:tcPr marB="0" anchor="b"/>
                </a:tc>
                <a:extLst>
                  <a:ext uri="{0D108BD9-81ED-4DB2-BD59-A6C34878D82A}">
                    <a16:rowId xmlns:a16="http://schemas.microsoft.com/office/drawing/2014/main" val="2157931214"/>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趣味</a:t>
                      </a:r>
                    </a:p>
                  </a:txBody>
                  <a:tcPr marB="0" anchor="b"/>
                </a:tc>
                <a:tc>
                  <a:txBody>
                    <a:bodyPr/>
                    <a:lstStyle/>
                    <a:p>
                      <a:pPr algn="l"/>
                      <a:r>
                        <a:rPr kumimoji="1" lang="ja-JP" altLang="en-US" sz="3600" dirty="0">
                          <a:latin typeface="UD デジタル 教科書体 NP-B" panose="02020700000000000000" pitchFamily="18" charset="-128"/>
                          <a:ea typeface="UD デジタル 教科書体 NP-B" panose="02020700000000000000" pitchFamily="18" charset="-128"/>
                        </a:rPr>
                        <a:t>音楽を聴くこと</a:t>
                      </a:r>
                    </a:p>
                  </a:txBody>
                  <a:tcPr marB="0" anchor="b"/>
                </a:tc>
                <a:extLst>
                  <a:ext uri="{0D108BD9-81ED-4DB2-BD59-A6C34878D82A}">
                    <a16:rowId xmlns:a16="http://schemas.microsoft.com/office/drawing/2014/main" val="2478006888"/>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長所</a:t>
                      </a:r>
                    </a:p>
                  </a:txBody>
                  <a:tcPr marB="0" anchor="b"/>
                </a:tc>
                <a:tc>
                  <a:txBody>
                    <a:bodyPr/>
                    <a:lstStyle/>
                    <a:p>
                      <a:pPr algn="l"/>
                      <a:r>
                        <a:rPr kumimoji="1" lang="ja-JP" altLang="en-US" sz="3600" dirty="0">
                          <a:latin typeface="UD デジタル 教科書体 NP-B" panose="02020700000000000000" pitchFamily="18" charset="-128"/>
                          <a:ea typeface="UD デジタル 教科書体 NP-B" panose="02020700000000000000" pitchFamily="18" charset="-128"/>
                        </a:rPr>
                        <a:t>元気に挨拶ができること</a:t>
                      </a:r>
                    </a:p>
                  </a:txBody>
                  <a:tcPr marB="0" anchor="b"/>
                </a:tc>
                <a:extLst>
                  <a:ext uri="{0D108BD9-81ED-4DB2-BD59-A6C34878D82A}">
                    <a16:rowId xmlns:a16="http://schemas.microsoft.com/office/drawing/2014/main" val="3236888563"/>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短所</a:t>
                      </a:r>
                    </a:p>
                  </a:txBody>
                  <a:tcPr marB="0" anchor="b"/>
                </a:tc>
                <a:tc>
                  <a:txBody>
                    <a:bodyPr/>
                    <a:lstStyle/>
                    <a:p>
                      <a:pPr algn="l"/>
                      <a:r>
                        <a:rPr kumimoji="1" lang="ja-JP" altLang="en-US" sz="3600" dirty="0">
                          <a:latin typeface="UD デジタル 教科書体 NP-B" panose="02020700000000000000" pitchFamily="18" charset="-128"/>
                          <a:ea typeface="UD デジタル 教科書体 NP-B" panose="02020700000000000000" pitchFamily="18" charset="-128"/>
                        </a:rPr>
                        <a:t>集中力がないこと</a:t>
                      </a:r>
                    </a:p>
                  </a:txBody>
                  <a:tcPr marB="0" anchor="b"/>
                </a:tc>
                <a:extLst>
                  <a:ext uri="{0D108BD9-81ED-4DB2-BD59-A6C34878D82A}">
                    <a16:rowId xmlns:a16="http://schemas.microsoft.com/office/drawing/2014/main" val="2972496332"/>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その他</a:t>
                      </a:r>
                    </a:p>
                  </a:txBody>
                  <a:tcPr marB="0" anchor="b"/>
                </a:tc>
                <a:tc>
                  <a:txBody>
                    <a:bodyPr/>
                    <a:lstStyle/>
                    <a:p>
                      <a:pPr algn="l"/>
                      <a:r>
                        <a:rPr kumimoji="1" lang="ja-JP" altLang="en-US" sz="3600" dirty="0">
                          <a:latin typeface="UD デジタル 教科書体 NP-B" panose="02020700000000000000" pitchFamily="18" charset="-128"/>
                          <a:ea typeface="UD デジタル 教科書体 NP-B" panose="02020700000000000000" pitchFamily="18" charset="-128"/>
                        </a:rPr>
                        <a:t>動物が好き</a:t>
                      </a:r>
                    </a:p>
                  </a:txBody>
                  <a:tcPr marB="0" anchor="b"/>
                </a:tc>
                <a:extLst>
                  <a:ext uri="{0D108BD9-81ED-4DB2-BD59-A6C34878D82A}">
                    <a16:rowId xmlns:a16="http://schemas.microsoft.com/office/drawing/2014/main" val="1285808202"/>
                  </a:ext>
                </a:extLst>
              </a:tr>
            </a:tbl>
          </a:graphicData>
        </a:graphic>
      </p:graphicFrame>
      <p:sp>
        <p:nvSpPr>
          <p:cNvPr id="7" name="テキスト ボックス 6">
            <a:extLst>
              <a:ext uri="{FF2B5EF4-FFF2-40B4-BE49-F238E27FC236}">
                <a16:creationId xmlns:a16="http://schemas.microsoft.com/office/drawing/2014/main" id="{2BE4E142-0EDF-4D96-94F9-6CFE264B8A01}"/>
              </a:ext>
            </a:extLst>
          </p:cNvPr>
          <p:cNvSpPr txBox="1"/>
          <p:nvPr/>
        </p:nvSpPr>
        <p:spPr>
          <a:xfrm>
            <a:off x="310746" y="1153545"/>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なまえ          　　　　　　　　　　　 まるやま　　　　　　せんた</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2AD5DE1D-11D9-4634-AA1C-0D05D6711F01}"/>
              </a:ext>
            </a:extLst>
          </p:cNvPr>
          <p:cNvSpPr txBox="1"/>
          <p:nvPr/>
        </p:nvSpPr>
        <p:spPr>
          <a:xfrm>
            <a:off x="219304" y="1934302"/>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じゅうしょ          　　　　　　　　　　　 さっぽろし</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F6D85AFB-A97D-4160-AEF2-1511D0167BE7}"/>
              </a:ext>
            </a:extLst>
          </p:cNvPr>
          <p:cNvSpPr txBox="1"/>
          <p:nvPr/>
        </p:nvSpPr>
        <p:spPr>
          <a:xfrm>
            <a:off x="219304" y="2743195"/>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す          　　　　 きょうか　　　　 たいいく　　　　　 びじゅつ</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a:extLst>
              <a:ext uri="{FF2B5EF4-FFF2-40B4-BE49-F238E27FC236}">
                <a16:creationId xmlns:a16="http://schemas.microsoft.com/office/drawing/2014/main" id="{789C2FE7-F828-495B-9E0A-A93401C0342D}"/>
              </a:ext>
            </a:extLst>
          </p:cNvPr>
          <p:cNvSpPr txBox="1"/>
          <p:nvPr/>
        </p:nvSpPr>
        <p:spPr>
          <a:xfrm>
            <a:off x="317778" y="3523952"/>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しゅみ       　　　　　　　　　　　 　 おんがく　　　　　　き</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FF32AADC-6963-43AF-8351-1ECE57ACAF7B}"/>
              </a:ext>
            </a:extLst>
          </p:cNvPr>
          <p:cNvSpPr txBox="1"/>
          <p:nvPr/>
        </p:nvSpPr>
        <p:spPr>
          <a:xfrm>
            <a:off x="219304" y="4317359"/>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ちょうしょ          　　　　　　　　　　　げんき　　　　　　 あいさつ</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42041C66-8396-4B4E-B92C-76B66E2546C3}"/>
              </a:ext>
            </a:extLst>
          </p:cNvPr>
          <p:cNvSpPr txBox="1"/>
          <p:nvPr/>
        </p:nvSpPr>
        <p:spPr>
          <a:xfrm>
            <a:off x="205236" y="5112184"/>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a:latin typeface="UD デジタル 教科書体 NK-B" panose="02020700000000000000" pitchFamily="18" charset="-128"/>
                <a:ea typeface="UD デジタル 教科書体 NK-B" panose="02020700000000000000" pitchFamily="18" charset="-128"/>
              </a:rPr>
              <a:t>たんしょ</a:t>
            </a:r>
            <a:r>
              <a:rPr kumimoji="1" lang="ja-JP" altLang="en-US" sz="1600" dirty="0">
                <a:latin typeface="UD デジタル 教科書体 NK-B" panose="02020700000000000000" pitchFamily="18" charset="-128"/>
                <a:ea typeface="UD デジタル 教科書体 NK-B" panose="02020700000000000000" pitchFamily="18" charset="-128"/>
              </a:rPr>
              <a:t>          　　　　 　　　　　しゅうちゅうりょく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a:extLst>
              <a:ext uri="{FF2B5EF4-FFF2-40B4-BE49-F238E27FC236}">
                <a16:creationId xmlns:a16="http://schemas.microsoft.com/office/drawing/2014/main" id="{9445758E-08EE-4748-A38F-600E13B57530}"/>
              </a:ext>
            </a:extLst>
          </p:cNvPr>
          <p:cNvSpPr txBox="1"/>
          <p:nvPr/>
        </p:nvSpPr>
        <p:spPr>
          <a:xfrm>
            <a:off x="317778" y="5907009"/>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た       　　　　　　　　 どうぶつ　　　　　　す</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499283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A81A349-C166-4B6C-B225-0AE0E0E1BE60}"/>
              </a:ext>
            </a:extLst>
          </p:cNvPr>
          <p:cNvSpPr txBox="1"/>
          <p:nvPr/>
        </p:nvSpPr>
        <p:spPr>
          <a:xfrm>
            <a:off x="226338" y="15487"/>
            <a:ext cx="7743009" cy="1184566"/>
          </a:xfrm>
          <a:prstGeom prst="rect">
            <a:avLst/>
          </a:prstGeom>
          <a:noFill/>
        </p:spPr>
        <p:txBody>
          <a:bodyPr wrap="square" rtlCol="0" anchor="ctr" anchorCtr="0">
            <a:noAutofit/>
          </a:bodyPr>
          <a:lstStyle/>
          <a:p>
            <a:pPr algn="just">
              <a:lnSpc>
                <a:spcPts val="10000"/>
              </a:lnSpc>
            </a:pPr>
            <a:r>
              <a:rPr lang="ja-JP" altLang="en-US" sz="4400" dirty="0">
                <a:latin typeface="UD デジタル 教科書体 NK-B" panose="02020700000000000000" pitchFamily="18" charset="-128"/>
                <a:ea typeface="UD デジタル 教科書体 NK-B" panose="02020700000000000000" pitchFamily="18" charset="-128"/>
              </a:rPr>
              <a:t>自己紹介メモを作ってみましょう。</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graphicFrame>
        <p:nvGraphicFramePr>
          <p:cNvPr id="6" name="表 6">
            <a:extLst>
              <a:ext uri="{FF2B5EF4-FFF2-40B4-BE49-F238E27FC236}">
                <a16:creationId xmlns:a16="http://schemas.microsoft.com/office/drawing/2014/main" id="{0DB843D9-AB5D-4856-BE15-7C7E9DB8D5EB}"/>
              </a:ext>
            </a:extLst>
          </p:cNvPr>
          <p:cNvGraphicFramePr>
            <a:graphicFrameLocks noGrp="1"/>
          </p:cNvGraphicFramePr>
          <p:nvPr>
            <p:extLst>
              <p:ext uri="{D42A27DB-BD31-4B8C-83A1-F6EECF244321}">
                <p14:modId xmlns:p14="http://schemas.microsoft.com/office/powerpoint/2010/main" val="3752319282"/>
              </p:ext>
            </p:extLst>
          </p:nvPr>
        </p:nvGraphicFramePr>
        <p:xfrm>
          <a:off x="259470" y="1170485"/>
          <a:ext cx="11536290" cy="5544000"/>
        </p:xfrm>
        <a:graphic>
          <a:graphicData uri="http://schemas.openxmlformats.org/drawingml/2006/table">
            <a:tbl>
              <a:tblPr firstRow="1" bandRow="1">
                <a:tableStyleId>{5940675A-B579-460E-94D1-54222C63F5DA}</a:tableStyleId>
              </a:tblPr>
              <a:tblGrid>
                <a:gridCol w="2556842">
                  <a:extLst>
                    <a:ext uri="{9D8B030D-6E8A-4147-A177-3AD203B41FA5}">
                      <a16:colId xmlns:a16="http://schemas.microsoft.com/office/drawing/2014/main" val="721174536"/>
                    </a:ext>
                  </a:extLst>
                </a:gridCol>
                <a:gridCol w="8979448">
                  <a:extLst>
                    <a:ext uri="{9D8B030D-6E8A-4147-A177-3AD203B41FA5}">
                      <a16:colId xmlns:a16="http://schemas.microsoft.com/office/drawing/2014/main" val="2114546290"/>
                    </a:ext>
                  </a:extLst>
                </a:gridCol>
              </a:tblGrid>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名前</a:t>
                      </a:r>
                    </a:p>
                  </a:txBody>
                  <a:tcPr marB="0" anchor="b"/>
                </a:tc>
                <a:tc>
                  <a:txBody>
                    <a:bodyPr/>
                    <a:lstStyle/>
                    <a:p>
                      <a:pPr algn="l"/>
                      <a:endParaRPr kumimoji="1" lang="ja-JP" altLang="en-US" sz="3600" dirty="0">
                        <a:latin typeface="UD デジタル 教科書体 NP-B" panose="02020700000000000000" pitchFamily="18" charset="-128"/>
                        <a:ea typeface="UD デジタル 教科書体 NP-B" panose="02020700000000000000" pitchFamily="18" charset="-128"/>
                      </a:endParaRPr>
                    </a:p>
                  </a:txBody>
                  <a:tcPr marB="0" anchor="b"/>
                </a:tc>
                <a:extLst>
                  <a:ext uri="{0D108BD9-81ED-4DB2-BD59-A6C34878D82A}">
                    <a16:rowId xmlns:a16="http://schemas.microsoft.com/office/drawing/2014/main" val="1031372219"/>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住所</a:t>
                      </a:r>
                    </a:p>
                  </a:txBody>
                  <a:tcPr marB="0" anchor="b"/>
                </a:tc>
                <a:tc>
                  <a:txBody>
                    <a:bodyPr/>
                    <a:lstStyle/>
                    <a:p>
                      <a:pPr algn="l"/>
                      <a:endParaRPr kumimoji="1" lang="ja-JP" altLang="en-US" sz="3600" dirty="0">
                        <a:latin typeface="UD デジタル 教科書体 NP-B" panose="02020700000000000000" pitchFamily="18" charset="-128"/>
                        <a:ea typeface="UD デジタル 教科書体 NP-B" panose="02020700000000000000" pitchFamily="18" charset="-128"/>
                      </a:endParaRPr>
                    </a:p>
                  </a:txBody>
                  <a:tcPr marB="0" anchor="b"/>
                </a:tc>
                <a:extLst>
                  <a:ext uri="{0D108BD9-81ED-4DB2-BD59-A6C34878D82A}">
                    <a16:rowId xmlns:a16="http://schemas.microsoft.com/office/drawing/2014/main" val="433044529"/>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好きな教科</a:t>
                      </a:r>
                    </a:p>
                  </a:txBody>
                  <a:tcPr marB="0" anchor="b"/>
                </a:tc>
                <a:tc>
                  <a:txBody>
                    <a:bodyPr/>
                    <a:lstStyle/>
                    <a:p>
                      <a:pPr algn="l"/>
                      <a:endParaRPr kumimoji="1" lang="ja-JP" altLang="en-US" sz="3600" dirty="0">
                        <a:latin typeface="UD デジタル 教科書体 NP-B" panose="02020700000000000000" pitchFamily="18" charset="-128"/>
                        <a:ea typeface="UD デジタル 教科書体 NP-B" panose="02020700000000000000" pitchFamily="18" charset="-128"/>
                      </a:endParaRPr>
                    </a:p>
                  </a:txBody>
                  <a:tcPr marB="0" anchor="b"/>
                </a:tc>
                <a:extLst>
                  <a:ext uri="{0D108BD9-81ED-4DB2-BD59-A6C34878D82A}">
                    <a16:rowId xmlns:a16="http://schemas.microsoft.com/office/drawing/2014/main" val="2157931214"/>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趣味</a:t>
                      </a:r>
                    </a:p>
                  </a:txBody>
                  <a:tcPr marB="0" anchor="b"/>
                </a:tc>
                <a:tc>
                  <a:txBody>
                    <a:bodyPr/>
                    <a:lstStyle/>
                    <a:p>
                      <a:pPr algn="l"/>
                      <a:endParaRPr kumimoji="1" lang="ja-JP" altLang="en-US" sz="3600" dirty="0">
                        <a:latin typeface="UD デジタル 教科書体 NP-B" panose="02020700000000000000" pitchFamily="18" charset="-128"/>
                        <a:ea typeface="UD デジタル 教科書体 NP-B" panose="02020700000000000000" pitchFamily="18" charset="-128"/>
                      </a:endParaRPr>
                    </a:p>
                  </a:txBody>
                  <a:tcPr marB="0" anchor="b"/>
                </a:tc>
                <a:extLst>
                  <a:ext uri="{0D108BD9-81ED-4DB2-BD59-A6C34878D82A}">
                    <a16:rowId xmlns:a16="http://schemas.microsoft.com/office/drawing/2014/main" val="2478006888"/>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長所</a:t>
                      </a:r>
                    </a:p>
                  </a:txBody>
                  <a:tcPr marB="0" anchor="b"/>
                </a:tc>
                <a:tc>
                  <a:txBody>
                    <a:bodyPr/>
                    <a:lstStyle/>
                    <a:p>
                      <a:pPr algn="l"/>
                      <a:endParaRPr kumimoji="1" lang="ja-JP" altLang="en-US" sz="3600" dirty="0">
                        <a:latin typeface="UD デジタル 教科書体 NP-B" panose="02020700000000000000" pitchFamily="18" charset="-128"/>
                        <a:ea typeface="UD デジタル 教科書体 NP-B" panose="02020700000000000000" pitchFamily="18" charset="-128"/>
                      </a:endParaRPr>
                    </a:p>
                  </a:txBody>
                  <a:tcPr marB="0" anchor="b"/>
                </a:tc>
                <a:extLst>
                  <a:ext uri="{0D108BD9-81ED-4DB2-BD59-A6C34878D82A}">
                    <a16:rowId xmlns:a16="http://schemas.microsoft.com/office/drawing/2014/main" val="3236888563"/>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短所</a:t>
                      </a:r>
                    </a:p>
                  </a:txBody>
                  <a:tcPr marB="0" anchor="b"/>
                </a:tc>
                <a:tc>
                  <a:txBody>
                    <a:bodyPr/>
                    <a:lstStyle/>
                    <a:p>
                      <a:pPr algn="l"/>
                      <a:endParaRPr kumimoji="1" lang="ja-JP" altLang="en-US" sz="3600" dirty="0">
                        <a:latin typeface="UD デジタル 教科書体 NP-B" panose="02020700000000000000" pitchFamily="18" charset="-128"/>
                        <a:ea typeface="UD デジタル 教科書体 NP-B" panose="02020700000000000000" pitchFamily="18" charset="-128"/>
                      </a:endParaRPr>
                    </a:p>
                  </a:txBody>
                  <a:tcPr marB="0" anchor="b"/>
                </a:tc>
                <a:extLst>
                  <a:ext uri="{0D108BD9-81ED-4DB2-BD59-A6C34878D82A}">
                    <a16:rowId xmlns:a16="http://schemas.microsoft.com/office/drawing/2014/main" val="2972496332"/>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その他</a:t>
                      </a:r>
                    </a:p>
                  </a:txBody>
                  <a:tcPr marB="0" anchor="b"/>
                </a:tc>
                <a:tc>
                  <a:txBody>
                    <a:bodyPr/>
                    <a:lstStyle/>
                    <a:p>
                      <a:pPr algn="l"/>
                      <a:endParaRPr kumimoji="1" lang="ja-JP" altLang="en-US" sz="3600" dirty="0">
                        <a:latin typeface="UD デジタル 教科書体 NP-B" panose="02020700000000000000" pitchFamily="18" charset="-128"/>
                        <a:ea typeface="UD デジタル 教科書体 NP-B" panose="02020700000000000000" pitchFamily="18" charset="-128"/>
                      </a:endParaRPr>
                    </a:p>
                  </a:txBody>
                  <a:tcPr marB="0" anchor="b"/>
                </a:tc>
                <a:extLst>
                  <a:ext uri="{0D108BD9-81ED-4DB2-BD59-A6C34878D82A}">
                    <a16:rowId xmlns:a16="http://schemas.microsoft.com/office/drawing/2014/main" val="1285808202"/>
                  </a:ext>
                </a:extLst>
              </a:tr>
            </a:tbl>
          </a:graphicData>
        </a:graphic>
      </p:graphicFrame>
      <p:sp>
        <p:nvSpPr>
          <p:cNvPr id="7" name="テキスト ボックス 6">
            <a:extLst>
              <a:ext uri="{FF2B5EF4-FFF2-40B4-BE49-F238E27FC236}">
                <a16:creationId xmlns:a16="http://schemas.microsoft.com/office/drawing/2014/main" id="{2BE4E142-0EDF-4D96-94F9-6CFE264B8A01}"/>
              </a:ext>
            </a:extLst>
          </p:cNvPr>
          <p:cNvSpPr txBox="1"/>
          <p:nvPr/>
        </p:nvSpPr>
        <p:spPr>
          <a:xfrm>
            <a:off x="310746" y="1153545"/>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なまえ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2AD5DE1D-11D9-4634-AA1C-0D05D6711F01}"/>
              </a:ext>
            </a:extLst>
          </p:cNvPr>
          <p:cNvSpPr txBox="1"/>
          <p:nvPr/>
        </p:nvSpPr>
        <p:spPr>
          <a:xfrm>
            <a:off x="219304" y="1934302"/>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じゅうしょ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F6D85AFB-A97D-4160-AEF2-1511D0167BE7}"/>
              </a:ext>
            </a:extLst>
          </p:cNvPr>
          <p:cNvSpPr txBox="1"/>
          <p:nvPr/>
        </p:nvSpPr>
        <p:spPr>
          <a:xfrm>
            <a:off x="219304" y="2743195"/>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す          　　　　 きょうか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a:extLst>
              <a:ext uri="{FF2B5EF4-FFF2-40B4-BE49-F238E27FC236}">
                <a16:creationId xmlns:a16="http://schemas.microsoft.com/office/drawing/2014/main" id="{789C2FE7-F828-495B-9E0A-A93401C0342D}"/>
              </a:ext>
            </a:extLst>
          </p:cNvPr>
          <p:cNvSpPr txBox="1"/>
          <p:nvPr/>
        </p:nvSpPr>
        <p:spPr>
          <a:xfrm>
            <a:off x="317778" y="3523952"/>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しゅみ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FF32AADC-6963-43AF-8351-1ECE57ACAF7B}"/>
              </a:ext>
            </a:extLst>
          </p:cNvPr>
          <p:cNvSpPr txBox="1"/>
          <p:nvPr/>
        </p:nvSpPr>
        <p:spPr>
          <a:xfrm>
            <a:off x="219304" y="4317359"/>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ちょうしょ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42041C66-8396-4B4E-B92C-76B66E2546C3}"/>
              </a:ext>
            </a:extLst>
          </p:cNvPr>
          <p:cNvSpPr txBox="1"/>
          <p:nvPr/>
        </p:nvSpPr>
        <p:spPr>
          <a:xfrm>
            <a:off x="205236" y="5112184"/>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a:latin typeface="UD デジタル 教科書体 NK-B" panose="02020700000000000000" pitchFamily="18" charset="-128"/>
                <a:ea typeface="UD デジタル 教科書体 NK-B" panose="02020700000000000000" pitchFamily="18" charset="-128"/>
              </a:rPr>
              <a:t>たんしょ</a:t>
            </a:r>
            <a:r>
              <a:rPr kumimoji="1" lang="ja-JP" altLang="en-US" sz="1600" dirty="0">
                <a:latin typeface="UD デジタル 教科書体 NK-B" panose="02020700000000000000" pitchFamily="18" charset="-128"/>
                <a:ea typeface="UD デジタル 教科書体 NK-B" panose="02020700000000000000" pitchFamily="18" charset="-128"/>
              </a:rPr>
              <a:t>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a:extLst>
              <a:ext uri="{FF2B5EF4-FFF2-40B4-BE49-F238E27FC236}">
                <a16:creationId xmlns:a16="http://schemas.microsoft.com/office/drawing/2014/main" id="{9445758E-08EE-4748-A38F-600E13B57530}"/>
              </a:ext>
            </a:extLst>
          </p:cNvPr>
          <p:cNvSpPr txBox="1"/>
          <p:nvPr/>
        </p:nvSpPr>
        <p:spPr>
          <a:xfrm>
            <a:off x="317778" y="5907009"/>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た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a:extLst>
              <a:ext uri="{FF2B5EF4-FFF2-40B4-BE49-F238E27FC236}">
                <a16:creationId xmlns:a16="http://schemas.microsoft.com/office/drawing/2014/main" id="{FC81FC80-9FBF-4830-B5B1-56D36F987A68}"/>
              </a:ext>
            </a:extLst>
          </p:cNvPr>
          <p:cNvSpPr txBox="1"/>
          <p:nvPr/>
        </p:nvSpPr>
        <p:spPr>
          <a:xfrm>
            <a:off x="223705" y="105261"/>
            <a:ext cx="5058424" cy="360000"/>
          </a:xfrm>
          <a:prstGeom prst="rect">
            <a:avLst/>
          </a:prstGeom>
          <a:noFill/>
        </p:spPr>
        <p:txBody>
          <a:bodyPr wrap="square" rtlCol="0" anchor="ctr" anchorCtr="0">
            <a:noAutofit/>
          </a:bodyPr>
          <a:lstStyle/>
          <a:p>
            <a:pPr algn="just"/>
            <a:r>
              <a:rPr kumimoji="1" lang="ja-JP" altLang="en-US" sz="2400" dirty="0">
                <a:latin typeface="UD デジタル 教科書体 NK-B" panose="02020700000000000000" pitchFamily="18" charset="-128"/>
                <a:ea typeface="UD デジタル 教科書体 NK-B" panose="02020700000000000000" pitchFamily="18" charset="-128"/>
              </a:rPr>
              <a:t>　</a:t>
            </a:r>
            <a:r>
              <a:rPr kumimoji="1" lang="ja-JP" altLang="en-US" sz="2400" dirty="0" smtClean="0">
                <a:latin typeface="UD デジタル 教科書体 NK-B" panose="02020700000000000000" pitchFamily="18" charset="-128"/>
                <a:ea typeface="UD デジタル 教科書体 NK-B" panose="02020700000000000000" pitchFamily="18" charset="-128"/>
              </a:rPr>
              <a:t>じ   こ しょうかい            </a:t>
            </a:r>
            <a:r>
              <a:rPr lang="ja-JP" altLang="en-US" sz="2400" dirty="0">
                <a:latin typeface="UD デジタル 教科書体 NK-B" panose="02020700000000000000" pitchFamily="18" charset="-128"/>
                <a:ea typeface="UD デジタル 教科書体 NK-B" panose="02020700000000000000" pitchFamily="18" charset="-128"/>
              </a:rPr>
              <a:t> </a:t>
            </a:r>
            <a:r>
              <a:rPr lang="ja-JP" altLang="en-US" sz="2400" dirty="0" smtClean="0">
                <a:latin typeface="UD デジタル 教科書体 NK-B" panose="02020700000000000000" pitchFamily="18" charset="-128"/>
                <a:ea typeface="UD デジタル 教科書体 NK-B" panose="02020700000000000000" pitchFamily="18" charset="-128"/>
              </a:rPr>
              <a:t>  つく </a:t>
            </a:r>
            <a:endParaRPr kumimoji="1" lang="en-US" altLang="ja-JP" sz="24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003264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A81A349-C166-4B6C-B225-0AE0E0E1BE60}"/>
              </a:ext>
            </a:extLst>
          </p:cNvPr>
          <p:cNvSpPr txBox="1"/>
          <p:nvPr/>
        </p:nvSpPr>
        <p:spPr>
          <a:xfrm>
            <a:off x="113793" y="15487"/>
            <a:ext cx="11797941" cy="1184566"/>
          </a:xfrm>
          <a:prstGeom prst="rect">
            <a:avLst/>
          </a:prstGeom>
          <a:noFill/>
        </p:spPr>
        <p:txBody>
          <a:bodyPr wrap="square" rtlCol="0" anchor="ctr" anchorCtr="0">
            <a:noAutofit/>
          </a:bodyPr>
          <a:lstStyle/>
          <a:p>
            <a:pPr algn="just">
              <a:lnSpc>
                <a:spcPts val="10000"/>
              </a:lnSpc>
            </a:pPr>
            <a:r>
              <a:rPr lang="ja-JP" altLang="en-US" sz="4400" dirty="0">
                <a:latin typeface="UD デジタル 教科書体 NK-B" panose="02020700000000000000" pitchFamily="18" charset="-128"/>
                <a:ea typeface="UD デジタル 教科書体 NK-B" panose="02020700000000000000" pitchFamily="18" charset="-128"/>
              </a:rPr>
              <a:t>自己紹介の挨拶文を考えて　　　　   に書きましょう。</a:t>
            </a:r>
            <a:endParaRPr lang="en-US" altLang="ja-JP" sz="44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FC81FC80-9FBF-4830-B5B1-56D36F987A68}"/>
              </a:ext>
            </a:extLst>
          </p:cNvPr>
          <p:cNvSpPr txBox="1"/>
          <p:nvPr/>
        </p:nvSpPr>
        <p:spPr>
          <a:xfrm>
            <a:off x="55177" y="105261"/>
            <a:ext cx="11677275" cy="360000"/>
          </a:xfrm>
          <a:prstGeom prst="rect">
            <a:avLst/>
          </a:prstGeom>
          <a:noFill/>
        </p:spPr>
        <p:txBody>
          <a:bodyPr wrap="square" rtlCol="0" anchor="ctr" anchorCtr="0">
            <a:noAutofit/>
          </a:bodyPr>
          <a:lstStyle/>
          <a:p>
            <a:pPr algn="just"/>
            <a:r>
              <a:rPr lang="ja-JP" altLang="en-US" sz="2400" dirty="0">
                <a:latin typeface="UD デジタル 教科書体 NK-B" panose="02020700000000000000" pitchFamily="18" charset="-128"/>
                <a:ea typeface="UD デジタル 教科書体 NK-B" panose="02020700000000000000" pitchFamily="18" charset="-128"/>
              </a:rPr>
              <a:t> </a:t>
            </a:r>
            <a:r>
              <a:rPr lang="ja-JP" altLang="en-US" sz="2400" dirty="0" smtClean="0">
                <a:latin typeface="UD デジタル 教科書体 NK-B" panose="02020700000000000000" pitchFamily="18" charset="-128"/>
                <a:ea typeface="UD デジタル 教科書体 NK-B" panose="02020700000000000000" pitchFamily="18" charset="-128"/>
              </a:rPr>
              <a:t> </a:t>
            </a:r>
            <a:r>
              <a:rPr kumimoji="1" lang="ja-JP" altLang="en-US" sz="2400" dirty="0" smtClean="0">
                <a:latin typeface="UD デジタル 教科書体 NK-B" panose="02020700000000000000" pitchFamily="18" charset="-128"/>
                <a:ea typeface="UD デジタル 教科書体 NK-B" panose="02020700000000000000" pitchFamily="18" charset="-128"/>
              </a:rPr>
              <a:t>じ   こ  </a:t>
            </a:r>
            <a:r>
              <a:rPr kumimoji="1" lang="ja-JP" altLang="en-US" sz="2400" dirty="0">
                <a:latin typeface="UD デジタル 教科書体 NK-B" panose="02020700000000000000" pitchFamily="18" charset="-128"/>
                <a:ea typeface="UD デジタル 教科書体 NK-B" panose="02020700000000000000" pitchFamily="18" charset="-128"/>
              </a:rPr>
              <a:t>しょうかい　　</a:t>
            </a:r>
            <a:r>
              <a:rPr lang="ja-JP" altLang="en-US" sz="2400" dirty="0">
                <a:latin typeface="UD デジタル 教科書体 NK-B" panose="02020700000000000000" pitchFamily="18" charset="-128"/>
                <a:ea typeface="UD デジタル 教科書体 NK-B" panose="02020700000000000000" pitchFamily="18" charset="-128"/>
              </a:rPr>
              <a:t> </a:t>
            </a:r>
            <a:r>
              <a:rPr kumimoji="1" lang="ja-JP" altLang="en-US" sz="2400" dirty="0" smtClean="0">
                <a:latin typeface="UD デジタル 教科書体 NK-B" panose="02020700000000000000" pitchFamily="18" charset="-128"/>
                <a:ea typeface="UD デジタル 教科書体 NK-B" panose="02020700000000000000" pitchFamily="18" charset="-128"/>
              </a:rPr>
              <a:t>あいさつ</a:t>
            </a:r>
            <a:r>
              <a:rPr kumimoji="1" lang="ja-JP" altLang="en-US" sz="2400" dirty="0">
                <a:latin typeface="UD デジタル 教科書体 NK-B" panose="02020700000000000000" pitchFamily="18" charset="-128"/>
                <a:ea typeface="UD デジタル 教科書体 NK-B" panose="02020700000000000000" pitchFamily="18" charset="-128"/>
              </a:rPr>
              <a:t>ぶん　　かんが　　　　　　　　　　　　　　　 　　　</a:t>
            </a:r>
            <a:r>
              <a:rPr kumimoji="1" lang="ja-JP" altLang="en-US" sz="2400" dirty="0" smtClean="0">
                <a:latin typeface="UD デジタル 教科書体 NK-B" panose="02020700000000000000" pitchFamily="18" charset="-128"/>
                <a:ea typeface="UD デジタル 教科書体 NK-B" panose="02020700000000000000" pitchFamily="18" charset="-128"/>
              </a:rPr>
              <a:t>か            </a:t>
            </a:r>
            <a:r>
              <a:rPr kumimoji="1" lang="ja-JP" altLang="en-US" sz="2400" dirty="0">
                <a:latin typeface="UD デジタル 教科書体 NK-B" panose="02020700000000000000" pitchFamily="18" charset="-128"/>
                <a:ea typeface="UD デジタル 教科書体 NK-B" panose="02020700000000000000" pitchFamily="18" charset="-128"/>
              </a:rPr>
              <a:t>　</a:t>
            </a:r>
            <a:endParaRPr kumimoji="1" lang="en-US" altLang="ja-JP" sz="2400" dirty="0">
              <a:latin typeface="UD デジタル 教科書体 NK-B" panose="02020700000000000000" pitchFamily="18" charset="-128"/>
              <a:ea typeface="UD デジタル 教科書体 NK-B" panose="02020700000000000000" pitchFamily="18" charset="-128"/>
            </a:endParaRPr>
          </a:p>
        </p:txBody>
      </p:sp>
      <p:graphicFrame>
        <p:nvGraphicFramePr>
          <p:cNvPr id="6" name="表 6">
            <a:extLst>
              <a:ext uri="{FF2B5EF4-FFF2-40B4-BE49-F238E27FC236}">
                <a16:creationId xmlns:a16="http://schemas.microsoft.com/office/drawing/2014/main" id="{0DB843D9-AB5D-4856-BE15-7C7E9DB8D5EB}"/>
              </a:ext>
            </a:extLst>
          </p:cNvPr>
          <p:cNvGraphicFramePr>
            <a:graphicFrameLocks noGrp="1"/>
          </p:cNvGraphicFramePr>
          <p:nvPr>
            <p:extLst>
              <p:ext uri="{D42A27DB-BD31-4B8C-83A1-F6EECF244321}">
                <p14:modId xmlns:p14="http://schemas.microsoft.com/office/powerpoint/2010/main" val="2867253902"/>
              </p:ext>
            </p:extLst>
          </p:nvPr>
        </p:nvGraphicFramePr>
        <p:xfrm>
          <a:off x="266501" y="1188906"/>
          <a:ext cx="5705233" cy="5544000"/>
        </p:xfrm>
        <a:graphic>
          <a:graphicData uri="http://schemas.openxmlformats.org/drawingml/2006/table">
            <a:tbl>
              <a:tblPr firstRow="1" bandRow="1">
                <a:tableStyleId>{5940675A-B579-460E-94D1-54222C63F5DA}</a:tableStyleId>
              </a:tblPr>
              <a:tblGrid>
                <a:gridCol w="5705233">
                  <a:extLst>
                    <a:ext uri="{9D8B030D-6E8A-4147-A177-3AD203B41FA5}">
                      <a16:colId xmlns:a16="http://schemas.microsoft.com/office/drawing/2014/main" val="721174536"/>
                    </a:ext>
                  </a:extLst>
                </a:gridCol>
              </a:tblGrid>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私の名前は</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31372219"/>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私の住んでいる所は</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33044529"/>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好きな教科は</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7931214"/>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趣味は</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78006888"/>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長所は</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36888563"/>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短所は</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72496332"/>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よろしくお願いします。</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85808202"/>
                  </a:ext>
                </a:extLst>
              </a:tr>
            </a:tbl>
          </a:graphicData>
        </a:graphic>
      </p:graphicFrame>
      <p:sp>
        <p:nvSpPr>
          <p:cNvPr id="7" name="テキスト ボックス 6">
            <a:extLst>
              <a:ext uri="{FF2B5EF4-FFF2-40B4-BE49-F238E27FC236}">
                <a16:creationId xmlns:a16="http://schemas.microsoft.com/office/drawing/2014/main" id="{2BE4E142-0EDF-4D96-94F9-6CFE264B8A01}"/>
              </a:ext>
            </a:extLst>
          </p:cNvPr>
          <p:cNvSpPr txBox="1"/>
          <p:nvPr/>
        </p:nvSpPr>
        <p:spPr>
          <a:xfrm>
            <a:off x="243134" y="1134644"/>
            <a:ext cx="8277581" cy="360000"/>
          </a:xfrm>
          <a:prstGeom prst="rect">
            <a:avLst/>
          </a:prstGeom>
          <a:noFill/>
        </p:spPr>
        <p:txBody>
          <a:bodyPr wrap="square" rtlCol="0" anchor="ctr" anchorCtr="0">
            <a:noAutofit/>
          </a:bodyPr>
          <a:lstStyle/>
          <a:p>
            <a:pPr algn="just"/>
            <a:r>
              <a:rPr kumimoji="1" lang="ja-JP" altLang="en-US" sz="1600" dirty="0" smtClean="0">
                <a:latin typeface="UD デジタル 教科書体 NK-B" panose="02020700000000000000" pitchFamily="18" charset="-128"/>
                <a:ea typeface="UD デジタル 教科書体 NK-B" panose="02020700000000000000" pitchFamily="18" charset="-128"/>
              </a:rPr>
              <a:t>わたし　　　　　 なまえ          </a:t>
            </a:r>
            <a:r>
              <a:rPr kumimoji="1" lang="ja-JP" altLang="en-US" sz="1600" dirty="0">
                <a:latin typeface="UD デジタル 教科書体 NK-B" panose="02020700000000000000" pitchFamily="18" charset="-128"/>
                <a:ea typeface="UD デジタル 教科書体 NK-B" panose="02020700000000000000" pitchFamily="18" charset="-128"/>
              </a:rPr>
              <a:t>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2AD5DE1D-11D9-4634-AA1C-0D05D6711F01}"/>
              </a:ext>
            </a:extLst>
          </p:cNvPr>
          <p:cNvSpPr txBox="1"/>
          <p:nvPr/>
        </p:nvSpPr>
        <p:spPr>
          <a:xfrm>
            <a:off x="125999" y="1932048"/>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a:t>
            </a:r>
            <a:r>
              <a:rPr kumimoji="1" lang="ja-JP" altLang="en-US" sz="1600" dirty="0" smtClean="0">
                <a:latin typeface="UD デジタル 教科書体 NK-B" panose="02020700000000000000" pitchFamily="18" charset="-128"/>
                <a:ea typeface="UD デジタル 教科書体 NK-B" panose="02020700000000000000" pitchFamily="18" charset="-128"/>
              </a:rPr>
              <a:t>わたし　　　　　す          </a:t>
            </a:r>
            <a:r>
              <a:rPr kumimoji="1" lang="ja-JP" altLang="en-US" sz="1600" dirty="0">
                <a:latin typeface="UD デジタル 教科書体 NK-B" panose="02020700000000000000" pitchFamily="18" charset="-128"/>
                <a:ea typeface="UD デジタル 教科書体 NK-B" panose="02020700000000000000" pitchFamily="18" charset="-128"/>
              </a:rPr>
              <a:t>　　　　　</a:t>
            </a:r>
            <a:r>
              <a:rPr kumimoji="1" lang="ja-JP" altLang="en-US" sz="1600" dirty="0" smtClean="0">
                <a:latin typeface="UD デジタル 教科書体 NK-B" panose="02020700000000000000" pitchFamily="18" charset="-128"/>
                <a:ea typeface="UD デジタル 教科書体 NK-B" panose="02020700000000000000" pitchFamily="18" charset="-128"/>
              </a:rPr>
              <a:t>　　　　　　ところ</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F6D85AFB-A97D-4160-AEF2-1511D0167BE7}"/>
              </a:ext>
            </a:extLst>
          </p:cNvPr>
          <p:cNvSpPr txBox="1"/>
          <p:nvPr/>
        </p:nvSpPr>
        <p:spPr>
          <a:xfrm>
            <a:off x="219304" y="2743195"/>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す          　　　　 きょうか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a:extLst>
              <a:ext uri="{FF2B5EF4-FFF2-40B4-BE49-F238E27FC236}">
                <a16:creationId xmlns:a16="http://schemas.microsoft.com/office/drawing/2014/main" id="{789C2FE7-F828-495B-9E0A-A93401C0342D}"/>
              </a:ext>
            </a:extLst>
          </p:cNvPr>
          <p:cNvSpPr txBox="1"/>
          <p:nvPr/>
        </p:nvSpPr>
        <p:spPr>
          <a:xfrm>
            <a:off x="317778" y="3523952"/>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しゅみ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FF32AADC-6963-43AF-8351-1ECE57ACAF7B}"/>
              </a:ext>
            </a:extLst>
          </p:cNvPr>
          <p:cNvSpPr txBox="1"/>
          <p:nvPr/>
        </p:nvSpPr>
        <p:spPr>
          <a:xfrm>
            <a:off x="219304" y="4317359"/>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ちょうしょ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42041C66-8396-4B4E-B92C-76B66E2546C3}"/>
              </a:ext>
            </a:extLst>
          </p:cNvPr>
          <p:cNvSpPr txBox="1"/>
          <p:nvPr/>
        </p:nvSpPr>
        <p:spPr>
          <a:xfrm>
            <a:off x="205236" y="5112184"/>
            <a:ext cx="8277581"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a:latin typeface="UD デジタル 教科書体 NK-B" panose="02020700000000000000" pitchFamily="18" charset="-128"/>
                <a:ea typeface="UD デジタル 教科書体 NK-B" panose="02020700000000000000" pitchFamily="18" charset="-128"/>
              </a:rPr>
              <a:t>たんしょ</a:t>
            </a:r>
            <a:r>
              <a:rPr kumimoji="1" lang="ja-JP" altLang="en-US" sz="1600" dirty="0">
                <a:latin typeface="UD デジタル 教科書体 NK-B" panose="02020700000000000000" pitchFamily="18" charset="-128"/>
                <a:ea typeface="UD デジタル 教科書体 NK-B" panose="02020700000000000000" pitchFamily="18" charset="-128"/>
              </a:rPr>
              <a:t>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2" name="正方形/長方形 1">
            <a:extLst>
              <a:ext uri="{FF2B5EF4-FFF2-40B4-BE49-F238E27FC236}">
                <a16:creationId xmlns:a16="http://schemas.microsoft.com/office/drawing/2014/main" id="{812BB61A-8380-4C4C-BADB-B5942B53ED6B}"/>
              </a:ext>
            </a:extLst>
          </p:cNvPr>
          <p:cNvSpPr/>
          <p:nvPr/>
        </p:nvSpPr>
        <p:spPr>
          <a:xfrm>
            <a:off x="6766560" y="444159"/>
            <a:ext cx="1709223" cy="5546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8926922-1253-4CEA-93B8-69F27080306D}"/>
              </a:ext>
            </a:extLst>
          </p:cNvPr>
          <p:cNvSpPr txBox="1"/>
          <p:nvPr/>
        </p:nvSpPr>
        <p:spPr>
          <a:xfrm>
            <a:off x="2484199" y="5909687"/>
            <a:ext cx="877979" cy="360000"/>
          </a:xfrm>
          <a:prstGeom prst="rect">
            <a:avLst/>
          </a:prstGeom>
          <a:noFill/>
        </p:spPr>
        <p:txBody>
          <a:bodyPr wrap="square" rtlCol="0" anchor="ctr" anchorCtr="0">
            <a:noAutofit/>
          </a:bodyPr>
          <a:lstStyle/>
          <a:p>
            <a:pPr algn="just"/>
            <a:r>
              <a:rPr kumimoji="1" lang="ja-JP" altLang="en-US" sz="1600" dirty="0">
                <a:latin typeface="UD デジタル 教科書体 NK-B" panose="02020700000000000000" pitchFamily="18" charset="-128"/>
                <a:ea typeface="UD デジタル 教科書体 NK-B" panose="02020700000000000000" pitchFamily="18" charset="-128"/>
              </a:rPr>
              <a:t>　ねが          　　　　 　　　　　</a:t>
            </a:r>
            <a:endParaRPr kumimoji="1" lang="en-US" altLang="ja-JP" sz="1600" dirty="0">
              <a:latin typeface="UD デジタル 教科書体 NK-B" panose="02020700000000000000" pitchFamily="18" charset="-128"/>
              <a:ea typeface="UD デジタル 教科書体 NK-B" panose="02020700000000000000" pitchFamily="18" charset="-128"/>
            </a:endParaRPr>
          </a:p>
        </p:txBody>
      </p:sp>
      <p:graphicFrame>
        <p:nvGraphicFramePr>
          <p:cNvPr id="17" name="表 6">
            <a:extLst>
              <a:ext uri="{FF2B5EF4-FFF2-40B4-BE49-F238E27FC236}">
                <a16:creationId xmlns:a16="http://schemas.microsoft.com/office/drawing/2014/main" id="{CC4D1BF9-28FF-45A5-9EED-C6CF5EF3E40A}"/>
              </a:ext>
            </a:extLst>
          </p:cNvPr>
          <p:cNvGraphicFramePr>
            <a:graphicFrameLocks noGrp="1"/>
          </p:cNvGraphicFramePr>
          <p:nvPr>
            <p:extLst>
              <p:ext uri="{D42A27DB-BD31-4B8C-83A1-F6EECF244321}">
                <p14:modId xmlns:p14="http://schemas.microsoft.com/office/powerpoint/2010/main" val="3121978868"/>
              </p:ext>
            </p:extLst>
          </p:nvPr>
        </p:nvGraphicFramePr>
        <p:xfrm>
          <a:off x="10700515" y="1189326"/>
          <a:ext cx="1578402" cy="5544000"/>
        </p:xfrm>
        <a:graphic>
          <a:graphicData uri="http://schemas.openxmlformats.org/drawingml/2006/table">
            <a:tbl>
              <a:tblPr firstRow="1" bandRow="1">
                <a:tableStyleId>{5940675A-B579-460E-94D1-54222C63F5DA}</a:tableStyleId>
              </a:tblPr>
              <a:tblGrid>
                <a:gridCol w="1578402">
                  <a:extLst>
                    <a:ext uri="{9D8B030D-6E8A-4147-A177-3AD203B41FA5}">
                      <a16:colId xmlns:a16="http://schemas.microsoft.com/office/drawing/2014/main" val="721174536"/>
                    </a:ext>
                  </a:extLst>
                </a:gridCol>
              </a:tblGrid>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です。</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31372219"/>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です。</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33044529"/>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です。</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7931214"/>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です。</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78006888"/>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です。</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36888563"/>
                  </a:ext>
                </a:extLst>
              </a:tr>
              <a:tr h="792000">
                <a:tc>
                  <a:txBody>
                    <a:bodyPr/>
                    <a:lstStyle/>
                    <a:p>
                      <a:r>
                        <a:rPr kumimoji="1" lang="ja-JP" altLang="en-US" sz="3600" dirty="0">
                          <a:latin typeface="UD デジタル 教科書体 NP-B" panose="02020700000000000000" pitchFamily="18" charset="-128"/>
                          <a:ea typeface="UD デジタル 教科書体 NP-B" panose="02020700000000000000" pitchFamily="18" charset="-128"/>
                        </a:rPr>
                        <a:t>です。</a:t>
                      </a: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72496332"/>
                  </a:ext>
                </a:extLst>
              </a:tr>
              <a:tr h="792000">
                <a:tc>
                  <a:txBody>
                    <a:bodyPr/>
                    <a:lstStyle/>
                    <a:p>
                      <a:endParaRPr kumimoji="1" lang="ja-JP" altLang="en-US" sz="3600" dirty="0">
                        <a:latin typeface="UD デジタル 教科書体 NP-B" panose="02020700000000000000" pitchFamily="18" charset="-128"/>
                        <a:ea typeface="UD デジタル 教科書体 NP-B" panose="02020700000000000000" pitchFamily="18" charset="-128"/>
                      </a:endParaRPr>
                    </a:p>
                  </a:txBody>
                  <a:tcPr marB="0" anchor="b">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85808202"/>
                  </a:ext>
                </a:extLst>
              </a:tr>
            </a:tbl>
          </a:graphicData>
        </a:graphic>
      </p:graphicFrame>
      <p:sp>
        <p:nvSpPr>
          <p:cNvPr id="18" name="正方形/長方形 17">
            <a:extLst>
              <a:ext uri="{FF2B5EF4-FFF2-40B4-BE49-F238E27FC236}">
                <a16:creationId xmlns:a16="http://schemas.microsoft.com/office/drawing/2014/main" id="{B7A5AE7E-1BE9-46D2-8DBE-109CB5510544}"/>
              </a:ext>
            </a:extLst>
          </p:cNvPr>
          <p:cNvSpPr/>
          <p:nvPr/>
        </p:nvSpPr>
        <p:spPr>
          <a:xfrm>
            <a:off x="2787048" y="1393907"/>
            <a:ext cx="7913467"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4C97E145-AAD4-40A5-9E60-BCAA0AF1BFFA}"/>
              </a:ext>
            </a:extLst>
          </p:cNvPr>
          <p:cNvSpPr/>
          <p:nvPr/>
        </p:nvSpPr>
        <p:spPr>
          <a:xfrm>
            <a:off x="1845993" y="3741359"/>
            <a:ext cx="8854522"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C27DACDC-8973-4CFB-9CDC-674B0AE1AB3E}"/>
              </a:ext>
            </a:extLst>
          </p:cNvPr>
          <p:cNvSpPr/>
          <p:nvPr/>
        </p:nvSpPr>
        <p:spPr>
          <a:xfrm>
            <a:off x="1845993" y="4522116"/>
            <a:ext cx="8854522"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C8629C20-03CC-46C0-98CA-2E368BEFAB53}"/>
              </a:ext>
            </a:extLst>
          </p:cNvPr>
          <p:cNvSpPr/>
          <p:nvPr/>
        </p:nvSpPr>
        <p:spPr>
          <a:xfrm>
            <a:off x="1845993" y="5339721"/>
            <a:ext cx="8854522"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0741763E-8A25-4B92-A6F5-E378F081AB00}"/>
              </a:ext>
            </a:extLst>
          </p:cNvPr>
          <p:cNvSpPr/>
          <p:nvPr/>
        </p:nvSpPr>
        <p:spPr>
          <a:xfrm>
            <a:off x="4573280" y="2174664"/>
            <a:ext cx="6127235"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9DCEACC7-B02C-4E7F-8F77-CEF584110A6F}"/>
              </a:ext>
            </a:extLst>
          </p:cNvPr>
          <p:cNvSpPr/>
          <p:nvPr/>
        </p:nvSpPr>
        <p:spPr>
          <a:xfrm>
            <a:off x="3228338" y="2976049"/>
            <a:ext cx="7472177" cy="5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86508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descr="白いバックグラウンドの前に座っている人形&#10;&#10;低い精度で自動的に生成された説明">
            <a:extLst>
              <a:ext uri="{FF2B5EF4-FFF2-40B4-BE49-F238E27FC236}">
                <a16:creationId xmlns:a16="http://schemas.microsoft.com/office/drawing/2014/main" id="{9984F1D6-BDE9-4FE4-8F8C-F06F548F36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6750" y="2272124"/>
            <a:ext cx="3810000" cy="3810000"/>
          </a:xfrm>
          <a:prstGeom prst="rect">
            <a:avLst/>
          </a:prstGeom>
        </p:spPr>
      </p:pic>
      <p:sp>
        <p:nvSpPr>
          <p:cNvPr id="25" name="テキスト ボックス 24">
            <a:extLst>
              <a:ext uri="{FF2B5EF4-FFF2-40B4-BE49-F238E27FC236}">
                <a16:creationId xmlns:a16="http://schemas.microsoft.com/office/drawing/2014/main" id="{1A81A349-C166-4B6C-B225-0AE0E0E1BE60}"/>
              </a:ext>
            </a:extLst>
          </p:cNvPr>
          <p:cNvSpPr txBox="1"/>
          <p:nvPr/>
        </p:nvSpPr>
        <p:spPr>
          <a:xfrm>
            <a:off x="1290028" y="2234800"/>
            <a:ext cx="3076699" cy="1184566"/>
          </a:xfrm>
          <a:prstGeom prst="rect">
            <a:avLst/>
          </a:prstGeom>
          <a:noFill/>
        </p:spPr>
        <p:txBody>
          <a:bodyPr wrap="square" rtlCol="0" anchor="ctr" anchorCtr="0">
            <a:noAutofit/>
          </a:bodyPr>
          <a:lstStyle/>
          <a:p>
            <a:pPr algn="just">
              <a:lnSpc>
                <a:spcPts val="10000"/>
              </a:lnSpc>
            </a:pPr>
            <a:r>
              <a:rPr kumimoji="1" lang="ja-JP" altLang="en-US" sz="4400" dirty="0" smtClean="0">
                <a:latin typeface="UD デジタル 教科書体 NK-B" panose="02020700000000000000" pitchFamily="18" charset="-128"/>
                <a:ea typeface="UD デジタル 教科書体 NK-B" panose="02020700000000000000" pitchFamily="18" charset="-128"/>
              </a:rPr>
              <a:t>私の名前は</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 name="角丸四角形吹き出し 2"/>
          <p:cNvSpPr/>
          <p:nvPr/>
        </p:nvSpPr>
        <p:spPr>
          <a:xfrm>
            <a:off x="911869" y="2122834"/>
            <a:ext cx="5896947" cy="3209730"/>
          </a:xfrm>
          <a:prstGeom prst="wedgeRoundRectCallout">
            <a:avLst>
              <a:gd name="adj1" fmla="val 69357"/>
              <a:gd name="adj2" fmla="val -1308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1A81A349-C166-4B6C-B225-0AE0E0E1BE60}"/>
              </a:ext>
            </a:extLst>
          </p:cNvPr>
          <p:cNvSpPr txBox="1"/>
          <p:nvPr/>
        </p:nvSpPr>
        <p:spPr>
          <a:xfrm>
            <a:off x="263081" y="202097"/>
            <a:ext cx="11797941" cy="1184566"/>
          </a:xfrm>
          <a:prstGeom prst="rect">
            <a:avLst/>
          </a:prstGeom>
          <a:noFill/>
        </p:spPr>
        <p:txBody>
          <a:bodyPr wrap="square" rtlCol="0" anchor="ctr" anchorCtr="0">
            <a:noAutofit/>
          </a:bodyPr>
          <a:lstStyle/>
          <a:p>
            <a:pPr algn="just">
              <a:lnSpc>
                <a:spcPts val="10000"/>
              </a:lnSpc>
            </a:pPr>
            <a:r>
              <a:rPr lang="ja-JP" altLang="en-US" sz="4400" dirty="0">
                <a:latin typeface="UD デジタル 教科書体 NK-B" panose="02020700000000000000" pitchFamily="18" charset="-128"/>
                <a:ea typeface="UD デジタル 教科書体 NK-B" panose="02020700000000000000" pitchFamily="18" charset="-128"/>
              </a:rPr>
              <a:t>自己紹介の挨拶文</a:t>
            </a:r>
            <a:r>
              <a:rPr lang="ja-JP" altLang="en-US" sz="4400" dirty="0" smtClean="0">
                <a:latin typeface="UD デジタル 教科書体 NK-B" panose="02020700000000000000" pitchFamily="18" charset="-128"/>
                <a:ea typeface="UD デジタル 教科書体 NK-B" panose="02020700000000000000" pitchFamily="18" charset="-128"/>
              </a:rPr>
              <a:t>を見ながら、話してみましょう。</a:t>
            </a:r>
            <a:endParaRPr lang="en-US" altLang="ja-JP" sz="4400" dirty="0">
              <a:latin typeface="UD デジタル 教科書体 NK-B" panose="02020700000000000000" pitchFamily="18" charset="-128"/>
              <a:ea typeface="UD デジタル 教科書体 NK-B" panose="02020700000000000000" pitchFamily="18" charset="-128"/>
            </a:endParaRPr>
          </a:p>
        </p:txBody>
      </p:sp>
      <p:sp>
        <p:nvSpPr>
          <p:cNvPr id="27" name="テキスト ボックス 26">
            <a:extLst>
              <a:ext uri="{FF2B5EF4-FFF2-40B4-BE49-F238E27FC236}">
                <a16:creationId xmlns:a16="http://schemas.microsoft.com/office/drawing/2014/main" id="{FC81FC80-9FBF-4830-B5B1-56D36F987A68}"/>
              </a:ext>
            </a:extLst>
          </p:cNvPr>
          <p:cNvSpPr txBox="1"/>
          <p:nvPr/>
        </p:nvSpPr>
        <p:spPr>
          <a:xfrm>
            <a:off x="223126" y="273210"/>
            <a:ext cx="11677275" cy="360000"/>
          </a:xfrm>
          <a:prstGeom prst="rect">
            <a:avLst/>
          </a:prstGeom>
          <a:noFill/>
        </p:spPr>
        <p:txBody>
          <a:bodyPr wrap="square" rtlCol="0" anchor="ctr" anchorCtr="0">
            <a:noAutofit/>
          </a:bodyPr>
          <a:lstStyle/>
          <a:p>
            <a:pPr algn="just"/>
            <a:r>
              <a:rPr lang="ja-JP" altLang="en-US" sz="2400" dirty="0">
                <a:latin typeface="UD デジタル 教科書体 NK-B" panose="02020700000000000000" pitchFamily="18" charset="-128"/>
                <a:ea typeface="UD デジタル 教科書体 NK-B" panose="02020700000000000000" pitchFamily="18" charset="-128"/>
              </a:rPr>
              <a:t> </a:t>
            </a:r>
            <a:r>
              <a:rPr lang="ja-JP" altLang="en-US" sz="2400" dirty="0" smtClean="0">
                <a:latin typeface="UD デジタル 教科書体 NK-B" panose="02020700000000000000" pitchFamily="18" charset="-128"/>
                <a:ea typeface="UD デジタル 教科書体 NK-B" panose="02020700000000000000" pitchFamily="18" charset="-128"/>
              </a:rPr>
              <a:t> </a:t>
            </a:r>
            <a:r>
              <a:rPr kumimoji="1" lang="ja-JP" altLang="en-US" sz="2400" dirty="0" smtClean="0">
                <a:latin typeface="UD デジタル 教科書体 NK-B" panose="02020700000000000000" pitchFamily="18" charset="-128"/>
                <a:ea typeface="UD デジタル 教科書体 NK-B" panose="02020700000000000000" pitchFamily="18" charset="-128"/>
              </a:rPr>
              <a:t>じ   こ  </a:t>
            </a:r>
            <a:r>
              <a:rPr kumimoji="1" lang="ja-JP" altLang="en-US" sz="2400" dirty="0">
                <a:latin typeface="UD デジタル 教科書体 NK-B" panose="02020700000000000000" pitchFamily="18" charset="-128"/>
                <a:ea typeface="UD デジタル 教科書体 NK-B" panose="02020700000000000000" pitchFamily="18" charset="-128"/>
              </a:rPr>
              <a:t>しょうかい　　</a:t>
            </a:r>
            <a:r>
              <a:rPr lang="ja-JP" altLang="en-US" sz="2400" dirty="0">
                <a:latin typeface="UD デジタル 教科書体 NK-B" panose="02020700000000000000" pitchFamily="18" charset="-128"/>
                <a:ea typeface="UD デジタル 教科書体 NK-B" panose="02020700000000000000" pitchFamily="18" charset="-128"/>
              </a:rPr>
              <a:t> </a:t>
            </a:r>
            <a:r>
              <a:rPr kumimoji="1" lang="ja-JP" altLang="en-US" sz="2400" dirty="0" smtClean="0">
                <a:latin typeface="UD デジタル 教科書体 NK-B" panose="02020700000000000000" pitchFamily="18" charset="-128"/>
                <a:ea typeface="UD デジタル 教科書体 NK-B" panose="02020700000000000000" pitchFamily="18" charset="-128"/>
              </a:rPr>
              <a:t>あいさつ</a:t>
            </a:r>
            <a:r>
              <a:rPr kumimoji="1" lang="ja-JP" altLang="en-US" sz="2400" dirty="0">
                <a:latin typeface="UD デジタル 教科書体 NK-B" panose="02020700000000000000" pitchFamily="18" charset="-128"/>
                <a:ea typeface="UD デジタル 教科書体 NK-B" panose="02020700000000000000" pitchFamily="18" charset="-128"/>
              </a:rPr>
              <a:t>ぶん　　</a:t>
            </a:r>
            <a:r>
              <a:rPr kumimoji="1" lang="ja-JP" altLang="en-US" sz="2400" dirty="0" smtClean="0">
                <a:latin typeface="UD デジタル 教科書体 NK-B" panose="02020700000000000000" pitchFamily="18" charset="-128"/>
                <a:ea typeface="UD デジタル 教科書体 NK-B" panose="02020700000000000000" pitchFamily="18" charset="-128"/>
              </a:rPr>
              <a:t>  み</a:t>
            </a:r>
            <a:r>
              <a:rPr kumimoji="1" lang="ja-JP" altLang="en-US" sz="2400" dirty="0">
                <a:latin typeface="UD デジタル 教科書体 NK-B" panose="02020700000000000000" pitchFamily="18" charset="-128"/>
                <a:ea typeface="UD デジタル 教科書体 NK-B" panose="02020700000000000000" pitchFamily="18" charset="-128"/>
              </a:rPr>
              <a:t>　　　　　　　　　　　</a:t>
            </a:r>
            <a:r>
              <a:rPr kumimoji="1" lang="ja-JP" altLang="en-US" sz="2400" dirty="0" smtClean="0">
                <a:latin typeface="UD デジタル 教科書体 NK-B" panose="02020700000000000000" pitchFamily="18" charset="-128"/>
                <a:ea typeface="UD デジタル 教科書体 NK-B" panose="02020700000000000000" pitchFamily="18" charset="-128"/>
              </a:rPr>
              <a:t> は</a:t>
            </a:r>
            <a:r>
              <a:rPr kumimoji="1" lang="ja-JP" altLang="en-US" sz="2400" dirty="0" err="1" smtClean="0">
                <a:latin typeface="UD デジタル 教科書体 NK-B" panose="02020700000000000000" pitchFamily="18" charset="-128"/>
                <a:ea typeface="UD デジタル 教科書体 NK-B" panose="02020700000000000000" pitchFamily="18" charset="-128"/>
              </a:rPr>
              <a:t>な</a:t>
            </a:r>
            <a:r>
              <a:rPr kumimoji="1" lang="ja-JP" altLang="en-US" sz="2400" dirty="0" smtClean="0">
                <a:latin typeface="UD デジタル 教科書体 NK-B" panose="02020700000000000000" pitchFamily="18" charset="-128"/>
                <a:ea typeface="UD デジタル 教科書体 NK-B" panose="02020700000000000000" pitchFamily="18" charset="-128"/>
              </a:rPr>
              <a:t>            </a:t>
            </a:r>
            <a:r>
              <a:rPr kumimoji="1" lang="ja-JP" altLang="en-US" sz="2400" dirty="0">
                <a:latin typeface="UD デジタル 教科書体 NK-B" panose="02020700000000000000" pitchFamily="18" charset="-128"/>
                <a:ea typeface="UD デジタル 教科書体 NK-B" panose="02020700000000000000" pitchFamily="18" charset="-128"/>
              </a:rPr>
              <a:t>　</a:t>
            </a:r>
            <a:endParaRPr kumimoji="1" lang="en-US" altLang="ja-JP" sz="2400" dirty="0">
              <a:latin typeface="UD デジタル 教科書体 NK-B" panose="02020700000000000000" pitchFamily="18" charset="-128"/>
              <a:ea typeface="UD デジタル 教科書体 NK-B" panose="02020700000000000000" pitchFamily="18" charset="-128"/>
            </a:endParaRPr>
          </a:p>
        </p:txBody>
      </p:sp>
      <p:sp>
        <p:nvSpPr>
          <p:cNvPr id="28" name="テキスト ボックス 27">
            <a:extLst>
              <a:ext uri="{FF2B5EF4-FFF2-40B4-BE49-F238E27FC236}">
                <a16:creationId xmlns:a16="http://schemas.microsoft.com/office/drawing/2014/main" id="{2BE4E142-0EDF-4D96-94F9-6CFE264B8A01}"/>
              </a:ext>
            </a:extLst>
          </p:cNvPr>
          <p:cNvSpPr txBox="1"/>
          <p:nvPr/>
        </p:nvSpPr>
        <p:spPr>
          <a:xfrm>
            <a:off x="1215384" y="2290785"/>
            <a:ext cx="3076699" cy="303123"/>
          </a:xfrm>
          <a:prstGeom prst="rect">
            <a:avLst/>
          </a:prstGeom>
          <a:noFill/>
        </p:spPr>
        <p:txBody>
          <a:bodyPr wrap="square" rtlCol="0" anchor="ctr" anchorCtr="0">
            <a:noAutofit/>
          </a:bodyPr>
          <a:lstStyle/>
          <a:p>
            <a:pPr algn="just"/>
            <a:r>
              <a:rPr kumimoji="1" lang="ja-JP" altLang="en-US" sz="2400" dirty="0" smtClean="0">
                <a:latin typeface="UD デジタル 教科書体 NK-B" panose="02020700000000000000" pitchFamily="18" charset="-128"/>
                <a:ea typeface="UD デジタル 教科書体 NK-B" panose="02020700000000000000" pitchFamily="18" charset="-128"/>
              </a:rPr>
              <a:t>わたし　　　</a:t>
            </a:r>
            <a:r>
              <a:rPr lang="ja-JP" altLang="en-US" sz="2400" dirty="0">
                <a:latin typeface="UD デジタル 教科書体 NK-B" panose="02020700000000000000" pitchFamily="18" charset="-128"/>
                <a:ea typeface="UD デジタル 教科書体 NK-B" panose="02020700000000000000" pitchFamily="18" charset="-128"/>
              </a:rPr>
              <a:t> </a:t>
            </a:r>
            <a:r>
              <a:rPr kumimoji="1" lang="ja-JP" altLang="en-US" sz="2400" dirty="0" smtClean="0">
                <a:latin typeface="UD デジタル 教科書体 NK-B" panose="02020700000000000000" pitchFamily="18" charset="-128"/>
                <a:ea typeface="UD デジタル 教科書体 NK-B" panose="02020700000000000000" pitchFamily="18" charset="-128"/>
              </a:rPr>
              <a:t>なまえ          </a:t>
            </a:r>
            <a:r>
              <a:rPr kumimoji="1" lang="ja-JP" altLang="en-US" sz="2400" dirty="0">
                <a:latin typeface="UD デジタル 教科書体 NK-B" panose="02020700000000000000" pitchFamily="18" charset="-128"/>
                <a:ea typeface="UD デジタル 教科書体 NK-B" panose="02020700000000000000" pitchFamily="18" charset="-128"/>
              </a:rPr>
              <a:t>　　　　　　　　　　</a:t>
            </a:r>
            <a:endParaRPr kumimoji="1" lang="en-US" altLang="ja-JP" sz="2400" dirty="0">
              <a:latin typeface="UD デジタル 教科書体 NK-B" panose="02020700000000000000" pitchFamily="18" charset="-128"/>
              <a:ea typeface="UD デジタル 教科書体 NK-B" panose="02020700000000000000" pitchFamily="18" charset="-128"/>
            </a:endParaRPr>
          </a:p>
        </p:txBody>
      </p:sp>
      <p:sp>
        <p:nvSpPr>
          <p:cNvPr id="29" name="正方形/長方形 28">
            <a:extLst>
              <a:ext uri="{FF2B5EF4-FFF2-40B4-BE49-F238E27FC236}">
                <a16:creationId xmlns:a16="http://schemas.microsoft.com/office/drawing/2014/main" id="{0741763E-8A25-4B92-A6F5-E378F081AB00}"/>
              </a:ext>
            </a:extLst>
          </p:cNvPr>
          <p:cNvSpPr/>
          <p:nvPr/>
        </p:nvSpPr>
        <p:spPr>
          <a:xfrm>
            <a:off x="1346011" y="3439698"/>
            <a:ext cx="4980143" cy="7030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1A81A349-C166-4B6C-B225-0AE0E0E1BE60}"/>
              </a:ext>
            </a:extLst>
          </p:cNvPr>
          <p:cNvSpPr txBox="1"/>
          <p:nvPr/>
        </p:nvSpPr>
        <p:spPr>
          <a:xfrm>
            <a:off x="1290028" y="4236097"/>
            <a:ext cx="3076699" cy="768617"/>
          </a:xfrm>
          <a:prstGeom prst="rect">
            <a:avLst/>
          </a:prstGeom>
          <a:noFill/>
        </p:spPr>
        <p:txBody>
          <a:bodyPr wrap="square" rtlCol="0" anchor="ctr" anchorCtr="0">
            <a:noAutofit/>
          </a:bodyPr>
          <a:lstStyle/>
          <a:p>
            <a:pPr algn="just">
              <a:lnSpc>
                <a:spcPts val="10000"/>
              </a:lnSpc>
            </a:pPr>
            <a:r>
              <a:rPr kumimoji="1" lang="ja-JP" altLang="en-US" sz="4400" dirty="0" smtClean="0">
                <a:latin typeface="UD デジタル 教科書体 NK-B" panose="02020700000000000000" pitchFamily="18" charset="-128"/>
                <a:ea typeface="UD デジタル 教科書体 NK-B" panose="02020700000000000000" pitchFamily="18" charset="-128"/>
              </a:rPr>
              <a:t>です。</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68006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A86D1B8C-B983-4B05-8E64-F6C4F518A7BB}"/>
              </a:ext>
            </a:extLst>
          </p:cNvPr>
          <p:cNvSpPr txBox="1"/>
          <p:nvPr/>
        </p:nvSpPr>
        <p:spPr>
          <a:xfrm>
            <a:off x="645200" y="3136712"/>
            <a:ext cx="10800000" cy="3037442"/>
          </a:xfrm>
          <a:prstGeom prst="rect">
            <a:avLst/>
          </a:prstGeom>
          <a:solidFill>
            <a:srgbClr val="FFFFCC"/>
          </a:solidFill>
          <a:ln w="38100">
            <a:solidFill>
              <a:schemeClr val="bg1">
                <a:lumMod val="50000"/>
              </a:schemeClr>
            </a:solidFill>
          </a:ln>
        </p:spPr>
        <p:txBody>
          <a:bodyPr wrap="square" rtlCol="0" anchor="t" anchorCtr="0">
            <a:noAutofit/>
          </a:bodyPr>
          <a:lstStyle/>
          <a:p>
            <a:pPr algn="ctr">
              <a:lnSpc>
                <a:spcPts val="5000"/>
              </a:lnSpc>
            </a:pPr>
            <a:endParaRPr lang="en-US" altLang="ja-JP" sz="5400" b="0" i="0" dirty="0">
              <a:effectLst/>
              <a:latin typeface="UD デジタル 教科書体 N-B" panose="02020700000000000000" pitchFamily="17" charset="-128"/>
              <a:ea typeface="UD デジタル 教科書体 N-B" panose="02020700000000000000" pitchFamily="17" charset="-128"/>
            </a:endParaRPr>
          </a:p>
          <a:p>
            <a:pPr algn="ctr"/>
            <a:r>
              <a:rPr lang="ja-JP" altLang="en-US" sz="5400" dirty="0">
                <a:latin typeface="UD デジタル 教科書体 N-B" panose="02020700000000000000" pitchFamily="17" charset="-128"/>
                <a:ea typeface="UD デジタル 教科書体 N-B" panose="02020700000000000000" pitchFamily="17" charset="-128"/>
              </a:rPr>
              <a:t>　　</a:t>
            </a:r>
            <a:endParaRPr lang="ja-JP" altLang="en-US" sz="5400" b="0" i="0" dirty="0">
              <a:effectLst/>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21762AA-5B2A-4813-AC48-843B4154440D}"/>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次の</a:t>
            </a:r>
            <a:r>
              <a:rPr lang="ja-JP" altLang="en-US" sz="4800" u="sng" dirty="0">
                <a:latin typeface="UD デジタル 教科書体 NK-B" panose="02020700000000000000" pitchFamily="18" charset="-128"/>
                <a:ea typeface="UD デジタル 教科書体 NK-B" panose="02020700000000000000" pitchFamily="18" charset="-128"/>
              </a:rPr>
              <a:t>　　　　</a:t>
            </a:r>
            <a:r>
              <a:rPr lang="ja-JP" altLang="en-US" sz="4800" dirty="0">
                <a:latin typeface="UD デジタル 教科書体 NK-B" panose="02020700000000000000" pitchFamily="18" charset="-128"/>
                <a:ea typeface="UD デジタル 教科書体 NK-B" panose="02020700000000000000" pitchFamily="18" charset="-128"/>
              </a:rPr>
              <a:t>の言葉を国語辞典で調べ、漢字と送り仮名を（　　）の中に書きましょう。</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0548DACD-88C9-4299-9220-571196589A0C}"/>
              </a:ext>
            </a:extLst>
          </p:cNvPr>
          <p:cNvSpPr txBox="1"/>
          <p:nvPr/>
        </p:nvSpPr>
        <p:spPr>
          <a:xfrm>
            <a:off x="105200" y="19386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つぎ　　　　　　　　　　　　　</a:t>
            </a:r>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ことば　　　　 こくご　 じてん　　　　しら　　　　　 かんじ</a:t>
            </a:r>
          </a:p>
        </p:txBody>
      </p:sp>
      <p:sp>
        <p:nvSpPr>
          <p:cNvPr id="14" name="テキスト ボックス 13">
            <a:extLst>
              <a:ext uri="{FF2B5EF4-FFF2-40B4-BE49-F238E27FC236}">
                <a16:creationId xmlns:a16="http://schemas.microsoft.com/office/drawing/2014/main" id="{3416E20A-4F60-4274-A909-2392FA426347}"/>
              </a:ext>
            </a:extLst>
          </p:cNvPr>
          <p:cNvSpPr txBox="1"/>
          <p:nvPr/>
        </p:nvSpPr>
        <p:spPr>
          <a:xfrm>
            <a:off x="1527906" y="3707354"/>
            <a:ext cx="9495692" cy="2135800"/>
          </a:xfrm>
          <a:prstGeom prst="rect">
            <a:avLst/>
          </a:prstGeom>
          <a:noFill/>
        </p:spPr>
        <p:txBody>
          <a:bodyPr wrap="square" rtlCol="0" anchor="ctr" anchorCtr="0">
            <a:noAutofit/>
          </a:bodyPr>
          <a:lstStyle/>
          <a:p>
            <a:pPr algn="just"/>
            <a:r>
              <a:rPr lang="ja-JP" altLang="en-US" sz="7200" dirty="0">
                <a:latin typeface="UD デジタル 教科書体 NK-B" panose="02020700000000000000" pitchFamily="18" charset="-128"/>
                <a:ea typeface="UD デジタル 教科書体 NK-B" panose="02020700000000000000" pitchFamily="18" charset="-128"/>
              </a:rPr>
              <a:t>①</a:t>
            </a:r>
            <a:r>
              <a:rPr lang="ja-JP" altLang="en-US" sz="7200" u="sng" dirty="0">
                <a:latin typeface="UD デジタル 教科書体 NK-B" panose="02020700000000000000" pitchFamily="18" charset="-128"/>
                <a:ea typeface="UD デジタル 教科書体 NK-B" panose="02020700000000000000" pitchFamily="18" charset="-128"/>
              </a:rPr>
              <a:t>はじめ</a:t>
            </a:r>
            <a:r>
              <a:rPr lang="ja-JP" altLang="en-US" sz="7200" dirty="0">
                <a:latin typeface="UD デジタル 教科書体 NK-B" panose="02020700000000000000" pitchFamily="18" charset="-128"/>
                <a:ea typeface="UD デジタル 教科書体 NK-B" panose="02020700000000000000" pitchFamily="18" charset="-128"/>
              </a:rPr>
              <a:t>の挨拶をする。</a:t>
            </a:r>
            <a:endParaRPr lang="en-US" altLang="ja-JP" sz="7200" dirty="0">
              <a:latin typeface="UD デジタル 教科書体 NK-B" panose="02020700000000000000" pitchFamily="18" charset="-128"/>
              <a:ea typeface="UD デジタル 教科書体 NK-B" panose="02020700000000000000" pitchFamily="18" charset="-128"/>
            </a:endParaRPr>
          </a:p>
          <a:p>
            <a:pPr algn="just"/>
            <a:r>
              <a:rPr kumimoji="1" lang="ja-JP" altLang="en-US" sz="7200" dirty="0">
                <a:latin typeface="UD デジタル 教科書体 NK-B" panose="02020700000000000000" pitchFamily="18" charset="-128"/>
                <a:ea typeface="UD デジタル 教科書体 NK-B" panose="02020700000000000000" pitchFamily="18" charset="-128"/>
              </a:rPr>
              <a:t>　（  　　　 ）</a:t>
            </a:r>
          </a:p>
        </p:txBody>
      </p:sp>
      <p:sp>
        <p:nvSpPr>
          <p:cNvPr id="17" name="テキスト ボックス 16">
            <a:extLst>
              <a:ext uri="{FF2B5EF4-FFF2-40B4-BE49-F238E27FC236}">
                <a16:creationId xmlns:a16="http://schemas.microsoft.com/office/drawing/2014/main" id="{A6DB6E94-0758-4C67-9DD1-B2117CE6116F}"/>
              </a:ext>
            </a:extLst>
          </p:cNvPr>
          <p:cNvSpPr txBox="1"/>
          <p:nvPr/>
        </p:nvSpPr>
        <p:spPr>
          <a:xfrm>
            <a:off x="-229395" y="1443328"/>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おく　　　 がな　　　　　　　　　　　　　　 なか      か</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DA245C-7A36-4E26-81F0-C23D8FAF69CB}"/>
              </a:ext>
            </a:extLst>
          </p:cNvPr>
          <p:cNvSpPr txBox="1"/>
          <p:nvPr/>
        </p:nvSpPr>
        <p:spPr>
          <a:xfrm>
            <a:off x="2931824" y="4629756"/>
            <a:ext cx="2093465" cy="1373675"/>
          </a:xfrm>
          <a:prstGeom prst="rect">
            <a:avLst/>
          </a:prstGeom>
          <a:noFill/>
        </p:spPr>
        <p:txBody>
          <a:bodyPr wrap="square" rtlCol="0" anchor="ctr" anchorCtr="0">
            <a:noAutofit/>
          </a:bodyPr>
          <a:lstStyle/>
          <a:p>
            <a:pPr algn="just"/>
            <a:r>
              <a:rPr lang="ja-JP" altLang="en-US" sz="7200" dirty="0">
                <a:solidFill>
                  <a:srgbClr val="FF0000"/>
                </a:solidFill>
                <a:latin typeface="UD デジタル 教科書体 NK-B" panose="02020700000000000000" pitchFamily="18" charset="-128"/>
                <a:ea typeface="UD デジタル 教科書体 NK-B" panose="02020700000000000000" pitchFamily="18" charset="-128"/>
              </a:rPr>
              <a:t>始め</a:t>
            </a:r>
            <a:endParaRPr lang="en-US" altLang="ja-JP" sz="72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C5F6A9B0-7943-49E6-AF7B-B8BD134A96D3}"/>
              </a:ext>
            </a:extLst>
          </p:cNvPr>
          <p:cNvSpPr txBox="1"/>
          <p:nvPr/>
        </p:nvSpPr>
        <p:spPr>
          <a:xfrm>
            <a:off x="6002217" y="3308902"/>
            <a:ext cx="1700154" cy="382822"/>
          </a:xfrm>
          <a:prstGeom prst="rect">
            <a:avLst/>
          </a:prstGeom>
          <a:noFill/>
        </p:spPr>
        <p:txBody>
          <a:bodyPr wrap="square" rtlCol="0" anchor="ctr" anchorCtr="0">
            <a:noAutofit/>
          </a:bodyPr>
          <a:lstStyle/>
          <a:p>
            <a:pPr algn="just"/>
            <a:r>
              <a:rPr kumimoji="1" lang="ja-JP" altLang="en-US" sz="3200" dirty="0">
                <a:latin typeface="UD デジタル 教科書体 NK-B" panose="02020700000000000000" pitchFamily="18" charset="-128"/>
                <a:ea typeface="UD デジタル 教科書体 NK-B" panose="02020700000000000000" pitchFamily="18" charset="-128"/>
              </a:rPr>
              <a:t>あいさつ</a:t>
            </a:r>
          </a:p>
        </p:txBody>
      </p:sp>
    </p:spTree>
    <p:extLst>
      <p:ext uri="{BB962C8B-B14F-4D97-AF65-F5344CB8AC3E}">
        <p14:creationId xmlns:p14="http://schemas.microsoft.com/office/powerpoint/2010/main" val="16821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A86D1B8C-B983-4B05-8E64-F6C4F518A7BB}"/>
              </a:ext>
            </a:extLst>
          </p:cNvPr>
          <p:cNvSpPr txBox="1"/>
          <p:nvPr/>
        </p:nvSpPr>
        <p:spPr>
          <a:xfrm>
            <a:off x="696000" y="3173045"/>
            <a:ext cx="10800000" cy="3032370"/>
          </a:xfrm>
          <a:prstGeom prst="rect">
            <a:avLst/>
          </a:prstGeom>
          <a:solidFill>
            <a:srgbClr val="FFFFCC"/>
          </a:solidFill>
          <a:ln w="38100">
            <a:solidFill>
              <a:schemeClr val="bg1">
                <a:lumMod val="50000"/>
              </a:schemeClr>
            </a:solidFill>
          </a:ln>
        </p:spPr>
        <p:txBody>
          <a:bodyPr wrap="square" rtlCol="0" anchor="t" anchorCtr="0">
            <a:noAutofit/>
          </a:bodyPr>
          <a:lstStyle/>
          <a:p>
            <a:pPr algn="ctr">
              <a:lnSpc>
                <a:spcPts val="5000"/>
              </a:lnSpc>
            </a:pPr>
            <a:endParaRPr lang="en-US" altLang="ja-JP" sz="5400" b="0" i="0" dirty="0">
              <a:effectLst/>
              <a:latin typeface="UD デジタル 教科書体 N-B" panose="02020700000000000000" pitchFamily="17" charset="-128"/>
              <a:ea typeface="UD デジタル 教科書体 N-B" panose="02020700000000000000" pitchFamily="17" charset="-128"/>
            </a:endParaRPr>
          </a:p>
          <a:p>
            <a:pPr algn="ctr"/>
            <a:r>
              <a:rPr lang="ja-JP" altLang="en-US" sz="5400" dirty="0">
                <a:latin typeface="UD デジタル 教科書体 N-B" panose="02020700000000000000" pitchFamily="17" charset="-128"/>
                <a:ea typeface="UD デジタル 教科書体 N-B" panose="02020700000000000000" pitchFamily="17" charset="-128"/>
              </a:rPr>
              <a:t>　　</a:t>
            </a:r>
            <a:endParaRPr lang="ja-JP" altLang="en-US" sz="5400" b="0" i="0" dirty="0">
              <a:effectLst/>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21762AA-5B2A-4813-AC48-843B4154440D}"/>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次の</a:t>
            </a:r>
            <a:r>
              <a:rPr lang="ja-JP" altLang="en-US" sz="4800" u="sng" dirty="0">
                <a:latin typeface="UD デジタル 教科書体 NK-B" panose="02020700000000000000" pitchFamily="18" charset="-128"/>
                <a:ea typeface="UD デジタル 教科書体 NK-B" panose="02020700000000000000" pitchFamily="18" charset="-128"/>
              </a:rPr>
              <a:t>　　　　</a:t>
            </a:r>
            <a:r>
              <a:rPr lang="ja-JP" altLang="en-US" sz="4800" dirty="0">
                <a:latin typeface="UD デジタル 教科書体 NK-B" panose="02020700000000000000" pitchFamily="18" charset="-128"/>
                <a:ea typeface="UD デジタル 教科書体 NK-B" panose="02020700000000000000" pitchFamily="18" charset="-128"/>
              </a:rPr>
              <a:t>の言葉を国語辞典で調べ、漢字と送り仮名を（　　）の中に書きましょう。</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0548DACD-88C9-4299-9220-571196589A0C}"/>
              </a:ext>
            </a:extLst>
          </p:cNvPr>
          <p:cNvSpPr txBox="1"/>
          <p:nvPr/>
        </p:nvSpPr>
        <p:spPr>
          <a:xfrm>
            <a:off x="105200" y="17520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つぎ　　　　　　　　　　　　　</a:t>
            </a:r>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ことば　　　　 こくご　 じてん　　　　しら　　　　　 かんじ</a:t>
            </a:r>
          </a:p>
        </p:txBody>
      </p:sp>
      <p:sp>
        <p:nvSpPr>
          <p:cNvPr id="14" name="テキスト ボックス 13">
            <a:extLst>
              <a:ext uri="{FF2B5EF4-FFF2-40B4-BE49-F238E27FC236}">
                <a16:creationId xmlns:a16="http://schemas.microsoft.com/office/drawing/2014/main" id="{3416E20A-4F60-4274-A909-2392FA426347}"/>
              </a:ext>
            </a:extLst>
          </p:cNvPr>
          <p:cNvSpPr txBox="1"/>
          <p:nvPr/>
        </p:nvSpPr>
        <p:spPr>
          <a:xfrm>
            <a:off x="2224220" y="3778975"/>
            <a:ext cx="8009282" cy="2135800"/>
          </a:xfrm>
          <a:prstGeom prst="rect">
            <a:avLst/>
          </a:prstGeom>
          <a:noFill/>
        </p:spPr>
        <p:txBody>
          <a:bodyPr wrap="square" rtlCol="0" anchor="ctr" anchorCtr="0">
            <a:noAutofit/>
          </a:bodyPr>
          <a:lstStyle/>
          <a:p>
            <a:pPr algn="just"/>
            <a:r>
              <a:rPr lang="ja-JP" altLang="en-US" sz="7200" dirty="0">
                <a:latin typeface="UD デジタル 教科書体 NK-B" panose="02020700000000000000" pitchFamily="18" charset="-128"/>
                <a:ea typeface="UD デジタル 教科書体 NK-B" panose="02020700000000000000" pitchFamily="18" charset="-128"/>
              </a:rPr>
              <a:t>②成功を</a:t>
            </a:r>
            <a:r>
              <a:rPr lang="ja-JP" altLang="en-US" sz="7200" u="sng" dirty="0">
                <a:latin typeface="UD デジタル 教科書体 NK-B" panose="02020700000000000000" pitchFamily="18" charset="-128"/>
                <a:ea typeface="UD デジタル 教科書体 NK-B" panose="02020700000000000000" pitchFamily="18" charset="-128"/>
              </a:rPr>
              <a:t>おさめる</a:t>
            </a:r>
            <a:r>
              <a:rPr lang="ja-JP" altLang="en-US" sz="7200" dirty="0">
                <a:latin typeface="UD デジタル 教科書体 NK-B" panose="02020700000000000000" pitchFamily="18" charset="-128"/>
                <a:ea typeface="UD デジタル 教科書体 NK-B" panose="02020700000000000000" pitchFamily="18" charset="-128"/>
              </a:rPr>
              <a:t>。</a:t>
            </a:r>
            <a:endParaRPr lang="en-US" altLang="ja-JP" sz="7200" dirty="0">
              <a:latin typeface="UD デジタル 教科書体 NK-B" panose="02020700000000000000" pitchFamily="18" charset="-128"/>
              <a:ea typeface="UD デジタル 教科書体 NK-B" panose="02020700000000000000" pitchFamily="18" charset="-128"/>
            </a:endParaRPr>
          </a:p>
          <a:p>
            <a:pPr algn="just"/>
            <a:r>
              <a:rPr lang="ja-JP" altLang="en-US" sz="7200" dirty="0">
                <a:latin typeface="UD デジタル 教科書体 NK-B" panose="02020700000000000000" pitchFamily="18" charset="-128"/>
                <a:ea typeface="UD デジタル 教科書体 NK-B" panose="02020700000000000000" pitchFamily="18" charset="-128"/>
              </a:rPr>
              <a:t>　　　　　　</a:t>
            </a:r>
            <a:r>
              <a:rPr kumimoji="1" lang="ja-JP" altLang="en-US" sz="7200" dirty="0">
                <a:latin typeface="UD デジタル 教科書体 NK-B" panose="02020700000000000000" pitchFamily="18" charset="-128"/>
                <a:ea typeface="UD デジタル 教科書体 NK-B" panose="02020700000000000000" pitchFamily="18" charset="-128"/>
              </a:rPr>
              <a:t>（  　　　　　）</a:t>
            </a:r>
          </a:p>
        </p:txBody>
      </p:sp>
      <p:sp>
        <p:nvSpPr>
          <p:cNvPr id="17" name="テキスト ボックス 16">
            <a:extLst>
              <a:ext uri="{FF2B5EF4-FFF2-40B4-BE49-F238E27FC236}">
                <a16:creationId xmlns:a16="http://schemas.microsoft.com/office/drawing/2014/main" id="{A6DB6E94-0758-4C67-9DD1-B2117CE6116F}"/>
              </a:ext>
            </a:extLst>
          </p:cNvPr>
          <p:cNvSpPr txBox="1"/>
          <p:nvPr/>
        </p:nvSpPr>
        <p:spPr>
          <a:xfrm>
            <a:off x="-229395" y="142466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おく　　　 がな　　　　　　　　　　　　　　 なか      か</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DA245C-7A36-4E26-81F0-C23D8FAF69CB}"/>
              </a:ext>
            </a:extLst>
          </p:cNvPr>
          <p:cNvSpPr txBox="1"/>
          <p:nvPr/>
        </p:nvSpPr>
        <p:spPr>
          <a:xfrm>
            <a:off x="6091370" y="4676400"/>
            <a:ext cx="2770532" cy="1373675"/>
          </a:xfrm>
          <a:prstGeom prst="rect">
            <a:avLst/>
          </a:prstGeom>
          <a:noFill/>
        </p:spPr>
        <p:txBody>
          <a:bodyPr wrap="square" rtlCol="0" anchor="ctr" anchorCtr="0">
            <a:noAutofit/>
          </a:bodyPr>
          <a:lstStyle/>
          <a:p>
            <a:pPr algn="just"/>
            <a:r>
              <a:rPr lang="ja-JP" altLang="en-US" sz="7200" dirty="0">
                <a:solidFill>
                  <a:srgbClr val="FF0000"/>
                </a:solidFill>
                <a:latin typeface="UD デジタル 教科書体 NK-B" panose="02020700000000000000" pitchFamily="18" charset="-128"/>
                <a:ea typeface="UD デジタル 教科書体 NK-B" panose="02020700000000000000" pitchFamily="18" charset="-128"/>
              </a:rPr>
              <a:t>収める</a:t>
            </a:r>
            <a:endParaRPr lang="en-US" altLang="ja-JP" sz="72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a:extLst>
              <a:ext uri="{FF2B5EF4-FFF2-40B4-BE49-F238E27FC236}">
                <a16:creationId xmlns:a16="http://schemas.microsoft.com/office/drawing/2014/main" id="{E149DC0E-49E5-4BC6-B36B-0F411B4476CF}"/>
              </a:ext>
            </a:extLst>
          </p:cNvPr>
          <p:cNvSpPr txBox="1"/>
          <p:nvPr/>
        </p:nvSpPr>
        <p:spPr>
          <a:xfrm>
            <a:off x="3305909" y="3392789"/>
            <a:ext cx="1700154" cy="382822"/>
          </a:xfrm>
          <a:prstGeom prst="rect">
            <a:avLst/>
          </a:prstGeom>
          <a:noFill/>
        </p:spPr>
        <p:txBody>
          <a:bodyPr wrap="square" rtlCol="0" anchor="ctr" anchorCtr="0">
            <a:noAutofit/>
          </a:bodyPr>
          <a:lstStyle/>
          <a:p>
            <a:pPr algn="just"/>
            <a:r>
              <a:rPr lang="ja-JP" altLang="en-US" sz="3200" dirty="0">
                <a:latin typeface="UD デジタル 教科書体 NK-B" panose="02020700000000000000" pitchFamily="18" charset="-128"/>
                <a:ea typeface="UD デジタル 教科書体 NK-B" panose="02020700000000000000" pitchFamily="18" charset="-128"/>
              </a:rPr>
              <a:t>せいこう</a:t>
            </a:r>
            <a:endParaRPr kumimoji="1" lang="ja-JP" altLang="en-US" sz="32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7543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A86D1B8C-B983-4B05-8E64-F6C4F518A7BB}"/>
              </a:ext>
            </a:extLst>
          </p:cNvPr>
          <p:cNvSpPr txBox="1"/>
          <p:nvPr/>
        </p:nvSpPr>
        <p:spPr>
          <a:xfrm>
            <a:off x="696000" y="3173045"/>
            <a:ext cx="10800000" cy="3008924"/>
          </a:xfrm>
          <a:prstGeom prst="rect">
            <a:avLst/>
          </a:prstGeom>
          <a:solidFill>
            <a:srgbClr val="FFFFCC"/>
          </a:solidFill>
          <a:ln w="38100">
            <a:solidFill>
              <a:schemeClr val="bg1">
                <a:lumMod val="50000"/>
              </a:schemeClr>
            </a:solidFill>
          </a:ln>
        </p:spPr>
        <p:txBody>
          <a:bodyPr wrap="square" rtlCol="0" anchor="t" anchorCtr="0">
            <a:noAutofit/>
          </a:bodyPr>
          <a:lstStyle/>
          <a:p>
            <a:pPr algn="ctr">
              <a:lnSpc>
                <a:spcPts val="5000"/>
              </a:lnSpc>
            </a:pPr>
            <a:endParaRPr lang="en-US" altLang="ja-JP" sz="5400" b="0" i="0" dirty="0">
              <a:effectLst/>
              <a:latin typeface="UD デジタル 教科書体 N-B" panose="02020700000000000000" pitchFamily="17" charset="-128"/>
              <a:ea typeface="UD デジタル 教科書体 N-B" panose="02020700000000000000" pitchFamily="17" charset="-128"/>
            </a:endParaRPr>
          </a:p>
          <a:p>
            <a:pPr algn="ctr"/>
            <a:r>
              <a:rPr lang="ja-JP" altLang="en-US" sz="5400" dirty="0">
                <a:latin typeface="UD デジタル 教科書体 N-B" panose="02020700000000000000" pitchFamily="17" charset="-128"/>
                <a:ea typeface="UD デジタル 教科書体 N-B" panose="02020700000000000000" pitchFamily="17" charset="-128"/>
              </a:rPr>
              <a:t>　　</a:t>
            </a:r>
            <a:endParaRPr lang="ja-JP" altLang="en-US" sz="5400" b="0" i="0" dirty="0">
              <a:effectLst/>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21762AA-5B2A-4813-AC48-843B4154440D}"/>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次の</a:t>
            </a:r>
            <a:r>
              <a:rPr lang="ja-JP" altLang="en-US" sz="4800" u="sng" dirty="0">
                <a:latin typeface="UD デジタル 教科書体 NK-B" panose="02020700000000000000" pitchFamily="18" charset="-128"/>
                <a:ea typeface="UD デジタル 教科書体 NK-B" panose="02020700000000000000" pitchFamily="18" charset="-128"/>
              </a:rPr>
              <a:t>　　　　</a:t>
            </a:r>
            <a:r>
              <a:rPr lang="ja-JP" altLang="en-US" sz="4800" dirty="0">
                <a:latin typeface="UD デジタル 教科書体 NK-B" panose="02020700000000000000" pitchFamily="18" charset="-128"/>
                <a:ea typeface="UD デジタル 教科書体 NK-B" panose="02020700000000000000" pitchFamily="18" charset="-128"/>
              </a:rPr>
              <a:t>の言葉を国語辞典で調べ、漢字と送り仮名を（　　）の中に書きましょう。</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0548DACD-88C9-4299-9220-571196589A0C}"/>
              </a:ext>
            </a:extLst>
          </p:cNvPr>
          <p:cNvSpPr txBox="1"/>
          <p:nvPr/>
        </p:nvSpPr>
        <p:spPr>
          <a:xfrm>
            <a:off x="105200" y="17520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つぎ　　　　　　　　　　　　　</a:t>
            </a:r>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ことば　　　　 こくご　 じてん　　　　しら　　　　　 かんじ</a:t>
            </a:r>
          </a:p>
        </p:txBody>
      </p:sp>
      <p:sp>
        <p:nvSpPr>
          <p:cNvPr id="14" name="テキスト ボックス 13">
            <a:extLst>
              <a:ext uri="{FF2B5EF4-FFF2-40B4-BE49-F238E27FC236}">
                <a16:creationId xmlns:a16="http://schemas.microsoft.com/office/drawing/2014/main" id="{3416E20A-4F60-4274-A909-2392FA426347}"/>
              </a:ext>
            </a:extLst>
          </p:cNvPr>
          <p:cNvSpPr txBox="1"/>
          <p:nvPr/>
        </p:nvSpPr>
        <p:spPr>
          <a:xfrm>
            <a:off x="2489943" y="3732086"/>
            <a:ext cx="8009282" cy="2135800"/>
          </a:xfrm>
          <a:prstGeom prst="rect">
            <a:avLst/>
          </a:prstGeom>
          <a:noFill/>
        </p:spPr>
        <p:txBody>
          <a:bodyPr wrap="square" rtlCol="0" anchor="ctr" anchorCtr="0">
            <a:noAutofit/>
          </a:bodyPr>
          <a:lstStyle/>
          <a:p>
            <a:pPr algn="just"/>
            <a:r>
              <a:rPr lang="ja-JP" altLang="en-US" sz="7200" dirty="0">
                <a:latin typeface="UD デジタル 教科書体 NK-B" panose="02020700000000000000" pitchFamily="18" charset="-128"/>
                <a:ea typeface="UD デジタル 教科書体 NK-B" panose="02020700000000000000" pitchFamily="18" charset="-128"/>
              </a:rPr>
              <a:t>③お茶が</a:t>
            </a:r>
            <a:r>
              <a:rPr lang="ja-JP" altLang="en-US" sz="7200" u="sng" dirty="0">
                <a:latin typeface="UD デジタル 教科書体 NK-B" panose="02020700000000000000" pitchFamily="18" charset="-128"/>
                <a:ea typeface="UD デジタル 教科書体 NK-B" panose="02020700000000000000" pitchFamily="18" charset="-128"/>
              </a:rPr>
              <a:t>さめる</a:t>
            </a:r>
            <a:r>
              <a:rPr lang="ja-JP" altLang="en-US" sz="7200" dirty="0">
                <a:latin typeface="UD デジタル 教科書体 NK-B" panose="02020700000000000000" pitchFamily="18" charset="-128"/>
                <a:ea typeface="UD デジタル 教科書体 NK-B" panose="02020700000000000000" pitchFamily="18" charset="-128"/>
              </a:rPr>
              <a:t>。</a:t>
            </a:r>
            <a:endParaRPr lang="en-US" altLang="ja-JP" sz="7200" dirty="0">
              <a:latin typeface="UD デジタル 教科書体 NK-B" panose="02020700000000000000" pitchFamily="18" charset="-128"/>
              <a:ea typeface="UD デジタル 教科書体 NK-B" panose="02020700000000000000" pitchFamily="18" charset="-128"/>
            </a:endParaRPr>
          </a:p>
          <a:p>
            <a:pPr algn="just"/>
            <a:r>
              <a:rPr lang="ja-JP" altLang="en-US" sz="7200" dirty="0">
                <a:latin typeface="UD デジタル 教科書体 NK-B" panose="02020700000000000000" pitchFamily="18" charset="-128"/>
                <a:ea typeface="UD デジタル 教科書体 NK-B" panose="02020700000000000000" pitchFamily="18" charset="-128"/>
              </a:rPr>
              <a:t>　　　　　  </a:t>
            </a:r>
            <a:r>
              <a:rPr kumimoji="1" lang="ja-JP" altLang="en-US" sz="7200" dirty="0">
                <a:latin typeface="UD デジタル 教科書体 NK-B" panose="02020700000000000000" pitchFamily="18" charset="-128"/>
                <a:ea typeface="UD デジタル 教科書体 NK-B" panose="02020700000000000000" pitchFamily="18" charset="-128"/>
              </a:rPr>
              <a:t>（ 　　　　 ）</a:t>
            </a:r>
          </a:p>
        </p:txBody>
      </p:sp>
      <p:sp>
        <p:nvSpPr>
          <p:cNvPr id="17" name="テキスト ボックス 16">
            <a:extLst>
              <a:ext uri="{FF2B5EF4-FFF2-40B4-BE49-F238E27FC236}">
                <a16:creationId xmlns:a16="http://schemas.microsoft.com/office/drawing/2014/main" id="{A6DB6E94-0758-4C67-9DD1-B2117CE6116F}"/>
              </a:ext>
            </a:extLst>
          </p:cNvPr>
          <p:cNvSpPr txBox="1"/>
          <p:nvPr/>
        </p:nvSpPr>
        <p:spPr>
          <a:xfrm>
            <a:off x="-229395" y="142466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おく　　　 がな　　　　　　　　　　　　　　 なか      か</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DA245C-7A36-4E26-81F0-C23D8FAF69CB}"/>
              </a:ext>
            </a:extLst>
          </p:cNvPr>
          <p:cNvSpPr txBox="1"/>
          <p:nvPr/>
        </p:nvSpPr>
        <p:spPr>
          <a:xfrm>
            <a:off x="6239864" y="4629511"/>
            <a:ext cx="2770532" cy="1373675"/>
          </a:xfrm>
          <a:prstGeom prst="rect">
            <a:avLst/>
          </a:prstGeom>
          <a:noFill/>
        </p:spPr>
        <p:txBody>
          <a:bodyPr wrap="square" rtlCol="0" anchor="ctr" anchorCtr="0">
            <a:noAutofit/>
          </a:bodyPr>
          <a:lstStyle/>
          <a:p>
            <a:pPr algn="just"/>
            <a:r>
              <a:rPr lang="ja-JP" altLang="en-US" sz="7200" dirty="0">
                <a:solidFill>
                  <a:srgbClr val="FF0000"/>
                </a:solidFill>
                <a:latin typeface="UD デジタル 教科書体 NK-B" panose="02020700000000000000" pitchFamily="18" charset="-128"/>
                <a:ea typeface="UD デジタル 教科書体 NK-B" panose="02020700000000000000" pitchFamily="18" charset="-128"/>
              </a:rPr>
              <a:t>冷める</a:t>
            </a:r>
            <a:endParaRPr lang="en-US" altLang="ja-JP" sz="72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BF3F9960-F6ED-427A-A854-E165920A8B5C}"/>
              </a:ext>
            </a:extLst>
          </p:cNvPr>
          <p:cNvSpPr txBox="1"/>
          <p:nvPr/>
        </p:nvSpPr>
        <p:spPr>
          <a:xfrm>
            <a:off x="4385589" y="3341449"/>
            <a:ext cx="1700154" cy="382822"/>
          </a:xfrm>
          <a:prstGeom prst="rect">
            <a:avLst/>
          </a:prstGeom>
          <a:noFill/>
        </p:spPr>
        <p:txBody>
          <a:bodyPr wrap="square" rtlCol="0" anchor="ctr" anchorCtr="0">
            <a:noAutofit/>
          </a:bodyPr>
          <a:lstStyle/>
          <a:p>
            <a:pPr algn="just"/>
            <a:r>
              <a:rPr lang="ja-JP" altLang="en-US" sz="3200" dirty="0">
                <a:latin typeface="UD デジタル 教科書体 NK-B" panose="02020700000000000000" pitchFamily="18" charset="-128"/>
                <a:ea typeface="UD デジタル 教科書体 NK-B" panose="02020700000000000000" pitchFamily="18" charset="-128"/>
              </a:rPr>
              <a:t>ちゃ</a:t>
            </a:r>
            <a:endParaRPr kumimoji="1" lang="ja-JP" altLang="en-US" sz="32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8011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4741287B-1C1F-47B3-A449-2707C817151E}"/>
              </a:ext>
            </a:extLst>
          </p:cNvPr>
          <p:cNvSpPr txBox="1"/>
          <p:nvPr/>
        </p:nvSpPr>
        <p:spPr>
          <a:xfrm>
            <a:off x="645200" y="2797908"/>
            <a:ext cx="10800000" cy="3556000"/>
          </a:xfrm>
          <a:prstGeom prst="rect">
            <a:avLst/>
          </a:prstGeom>
          <a:solidFill>
            <a:schemeClr val="accent5">
              <a:lumMod val="20000"/>
              <a:lumOff val="80000"/>
            </a:schemeClr>
          </a:solidFill>
          <a:ln w="38100">
            <a:solidFill>
              <a:schemeClr val="bg1">
                <a:lumMod val="50000"/>
              </a:schemeClr>
            </a:solidFill>
          </a:ln>
        </p:spPr>
        <p:txBody>
          <a:bodyPr wrap="square" rtlCol="0" anchor="t" anchorCtr="0">
            <a:noAutofit/>
          </a:bodyPr>
          <a:lstStyle/>
          <a:p>
            <a:pPr algn="ctr">
              <a:lnSpc>
                <a:spcPts val="5000"/>
              </a:lnSpc>
            </a:pPr>
            <a:endParaRPr lang="en-US" altLang="ja-JP" sz="5400" b="0" i="0" dirty="0">
              <a:effectLst/>
              <a:latin typeface="UD デジタル 教科書体 N-B" panose="02020700000000000000" pitchFamily="17" charset="-128"/>
              <a:ea typeface="UD デジタル 教科書体 N-B" panose="02020700000000000000" pitchFamily="17" charset="-128"/>
            </a:endParaRPr>
          </a:p>
          <a:p>
            <a:pPr algn="ctr"/>
            <a:r>
              <a:rPr lang="ja-JP" altLang="en-US" sz="5400" dirty="0">
                <a:latin typeface="UD デジタル 教科書体 N-B" panose="02020700000000000000" pitchFamily="17" charset="-128"/>
                <a:ea typeface="UD デジタル 教科書体 N-B" panose="02020700000000000000" pitchFamily="17" charset="-128"/>
              </a:rPr>
              <a:t>　　</a:t>
            </a:r>
            <a:endParaRPr lang="ja-JP" altLang="en-US" sz="5400" b="0" i="0" dirty="0">
              <a:effectLst/>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21762AA-5B2A-4813-AC48-843B4154440D}"/>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次の言葉の意味を国語辞典で調べ、（　　）の中に書きましょう。</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0548DACD-88C9-4299-9220-571196589A0C}"/>
              </a:ext>
            </a:extLst>
          </p:cNvPr>
          <p:cNvSpPr txBox="1"/>
          <p:nvPr/>
        </p:nvSpPr>
        <p:spPr>
          <a:xfrm>
            <a:off x="105200" y="17520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つぎ　　　　ことば　　　　　 いみ　        こくご　 じてん　　　　しら　　</a:t>
            </a:r>
          </a:p>
        </p:txBody>
      </p:sp>
      <p:sp>
        <p:nvSpPr>
          <p:cNvPr id="17" name="テキスト ボックス 16">
            <a:extLst>
              <a:ext uri="{FF2B5EF4-FFF2-40B4-BE49-F238E27FC236}">
                <a16:creationId xmlns:a16="http://schemas.microsoft.com/office/drawing/2014/main" id="{A6DB6E94-0758-4C67-9DD1-B2117CE6116F}"/>
              </a:ext>
            </a:extLst>
          </p:cNvPr>
          <p:cNvSpPr txBox="1"/>
          <p:nvPr/>
        </p:nvSpPr>
        <p:spPr>
          <a:xfrm>
            <a:off x="-252840" y="1443328"/>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なか      か</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02518193-BC0E-4EF1-BCC9-172749A53789}"/>
              </a:ext>
            </a:extLst>
          </p:cNvPr>
          <p:cNvSpPr txBox="1"/>
          <p:nvPr/>
        </p:nvSpPr>
        <p:spPr>
          <a:xfrm>
            <a:off x="1086339" y="3478756"/>
            <a:ext cx="9495692" cy="1216337"/>
          </a:xfrm>
          <a:prstGeom prst="rect">
            <a:avLst/>
          </a:prstGeom>
          <a:noFill/>
        </p:spPr>
        <p:txBody>
          <a:bodyPr wrap="square" rtlCol="0" anchor="ctr" anchorCtr="0">
            <a:noAutofit/>
          </a:bodyPr>
          <a:lstStyle/>
          <a:p>
            <a:pPr algn="just"/>
            <a:r>
              <a:rPr lang="ja-JP" altLang="en-US" sz="7200" dirty="0">
                <a:latin typeface="UD デジタル 教科書体 NK-B" panose="02020700000000000000" pitchFamily="18" charset="-128"/>
                <a:ea typeface="UD デジタル 教科書体 NK-B" panose="02020700000000000000" pitchFamily="18" charset="-128"/>
              </a:rPr>
              <a:t>①自信</a:t>
            </a:r>
            <a:endParaRPr lang="en-US" altLang="ja-JP" sz="72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4326902C-8B94-4AD0-B609-80834FCF7880}"/>
              </a:ext>
            </a:extLst>
          </p:cNvPr>
          <p:cNvSpPr txBox="1"/>
          <p:nvPr/>
        </p:nvSpPr>
        <p:spPr>
          <a:xfrm>
            <a:off x="905969" y="4747787"/>
            <a:ext cx="11880000" cy="1447796"/>
          </a:xfrm>
          <a:prstGeom prst="rect">
            <a:avLst/>
          </a:prstGeom>
          <a:noFill/>
        </p:spPr>
        <p:txBody>
          <a:bodyPr wrap="square" rtlCol="0" anchor="ctr" anchorCtr="0">
            <a:noAutofit/>
          </a:bodyPr>
          <a:lstStyle/>
          <a:p>
            <a:pPr algn="just">
              <a:lnSpc>
                <a:spcPts val="10000"/>
              </a:lnSpc>
            </a:pPr>
            <a:r>
              <a:rPr lang="ja-JP" altLang="en-US" sz="6000" dirty="0">
                <a:latin typeface="UD デジタル 教科書体 NK-B" panose="02020700000000000000" pitchFamily="18" charset="-128"/>
                <a:ea typeface="UD デジタル 教科書体 NK-B" panose="02020700000000000000" pitchFamily="18" charset="-128"/>
              </a:rPr>
              <a:t>（　　　　　　　　　　　　　　　　　　　　　　）</a:t>
            </a:r>
            <a:endParaRPr kumimoji="1" lang="ja-JP" altLang="en-US" sz="6000"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6F23E964-6D97-4040-A054-CBDFF0DDE69F}"/>
              </a:ext>
            </a:extLst>
          </p:cNvPr>
          <p:cNvSpPr txBox="1"/>
          <p:nvPr/>
        </p:nvSpPr>
        <p:spPr>
          <a:xfrm>
            <a:off x="1531197" y="4726757"/>
            <a:ext cx="9676062" cy="1447796"/>
          </a:xfrm>
          <a:prstGeom prst="rect">
            <a:avLst/>
          </a:prstGeom>
          <a:noFill/>
        </p:spPr>
        <p:txBody>
          <a:bodyPr wrap="square" rtlCol="0" anchor="ctr" anchorCtr="0">
            <a:noAutofit/>
          </a:bodyPr>
          <a:lstStyle/>
          <a:p>
            <a:pPr algn="just">
              <a:lnSpc>
                <a:spcPts val="10000"/>
              </a:lnSpc>
            </a:pPr>
            <a:r>
              <a:rPr lang="ja-JP" altLang="en-US" sz="6000" dirty="0">
                <a:solidFill>
                  <a:srgbClr val="FF0000"/>
                </a:solidFill>
                <a:latin typeface="UD デジタル 教科書体 NK-B" panose="02020700000000000000" pitchFamily="18" charset="-128"/>
                <a:ea typeface="UD デジタル 教科書体 NK-B" panose="02020700000000000000" pitchFamily="18" charset="-128"/>
              </a:rPr>
              <a:t>自分の能力などを信じること</a:t>
            </a:r>
            <a:endParaRPr kumimoji="1" lang="ja-JP" altLang="en-US" sz="6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56D14F27-88DA-4C27-B345-9817E42B1589}"/>
              </a:ext>
            </a:extLst>
          </p:cNvPr>
          <p:cNvSpPr txBox="1"/>
          <p:nvPr/>
        </p:nvSpPr>
        <p:spPr>
          <a:xfrm>
            <a:off x="2391509" y="3151172"/>
            <a:ext cx="1700154" cy="382822"/>
          </a:xfrm>
          <a:prstGeom prst="rect">
            <a:avLst/>
          </a:prstGeom>
          <a:noFill/>
        </p:spPr>
        <p:txBody>
          <a:bodyPr wrap="square" rtlCol="0" anchor="ctr" anchorCtr="0">
            <a:noAutofit/>
          </a:bodyPr>
          <a:lstStyle/>
          <a:p>
            <a:pPr algn="just"/>
            <a:r>
              <a:rPr kumimoji="1" lang="ja-JP" altLang="en-US" sz="3200" dirty="0">
                <a:latin typeface="UD デジタル 教科書体 NK-B" panose="02020700000000000000" pitchFamily="18" charset="-128"/>
                <a:ea typeface="UD デジタル 教科書体 NK-B" panose="02020700000000000000" pitchFamily="18" charset="-128"/>
              </a:rPr>
              <a:t>じしん</a:t>
            </a:r>
          </a:p>
        </p:txBody>
      </p:sp>
      <p:sp>
        <p:nvSpPr>
          <p:cNvPr id="13" name="テキスト ボックス 12">
            <a:extLst>
              <a:ext uri="{FF2B5EF4-FFF2-40B4-BE49-F238E27FC236}">
                <a16:creationId xmlns:a16="http://schemas.microsoft.com/office/drawing/2014/main" id="{FB02BF3D-DF3F-4A97-8EDE-146BAC99B81C}"/>
              </a:ext>
            </a:extLst>
          </p:cNvPr>
          <p:cNvSpPr txBox="1"/>
          <p:nvPr/>
        </p:nvSpPr>
        <p:spPr>
          <a:xfrm>
            <a:off x="1774088" y="4712880"/>
            <a:ext cx="9331569" cy="382822"/>
          </a:xfrm>
          <a:prstGeom prst="rect">
            <a:avLst/>
          </a:prstGeom>
          <a:noFill/>
        </p:spPr>
        <p:txBody>
          <a:bodyPr wrap="square" rtlCol="0" anchor="ctr" anchorCtr="0">
            <a:noAutofit/>
          </a:bodyPr>
          <a:lstStyle/>
          <a:p>
            <a:pPr algn="just"/>
            <a:r>
              <a:rPr kumimoji="1"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じぶん　　　　　 のうりょく　　　　　　　　　　　 しん　　</a:t>
            </a:r>
          </a:p>
        </p:txBody>
      </p:sp>
    </p:spTree>
    <p:extLst>
      <p:ext uri="{BB962C8B-B14F-4D97-AF65-F5344CB8AC3E}">
        <p14:creationId xmlns:p14="http://schemas.microsoft.com/office/powerpoint/2010/main" val="107688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4741287B-1C1F-47B3-A449-2707C817151E}"/>
              </a:ext>
            </a:extLst>
          </p:cNvPr>
          <p:cNvSpPr txBox="1"/>
          <p:nvPr/>
        </p:nvSpPr>
        <p:spPr>
          <a:xfrm>
            <a:off x="586150" y="2797908"/>
            <a:ext cx="10964988" cy="3556000"/>
          </a:xfrm>
          <a:prstGeom prst="rect">
            <a:avLst/>
          </a:prstGeom>
          <a:solidFill>
            <a:schemeClr val="accent5">
              <a:lumMod val="20000"/>
              <a:lumOff val="80000"/>
            </a:schemeClr>
          </a:solidFill>
          <a:ln w="38100">
            <a:solidFill>
              <a:schemeClr val="bg1">
                <a:lumMod val="50000"/>
              </a:schemeClr>
            </a:solidFill>
          </a:ln>
        </p:spPr>
        <p:txBody>
          <a:bodyPr wrap="square" rtlCol="0" anchor="t" anchorCtr="0">
            <a:noAutofit/>
          </a:bodyPr>
          <a:lstStyle/>
          <a:p>
            <a:pPr algn="ctr">
              <a:lnSpc>
                <a:spcPts val="5000"/>
              </a:lnSpc>
            </a:pPr>
            <a:endParaRPr lang="en-US" altLang="ja-JP" sz="5400" b="0" i="0" dirty="0">
              <a:effectLst/>
              <a:latin typeface="UD デジタル 教科書体 N-B" panose="02020700000000000000" pitchFamily="17" charset="-128"/>
              <a:ea typeface="UD デジタル 教科書体 N-B" panose="02020700000000000000" pitchFamily="17" charset="-128"/>
            </a:endParaRPr>
          </a:p>
          <a:p>
            <a:pPr algn="ctr"/>
            <a:r>
              <a:rPr lang="ja-JP" altLang="en-US" sz="5400" dirty="0">
                <a:latin typeface="UD デジタル 教科書体 N-B" panose="02020700000000000000" pitchFamily="17" charset="-128"/>
                <a:ea typeface="UD デジタル 教科書体 N-B" panose="02020700000000000000" pitchFamily="17" charset="-128"/>
              </a:rPr>
              <a:t>　　</a:t>
            </a:r>
            <a:endParaRPr lang="ja-JP" altLang="en-US" sz="5400" b="0" i="0" dirty="0">
              <a:effectLst/>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21762AA-5B2A-4813-AC48-843B4154440D}"/>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次の言葉の意味を国語辞典で調べ、（　　）の中に書きましょう。</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0548DACD-88C9-4299-9220-571196589A0C}"/>
              </a:ext>
            </a:extLst>
          </p:cNvPr>
          <p:cNvSpPr txBox="1"/>
          <p:nvPr/>
        </p:nvSpPr>
        <p:spPr>
          <a:xfrm>
            <a:off x="105200" y="156545"/>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つぎ　　　　ことば　　　　　 いみ　        こくご　 じてん　　　　しら　　</a:t>
            </a:r>
          </a:p>
        </p:txBody>
      </p:sp>
      <p:sp>
        <p:nvSpPr>
          <p:cNvPr id="17" name="テキスト ボックス 16">
            <a:extLst>
              <a:ext uri="{FF2B5EF4-FFF2-40B4-BE49-F238E27FC236}">
                <a16:creationId xmlns:a16="http://schemas.microsoft.com/office/drawing/2014/main" id="{A6DB6E94-0758-4C67-9DD1-B2117CE6116F}"/>
              </a:ext>
            </a:extLst>
          </p:cNvPr>
          <p:cNvSpPr txBox="1"/>
          <p:nvPr/>
        </p:nvSpPr>
        <p:spPr>
          <a:xfrm>
            <a:off x="-252840" y="142466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なか      か</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02518193-BC0E-4EF1-BCC9-172749A53789}"/>
              </a:ext>
            </a:extLst>
          </p:cNvPr>
          <p:cNvSpPr txBox="1"/>
          <p:nvPr/>
        </p:nvSpPr>
        <p:spPr>
          <a:xfrm>
            <a:off x="1086339" y="3470942"/>
            <a:ext cx="9495692" cy="1216337"/>
          </a:xfrm>
          <a:prstGeom prst="rect">
            <a:avLst/>
          </a:prstGeom>
          <a:noFill/>
        </p:spPr>
        <p:txBody>
          <a:bodyPr wrap="square" rtlCol="0" anchor="ctr" anchorCtr="0">
            <a:noAutofit/>
          </a:bodyPr>
          <a:lstStyle/>
          <a:p>
            <a:pPr algn="just"/>
            <a:r>
              <a:rPr lang="ja-JP" altLang="en-US" sz="7200" dirty="0">
                <a:latin typeface="UD デジタル 教科書体 NK-B" panose="02020700000000000000" pitchFamily="18" charset="-128"/>
                <a:ea typeface="UD デジタル 教科書体 NK-B" panose="02020700000000000000" pitchFamily="18" charset="-128"/>
              </a:rPr>
              <a:t>②良心</a:t>
            </a:r>
            <a:endParaRPr lang="en-US" altLang="ja-JP" sz="72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4326902C-8B94-4AD0-B609-80834FCF7880}"/>
              </a:ext>
            </a:extLst>
          </p:cNvPr>
          <p:cNvSpPr txBox="1"/>
          <p:nvPr/>
        </p:nvSpPr>
        <p:spPr>
          <a:xfrm>
            <a:off x="468925" y="4739973"/>
            <a:ext cx="12395200" cy="1447796"/>
          </a:xfrm>
          <a:prstGeom prst="rect">
            <a:avLst/>
          </a:prstGeom>
          <a:noFill/>
        </p:spPr>
        <p:txBody>
          <a:bodyPr wrap="square" rtlCol="0" anchor="ctr" anchorCtr="0">
            <a:noAutofit/>
          </a:bodyPr>
          <a:lstStyle/>
          <a:p>
            <a:pPr algn="just">
              <a:lnSpc>
                <a:spcPts val="10000"/>
              </a:lnSpc>
            </a:pPr>
            <a:r>
              <a:rPr lang="ja-JP" altLang="en-US" sz="6000" dirty="0">
                <a:latin typeface="UD デジタル 教科書体 NK-B" panose="02020700000000000000" pitchFamily="18" charset="-128"/>
                <a:ea typeface="UD デジタル 教科書体 NK-B" panose="02020700000000000000" pitchFamily="18" charset="-128"/>
              </a:rPr>
              <a:t>（ 　　　　　　　　　　　　　　　　　　　　　　　）</a:t>
            </a:r>
            <a:endParaRPr kumimoji="1" lang="ja-JP" altLang="en-US" sz="6000"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6F23E964-6D97-4040-A054-CBDFF0DDE69F}"/>
              </a:ext>
            </a:extLst>
          </p:cNvPr>
          <p:cNvSpPr txBox="1"/>
          <p:nvPr/>
        </p:nvSpPr>
        <p:spPr>
          <a:xfrm>
            <a:off x="933629" y="4724343"/>
            <a:ext cx="10277849" cy="1447796"/>
          </a:xfrm>
          <a:prstGeom prst="rect">
            <a:avLst/>
          </a:prstGeom>
          <a:noFill/>
        </p:spPr>
        <p:txBody>
          <a:bodyPr wrap="square" rtlCol="0" anchor="ctr" anchorCtr="0">
            <a:noAutofit/>
          </a:bodyPr>
          <a:lstStyle/>
          <a:p>
            <a:pPr algn="just">
              <a:lnSpc>
                <a:spcPts val="10000"/>
              </a:lnSpc>
            </a:pPr>
            <a:r>
              <a:rPr lang="ja-JP" altLang="en-US" sz="6000" dirty="0" smtClean="0">
                <a:solidFill>
                  <a:srgbClr val="FF0000"/>
                </a:solidFill>
                <a:latin typeface="UD デジタル 教科書体 NK-B" panose="02020700000000000000" pitchFamily="18" charset="-128"/>
                <a:ea typeface="UD デジタル 教科書体 NK-B" panose="02020700000000000000" pitchFamily="18" charset="-128"/>
              </a:rPr>
              <a:t>正しく行動しよう</a:t>
            </a:r>
            <a:r>
              <a:rPr lang="ja-JP" altLang="en-US" sz="6000" dirty="0">
                <a:solidFill>
                  <a:srgbClr val="FF0000"/>
                </a:solidFill>
                <a:latin typeface="UD デジタル 教科書体 NK-B" panose="02020700000000000000" pitchFamily="18" charset="-128"/>
                <a:ea typeface="UD デジタル 教科書体 NK-B" panose="02020700000000000000" pitchFamily="18" charset="-128"/>
              </a:rPr>
              <a:t>とする心の働き</a:t>
            </a:r>
            <a:endParaRPr kumimoji="1" lang="ja-JP" altLang="en-US" sz="6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56D14F27-88DA-4C27-B345-9817E42B1589}"/>
              </a:ext>
            </a:extLst>
          </p:cNvPr>
          <p:cNvSpPr txBox="1"/>
          <p:nvPr/>
        </p:nvSpPr>
        <p:spPr>
          <a:xfrm>
            <a:off x="2141419" y="3143358"/>
            <a:ext cx="1879909" cy="382822"/>
          </a:xfrm>
          <a:prstGeom prst="rect">
            <a:avLst/>
          </a:prstGeom>
          <a:noFill/>
        </p:spPr>
        <p:txBody>
          <a:bodyPr wrap="square" rtlCol="0" anchor="ctr" anchorCtr="0">
            <a:noAutofit/>
          </a:bodyPr>
          <a:lstStyle/>
          <a:p>
            <a:pPr algn="just"/>
            <a:r>
              <a:rPr lang="ja-JP" altLang="en-US" sz="3200" dirty="0">
                <a:latin typeface="UD デジタル 教科書体 NK-B" panose="02020700000000000000" pitchFamily="18" charset="-128"/>
                <a:ea typeface="UD デジタル 教科書体 NK-B" panose="02020700000000000000" pitchFamily="18" charset="-128"/>
              </a:rPr>
              <a:t>りょうしん</a:t>
            </a:r>
            <a:endParaRPr kumimoji="1" lang="ja-JP" altLang="en-US" sz="3200" dirty="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a:extLst>
              <a:ext uri="{FF2B5EF4-FFF2-40B4-BE49-F238E27FC236}">
                <a16:creationId xmlns:a16="http://schemas.microsoft.com/office/drawing/2014/main" id="{FB02BF3D-DF3F-4A97-8EDE-146BAC99B81C}"/>
              </a:ext>
            </a:extLst>
          </p:cNvPr>
          <p:cNvSpPr txBox="1"/>
          <p:nvPr/>
        </p:nvSpPr>
        <p:spPr>
          <a:xfrm>
            <a:off x="978472" y="4739973"/>
            <a:ext cx="9998317" cy="382822"/>
          </a:xfrm>
          <a:prstGeom prst="rect">
            <a:avLst/>
          </a:prstGeom>
          <a:noFill/>
        </p:spPr>
        <p:txBody>
          <a:bodyPr wrap="square" rtlCol="0" anchor="ctr" anchorCtr="0">
            <a:noAutofit/>
          </a:bodyPr>
          <a:lstStyle/>
          <a:p>
            <a:pPr algn="just"/>
            <a:r>
              <a:rPr lang="ja-JP" altLang="en-US" sz="2800" dirty="0" smtClean="0">
                <a:solidFill>
                  <a:srgbClr val="FF0000"/>
                </a:solidFill>
                <a:latin typeface="UD デジタル 教科書体 NK-B" panose="02020700000000000000" pitchFamily="18" charset="-128"/>
                <a:ea typeface="UD デジタル 教科書体 NK-B" panose="02020700000000000000" pitchFamily="18" charset="-128"/>
              </a:rPr>
              <a:t>ただ</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2800" dirty="0" smtClean="0">
                <a:solidFill>
                  <a:srgbClr val="FF0000"/>
                </a:solidFill>
                <a:latin typeface="UD デジタル 教科書体 NK-B" panose="02020700000000000000" pitchFamily="18" charset="-128"/>
                <a:ea typeface="UD デジタル 教科書体 NK-B" panose="02020700000000000000" pitchFamily="18" charset="-128"/>
              </a:rPr>
              <a:t>こうどう</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2800" dirty="0" smtClean="0">
                <a:solidFill>
                  <a:srgbClr val="FF0000"/>
                </a:solidFill>
                <a:latin typeface="UD デジタル 教科書体 NK-B" panose="02020700000000000000" pitchFamily="18" charset="-128"/>
                <a:ea typeface="UD デジタル 教科書体 NK-B" panose="02020700000000000000" pitchFamily="18" charset="-128"/>
              </a:rPr>
              <a:t>こころ</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　　　はたら</a:t>
            </a:r>
            <a:r>
              <a:rPr kumimoji="1"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　　</a:t>
            </a:r>
          </a:p>
        </p:txBody>
      </p:sp>
    </p:spTree>
    <p:extLst>
      <p:ext uri="{BB962C8B-B14F-4D97-AF65-F5344CB8AC3E}">
        <p14:creationId xmlns:p14="http://schemas.microsoft.com/office/powerpoint/2010/main" val="200129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4741287B-1C1F-47B3-A449-2707C817151E}"/>
              </a:ext>
            </a:extLst>
          </p:cNvPr>
          <p:cNvSpPr txBox="1"/>
          <p:nvPr/>
        </p:nvSpPr>
        <p:spPr>
          <a:xfrm>
            <a:off x="645200" y="2797908"/>
            <a:ext cx="10800000" cy="3556000"/>
          </a:xfrm>
          <a:prstGeom prst="rect">
            <a:avLst/>
          </a:prstGeom>
          <a:solidFill>
            <a:schemeClr val="accent5">
              <a:lumMod val="20000"/>
              <a:lumOff val="80000"/>
            </a:schemeClr>
          </a:solidFill>
          <a:ln w="38100">
            <a:solidFill>
              <a:schemeClr val="bg1">
                <a:lumMod val="50000"/>
              </a:schemeClr>
            </a:solidFill>
          </a:ln>
        </p:spPr>
        <p:txBody>
          <a:bodyPr wrap="square" rtlCol="0" anchor="t" anchorCtr="0">
            <a:noAutofit/>
          </a:bodyPr>
          <a:lstStyle/>
          <a:p>
            <a:pPr algn="ctr">
              <a:lnSpc>
                <a:spcPts val="5000"/>
              </a:lnSpc>
            </a:pPr>
            <a:endParaRPr lang="en-US" altLang="ja-JP" sz="5400" b="0" i="0" dirty="0">
              <a:effectLst/>
              <a:latin typeface="UD デジタル 教科書体 N-B" panose="02020700000000000000" pitchFamily="17" charset="-128"/>
              <a:ea typeface="UD デジタル 教科書体 N-B" panose="02020700000000000000" pitchFamily="17" charset="-128"/>
            </a:endParaRPr>
          </a:p>
          <a:p>
            <a:pPr algn="ctr"/>
            <a:r>
              <a:rPr lang="ja-JP" altLang="en-US" sz="5400" dirty="0">
                <a:latin typeface="UD デジタル 教科書体 N-B" panose="02020700000000000000" pitchFamily="17" charset="-128"/>
                <a:ea typeface="UD デジタル 教科書体 N-B" panose="02020700000000000000" pitchFamily="17" charset="-128"/>
              </a:rPr>
              <a:t>　　</a:t>
            </a:r>
            <a:endParaRPr lang="ja-JP" altLang="en-US" sz="5400" b="0" i="0" dirty="0">
              <a:effectLst/>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21762AA-5B2A-4813-AC48-843B4154440D}"/>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次の言葉の意味を国語辞典で調べ、（　　）の中に書きましょう。</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0548DACD-88C9-4299-9220-571196589A0C}"/>
              </a:ext>
            </a:extLst>
          </p:cNvPr>
          <p:cNvSpPr txBox="1"/>
          <p:nvPr/>
        </p:nvSpPr>
        <p:spPr>
          <a:xfrm>
            <a:off x="105200" y="156545"/>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つぎ　　　　ことば　　　　　 いみ　        こくご　 じてん　　　　しら　　</a:t>
            </a:r>
          </a:p>
        </p:txBody>
      </p:sp>
      <p:sp>
        <p:nvSpPr>
          <p:cNvPr id="17" name="テキスト ボックス 16">
            <a:extLst>
              <a:ext uri="{FF2B5EF4-FFF2-40B4-BE49-F238E27FC236}">
                <a16:creationId xmlns:a16="http://schemas.microsoft.com/office/drawing/2014/main" id="{A6DB6E94-0758-4C67-9DD1-B2117CE6116F}"/>
              </a:ext>
            </a:extLst>
          </p:cNvPr>
          <p:cNvSpPr txBox="1"/>
          <p:nvPr/>
        </p:nvSpPr>
        <p:spPr>
          <a:xfrm>
            <a:off x="-252840" y="142466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なか      か</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02518193-BC0E-4EF1-BCC9-172749A53789}"/>
              </a:ext>
            </a:extLst>
          </p:cNvPr>
          <p:cNvSpPr txBox="1"/>
          <p:nvPr/>
        </p:nvSpPr>
        <p:spPr>
          <a:xfrm>
            <a:off x="1086339" y="3478756"/>
            <a:ext cx="9495692" cy="1216337"/>
          </a:xfrm>
          <a:prstGeom prst="rect">
            <a:avLst/>
          </a:prstGeom>
          <a:noFill/>
        </p:spPr>
        <p:txBody>
          <a:bodyPr wrap="square" rtlCol="0" anchor="ctr" anchorCtr="0">
            <a:noAutofit/>
          </a:bodyPr>
          <a:lstStyle/>
          <a:p>
            <a:pPr algn="just"/>
            <a:r>
              <a:rPr lang="ja-JP" altLang="en-US" sz="7200" dirty="0">
                <a:latin typeface="UD デジタル 教科書体 NK-B" panose="02020700000000000000" pitchFamily="18" charset="-128"/>
                <a:ea typeface="UD デジタル 教科書体 NK-B" panose="02020700000000000000" pitchFamily="18" charset="-128"/>
              </a:rPr>
              <a:t>③級友</a:t>
            </a:r>
            <a:endParaRPr lang="en-US" altLang="ja-JP" sz="7200"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4326902C-8B94-4AD0-B609-80834FCF7880}"/>
              </a:ext>
            </a:extLst>
          </p:cNvPr>
          <p:cNvSpPr txBox="1"/>
          <p:nvPr/>
        </p:nvSpPr>
        <p:spPr>
          <a:xfrm>
            <a:off x="1671876" y="4747787"/>
            <a:ext cx="10957785" cy="1447796"/>
          </a:xfrm>
          <a:prstGeom prst="rect">
            <a:avLst/>
          </a:prstGeom>
          <a:noFill/>
        </p:spPr>
        <p:txBody>
          <a:bodyPr wrap="square" rtlCol="0" anchor="ctr" anchorCtr="0">
            <a:noAutofit/>
          </a:bodyPr>
          <a:lstStyle/>
          <a:p>
            <a:pPr algn="just">
              <a:lnSpc>
                <a:spcPts val="10000"/>
              </a:lnSpc>
            </a:pPr>
            <a:r>
              <a:rPr lang="ja-JP" altLang="en-US" sz="6000" dirty="0" smtClean="0">
                <a:latin typeface="UD デジタル 教科書体 NK-B" panose="02020700000000000000" pitchFamily="18" charset="-128"/>
                <a:ea typeface="UD デジタル 教科書体 NK-B" panose="02020700000000000000" pitchFamily="18" charset="-128"/>
              </a:rPr>
              <a:t>（</a:t>
            </a:r>
            <a:r>
              <a:rPr lang="ja-JP" altLang="en-US" sz="6000" dirty="0">
                <a:latin typeface="UD デジタル 教科書体 NK-B" panose="02020700000000000000" pitchFamily="18" charset="-128"/>
                <a:ea typeface="UD デジタル 教科書体 NK-B" panose="02020700000000000000" pitchFamily="18" charset="-128"/>
              </a:rPr>
              <a:t>　　　　　　　　　　　　　</a:t>
            </a:r>
            <a:r>
              <a:rPr lang="ja-JP" altLang="en-US" sz="6000" dirty="0" smtClean="0">
                <a:latin typeface="UD デジタル 教科書体 NK-B" panose="02020700000000000000" pitchFamily="18" charset="-128"/>
                <a:ea typeface="UD デジタル 教科書体 NK-B" panose="02020700000000000000" pitchFamily="18" charset="-128"/>
              </a:rPr>
              <a:t>）</a:t>
            </a:r>
            <a:endParaRPr kumimoji="1" lang="ja-JP" altLang="en-US" sz="6000"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6F23E964-6D97-4040-A054-CBDFF0DDE69F}"/>
              </a:ext>
            </a:extLst>
          </p:cNvPr>
          <p:cNvSpPr txBox="1"/>
          <p:nvPr/>
        </p:nvSpPr>
        <p:spPr>
          <a:xfrm>
            <a:off x="2330032" y="4761374"/>
            <a:ext cx="5951723" cy="1447796"/>
          </a:xfrm>
          <a:prstGeom prst="rect">
            <a:avLst/>
          </a:prstGeom>
          <a:noFill/>
        </p:spPr>
        <p:txBody>
          <a:bodyPr wrap="square" rtlCol="0" anchor="ctr" anchorCtr="0">
            <a:noAutofit/>
          </a:bodyPr>
          <a:lstStyle/>
          <a:p>
            <a:pPr algn="just">
              <a:lnSpc>
                <a:spcPts val="10000"/>
              </a:lnSpc>
            </a:pPr>
            <a:r>
              <a:rPr lang="ja-JP" altLang="en-US" sz="6000" dirty="0" smtClean="0">
                <a:solidFill>
                  <a:srgbClr val="FF0000"/>
                </a:solidFill>
                <a:latin typeface="UD デジタル 教科書体 NK-B" panose="02020700000000000000" pitchFamily="18" charset="-128"/>
                <a:ea typeface="UD デジタル 教科書体 NK-B" panose="02020700000000000000" pitchFamily="18" charset="-128"/>
              </a:rPr>
              <a:t>同じ学級の</a:t>
            </a:r>
            <a:r>
              <a:rPr lang="ja-JP" altLang="en-US" sz="6000" dirty="0">
                <a:solidFill>
                  <a:srgbClr val="FF0000"/>
                </a:solidFill>
                <a:latin typeface="UD デジタル 教科書体 NK-B" panose="02020700000000000000" pitchFamily="18" charset="-128"/>
                <a:ea typeface="UD デジタル 教科書体 NK-B" panose="02020700000000000000" pitchFamily="18" charset="-128"/>
              </a:rPr>
              <a:t>友達</a:t>
            </a:r>
            <a:endParaRPr kumimoji="1" lang="ja-JP" altLang="en-US" sz="60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56D14F27-88DA-4C27-B345-9817E42B1589}"/>
              </a:ext>
            </a:extLst>
          </p:cNvPr>
          <p:cNvSpPr txBox="1"/>
          <p:nvPr/>
        </p:nvSpPr>
        <p:spPr>
          <a:xfrm>
            <a:off x="2016371" y="3151172"/>
            <a:ext cx="1950248" cy="382822"/>
          </a:xfrm>
          <a:prstGeom prst="rect">
            <a:avLst/>
          </a:prstGeom>
          <a:noFill/>
        </p:spPr>
        <p:txBody>
          <a:bodyPr wrap="square" rtlCol="0" anchor="ctr" anchorCtr="0">
            <a:noAutofit/>
          </a:bodyPr>
          <a:lstStyle/>
          <a:p>
            <a:pPr algn="just"/>
            <a:r>
              <a:rPr lang="ja-JP" altLang="en-US" sz="3200" dirty="0">
                <a:latin typeface="UD デジタル 教科書体 NK-B" panose="02020700000000000000" pitchFamily="18" charset="-128"/>
                <a:ea typeface="UD デジタル 教科書体 NK-B" panose="02020700000000000000" pitchFamily="18" charset="-128"/>
              </a:rPr>
              <a:t>きゅうゆう</a:t>
            </a:r>
            <a:endParaRPr kumimoji="1" lang="ja-JP" altLang="en-US" sz="3200" dirty="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a:extLst>
              <a:ext uri="{FF2B5EF4-FFF2-40B4-BE49-F238E27FC236}">
                <a16:creationId xmlns:a16="http://schemas.microsoft.com/office/drawing/2014/main" id="{FB02BF3D-DF3F-4A97-8EDE-146BAC99B81C}"/>
              </a:ext>
            </a:extLst>
          </p:cNvPr>
          <p:cNvSpPr txBox="1"/>
          <p:nvPr/>
        </p:nvSpPr>
        <p:spPr>
          <a:xfrm>
            <a:off x="2369019" y="4787524"/>
            <a:ext cx="6744681" cy="382822"/>
          </a:xfrm>
          <a:prstGeom prst="rect">
            <a:avLst/>
          </a:prstGeom>
          <a:noFill/>
        </p:spPr>
        <p:txBody>
          <a:bodyPr wrap="square" rtlCol="0" anchor="ctr" anchorCtr="0">
            <a:noAutofit/>
          </a:bodyPr>
          <a:lstStyle/>
          <a:p>
            <a:pPr algn="just"/>
            <a:r>
              <a:rPr kumimoji="1"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おな　　　</a:t>
            </a:r>
            <a:r>
              <a:rPr kumimoji="1" lang="ja-JP" altLang="en-US" sz="2800" dirty="0" smtClean="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2800" dirty="0" err="1" smtClean="0">
                <a:solidFill>
                  <a:srgbClr val="FF0000"/>
                </a:solidFill>
                <a:latin typeface="UD デジタル 教科書体 NK-B" panose="02020700000000000000" pitchFamily="18" charset="-128"/>
                <a:ea typeface="UD デジタル 教科書体 NK-B" panose="02020700000000000000" pitchFamily="18" charset="-128"/>
              </a:rPr>
              <a:t>がっ</a:t>
            </a:r>
            <a:r>
              <a:rPr kumimoji="1" lang="ja-JP" altLang="en-US" sz="2800" dirty="0" smtClean="0">
                <a:solidFill>
                  <a:srgbClr val="FF0000"/>
                </a:solidFill>
                <a:latin typeface="UD デジタル 教科書体 NK-B" panose="02020700000000000000" pitchFamily="18" charset="-128"/>
                <a:ea typeface="UD デジタル 教科書体 NK-B" panose="02020700000000000000" pitchFamily="18" charset="-128"/>
              </a:rPr>
              <a:t>きゅう</a:t>
            </a:r>
            <a:r>
              <a:rPr kumimoji="1"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　　　　</a:t>
            </a:r>
            <a:r>
              <a:rPr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 </a:t>
            </a:r>
            <a:r>
              <a:rPr kumimoji="1" lang="ja-JP" altLang="en-US" sz="2800" dirty="0" smtClean="0">
                <a:solidFill>
                  <a:srgbClr val="FF0000"/>
                </a:solidFill>
                <a:latin typeface="UD デジタル 教科書体 NK-B" panose="02020700000000000000" pitchFamily="18" charset="-128"/>
                <a:ea typeface="UD デジタル 教科書体 NK-B" panose="02020700000000000000" pitchFamily="18" charset="-128"/>
              </a:rPr>
              <a:t>ともだち</a:t>
            </a:r>
            <a:r>
              <a:rPr kumimoji="1" lang="ja-JP" altLang="en-US" sz="2800" dirty="0">
                <a:solidFill>
                  <a:srgbClr val="FF0000"/>
                </a:solidFill>
                <a:latin typeface="UD デジタル 教科書体 NK-B" panose="02020700000000000000" pitchFamily="18" charset="-128"/>
                <a:ea typeface="UD デジタル 教科書体 NK-B" panose="02020700000000000000" pitchFamily="18" charset="-128"/>
              </a:rPr>
              <a:t>　　</a:t>
            </a:r>
          </a:p>
        </p:txBody>
      </p:sp>
    </p:spTree>
    <p:extLst>
      <p:ext uri="{BB962C8B-B14F-4D97-AF65-F5344CB8AC3E}">
        <p14:creationId xmlns:p14="http://schemas.microsoft.com/office/powerpoint/2010/main" val="353015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A86D1B8C-B983-4B05-8E64-F6C4F518A7BB}"/>
              </a:ext>
            </a:extLst>
          </p:cNvPr>
          <p:cNvSpPr txBox="1"/>
          <p:nvPr/>
        </p:nvSpPr>
        <p:spPr>
          <a:xfrm>
            <a:off x="645200" y="3136712"/>
            <a:ext cx="10800000" cy="3037442"/>
          </a:xfrm>
          <a:prstGeom prst="rect">
            <a:avLst/>
          </a:prstGeom>
          <a:solidFill>
            <a:schemeClr val="accent6">
              <a:lumMod val="20000"/>
              <a:lumOff val="80000"/>
            </a:schemeClr>
          </a:solidFill>
          <a:ln w="38100">
            <a:solidFill>
              <a:schemeClr val="bg1">
                <a:lumMod val="50000"/>
              </a:schemeClr>
            </a:solidFill>
          </a:ln>
        </p:spPr>
        <p:txBody>
          <a:bodyPr wrap="square" rtlCol="0" anchor="t" anchorCtr="0">
            <a:noAutofit/>
          </a:bodyPr>
          <a:lstStyle/>
          <a:p>
            <a:pPr algn="ctr">
              <a:lnSpc>
                <a:spcPts val="5000"/>
              </a:lnSpc>
            </a:pPr>
            <a:endParaRPr lang="en-US" altLang="ja-JP" sz="5400" b="0" i="0" dirty="0">
              <a:effectLst/>
              <a:latin typeface="UD デジタル 教科書体 N-B" panose="02020700000000000000" pitchFamily="17" charset="-128"/>
              <a:ea typeface="UD デジタル 教科書体 N-B" panose="02020700000000000000" pitchFamily="17" charset="-128"/>
            </a:endParaRPr>
          </a:p>
          <a:p>
            <a:pPr algn="ctr"/>
            <a:r>
              <a:rPr lang="ja-JP" altLang="en-US" sz="5400" dirty="0">
                <a:latin typeface="UD デジタル 教科書体 N-B" panose="02020700000000000000" pitchFamily="17" charset="-128"/>
                <a:ea typeface="UD デジタル 教科書体 N-B" panose="02020700000000000000" pitchFamily="17" charset="-128"/>
              </a:rPr>
              <a:t>　　</a:t>
            </a:r>
            <a:endParaRPr lang="ja-JP" altLang="en-US" sz="5400" b="0" i="0" dirty="0">
              <a:effectLst/>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21762AA-5B2A-4813-AC48-843B4154440D}"/>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次の漢字の総画数</a:t>
            </a:r>
            <a:r>
              <a:rPr lang="ja-JP" altLang="en-US" sz="4800" dirty="0" smtClean="0">
                <a:latin typeface="UD デジタル 教科書体 NK-B" panose="02020700000000000000" pitchFamily="18" charset="-128"/>
                <a:ea typeface="UD デジタル 教科書体 NK-B" panose="02020700000000000000" pitchFamily="18" charset="-128"/>
              </a:rPr>
              <a:t>を漢字辞典</a:t>
            </a:r>
            <a:r>
              <a:rPr lang="ja-JP" altLang="en-US" sz="4800" dirty="0">
                <a:latin typeface="UD デジタル 教科書体 NK-B" panose="02020700000000000000" pitchFamily="18" charset="-128"/>
                <a:ea typeface="UD デジタル 教科書体 NK-B" panose="02020700000000000000" pitchFamily="18" charset="-128"/>
              </a:rPr>
              <a:t>で調べ、（　　）の中に書きましょう。</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0548DACD-88C9-4299-9220-571196589A0C}"/>
              </a:ext>
            </a:extLst>
          </p:cNvPr>
          <p:cNvSpPr txBox="1"/>
          <p:nvPr/>
        </p:nvSpPr>
        <p:spPr>
          <a:xfrm>
            <a:off x="152090" y="17520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つぎ　　　　 かんじ　　　　  </a:t>
            </a:r>
            <a:r>
              <a:rPr lang="ja-JP" altLang="en-US" sz="2800" dirty="0">
                <a:latin typeface="UD デジタル 教科書体 NK-B" panose="02020700000000000000" pitchFamily="18" charset="-128"/>
                <a:ea typeface="UD デジタル 教科書体 NK-B" panose="02020700000000000000" pitchFamily="18" charset="-128"/>
              </a:rPr>
              <a:t>そうかくすう</a:t>
            </a:r>
            <a:r>
              <a:rPr kumimoji="1"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smtClean="0">
                <a:latin typeface="UD デジタル 教科書体 NK-B" panose="02020700000000000000" pitchFamily="18" charset="-128"/>
                <a:ea typeface="UD デジタル 教科書体 NK-B" panose="02020700000000000000" pitchFamily="18" charset="-128"/>
              </a:rPr>
              <a:t>かんじ</a:t>
            </a:r>
            <a:r>
              <a:rPr kumimoji="1"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smtClean="0">
                <a:latin typeface="UD デジタル 教科書体 NK-B" panose="02020700000000000000" pitchFamily="18" charset="-128"/>
                <a:ea typeface="UD デジタル 教科書体 NK-B" panose="02020700000000000000" pitchFamily="18" charset="-128"/>
              </a:rPr>
              <a:t> じてん</a:t>
            </a:r>
            <a:r>
              <a:rPr kumimoji="1" lang="ja-JP" altLang="en-US" sz="2800" dirty="0">
                <a:latin typeface="UD デジタル 教科書体 NK-B" panose="02020700000000000000" pitchFamily="18" charset="-128"/>
                <a:ea typeface="UD デジタル 教科書体 NK-B" panose="02020700000000000000" pitchFamily="18" charset="-128"/>
              </a:rPr>
              <a:t>　　　　　しら</a:t>
            </a:r>
          </a:p>
        </p:txBody>
      </p:sp>
      <p:sp>
        <p:nvSpPr>
          <p:cNvPr id="14" name="テキスト ボックス 13">
            <a:extLst>
              <a:ext uri="{FF2B5EF4-FFF2-40B4-BE49-F238E27FC236}">
                <a16:creationId xmlns:a16="http://schemas.microsoft.com/office/drawing/2014/main" id="{3416E20A-4F60-4274-A909-2392FA426347}"/>
              </a:ext>
            </a:extLst>
          </p:cNvPr>
          <p:cNvSpPr txBox="1"/>
          <p:nvPr/>
        </p:nvSpPr>
        <p:spPr>
          <a:xfrm>
            <a:off x="1527906" y="3707354"/>
            <a:ext cx="9495692" cy="2135800"/>
          </a:xfrm>
          <a:prstGeom prst="rect">
            <a:avLst/>
          </a:prstGeom>
          <a:noFill/>
        </p:spPr>
        <p:txBody>
          <a:bodyPr wrap="square" rtlCol="0" anchor="ctr" anchorCtr="0">
            <a:noAutofit/>
          </a:bodyPr>
          <a:lstStyle/>
          <a:p>
            <a:pPr algn="just"/>
            <a:r>
              <a:rPr lang="ja-JP" altLang="en-US" sz="9600" dirty="0">
                <a:latin typeface="UD デジタル 教科書体 NK-B" panose="02020700000000000000" pitchFamily="18" charset="-128"/>
                <a:ea typeface="UD デジタル 教科書体 NK-B" panose="02020700000000000000" pitchFamily="18" charset="-128"/>
              </a:rPr>
              <a:t>①人　　</a:t>
            </a:r>
            <a:r>
              <a:rPr kumimoji="1" lang="ja-JP" altLang="en-US" sz="9600" dirty="0">
                <a:latin typeface="UD デジタル 教科書体 NK-B" panose="02020700000000000000" pitchFamily="18" charset="-128"/>
                <a:ea typeface="UD デジタル 教科書体 NK-B" panose="02020700000000000000" pitchFamily="18" charset="-128"/>
              </a:rPr>
              <a:t>（  　　 ）画</a:t>
            </a:r>
          </a:p>
        </p:txBody>
      </p:sp>
      <p:sp>
        <p:nvSpPr>
          <p:cNvPr id="17" name="テキスト ボックス 16">
            <a:extLst>
              <a:ext uri="{FF2B5EF4-FFF2-40B4-BE49-F238E27FC236}">
                <a16:creationId xmlns:a16="http://schemas.microsoft.com/office/drawing/2014/main" id="{A6DB6E94-0758-4C67-9DD1-B2117CE6116F}"/>
              </a:ext>
            </a:extLst>
          </p:cNvPr>
          <p:cNvSpPr txBox="1"/>
          <p:nvPr/>
        </p:nvSpPr>
        <p:spPr>
          <a:xfrm>
            <a:off x="-229395" y="1443328"/>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なか      か</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DA245C-7A36-4E26-81F0-C23D8FAF69CB}"/>
              </a:ext>
            </a:extLst>
          </p:cNvPr>
          <p:cNvSpPr txBox="1"/>
          <p:nvPr/>
        </p:nvSpPr>
        <p:spPr>
          <a:xfrm>
            <a:off x="6892094" y="4088416"/>
            <a:ext cx="2093465" cy="1373675"/>
          </a:xfrm>
          <a:prstGeom prst="rect">
            <a:avLst/>
          </a:prstGeom>
          <a:noFill/>
        </p:spPr>
        <p:txBody>
          <a:bodyPr wrap="square" rtlCol="0" anchor="ctr" anchorCtr="0">
            <a:noAutofit/>
          </a:bodyPr>
          <a:lstStyle/>
          <a:p>
            <a:pPr algn="just"/>
            <a:r>
              <a:rPr lang="ja-JP" altLang="en-US" sz="9600" dirty="0">
                <a:solidFill>
                  <a:srgbClr val="FF0000"/>
                </a:solidFill>
                <a:latin typeface="UD デジタル 教科書体 NK-B" panose="02020700000000000000" pitchFamily="18" charset="-128"/>
                <a:ea typeface="UD デジタル 教科書体 NK-B" panose="02020700000000000000" pitchFamily="18" charset="-128"/>
              </a:rPr>
              <a:t>２</a:t>
            </a:r>
            <a:endParaRPr lang="en-US" altLang="ja-JP" sz="96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C5F6A9B0-7943-49E6-AF7B-B8BD134A96D3}"/>
              </a:ext>
            </a:extLst>
          </p:cNvPr>
          <p:cNvSpPr txBox="1"/>
          <p:nvPr/>
        </p:nvSpPr>
        <p:spPr>
          <a:xfrm>
            <a:off x="2891694" y="3510578"/>
            <a:ext cx="1700154" cy="382822"/>
          </a:xfrm>
          <a:prstGeom prst="rect">
            <a:avLst/>
          </a:prstGeom>
          <a:noFill/>
        </p:spPr>
        <p:txBody>
          <a:bodyPr wrap="square" rtlCol="0" anchor="ctr" anchorCtr="0">
            <a:noAutofit/>
          </a:bodyPr>
          <a:lstStyle/>
          <a:p>
            <a:pPr algn="just"/>
            <a:r>
              <a:rPr lang="ja-JP" altLang="en-US" sz="4000" dirty="0">
                <a:latin typeface="UD デジタル 教科書体 NK-B" panose="02020700000000000000" pitchFamily="18" charset="-128"/>
                <a:ea typeface="UD デジタル 教科書体 NK-B" panose="02020700000000000000" pitchFamily="18" charset="-128"/>
              </a:rPr>
              <a:t>ひと</a:t>
            </a:r>
            <a:endParaRPr kumimoji="1" lang="ja-JP" altLang="en-US" sz="4000" dirty="0">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a:extLst>
              <a:ext uri="{FF2B5EF4-FFF2-40B4-BE49-F238E27FC236}">
                <a16:creationId xmlns:a16="http://schemas.microsoft.com/office/drawing/2014/main" id="{04964688-F544-4EBD-952E-0858604A48EA}"/>
              </a:ext>
            </a:extLst>
          </p:cNvPr>
          <p:cNvSpPr txBox="1"/>
          <p:nvPr/>
        </p:nvSpPr>
        <p:spPr>
          <a:xfrm>
            <a:off x="9487877" y="3510578"/>
            <a:ext cx="1700154" cy="382822"/>
          </a:xfrm>
          <a:prstGeom prst="rect">
            <a:avLst/>
          </a:prstGeom>
          <a:noFill/>
        </p:spPr>
        <p:txBody>
          <a:bodyPr wrap="square" rtlCol="0" anchor="ctr" anchorCtr="0">
            <a:noAutofit/>
          </a:bodyPr>
          <a:lstStyle/>
          <a:p>
            <a:pPr algn="just"/>
            <a:r>
              <a:rPr kumimoji="1" lang="ja-JP" altLang="en-US" sz="4000" dirty="0">
                <a:latin typeface="UD デジタル 教科書体 NK-B" panose="02020700000000000000" pitchFamily="18" charset="-128"/>
                <a:ea typeface="UD デジタル 教科書体 NK-B" panose="02020700000000000000" pitchFamily="18" charset="-128"/>
              </a:rPr>
              <a:t>かく</a:t>
            </a:r>
          </a:p>
        </p:txBody>
      </p:sp>
    </p:spTree>
    <p:extLst>
      <p:ext uri="{BB962C8B-B14F-4D97-AF65-F5344CB8AC3E}">
        <p14:creationId xmlns:p14="http://schemas.microsoft.com/office/powerpoint/2010/main" val="278603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a:extLst>
              <a:ext uri="{FF2B5EF4-FFF2-40B4-BE49-F238E27FC236}">
                <a16:creationId xmlns:a16="http://schemas.microsoft.com/office/drawing/2014/main" id="{A86D1B8C-B983-4B05-8E64-F6C4F518A7BB}"/>
              </a:ext>
            </a:extLst>
          </p:cNvPr>
          <p:cNvSpPr txBox="1"/>
          <p:nvPr/>
        </p:nvSpPr>
        <p:spPr>
          <a:xfrm>
            <a:off x="645200" y="3136712"/>
            <a:ext cx="10800000" cy="3037442"/>
          </a:xfrm>
          <a:prstGeom prst="rect">
            <a:avLst/>
          </a:prstGeom>
          <a:solidFill>
            <a:schemeClr val="accent6">
              <a:lumMod val="20000"/>
              <a:lumOff val="80000"/>
            </a:schemeClr>
          </a:solidFill>
          <a:ln w="38100">
            <a:solidFill>
              <a:schemeClr val="bg1">
                <a:lumMod val="50000"/>
              </a:schemeClr>
            </a:solidFill>
          </a:ln>
        </p:spPr>
        <p:txBody>
          <a:bodyPr wrap="square" rtlCol="0" anchor="t" anchorCtr="0">
            <a:noAutofit/>
          </a:bodyPr>
          <a:lstStyle/>
          <a:p>
            <a:pPr algn="ctr">
              <a:lnSpc>
                <a:spcPts val="5000"/>
              </a:lnSpc>
            </a:pPr>
            <a:endParaRPr lang="en-US" altLang="ja-JP" sz="5400" b="0" i="0" dirty="0">
              <a:effectLst/>
              <a:latin typeface="UD デジタル 教科書体 N-B" panose="02020700000000000000" pitchFamily="17" charset="-128"/>
              <a:ea typeface="UD デジタル 教科書体 N-B" panose="02020700000000000000" pitchFamily="17" charset="-128"/>
            </a:endParaRPr>
          </a:p>
          <a:p>
            <a:pPr algn="ctr"/>
            <a:r>
              <a:rPr lang="ja-JP" altLang="en-US" sz="5400" dirty="0">
                <a:latin typeface="UD デジタル 教科書体 N-B" panose="02020700000000000000" pitchFamily="17" charset="-128"/>
                <a:ea typeface="UD デジタル 教科書体 N-B" panose="02020700000000000000" pitchFamily="17" charset="-128"/>
              </a:rPr>
              <a:t>　　</a:t>
            </a:r>
            <a:endParaRPr lang="ja-JP" altLang="en-US" sz="5400" b="0" i="0" dirty="0">
              <a:effectLst/>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21762AA-5B2A-4813-AC48-843B4154440D}"/>
              </a:ext>
            </a:extLst>
          </p:cNvPr>
          <p:cNvSpPr txBox="1"/>
          <p:nvPr/>
        </p:nvSpPr>
        <p:spPr>
          <a:xfrm>
            <a:off x="155999" y="180000"/>
            <a:ext cx="11880000" cy="2412750"/>
          </a:xfrm>
          <a:prstGeom prst="rect">
            <a:avLst/>
          </a:prstGeom>
          <a:noFill/>
        </p:spPr>
        <p:txBody>
          <a:bodyPr wrap="square" rtlCol="0" anchor="ctr" anchorCtr="0">
            <a:noAutofit/>
          </a:bodyPr>
          <a:lstStyle/>
          <a:p>
            <a:pPr algn="just">
              <a:lnSpc>
                <a:spcPts val="10000"/>
              </a:lnSpc>
            </a:pPr>
            <a:r>
              <a:rPr lang="ja-JP" altLang="en-US" sz="4800" dirty="0">
                <a:latin typeface="UD デジタル 教科書体 NK-B" panose="02020700000000000000" pitchFamily="18" charset="-128"/>
                <a:ea typeface="UD デジタル 教科書体 NK-B" panose="02020700000000000000" pitchFamily="18" charset="-128"/>
              </a:rPr>
              <a:t>　次の漢字の総画数</a:t>
            </a:r>
            <a:r>
              <a:rPr lang="ja-JP" altLang="en-US" sz="4800" dirty="0" smtClean="0">
                <a:latin typeface="UD デジタル 教科書体 NK-B" panose="02020700000000000000" pitchFamily="18" charset="-128"/>
                <a:ea typeface="UD デジタル 教科書体 NK-B" panose="02020700000000000000" pitchFamily="18" charset="-128"/>
              </a:rPr>
              <a:t>を漢字辞典</a:t>
            </a:r>
            <a:r>
              <a:rPr lang="ja-JP" altLang="en-US" sz="4800" dirty="0">
                <a:latin typeface="UD デジタル 教科書体 NK-B" panose="02020700000000000000" pitchFamily="18" charset="-128"/>
                <a:ea typeface="UD デジタル 教科書体 NK-B" panose="02020700000000000000" pitchFamily="18" charset="-128"/>
              </a:rPr>
              <a:t>で調べ、（　　）の中に書きましょう。</a:t>
            </a:r>
            <a:endParaRPr kumimoji="1" lang="ja-JP" altLang="en-US" sz="4800" dirty="0">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0548DACD-88C9-4299-9220-571196589A0C}"/>
              </a:ext>
            </a:extLst>
          </p:cNvPr>
          <p:cNvSpPr txBox="1"/>
          <p:nvPr/>
        </p:nvSpPr>
        <p:spPr>
          <a:xfrm>
            <a:off x="152090" y="175206"/>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a:latin typeface="UD デジタル 教科書体 NK-B" panose="02020700000000000000" pitchFamily="18" charset="-128"/>
                <a:ea typeface="UD デジタル 教科書体 NK-B" panose="02020700000000000000" pitchFamily="18" charset="-128"/>
              </a:rPr>
              <a:t>つぎ　　　　 かんじ　　　　  </a:t>
            </a:r>
            <a:r>
              <a:rPr lang="ja-JP" altLang="en-US" sz="2800" dirty="0">
                <a:latin typeface="UD デジタル 教科書体 NK-B" panose="02020700000000000000" pitchFamily="18" charset="-128"/>
                <a:ea typeface="UD デジタル 教科書体 NK-B" panose="02020700000000000000" pitchFamily="18" charset="-128"/>
              </a:rPr>
              <a:t>そうかくすう</a:t>
            </a:r>
            <a:r>
              <a:rPr kumimoji="1"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smtClean="0">
                <a:latin typeface="UD デジタル 教科書体 NK-B" panose="02020700000000000000" pitchFamily="18" charset="-128"/>
                <a:ea typeface="UD デジタル 教科書体 NK-B" panose="02020700000000000000" pitchFamily="18" charset="-128"/>
              </a:rPr>
              <a:t>かんじ</a:t>
            </a:r>
            <a:r>
              <a:rPr kumimoji="1" lang="ja-JP" altLang="en-US" sz="2800" dirty="0">
                <a:latin typeface="UD デジタル 教科書体 NK-B" panose="02020700000000000000" pitchFamily="18" charset="-128"/>
                <a:ea typeface="UD デジタル 教科書体 NK-B" panose="02020700000000000000" pitchFamily="18" charset="-128"/>
              </a:rPr>
              <a:t>　 </a:t>
            </a:r>
            <a:r>
              <a:rPr kumimoji="1" lang="ja-JP" altLang="en-US" sz="2800" dirty="0" smtClean="0">
                <a:latin typeface="UD デジタル 教科書体 NK-B" panose="02020700000000000000" pitchFamily="18" charset="-128"/>
                <a:ea typeface="UD デジタル 教科書体 NK-B" panose="02020700000000000000" pitchFamily="18" charset="-128"/>
              </a:rPr>
              <a:t> じてん</a:t>
            </a:r>
            <a:r>
              <a:rPr kumimoji="1" lang="ja-JP" altLang="en-US" sz="2800" dirty="0">
                <a:latin typeface="UD デジタル 教科書体 NK-B" panose="02020700000000000000" pitchFamily="18" charset="-128"/>
                <a:ea typeface="UD デジタル 教科書体 NK-B" panose="02020700000000000000" pitchFamily="18" charset="-128"/>
              </a:rPr>
              <a:t>　　　　　しら</a:t>
            </a:r>
          </a:p>
        </p:txBody>
      </p:sp>
      <p:sp>
        <p:nvSpPr>
          <p:cNvPr id="14" name="テキスト ボックス 13">
            <a:extLst>
              <a:ext uri="{FF2B5EF4-FFF2-40B4-BE49-F238E27FC236}">
                <a16:creationId xmlns:a16="http://schemas.microsoft.com/office/drawing/2014/main" id="{3416E20A-4F60-4274-A909-2392FA426347}"/>
              </a:ext>
            </a:extLst>
          </p:cNvPr>
          <p:cNvSpPr txBox="1"/>
          <p:nvPr/>
        </p:nvSpPr>
        <p:spPr>
          <a:xfrm>
            <a:off x="1527906" y="3707354"/>
            <a:ext cx="9495692" cy="2135800"/>
          </a:xfrm>
          <a:prstGeom prst="rect">
            <a:avLst/>
          </a:prstGeom>
          <a:noFill/>
        </p:spPr>
        <p:txBody>
          <a:bodyPr wrap="square" rtlCol="0" anchor="ctr" anchorCtr="0">
            <a:noAutofit/>
          </a:bodyPr>
          <a:lstStyle/>
          <a:p>
            <a:pPr algn="just"/>
            <a:r>
              <a:rPr lang="ja-JP" altLang="en-US" sz="9600" dirty="0">
                <a:latin typeface="UD デジタル 教科書体 NK-B" panose="02020700000000000000" pitchFamily="18" charset="-128"/>
                <a:ea typeface="UD デジタル 教科書体 NK-B" panose="02020700000000000000" pitchFamily="18" charset="-128"/>
              </a:rPr>
              <a:t>②辺　　</a:t>
            </a:r>
            <a:r>
              <a:rPr kumimoji="1" lang="ja-JP" altLang="en-US" sz="9600" dirty="0">
                <a:latin typeface="UD デジタル 教科書体 NK-B" panose="02020700000000000000" pitchFamily="18" charset="-128"/>
                <a:ea typeface="UD デジタル 教科書体 NK-B" panose="02020700000000000000" pitchFamily="18" charset="-128"/>
              </a:rPr>
              <a:t>（  　　 ）画</a:t>
            </a:r>
          </a:p>
        </p:txBody>
      </p:sp>
      <p:sp>
        <p:nvSpPr>
          <p:cNvPr id="17" name="テキスト ボックス 16">
            <a:extLst>
              <a:ext uri="{FF2B5EF4-FFF2-40B4-BE49-F238E27FC236}">
                <a16:creationId xmlns:a16="http://schemas.microsoft.com/office/drawing/2014/main" id="{A6DB6E94-0758-4C67-9DD1-B2117CE6116F}"/>
              </a:ext>
            </a:extLst>
          </p:cNvPr>
          <p:cNvSpPr txBox="1"/>
          <p:nvPr/>
        </p:nvSpPr>
        <p:spPr>
          <a:xfrm>
            <a:off x="-229395" y="1424667"/>
            <a:ext cx="11880000" cy="360000"/>
          </a:xfrm>
          <a:prstGeom prst="rect">
            <a:avLst/>
          </a:prstGeom>
          <a:noFill/>
        </p:spPr>
        <p:txBody>
          <a:bodyPr wrap="square" rtlCol="0" anchor="ctr" anchorCtr="0">
            <a:noAutofit/>
          </a:bodyPr>
          <a:lstStyle/>
          <a:p>
            <a:pPr algn="just"/>
            <a:r>
              <a:rPr lang="ja-JP" altLang="en-US" sz="2800" dirty="0">
                <a:latin typeface="UD デジタル 教科書体 NK-B" panose="02020700000000000000" pitchFamily="18" charset="-128"/>
                <a:ea typeface="UD デジタル 教科書体 NK-B" panose="02020700000000000000" pitchFamily="18" charset="-128"/>
              </a:rPr>
              <a:t>　　　　　　　　　　　　なか      か</a:t>
            </a:r>
            <a:endParaRPr kumimoji="1" lang="ja-JP" altLang="en-US" sz="2800"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a:extLst>
              <a:ext uri="{FF2B5EF4-FFF2-40B4-BE49-F238E27FC236}">
                <a16:creationId xmlns:a16="http://schemas.microsoft.com/office/drawing/2014/main" id="{C8DA245C-7A36-4E26-81F0-C23D8FAF69CB}"/>
              </a:ext>
            </a:extLst>
          </p:cNvPr>
          <p:cNvSpPr txBox="1"/>
          <p:nvPr/>
        </p:nvSpPr>
        <p:spPr>
          <a:xfrm>
            <a:off x="6892094" y="4088416"/>
            <a:ext cx="2093465" cy="1373675"/>
          </a:xfrm>
          <a:prstGeom prst="rect">
            <a:avLst/>
          </a:prstGeom>
          <a:noFill/>
        </p:spPr>
        <p:txBody>
          <a:bodyPr wrap="square" rtlCol="0" anchor="ctr" anchorCtr="0">
            <a:noAutofit/>
          </a:bodyPr>
          <a:lstStyle/>
          <a:p>
            <a:pPr algn="just"/>
            <a:r>
              <a:rPr lang="ja-JP" altLang="en-US" sz="9600" dirty="0">
                <a:solidFill>
                  <a:srgbClr val="FF0000"/>
                </a:solidFill>
                <a:latin typeface="UD デジタル 教科書体 NK-B" panose="02020700000000000000" pitchFamily="18" charset="-128"/>
                <a:ea typeface="UD デジタル 教科書体 NK-B" panose="02020700000000000000" pitchFamily="18" charset="-128"/>
              </a:rPr>
              <a:t>５</a:t>
            </a:r>
            <a:endParaRPr lang="en-US" altLang="ja-JP" sz="96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C5F6A9B0-7943-49E6-AF7B-B8BD134A96D3}"/>
              </a:ext>
            </a:extLst>
          </p:cNvPr>
          <p:cNvSpPr txBox="1"/>
          <p:nvPr/>
        </p:nvSpPr>
        <p:spPr>
          <a:xfrm>
            <a:off x="2891694" y="3510578"/>
            <a:ext cx="1700154" cy="382822"/>
          </a:xfrm>
          <a:prstGeom prst="rect">
            <a:avLst/>
          </a:prstGeom>
          <a:noFill/>
        </p:spPr>
        <p:txBody>
          <a:bodyPr wrap="square" rtlCol="0" anchor="ctr" anchorCtr="0">
            <a:noAutofit/>
          </a:bodyPr>
          <a:lstStyle/>
          <a:p>
            <a:pPr algn="just"/>
            <a:r>
              <a:rPr kumimoji="1" lang="ja-JP" altLang="en-US" sz="4000" dirty="0">
                <a:latin typeface="UD デジタル 教科書体 NK-B" panose="02020700000000000000" pitchFamily="18" charset="-128"/>
                <a:ea typeface="UD デジタル 教科書体 NK-B" panose="02020700000000000000" pitchFamily="18" charset="-128"/>
              </a:rPr>
              <a:t>へん</a:t>
            </a:r>
          </a:p>
        </p:txBody>
      </p:sp>
      <p:sp>
        <p:nvSpPr>
          <p:cNvPr id="10" name="テキスト ボックス 9">
            <a:extLst>
              <a:ext uri="{FF2B5EF4-FFF2-40B4-BE49-F238E27FC236}">
                <a16:creationId xmlns:a16="http://schemas.microsoft.com/office/drawing/2014/main" id="{04964688-F544-4EBD-952E-0858604A48EA}"/>
              </a:ext>
            </a:extLst>
          </p:cNvPr>
          <p:cNvSpPr txBox="1"/>
          <p:nvPr/>
        </p:nvSpPr>
        <p:spPr>
          <a:xfrm>
            <a:off x="9487877" y="3510578"/>
            <a:ext cx="1700154" cy="382822"/>
          </a:xfrm>
          <a:prstGeom prst="rect">
            <a:avLst/>
          </a:prstGeom>
          <a:noFill/>
        </p:spPr>
        <p:txBody>
          <a:bodyPr wrap="square" rtlCol="0" anchor="ctr" anchorCtr="0">
            <a:noAutofit/>
          </a:bodyPr>
          <a:lstStyle/>
          <a:p>
            <a:pPr algn="just"/>
            <a:r>
              <a:rPr kumimoji="1" lang="ja-JP" altLang="en-US" sz="4000" dirty="0">
                <a:latin typeface="UD デジタル 教科書体 NK-B" panose="02020700000000000000" pitchFamily="18" charset="-128"/>
                <a:ea typeface="UD デジタル 教科書体 NK-B" panose="02020700000000000000" pitchFamily="18" charset="-128"/>
              </a:rPr>
              <a:t>かく</a:t>
            </a:r>
          </a:p>
        </p:txBody>
      </p:sp>
    </p:spTree>
    <p:extLst>
      <p:ext uri="{BB962C8B-B14F-4D97-AF65-F5344CB8AC3E}">
        <p14:creationId xmlns:p14="http://schemas.microsoft.com/office/powerpoint/2010/main" val="129916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1343</TotalTime>
  <Words>236</Words>
  <Application>Microsoft Office PowerPoint</Application>
  <PresentationFormat>ワイド画面</PresentationFormat>
  <Paragraphs>301</Paragraphs>
  <Slides>17</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BIZ UDPゴシック</vt:lpstr>
      <vt:lpstr>ＭＳ ゴシック</vt:lpstr>
      <vt:lpstr>UD デジタル 教科書体 N-B</vt:lpstr>
      <vt:lpstr>UD デジタル 教科書体 NK-B</vt:lpstr>
      <vt:lpstr>UD デジタル 教科書体 NP-B</vt:lpstr>
      <vt:lpstr>游ゴシック</vt:lpstr>
      <vt:lpstr>游ゴシック Light</vt:lpstr>
      <vt:lpstr>Arial</vt:lpstr>
      <vt:lpstr>Office テーマ</vt:lpstr>
      <vt:lpstr>辞典を使って 漢字を調べよう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自己紹介をしよう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佳慎</dc:creator>
  <cp:lastModifiedBy>Windows ユーザー</cp:lastModifiedBy>
  <cp:revision>142</cp:revision>
  <cp:lastPrinted>2021-01-19T03:48:21Z</cp:lastPrinted>
  <dcterms:created xsi:type="dcterms:W3CDTF">2020-08-30T15:12:17Z</dcterms:created>
  <dcterms:modified xsi:type="dcterms:W3CDTF">2021-01-19T23:49:21Z</dcterms:modified>
</cp:coreProperties>
</file>