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ink/ink1.xml" ContentType="application/inkml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1.xml" ContentType="application/vnd.openxmlformats-officedocument.presentationml.tags+xml"/>
  <Override PartName="/ppt/notesSlides/notesSlide18.xml" ContentType="application/vnd.openxmlformats-officedocument.presentationml.notesSlide+xml"/>
  <Override PartName="/ppt/tags/tag12.xml" ContentType="application/vnd.openxmlformats-officedocument.presentationml.tags+xml"/>
  <Override PartName="/ppt/notesSlides/notesSlide19.xml" ContentType="application/vnd.openxmlformats-officedocument.presentationml.notesSlide+xml"/>
  <Override PartName="/ppt/tags/tag13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58" r:id="rId4"/>
    <p:sldId id="261" r:id="rId5"/>
    <p:sldId id="262" r:id="rId6"/>
    <p:sldId id="274" r:id="rId7"/>
    <p:sldId id="264" r:id="rId8"/>
    <p:sldId id="275" r:id="rId9"/>
    <p:sldId id="277" r:id="rId10"/>
    <p:sldId id="278" r:id="rId11"/>
    <p:sldId id="279" r:id="rId12"/>
    <p:sldId id="259" r:id="rId13"/>
    <p:sldId id="268" r:id="rId14"/>
    <p:sldId id="266" r:id="rId15"/>
    <p:sldId id="267" r:id="rId16"/>
    <p:sldId id="269" r:id="rId17"/>
    <p:sldId id="270" r:id="rId18"/>
    <p:sldId id="271" r:id="rId19"/>
    <p:sldId id="272" r:id="rId20"/>
    <p:sldId id="273" r:id="rId2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若松加奈" initials="若松加奈" lastIdx="1" clrIdx="0">
    <p:extLst>
      <p:ext uri="{19B8F6BF-5375-455C-9EA6-DF929625EA0E}">
        <p15:presenceInfo xmlns:p15="http://schemas.microsoft.com/office/powerpoint/2012/main" userId="若松加奈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19" autoAdjust="0"/>
    <p:restoredTop sz="64299" autoAdjust="0"/>
  </p:normalViewPr>
  <p:slideViewPr>
    <p:cSldViewPr snapToGrid="0">
      <p:cViewPr varScale="1">
        <p:scale>
          <a:sx n="43" d="100"/>
          <a:sy n="43" d="100"/>
        </p:scale>
        <p:origin x="13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68" y="-10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3T00:35:11.609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205 378,'-1'-5,"0"0,0 0,0 0,-1 0,1 1,-1-1,-6-8,0-6,-16-39,3 10,3 0,-21-86,38 115,2 15,-1 12,-1 45,0-28,1 0,1 1,1-1,7 31,21 40,-12-39,-10-35,-1 1,5 30,-12-53,0-1,0 1,0 0,0 0,0 0,0 0,0 0,0 0,0 0,0 0,1 0,-1 0,0 0,0 0,0 0,0 0,0 0,0 0,0 0,0 0,0 0,0 0,0 0,0 0,0 0,0 0,1 0,-1 0,0 0,0 0,0 0,2-16,1-21,-4 4,1 0,2 0,2 0,14-62,-11 65,-5 19,1 1,0 0,0 1,6-13,-9 22,0-1,0 1,0 0,0-1,1 1,-1-1,0 1,0 0,0-1,0 1,0 0,1-1,-1 1,0 0,0 0,1-1,-1 1,0 0,0 0,1-1,-1 1,0 0,1 0,-1 0,0-1,1 1,-1 0,0 0,1 0,-1 0,1 0,-1 0,0 0,1 0,-1 0,0 0,1 0,-1 0,0 0,1 0,6 16,-4 23,-4 358,2-396,-1 1,0 0,0-1,0 1,-1 0,1-1,0 1,-1 0,1-1,-1 1,1-1,-1 1,0-1,0 1,0-1,1 1,-1-1,-1 0,1 1,0-1,0 0,0 0,-1 0,1 0,0 0,-1 0,1 0,-1 0,1-1,-1 1,0-1,1 1,-1-1,1 0,-1 1,0-1,-3 0,3 0,-1 0,0-1,1 1,-1-1,1 1,-1-1,1 0,-1 0,1 0,0 0,-1-1,1 1,0-1,0 1,0-1,0 0,0 0,0 0,1 0,-1 0,0 0,1 0,0 0,-2-3,-6-23,-10-38,-7-23,-39-61,60 140,1 0,0 0,1 0,0 0,0 0,-1-19,30 56,-13-6,-1 0,-1 1,-1 0,-1 1,10 37,1 1,-10-36,-8-20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6C2C5-101B-4E42-8BB5-109AE9A4ABCF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1E50B-2691-4103-8351-C29C442187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842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相手や目的に合わせて書く</a:t>
            </a:r>
            <a:endParaRPr kumimoji="1" lang="en-US" altLang="ja-JP" dirty="0">
              <a:latin typeface="+mn-ea"/>
              <a:ea typeface="+mn-ea"/>
            </a:endParaRPr>
          </a:p>
          <a:p>
            <a:endParaRPr kumimoji="1" lang="en-US" altLang="ja-JP" dirty="0">
              <a:latin typeface="+mn-ea"/>
              <a:ea typeface="+mn-ea"/>
            </a:endParaRPr>
          </a:p>
          <a:p>
            <a:endParaRPr kumimoji="1" lang="en-US" altLang="ja-JP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1E50B-2691-4103-8351-C29C4421877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984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　同じく、赤い字の部分を見てください。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友だちへの手紙では、「負けたけど」という言葉が、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先生への手紙では、「負けましたが」と、丁寧な言葉になっています。</a:t>
            </a:r>
          </a:p>
          <a:p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1E50B-2691-4103-8351-C29C4421877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398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　同じく、赤い字の部分を見てください。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友だちへの手紙では、「勝つぞ」という言葉が、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先生への手紙では、「勝ちたいです」と、丁寧な言葉になっています。</a:t>
            </a:r>
          </a:p>
          <a:p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二つの手紙の違いについて、分かりましたか。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1E50B-2691-4103-8351-C29C4421877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9247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　友だちに書いた手紙は、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＜クリック＞フェードイン（イラストと上段の文）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普段話しているときの言葉で書いています。</a:t>
            </a:r>
            <a:endParaRPr kumimoji="1" lang="en-US" altLang="ja-JP" dirty="0">
              <a:latin typeface="+mn-ea"/>
              <a:ea typeface="+mn-ea"/>
            </a:endParaRPr>
          </a:p>
          <a:p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＜クリック＞フェードイン（常体）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これを「常体」といいます。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1E50B-2691-4103-8351-C29C4421877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0641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　常体を使うと、相手に与える印象は、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＜クリック＞フェードイン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・親しい、仲良し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＜クリック＞フェードイン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・気安い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＜クリック＞フェードイン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・やさしい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＜クリック＞フェードイン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・</a:t>
            </a:r>
            <a:r>
              <a:rPr kumimoji="1" lang="ja-JP" altLang="en-US" dirty="0" smtClean="0">
                <a:latin typeface="+mn-ea"/>
                <a:ea typeface="+mn-ea"/>
              </a:rPr>
              <a:t>子供っぽい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という印象になります。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1E50B-2691-4103-8351-C29C4421877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9277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　先生に書いた手紙は、</a:t>
            </a:r>
            <a:endParaRPr kumimoji="1" lang="en-US" altLang="ja-JP" dirty="0">
              <a:latin typeface="+mn-ea"/>
              <a:ea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+mn-ea"/>
                <a:ea typeface="+mn-ea"/>
              </a:rPr>
              <a:t>＜クリック＞フェードイン（イラストと上段の文）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友だちと話すより丁寧な言葉で書いています。</a:t>
            </a:r>
            <a:endParaRPr kumimoji="1" lang="en-US" altLang="ja-JP" dirty="0">
              <a:latin typeface="+mn-ea"/>
              <a:ea typeface="+mn-ea"/>
            </a:endParaRPr>
          </a:p>
          <a:p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＜クリック＞フェードイン（敬体）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これを「敬体」といいます。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1E50B-2691-4103-8351-C29C4421877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727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　敬体を使うと、相手に与える印象は、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＜クリック＞フェードイン（下記文字とイラスト①）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・きちんとしている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＜クリック＞フェードイン（下記文字）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・まじめ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＜クリック＞フェードイン（下記文字）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・丁寧な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＜クリック＞フェードイン（下記文字とイラスト②）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・礼儀正しい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という印象になります。</a:t>
            </a:r>
          </a:p>
          <a:p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1E50B-2691-4103-8351-C29C44218771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8006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　このように、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＜クリック＞フェードイン（下記文字）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普段話しているときの言葉である「常体」の言葉と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＜クリック＞フェードイン（下記文字）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丁寧な言葉である「敬体」の言葉は、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＜クリック＞フェードイン（下記文字）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相手や目的に合わせて使い分けることが大切です。</a:t>
            </a:r>
            <a:endParaRPr kumimoji="1" lang="en-US" altLang="ja-JP" dirty="0">
              <a:latin typeface="+mn-ea"/>
              <a:ea typeface="+mn-ea"/>
            </a:endParaRPr>
          </a:p>
          <a:p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1E50B-2691-4103-8351-C29C44218771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644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　それでは、「常体」と「敬体」の言葉について、練習してみましょう</a:t>
            </a:r>
            <a:r>
              <a:rPr kumimoji="1" lang="ja-JP" altLang="en-US" dirty="0" smtClean="0">
                <a:latin typeface="+mn-ea"/>
                <a:ea typeface="+mn-ea"/>
              </a:rPr>
              <a:t>。</a:t>
            </a:r>
            <a:endParaRPr kumimoji="1" lang="en-US" altLang="ja-JP" dirty="0" smtClean="0">
              <a:latin typeface="+mn-ea"/>
              <a:ea typeface="+mn-ea"/>
            </a:endParaRPr>
          </a:p>
          <a:p>
            <a:endParaRPr kumimoji="1" lang="en-US" altLang="ja-JP" dirty="0" smtClean="0">
              <a:latin typeface="+mn-ea"/>
              <a:ea typeface="+mn-ea"/>
            </a:endParaRPr>
          </a:p>
          <a:p>
            <a:r>
              <a:rPr kumimoji="1" lang="ja-JP" altLang="en-US" dirty="0" smtClean="0">
                <a:latin typeface="+mn-ea"/>
                <a:ea typeface="+mn-ea"/>
              </a:rPr>
              <a:t>　いったん動画を止めて、文章を書くための紙と鉛筆を用意してください。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1E50B-2691-4103-8351-C29C44218771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249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　次の文章は、丁寧な言葉「敬体」で書かれています。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＜クリック＞フェードイン（下記文字）</a:t>
            </a:r>
            <a:endParaRPr kumimoji="1" lang="en-US" altLang="ja-JP" dirty="0">
              <a:latin typeface="+mn-ea"/>
              <a:ea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latin typeface="+mn-ea"/>
                <a:ea typeface="+mn-ea"/>
              </a:rPr>
              <a:t>　①今日は雨が降りました。</a:t>
            </a:r>
            <a:endParaRPr kumimoji="1" lang="en-US" altLang="ja-JP" sz="1200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＜クリック＞フェードイン（下記文字）</a:t>
            </a:r>
            <a:endParaRPr kumimoji="1" lang="en-US" altLang="ja-JP" dirty="0">
              <a:latin typeface="+mn-ea"/>
              <a:ea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latin typeface="+mn-ea"/>
                <a:ea typeface="+mn-ea"/>
              </a:rPr>
              <a:t>　②朝ご飯を食べます。</a:t>
            </a:r>
            <a:endParaRPr kumimoji="1" lang="en-US" altLang="ja-JP" sz="1200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＜クリック＞フェードイン（下記文字）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sz="1200" dirty="0">
                <a:latin typeface="+mn-ea"/>
                <a:ea typeface="+mn-ea"/>
              </a:rPr>
              <a:t>　③好きな動物は犬です。</a:t>
            </a:r>
            <a:endParaRPr kumimoji="1" lang="en-US" altLang="ja-JP" sz="1200" dirty="0">
              <a:latin typeface="+mn-ea"/>
              <a:ea typeface="+mn-ea"/>
            </a:endParaRPr>
          </a:p>
          <a:p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①、②、③の文章を普段話すときの言葉「常体」にしてみましょう。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動画を一度止めて、用意した紙に答えを書いてください。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書き終わったら、動画を再生して答えを見てみましょう。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1E50B-2691-4103-8351-C29C44218771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83409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　それでは、答えを見てみましょう。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①「今日は雨が降りました。」を「常体」の文章にすると、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＜クリック＞フェードイン（以下）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「今日は雨が降った。」になります。</a:t>
            </a:r>
            <a:endParaRPr kumimoji="1" lang="en-US" altLang="ja-JP" dirty="0">
              <a:latin typeface="+mn-ea"/>
              <a:ea typeface="+mn-ea"/>
            </a:endParaRPr>
          </a:p>
          <a:p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②「朝ご飯を食べます。」を「常体」の文章にすると、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＜クリック＞フェードイン（以下）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「朝ご飯を食べる。」になります。</a:t>
            </a:r>
            <a:endParaRPr kumimoji="1" lang="en-US" altLang="ja-JP" dirty="0">
              <a:latin typeface="+mn-ea"/>
              <a:ea typeface="+mn-ea"/>
            </a:endParaRPr>
          </a:p>
          <a:p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③「好きな動物は犬です。」を「常体」の文章にすると、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＜クリック＞フェードイン（以下）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「好きな動物は犬だ。」になります。</a:t>
            </a:r>
            <a:endParaRPr kumimoji="1" lang="en-US" altLang="ja-JP" dirty="0">
              <a:latin typeface="+mn-ea"/>
              <a:ea typeface="+mn-ea"/>
            </a:endParaRPr>
          </a:p>
          <a:p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答えは、合っていましたか。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常体には、この他にも書き方があるので、大人の人と一緒に確認してみましょう。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違ったところは、正しい言葉でもう一度書いてみましょう。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1E50B-2691-4103-8351-C29C44218771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7599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>
                <a:latin typeface="+mn-ea"/>
                <a:ea typeface="+mn-ea"/>
              </a:rPr>
              <a:t>ここでは、皆さんと、太郎さんが書いた手紙を見ながら、言葉の使い方について学んでいきます。</a:t>
            </a:r>
          </a:p>
          <a:p>
            <a:endParaRPr kumimoji="1" lang="en-US" altLang="ja-JP" smtClean="0">
              <a:latin typeface="+mn-ea"/>
              <a:ea typeface="+mn-ea"/>
            </a:endParaRPr>
          </a:p>
          <a:p>
            <a:r>
              <a:rPr kumimoji="1" lang="ja-JP" altLang="en-US" smtClean="0">
                <a:latin typeface="+mn-ea"/>
                <a:ea typeface="+mn-ea"/>
              </a:rPr>
              <a:t>手紙</a:t>
            </a:r>
            <a:r>
              <a:rPr kumimoji="1" lang="ja-JP" altLang="en-US" dirty="0">
                <a:latin typeface="+mn-ea"/>
                <a:ea typeface="+mn-ea"/>
              </a:rPr>
              <a:t>のあて先は？</a:t>
            </a:r>
            <a:endParaRPr kumimoji="1" lang="en-US" altLang="ja-JP" dirty="0">
              <a:latin typeface="+mn-ea"/>
              <a:ea typeface="+mn-ea"/>
            </a:endParaRPr>
          </a:p>
          <a:p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＜クリック＞フェードイン（太郎さんと課題文）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太郎さんは、友だちと先生に手紙を書きました。</a:t>
            </a:r>
            <a:endParaRPr kumimoji="1" lang="en-US" altLang="ja-JP" dirty="0">
              <a:latin typeface="+mn-ea"/>
              <a:ea typeface="+mn-ea"/>
            </a:endParaRPr>
          </a:p>
          <a:p>
            <a:endParaRPr kumimoji="1" lang="en-US" altLang="ja-JP" dirty="0">
              <a:latin typeface="+mn-ea"/>
              <a:ea typeface="+mn-ea"/>
            </a:endParaRPr>
          </a:p>
          <a:p>
            <a:r>
              <a:rPr lang="ja-JP" altLang="en-US" dirty="0">
                <a:latin typeface="+mn-ea"/>
                <a:ea typeface="+mn-ea"/>
              </a:rPr>
              <a:t>＜クリック＞フェードイン（吹き出し）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書いた手紙を見て、誰に書いた手紙か考えてみましょう。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1E50B-2691-4103-8351-C29C4421877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51942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　まとめです。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sz="1200" dirty="0">
                <a:latin typeface="+mn-ea"/>
                <a:ea typeface="+mn-ea"/>
              </a:rPr>
              <a:t>＜クリック＞フェードイン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「常体」は、普段話しているときの言葉です。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sz="1200" dirty="0">
                <a:latin typeface="+mn-ea"/>
                <a:ea typeface="+mn-ea"/>
              </a:rPr>
              <a:t>＜クリック＞フェードイン</a:t>
            </a:r>
            <a:endParaRPr kumimoji="1" lang="en-US" altLang="ja-JP" sz="1200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「敬体」は、丁寧な言葉です。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sz="1200" dirty="0">
                <a:latin typeface="+mn-ea"/>
                <a:ea typeface="+mn-ea"/>
              </a:rPr>
              <a:t>＜クリック＞フェードイン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手紙などの文章を書くときは、「常体」や「敬体」の言葉を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相手や目的に合わせて書くことが大切です。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sz="1200" dirty="0">
                <a:latin typeface="+mn-ea"/>
                <a:ea typeface="+mn-ea"/>
              </a:rPr>
              <a:t>＜クリック＞フェードイン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みなさんも、やってみてくださいね。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1E50B-2691-4103-8351-C29C44218771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3100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　一つ目の手紙です。この手紙は、誰に書いた手紙でしょうか。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考えてみましょう。</a:t>
            </a:r>
            <a:endParaRPr kumimoji="1" lang="en-US" altLang="ja-JP" dirty="0">
              <a:latin typeface="+mn-ea"/>
              <a:ea typeface="+mn-ea"/>
            </a:endParaRPr>
          </a:p>
          <a:p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＜クリック＞フェードイン（手紙の文章）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「明日は、数学のテストがあるから、家に帰ったら勉強だ。国語のテストは健太に負けたけど、数学では勝つぞ！」</a:t>
            </a:r>
            <a:endParaRPr kumimoji="1" lang="en-US" altLang="ja-JP" dirty="0">
              <a:latin typeface="+mn-ea"/>
              <a:ea typeface="+mn-ea"/>
            </a:endParaRPr>
          </a:p>
          <a:p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＜クリック＞フェードイン（吹き出し「？」）</a:t>
            </a:r>
            <a:endParaRPr kumimoji="1" lang="en-US" altLang="ja-JP" dirty="0">
              <a:latin typeface="+mn-ea"/>
              <a:ea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+mn-ea"/>
                <a:ea typeface="+mn-ea"/>
              </a:rPr>
              <a:t>　さあ、この手紙は、友だちに書いた手紙でしょうか。先生に書いた手紙でしょうか。</a:t>
            </a:r>
            <a:endParaRPr kumimoji="1" lang="en-US" altLang="ja-JP" dirty="0">
              <a:latin typeface="+mn-ea"/>
              <a:ea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+mn-ea"/>
                <a:ea typeface="+mn-ea"/>
              </a:rPr>
              <a:t>　考えてみましょう。</a:t>
            </a:r>
            <a:endParaRPr kumimoji="1" lang="en-US" altLang="ja-JP" dirty="0">
              <a:latin typeface="+mn-ea"/>
              <a:ea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+mn-ea"/>
                <a:ea typeface="+mn-ea"/>
              </a:rPr>
              <a:t>（</a:t>
            </a:r>
            <a:r>
              <a:rPr kumimoji="1" lang="en-US" altLang="ja-JP" dirty="0">
                <a:latin typeface="+mn-ea"/>
                <a:ea typeface="+mn-ea"/>
              </a:rPr>
              <a:t>10</a:t>
            </a:r>
            <a:r>
              <a:rPr kumimoji="1" lang="ja-JP" altLang="en-US" dirty="0">
                <a:latin typeface="+mn-ea"/>
                <a:ea typeface="+mn-ea"/>
              </a:rPr>
              <a:t>秒間待って、次のスライドへ）</a:t>
            </a:r>
            <a:endParaRPr kumimoji="1" lang="en-US" altLang="ja-JP" dirty="0">
              <a:latin typeface="+mn-ea"/>
              <a:ea typeface="+mn-ea"/>
            </a:endParaRPr>
          </a:p>
          <a:p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1E50B-2691-4103-8351-C29C4421877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243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　それでは、答えを見てみましょう。</a:t>
            </a:r>
            <a:endParaRPr kumimoji="1" lang="en-US" altLang="ja-JP" dirty="0">
              <a:latin typeface="+mn-ea"/>
              <a:ea typeface="+mn-ea"/>
            </a:endParaRPr>
          </a:p>
          <a:p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＜クリック＞フェードイン「答え」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答えは、</a:t>
            </a:r>
            <a:endParaRPr kumimoji="1" lang="en-US" altLang="ja-JP" dirty="0">
              <a:latin typeface="+mn-ea"/>
              <a:ea typeface="+mn-ea"/>
            </a:endParaRPr>
          </a:p>
          <a:p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＜クリック＞フェードイン（〇囲み（赤））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友達の健太君に書いた手紙でした。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1E50B-2691-4103-8351-C29C4421877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7684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　二つ目の手紙です。この手紙は、誰に書いた手紙でしょうか。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考えてみましょう。</a:t>
            </a:r>
            <a:endParaRPr kumimoji="1" lang="en-US" altLang="ja-JP" dirty="0">
              <a:latin typeface="+mn-ea"/>
              <a:ea typeface="+mn-ea"/>
            </a:endParaRPr>
          </a:p>
          <a:p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＜クリック＞フェードイン（手紙の文章）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「明日は、数学のテストがあるので、家に帰ったら勉強します。国語のテストは健太君に負けましたが、数学では勝ちたいです。」</a:t>
            </a:r>
            <a:endParaRPr kumimoji="1" lang="en-US" altLang="ja-JP" dirty="0">
              <a:latin typeface="+mn-ea"/>
              <a:ea typeface="+mn-ea"/>
            </a:endParaRPr>
          </a:p>
          <a:p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＜</a:t>
            </a:r>
            <a:r>
              <a:rPr lang="ja-JP" altLang="en-US" dirty="0">
                <a:latin typeface="+mn-ea"/>
                <a:ea typeface="+mn-ea"/>
              </a:rPr>
              <a:t>クリック＞フェードイン（吹き出し</a:t>
            </a:r>
            <a:r>
              <a:rPr kumimoji="1" lang="ja-JP" altLang="en-US" dirty="0">
                <a:latin typeface="+mn-ea"/>
                <a:ea typeface="+mn-ea"/>
              </a:rPr>
              <a:t>「？」）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さあ、この手紙は、友だちに書いた手紙でしょうか。先生に書いた手紙でしょうか。</a:t>
            </a:r>
            <a:endParaRPr kumimoji="1" lang="en-US" altLang="ja-JP" dirty="0">
              <a:latin typeface="+mn-ea"/>
              <a:ea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+mn-ea"/>
                <a:ea typeface="+mn-ea"/>
              </a:rPr>
              <a:t>　考えてみましょう。</a:t>
            </a:r>
            <a:endParaRPr kumimoji="1" lang="en-US" altLang="ja-JP" dirty="0">
              <a:latin typeface="+mn-ea"/>
              <a:ea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+mn-ea"/>
                <a:ea typeface="+mn-ea"/>
              </a:rPr>
              <a:t>（</a:t>
            </a:r>
            <a:r>
              <a:rPr kumimoji="1" lang="en-US" altLang="ja-JP" dirty="0">
                <a:latin typeface="+mn-ea"/>
                <a:ea typeface="+mn-ea"/>
              </a:rPr>
              <a:t>10</a:t>
            </a:r>
            <a:r>
              <a:rPr kumimoji="1" lang="ja-JP" altLang="en-US" dirty="0">
                <a:latin typeface="+mn-ea"/>
                <a:ea typeface="+mn-ea"/>
              </a:rPr>
              <a:t>秒間待って、次のスライドへ）</a:t>
            </a:r>
            <a:endParaRPr kumimoji="1" lang="en-US" altLang="ja-JP" dirty="0">
              <a:latin typeface="+mn-ea"/>
              <a:ea typeface="+mn-ea"/>
            </a:endParaRPr>
          </a:p>
          <a:p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1E50B-2691-4103-8351-C29C4421877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143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　それでは、答えを見てみましょう。</a:t>
            </a:r>
            <a:endParaRPr kumimoji="1" lang="en-US" altLang="ja-JP" dirty="0">
              <a:latin typeface="+mn-ea"/>
              <a:ea typeface="+mn-ea"/>
            </a:endParaRPr>
          </a:p>
          <a:p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＜クリック＞フェードイン「答え」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答えは、</a:t>
            </a:r>
            <a:endParaRPr kumimoji="1" lang="en-US" altLang="ja-JP" dirty="0">
              <a:latin typeface="+mn-ea"/>
              <a:ea typeface="+mn-ea"/>
            </a:endParaRPr>
          </a:p>
          <a:p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＜クリック＞フェードイン（〇囲み（赤））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先生に書いた手紙でした。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1E50B-2691-4103-8351-C29C4421877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9407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・２つの手紙の違いは何だと思いますか。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・どこが違うのか、比べてみましょう。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1E50B-2691-4103-8351-C29C4421877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9379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　上の①（まるいち）が友だちに書いた手紙です。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下の②（まるに）が先生に書いた手紙です。</a:t>
            </a:r>
            <a:endParaRPr kumimoji="1" lang="en-US" altLang="ja-JP" dirty="0">
              <a:latin typeface="+mn-ea"/>
              <a:ea typeface="+mn-ea"/>
            </a:endParaRPr>
          </a:p>
          <a:p>
            <a:endParaRPr kumimoji="1" lang="en-US" altLang="ja-JP" dirty="0">
              <a:latin typeface="+mn-ea"/>
              <a:ea typeface="+mn-ea"/>
            </a:endParaRPr>
          </a:p>
          <a:p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1E50B-2691-4103-8351-C29C4421877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797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　赤い字の部分を見てください。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友だちへの手紙では、「家に帰ったら勉強だ」という言葉が、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ja-JP" altLang="en-US" dirty="0">
                <a:latin typeface="+mn-ea"/>
                <a:ea typeface="+mn-ea"/>
              </a:rPr>
              <a:t>　先生への手紙では、「家に帰ったら勉強します」と、丁寧な言葉になっています。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1E50B-2691-4103-8351-C29C4421877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286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C9107C-BD0F-4C77-A0C4-6EEE03796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2897A38-2B1B-4243-AEBF-E77FB7007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BE3705-88AF-4AB5-92FF-516AEE4AD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A5C0-3BDB-45A3-B770-45E8CB11FCAE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F19327-181E-4423-A8FA-60F4DE64A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68A0FF-B433-45A1-882B-C1A6F556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DE82-4160-4711-B19B-327AA506C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655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4AD389-6765-49D0-A8C3-0417DE6BB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DB4AF46-C48B-40FD-8C9C-01098C1C4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40917F-1B2C-4E07-BCBF-35A7895BE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A5C0-3BDB-45A3-B770-45E8CB11FCAE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3CB14A-06DB-427B-9C32-7B208B00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338307-834F-431B-A8F5-3EA402D13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DE82-4160-4711-B19B-327AA506C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171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7B565A2-410C-4684-95EE-64ACEDD27D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A8D12E7-030C-4B8F-B703-6B157BBA3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0183B9-8AEE-4A0C-8139-AD85F9B42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A5C0-3BDB-45A3-B770-45E8CB11FCAE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D91242-372D-4989-B078-0C5AC9E15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C6B8A5-56F7-44EE-B295-F7FECC1E6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DE82-4160-4711-B19B-327AA506C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385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738CC4-9FCC-4592-BE5F-B676D10B8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C5309C-E83E-4FB2-9D5D-6A5D32E80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4D50EA-B270-4948-AD05-B65ED6C59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A5C0-3BDB-45A3-B770-45E8CB11FCAE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6EF415-6EBC-4299-A916-2DA3BB5E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FB259C-BBCC-4F89-9EB5-3EB0A67B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DE82-4160-4711-B19B-327AA506C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986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68E1ED-37F4-4E58-A818-1C646C955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920DE05-382C-47D8-8B1B-EF4A2D72B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3B8A44-C52B-4A06-A313-C2297A987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A5C0-3BDB-45A3-B770-45E8CB11FCAE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6CC617-EB85-4F18-8EF5-031DCE5B9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6F9875-8B91-4A3A-A29D-1FF3DC46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DE82-4160-4711-B19B-327AA506C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0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34AD8A-1623-4895-8ACF-FF497282B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D36527-928C-4BB5-9B56-FB1667373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CA3E62-8D56-41BB-8C64-7BD360AEC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A59C896-18C8-4C46-A5B3-286746937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A5C0-3BDB-45A3-B770-45E8CB11FCAE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38ABF8-3A69-4A4E-B79D-BE3EA4781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3B96F42-256A-4A76-B2F6-11CC72B4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DE82-4160-4711-B19B-327AA506C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159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FA7F81-D91D-4E73-8057-8E6F68734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F42C3A3-C22C-4852-85D3-49B6EC0E5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58A02E6-F22C-4F61-9AAD-CBE443E90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9FC08E7-296F-435F-9086-884934183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206122E-5233-4719-8BBE-7F552E7873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8559AC2-7039-4DCD-946A-7746DFF71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A5C0-3BDB-45A3-B770-45E8CB11FCAE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BA99599-F840-4A0F-9D87-CE2648378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CDF6FB0-674E-4D36-B38E-212ED9171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DE82-4160-4711-B19B-327AA506C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450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04ED5C-0C0A-46B2-9F8A-12E3B3AF0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D3C1C66-457F-4F3A-84FA-CDE5CEBD4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A5C0-3BDB-45A3-B770-45E8CB11FCAE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0A26C97-C869-420C-9EFA-1137555C0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A5F21A9-2A7D-4D6A-8E8C-7A8CFC900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DE82-4160-4711-B19B-327AA506C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6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3E9EBD2-30DC-4069-A237-D9AFBD267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A5C0-3BDB-45A3-B770-45E8CB11FCAE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1AADED9-05C8-46EA-985E-963B2E2C8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8BC548-A188-4BE6-BE4E-AFD9C44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DE82-4160-4711-B19B-327AA506C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308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F2CB01-FF1E-46E8-B273-BE48D7D6F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0C098B-C318-44F9-AD07-AEF6D7902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C38294D-BA11-422D-95F5-AD04C2213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54A44A-4811-46E9-8DFC-CAB4E208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A5C0-3BDB-45A3-B770-45E8CB11FCAE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0F67549-FC6E-421F-A176-B8DDB98B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E1EFB96-73EF-49D7-8041-253DE1654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DE82-4160-4711-B19B-327AA506C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454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EF959E-E12D-49F0-8CF6-960B1B613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7D2B4DE-ACE8-41F7-BE42-A18FA300C9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3E70ED3-224B-4EDA-A9B7-7370F43D0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2E7767-5F25-4562-878B-58262E621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A5C0-3BDB-45A3-B770-45E8CB11FCAE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7847AB7-2CEC-47BC-8705-D308421A2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528BB13-7B3E-4189-95F1-86F555418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DE82-4160-4711-B19B-327AA506C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773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E8B4C80-BB21-41E7-8827-52C281CAD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9A15753-84D8-4557-83ED-6F531381B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3EC54F-18DF-4408-85B1-F1E288B9D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6A5C0-3BDB-45A3-B770-45E8CB11FCAE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87CFE2-A59A-43A3-8B29-5CA12CF45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BE9290-143A-4532-98F5-D2DFCB4D5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9DE82-4160-4711-B19B-327AA506C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059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.png"/><Relationship Id="rId12" Type="http://schemas.openxmlformats.org/officeDocument/2006/relationships/image" Target="../media/image1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customXml" Target="../ink/ink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D32014-D561-491F-9299-63B25E73A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82" y="2438202"/>
            <a:ext cx="10240864" cy="1449628"/>
          </a:xfrm>
        </p:spPr>
        <p:txBody>
          <a:bodyPr anchor="t" anchorCtr="0">
            <a:spAutoFit/>
          </a:bodyPr>
          <a:lstStyle/>
          <a:p>
            <a:pPr algn="l"/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あい て　　　　もく てき　　　 あ　　　　　　　　　　　か</a:t>
            </a:r>
            <a:r>
              <a: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6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相手や目的に合わせて書く</a:t>
            </a:r>
          </a:p>
        </p:txBody>
      </p:sp>
    </p:spTree>
    <p:extLst>
      <p:ext uri="{BB962C8B-B14F-4D97-AF65-F5344CB8AC3E}">
        <p14:creationId xmlns:p14="http://schemas.microsoft.com/office/powerpoint/2010/main" val="370782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2"/>
    </mc:Choice>
    <mc:Fallback xmlns="">
      <p:transition spd="slow" advTm="608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グループ化 23"/>
          <p:cNvGrpSpPr/>
          <p:nvPr/>
        </p:nvGrpSpPr>
        <p:grpSpPr>
          <a:xfrm>
            <a:off x="1128199" y="101390"/>
            <a:ext cx="8116602" cy="6613908"/>
            <a:chOff x="542910" y="101390"/>
            <a:chExt cx="8116602" cy="6613908"/>
          </a:xfrm>
        </p:grpSpPr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E409ECAB-7FB6-4243-B384-0A3BC4C683B0}"/>
                </a:ext>
              </a:extLst>
            </p:cNvPr>
            <p:cNvSpPr/>
            <p:nvPr/>
          </p:nvSpPr>
          <p:spPr>
            <a:xfrm>
              <a:off x="542910" y="3524562"/>
              <a:ext cx="7509096" cy="3190736"/>
            </a:xfrm>
            <a:prstGeom prst="rect">
              <a:avLst/>
            </a:prstGeom>
            <a:solidFill>
              <a:schemeClr val="bg1"/>
            </a:solidFill>
            <a:ln w="50800" cmpd="dbl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0" rtlCol="0" anchor="ctr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ja-JP" altLang="en-US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　　　  あした　　　　　　　すう がく</a:t>
              </a:r>
              <a:endParaRPr lang="en-US" altLang="ja-JP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indent="446088">
                <a:lnSpc>
                  <a:spcPts val="4000"/>
                </a:lnSpc>
              </a:pPr>
              <a:r>
                <a:rPr kumimoji="1" lang="ja-JP" altLang="en-US" sz="3600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明日は、数学のテストがあるので</a:t>
              </a:r>
              <a:r>
                <a:rPr lang="ja-JP" altLang="en-US" sz="3600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、</a:t>
              </a:r>
              <a:endParaRPr kumimoji="1" lang="en-US" altLang="ja-JP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lang="ja-JP" altLang="en-US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いえ　　　　かえ　　　　　　　　　べんきょう　       </a:t>
              </a:r>
              <a:r>
                <a:rPr lang="en-US" altLang="ja-JP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  </a:t>
              </a:r>
              <a:r>
                <a:rPr lang="ja-JP" altLang="en-US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　　　　　　</a:t>
              </a:r>
              <a:endParaRPr lang="en-US" altLang="ja-JP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>
                <a:lnSpc>
                  <a:spcPts val="4000"/>
                </a:lnSpc>
              </a:pPr>
              <a:r>
                <a:rPr kumimoji="1" lang="ja-JP" altLang="en-US" sz="3600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家に帰ったら勉強します。</a:t>
              </a:r>
              <a:endParaRPr kumimoji="1" lang="en-US" altLang="ja-JP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lang="ja-JP" altLang="en-US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　　    こく  ご　　　　　　　　けん  た  くん　　　　 ま</a:t>
              </a:r>
              <a:endParaRPr lang="en-US" altLang="ja-JP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indent="446088">
                <a:lnSpc>
                  <a:spcPts val="4000"/>
                </a:lnSpc>
              </a:pPr>
              <a:r>
                <a:rPr kumimoji="1" lang="ja-JP" altLang="en-US" sz="3600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国語では健太君に</a:t>
              </a:r>
              <a:r>
                <a:rPr kumimoji="1" lang="ja-JP" altLang="en-US" sz="3600" dirty="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負けましたが</a:t>
              </a:r>
              <a:r>
                <a:rPr kumimoji="1" lang="ja-JP" altLang="en-US" sz="3600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、</a:t>
              </a:r>
              <a:endParaRPr kumimoji="1" lang="en-US" altLang="ja-JP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lang="en-US" altLang="ja-JP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 </a:t>
              </a:r>
              <a:r>
                <a:rPr lang="ja-JP" altLang="en-US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すう がく　　　　　　　　か</a:t>
              </a:r>
              <a:endParaRPr lang="en-US" altLang="ja-JP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>
                <a:lnSpc>
                  <a:spcPts val="4000"/>
                </a:lnSpc>
              </a:pPr>
              <a:r>
                <a:rPr kumimoji="1" lang="ja-JP" altLang="en-US" sz="3600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数学では勝ちたいです。</a:t>
              </a: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59047F0D-A381-44B0-A2D0-787E7ADEAC4B}"/>
                </a:ext>
              </a:extLst>
            </p:cNvPr>
            <p:cNvSpPr/>
            <p:nvPr/>
          </p:nvSpPr>
          <p:spPr>
            <a:xfrm>
              <a:off x="542910" y="101390"/>
              <a:ext cx="7509096" cy="3251403"/>
            </a:xfrm>
            <a:prstGeom prst="rect">
              <a:avLst/>
            </a:prstGeom>
            <a:solidFill>
              <a:schemeClr val="bg1"/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spAutoFit/>
            </a:bodyPr>
            <a:lstStyle/>
            <a:p>
              <a:pPr>
                <a:lnSpc>
                  <a:spcPts val="2160"/>
                </a:lnSpc>
              </a:pPr>
              <a:r>
                <a:rPr lang="ja-JP" altLang="en-US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　　　  </a:t>
              </a:r>
              <a:r>
                <a:rPr lang="ja-JP" altLang="en-US" sz="1600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あした　　　　　   　　すう  がく</a:t>
              </a:r>
              <a:r>
                <a:rPr lang="ja-JP" altLang="en-US" sz="3200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　</a:t>
              </a:r>
              <a:endParaRPr lang="en-US" altLang="ja-JP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indent="446088">
                <a:lnSpc>
                  <a:spcPts val="4000"/>
                </a:lnSpc>
              </a:pPr>
              <a:r>
                <a:rPr kumimoji="1" lang="ja-JP" altLang="en-US" sz="3600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明日は、数学のテストがあるから、</a:t>
              </a:r>
              <a:endParaRPr kumimoji="1" lang="en-US" altLang="ja-JP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lang="ja-JP" altLang="en-US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いえ　　　　かえ　　　　　　　　　べんきょう</a:t>
              </a:r>
              <a:endParaRPr kumimoji="1" lang="en-US" altLang="ja-JP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>
                <a:lnSpc>
                  <a:spcPts val="4000"/>
                </a:lnSpc>
              </a:pPr>
              <a:r>
                <a:rPr kumimoji="1" lang="ja-JP" altLang="en-US" sz="3600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家に帰ったら勉強だ。</a:t>
              </a:r>
              <a:endParaRPr kumimoji="1" lang="en-US" altLang="ja-JP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lang="ja-JP" altLang="en-US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       こく  ご　　　　　　　　　　　　　　　　　 けん た　　　　  ま</a:t>
              </a:r>
              <a:endParaRPr kumimoji="1" lang="en-US" altLang="ja-JP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indent="446088">
                <a:lnSpc>
                  <a:spcPts val="4000"/>
                </a:lnSpc>
              </a:pPr>
              <a:r>
                <a:rPr lang="ja-JP" altLang="en-US" sz="3600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国語のテストは健太に</a:t>
              </a:r>
              <a:r>
                <a:rPr lang="ja-JP" altLang="en-US" sz="3600" dirty="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負けたけど</a:t>
              </a:r>
              <a:r>
                <a:rPr lang="ja-JP" altLang="en-US" sz="3600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、</a:t>
              </a:r>
              <a:endParaRPr lang="en-US" altLang="ja-JP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lang="en-US" altLang="ja-JP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 </a:t>
              </a:r>
              <a:r>
                <a:rPr lang="ja-JP" altLang="en-US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すう がく　　　　　　　 か</a:t>
              </a:r>
              <a:endParaRPr kumimoji="1" lang="en-US" altLang="ja-JP" sz="6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>
                <a:lnSpc>
                  <a:spcPts val="4000"/>
                </a:lnSpc>
              </a:pPr>
              <a:r>
                <a:rPr lang="ja-JP" altLang="en-US" sz="3600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数学では勝つぞ！</a:t>
              </a:r>
              <a:endParaRPr kumimoji="1" lang="en-US" altLang="ja-JP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27" name="二等辺三角形 26"/>
            <p:cNvSpPr/>
            <p:nvPr/>
          </p:nvSpPr>
          <p:spPr>
            <a:xfrm rot="5400000">
              <a:off x="7555188" y="1588080"/>
              <a:ext cx="1659466" cy="515311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二等辺三角形 27"/>
            <p:cNvSpPr/>
            <p:nvPr/>
          </p:nvSpPr>
          <p:spPr>
            <a:xfrm rot="5400000">
              <a:off x="7572124" y="4890081"/>
              <a:ext cx="1659466" cy="515311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5" name="図 4" descr="衣類, 座る, 服を着た, 男 が含まれている画像&#10;&#10;自動的に生成された説明">
            <a:extLst>
              <a:ext uri="{FF2B5EF4-FFF2-40B4-BE49-F238E27FC236}">
                <a16:creationId xmlns:a16="http://schemas.microsoft.com/office/drawing/2014/main" id="{C55C7C15-B2DE-4772-B6F8-833591F8B4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3" r="10299" b="56508"/>
          <a:stretch/>
        </p:blipFill>
        <p:spPr>
          <a:xfrm>
            <a:off x="10300432" y="438529"/>
            <a:ext cx="1891568" cy="204051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E875333-3238-416C-9680-6E552251CE38}"/>
              </a:ext>
            </a:extLst>
          </p:cNvPr>
          <p:cNvSpPr txBox="1"/>
          <p:nvPr/>
        </p:nvSpPr>
        <p:spPr>
          <a:xfrm>
            <a:off x="9204763" y="1508168"/>
            <a:ext cx="14417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とも</a:t>
            </a:r>
            <a:endParaRPr kumimoji="1"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友だち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けん </a:t>
            </a:r>
            <a:r>
              <a:rPr lang="ja-JP" altLang="en-US" sz="16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健太</a:t>
            </a:r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8" name="図 7" descr="おもちゃ が含まれている画像&#10;&#10;自動的に生成された説明">
            <a:extLst>
              <a:ext uri="{FF2B5EF4-FFF2-40B4-BE49-F238E27FC236}">
                <a16:creationId xmlns:a16="http://schemas.microsoft.com/office/drawing/2014/main" id="{C1E6B27D-11ED-4A3A-BFBB-EFA7149039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6" t="2257" r="17889" b="53230"/>
          <a:stretch/>
        </p:blipFill>
        <p:spPr>
          <a:xfrm>
            <a:off x="10040014" y="3826592"/>
            <a:ext cx="1984660" cy="215087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ED9AD50-CD9B-43D9-B013-CD9F0632F38E}"/>
              </a:ext>
            </a:extLst>
          </p:cNvPr>
          <p:cNvSpPr txBox="1"/>
          <p:nvPr/>
        </p:nvSpPr>
        <p:spPr>
          <a:xfrm>
            <a:off x="9331799" y="5592747"/>
            <a:ext cx="1134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せんせい</a:t>
            </a:r>
            <a:endParaRPr kumimoji="1"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先生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48355" y="89985"/>
            <a:ext cx="1160587" cy="1069639"/>
            <a:chOff x="387572" y="2989594"/>
            <a:chExt cx="1522905" cy="1403564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B1E8A35C-E2A5-4340-BC81-E40F3E7AC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03509">
              <a:off x="387572" y="2989594"/>
              <a:ext cx="1522905" cy="1403564"/>
            </a:xfrm>
            <a:prstGeom prst="rect">
              <a:avLst/>
            </a:prstGeom>
          </p:spPr>
        </p:pic>
        <p:sp>
          <p:nvSpPr>
            <p:cNvPr id="18" name="楕円 17"/>
            <p:cNvSpPr/>
            <p:nvPr/>
          </p:nvSpPr>
          <p:spPr>
            <a:xfrm>
              <a:off x="801477" y="3494498"/>
              <a:ext cx="695093" cy="69509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sz="4000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１</a:t>
              </a: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3210" y="3516599"/>
            <a:ext cx="1235872" cy="1139024"/>
            <a:chOff x="536958" y="3082378"/>
            <a:chExt cx="1657500" cy="1527611"/>
          </a:xfrm>
        </p:grpSpPr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1371C847-730D-4AEA-85E6-CA7140E94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emen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03509">
              <a:off x="536958" y="3082378"/>
              <a:ext cx="1657500" cy="1527611"/>
            </a:xfrm>
            <a:prstGeom prst="rect">
              <a:avLst/>
            </a:prstGeom>
          </p:spPr>
        </p:pic>
        <p:sp>
          <p:nvSpPr>
            <p:cNvPr id="23" name="楕円 22"/>
            <p:cNvSpPr/>
            <p:nvPr/>
          </p:nvSpPr>
          <p:spPr>
            <a:xfrm>
              <a:off x="1018161" y="3727181"/>
              <a:ext cx="695093" cy="69509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sz="4000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２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604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24"/>
    </mc:Choice>
    <mc:Fallback xmlns="">
      <p:transition spd="slow" advTm="2012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グループ化 23"/>
          <p:cNvGrpSpPr/>
          <p:nvPr/>
        </p:nvGrpSpPr>
        <p:grpSpPr>
          <a:xfrm>
            <a:off x="1128199" y="89984"/>
            <a:ext cx="8116602" cy="6633279"/>
            <a:chOff x="542910" y="89984"/>
            <a:chExt cx="8116602" cy="6633279"/>
          </a:xfrm>
        </p:grpSpPr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E409ECAB-7FB6-4243-B384-0A3BC4C683B0}"/>
                </a:ext>
              </a:extLst>
            </p:cNvPr>
            <p:cNvSpPr/>
            <p:nvPr/>
          </p:nvSpPr>
          <p:spPr>
            <a:xfrm>
              <a:off x="542910" y="3516598"/>
              <a:ext cx="7509096" cy="3206665"/>
            </a:xfrm>
            <a:prstGeom prst="rect">
              <a:avLst/>
            </a:prstGeom>
            <a:solidFill>
              <a:schemeClr val="bg1"/>
            </a:solidFill>
            <a:ln w="50800" cmpd="dbl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 anchor="ctr"/>
            <a:lstStyle/>
            <a:p>
              <a:pPr>
                <a:lnSpc>
                  <a:spcPts val="1800"/>
                </a:lnSpc>
              </a:pPr>
              <a:r>
                <a:rPr lang="ja-JP" altLang="en-US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　　　  あした　　　　　　　すう がく</a:t>
              </a:r>
              <a:endParaRPr lang="en-US" altLang="ja-JP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indent="446088">
                <a:lnSpc>
                  <a:spcPts val="4000"/>
                </a:lnSpc>
              </a:pPr>
              <a:r>
                <a:rPr kumimoji="1" lang="ja-JP" altLang="en-US" sz="3600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明日は、数学のテストがあるので</a:t>
              </a:r>
              <a:r>
                <a:rPr lang="ja-JP" altLang="en-US" sz="3600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、</a:t>
              </a:r>
              <a:endParaRPr kumimoji="1" lang="en-US" altLang="ja-JP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lang="ja-JP" altLang="en-US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いえ　　　　かえ　　　　　　　　　べんきょう　       </a:t>
              </a:r>
              <a:r>
                <a:rPr lang="en-US" altLang="ja-JP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  </a:t>
              </a:r>
              <a:r>
                <a:rPr lang="ja-JP" altLang="en-US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　　　　　　</a:t>
              </a:r>
              <a:endParaRPr lang="en-US" altLang="ja-JP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>
                <a:lnSpc>
                  <a:spcPts val="4000"/>
                </a:lnSpc>
              </a:pPr>
              <a:r>
                <a:rPr kumimoji="1" lang="ja-JP" altLang="en-US" sz="3600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家に帰ったら勉強します。</a:t>
              </a:r>
              <a:endParaRPr kumimoji="1" lang="en-US" altLang="ja-JP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lang="ja-JP" altLang="en-US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　　    こく  ご　　　　　　　　けん  た  くん　　　　 ま</a:t>
              </a:r>
              <a:endParaRPr lang="en-US" altLang="ja-JP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indent="446088">
                <a:lnSpc>
                  <a:spcPts val="4000"/>
                </a:lnSpc>
              </a:pPr>
              <a:r>
                <a:rPr kumimoji="1" lang="ja-JP" altLang="en-US" sz="3600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国語では健太君に負けましたが、</a:t>
              </a:r>
              <a:endParaRPr kumimoji="1" lang="en-US" altLang="ja-JP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lang="en-US" altLang="ja-JP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 </a:t>
              </a:r>
              <a:r>
                <a:rPr lang="ja-JP" altLang="en-US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すう がく　　　　　　　　か</a:t>
              </a:r>
              <a:endParaRPr lang="en-US" altLang="ja-JP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>
                <a:lnSpc>
                  <a:spcPts val="4000"/>
                </a:lnSpc>
              </a:pPr>
              <a:r>
                <a:rPr kumimoji="1" lang="ja-JP" altLang="en-US" sz="3600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数学では</a:t>
              </a:r>
              <a:r>
                <a:rPr kumimoji="1" lang="ja-JP" altLang="en-US" sz="3600" dirty="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勝ちたいです</a:t>
              </a:r>
              <a:r>
                <a:rPr kumimoji="1" lang="ja-JP" altLang="en-US" sz="3600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。</a:t>
              </a: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59047F0D-A381-44B0-A2D0-787E7ADEAC4B}"/>
                </a:ext>
              </a:extLst>
            </p:cNvPr>
            <p:cNvSpPr/>
            <p:nvPr/>
          </p:nvSpPr>
          <p:spPr>
            <a:xfrm>
              <a:off x="542910" y="89984"/>
              <a:ext cx="7509096" cy="3274214"/>
            </a:xfrm>
            <a:prstGeom prst="rect">
              <a:avLst/>
            </a:prstGeom>
            <a:solidFill>
              <a:schemeClr val="bg1"/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160"/>
                </a:lnSpc>
              </a:pPr>
              <a:r>
                <a:rPr lang="ja-JP" altLang="en-US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　　　  あした　　　　　　　すう がく</a:t>
              </a:r>
              <a:r>
                <a:rPr lang="ja-JP" altLang="en-US" sz="3600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　</a:t>
              </a:r>
              <a:endParaRPr lang="en-US" altLang="ja-JP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indent="446088">
                <a:lnSpc>
                  <a:spcPts val="4000"/>
                </a:lnSpc>
              </a:pPr>
              <a:r>
                <a:rPr kumimoji="1" lang="ja-JP" altLang="en-US" sz="3600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明日は、数学のテストがあるから、</a:t>
              </a:r>
              <a:endParaRPr kumimoji="1" lang="en-US" altLang="ja-JP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lang="ja-JP" altLang="en-US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いえ　　　　かえ　　　　　　　　　べんきょう</a:t>
              </a:r>
              <a:endParaRPr kumimoji="1" lang="en-US" altLang="ja-JP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>
                <a:lnSpc>
                  <a:spcPts val="4000"/>
                </a:lnSpc>
              </a:pPr>
              <a:r>
                <a:rPr kumimoji="1" lang="ja-JP" altLang="en-US" sz="3600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家に帰ったら勉強だ。</a:t>
              </a:r>
              <a:endParaRPr kumimoji="1" lang="en-US" altLang="ja-JP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lang="ja-JP" altLang="en-US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       こく  ご　　　　　　　　　　　　　　　　　 けん た　　　　  ま</a:t>
              </a:r>
              <a:endParaRPr kumimoji="1" lang="en-US" altLang="ja-JP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indent="446088">
                <a:lnSpc>
                  <a:spcPts val="4000"/>
                </a:lnSpc>
              </a:pPr>
              <a:r>
                <a:rPr lang="ja-JP" altLang="en-US" sz="3600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国語のテストは健太に負けたけど、</a:t>
              </a:r>
              <a:endParaRPr lang="en-US" altLang="ja-JP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lang="en-US" altLang="ja-JP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 </a:t>
              </a:r>
              <a:r>
                <a:rPr lang="ja-JP" altLang="en-US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すう がく　　　　　　　 か</a:t>
              </a:r>
              <a:endParaRPr kumimoji="1" lang="en-US" altLang="ja-JP" sz="6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>
                <a:lnSpc>
                  <a:spcPts val="4000"/>
                </a:lnSpc>
              </a:pPr>
              <a:r>
                <a:rPr lang="ja-JP" altLang="en-US" sz="3600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数学では</a:t>
              </a:r>
              <a:r>
                <a:rPr lang="ja-JP" altLang="en-US" sz="3600" dirty="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勝つぞ</a:t>
              </a:r>
              <a:r>
                <a:rPr lang="ja-JP" altLang="en-US" sz="3600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！</a:t>
              </a:r>
              <a:endParaRPr kumimoji="1" lang="en-US" altLang="ja-JP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27" name="二等辺三角形 26"/>
            <p:cNvSpPr/>
            <p:nvPr/>
          </p:nvSpPr>
          <p:spPr>
            <a:xfrm rot="5400000">
              <a:off x="7555188" y="1588080"/>
              <a:ext cx="1659466" cy="515311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二等辺三角形 27"/>
            <p:cNvSpPr/>
            <p:nvPr/>
          </p:nvSpPr>
          <p:spPr>
            <a:xfrm rot="5400000">
              <a:off x="7572124" y="4890081"/>
              <a:ext cx="1659466" cy="515311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5" name="図 4" descr="衣類, 座る, 服を着た, 男 が含まれている画像&#10;&#10;自動的に生成された説明">
            <a:extLst>
              <a:ext uri="{FF2B5EF4-FFF2-40B4-BE49-F238E27FC236}">
                <a16:creationId xmlns:a16="http://schemas.microsoft.com/office/drawing/2014/main" id="{C55C7C15-B2DE-4772-B6F8-833591F8B4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3" r="10299" b="56508"/>
          <a:stretch/>
        </p:blipFill>
        <p:spPr>
          <a:xfrm>
            <a:off x="10300432" y="438529"/>
            <a:ext cx="1891568" cy="204051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E875333-3238-416C-9680-6E552251CE38}"/>
              </a:ext>
            </a:extLst>
          </p:cNvPr>
          <p:cNvSpPr txBox="1"/>
          <p:nvPr/>
        </p:nvSpPr>
        <p:spPr>
          <a:xfrm>
            <a:off x="9204763" y="1508168"/>
            <a:ext cx="14417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とも</a:t>
            </a:r>
            <a:endParaRPr kumimoji="1"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友だち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けん </a:t>
            </a:r>
            <a:r>
              <a:rPr lang="ja-JP" altLang="en-US" sz="16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健太</a:t>
            </a:r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8" name="図 7" descr="おもちゃ が含まれている画像&#10;&#10;自動的に生成された説明">
            <a:extLst>
              <a:ext uri="{FF2B5EF4-FFF2-40B4-BE49-F238E27FC236}">
                <a16:creationId xmlns:a16="http://schemas.microsoft.com/office/drawing/2014/main" id="{C1E6B27D-11ED-4A3A-BFBB-EFA7149039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6" t="2257" r="17889" b="53230"/>
          <a:stretch/>
        </p:blipFill>
        <p:spPr>
          <a:xfrm>
            <a:off x="10040014" y="3826592"/>
            <a:ext cx="1984660" cy="215087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ED9AD50-CD9B-43D9-B013-CD9F0632F38E}"/>
              </a:ext>
            </a:extLst>
          </p:cNvPr>
          <p:cNvSpPr txBox="1"/>
          <p:nvPr/>
        </p:nvSpPr>
        <p:spPr>
          <a:xfrm>
            <a:off x="9331799" y="5592747"/>
            <a:ext cx="1134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せんせい</a:t>
            </a:r>
            <a:endParaRPr kumimoji="1"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先生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75249" y="89985"/>
            <a:ext cx="1160587" cy="1069639"/>
            <a:chOff x="387572" y="2989594"/>
            <a:chExt cx="1522905" cy="1403564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B1E8A35C-E2A5-4340-BC81-E40F3E7AC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03509">
              <a:off x="387572" y="2989594"/>
              <a:ext cx="1522905" cy="1403564"/>
            </a:xfrm>
            <a:prstGeom prst="rect">
              <a:avLst/>
            </a:prstGeom>
          </p:spPr>
        </p:pic>
        <p:sp>
          <p:nvSpPr>
            <p:cNvPr id="18" name="楕円 17"/>
            <p:cNvSpPr/>
            <p:nvPr/>
          </p:nvSpPr>
          <p:spPr>
            <a:xfrm>
              <a:off x="801477" y="3494498"/>
              <a:ext cx="695093" cy="69509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sz="4000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１</a:t>
              </a: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43551" y="3516599"/>
            <a:ext cx="1235872" cy="1139024"/>
            <a:chOff x="536958" y="3082378"/>
            <a:chExt cx="1657500" cy="1527611"/>
          </a:xfrm>
        </p:grpSpPr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1371C847-730D-4AEA-85E6-CA7140E94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emen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03509">
              <a:off x="536958" y="3082378"/>
              <a:ext cx="1657500" cy="1527611"/>
            </a:xfrm>
            <a:prstGeom prst="rect">
              <a:avLst/>
            </a:prstGeom>
          </p:spPr>
        </p:pic>
        <p:sp>
          <p:nvSpPr>
            <p:cNvPr id="23" name="楕円 22"/>
            <p:cNvSpPr/>
            <p:nvPr/>
          </p:nvSpPr>
          <p:spPr>
            <a:xfrm>
              <a:off x="1018161" y="3727181"/>
              <a:ext cx="695093" cy="69509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sz="4000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２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59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64"/>
    </mc:Choice>
    <mc:Fallback xmlns="">
      <p:transition spd="slow" advTm="2316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6B6697-6442-4702-8D6D-5BA62659E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122544"/>
            <a:ext cx="10515600" cy="1180629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とも　　　　　　　　　　　　　　　　　　　　　　　は</a:t>
            </a:r>
            <a:r>
              <a:rPr kumimoji="1" lang="ja-JP" altLang="en-US" sz="24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友だちには、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ふだん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話しているときの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CDAD0F-88D4-4C13-B05B-1041034C4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886" y="1144290"/>
            <a:ext cx="5187647" cy="118062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こと  ば　　　　　か　　　　　　　　　　　　　　　</a:t>
            </a:r>
            <a:r>
              <a:rPr kumimoji="1"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kumimoji="1"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言葉で書いています。</a:t>
            </a:r>
          </a:p>
        </p:txBody>
      </p:sp>
      <p:pic>
        <p:nvPicPr>
          <p:cNvPr id="10" name="図 9" descr="衣類, 座る, 服を着た, 男 が含まれている画像&#10;&#10;自動的に生成された説明">
            <a:extLst>
              <a:ext uri="{FF2B5EF4-FFF2-40B4-BE49-F238E27FC236}">
                <a16:creationId xmlns:a16="http://schemas.microsoft.com/office/drawing/2014/main" id="{3FE0E318-8952-46D5-8158-93CE021CEF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3" r="10299" b="56508"/>
          <a:stretch/>
        </p:blipFill>
        <p:spPr>
          <a:xfrm>
            <a:off x="0" y="-139490"/>
            <a:ext cx="1567280" cy="1690688"/>
          </a:xfrm>
          <a:prstGeom prst="rect">
            <a:avLst/>
          </a:prstGeom>
        </p:spPr>
      </p:pic>
      <p:pic>
        <p:nvPicPr>
          <p:cNvPr id="11" name="図 10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649193F4-54F6-4869-B226-4FE529C3A36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771" y="1081609"/>
            <a:ext cx="2150095" cy="1945836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47AD0A3-A667-41C5-9643-7D8D8072E74F}"/>
              </a:ext>
            </a:extLst>
          </p:cNvPr>
          <p:cNvSpPr/>
          <p:nvPr/>
        </p:nvSpPr>
        <p:spPr>
          <a:xfrm>
            <a:off x="1567280" y="3132792"/>
            <a:ext cx="7509096" cy="3421449"/>
          </a:xfrm>
          <a:prstGeom prst="rect">
            <a:avLst/>
          </a:prstGeom>
          <a:solidFill>
            <a:schemeClr val="bg1"/>
          </a:solidFill>
          <a:ln w="5715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ts val="2160"/>
              </a:lnSpc>
            </a:pP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  あした　　　　　　　すう がく</a:t>
            </a:r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indent="446088"/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明日は、数学のテストがあるから、</a:t>
            </a:r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いえ　　　　かえ　　　　　　　　　べんきょう</a:t>
            </a:r>
            <a:endParaRPr kumimoji="1"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家に帰ったら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勉強だ</a:t>
            </a:r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    こく  ご　　　　　　　　　　　　　　　　　 けん た　　　　  ま</a:t>
            </a:r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indent="446088"/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国語のテストは健太に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負けたけど</a:t>
            </a:r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</a:t>
            </a:r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en-US" altLang="ja-JP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すう がく　　　　　　　 か</a:t>
            </a:r>
            <a:endParaRPr kumimoji="1" lang="en-US" altLang="ja-JP" sz="6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数学では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勝つぞ</a:t>
            </a:r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！</a:t>
            </a:r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B6CDAD0F-88D4-4C13-B05B-1041034C4ED4}"/>
              </a:ext>
            </a:extLst>
          </p:cNvPr>
          <p:cNvSpPr txBox="1">
            <a:spLocks/>
          </p:cNvSpPr>
          <p:nvPr/>
        </p:nvSpPr>
        <p:spPr>
          <a:xfrm>
            <a:off x="7160722" y="1144118"/>
            <a:ext cx="2423515" cy="1180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</a:t>
            </a:r>
            <a:r>
              <a:rPr lang="ja-JP" altLang="en-US" sz="2400" dirty="0" err="1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じょ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うたい</a:t>
            </a:r>
            <a:endParaRPr lang="en-US" altLang="ja-JP" sz="44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（常体）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DE6B93C6-F03E-47A7-89EC-D471E1665494}"/>
              </a:ext>
            </a:extLst>
          </p:cNvPr>
          <p:cNvGrpSpPr/>
          <p:nvPr/>
        </p:nvGrpSpPr>
        <p:grpSpPr>
          <a:xfrm>
            <a:off x="475471" y="3142468"/>
            <a:ext cx="1160587" cy="1069639"/>
            <a:chOff x="387572" y="2989594"/>
            <a:chExt cx="1522905" cy="1403564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D02A6A5E-E2D9-4399-B7C0-CCEAEAF7D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03509">
              <a:off x="387572" y="2989594"/>
              <a:ext cx="1522905" cy="1403564"/>
            </a:xfrm>
            <a:prstGeom prst="rect">
              <a:avLst/>
            </a:prstGeom>
          </p:spPr>
        </p:pic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9E3C0A03-F1E4-44B3-95CB-7AABECC62985}"/>
                </a:ext>
              </a:extLst>
            </p:cNvPr>
            <p:cNvSpPr/>
            <p:nvPr/>
          </p:nvSpPr>
          <p:spPr>
            <a:xfrm>
              <a:off x="801477" y="3494498"/>
              <a:ext cx="695093" cy="69509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sz="4000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１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4567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46"/>
    </mc:Choice>
    <mc:Fallback xmlns="">
      <p:transition spd="slow" advTm="14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8CD66A-E02E-4EF5-A1E8-BEBCAD761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じょうたい　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つか　　　　　　 あいて　　　 　あた　　　　　</a:t>
            </a:r>
            <a:r>
              <a:rPr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いんしょう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常体を使うと、相手に与える印象は・・・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540718-F429-41AA-9419-946986621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076" y="2011679"/>
            <a:ext cx="9775723" cy="41652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した　　 　　　　　なか  よ</a:t>
            </a:r>
            <a:endParaRPr kumimoji="1"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親しい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</a:t>
            </a:r>
            <a:r>
              <a:rPr kumimoji="1"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仲良し</a:t>
            </a:r>
            <a:endParaRPr kumimoji="1"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き やす</a:t>
            </a:r>
            <a:endParaRPr kumimoji="1"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気安い</a:t>
            </a:r>
            <a:endParaRPr kumimoji="1"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kumimoji="1"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やさしい</a:t>
            </a:r>
            <a:endParaRPr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ja-JP" altLang="en-US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en-US" sz="2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　ども</a:t>
            </a:r>
            <a:endParaRPr lang="en-US" altLang="ja-JP" sz="2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70000"/>
              </a:lnSpc>
            </a:pPr>
            <a:r>
              <a:rPr kumimoji="1" lang="ja-JP" altLang="en-US" sz="4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子供っぽい</a:t>
            </a:r>
            <a:endParaRPr kumimoji="1" lang="ja-JP" altLang="en-US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6E620E7-464B-43F4-B14C-5AEFA84C1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768" y="3376971"/>
            <a:ext cx="4800474" cy="3115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31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55"/>
    </mc:Choice>
    <mc:Fallback xmlns="">
      <p:transition spd="slow" advTm="170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795E72-9128-40A2-9108-586E9735D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446" y="105840"/>
            <a:ext cx="8714015" cy="1325563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せんせい　　　　　　　　　　　　　　　　　　　 は</a:t>
            </a:r>
            <a:r>
              <a:rPr kumimoji="1" lang="ja-JP" altLang="en-US" sz="24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           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てい </a:t>
            </a:r>
            <a:r>
              <a:rPr lang="ja-JP" altLang="en-US" sz="24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ねい</a:t>
            </a:r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先生には、友だちと話すより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丁寧な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5CC64D6-502E-4ED1-ABC1-9F7C456CE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3067" y="1333192"/>
            <a:ext cx="4974398" cy="10516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こと  ば　　　　　</a:t>
            </a:r>
            <a:r>
              <a:rPr kumimoji="1" lang="ja-JP" altLang="en-US" sz="24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</a:t>
            </a:r>
            <a:endParaRPr kumimoji="1"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言葉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で書いています</a:t>
            </a:r>
            <a:r>
              <a:rPr kumimoji="1"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</a:p>
        </p:txBody>
      </p:sp>
      <p:pic>
        <p:nvPicPr>
          <p:cNvPr id="7" name="図 6" descr="おもちゃ が含まれている画像&#10;&#10;自動的に生成された説明">
            <a:extLst>
              <a:ext uri="{FF2B5EF4-FFF2-40B4-BE49-F238E27FC236}">
                <a16:creationId xmlns:a16="http://schemas.microsoft.com/office/drawing/2014/main" id="{32165DBB-181A-48A1-8AE9-BDE5752C4C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4" t="2257" r="17889" b="53230"/>
          <a:stretch/>
        </p:blipFill>
        <p:spPr>
          <a:xfrm>
            <a:off x="195617" y="70296"/>
            <a:ext cx="1679236" cy="1657416"/>
          </a:xfrm>
          <a:prstGeom prst="rect">
            <a:avLst/>
          </a:pr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A11EA0E9-B4E6-4098-8665-144D5138E318}"/>
              </a:ext>
            </a:extLst>
          </p:cNvPr>
          <p:cNvGrpSpPr/>
          <p:nvPr/>
        </p:nvGrpSpPr>
        <p:grpSpPr>
          <a:xfrm>
            <a:off x="9918382" y="1389072"/>
            <a:ext cx="2153511" cy="1905030"/>
            <a:chOff x="9965633" y="4862509"/>
            <a:chExt cx="2153511" cy="1905030"/>
          </a:xfrm>
        </p:grpSpPr>
        <p:pic>
          <p:nvPicPr>
            <p:cNvPr id="11" name="図 10" descr="おもちゃ, ランプ が含まれている画像&#10;&#10;自動的に生成された説明">
              <a:extLst>
                <a:ext uri="{FF2B5EF4-FFF2-40B4-BE49-F238E27FC236}">
                  <a16:creationId xmlns:a16="http://schemas.microsoft.com/office/drawing/2014/main" id="{CB82A616-4BBF-465F-88CE-6388CA714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8710" y="5362598"/>
              <a:ext cx="1250434" cy="1404941"/>
            </a:xfrm>
            <a:prstGeom prst="rect">
              <a:avLst/>
            </a:prstGeom>
          </p:spPr>
        </p:pic>
        <p:pic>
          <p:nvPicPr>
            <p:cNvPr id="13" name="図 12" descr="おもちゃ, 人形, 時計 が含まれている画像&#10;&#10;自動的に生成された説明">
              <a:extLst>
                <a:ext uri="{FF2B5EF4-FFF2-40B4-BE49-F238E27FC236}">
                  <a16:creationId xmlns:a16="http://schemas.microsoft.com/office/drawing/2014/main" id="{D103D00B-BE8E-40CB-9B75-A9BE6D3D14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51" t="2941" r="40000" b="18982"/>
            <a:stretch/>
          </p:blipFill>
          <p:spPr>
            <a:xfrm>
              <a:off x="9965633" y="4862509"/>
              <a:ext cx="914605" cy="1628485"/>
            </a:xfrm>
            <a:prstGeom prst="rect">
              <a:avLst/>
            </a:prstGeom>
          </p:spPr>
        </p:pic>
      </p:grp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721DB65-BCAD-41C3-8D28-0C1E2324E4F7}"/>
              </a:ext>
            </a:extLst>
          </p:cNvPr>
          <p:cNvSpPr/>
          <p:nvPr/>
        </p:nvSpPr>
        <p:spPr>
          <a:xfrm>
            <a:off x="2058693" y="3192204"/>
            <a:ext cx="7509096" cy="3469393"/>
          </a:xfrm>
          <a:prstGeom prst="rect">
            <a:avLst/>
          </a:prstGeom>
          <a:solidFill>
            <a:schemeClr val="bg1"/>
          </a:solidFill>
          <a:ln w="50800" cmpd="dbl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  あした　　　　　　　すうがく</a:t>
            </a:r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indent="446088"/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明日は、数学のテストがあるので</a:t>
            </a:r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</a:t>
            </a:r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いえ　　　　かえ　　　　　　　　　べんきょう　       </a:t>
            </a:r>
            <a:r>
              <a:rPr lang="en-US" altLang="ja-JP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</a:t>
            </a: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家に帰ったら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勉強します</a:t>
            </a:r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    こく  ご　　　　　　　　けん  た  くん　　　　 ま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indent="446088"/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国語では健太君に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負けましたが</a:t>
            </a:r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</a:t>
            </a:r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en-US" altLang="ja-JP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すう がく　　　　　　　　か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数学では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勝ちたいです</a:t>
            </a:r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05CC64D6-502E-4ED1-ABC1-9F7C456CEB3C}"/>
              </a:ext>
            </a:extLst>
          </p:cNvPr>
          <p:cNvSpPr txBox="1">
            <a:spLocks/>
          </p:cNvSpPr>
          <p:nvPr/>
        </p:nvSpPr>
        <p:spPr>
          <a:xfrm>
            <a:off x="7247465" y="1321320"/>
            <a:ext cx="2184857" cy="10516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けい </a:t>
            </a:r>
            <a:r>
              <a:rPr lang="ja-JP" altLang="en-US" sz="2400" dirty="0" err="1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たい</a:t>
            </a:r>
            <a:endParaRPr lang="en-US" altLang="ja-JP" sz="24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（敬体）</a:t>
            </a: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B0DC9815-E9C9-4EDC-B466-E6C5EEB92E11}"/>
              </a:ext>
            </a:extLst>
          </p:cNvPr>
          <p:cNvGrpSpPr/>
          <p:nvPr/>
        </p:nvGrpSpPr>
        <p:grpSpPr>
          <a:xfrm>
            <a:off x="904159" y="3193871"/>
            <a:ext cx="1235872" cy="1139024"/>
            <a:chOff x="536958" y="3082378"/>
            <a:chExt cx="1657500" cy="1527611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22BF5BE0-47EE-416B-8D2F-64E6E2687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emen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03509">
              <a:off x="536958" y="3082378"/>
              <a:ext cx="1657500" cy="1527611"/>
            </a:xfrm>
            <a:prstGeom prst="rect">
              <a:avLst/>
            </a:prstGeom>
          </p:spPr>
        </p:pic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E7CA0BDB-F8A1-4B54-9A59-159A5A2CC516}"/>
                </a:ext>
              </a:extLst>
            </p:cNvPr>
            <p:cNvSpPr/>
            <p:nvPr/>
          </p:nvSpPr>
          <p:spPr>
            <a:xfrm>
              <a:off x="1018161" y="3727181"/>
              <a:ext cx="695093" cy="69509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sz="4000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２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インク 3">
                <a:extLst>
                  <a:ext uri="{FF2B5EF4-FFF2-40B4-BE49-F238E27FC236}">
                    <a16:creationId xmlns:a16="http://schemas.microsoft.com/office/drawing/2014/main" id="{B2F98262-5857-4786-A582-66839ADCE67D}"/>
                  </a:ext>
                </a:extLst>
              </p14:cNvPr>
              <p14:cNvContentPartPr/>
              <p14:nvPr/>
            </p14:nvContentPartPr>
            <p14:xfrm>
              <a:off x="10733840" y="2751860"/>
              <a:ext cx="87120" cy="210240"/>
            </p14:xfrm>
          </p:contentPart>
        </mc:Choice>
        <mc:Fallback xmlns="">
          <p:pic>
            <p:nvPicPr>
              <p:cNvPr id="4" name="インク 3">
                <a:extLst>
                  <a:ext uri="{FF2B5EF4-FFF2-40B4-BE49-F238E27FC236}">
                    <a16:creationId xmlns:a16="http://schemas.microsoft.com/office/drawing/2014/main" id="{B2F98262-5857-4786-A582-66839ADCE67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698200" y="2716220"/>
                <a:ext cx="158760" cy="2818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7370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85"/>
    </mc:Choice>
    <mc:Fallback xmlns="">
      <p:transition spd="slow" advTm="135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7DE623-9170-49BB-A46B-7E739C52A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けいたい　　　つか　　　　　　　ひと　　 あた　　　　　 いんしょう</a:t>
            </a:r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敬体を使うと、人に与える印象は・・・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AF7E87-2716-4679-B39D-A7A778413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896" y="2023328"/>
            <a:ext cx="10515600" cy="3996471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きちんとしている</a:t>
            </a:r>
            <a:endParaRPr kumimoji="1"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kumimoji="1"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まじめ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ていねい</a:t>
            </a:r>
            <a:endParaRPr kumimoji="1"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丁寧な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れいぎ　ただ</a:t>
            </a:r>
            <a:endParaRPr lang="en-US" altLang="ja-JP" sz="2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礼儀正しい</a:t>
            </a:r>
          </a:p>
        </p:txBody>
      </p:sp>
      <p:pic>
        <p:nvPicPr>
          <p:cNvPr id="5" name="図 4" descr="おもちゃ, 人形, スーツ が含まれている画像&#10;&#10;自動的に生成された説明">
            <a:extLst>
              <a:ext uri="{FF2B5EF4-FFF2-40B4-BE49-F238E27FC236}">
                <a16:creationId xmlns:a16="http://schemas.microsoft.com/office/drawing/2014/main" id="{97CB5FB3-CB7D-4F38-9A1C-271111711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873" y="3429000"/>
            <a:ext cx="3129915" cy="3347503"/>
          </a:xfrm>
          <a:prstGeom prst="rect">
            <a:avLst/>
          </a:prstGeom>
        </p:spPr>
      </p:pic>
      <p:pic>
        <p:nvPicPr>
          <p:cNvPr id="7" name="図 6" descr="おもちゃ が含まれている画像&#10;&#10;自動的に生成された説明">
            <a:extLst>
              <a:ext uri="{FF2B5EF4-FFF2-40B4-BE49-F238E27FC236}">
                <a16:creationId xmlns:a16="http://schemas.microsoft.com/office/drawing/2014/main" id="{033184ED-1616-43FA-9BA5-2C4E5C1CC0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161" y="1395732"/>
            <a:ext cx="3761333" cy="37613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374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68"/>
    </mc:Choice>
    <mc:Fallback xmlns="">
      <p:transition spd="slow" advTm="150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7D7E37-2F4F-4E43-8589-AFFF38991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630" y="4797276"/>
            <a:ext cx="8919047" cy="1034129"/>
          </a:xfrm>
          <a:solidFill>
            <a:srgbClr val="FFFF00"/>
          </a:solidFill>
        </p:spPr>
        <p:txBody>
          <a:bodyPr>
            <a:spAutoFit/>
          </a:bodyPr>
          <a:lstStyle/>
          <a:p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あい て　　　　もく </a:t>
            </a:r>
            <a:r>
              <a:rPr kumimoji="1" lang="ja-JP" altLang="en-US" sz="24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て</a:t>
            </a:r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　　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　　　　　　　 　　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つか　　　 わ</a:t>
            </a:r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相手や目的に合わせて使い分ける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7F6B6697-6442-4702-8D6D-5BA62659EAF4}"/>
              </a:ext>
            </a:extLst>
          </p:cNvPr>
          <p:cNvSpPr txBox="1">
            <a:spLocks/>
          </p:cNvSpPr>
          <p:nvPr/>
        </p:nvSpPr>
        <p:spPr>
          <a:xfrm>
            <a:off x="1240953" y="1213780"/>
            <a:ext cx="7589519" cy="1180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 はな　　　　　　　　　　　　　　　　　　　　こと　ば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ふだん話しているときの言葉　～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B6CDAD0F-88D4-4C13-B05B-1041034C4ED4}"/>
              </a:ext>
            </a:extLst>
          </p:cNvPr>
          <p:cNvSpPr txBox="1">
            <a:spLocks/>
          </p:cNvSpPr>
          <p:nvPr/>
        </p:nvSpPr>
        <p:spPr>
          <a:xfrm>
            <a:off x="8613969" y="1147039"/>
            <a:ext cx="2423515" cy="1180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</a:t>
            </a:r>
            <a:r>
              <a:rPr lang="ja-JP" altLang="en-US" sz="2400" dirty="0" err="1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じょ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うたい</a:t>
            </a:r>
            <a:endParaRPr lang="en-US" altLang="ja-JP" sz="44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常体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05CC64D6-502E-4ED1-ABC1-9F7C456CEB3C}"/>
              </a:ext>
            </a:extLst>
          </p:cNvPr>
          <p:cNvSpPr txBox="1">
            <a:spLocks/>
          </p:cNvSpPr>
          <p:nvPr/>
        </p:nvSpPr>
        <p:spPr>
          <a:xfrm>
            <a:off x="8701499" y="2500188"/>
            <a:ext cx="2184857" cy="10516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けい </a:t>
            </a:r>
            <a:r>
              <a:rPr lang="ja-JP" altLang="en-US" sz="2400" dirty="0" err="1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たい</a:t>
            </a:r>
            <a:endParaRPr lang="en-US" altLang="ja-JP" sz="24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敬体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7F6B6697-6442-4702-8D6D-5BA62659EAF4}"/>
              </a:ext>
            </a:extLst>
          </p:cNvPr>
          <p:cNvSpPr txBox="1">
            <a:spLocks/>
          </p:cNvSpPr>
          <p:nvPr/>
        </p:nvSpPr>
        <p:spPr>
          <a:xfrm>
            <a:off x="1249055" y="2426692"/>
            <a:ext cx="7589519" cy="1180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てい ねい　　 こと  </a:t>
            </a:r>
            <a:r>
              <a:rPr lang="ja-JP" altLang="en-US" sz="24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ば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丁寧な言葉　　　　　　　　　　　　～</a:t>
            </a:r>
          </a:p>
        </p:txBody>
      </p:sp>
      <p:cxnSp>
        <p:nvCxnSpPr>
          <p:cNvPr id="8" name="直線コネクタ 7"/>
          <p:cNvCxnSpPr/>
          <p:nvPr/>
        </p:nvCxnSpPr>
        <p:spPr>
          <a:xfrm>
            <a:off x="1198423" y="2342943"/>
            <a:ext cx="9821463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201968" y="3494798"/>
            <a:ext cx="9821463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140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62"/>
    </mc:Choice>
    <mc:Fallback xmlns="">
      <p:transition spd="slow" advTm="180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uiExpand="1" build="p"/>
      <p:bldP spid="6" grpId="0" uiExpand="1" build="p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7D718E-E786-4A5D-BD9C-8BBAC0C47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れんしゅう</a:t>
            </a:r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練習してみよう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5552DE-7E28-4052-BC39-6E8A2C596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紙と鉛筆を用意してください。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539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87"/>
    </mc:Choice>
    <mc:Fallback xmlns="">
      <p:transition spd="slow" advTm="16087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95AADE-E97B-418F-9B3A-45704E48D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つぎ　　　ぶんしょう　 じょうたい</a:t>
            </a:r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次の文章を常体にしてみよう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51CC33-8F96-4C8B-ABB3-187873F38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351" y="1690687"/>
            <a:ext cx="5961112" cy="48021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きょう　　　　あめ　　</a:t>
            </a:r>
            <a:r>
              <a:rPr kumimoji="1" lang="ja-JP" altLang="en-US" sz="2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ふ</a:t>
            </a:r>
            <a:endParaRPr kumimoji="1" lang="en-US" altLang="ja-JP" sz="24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①今日は雨が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降りました</a:t>
            </a:r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kumimoji="1"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kumimoji="1"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あさ　　 はん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た</a:t>
            </a:r>
            <a:endParaRPr lang="en-US" altLang="ja-JP" sz="24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②朝ご飯を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食べます</a:t>
            </a:r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kumimoji="1"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kumimoji="1"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 す　　　　　　どうぶつ　　いぬ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③好きな動物は犬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です</a:t>
            </a:r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387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98"/>
    </mc:Choice>
    <mc:Fallback xmlns="">
      <p:transition spd="slow" advTm="46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3085A8CD-71FC-4E85-B2DA-524422A4C2E7}"/>
              </a:ext>
            </a:extLst>
          </p:cNvPr>
          <p:cNvSpPr txBox="1">
            <a:spLocks/>
          </p:cNvSpPr>
          <p:nvPr/>
        </p:nvSpPr>
        <p:spPr>
          <a:xfrm>
            <a:off x="6804074" y="1679952"/>
            <a:ext cx="48307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きょう　　　　あめ　　　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ふ</a:t>
            </a:r>
            <a:endParaRPr lang="en-US" altLang="ja-JP" sz="24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今日は雨が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降った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あさ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はん　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endParaRPr lang="en-US" altLang="ja-JP" sz="24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朝ご飯を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食べる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 す　　　　　 どうぶつ　　いぬ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好きな動物は犬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だ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180B66F6-9529-4280-8112-76D543761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454528"/>
            <a:ext cx="5961112" cy="48021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</a:t>
            </a:r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きょう　　　　 あめ　 　</a:t>
            </a:r>
            <a:r>
              <a:rPr kumimoji="1" lang="ja-JP" altLang="en-US" sz="2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ふ</a:t>
            </a:r>
            <a:endParaRPr kumimoji="1" lang="en-US" altLang="ja-JP" sz="24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①今日は雨が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降りました</a:t>
            </a:r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kumimoji="1"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kumimoji="1"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あさ　　はん 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た</a:t>
            </a:r>
            <a:endParaRPr lang="en-US" altLang="ja-JP" sz="24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②朝ご飯を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食べます</a:t>
            </a:r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kumimoji="1"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kumimoji="1"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 す　　　　　　どうぶつ　　いぬ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③好きな動物は犬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です</a:t>
            </a:r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FD9E2E34-E853-4B5F-823A-BE918F0F0BD4}"/>
              </a:ext>
            </a:extLst>
          </p:cNvPr>
          <p:cNvSpPr/>
          <p:nvPr/>
        </p:nvSpPr>
        <p:spPr>
          <a:xfrm>
            <a:off x="6194474" y="1863687"/>
            <a:ext cx="652462" cy="802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9EC4BFBE-96C8-4387-AEA7-8D710AAF7219}"/>
              </a:ext>
            </a:extLst>
          </p:cNvPr>
          <p:cNvSpPr/>
          <p:nvPr/>
        </p:nvSpPr>
        <p:spPr>
          <a:xfrm>
            <a:off x="6216748" y="3659149"/>
            <a:ext cx="652462" cy="802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9C062B21-A1BE-4291-8570-3B63AE73B041}"/>
              </a:ext>
            </a:extLst>
          </p:cNvPr>
          <p:cNvSpPr/>
          <p:nvPr/>
        </p:nvSpPr>
        <p:spPr>
          <a:xfrm>
            <a:off x="6216748" y="5244875"/>
            <a:ext cx="652462" cy="802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0C2E642F-05BF-49C7-9A7F-9EF6A1CDC121}"/>
              </a:ext>
            </a:extLst>
          </p:cNvPr>
          <p:cNvSpPr txBox="1">
            <a:spLocks/>
          </p:cNvSpPr>
          <p:nvPr/>
        </p:nvSpPr>
        <p:spPr>
          <a:xfrm>
            <a:off x="294861" y="2321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1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4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こた</a:t>
            </a:r>
            <a:r>
              <a:rPr lang="en-US" altLang="ja-JP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lang="en-US" altLang="ja-JP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答え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023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26"/>
    </mc:Choice>
    <mc:Fallback xmlns="">
      <p:transition spd="slow" advTm="59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6B5F7C-0E5F-4AC4-B9A1-474003AE1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190" y="549047"/>
            <a:ext cx="4569797" cy="1159138"/>
          </a:xfrm>
        </p:spPr>
        <p:txBody>
          <a:bodyPr/>
          <a:lstStyle/>
          <a:p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て  がみ　　　　　　　　　さき</a:t>
            </a:r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手紙のあて先は</a:t>
            </a:r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?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1A59BFB-7239-4AB8-A8AB-C952C37A4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56" y="2657431"/>
            <a:ext cx="7530927" cy="3894174"/>
          </a:xfrm>
          <a:solidFill>
            <a:srgbClr val="FFFF99"/>
          </a:solidFill>
          <a:ln w="6350">
            <a:noFill/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       </a:t>
            </a:r>
            <a:r>
              <a:rPr lang="ja-JP" altLang="en-US" sz="2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たろう　　　　　　　　　　　 とも　　　　　　　　　せん せい　　　て  がみ</a:t>
            </a:r>
            <a:endParaRPr lang="en-US" altLang="ja-JP" sz="2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●　太郎さんは、友だちと先生に手紙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</a:t>
            </a:r>
            <a:r>
              <a:rPr lang="ja-JP" altLang="en-US" sz="22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を書きました。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 </a:t>
            </a:r>
            <a:r>
              <a:rPr lang="ja-JP" altLang="en-US" sz="2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　　　　　　　て  がみ　　　　み　　 　　　だれ　 　　か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●　書いた手紙を見て、誰に書いた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17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 </a:t>
            </a:r>
            <a:r>
              <a:rPr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て  が</a:t>
            </a:r>
            <a:r>
              <a:rPr lang="ja-JP" altLang="en-US" sz="18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</a:t>
            </a:r>
            <a:r>
              <a:rPr lang="ja-JP" altLang="en-US" sz="17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  　かんが</a:t>
            </a:r>
            <a:endParaRPr lang="en-US" altLang="ja-JP" sz="17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手紙か考えてみましょう。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" name="図 3" descr="テーブル, 座る, おもちゃ, 小さい が含まれている画像&#10;&#10;自動的に生成された説明">
            <a:extLst>
              <a:ext uri="{FF2B5EF4-FFF2-40B4-BE49-F238E27FC236}">
                <a16:creationId xmlns:a16="http://schemas.microsoft.com/office/drawing/2014/main" id="{E13B403E-E941-47E1-B947-27914F10A3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598701"/>
            <a:ext cx="4267200" cy="42672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095B3D0-A81C-430B-97C8-CB31429F441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740">
            <a:off x="394134" y="298968"/>
            <a:ext cx="1558873" cy="1436713"/>
          </a:xfrm>
          <a:prstGeom prst="rect">
            <a:avLst/>
          </a:prstGeom>
        </p:spPr>
      </p:pic>
      <p:sp>
        <p:nvSpPr>
          <p:cNvPr id="7" name="思考の吹き出し: 雲形 6">
            <a:extLst>
              <a:ext uri="{FF2B5EF4-FFF2-40B4-BE49-F238E27FC236}">
                <a16:creationId xmlns:a16="http://schemas.microsoft.com/office/drawing/2014/main" id="{B114E0D2-9B18-482F-B2EE-E8387CEE8E97}"/>
              </a:ext>
            </a:extLst>
          </p:cNvPr>
          <p:cNvSpPr/>
          <p:nvPr/>
        </p:nvSpPr>
        <p:spPr>
          <a:xfrm>
            <a:off x="6304189" y="35315"/>
            <a:ext cx="5830957" cy="2707596"/>
          </a:xfrm>
          <a:prstGeom prst="cloudCallout">
            <a:avLst>
              <a:gd name="adj1" fmla="val -8788"/>
              <a:gd name="adj2" fmla="val 8606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5" name="図 4" descr="おもちゃ が含まれている画像&#10;&#10;自動的に生成された説明">
            <a:extLst>
              <a:ext uri="{FF2B5EF4-FFF2-40B4-BE49-F238E27FC236}">
                <a16:creationId xmlns:a16="http://schemas.microsoft.com/office/drawing/2014/main" id="{6F050013-9DC0-4982-84EC-CB46E45985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7" t="2257" r="17889" b="53230"/>
          <a:stretch/>
        </p:blipFill>
        <p:spPr>
          <a:xfrm>
            <a:off x="9012152" y="73028"/>
            <a:ext cx="2376762" cy="1873557"/>
          </a:xfrm>
          <a:prstGeom prst="rect">
            <a:avLst/>
          </a:prstGeom>
        </p:spPr>
      </p:pic>
      <p:pic>
        <p:nvPicPr>
          <p:cNvPr id="9" name="図 8" descr="衣類, 座る, 服を着た, 男 が含まれている画像&#10;&#10;自動的に生成された説明">
            <a:extLst>
              <a:ext uri="{FF2B5EF4-FFF2-40B4-BE49-F238E27FC236}">
                <a16:creationId xmlns:a16="http://schemas.microsoft.com/office/drawing/2014/main" id="{A3387EA1-4FFD-4F2B-8FEC-39DB10F239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3" r="10299" b="56508"/>
          <a:stretch/>
        </p:blipFill>
        <p:spPr>
          <a:xfrm>
            <a:off x="6805328" y="289299"/>
            <a:ext cx="1800483" cy="194225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A149157-30A5-4697-A919-22DD6BB86E84}"/>
              </a:ext>
            </a:extLst>
          </p:cNvPr>
          <p:cNvSpPr txBox="1"/>
          <p:nvPr/>
        </p:nvSpPr>
        <p:spPr>
          <a:xfrm>
            <a:off x="11157373" y="678622"/>
            <a:ext cx="977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せんせい</a:t>
            </a:r>
            <a:endParaRPr kumimoji="1"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先生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E875333-3238-416C-9680-6E552251CE38}"/>
              </a:ext>
            </a:extLst>
          </p:cNvPr>
          <p:cNvSpPr txBox="1"/>
          <p:nvPr/>
        </p:nvSpPr>
        <p:spPr>
          <a:xfrm>
            <a:off x="8260707" y="920704"/>
            <a:ext cx="13418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とも</a:t>
            </a:r>
            <a:endParaRPr kumimoji="1"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友だち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けん </a:t>
            </a:r>
            <a:r>
              <a:rPr lang="ja-JP" altLang="en-US" sz="16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健太</a:t>
            </a:r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21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97"/>
    </mc:Choice>
    <mc:Fallback xmlns="">
      <p:transition spd="slow" advTm="245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CE17F9-158C-48F7-B61B-CB3CEB49D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35" y="222956"/>
            <a:ext cx="10515600" cy="1015663"/>
          </a:xfr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6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まとめ</a:t>
            </a:r>
            <a:endParaRPr kumimoji="1" lang="ja-JP" altLang="en-US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CAA2A5-8A5F-4790-B183-6D482A31A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1360" y="5568651"/>
            <a:ext cx="7968175" cy="820784"/>
          </a:xfrm>
          <a:ln w="34925">
            <a:solidFill>
              <a:schemeClr val="accent1">
                <a:shade val="50000"/>
              </a:schemeClr>
            </a:solidFill>
            <a:bevel/>
          </a:ln>
        </p:spPr>
        <p:txBody>
          <a:bodyPr tIns="144000" bIns="0">
            <a:spAutoFit/>
          </a:bodyPr>
          <a:lstStyle/>
          <a:p>
            <a:pPr marL="0" indent="0">
              <a:buNone/>
            </a:pPr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みなさんもやってみてください。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8AE8687-21C4-4E4A-8A7C-AF9853BD45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41" y="4021557"/>
            <a:ext cx="2755480" cy="2755480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E9CE17F9-158C-48F7-B61B-CB3CEB49DF30}"/>
              </a:ext>
            </a:extLst>
          </p:cNvPr>
          <p:cNvSpPr txBox="1">
            <a:spLocks/>
          </p:cNvSpPr>
          <p:nvPr/>
        </p:nvSpPr>
        <p:spPr>
          <a:xfrm>
            <a:off x="2966721" y="4007097"/>
            <a:ext cx="82628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あい  て　　　     　   も</a:t>
            </a:r>
            <a:r>
              <a:rPr lang="ja-JP" altLang="en-US" sz="2000" dirty="0" err="1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r>
              <a:rPr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</a:t>
            </a:r>
            <a:r>
              <a:rPr lang="ja-JP" altLang="en-US" sz="2000" dirty="0" err="1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て</a:t>
            </a:r>
            <a:r>
              <a:rPr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　　         あ　　  　　            　　　　　か　</a:t>
            </a:r>
            <a:r>
              <a:rPr lang="en-US" altLang="ja-JP" sz="5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lang="en-US" altLang="ja-JP" sz="5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5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相手や目的に合わせて書く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7F6B6697-6442-4702-8D6D-5BA62659EAF4}"/>
              </a:ext>
            </a:extLst>
          </p:cNvPr>
          <p:cNvSpPr txBox="1">
            <a:spLocks/>
          </p:cNvSpPr>
          <p:nvPr/>
        </p:nvSpPr>
        <p:spPr>
          <a:xfrm>
            <a:off x="3403600" y="1333825"/>
            <a:ext cx="7589519" cy="1180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は</a:t>
            </a:r>
            <a:r>
              <a:rPr lang="ja-JP" altLang="en-US" sz="24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　　　　　　　　　　　　　　　　　　　　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こと　</a:t>
            </a:r>
            <a:r>
              <a:rPr lang="ja-JP" altLang="en-US" sz="24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ば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　　ふだん話しているときの言葉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B6CDAD0F-88D4-4C13-B05B-1041034C4ED4}"/>
              </a:ext>
            </a:extLst>
          </p:cNvPr>
          <p:cNvSpPr txBox="1">
            <a:spLocks/>
          </p:cNvSpPr>
          <p:nvPr/>
        </p:nvSpPr>
        <p:spPr>
          <a:xfrm>
            <a:off x="1186642" y="1361290"/>
            <a:ext cx="2423515" cy="1180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</a:t>
            </a:r>
            <a:r>
              <a:rPr lang="ja-JP" altLang="en-US" sz="2400" dirty="0" err="1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じょ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うたい</a:t>
            </a:r>
            <a:endParaRPr lang="en-US" altLang="ja-JP" sz="44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常体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05CC64D6-502E-4ED1-ABC1-9F7C456CEB3C}"/>
              </a:ext>
            </a:extLst>
          </p:cNvPr>
          <p:cNvSpPr txBox="1">
            <a:spLocks/>
          </p:cNvSpPr>
          <p:nvPr/>
        </p:nvSpPr>
        <p:spPr>
          <a:xfrm>
            <a:off x="1261273" y="2661329"/>
            <a:ext cx="2184857" cy="10516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けい </a:t>
            </a:r>
            <a:r>
              <a:rPr lang="ja-JP" altLang="en-US" sz="2400" dirty="0" err="1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たい</a:t>
            </a:r>
            <a:endParaRPr lang="en-US" altLang="ja-JP" sz="24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敬体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7F6B6697-6442-4702-8D6D-5BA62659EAF4}"/>
              </a:ext>
            </a:extLst>
          </p:cNvPr>
          <p:cNvSpPr txBox="1">
            <a:spLocks/>
          </p:cNvSpPr>
          <p:nvPr/>
        </p:nvSpPr>
        <p:spPr>
          <a:xfrm>
            <a:off x="3386892" y="2546073"/>
            <a:ext cx="7589519" cy="1180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 てい ねい　　 こと  </a:t>
            </a:r>
            <a:r>
              <a:rPr lang="ja-JP" altLang="en-US" sz="24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ば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　　丁寧な言葉</a:t>
            </a:r>
          </a:p>
        </p:txBody>
      </p:sp>
      <p:cxnSp>
        <p:nvCxnSpPr>
          <p:cNvPr id="12" name="直線コネクタ 11"/>
          <p:cNvCxnSpPr/>
          <p:nvPr/>
        </p:nvCxnSpPr>
        <p:spPr>
          <a:xfrm>
            <a:off x="1218743" y="2424223"/>
            <a:ext cx="9821463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1222288" y="3576078"/>
            <a:ext cx="9821463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84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71"/>
    </mc:Choice>
    <mc:Fallback xmlns="">
      <p:transition spd="slow" advTm="316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/>
      <p:bldP spid="8" grpId="0" uiExpand="1" build="p"/>
      <p:bldP spid="9" grpId="0" uiExpand="1" build="p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B1E8A35C-E2A5-4340-BC81-E40F3E7ACF4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3509">
            <a:off x="964924" y="1327049"/>
            <a:ext cx="1522905" cy="140356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C6B5F7C-0E5F-4AC4-B9A1-474003AE1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27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だれ　　　か　　　　　　　　　　　　　　　　　　　 　　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かんが</a:t>
            </a:r>
            <a:r>
              <a:rPr lang="en-US" altLang="ja-JP" sz="27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lang="en-US" altLang="ja-JP" sz="27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誰に書いた手紙かな？　考えてみよう。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6" name="図 5" descr="テーブル, 座る, おもちゃ, 小さい が含まれている画像&#10;&#10;自動的に生成された説明">
            <a:extLst>
              <a:ext uri="{FF2B5EF4-FFF2-40B4-BE49-F238E27FC236}">
                <a16:creationId xmlns:a16="http://schemas.microsoft.com/office/drawing/2014/main" id="{615D113A-8B5B-4606-95A9-DC88781F97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43" y="2590800"/>
            <a:ext cx="4267200" cy="4267200"/>
          </a:xfrm>
          <a:prstGeom prst="rect">
            <a:avLst/>
          </a:prstGeom>
        </p:spPr>
      </p:pic>
      <p:sp>
        <p:nvSpPr>
          <p:cNvPr id="4" name="思考の吹き出し: 雲形 3">
            <a:extLst>
              <a:ext uri="{FF2B5EF4-FFF2-40B4-BE49-F238E27FC236}">
                <a16:creationId xmlns:a16="http://schemas.microsoft.com/office/drawing/2014/main" id="{1C5CB593-1345-4C1B-9CA3-81910E7E472B}"/>
              </a:ext>
            </a:extLst>
          </p:cNvPr>
          <p:cNvSpPr/>
          <p:nvPr/>
        </p:nvSpPr>
        <p:spPr>
          <a:xfrm>
            <a:off x="9329530" y="622852"/>
            <a:ext cx="2703444" cy="1603513"/>
          </a:xfrm>
          <a:prstGeom prst="cloudCallout">
            <a:avLst>
              <a:gd name="adj1" fmla="val -27206"/>
              <a:gd name="adj2" fmla="val 7076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？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AFA3DBF-C885-489E-8BF2-F1C7BA25E691}"/>
              </a:ext>
            </a:extLst>
          </p:cNvPr>
          <p:cNvSpPr/>
          <p:nvPr/>
        </p:nvSpPr>
        <p:spPr>
          <a:xfrm>
            <a:off x="469110" y="2843699"/>
            <a:ext cx="7509096" cy="3401820"/>
          </a:xfrm>
          <a:prstGeom prst="rect">
            <a:avLst/>
          </a:prstGeom>
          <a:solidFill>
            <a:schemeClr val="bg1"/>
          </a:solidFill>
          <a:ln w="762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>
            <a:spAutoFit/>
          </a:bodyPr>
          <a:lstStyle/>
          <a:p>
            <a:pPr>
              <a:lnSpc>
                <a:spcPts val="2160"/>
              </a:lnSpc>
            </a:pP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  あした　　　　　　　すう がく</a:t>
            </a:r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indent="446088"/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明日は、数学のテストがあるから、</a:t>
            </a:r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いえ　　　　かえ　　　　　　　　　べんきょう</a:t>
            </a:r>
            <a:endParaRPr kumimoji="1"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家に帰ったら勉強だ。</a:t>
            </a:r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    こく  ご　　　　　　　　　　　　　　　　　 けん た　　　　  ま</a:t>
            </a:r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indent="446088"/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国語のテストは健太に負けたけど、</a:t>
            </a:r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en-US" altLang="ja-JP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すう がく　　　　　　　 か</a:t>
            </a:r>
            <a:endParaRPr kumimoji="1" lang="en-US" altLang="ja-JP" sz="6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数学では勝つぞ！</a:t>
            </a:r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楕円 2"/>
          <p:cNvSpPr/>
          <p:nvPr/>
        </p:nvSpPr>
        <p:spPr>
          <a:xfrm>
            <a:off x="1378829" y="1831953"/>
            <a:ext cx="695093" cy="69509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4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35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11"/>
    </mc:Choice>
    <mc:Fallback xmlns="">
      <p:transition spd="slow" advTm="441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>
            <a:extLst>
              <a:ext uri="{FF2B5EF4-FFF2-40B4-BE49-F238E27FC236}">
                <a16:creationId xmlns:a16="http://schemas.microsoft.com/office/drawing/2014/main" id="{9BDA243A-8BA2-4999-8413-50A1E066639F}"/>
              </a:ext>
            </a:extLst>
          </p:cNvPr>
          <p:cNvSpPr txBox="1">
            <a:spLocks/>
          </p:cNvSpPr>
          <p:nvPr/>
        </p:nvSpPr>
        <p:spPr>
          <a:xfrm>
            <a:off x="5738191" y="238978"/>
            <a:ext cx="25893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こた</a:t>
            </a:r>
            <a:r>
              <a:rPr lang="en-US" altLang="ja-JP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lang="en-US" altLang="ja-JP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答え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9E3792A-E98E-45F0-A3F9-34030D0AA7E0}"/>
              </a:ext>
            </a:extLst>
          </p:cNvPr>
          <p:cNvGrpSpPr/>
          <p:nvPr/>
        </p:nvGrpSpPr>
        <p:grpSpPr>
          <a:xfrm>
            <a:off x="7195930" y="80093"/>
            <a:ext cx="4695780" cy="2586677"/>
            <a:chOff x="7195930" y="80093"/>
            <a:chExt cx="4695780" cy="2586677"/>
          </a:xfrm>
        </p:grpSpPr>
        <p:pic>
          <p:nvPicPr>
            <p:cNvPr id="8" name="図 7" descr="おもちゃ が含まれている画像&#10;&#10;自動的に生成された説明">
              <a:extLst>
                <a:ext uri="{FF2B5EF4-FFF2-40B4-BE49-F238E27FC236}">
                  <a16:creationId xmlns:a16="http://schemas.microsoft.com/office/drawing/2014/main" id="{C1E6B27D-11ED-4A3A-BFBB-EFA714903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17" t="2257" r="17889" b="53230"/>
            <a:stretch/>
          </p:blipFill>
          <p:spPr>
            <a:xfrm>
              <a:off x="7195930" y="80093"/>
              <a:ext cx="3281414" cy="2586677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57B98C9F-E54E-4756-BBAA-29EE9FF301C4}"/>
                </a:ext>
              </a:extLst>
            </p:cNvPr>
            <p:cNvSpPr txBox="1"/>
            <p:nvPr/>
          </p:nvSpPr>
          <p:spPr>
            <a:xfrm>
              <a:off x="10913937" y="1528370"/>
              <a:ext cx="9777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せんせい</a:t>
              </a:r>
              <a:endParaRPr kumimoji="1" lang="en-US" altLang="ja-JP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lang="ja-JP" altLang="en-US" sz="28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先生</a:t>
              </a:r>
              <a:endPara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B8C67B19-8AD6-4088-9505-4D0AA645DB78}"/>
              </a:ext>
            </a:extLst>
          </p:cNvPr>
          <p:cNvGrpSpPr/>
          <p:nvPr/>
        </p:nvGrpSpPr>
        <p:grpSpPr>
          <a:xfrm>
            <a:off x="762074" y="119582"/>
            <a:ext cx="3876188" cy="2443250"/>
            <a:chOff x="762074" y="119582"/>
            <a:chExt cx="3876188" cy="2443250"/>
          </a:xfrm>
        </p:grpSpPr>
        <p:pic>
          <p:nvPicPr>
            <p:cNvPr id="7" name="図 6" descr="衣類, 座る, 服を着た, 男 が含まれている画像&#10;&#10;自動的に生成された説明">
              <a:extLst>
                <a:ext uri="{FF2B5EF4-FFF2-40B4-BE49-F238E27FC236}">
                  <a16:creationId xmlns:a16="http://schemas.microsoft.com/office/drawing/2014/main" id="{C55C7C15-B2DE-4772-B6F8-833591F8B4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53" r="10299" b="56508"/>
            <a:stretch/>
          </p:blipFill>
          <p:spPr>
            <a:xfrm>
              <a:off x="2373352" y="119582"/>
              <a:ext cx="2264910" cy="2443250"/>
            </a:xfrm>
            <a:prstGeom prst="rect">
              <a:avLst/>
            </a:prstGeom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7E875333-3238-416C-9680-6E552251CE38}"/>
                </a:ext>
              </a:extLst>
            </p:cNvPr>
            <p:cNvSpPr txBox="1"/>
            <p:nvPr/>
          </p:nvSpPr>
          <p:spPr>
            <a:xfrm>
              <a:off x="762074" y="1116282"/>
              <a:ext cx="172492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とも</a:t>
              </a:r>
              <a:endParaRPr kumimoji="1" lang="en-US" altLang="ja-JP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kumimoji="1" lang="ja-JP" altLang="en-US" sz="28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友だち</a:t>
              </a:r>
              <a:endPara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lang="ja-JP" altLang="en-US" sz="16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   けん </a:t>
              </a:r>
              <a:r>
                <a:rPr lang="ja-JP" altLang="en-US" sz="1600" dirty="0" err="1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た</a:t>
              </a:r>
              <a:endPara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lang="en-US" altLang="ja-JP" sz="28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(</a:t>
              </a:r>
              <a:r>
                <a:rPr lang="ja-JP" altLang="en-US" sz="28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健太</a:t>
              </a:r>
              <a:r>
                <a:rPr lang="en-US" altLang="ja-JP" sz="28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)</a:t>
              </a:r>
              <a:endPara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DC304BD-340A-449E-8BDA-0335CEEC2A2C}"/>
              </a:ext>
            </a:extLst>
          </p:cNvPr>
          <p:cNvSpPr/>
          <p:nvPr/>
        </p:nvSpPr>
        <p:spPr>
          <a:xfrm>
            <a:off x="2341452" y="3148756"/>
            <a:ext cx="7509096" cy="3401820"/>
          </a:xfrm>
          <a:prstGeom prst="rect">
            <a:avLst/>
          </a:prstGeom>
          <a:solidFill>
            <a:schemeClr val="bg1"/>
          </a:solidFill>
          <a:ln w="762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>
            <a:spAutoFit/>
          </a:bodyPr>
          <a:lstStyle/>
          <a:p>
            <a:pPr>
              <a:lnSpc>
                <a:spcPts val="2160"/>
              </a:lnSpc>
            </a:pP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  あした　　　　　　　すう がく</a:t>
            </a:r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indent="446088"/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明日は、数学のテストがあるから、</a:t>
            </a:r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いえ　　　　かえ　　　　　　　　　べんきょう</a:t>
            </a:r>
            <a:endParaRPr kumimoji="1"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家に帰ったら勉強だ。</a:t>
            </a:r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    こく  ご　　　　　　　　　　　　　　　　　 けん た　　　　  ま</a:t>
            </a:r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indent="446088"/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国語のテストは健太に負けたけど、</a:t>
            </a:r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en-US" altLang="ja-JP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すう がく　　　　　　　 か</a:t>
            </a:r>
            <a:endParaRPr kumimoji="1" lang="en-US" altLang="ja-JP" sz="6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数学では勝つぞ！</a:t>
            </a:r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楕円 1"/>
          <p:cNvSpPr/>
          <p:nvPr/>
        </p:nvSpPr>
        <p:spPr>
          <a:xfrm>
            <a:off x="2005264" y="142726"/>
            <a:ext cx="2876688" cy="28766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387572" y="2989594"/>
            <a:ext cx="1522905" cy="1403564"/>
            <a:chOff x="387572" y="2989594"/>
            <a:chExt cx="1522905" cy="1403564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B1E8A35C-E2A5-4340-BC81-E40F3E7AC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03509">
              <a:off x="387572" y="2989594"/>
              <a:ext cx="1522905" cy="1403564"/>
            </a:xfrm>
            <a:prstGeom prst="rect">
              <a:avLst/>
            </a:prstGeom>
          </p:spPr>
        </p:pic>
        <p:sp>
          <p:nvSpPr>
            <p:cNvPr id="13" name="楕円 12"/>
            <p:cNvSpPr/>
            <p:nvPr/>
          </p:nvSpPr>
          <p:spPr>
            <a:xfrm>
              <a:off x="801477" y="3494498"/>
              <a:ext cx="695093" cy="69509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sz="4000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１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2981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91"/>
    </mc:Choice>
    <mc:Fallback xmlns="">
      <p:transition spd="slow" advTm="150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371C847-730D-4AEA-85E6-CA7140E94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3509">
            <a:off x="1209719" y="1426272"/>
            <a:ext cx="1657500" cy="1527611"/>
          </a:xfrm>
          <a:prstGeom prst="rect">
            <a:avLst/>
          </a:prstGeom>
        </p:spPr>
      </p:pic>
      <p:pic>
        <p:nvPicPr>
          <p:cNvPr id="6" name="図 5" descr="テーブル, 座る, おもちゃ, 小さい が含まれている画像&#10;&#10;自動的に生成された説明">
            <a:extLst>
              <a:ext uri="{FF2B5EF4-FFF2-40B4-BE49-F238E27FC236}">
                <a16:creationId xmlns:a16="http://schemas.microsoft.com/office/drawing/2014/main" id="{388BE666-49D9-45AC-912D-F008C3466D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43" y="2590800"/>
            <a:ext cx="4267200" cy="4267200"/>
          </a:xfrm>
          <a:prstGeom prst="rect">
            <a:avLst/>
          </a:prstGeom>
        </p:spPr>
      </p:pic>
      <p:sp>
        <p:nvSpPr>
          <p:cNvPr id="5" name="思考の吹き出し: 雲形 4">
            <a:extLst>
              <a:ext uri="{FF2B5EF4-FFF2-40B4-BE49-F238E27FC236}">
                <a16:creationId xmlns:a16="http://schemas.microsoft.com/office/drawing/2014/main" id="{1BD904EA-3D81-45F5-8F9D-957BAE1C532E}"/>
              </a:ext>
            </a:extLst>
          </p:cNvPr>
          <p:cNvSpPr/>
          <p:nvPr/>
        </p:nvSpPr>
        <p:spPr>
          <a:xfrm>
            <a:off x="9329530" y="622852"/>
            <a:ext cx="2703444" cy="1603513"/>
          </a:xfrm>
          <a:prstGeom prst="cloudCallout">
            <a:avLst>
              <a:gd name="adj1" fmla="val -27206"/>
              <a:gd name="adj2" fmla="val 7076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？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AE5F5E1-3BDB-47BE-8762-976683DDEB2C}"/>
              </a:ext>
            </a:extLst>
          </p:cNvPr>
          <p:cNvSpPr/>
          <p:nvPr/>
        </p:nvSpPr>
        <p:spPr>
          <a:xfrm>
            <a:off x="469110" y="3049137"/>
            <a:ext cx="7509096" cy="3350524"/>
          </a:xfrm>
          <a:prstGeom prst="rect">
            <a:avLst/>
          </a:prstGeom>
          <a:solidFill>
            <a:schemeClr val="bg1"/>
          </a:solidFill>
          <a:ln w="76200" cmpd="dbl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  あした　　　　　　　すう がく</a:t>
            </a:r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indent="446088"/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明日は、数学のテストがあるので</a:t>
            </a:r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</a:t>
            </a:r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いえ　　　　かえ　　　　　　　　　べんきょう       </a:t>
            </a:r>
            <a:r>
              <a:rPr lang="en-US" altLang="ja-JP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</a:t>
            </a: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家に帰ったら勉強します。</a:t>
            </a:r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    こく  ご　　　　　　　　　　　　　　　　　　　   けん  た  くん　　　　 ま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indent="446088"/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国語のテストでは健太君に負けまし</a:t>
            </a:r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en-US" altLang="ja-JP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             </a:t>
            </a: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すう がく　　　　　　　　か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たが、数学</a:t>
            </a:r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では勝ちたいです。</a:t>
            </a: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3FE3156D-F1D4-477B-A300-87E48714F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ja-JP" altLang="en-US" sz="27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だれ　　　か　　　　　　　　　　　　　　　　　　　 　　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かんが</a:t>
            </a:r>
            <a:r>
              <a:rPr lang="en-US" altLang="ja-JP" sz="27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lang="en-US" altLang="ja-JP" sz="27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誰に書いた手紙かな？　考えてみよう。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楕円 8"/>
          <p:cNvSpPr/>
          <p:nvPr/>
        </p:nvSpPr>
        <p:spPr>
          <a:xfrm>
            <a:off x="1690922" y="2071075"/>
            <a:ext cx="695093" cy="69509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4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781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31"/>
    </mc:Choice>
    <mc:Fallback xmlns="">
      <p:transition spd="slow" advTm="41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4A5DC3-CE8C-4103-9259-53B2DE82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065" y="232117"/>
            <a:ext cx="5562395" cy="1325563"/>
          </a:xfrm>
        </p:spPr>
        <p:txBody>
          <a:bodyPr/>
          <a:lstStyle/>
          <a:p>
            <a:r>
              <a:rPr kumimoji="1" lang="ja-JP" altLang="en-US" sz="1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2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こた</a:t>
            </a:r>
            <a:r>
              <a:rPr kumimoji="1" lang="en-US" altLang="ja-JP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kumimoji="1" lang="en-US" altLang="ja-JP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答え</a:t>
            </a:r>
          </a:p>
        </p:txBody>
      </p:sp>
      <p:pic>
        <p:nvPicPr>
          <p:cNvPr id="7" name="図 6" descr="衣類, 座る, 服を着た, 男 が含まれている画像&#10;&#10;自動的に生成された説明">
            <a:extLst>
              <a:ext uri="{FF2B5EF4-FFF2-40B4-BE49-F238E27FC236}">
                <a16:creationId xmlns:a16="http://schemas.microsoft.com/office/drawing/2014/main" id="{C55C7C15-B2DE-4772-B6F8-833591F8B4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3" r="10299" b="56508"/>
          <a:stretch/>
        </p:blipFill>
        <p:spPr>
          <a:xfrm>
            <a:off x="2332383" y="46643"/>
            <a:ext cx="2264910" cy="2443250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BC8737B6-9E69-4233-AFA8-D9DD8F7C360F}"/>
              </a:ext>
            </a:extLst>
          </p:cNvPr>
          <p:cNvGrpSpPr/>
          <p:nvPr/>
        </p:nvGrpSpPr>
        <p:grpSpPr>
          <a:xfrm>
            <a:off x="7028482" y="-96784"/>
            <a:ext cx="4854297" cy="2586677"/>
            <a:chOff x="7028482" y="33272"/>
            <a:chExt cx="4854297" cy="2586677"/>
          </a:xfrm>
        </p:grpSpPr>
        <p:pic>
          <p:nvPicPr>
            <p:cNvPr id="8" name="図 7" descr="おもちゃ が含まれている画像&#10;&#10;自動的に生成された説明">
              <a:extLst>
                <a:ext uri="{FF2B5EF4-FFF2-40B4-BE49-F238E27FC236}">
                  <a16:creationId xmlns:a16="http://schemas.microsoft.com/office/drawing/2014/main" id="{C1E6B27D-11ED-4A3A-BFBB-EFA714903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17" t="2257" r="17889" b="53230"/>
            <a:stretch/>
          </p:blipFill>
          <p:spPr>
            <a:xfrm>
              <a:off x="7028482" y="33272"/>
              <a:ext cx="3281414" cy="2586677"/>
            </a:xfrm>
            <a:prstGeom prst="rect">
              <a:avLst/>
            </a:prstGeom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6ED9AD50-CD9B-43D9-B013-CD9F0632F38E}"/>
                </a:ext>
              </a:extLst>
            </p:cNvPr>
            <p:cNvSpPr txBox="1"/>
            <p:nvPr/>
          </p:nvSpPr>
          <p:spPr>
            <a:xfrm>
              <a:off x="10905006" y="1326610"/>
              <a:ext cx="9777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せんせい</a:t>
              </a:r>
              <a:endParaRPr kumimoji="1" lang="en-US" altLang="ja-JP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lang="ja-JP" altLang="en-US" sz="28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先生</a:t>
              </a:r>
              <a:endPara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sp>
        <p:nvSpPr>
          <p:cNvPr id="10" name="楕円 9"/>
          <p:cNvSpPr/>
          <p:nvPr/>
        </p:nvSpPr>
        <p:spPr>
          <a:xfrm>
            <a:off x="7933773" y="53212"/>
            <a:ext cx="2876688" cy="28766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E875333-3238-416C-9680-6E552251CE38}"/>
              </a:ext>
            </a:extLst>
          </p:cNvPr>
          <p:cNvSpPr txBox="1"/>
          <p:nvPr/>
        </p:nvSpPr>
        <p:spPr>
          <a:xfrm>
            <a:off x="802415" y="1116282"/>
            <a:ext cx="17249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とも</a:t>
            </a:r>
            <a:endParaRPr kumimoji="1"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友だち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けん </a:t>
            </a:r>
            <a:r>
              <a:rPr lang="ja-JP" altLang="en-US" sz="16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健太</a:t>
            </a:r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442829" y="3082378"/>
            <a:ext cx="1657500" cy="1527611"/>
            <a:chOff x="536958" y="3082378"/>
            <a:chExt cx="1657500" cy="1527611"/>
          </a:xfrm>
        </p:grpSpPr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1371C847-730D-4AEA-85E6-CA7140E94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emen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03509">
              <a:off x="536958" y="3082378"/>
              <a:ext cx="1657500" cy="1527611"/>
            </a:xfrm>
            <a:prstGeom prst="rect">
              <a:avLst/>
            </a:prstGeom>
          </p:spPr>
        </p:pic>
        <p:sp>
          <p:nvSpPr>
            <p:cNvPr id="19" name="楕円 18"/>
            <p:cNvSpPr/>
            <p:nvPr/>
          </p:nvSpPr>
          <p:spPr>
            <a:xfrm>
              <a:off x="1018161" y="3727181"/>
              <a:ext cx="695093" cy="69509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sz="4000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２</a:t>
              </a:r>
            </a:p>
          </p:txBody>
        </p:sp>
      </p:grp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6E781A4-B48D-4A1A-BEBE-CB702469D124}"/>
              </a:ext>
            </a:extLst>
          </p:cNvPr>
          <p:cNvSpPr/>
          <p:nvPr/>
        </p:nvSpPr>
        <p:spPr>
          <a:xfrm>
            <a:off x="2341452" y="3079896"/>
            <a:ext cx="7509096" cy="3350524"/>
          </a:xfrm>
          <a:prstGeom prst="rect">
            <a:avLst/>
          </a:prstGeom>
          <a:solidFill>
            <a:schemeClr val="bg1"/>
          </a:solidFill>
          <a:ln w="76200" cmpd="dbl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  あした　　　　　　　すう がく</a:t>
            </a:r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indent="446088"/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明日は、数学のテストがあるので</a:t>
            </a:r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</a:t>
            </a:r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いえ　　　　かえ　　　　　　　　　べんきょう       </a:t>
            </a:r>
            <a:r>
              <a:rPr lang="en-US" altLang="ja-JP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</a:t>
            </a: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家に帰ったら勉強します。</a:t>
            </a:r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    こく  ご　　　　　　　　　　　　　　　　　　　   けん  た  くん　　　　 ま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indent="446088"/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国語のテストでは健太君に負けまし</a:t>
            </a:r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en-US" altLang="ja-JP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             </a:t>
            </a: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すう がく　　　　　　　　か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たが、数学</a:t>
            </a:r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では勝ちたいです。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98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63"/>
    </mc:Choice>
    <mc:Fallback xmlns="">
      <p:transition spd="slow" advTm="180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CD82C4-9800-4BA8-95CB-2B6749A50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て が</a:t>
            </a:r>
            <a:r>
              <a:rPr kumimoji="1" lang="ja-JP" altLang="en-US" sz="24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</a:t>
            </a:r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</a:t>
            </a:r>
            <a:r>
              <a:rPr kumimoji="1" lang="ja-JP" altLang="en-US" sz="24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ち</a:t>
            </a:r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　　　　　　なん</a:t>
            </a:r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２つの手紙の違いは何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だろう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8DC3A2-02BA-4305-8EC9-0048C62F3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13767"/>
            <a:ext cx="10263187" cy="2775872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</a:t>
            </a:r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24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ち</a:t>
            </a:r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　　　　　　　 くら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どこが違うか、比べてみよう。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3CAABC2-DD79-4CAD-9F9B-1F3B930BD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142" y="2634892"/>
            <a:ext cx="4223108" cy="422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3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99"/>
    </mc:Choice>
    <mc:Fallback xmlns="">
      <p:transition spd="slow" advTm="1059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409ECAB-7FB6-4243-B384-0A3BC4C683B0}"/>
              </a:ext>
            </a:extLst>
          </p:cNvPr>
          <p:cNvSpPr/>
          <p:nvPr/>
        </p:nvSpPr>
        <p:spPr>
          <a:xfrm>
            <a:off x="1127831" y="3588970"/>
            <a:ext cx="7509096" cy="3195747"/>
          </a:xfrm>
          <a:prstGeom prst="rect">
            <a:avLst/>
          </a:prstGeom>
          <a:solidFill>
            <a:schemeClr val="bg1"/>
          </a:solidFill>
          <a:ln w="50800" cmpd="dbl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  あした　　　　　　　すう がく</a:t>
            </a:r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indent="446088">
              <a:lnSpc>
                <a:spcPts val="4000"/>
              </a:lnSpc>
            </a:pPr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明日は、数学のテストがあるので</a:t>
            </a:r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</a:t>
            </a:r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いえ　　　　かえ　　　　　　　　　べんきょう　       </a:t>
            </a:r>
            <a:r>
              <a:rPr lang="en-US" altLang="ja-JP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</a:t>
            </a: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4000"/>
              </a:lnSpc>
            </a:pPr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家に帰ったら勉強します。</a:t>
            </a:r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    こく  ご　　　　　　　　けん  た  くん　　　　 ま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indent="446088">
              <a:lnSpc>
                <a:spcPts val="4000"/>
              </a:lnSpc>
            </a:pPr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国語では健太君に負けましたが、</a:t>
            </a:r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en-US" altLang="ja-JP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すう がく　　　　　　　　か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4000"/>
              </a:lnSpc>
            </a:pPr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数学では勝ちたいです。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9047F0D-A381-44B0-A2D0-787E7ADEAC4B}"/>
              </a:ext>
            </a:extLst>
          </p:cNvPr>
          <p:cNvSpPr/>
          <p:nvPr/>
        </p:nvSpPr>
        <p:spPr>
          <a:xfrm>
            <a:off x="1127831" y="106076"/>
            <a:ext cx="7509096" cy="3242032"/>
          </a:xfrm>
          <a:prstGeom prst="rect">
            <a:avLst/>
          </a:prstGeom>
          <a:solidFill>
            <a:schemeClr val="bg1"/>
          </a:solidFill>
          <a:ln w="5715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>
            <a:spAutoFit/>
          </a:bodyPr>
          <a:lstStyle/>
          <a:p>
            <a:pPr>
              <a:lnSpc>
                <a:spcPts val="2160"/>
              </a:lnSpc>
            </a:pP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  あした　　　　　　　すう がく</a:t>
            </a:r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indent="446088">
              <a:lnSpc>
                <a:spcPts val="4000"/>
              </a:lnSpc>
            </a:pPr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明日は、数学のテストがあるから、</a:t>
            </a:r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いえ　　　　かえ　　　　　　　　　べんきょう</a:t>
            </a:r>
            <a:endParaRPr kumimoji="1"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4000"/>
              </a:lnSpc>
            </a:pPr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家に帰ったら勉強だ。</a:t>
            </a:r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    こく  ご　　　　　　　　　　　　　　　　　 けん た　　　　  ま</a:t>
            </a:r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indent="446088">
              <a:lnSpc>
                <a:spcPts val="4000"/>
              </a:lnSpc>
            </a:pPr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国語のテストは健太に負けたけど、</a:t>
            </a:r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en-US" altLang="ja-JP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すう がく　　　　　　　 か</a:t>
            </a:r>
            <a:endParaRPr kumimoji="1" lang="en-US" altLang="ja-JP" sz="6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4000"/>
              </a:lnSpc>
            </a:pPr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数学では勝つぞ！</a:t>
            </a:r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5" name="図 4" descr="衣類, 座る, 服を着た, 男 が含まれている画像&#10;&#10;自動的に生成された説明">
            <a:extLst>
              <a:ext uri="{FF2B5EF4-FFF2-40B4-BE49-F238E27FC236}">
                <a16:creationId xmlns:a16="http://schemas.microsoft.com/office/drawing/2014/main" id="{C55C7C15-B2DE-4772-B6F8-833591F8B4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3" r="10299" b="56508"/>
          <a:stretch/>
        </p:blipFill>
        <p:spPr>
          <a:xfrm>
            <a:off x="10300432" y="438529"/>
            <a:ext cx="1891568" cy="204051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E875333-3238-416C-9680-6E552251CE38}"/>
              </a:ext>
            </a:extLst>
          </p:cNvPr>
          <p:cNvSpPr txBox="1"/>
          <p:nvPr/>
        </p:nvSpPr>
        <p:spPr>
          <a:xfrm>
            <a:off x="9204763" y="1508168"/>
            <a:ext cx="14417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とも</a:t>
            </a:r>
            <a:endParaRPr kumimoji="1"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友だち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けん </a:t>
            </a:r>
            <a:r>
              <a:rPr lang="ja-JP" altLang="en-US" sz="16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健太</a:t>
            </a:r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8" name="図 7" descr="おもちゃ が含まれている画像&#10;&#10;自動的に生成された説明">
            <a:extLst>
              <a:ext uri="{FF2B5EF4-FFF2-40B4-BE49-F238E27FC236}">
                <a16:creationId xmlns:a16="http://schemas.microsoft.com/office/drawing/2014/main" id="{C1E6B27D-11ED-4A3A-BFBB-EFA7149039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6" t="2257" r="17889" b="53230"/>
          <a:stretch/>
        </p:blipFill>
        <p:spPr>
          <a:xfrm>
            <a:off x="10040014" y="3826592"/>
            <a:ext cx="1984660" cy="215087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ED9AD50-CD9B-43D9-B013-CD9F0632F38E}"/>
              </a:ext>
            </a:extLst>
          </p:cNvPr>
          <p:cNvSpPr txBox="1"/>
          <p:nvPr/>
        </p:nvSpPr>
        <p:spPr>
          <a:xfrm>
            <a:off x="9331799" y="5592747"/>
            <a:ext cx="1134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せんせい</a:t>
            </a:r>
            <a:endParaRPr kumimoji="1"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先生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" name="二等辺三角形 14"/>
          <p:cNvSpPr/>
          <p:nvPr/>
        </p:nvSpPr>
        <p:spPr>
          <a:xfrm rot="5400000">
            <a:off x="8117374" y="1588080"/>
            <a:ext cx="1659466" cy="515311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>
            <a:off x="75249" y="103432"/>
            <a:ext cx="1160587" cy="1069639"/>
            <a:chOff x="387572" y="2989594"/>
            <a:chExt cx="1522905" cy="1403564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B1E8A35C-E2A5-4340-BC81-E40F3E7AC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03509">
              <a:off x="387572" y="2989594"/>
              <a:ext cx="1522905" cy="1403564"/>
            </a:xfrm>
            <a:prstGeom prst="rect">
              <a:avLst/>
            </a:prstGeom>
          </p:spPr>
        </p:pic>
        <p:sp>
          <p:nvSpPr>
            <p:cNvPr id="18" name="楕円 17"/>
            <p:cNvSpPr/>
            <p:nvPr/>
          </p:nvSpPr>
          <p:spPr>
            <a:xfrm>
              <a:off x="801477" y="3494498"/>
              <a:ext cx="695093" cy="69509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sz="4000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１</a:t>
              </a:r>
            </a:p>
          </p:txBody>
        </p:sp>
      </p:grpSp>
      <p:sp>
        <p:nvSpPr>
          <p:cNvPr id="20" name="二等辺三角形 19"/>
          <p:cNvSpPr/>
          <p:nvPr/>
        </p:nvSpPr>
        <p:spPr>
          <a:xfrm rot="5400000">
            <a:off x="8154630" y="4890080"/>
            <a:ext cx="1659466" cy="515311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" name="グループ化 20"/>
          <p:cNvGrpSpPr/>
          <p:nvPr/>
        </p:nvGrpSpPr>
        <p:grpSpPr>
          <a:xfrm>
            <a:off x="16657" y="3530046"/>
            <a:ext cx="1235872" cy="1139024"/>
            <a:chOff x="536958" y="3082378"/>
            <a:chExt cx="1657500" cy="1527611"/>
          </a:xfrm>
        </p:grpSpPr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1371C847-730D-4AEA-85E6-CA7140E94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emen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03509">
              <a:off x="536958" y="3082378"/>
              <a:ext cx="1657500" cy="1527611"/>
            </a:xfrm>
            <a:prstGeom prst="rect">
              <a:avLst/>
            </a:prstGeom>
          </p:spPr>
        </p:pic>
        <p:sp>
          <p:nvSpPr>
            <p:cNvPr id="23" name="楕円 22"/>
            <p:cNvSpPr/>
            <p:nvPr/>
          </p:nvSpPr>
          <p:spPr>
            <a:xfrm>
              <a:off x="1018161" y="3727181"/>
              <a:ext cx="695093" cy="69509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sz="4000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２</a:t>
              </a:r>
            </a:p>
          </p:txBody>
        </p:sp>
      </p:grpSp>
      <p:sp>
        <p:nvSpPr>
          <p:cNvPr id="24" name="二等辺三角形 23"/>
          <p:cNvSpPr/>
          <p:nvPr/>
        </p:nvSpPr>
        <p:spPr>
          <a:xfrm rot="5400000">
            <a:off x="8137694" y="1588081"/>
            <a:ext cx="1659466" cy="515311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二等辺三角形 24"/>
          <p:cNvSpPr/>
          <p:nvPr/>
        </p:nvSpPr>
        <p:spPr>
          <a:xfrm rot="5400000">
            <a:off x="8174950" y="4890081"/>
            <a:ext cx="1659466" cy="515311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二等辺三角形 25"/>
          <p:cNvSpPr/>
          <p:nvPr/>
        </p:nvSpPr>
        <p:spPr>
          <a:xfrm rot="5400000">
            <a:off x="8137694" y="1588082"/>
            <a:ext cx="1659466" cy="515311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二等辺三角形 26"/>
          <p:cNvSpPr/>
          <p:nvPr/>
        </p:nvSpPr>
        <p:spPr>
          <a:xfrm rot="5400000">
            <a:off x="8174950" y="4890082"/>
            <a:ext cx="1659466" cy="515311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3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75"/>
    </mc:Choice>
    <mc:Fallback xmlns="">
      <p:transition spd="slow" advTm="1357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409ECAB-7FB6-4243-B384-0A3BC4C683B0}"/>
              </a:ext>
            </a:extLst>
          </p:cNvPr>
          <p:cNvSpPr/>
          <p:nvPr/>
        </p:nvSpPr>
        <p:spPr>
          <a:xfrm>
            <a:off x="1128199" y="3588963"/>
            <a:ext cx="7509096" cy="3195747"/>
          </a:xfrm>
          <a:prstGeom prst="rect">
            <a:avLst/>
          </a:prstGeom>
          <a:solidFill>
            <a:schemeClr val="bg1"/>
          </a:solidFill>
          <a:ln w="50800" cmpd="dbl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  あした　　　　　　　すう がく</a:t>
            </a:r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indent="446088">
              <a:lnSpc>
                <a:spcPts val="4000"/>
              </a:lnSpc>
            </a:pPr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明日は、数学のテストがあるので</a:t>
            </a:r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</a:t>
            </a:r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いえ　　　　かえ　　　　　　　　　べんきょう　       </a:t>
            </a:r>
            <a:r>
              <a:rPr lang="en-US" altLang="ja-JP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</a:t>
            </a: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4000"/>
              </a:lnSpc>
            </a:pPr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家に帰ったら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勉強します</a:t>
            </a:r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    こく  ご　　　　　　　　けん  た  くん　　　　 ま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indent="446088">
              <a:lnSpc>
                <a:spcPts val="4000"/>
              </a:lnSpc>
            </a:pPr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国語では健太君に負けましたが、</a:t>
            </a:r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en-US" altLang="ja-JP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すう がく　　　　　　　　か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4000"/>
              </a:lnSpc>
            </a:pPr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数学では勝ちたいです。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59047F0D-A381-44B0-A2D0-787E7ADEAC4B}"/>
              </a:ext>
            </a:extLst>
          </p:cNvPr>
          <p:cNvSpPr/>
          <p:nvPr/>
        </p:nvSpPr>
        <p:spPr>
          <a:xfrm>
            <a:off x="1128199" y="106075"/>
            <a:ext cx="7509096" cy="3242032"/>
          </a:xfrm>
          <a:prstGeom prst="rect">
            <a:avLst/>
          </a:prstGeom>
          <a:solidFill>
            <a:schemeClr val="bg1"/>
          </a:solidFill>
          <a:ln w="5715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>
            <a:spAutoFit/>
          </a:bodyPr>
          <a:lstStyle/>
          <a:p>
            <a:pPr>
              <a:lnSpc>
                <a:spcPts val="2160"/>
              </a:lnSpc>
            </a:pP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  あした　　　　　　　すう がく</a:t>
            </a:r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indent="446088">
              <a:lnSpc>
                <a:spcPts val="4000"/>
              </a:lnSpc>
            </a:pPr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明日は、数学のテストがあるから、</a:t>
            </a:r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いえ　　　　かえ　　　　　　　　　べんきょう</a:t>
            </a:r>
            <a:endParaRPr kumimoji="1"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4000"/>
              </a:lnSpc>
            </a:pPr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家に帰ったら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勉強だ</a:t>
            </a:r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    こく  ご　　　　　　　　　　　　　　　　　 けん た　　　　  ま</a:t>
            </a:r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indent="446088">
              <a:lnSpc>
                <a:spcPts val="4000"/>
              </a:lnSpc>
            </a:pPr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国語のテストは健太に負けたけど、</a:t>
            </a:r>
            <a:endParaRPr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en-US" altLang="ja-JP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すう がく　　　　　　　 か</a:t>
            </a:r>
            <a:endParaRPr kumimoji="1" lang="en-US" altLang="ja-JP" sz="6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4000"/>
              </a:lnSpc>
            </a:pPr>
            <a:r>
              <a:rPr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数学では勝つぞ！</a:t>
            </a:r>
            <a:endParaRPr kumimoji="1" lang="en-US" altLang="ja-JP" sz="3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5" name="図 4" descr="衣類, 座る, 服を着た, 男 が含まれている画像&#10;&#10;自動的に生成された説明">
            <a:extLst>
              <a:ext uri="{FF2B5EF4-FFF2-40B4-BE49-F238E27FC236}">
                <a16:creationId xmlns:a16="http://schemas.microsoft.com/office/drawing/2014/main" id="{C55C7C15-B2DE-4772-B6F8-833591F8B4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3" r="10299" b="56508"/>
          <a:stretch/>
        </p:blipFill>
        <p:spPr>
          <a:xfrm>
            <a:off x="10300432" y="438529"/>
            <a:ext cx="1891568" cy="204051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E875333-3238-416C-9680-6E552251CE38}"/>
              </a:ext>
            </a:extLst>
          </p:cNvPr>
          <p:cNvSpPr txBox="1"/>
          <p:nvPr/>
        </p:nvSpPr>
        <p:spPr>
          <a:xfrm>
            <a:off x="9204763" y="1508168"/>
            <a:ext cx="14417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とも</a:t>
            </a:r>
            <a:endParaRPr kumimoji="1"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友だち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けん </a:t>
            </a:r>
            <a:r>
              <a:rPr lang="ja-JP" altLang="en-US" sz="16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健太</a:t>
            </a:r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8" name="図 7" descr="おもちゃ が含まれている画像&#10;&#10;自動的に生成された説明">
            <a:extLst>
              <a:ext uri="{FF2B5EF4-FFF2-40B4-BE49-F238E27FC236}">
                <a16:creationId xmlns:a16="http://schemas.microsoft.com/office/drawing/2014/main" id="{C1E6B27D-11ED-4A3A-BFBB-EFA7149039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6" t="2257" r="17889" b="53230"/>
          <a:stretch/>
        </p:blipFill>
        <p:spPr>
          <a:xfrm>
            <a:off x="10040014" y="3826592"/>
            <a:ext cx="1984660" cy="215087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ED9AD50-CD9B-43D9-B013-CD9F0632F38E}"/>
              </a:ext>
            </a:extLst>
          </p:cNvPr>
          <p:cNvSpPr txBox="1"/>
          <p:nvPr/>
        </p:nvSpPr>
        <p:spPr>
          <a:xfrm>
            <a:off x="9331799" y="5592747"/>
            <a:ext cx="1134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せんせい</a:t>
            </a:r>
            <a:endParaRPr kumimoji="1"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先生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88696" y="89985"/>
            <a:ext cx="1160587" cy="1069639"/>
            <a:chOff x="387572" y="2989594"/>
            <a:chExt cx="1522905" cy="1403564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B1E8A35C-E2A5-4340-BC81-E40F3E7AC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03509">
              <a:off x="387572" y="2989594"/>
              <a:ext cx="1522905" cy="1403564"/>
            </a:xfrm>
            <a:prstGeom prst="rect">
              <a:avLst/>
            </a:prstGeom>
          </p:spPr>
        </p:pic>
        <p:sp>
          <p:nvSpPr>
            <p:cNvPr id="18" name="楕円 17"/>
            <p:cNvSpPr/>
            <p:nvPr/>
          </p:nvSpPr>
          <p:spPr>
            <a:xfrm>
              <a:off x="801477" y="3494498"/>
              <a:ext cx="695093" cy="69509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sz="4000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１</a:t>
              </a: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43551" y="3516599"/>
            <a:ext cx="1235872" cy="1139024"/>
            <a:chOff x="536958" y="3082378"/>
            <a:chExt cx="1657500" cy="1527611"/>
          </a:xfrm>
        </p:grpSpPr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1371C847-730D-4AEA-85E6-CA7140E94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emen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03509">
              <a:off x="536958" y="3082378"/>
              <a:ext cx="1657500" cy="1527611"/>
            </a:xfrm>
            <a:prstGeom prst="rect">
              <a:avLst/>
            </a:prstGeom>
          </p:spPr>
        </p:pic>
        <p:sp>
          <p:nvSpPr>
            <p:cNvPr id="23" name="楕円 22"/>
            <p:cNvSpPr/>
            <p:nvPr/>
          </p:nvSpPr>
          <p:spPr>
            <a:xfrm>
              <a:off x="1018161" y="3727181"/>
              <a:ext cx="695093" cy="69509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sz="4000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２</a:t>
              </a:r>
            </a:p>
          </p:txBody>
        </p:sp>
      </p:grpSp>
      <p:sp>
        <p:nvSpPr>
          <p:cNvPr id="36" name="二等辺三角形 35"/>
          <p:cNvSpPr/>
          <p:nvPr/>
        </p:nvSpPr>
        <p:spPr>
          <a:xfrm rot="5400000">
            <a:off x="8137694" y="1588082"/>
            <a:ext cx="1659466" cy="515311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二等辺三角形 36"/>
          <p:cNvSpPr/>
          <p:nvPr/>
        </p:nvSpPr>
        <p:spPr>
          <a:xfrm rot="5400000">
            <a:off x="8174950" y="4890082"/>
            <a:ext cx="1659466" cy="515311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333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81"/>
    </mc:Choice>
    <mc:Fallback xmlns="">
      <p:transition spd="slow" advTm="22581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|4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6.6|5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11.3|12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5.3|4.5|1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1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17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3.4|7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6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3.1|2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8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.3|1.6|1.8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UD Digi Kyokasho NK-R"/>
        <a:ea typeface="UD Digi Kyokasho NK-R"/>
        <a:cs typeface=""/>
      </a:majorFont>
      <a:minorFont>
        <a:latin typeface="UD Digi Kyokasho NK-R"/>
        <a:ea typeface="UD Digi Kyokasho NK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4350</TotalTime>
  <Words>280</Words>
  <Application>Microsoft Office PowerPoint</Application>
  <PresentationFormat>ワイド画面</PresentationFormat>
  <Paragraphs>416</Paragraphs>
  <Slides>20</Slides>
  <Notes>20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6" baseType="lpstr">
      <vt:lpstr>BIZ UDPゴシック</vt:lpstr>
      <vt:lpstr>UD Digi Kyokasho NK-R</vt:lpstr>
      <vt:lpstr>UD デジタル 教科書体 NK-B</vt:lpstr>
      <vt:lpstr>游ゴシック</vt:lpstr>
      <vt:lpstr>Arial</vt:lpstr>
      <vt:lpstr>Office テーマ</vt:lpstr>
      <vt:lpstr> あい て　　　　もく てき　　　 あ　　　　　　　　　　　か 相手や目的に合わせて書く</vt:lpstr>
      <vt:lpstr> て  がみ　　　　　　　　　さき 手紙のあて先は?</vt:lpstr>
      <vt:lpstr>だれ　　　か　　　　　　　　　　　　　　　　　　　 　　かんが 誰に書いた手紙かな？　考えてみよう。 </vt:lpstr>
      <vt:lpstr>PowerPoint プレゼンテーション</vt:lpstr>
      <vt:lpstr>だれ　　　か　　　　　　　　　　　　　　　　　　　 　　かんが 誰に書いた手紙かな？　考えてみよう。 </vt:lpstr>
      <vt:lpstr>　こた 答え</vt:lpstr>
      <vt:lpstr>　　　　　　　　　て がみ　　　　ちが　　　　　　なん ２つの手紙の違いは何だろう？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　　　　とも　　　　　　　　　　　　　　　　　　　　　　　はな 　　友だちには、ふだん話しているときの</vt:lpstr>
      <vt:lpstr> じょうたい　　　つか　　　　　　 あいて　　　 　あた　　　　　　いんしょう  常体を使うと、相手に与える印象は・・・</vt:lpstr>
      <vt:lpstr>せんせい　　　　　　　　　　　　　　　　　　　 はな　            てい ねい 先生には、友だちと話すより丁寧な</vt:lpstr>
      <vt:lpstr>けいたい　　　つか　　　　　　　ひと　　 あた　　　　　 いんしょう 敬体を使うと、人に与える印象は・・・</vt:lpstr>
      <vt:lpstr>あい て　　　　もく てき　　　　 あ　　　　　　　 　　 つか　　　 わ 相手や目的に合わせて使い分ける</vt:lpstr>
      <vt:lpstr>れんしゅう 練習してみよう</vt:lpstr>
      <vt:lpstr>つぎ　　　ぶんしょう　 じょうたい 次の文章を常体にしてみよう</vt:lpstr>
      <vt:lpstr>PowerPoint プレゼンテーション</vt:lpstr>
      <vt:lpstr>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場面や相手に合わせて書く</dc:title>
  <dc:creator>孝文 音羽</dc:creator>
  <cp:lastModifiedBy>Windows ユーザー</cp:lastModifiedBy>
  <cp:revision>112</cp:revision>
  <cp:lastPrinted>2021-02-15T09:05:42Z</cp:lastPrinted>
  <dcterms:created xsi:type="dcterms:W3CDTF">2021-01-21T14:44:51Z</dcterms:created>
  <dcterms:modified xsi:type="dcterms:W3CDTF">2021-02-25T08:22:40Z</dcterms:modified>
</cp:coreProperties>
</file>