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312" r:id="rId3"/>
    <p:sldId id="313" r:id="rId4"/>
    <p:sldId id="321" r:id="rId5"/>
    <p:sldId id="315" r:id="rId6"/>
    <p:sldId id="316" r:id="rId7"/>
    <p:sldId id="317" r:id="rId8"/>
    <p:sldId id="308" r:id="rId9"/>
    <p:sldId id="293" r:id="rId10"/>
    <p:sldId id="301" r:id="rId11"/>
    <p:sldId id="307" r:id="rId12"/>
    <p:sldId id="310" r:id="rId13"/>
    <p:sldId id="305" r:id="rId14"/>
    <p:sldId id="319" r:id="rId15"/>
    <p:sldId id="320" r:id="rId16"/>
    <p:sldId id="306" r:id="rId17"/>
    <p:sldId id="311" r:id="rId18"/>
    <p:sldId id="303"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353" autoAdjust="0"/>
  </p:normalViewPr>
  <p:slideViewPr>
    <p:cSldViewPr snapToGrid="0">
      <p:cViewPr>
        <p:scale>
          <a:sx n="70" d="100"/>
          <a:sy n="70" d="100"/>
        </p:scale>
        <p:origin x="51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AC38504-84F1-4BC2-99AE-CB2E2C96FD60}" type="datetimeFigureOut">
              <a:rPr kumimoji="1" lang="ja-JP" altLang="en-US" smtClean="0"/>
              <a:t>2021/1/14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ED56A31-CED6-4DDD-8007-3353167BFEC2}" type="slidenum">
              <a:rPr kumimoji="1" lang="ja-JP" altLang="en-US" smtClean="0"/>
              <a:t>‹#›</a:t>
            </a:fld>
            <a:endParaRPr kumimoji="1" lang="ja-JP" altLang="en-US"/>
          </a:p>
        </p:txBody>
      </p:sp>
    </p:spTree>
    <p:extLst>
      <p:ext uri="{BB962C8B-B14F-4D97-AF65-F5344CB8AC3E}">
        <p14:creationId xmlns:p14="http://schemas.microsoft.com/office/powerpoint/2010/main" val="2400111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古文を読みましょう。</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a:t>
            </a:fld>
            <a:endParaRPr kumimoji="1" lang="ja-JP" altLang="en-US"/>
          </a:p>
        </p:txBody>
      </p:sp>
    </p:spTree>
    <p:extLst>
      <p:ext uri="{BB962C8B-B14F-4D97-AF65-F5344CB8AC3E}">
        <p14:creationId xmlns:p14="http://schemas.microsoft.com/office/powerpoint/2010/main" val="360353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lang="ja-JP" altLang="en-US" dirty="0">
                <a:latin typeface="ＭＳ ゴシック" panose="020B0609070205080204" pitchFamily="49" charset="-128"/>
                <a:ea typeface="ＭＳ ゴシック" panose="020B0609070205080204" pitchFamily="49" charset="-128"/>
              </a:rPr>
              <a:t>　１つ目は、「矛盾」です。</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dirty="0">
                <a:latin typeface="ＭＳ ゴシック" panose="020B0609070205080204" pitchFamily="49" charset="-128"/>
                <a:ea typeface="ＭＳ ゴシック" panose="020B0609070205080204" pitchFamily="49" charset="-128"/>
              </a:rPr>
              <a:t>　楚の国に、盾と矛を売る人がいました。</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dirty="0">
                <a:latin typeface="ＭＳ ゴシック" panose="020B0609070205080204" pitchFamily="49" charset="-128"/>
                <a:ea typeface="ＭＳ ゴシック" panose="020B0609070205080204" pitchFamily="49" charset="-128"/>
              </a:rPr>
              <a:t>　自分が売る盾を自慢して、「私のこの盾の堅固なことときたら、どんなに鋭利な刃物でも突き通すことはできません。」</a:t>
            </a: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ja-JP" dirty="0">
              <a:latin typeface="ＭＳ ゴシック" panose="020B0609070205080204" pitchFamily="49" charset="-128"/>
              <a:ea typeface="ＭＳ ゴシック" panose="020B0609070205080204" pitchFamily="49"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dirty="0">
                <a:latin typeface="ＭＳ ゴシック" panose="020B0609070205080204" pitchFamily="49" charset="-128"/>
                <a:ea typeface="ＭＳ ゴシック" panose="020B0609070205080204" pitchFamily="49" charset="-128"/>
              </a:rPr>
              <a:t>　また、自分が売る矛を自慢して、「私のこの矛の鋭利なことと言ったらどんな堅固なものでも貫き通してしまいます」と言いました。</a:t>
            </a:r>
            <a:endParaRPr lang="ja-JP"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10</a:t>
            </a:fld>
            <a:endParaRPr kumimoji="1" lang="ja-JP" altLang="en-US"/>
          </a:p>
        </p:txBody>
      </p:sp>
    </p:spTree>
    <p:extLst>
      <p:ext uri="{BB962C8B-B14F-4D97-AF65-F5344CB8AC3E}">
        <p14:creationId xmlns:p14="http://schemas.microsoft.com/office/powerpoint/2010/main" val="165682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lang="ja-JP" altLang="en-US" dirty="0">
                <a:latin typeface="ＭＳ ゴシック" panose="020B0609070205080204" pitchFamily="49" charset="-128"/>
                <a:ea typeface="ＭＳ ゴシック" panose="020B0609070205080204" pitchFamily="49" charset="-128"/>
              </a:rPr>
              <a:t>　それを聞いてある人が、「ではあなたの矛であなたの盾を突いたらどうなりますか？」と尋ねると、その人は何も言うことができなくなってしまいました</a:t>
            </a:r>
            <a:r>
              <a:rPr lang="ja-JP" altLang="en-US" dirty="0" smtClean="0">
                <a:latin typeface="ＭＳ ゴシック" panose="020B0609070205080204" pitchFamily="49" charset="-128"/>
                <a:ea typeface="ＭＳ ゴシック" panose="020B0609070205080204" pitchFamily="49" charset="-128"/>
              </a:rPr>
              <a:t>。</a:t>
            </a:r>
            <a:endParaRPr lang="ja-JP"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11</a:t>
            </a:fld>
            <a:endParaRPr kumimoji="1" lang="ja-JP" altLang="en-US"/>
          </a:p>
        </p:txBody>
      </p:sp>
    </p:spTree>
    <p:extLst>
      <p:ext uri="{BB962C8B-B14F-4D97-AF65-F5344CB8AC3E}">
        <p14:creationId xmlns:p14="http://schemas.microsoft.com/office/powerpoint/2010/main" val="390192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「矛盾」の話を聞いて、あなたはどのように感じましたか。</a:t>
            </a:r>
            <a:endParaRPr lang="ja-JP" altLang="en-US"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例えば、この</a:t>
            </a:r>
            <a:r>
              <a:rPr lang="ja-JP" altLang="en-US" dirty="0" smtClean="0">
                <a:latin typeface="ＭＳ ゴシック" panose="020B0609070205080204" pitchFamily="49" charset="-128"/>
                <a:ea typeface="ＭＳ ゴシック" panose="020B0609070205080204" pitchFamily="49" charset="-128"/>
              </a:rPr>
              <a:t>ような感想が考えられます。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smtClean="0">
                <a:latin typeface="ＭＳ ゴシック" panose="020B0609070205080204" pitchFamily="49" charset="-128"/>
                <a:ea typeface="ＭＳ ゴシック" panose="020B0609070205080204" pitchFamily="49" charset="-128"/>
              </a:rPr>
              <a:t>＜クリック＞「全体ではなく、一つのことだけ考えるから、つじつまが合わなくなってしまうのではないかと思いました。</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などです。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他にも、いろいろ</a:t>
            </a:r>
            <a:r>
              <a:rPr lang="ja-JP" altLang="en-US" dirty="0" smtClean="0">
                <a:latin typeface="ＭＳ ゴシック" panose="020B0609070205080204" pitchFamily="49" charset="-128"/>
                <a:ea typeface="ＭＳ ゴシック" panose="020B0609070205080204" pitchFamily="49" charset="-128"/>
              </a:rPr>
              <a:t>な感想があると思いますので、参考にして</a:t>
            </a:r>
            <a:r>
              <a:rPr lang="ja-JP" altLang="en-US" dirty="0">
                <a:latin typeface="ＭＳ ゴシック" panose="020B0609070205080204" pitchFamily="49" charset="-128"/>
                <a:ea typeface="ＭＳ ゴシック" panose="020B0609070205080204" pitchFamily="49" charset="-128"/>
              </a:rPr>
              <a:t>みてください。</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12</a:t>
            </a:fld>
            <a:endParaRPr kumimoji="1" lang="ja-JP" altLang="en-US"/>
          </a:p>
        </p:txBody>
      </p:sp>
    </p:spTree>
    <p:extLst>
      <p:ext uri="{BB962C8B-B14F-4D97-AF65-F5344CB8AC3E}">
        <p14:creationId xmlns:p14="http://schemas.microsoft.com/office/powerpoint/2010/main" val="287935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「矛盾」の意味は、「ものごとのつじつまが合わないこと。」を言います。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使い方の例としては、「やせたいと言いながら、ケーキを食べる姉の言動は矛盾している。」などと使います。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13</a:t>
            </a:fld>
            <a:endParaRPr kumimoji="1" lang="ja-JP" altLang="en-US"/>
          </a:p>
        </p:txBody>
      </p:sp>
    </p:spTree>
    <p:extLst>
      <p:ext uri="{BB962C8B-B14F-4D97-AF65-F5344CB8AC3E}">
        <p14:creationId xmlns:p14="http://schemas.microsoft.com/office/powerpoint/2010/main" val="749283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次は、「五十歩百歩」です。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魏の恵王が孟子を招いてこう尋ねました。</a:t>
            </a:r>
          </a:p>
          <a:p>
            <a:pPr algn="just">
              <a:lnSpc>
                <a:spcPct val="100000"/>
              </a:lnSpc>
            </a:pPr>
            <a:r>
              <a:rPr lang="ja-JP" altLang="en-US" dirty="0">
                <a:latin typeface="ＭＳ ゴシック" panose="020B0609070205080204" pitchFamily="49" charset="-128"/>
                <a:ea typeface="ＭＳ ゴシック" panose="020B0609070205080204" pitchFamily="49" charset="-128"/>
              </a:rPr>
              <a:t>　「私は心を尽くして国を治めています。河内の地域が凶作ならばその民を河東に移し、河東が凶作になれば同じことをする。ところが隣の国では私ほど心を尽くして政治を行っているようには思えないのに、それでも隣の国は民が減ったようには見えず、私の国は民が増えたようには見えない。これはいったいどうしたことでしょうか？」</a:t>
            </a: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つまり隣の国より自分の国の方が良い政治をしているのだから、隣から民がこちらに逃げてきてもよさそうなものなのに、ということなのでしょう。</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14</a:t>
            </a:fld>
            <a:endParaRPr kumimoji="1" lang="ja-JP" altLang="en-US"/>
          </a:p>
        </p:txBody>
      </p:sp>
    </p:spTree>
    <p:extLst>
      <p:ext uri="{BB962C8B-B14F-4D97-AF65-F5344CB8AC3E}">
        <p14:creationId xmlns:p14="http://schemas.microsoft.com/office/powerpoint/2010/main" val="83221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すると孟子はそれに答えてこう言いました。</a:t>
            </a:r>
          </a:p>
          <a:p>
            <a:pPr algn="just">
              <a:lnSpc>
                <a:spcPct val="100000"/>
              </a:lnSpc>
            </a:pPr>
            <a:r>
              <a:rPr lang="ja-JP" altLang="en-US" dirty="0">
                <a:latin typeface="ＭＳ ゴシック" panose="020B0609070205080204" pitchFamily="49" charset="-128"/>
                <a:ea typeface="ＭＳ ゴシック" panose="020B0609070205080204" pitchFamily="49" charset="-128"/>
              </a:rPr>
              <a:t>　「王様はいくさがお好きだからそれにたとえてお話しましょう。戦いで白兵戦になった時、兵が鎧を捨て武器を引きずって逃げたとします。或る兵は百歩逃げてとどまり、ある兵は五十歩逃げてとどまりました。五十歩逃げてとどまった兵が百歩逃げた兵を、自分の方が勇気がある、お前は臆病者だと笑ったとしたなら、王様はこれをどう思われますか？」</a:t>
            </a: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恵王はこの話を聞くと</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「そんなバカな。五十歩逃げようと百歩逃げようと、逃げたのに変わりはないじゃないか」と言います。</a:t>
            </a:r>
            <a:endParaRPr lang="ja-JP"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15</a:t>
            </a:fld>
            <a:endParaRPr kumimoji="1" lang="ja-JP" altLang="en-US"/>
          </a:p>
        </p:txBody>
      </p:sp>
    </p:spTree>
    <p:extLst>
      <p:ext uri="{BB962C8B-B14F-4D97-AF65-F5344CB8AC3E}">
        <p14:creationId xmlns:p14="http://schemas.microsoft.com/office/powerpoint/2010/main" val="193552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そこで孟子はさらに</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「王様はよくわかっていらっしゃる。それなら今のように隣の国と比較するのはやめましょう」と言います。</a:t>
            </a: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孟子は隣の国の政治と恵王の政治はこの五十歩百歩の話と同じ、どちらも王道の政治でない点で同じなのです、どうか王道の政治、徳の政治をしていただきたいと恵王をさとすのでした。</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16</a:t>
            </a:fld>
            <a:endParaRPr kumimoji="1" lang="ja-JP" altLang="en-US"/>
          </a:p>
        </p:txBody>
      </p:sp>
    </p:spTree>
    <p:extLst>
      <p:ext uri="{BB962C8B-B14F-4D97-AF65-F5344CB8AC3E}">
        <p14:creationId xmlns:p14="http://schemas.microsoft.com/office/powerpoint/2010/main" val="396835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「五十歩百歩」の話を聞いて、あなたはどのように感じましたか。</a:t>
            </a:r>
            <a:endParaRPr lang="ja-JP" altLang="en-US"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＜少し待つ。＞</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例えば、この</a:t>
            </a:r>
            <a:r>
              <a:rPr lang="ja-JP" altLang="en-US" dirty="0" smtClean="0">
                <a:latin typeface="ＭＳ ゴシック" panose="020B0609070205080204" pitchFamily="49" charset="-128"/>
                <a:ea typeface="ＭＳ ゴシック" panose="020B0609070205080204" pitchFamily="49" charset="-128"/>
              </a:rPr>
              <a:t>ような感想が考えられます。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「政治は自分の国の人のためにするものだから、隣の国のことを考えずに、一生懸命、良いことをするべきだと思います。」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などです。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他にも、いろいろ</a:t>
            </a:r>
            <a:r>
              <a:rPr lang="ja-JP" altLang="en-US" dirty="0" smtClean="0">
                <a:latin typeface="ＭＳ ゴシック" panose="020B0609070205080204" pitchFamily="49" charset="-128"/>
                <a:ea typeface="ＭＳ ゴシック" panose="020B0609070205080204" pitchFamily="49" charset="-128"/>
              </a:rPr>
              <a:t>な感想があると思いますので、参考にして</a:t>
            </a:r>
            <a:r>
              <a:rPr lang="ja-JP" altLang="en-US" dirty="0">
                <a:latin typeface="ＭＳ ゴシック" panose="020B0609070205080204" pitchFamily="49" charset="-128"/>
                <a:ea typeface="ＭＳ ゴシック" panose="020B0609070205080204" pitchFamily="49" charset="-128"/>
              </a:rPr>
              <a:t>みてください。</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17</a:t>
            </a:fld>
            <a:endParaRPr kumimoji="1" lang="ja-JP" altLang="en-US"/>
          </a:p>
        </p:txBody>
      </p:sp>
    </p:spTree>
    <p:extLst>
      <p:ext uri="{BB962C8B-B14F-4D97-AF65-F5344CB8AC3E}">
        <p14:creationId xmlns:p14="http://schemas.microsoft.com/office/powerpoint/2010/main" val="3936193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「五十歩百歩」の意味は、わずかな違いがあるだけで、本質的には変わらないこと。」を言います。</a:t>
            </a:r>
            <a:endParaRPr lang="en-US" altLang="ja-JP" dirty="0">
              <a:latin typeface="ＭＳ ゴシック" panose="020B0609070205080204" pitchFamily="49" charset="-128"/>
              <a:ea typeface="ＭＳ ゴシック" panose="020B0609070205080204" pitchFamily="49" charset="-128"/>
            </a:endParaRPr>
          </a:p>
          <a:p>
            <a:pPr algn="just"/>
            <a:endParaRPr lang="en-US" altLang="ja-JP" dirty="0">
              <a:latin typeface="ＭＳ ゴシック" panose="020B0609070205080204" pitchFamily="49" charset="-128"/>
              <a:ea typeface="ＭＳ ゴシック" panose="020B0609070205080204" pitchFamily="49" charset="-128"/>
            </a:endParaRPr>
          </a:p>
          <a:p>
            <a:pPr algn="just"/>
            <a:r>
              <a:rPr lang="ja-JP" altLang="en-US" dirty="0">
                <a:latin typeface="ＭＳ ゴシック" panose="020B0609070205080204" pitchFamily="49" charset="-128"/>
                <a:ea typeface="ＭＳ ゴシック" panose="020B0609070205080204" pitchFamily="49" charset="-128"/>
              </a:rPr>
              <a:t>　使い方の例としては、「あなたの英語の方がうまい</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私と五十歩百歩でしょう！」などと使います。</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18</a:t>
            </a:fld>
            <a:endParaRPr kumimoji="1" lang="ja-JP" altLang="en-US"/>
          </a:p>
        </p:txBody>
      </p:sp>
    </p:spTree>
    <p:extLst>
      <p:ext uri="{BB962C8B-B14F-4D97-AF65-F5344CB8AC3E}">
        <p14:creationId xmlns:p14="http://schemas.microsoft.com/office/powerpoint/2010/main" val="587277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「枕草子」清少納言</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春はあけぼの。</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や</a:t>
            </a:r>
            <a:r>
              <a:rPr lang="ja-JP" altLang="en-US" dirty="0" err="1" smtClean="0">
                <a:latin typeface="ＭＳ ゴシック" panose="020B0609070205080204" pitchFamily="49" charset="-128"/>
                <a:ea typeface="ＭＳ ゴシック" panose="020B0609070205080204" pitchFamily="49" charset="-128"/>
              </a:rPr>
              <a:t>うやう</a:t>
            </a:r>
            <a:r>
              <a:rPr lang="ja-JP" altLang="en-US" dirty="0" smtClean="0">
                <a:latin typeface="ＭＳ ゴシック" panose="020B0609070205080204" pitchFamily="49" charset="-128"/>
                <a:ea typeface="ＭＳ ゴシック" panose="020B0609070205080204" pitchFamily="49" charset="-128"/>
              </a:rPr>
              <a:t>白く</a:t>
            </a:r>
            <a:r>
              <a:rPr lang="ja-JP" altLang="en-US" dirty="0">
                <a:latin typeface="ＭＳ ゴシック" panose="020B0609070205080204" pitchFamily="49" charset="-128"/>
                <a:ea typeface="ＭＳ ゴシック" panose="020B0609070205080204" pitchFamily="49" charset="-128"/>
              </a:rPr>
              <a:t>なりゆく山ぎは、すこしあかりて、紫だちたる雲のほそくたなびきたる。</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2</a:t>
            </a:fld>
            <a:endParaRPr kumimoji="1" lang="ja-JP" altLang="en-US"/>
          </a:p>
        </p:txBody>
      </p:sp>
    </p:spTree>
    <p:extLst>
      <p:ext uri="{BB962C8B-B14F-4D97-AF65-F5344CB8AC3E}">
        <p14:creationId xmlns:p14="http://schemas.microsoft.com/office/powerpoint/2010/main" val="365805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夏は夜。</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月の頃はさらなり、闇もなほ、蛍のおほく飛びちがひたる。</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また、ただ一つ二つなど、ほのかにうち光りて行くも、をかし。</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雨など降るも、をかし。</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3</a:t>
            </a:fld>
            <a:endParaRPr kumimoji="1" lang="ja-JP" altLang="en-US"/>
          </a:p>
        </p:txBody>
      </p:sp>
    </p:spTree>
    <p:extLst>
      <p:ext uri="{BB962C8B-B14F-4D97-AF65-F5344CB8AC3E}">
        <p14:creationId xmlns:p14="http://schemas.microsoft.com/office/powerpoint/2010/main" val="111369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秋は夕暮れ。</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夕日のさして、山の端いと</a:t>
            </a:r>
            <a:r>
              <a:rPr lang="ja-JP" altLang="en-US" dirty="0" smtClean="0">
                <a:latin typeface="ＭＳ ゴシック" panose="020B0609070205080204" pitchFamily="49" charset="-128"/>
                <a:ea typeface="ＭＳ ゴシック" panose="020B0609070205080204" pitchFamily="49" charset="-128"/>
              </a:rPr>
              <a:t>近うなり</a:t>
            </a:r>
            <a:r>
              <a:rPr lang="ja-JP" altLang="en-US" dirty="0">
                <a:latin typeface="ＭＳ ゴシック" panose="020B0609070205080204" pitchFamily="49" charset="-128"/>
                <a:ea typeface="ＭＳ ゴシック" panose="020B0609070205080204" pitchFamily="49" charset="-128"/>
              </a:rPr>
              <a:t>たるに、烏の、寝所へ行くとて、三つ四つ、二つ三つなど、飛び急ぐさへ、あはれなり。</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4</a:t>
            </a:fld>
            <a:endParaRPr kumimoji="1" lang="ja-JP" altLang="en-US"/>
          </a:p>
        </p:txBody>
      </p:sp>
    </p:spTree>
    <p:extLst>
      <p:ext uri="{BB962C8B-B14F-4D97-AF65-F5344CB8AC3E}">
        <p14:creationId xmlns:p14="http://schemas.microsoft.com/office/powerpoint/2010/main" val="323271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まいて、雁などのつらねたるが、いと小さく見ゆるは、いとをかし。</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日入りはてて、風の音、虫の音など、はた、言ふべきにあらず。</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5</a:t>
            </a:fld>
            <a:endParaRPr kumimoji="1" lang="ja-JP" altLang="en-US"/>
          </a:p>
        </p:txBody>
      </p:sp>
    </p:spTree>
    <p:extLst>
      <p:ext uri="{BB962C8B-B14F-4D97-AF65-F5344CB8AC3E}">
        <p14:creationId xmlns:p14="http://schemas.microsoft.com/office/powerpoint/2010/main" val="409209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pPr>
            <a:r>
              <a:rPr lang="ja-JP" altLang="en-US" dirty="0">
                <a:latin typeface="ＭＳ ゴシック" panose="020B0609070205080204" pitchFamily="49" charset="-128"/>
                <a:ea typeface="ＭＳ ゴシック" panose="020B0609070205080204" pitchFamily="49" charset="-128"/>
              </a:rPr>
              <a:t>　冬はつとめて。</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雪の降りたるは、言ふべきにもあらず。</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pPr>
            <a:r>
              <a:rPr lang="ja-JP" altLang="en-US" dirty="0">
                <a:latin typeface="ＭＳ ゴシック" panose="020B0609070205080204" pitchFamily="49" charset="-128"/>
                <a:ea typeface="ＭＳ ゴシック" panose="020B0609070205080204" pitchFamily="49" charset="-128"/>
              </a:rPr>
              <a:t>　霜のいと白きも、またさらでも、いと寒きに、火など急ぎおこして、炭持てわたるも、いとつきづきし。</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6</a:t>
            </a:fld>
            <a:endParaRPr kumimoji="1" lang="ja-JP" altLang="en-US"/>
          </a:p>
        </p:txBody>
      </p:sp>
    </p:spTree>
    <p:extLst>
      <p:ext uri="{BB962C8B-B14F-4D97-AF65-F5344CB8AC3E}">
        <p14:creationId xmlns:p14="http://schemas.microsoft.com/office/powerpoint/2010/main" val="41086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昼になりて、ぬるくゆるびもていけば、火桶の火も、白き灰がちになりて、わろし。</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7</a:t>
            </a:fld>
            <a:endParaRPr kumimoji="1" lang="ja-JP" altLang="en-US"/>
          </a:p>
        </p:txBody>
      </p:sp>
    </p:spTree>
    <p:extLst>
      <p:ext uri="{BB962C8B-B14F-4D97-AF65-F5344CB8AC3E}">
        <p14:creationId xmlns:p14="http://schemas.microsoft.com/office/powerpoint/2010/main" val="309846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dirty="0">
                <a:latin typeface="ＭＳ ゴシック" panose="020B0609070205080204" pitchFamily="49" charset="-128"/>
                <a:ea typeface="ＭＳ ゴシック" panose="020B0609070205080204" pitchFamily="49" charset="-128"/>
              </a:rPr>
              <a:t>　「故事成語」について勉強しましょう。</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8</a:t>
            </a:fld>
            <a:endParaRPr kumimoji="1" lang="ja-JP" altLang="en-US"/>
          </a:p>
        </p:txBody>
      </p:sp>
    </p:spTree>
    <p:extLst>
      <p:ext uri="{BB962C8B-B14F-4D97-AF65-F5344CB8AC3E}">
        <p14:creationId xmlns:p14="http://schemas.microsoft.com/office/powerpoint/2010/main" val="92861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「故事成語」とは、昔の出来事を元に作られた熟語のことです。</a:t>
            </a:r>
            <a:endParaRPr lang="en-US" altLang="ja-JP" dirty="0">
              <a:latin typeface="ＭＳ ゴシック" panose="020B0609070205080204" pitchFamily="49" charset="-128"/>
              <a:ea typeface="ＭＳ ゴシック" panose="020B0609070205080204" pitchFamily="49" charset="-128"/>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似た言葉に、「ことわざ」というものもあります。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どちらも、古くから言い習わされてきた、教訓や風刺の意味を持つ言葉ですので、「故事成語」なのか、「ことわざ」なのか、分かりにくいものも多いです。</a:t>
            </a: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しかし、その中で、中国の古い話が元になっているものを、特に「故事成語」と言います。</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次の故事成語ができた由来となる話を読んでみましょう。</a:t>
            </a: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9</a:t>
            </a:fld>
            <a:endParaRPr kumimoji="1" lang="ja-JP" altLang="en-US"/>
          </a:p>
        </p:txBody>
      </p:sp>
    </p:spTree>
    <p:extLst>
      <p:ext uri="{BB962C8B-B14F-4D97-AF65-F5344CB8AC3E}">
        <p14:creationId xmlns:p14="http://schemas.microsoft.com/office/powerpoint/2010/main" val="134599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253954-02B2-48F1-B645-9D106D51DB9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27C81A-AD95-4CAA-8CFC-3A577F1C2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958683-73B1-45BD-B212-BF06241945F1}"/>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16D4BF8B-4E6C-47F8-A3ED-C3C71E91B2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2BCE00-BD67-4CCB-9794-0D9DDA90BBA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144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4F2525-0FB1-4FE6-A68F-CDC2AD4798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4F231A-74C7-4632-91AE-D6C50F1BD5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B978E3-8B30-4739-A56A-28BC6BF1C3C5}"/>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3DDDE611-17D3-4474-B8CF-38CDF893E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FB17D5-AD9E-4F1D-AEF0-646F616374EF}"/>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77196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75AD982-7C5E-4589-A0DA-6EB9395997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EE00C9-2863-4668-8F04-445BEF7BD14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66C463-622A-4C7D-94D8-5E85B7ECFD02}"/>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5E97D7E7-4E15-47B1-A84A-AEEE6F36A3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C4CC72-8624-4869-9948-3126497158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819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00311E-6447-4C1A-AD4C-3D2D1F779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9FEF40-7260-44A6-9AE0-55F04D89FC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B41582-3E6E-40CB-8992-BB73B6582169}"/>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B9BB0812-02F1-4B2D-9A3B-736B48C434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94FC27-79FF-4456-B7BD-50E3BBA01C36}"/>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69699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C72D0-C69C-45CF-8ADA-A95F21A8DDE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FB8418-1083-4D3A-9BE6-FA981F238A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02418C-7F14-45C0-BB09-EDD069AE18D3}"/>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114664AB-2BA6-4491-AA81-34E82DF381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633763-9E98-496C-A9F2-A73733CAB0D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82753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BED4F-EE9B-4CF8-8246-FE8D3972DA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CC61A5A-8101-45FA-9D96-90014FB4DE0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0904BA8-AF74-4703-BA89-5AB27A8C90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036032-13DA-43DE-BDAA-31B91CAA07C9}"/>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6" name="フッター プレースホルダー 5">
            <a:extLst>
              <a:ext uri="{FF2B5EF4-FFF2-40B4-BE49-F238E27FC236}">
                <a16:creationId xmlns:a16="http://schemas.microsoft.com/office/drawing/2014/main" id="{C5B04C47-BA75-4BE0-881E-F8EF374FAB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5D2795-A526-4F7C-9CB6-D38A114F0E50}"/>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921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4DF32-0332-41B5-B600-20D02C5A57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626AD2-9B1E-4522-BBC9-B44887606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F05225-DAE0-429F-820D-F53FCD3798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B184EE-1629-4ED1-B7EB-495C7AAFCA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B2F99FA-46E8-4061-A533-56337200E60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1D2398-24D1-43CB-A9D8-12E2E96125CA}"/>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8" name="フッター プレースホルダー 7">
            <a:extLst>
              <a:ext uri="{FF2B5EF4-FFF2-40B4-BE49-F238E27FC236}">
                <a16:creationId xmlns:a16="http://schemas.microsoft.com/office/drawing/2014/main" id="{6F519C7E-8D54-4897-B95B-704422FA4FB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AF4B940-BB16-4669-BEC6-D21C18AB6167}"/>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43542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460FF-66A5-4B86-B7B7-E8182A62CF4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0CF7AB-85D6-48E7-988C-A083BC80E12D}"/>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4" name="フッター プレースホルダー 3">
            <a:extLst>
              <a:ext uri="{FF2B5EF4-FFF2-40B4-BE49-F238E27FC236}">
                <a16:creationId xmlns:a16="http://schemas.microsoft.com/office/drawing/2014/main" id="{D0A8A4B7-18A4-4C67-A8EE-9CB3E49BB2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02508B-B10B-40E1-983C-72F123778E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193041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7ECCDD-A2D0-4F1B-9584-440B70BE00E4}"/>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3" name="フッター プレースホルダー 2">
            <a:extLst>
              <a:ext uri="{FF2B5EF4-FFF2-40B4-BE49-F238E27FC236}">
                <a16:creationId xmlns:a16="http://schemas.microsoft.com/office/drawing/2014/main" id="{5A2122FB-08FB-4394-B956-4F56F50CF3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D375190-39D4-4A34-BF39-FF32AD2A7069}"/>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40197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A20A2-D74D-4B33-8FCB-4E80D015CA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5E5ADD-F898-4F60-8E2D-79ABA9B3D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BA087F9-575D-403C-B8F0-7A687BD9D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50FCBF-A823-4280-BC71-7C0EA5F7089C}"/>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6" name="フッター プレースホルダー 5">
            <a:extLst>
              <a:ext uri="{FF2B5EF4-FFF2-40B4-BE49-F238E27FC236}">
                <a16:creationId xmlns:a16="http://schemas.microsoft.com/office/drawing/2014/main" id="{4D8A3BA6-18F0-4E13-9E0F-E5390C6072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B17D81-2FF1-4E56-83C0-308294B3020A}"/>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4061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B54E49-F4B7-48B7-94B2-D031E0DD05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67512F-DB65-4949-BE99-EE739BBCB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962D0D-4E8F-4199-A65B-502168FCE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06F393-427D-4BEE-94EA-2CF6B69A3F51}"/>
              </a:ext>
            </a:extLst>
          </p:cNvPr>
          <p:cNvSpPr>
            <a:spLocks noGrp="1"/>
          </p:cNvSpPr>
          <p:nvPr>
            <p:ph type="dt" sz="half" idx="10"/>
          </p:nvPr>
        </p:nvSpPr>
        <p:spPr/>
        <p:txBody>
          <a:bodyPr/>
          <a:lstStyle/>
          <a:p>
            <a:fld id="{EB0CB155-4C96-49AB-A45F-45DE8B258930}" type="datetimeFigureOut">
              <a:rPr kumimoji="1" lang="ja-JP" altLang="en-US" smtClean="0"/>
              <a:t>2021/1/14</a:t>
            </a:fld>
            <a:endParaRPr kumimoji="1" lang="ja-JP" altLang="en-US"/>
          </a:p>
        </p:txBody>
      </p:sp>
      <p:sp>
        <p:nvSpPr>
          <p:cNvPr id="6" name="フッター プレースホルダー 5">
            <a:extLst>
              <a:ext uri="{FF2B5EF4-FFF2-40B4-BE49-F238E27FC236}">
                <a16:creationId xmlns:a16="http://schemas.microsoft.com/office/drawing/2014/main" id="{8C0B22AC-A898-4D96-B4D3-94AA303166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DE6F0-1C30-4A35-B65E-64A58AA578A2}"/>
              </a:ext>
            </a:extLst>
          </p:cNvPr>
          <p:cNvSpPr>
            <a:spLocks noGrp="1"/>
          </p:cNvSpPr>
          <p:nvPr>
            <p:ph type="sldNum" sz="quarter" idx="12"/>
          </p:nvPr>
        </p:nvSpPr>
        <p:spPr/>
        <p:txBody>
          <a:body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20583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96D695-98AF-4951-A068-2E2E4C7D2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CAEB38-10BA-4605-A128-85D5D414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D82FEA-ABE1-440F-96F2-1E73C96CE5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CB155-4C96-49AB-A45F-45DE8B258930}" type="datetimeFigureOut">
              <a:rPr kumimoji="1" lang="ja-JP" altLang="en-US" smtClean="0"/>
              <a:t>2021/1/14</a:t>
            </a:fld>
            <a:endParaRPr kumimoji="1" lang="ja-JP" altLang="en-US"/>
          </a:p>
        </p:txBody>
      </p:sp>
      <p:sp>
        <p:nvSpPr>
          <p:cNvPr id="5" name="フッター プレースホルダー 4">
            <a:extLst>
              <a:ext uri="{FF2B5EF4-FFF2-40B4-BE49-F238E27FC236}">
                <a16:creationId xmlns:a16="http://schemas.microsoft.com/office/drawing/2014/main" id="{924C888F-95FF-4BB9-80C4-639A509AF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2082CA-AF8C-4454-A2EA-54CA04704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556CD-E2A5-445B-8E08-5BF64F599E18}" type="slidenum">
              <a:rPr kumimoji="1" lang="ja-JP" altLang="en-US" smtClean="0"/>
              <a:t>‹#›</a:t>
            </a:fld>
            <a:endParaRPr kumimoji="1" lang="ja-JP" altLang="en-US"/>
          </a:p>
        </p:txBody>
      </p:sp>
    </p:spTree>
    <p:extLst>
      <p:ext uri="{BB962C8B-B14F-4D97-AF65-F5344CB8AC3E}">
        <p14:creationId xmlns:p14="http://schemas.microsoft.com/office/powerpoint/2010/main" val="318503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lnSpc>
                <a:spcPct val="150000"/>
              </a:lnSpc>
            </a:pPr>
            <a:r>
              <a:rPr kumimoji="1" lang="ja-JP" altLang="en-US" sz="6000" dirty="0">
                <a:latin typeface="BIZ UDPゴシック" panose="020B0400000000000000" pitchFamily="50" charset="-128"/>
                <a:ea typeface="BIZ UDPゴシック" panose="020B0400000000000000" pitchFamily="50" charset="-128"/>
              </a:rPr>
              <a:t>古文を読みましょう</a:t>
            </a:r>
          </a:p>
        </p:txBody>
      </p:sp>
      <p:sp>
        <p:nvSpPr>
          <p:cNvPr id="3" name="テキスト ボックス 2">
            <a:extLst>
              <a:ext uri="{FF2B5EF4-FFF2-40B4-BE49-F238E27FC236}">
                <a16:creationId xmlns:a16="http://schemas.microsoft.com/office/drawing/2014/main" id="{FC32FB97-46AF-4A13-AED0-279EA4D9E336}"/>
              </a:ext>
            </a:extLst>
          </p:cNvPr>
          <p:cNvSpPr txBox="1"/>
          <p:nvPr/>
        </p:nvSpPr>
        <p:spPr>
          <a:xfrm>
            <a:off x="156000" y="2340000"/>
            <a:ext cx="11879999" cy="540000"/>
          </a:xfrm>
          <a:prstGeom prst="rect">
            <a:avLst/>
          </a:prstGeom>
          <a:noFill/>
        </p:spPr>
        <p:txBody>
          <a:bodyPr wrap="square" rtlCol="0" anchor="ctr" anchorCtr="0">
            <a:noAutofit/>
          </a:bodyPr>
          <a:lstStyle/>
          <a:p>
            <a:pPr algn="just"/>
            <a:r>
              <a:rPr kumimoji="1" lang="ja-JP" altLang="en-US" sz="3200" dirty="0">
                <a:latin typeface="BIZ UDPゴシック" panose="020B0400000000000000" pitchFamily="50" charset="-128"/>
                <a:ea typeface="BIZ UDPゴシック" panose="020B0400000000000000" pitchFamily="50" charset="-128"/>
              </a:rPr>
              <a:t>　　　　　　　　　　 こぶん　　　　よ</a:t>
            </a:r>
          </a:p>
        </p:txBody>
      </p:sp>
    </p:spTree>
    <p:extLst>
      <p:ext uri="{BB962C8B-B14F-4D97-AF65-F5344CB8AC3E}">
        <p14:creationId xmlns:p14="http://schemas.microsoft.com/office/powerpoint/2010/main" val="987333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D1EA54-6551-4D61-A351-56CF05FFE01D}"/>
              </a:ext>
            </a:extLst>
          </p:cNvPr>
          <p:cNvSpPr txBox="1"/>
          <p:nvPr/>
        </p:nvSpPr>
        <p:spPr>
          <a:xfrm>
            <a:off x="155998" y="1224000"/>
            <a:ext cx="11879987" cy="5400000"/>
          </a:xfrm>
          <a:prstGeom prst="rect">
            <a:avLst/>
          </a:prstGeom>
          <a:noFill/>
          <a:ln w="38100">
            <a:solidFill>
              <a:schemeClr val="bg1">
                <a:lumMod val="50000"/>
              </a:schemeClr>
            </a:solidFill>
          </a:ln>
        </p:spPr>
        <p:txBody>
          <a:bodyPr wrap="square" rtlCol="0" anchor="t" anchorCtr="0">
            <a:noAutofit/>
          </a:bodyPr>
          <a:lstStyle/>
          <a:p>
            <a:pPr marL="0" marR="0" lvl="0" indent="0" algn="just" defTabSz="914400" rtl="0" eaLnBrk="0" fontAlgn="base" latinLnBrk="0" hangingPunct="0">
              <a:lnSpc>
                <a:spcPts val="800"/>
              </a:lnSpc>
              <a:spcBef>
                <a:spcPct val="0"/>
              </a:spcBef>
              <a:spcAft>
                <a:spcPct val="0"/>
              </a:spcAft>
              <a:buClrTx/>
              <a:buSzTx/>
              <a:buFontTx/>
              <a:buNone/>
              <a:tabLst/>
            </a:pPr>
            <a:endParaRPr lang="en-US" altLang="ja-JP" sz="4000" b="0" i="0" dirty="0">
              <a:effectLst/>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ts val="7000"/>
              </a:lnSpc>
              <a:spcBef>
                <a:spcPct val="0"/>
              </a:spcBef>
              <a:spcAft>
                <a:spcPct val="0"/>
              </a:spcAft>
              <a:buClrTx/>
              <a:buSzTx/>
              <a:buFontTx/>
              <a:buNone/>
              <a:tabLst/>
            </a:pPr>
            <a:r>
              <a:rPr lang="ja-JP" altLang="en-US" sz="4000" b="0" i="0" dirty="0">
                <a:effectLst/>
                <a:latin typeface="UD デジタル 教科書体 NK-B" panose="02020700000000000000" pitchFamily="18" charset="-128"/>
                <a:ea typeface="UD デジタル 教科書体 NK-B" panose="02020700000000000000" pitchFamily="18" charset="-128"/>
              </a:rPr>
              <a:t>　楚の国に盾と矛を売る人がいました。自分が売る盾を自慢して「私のこの盾の堅固なことときたら、どんなに鋭利な刃物でも突き通すことはできません。」</a:t>
            </a:r>
            <a:endParaRPr lang="en-US" altLang="ja-JP" sz="4000" b="0" i="0" dirty="0">
              <a:effectLst/>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ts val="7000"/>
              </a:lnSpc>
              <a:spcBef>
                <a:spcPct val="0"/>
              </a:spcBef>
              <a:spcAft>
                <a:spcPct val="0"/>
              </a:spcAft>
              <a:buClrTx/>
              <a:buSzTx/>
              <a:buFontTx/>
              <a:buNone/>
              <a:tabLst/>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b="0" i="0" dirty="0">
                <a:effectLst/>
                <a:latin typeface="UD デジタル 教科書体 NK-B" panose="02020700000000000000" pitchFamily="18" charset="-128"/>
                <a:ea typeface="UD デジタル 教科書体 NK-B" panose="02020700000000000000" pitchFamily="18" charset="-128"/>
              </a:rPr>
              <a:t>また、自分が売る矛を自慢して「私のこの矛の鋭利なことと言ったらどんな堅固なものでも貫き通してしまいます」と言いました。</a:t>
            </a:r>
            <a:endParaRPr kumimoji="0" lang="ja-JP" altLang="ja-JP" sz="4000" b="0" i="0" u="none" strike="noStrike" cap="none" spc="-150"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921762AA-5B2A-4813-AC48-843B4154440D}"/>
              </a:ext>
            </a:extLst>
          </p:cNvPr>
          <p:cNvSpPr txBox="1"/>
          <p:nvPr/>
        </p:nvSpPr>
        <p:spPr>
          <a:xfrm>
            <a:off x="155997" y="179999"/>
            <a:ext cx="11879987" cy="900000"/>
          </a:xfrm>
          <a:prstGeom prst="rect">
            <a:avLst/>
          </a:prstGeom>
          <a:solidFill>
            <a:schemeClr val="accent1">
              <a:lumMod val="40000"/>
              <a:lumOff val="60000"/>
            </a:schemeClr>
          </a:solidFill>
        </p:spPr>
        <p:txBody>
          <a:bodyPr wrap="square" rtlCol="0" anchor="ctr" anchorCtr="0">
            <a:noAutofit/>
          </a:bodyPr>
          <a:lstStyle/>
          <a:p>
            <a:pPr algn="ctr"/>
            <a:r>
              <a:rPr lang="ja-JP" altLang="en-US" sz="5400" dirty="0">
                <a:latin typeface="UD デジタル 教科書体 NK-B" panose="02020700000000000000" pitchFamily="18" charset="-128"/>
                <a:ea typeface="UD デジタル 教科書体 NK-B" panose="02020700000000000000" pitchFamily="18" charset="-128"/>
              </a:rPr>
              <a:t>　矛盾（むじゅん）</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B0DDB1B-A29B-40E7-9A83-E739D8AB25C7}"/>
              </a:ext>
            </a:extLst>
          </p:cNvPr>
          <p:cNvSpPr txBox="1"/>
          <p:nvPr/>
        </p:nvSpPr>
        <p:spPr>
          <a:xfrm>
            <a:off x="155984" y="131542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そ</a:t>
            </a:r>
            <a:r>
              <a:rPr kumimoji="1" lang="ja-JP" altLang="en-US" sz="2000" dirty="0">
                <a:latin typeface="UD デジタル 教科書体 NK-B" panose="02020700000000000000" pitchFamily="18" charset="-128"/>
                <a:ea typeface="UD デジタル 教科書体 NK-B" panose="02020700000000000000" pitchFamily="18" charset="-128"/>
              </a:rPr>
              <a:t>　　　　　くに　　　 たて　　 　ほこ　　　　 う　　　　ひと　　　　　　　　　　　　　　　　　　　　じぶん　　　　　 う　　　　たて</a:t>
            </a:r>
          </a:p>
        </p:txBody>
      </p:sp>
      <p:sp>
        <p:nvSpPr>
          <p:cNvPr id="7" name="テキスト ボックス 6">
            <a:extLst>
              <a:ext uri="{FF2B5EF4-FFF2-40B4-BE49-F238E27FC236}">
                <a16:creationId xmlns:a16="http://schemas.microsoft.com/office/drawing/2014/main" id="{EB038597-B5BD-496C-90BA-FD72B8551F01}"/>
              </a:ext>
            </a:extLst>
          </p:cNvPr>
          <p:cNvSpPr txBox="1"/>
          <p:nvPr/>
        </p:nvSpPr>
        <p:spPr>
          <a:xfrm>
            <a:off x="155984" y="2216896"/>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じまん　　　　　　　　　わたし　　　　　　　　　　たて　　　　　けんこ</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8C67DD0D-E41B-4D38-88B3-BF12E7C02921}"/>
              </a:ext>
            </a:extLst>
          </p:cNvPr>
          <p:cNvSpPr txBox="1"/>
          <p:nvPr/>
        </p:nvSpPr>
        <p:spPr>
          <a:xfrm>
            <a:off x="155984" y="3099514"/>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えいり　 　　　　　はもの　　　 　　　　 つ　　　　とお</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D15D87F-627A-4457-81CD-22723149A3E4}"/>
              </a:ext>
            </a:extLst>
          </p:cNvPr>
          <p:cNvSpPr txBox="1"/>
          <p:nvPr/>
        </p:nvSpPr>
        <p:spPr>
          <a:xfrm>
            <a:off x="155984" y="397443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じぶん　　　　　 う　　　　ほこ　　　　　じまん　　　　　　　　　わたし　　　　　　　　　　ほこ　　　 　えいり</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F4806139-E3FD-4919-B314-A0150F6E1A44}"/>
              </a:ext>
            </a:extLst>
          </p:cNvPr>
          <p:cNvSpPr txBox="1"/>
          <p:nvPr/>
        </p:nvSpPr>
        <p:spPr>
          <a:xfrm>
            <a:off x="155984" y="4878311"/>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い　　　　　　　　　　　　　　　　　　　　　 けんこ　　　　　　　　　　　　　　　　　　つらぬ　　とお</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DC41E0CE-D0BC-4828-BF4D-D5E78802A00E}"/>
              </a:ext>
            </a:extLst>
          </p:cNvPr>
          <p:cNvSpPr txBox="1"/>
          <p:nvPr/>
        </p:nvSpPr>
        <p:spPr>
          <a:xfrm>
            <a:off x="155984" y="5762057"/>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い</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9082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D1EA54-6551-4D61-A351-56CF05FFE01D}"/>
              </a:ext>
            </a:extLst>
          </p:cNvPr>
          <p:cNvSpPr txBox="1"/>
          <p:nvPr/>
        </p:nvSpPr>
        <p:spPr>
          <a:xfrm>
            <a:off x="155998" y="180000"/>
            <a:ext cx="11879987" cy="3060000"/>
          </a:xfrm>
          <a:prstGeom prst="rect">
            <a:avLst/>
          </a:prstGeom>
          <a:noFill/>
          <a:ln w="38100">
            <a:solidFill>
              <a:schemeClr val="bg1">
                <a:lumMod val="50000"/>
              </a:schemeClr>
            </a:solidFill>
          </a:ln>
        </p:spPr>
        <p:txBody>
          <a:bodyPr wrap="square" rtlCol="0" anchor="t" anchorCtr="0">
            <a:noAutofit/>
          </a:bodyPr>
          <a:lstStyle/>
          <a:p>
            <a:pPr marL="0" marR="0" lvl="0" indent="0" algn="just" defTabSz="914400" rtl="0" eaLnBrk="0" fontAlgn="base" latinLnBrk="0" hangingPunct="0">
              <a:lnSpc>
                <a:spcPts val="800"/>
              </a:lnSpc>
              <a:spcBef>
                <a:spcPct val="0"/>
              </a:spcBef>
              <a:spcAft>
                <a:spcPct val="0"/>
              </a:spcAft>
              <a:buClrTx/>
              <a:buSzTx/>
              <a:buFontTx/>
              <a:buNone/>
              <a:tabLst/>
            </a:pPr>
            <a:endParaRPr lang="en-US" altLang="ja-JP" sz="4000" b="0" i="0" dirty="0">
              <a:effectLst/>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ts val="7000"/>
              </a:lnSpc>
              <a:spcBef>
                <a:spcPct val="0"/>
              </a:spcBef>
              <a:spcAft>
                <a:spcPct val="0"/>
              </a:spcAft>
              <a:buClrTx/>
              <a:buSzTx/>
              <a:buFontTx/>
              <a:buNone/>
              <a:tabLst/>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b="0" i="0" dirty="0">
                <a:effectLst/>
                <a:latin typeface="UD デジタル 教科書体 NK-B" panose="02020700000000000000" pitchFamily="18" charset="-128"/>
                <a:ea typeface="UD デジタル 教科書体 NK-B" panose="02020700000000000000" pitchFamily="18" charset="-128"/>
              </a:rPr>
              <a:t>それを聞いてある人が、「ではあなたの矛であなたの盾を突いたらどうなりますか？」と尋ねると、</a:t>
            </a:r>
            <a:r>
              <a:rPr lang="ja-JP" altLang="en-US" sz="4000" b="0" i="0" spc="-150" dirty="0">
                <a:effectLst/>
                <a:latin typeface="UD デジタル 教科書体 NK-B" panose="02020700000000000000" pitchFamily="18" charset="-128"/>
                <a:ea typeface="UD デジタル 教科書体 NK-B" panose="02020700000000000000" pitchFamily="18" charset="-128"/>
              </a:rPr>
              <a:t>その人は何も言うことができなくなってしまいました。</a:t>
            </a:r>
            <a:endParaRPr kumimoji="0" lang="ja-JP" altLang="ja-JP" sz="4000" b="0" i="0" u="none" strike="noStrike" cap="none" spc="-150"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B0DDB1B-A29B-40E7-9A83-E739D8AB25C7}"/>
              </a:ext>
            </a:extLst>
          </p:cNvPr>
          <p:cNvSpPr txBox="1"/>
          <p:nvPr/>
        </p:nvSpPr>
        <p:spPr>
          <a:xfrm>
            <a:off x="155984" y="27121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き　　　　　　　　　　　　　　ひと　　　　　　　　　　　　　　　　　　　　　　　　　　　　　ほこ</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8C67DD0D-E41B-4D38-88B3-BF12E7C02921}"/>
              </a:ext>
            </a:extLst>
          </p:cNvPr>
          <p:cNvSpPr txBox="1"/>
          <p:nvPr/>
        </p:nvSpPr>
        <p:spPr>
          <a:xfrm>
            <a:off x="155984" y="1154104"/>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たて　　　　 つ　　　　　　　　　　　　　　　　　　　　　　　　　　　　　　　　　　　　　　　　 たず　　　　　　　　　　　　　　　　　　ひと　　　 なに</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6F7DF298-E4FB-4EA8-AC1E-7D96DF2FC4D0}"/>
              </a:ext>
            </a:extLst>
          </p:cNvPr>
          <p:cNvSpPr txBox="1"/>
          <p:nvPr/>
        </p:nvSpPr>
        <p:spPr>
          <a:xfrm>
            <a:off x="155984" y="2052993"/>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い</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pic>
        <p:nvPicPr>
          <p:cNvPr id="13" name="図 12">
            <a:extLst>
              <a:ext uri="{FF2B5EF4-FFF2-40B4-BE49-F238E27FC236}">
                <a16:creationId xmlns:a16="http://schemas.microsoft.com/office/drawing/2014/main" id="{80CDB7C7-3CAA-4BC3-8392-C94592288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2042699"/>
            <a:ext cx="5200898" cy="4635301"/>
          </a:xfrm>
          <a:prstGeom prst="rect">
            <a:avLst/>
          </a:prstGeom>
        </p:spPr>
      </p:pic>
    </p:spTree>
    <p:extLst>
      <p:ext uri="{BB962C8B-B14F-4D97-AF65-F5344CB8AC3E}">
        <p14:creationId xmlns:p14="http://schemas.microsoft.com/office/powerpoint/2010/main" val="396129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1CD116-7196-44F0-9F52-1F6060F024E2}"/>
              </a:ext>
            </a:extLst>
          </p:cNvPr>
          <p:cNvSpPr txBox="1"/>
          <p:nvPr/>
        </p:nvSpPr>
        <p:spPr>
          <a:xfrm>
            <a:off x="156000" y="180000"/>
            <a:ext cx="11880000" cy="2160000"/>
          </a:xfrm>
          <a:prstGeom prst="rect">
            <a:avLst/>
          </a:prstGeom>
          <a:noFill/>
        </p:spPr>
        <p:txBody>
          <a:bodyPr wrap="square" rtlCol="0" anchor="b" anchorCtr="0">
            <a:noAutofit/>
          </a:bodyPr>
          <a:lstStyle/>
          <a:p>
            <a:pPr algn="just">
              <a:lnSpc>
                <a:spcPts val="7500"/>
              </a:lnSpc>
            </a:pPr>
            <a:r>
              <a:rPr lang="ja-JP" altLang="en-US" sz="4800" dirty="0">
                <a:latin typeface="UD デジタル 教科書体 NK-B" panose="02020700000000000000" pitchFamily="18" charset="-128"/>
                <a:ea typeface="UD デジタル 教科書体 NK-B" panose="02020700000000000000" pitchFamily="18" charset="-128"/>
              </a:rPr>
              <a:t>　</a:t>
            </a:r>
            <a:r>
              <a:rPr lang="ja-JP" altLang="en-US" sz="4800" dirty="0" smtClean="0">
                <a:latin typeface="UD デジタル 教科書体 NK-B" panose="02020700000000000000" pitchFamily="18" charset="-128"/>
                <a:ea typeface="UD デジタル 教科書体 NK-B" panose="02020700000000000000" pitchFamily="18" charset="-128"/>
              </a:rPr>
              <a:t>「矛盾」の話を聞いて、あなたはどのように感じましたか。</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B750570F-80E9-4ECD-9F31-369794696171}"/>
              </a:ext>
            </a:extLst>
          </p:cNvPr>
          <p:cNvSpPr txBox="1"/>
          <p:nvPr/>
        </p:nvSpPr>
        <p:spPr>
          <a:xfrm>
            <a:off x="156000" y="221565"/>
            <a:ext cx="11880000" cy="36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2800" dirty="0" smtClean="0">
                <a:latin typeface="UD デジタル 教科書体 NK-B" panose="02020700000000000000" pitchFamily="18" charset="-128"/>
                <a:ea typeface="UD デジタル 教科書体 NK-B" panose="02020700000000000000" pitchFamily="18" charset="-128"/>
              </a:rPr>
              <a:t>　 むじゅん</a:t>
            </a:r>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2800" dirty="0" smtClean="0">
                <a:latin typeface="UD デジタル 教科書体 NK-B" panose="02020700000000000000" pitchFamily="18" charset="-128"/>
                <a:ea typeface="UD デジタル 教科書体 NK-B" panose="02020700000000000000" pitchFamily="18" charset="-128"/>
              </a:rPr>
              <a:t>はなし</a:t>
            </a:r>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2800" dirty="0" smtClean="0">
                <a:latin typeface="UD デジタル 教科書体 NK-B" panose="02020700000000000000" pitchFamily="18" charset="-128"/>
                <a:ea typeface="UD デジタル 教科書体 NK-B" panose="02020700000000000000" pitchFamily="18" charset="-128"/>
              </a:rPr>
              <a:t> き</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0" name="吹き出し: 角を丸めた四角形 9">
            <a:extLst>
              <a:ext uri="{FF2B5EF4-FFF2-40B4-BE49-F238E27FC236}">
                <a16:creationId xmlns:a16="http://schemas.microsoft.com/office/drawing/2014/main" id="{6CD8D810-E61F-4F77-99BF-EDA1305EC299}"/>
              </a:ext>
            </a:extLst>
          </p:cNvPr>
          <p:cNvSpPr/>
          <p:nvPr/>
        </p:nvSpPr>
        <p:spPr>
          <a:xfrm>
            <a:off x="651946" y="2463282"/>
            <a:ext cx="7920000" cy="3960000"/>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ts val="7000"/>
              </a:lnSpc>
            </a:pPr>
            <a:r>
              <a:rPr kumimoji="1" lang="ja-JP" altLang="en-US" sz="4000" dirty="0">
                <a:solidFill>
                  <a:schemeClr val="tx1"/>
                </a:solidFill>
                <a:latin typeface="HG創英ﾌﾟﾚｾﾞﾝｽEB" panose="02020809000000000000" pitchFamily="17" charset="-128"/>
                <a:ea typeface="HG創英ﾌﾟﾚｾﾞﾝｽEB" panose="02020809000000000000" pitchFamily="17" charset="-128"/>
              </a:rPr>
              <a:t>（例</a:t>
            </a:r>
            <a:r>
              <a:rPr kumimoji="1" lang="ja-JP" altLang="en-US" sz="4000" dirty="0" smtClean="0">
                <a:solidFill>
                  <a:schemeClr val="tx1"/>
                </a:solidFill>
                <a:latin typeface="HG創英ﾌﾟﾚｾﾞﾝｽEB" panose="02020809000000000000" pitchFamily="17" charset="-128"/>
                <a:ea typeface="HG創英ﾌﾟﾚｾﾞﾝｽEB" panose="02020809000000000000" pitchFamily="17" charset="-128"/>
              </a:rPr>
              <a:t>）全体ではなく、一つのことだけ考えるから、つじつまが合わなくなってしまうのではないかと思いました。</a:t>
            </a:r>
            <a:endParaRPr kumimoji="1" lang="ja-JP" altLang="en-US" sz="40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7" name="テキスト ボックス 6">
            <a:extLst>
              <a:ext uri="{FF2B5EF4-FFF2-40B4-BE49-F238E27FC236}">
                <a16:creationId xmlns:a16="http://schemas.microsoft.com/office/drawing/2014/main" id="{9805B1A6-7D1C-4CC6-8427-3E4870D9A4DA}"/>
              </a:ext>
            </a:extLst>
          </p:cNvPr>
          <p:cNvSpPr txBox="1"/>
          <p:nvPr/>
        </p:nvSpPr>
        <p:spPr>
          <a:xfrm>
            <a:off x="651946" y="2509776"/>
            <a:ext cx="792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smtClean="0">
                <a:latin typeface="HG創英ﾌﾟﾚｾﾞﾝｽEB" panose="02020809000000000000" pitchFamily="17" charset="-128"/>
                <a:ea typeface="HG創英ﾌﾟﾚｾﾞﾝｽEB" panose="02020809000000000000" pitchFamily="17" charset="-128"/>
              </a:rPr>
              <a:t>　れい </a:t>
            </a:r>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smtClean="0">
                <a:latin typeface="HG創英ﾌﾟﾚｾﾞﾝｽEB" panose="02020809000000000000" pitchFamily="17" charset="-128"/>
                <a:ea typeface="HG創英ﾌﾟﾚｾﾞﾝｽEB" panose="02020809000000000000" pitchFamily="17" charset="-128"/>
              </a:rPr>
              <a:t>ぜんたい　　　　　　　　ひと</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8" name="テキスト ボックス 7">
            <a:extLst>
              <a:ext uri="{FF2B5EF4-FFF2-40B4-BE49-F238E27FC236}">
                <a16:creationId xmlns:a16="http://schemas.microsoft.com/office/drawing/2014/main" id="{749444E3-F227-45C7-B6E0-EB09AC466AE4}"/>
              </a:ext>
            </a:extLst>
          </p:cNvPr>
          <p:cNvSpPr txBox="1"/>
          <p:nvPr/>
        </p:nvSpPr>
        <p:spPr>
          <a:xfrm>
            <a:off x="651946" y="4285936"/>
            <a:ext cx="7920000" cy="360000"/>
          </a:xfrm>
          <a:prstGeom prst="rect">
            <a:avLst/>
          </a:prstGeom>
          <a:noFill/>
        </p:spPr>
        <p:txBody>
          <a:bodyPr wrap="square" rtlCol="0" anchor="ctr" anchorCtr="0">
            <a:noAutofit/>
          </a:bodyPr>
          <a:lstStyle/>
          <a:p>
            <a:pPr algn="just"/>
            <a:r>
              <a:rPr lang="ja-JP" altLang="en-US" sz="2800" spc="-300" dirty="0">
                <a:latin typeface="HG創英ﾌﾟﾚｾﾞﾝｽEB" panose="02020809000000000000" pitchFamily="17" charset="-128"/>
                <a:ea typeface="HG創英ﾌﾟﾚｾﾞﾝｽEB" panose="02020809000000000000" pitchFamily="17" charset="-128"/>
              </a:rPr>
              <a:t> </a:t>
            </a:r>
            <a:r>
              <a:rPr lang="ja-JP" altLang="en-US" sz="2800" spc="-300" dirty="0" smtClean="0">
                <a:latin typeface="HG創英ﾌﾟﾚｾﾞﾝｽEB" panose="02020809000000000000" pitchFamily="17" charset="-128"/>
                <a:ea typeface="HG創英ﾌﾟﾚｾﾞﾝｽEB" panose="02020809000000000000" pitchFamily="17" charset="-128"/>
              </a:rPr>
              <a:t> </a:t>
            </a:r>
            <a:r>
              <a:rPr lang="ja-JP" altLang="en-US" sz="2800" dirty="0">
                <a:latin typeface="HG創英ﾌﾟﾚｾﾞﾝｽEB" panose="02020809000000000000" pitchFamily="17" charset="-128"/>
                <a:ea typeface="HG創英ﾌﾟﾚｾﾞﾝｽEB" panose="02020809000000000000" pitchFamily="17" charset="-128"/>
              </a:rPr>
              <a:t>あ</a:t>
            </a:r>
            <a:endParaRPr kumimoji="1" lang="ja-JP" altLang="en-US" sz="2800" dirty="0">
              <a:latin typeface="HG創英ﾌﾟﾚｾﾞﾝｽEB" panose="02020809000000000000" pitchFamily="17" charset="-128"/>
              <a:ea typeface="HG創英ﾌﾟﾚｾﾞﾝｽEB" panose="02020809000000000000" pitchFamily="17" charset="-128"/>
            </a:endParaRPr>
          </a:p>
        </p:txBody>
      </p:sp>
      <p:sp>
        <p:nvSpPr>
          <p:cNvPr id="11" name="テキスト ボックス 10">
            <a:extLst>
              <a:ext uri="{FF2B5EF4-FFF2-40B4-BE49-F238E27FC236}">
                <a16:creationId xmlns:a16="http://schemas.microsoft.com/office/drawing/2014/main" id="{1A3F30FA-55AD-4F24-95EE-234C16B05018}"/>
              </a:ext>
            </a:extLst>
          </p:cNvPr>
          <p:cNvSpPr txBox="1"/>
          <p:nvPr/>
        </p:nvSpPr>
        <p:spPr>
          <a:xfrm>
            <a:off x="651946" y="3367281"/>
            <a:ext cx="7920000" cy="360000"/>
          </a:xfrm>
          <a:prstGeom prst="rect">
            <a:avLst/>
          </a:prstGeom>
          <a:noFill/>
        </p:spPr>
        <p:txBody>
          <a:bodyPr wrap="square" rtlCol="0" anchor="ctr" anchorCtr="0">
            <a:noAutofit/>
          </a:bodyPr>
          <a:lstStyle/>
          <a:p>
            <a:pPr algn="just"/>
            <a:r>
              <a:rPr kumimoji="1" lang="ja-JP" altLang="en-US" sz="2800" dirty="0" smtClean="0">
                <a:latin typeface="HG創英ﾌﾟﾚｾﾞﾝｽEB" panose="02020809000000000000" pitchFamily="17" charset="-128"/>
                <a:ea typeface="HG創英ﾌﾟﾚｾﾞﾝｽEB" panose="02020809000000000000" pitchFamily="17" charset="-128"/>
              </a:rPr>
              <a:t>　　　　 かんが</a:t>
            </a:r>
            <a:endParaRPr kumimoji="1" lang="ja-JP" altLang="en-US" sz="2800" dirty="0">
              <a:latin typeface="HG創英ﾌﾟﾚｾﾞﾝｽEB" panose="02020809000000000000" pitchFamily="17" charset="-128"/>
              <a:ea typeface="HG創英ﾌﾟﾚｾﾞﾝｽEB" panose="02020809000000000000" pitchFamily="17"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849" y="1615296"/>
            <a:ext cx="3287151" cy="5018550"/>
          </a:xfrm>
          <a:prstGeom prst="rect">
            <a:avLst/>
          </a:prstGeom>
        </p:spPr>
      </p:pic>
      <p:sp>
        <p:nvSpPr>
          <p:cNvPr id="12" name="テキスト ボックス 11">
            <a:extLst>
              <a:ext uri="{FF2B5EF4-FFF2-40B4-BE49-F238E27FC236}">
                <a16:creationId xmlns:a16="http://schemas.microsoft.com/office/drawing/2014/main" id="{B750570F-80E9-4ECD-9F31-369794696171}"/>
              </a:ext>
            </a:extLst>
          </p:cNvPr>
          <p:cNvSpPr txBox="1"/>
          <p:nvPr/>
        </p:nvSpPr>
        <p:spPr>
          <a:xfrm>
            <a:off x="156000" y="1173489"/>
            <a:ext cx="11880000" cy="360000"/>
          </a:xfrm>
          <a:prstGeom prst="rect">
            <a:avLst/>
          </a:prstGeom>
          <a:noFill/>
        </p:spPr>
        <p:txBody>
          <a:bodyPr wrap="square" rtlCol="0" anchor="ctr" anchorCtr="0">
            <a:noAutofit/>
          </a:bodyPr>
          <a:lstStyle/>
          <a:p>
            <a:pPr algn="just"/>
            <a:r>
              <a:rPr lang="ja-JP" altLang="en-US" sz="2800" dirty="0" smtClean="0">
                <a:latin typeface="UD デジタル 教科書体 NK-B" panose="02020700000000000000" pitchFamily="18" charset="-128"/>
                <a:ea typeface="UD デジタル 教科書体 NK-B" panose="02020700000000000000" pitchFamily="18" charset="-128"/>
              </a:rPr>
              <a:t>か</a:t>
            </a:r>
            <a:r>
              <a:rPr lang="ja-JP" altLang="en-US" sz="2800" dirty="0">
                <a:latin typeface="UD デジタル 教科書体 NK-B" panose="02020700000000000000" pitchFamily="18" charset="-128"/>
                <a:ea typeface="UD デジタル 教科書体 NK-B" panose="02020700000000000000" pitchFamily="18" charset="-128"/>
              </a:rPr>
              <a:t>ん</a:t>
            </a:r>
            <a:endParaRPr lang="en-US" altLang="ja-JP" sz="2800" dirty="0" smtClean="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749444E3-F227-45C7-B6E0-EB09AC466AE4}"/>
              </a:ext>
            </a:extLst>
          </p:cNvPr>
          <p:cNvSpPr txBox="1"/>
          <p:nvPr/>
        </p:nvSpPr>
        <p:spPr>
          <a:xfrm>
            <a:off x="651946" y="5184131"/>
            <a:ext cx="7920000" cy="360000"/>
          </a:xfrm>
          <a:prstGeom prst="rect">
            <a:avLst/>
          </a:prstGeom>
          <a:noFill/>
        </p:spPr>
        <p:txBody>
          <a:bodyPr wrap="square" rtlCol="0" anchor="ctr" anchorCtr="0">
            <a:noAutofit/>
          </a:bodyPr>
          <a:lstStyle/>
          <a:p>
            <a:pPr algn="just"/>
            <a:r>
              <a:rPr lang="ja-JP" altLang="en-US" sz="2800" dirty="0" smtClean="0">
                <a:latin typeface="HG創英ﾌﾟﾚｾﾞﾝｽEB" panose="02020809000000000000" pitchFamily="17" charset="-128"/>
                <a:ea typeface="HG創英ﾌﾟﾚｾﾞﾝｽEB" panose="02020809000000000000" pitchFamily="17" charset="-128"/>
              </a:rPr>
              <a:t>　　　　 おも</a:t>
            </a:r>
            <a:endParaRPr kumimoji="1" lang="ja-JP" altLang="en-US" sz="28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17823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86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500"/>
                                        <p:tgtEl>
                                          <p:spTgt spid="10">
                                            <p:txEl>
                                              <p:pRg st="0" end="0"/>
                                            </p:txEl>
                                          </p:spTgt>
                                        </p:tgtEl>
                                      </p:cBhvr>
                                    </p:animEffect>
                                  </p:childTnLst>
                                </p:cTn>
                              </p:par>
                              <p:par>
                                <p:cTn id="8" presetID="6" presetClass="entr" presetSubtype="16" fill="hold" grpId="0" nodeType="withEffect">
                                  <p:stCondLst>
                                    <p:cond delay="1860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par>
                                <p:cTn id="11" presetID="6" presetClass="entr" presetSubtype="16" fill="hold" grpId="0" nodeType="withEffect">
                                  <p:stCondLst>
                                    <p:cond delay="1860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6" presetClass="entr" presetSubtype="16" fill="hold" grpId="0" nodeType="withEffect">
                                  <p:stCondLst>
                                    <p:cond delay="1860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1860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21762AA-5B2A-4813-AC48-843B4154440D}"/>
              </a:ext>
            </a:extLst>
          </p:cNvPr>
          <p:cNvSpPr txBox="1"/>
          <p:nvPr/>
        </p:nvSpPr>
        <p:spPr>
          <a:xfrm>
            <a:off x="156000" y="450000"/>
            <a:ext cx="2700000" cy="1260000"/>
          </a:xfrm>
          <a:prstGeom prst="roundRect">
            <a:avLst/>
          </a:prstGeom>
          <a:solidFill>
            <a:srgbClr val="92D050"/>
          </a:solidFill>
          <a:ln w="25400">
            <a:solidFill>
              <a:srgbClr val="92D050"/>
            </a:solidFill>
          </a:ln>
        </p:spPr>
        <p:txBody>
          <a:bodyPr wrap="square" rtlCol="0" anchor="ctr" anchorCtr="0">
            <a:noAutofit/>
          </a:bodyPr>
          <a:lstStyle/>
          <a:p>
            <a:pPr algn="ctr">
              <a:lnSpc>
                <a:spcPts val="3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ja-JP" altLang="en-US" sz="4800" dirty="0">
                <a:latin typeface="UD デジタル 教科書体 NK-B" panose="02020700000000000000" pitchFamily="18" charset="-128"/>
                <a:ea typeface="UD デジタル 教科書体 NK-B" panose="02020700000000000000" pitchFamily="18" charset="-128"/>
              </a:rPr>
              <a:t>意味</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56000" y="505420"/>
            <a:ext cx="2700000" cy="540000"/>
          </a:xfrm>
          <a:prstGeom prst="rect">
            <a:avLst/>
          </a:prstGeom>
          <a:noFill/>
        </p:spPr>
        <p:txBody>
          <a:bodyPr wrap="square" rtlCol="0" anchor="ctr" anchorCtr="0">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いみ</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18D1EA54-6551-4D61-A351-56CF05FFE01D}"/>
              </a:ext>
            </a:extLst>
          </p:cNvPr>
          <p:cNvSpPr txBox="1"/>
          <p:nvPr/>
        </p:nvSpPr>
        <p:spPr>
          <a:xfrm>
            <a:off x="3036000" y="180000"/>
            <a:ext cx="9000000" cy="1800000"/>
          </a:xfrm>
          <a:prstGeom prst="rect">
            <a:avLst/>
          </a:prstGeom>
          <a:noFill/>
          <a:ln w="38100">
            <a:solidFill>
              <a:schemeClr val="bg1">
                <a:lumMod val="50000"/>
              </a:schemeClr>
            </a:solidFill>
          </a:ln>
        </p:spPr>
        <p:txBody>
          <a:bodyPr wrap="square" rtlCol="0" anchor="ctr" anchorCtr="0">
            <a:noAutofit/>
          </a:bodyPr>
          <a:lstStyle/>
          <a:p>
            <a:pPr marL="0" marR="0" lvl="0" indent="0" algn="just" defTabSz="914400" rtl="0" eaLnBrk="0" fontAlgn="base" latinLnBrk="0" hangingPunct="0">
              <a:lnSpc>
                <a:spcPts val="2500"/>
              </a:lnSpc>
              <a:spcBef>
                <a:spcPct val="0"/>
              </a:spcBef>
              <a:spcAft>
                <a:spcPct val="0"/>
              </a:spcAft>
              <a:buClrTx/>
              <a:buSzTx/>
              <a:buFontTx/>
              <a:buNone/>
              <a:tabLst/>
            </a:pPr>
            <a:endParaRPr lang="en-US" altLang="ja-JP" sz="4800" dirty="0">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sz="4800" b="0" i="0" dirty="0">
                <a:effectLst/>
                <a:latin typeface="UD デジタル 教科書体 NK-B" panose="02020700000000000000" pitchFamily="18" charset="-128"/>
                <a:ea typeface="UD デジタル 教科書体 NK-B" panose="02020700000000000000" pitchFamily="18" charset="-128"/>
              </a:rPr>
              <a:t>　 ものごとのつじつまが合わない</a:t>
            </a:r>
            <a:endParaRPr lang="en-US" altLang="ja-JP" sz="4800" b="0" i="0" dirty="0">
              <a:effectLst/>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sz="4800" b="0" i="0" dirty="0">
                <a:effectLst/>
                <a:latin typeface="UD デジタル 教科書体 NK-B" panose="02020700000000000000" pitchFamily="18" charset="-128"/>
                <a:ea typeface="UD デジタル 教科書体 NK-B" panose="02020700000000000000" pitchFamily="18" charset="-128"/>
              </a:rPr>
              <a:t>こと。</a:t>
            </a:r>
            <a:endParaRPr kumimoji="0" lang="ja-JP" altLang="ja-JP" sz="66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6DE6B7C3-EE65-48D5-A557-D994D58040F4}"/>
              </a:ext>
            </a:extLst>
          </p:cNvPr>
          <p:cNvSpPr txBox="1"/>
          <p:nvPr/>
        </p:nvSpPr>
        <p:spPr>
          <a:xfrm>
            <a:off x="6096000" y="2183156"/>
            <a:ext cx="5940000" cy="2700000"/>
          </a:xfrm>
          <a:prstGeom prst="wedgeRoundRectCallout">
            <a:avLst>
              <a:gd name="adj1" fmla="val -52831"/>
              <a:gd name="adj2" fmla="val 63023"/>
              <a:gd name="adj3" fmla="val 16667"/>
            </a:avLst>
          </a:prstGeom>
          <a:solidFill>
            <a:schemeClr val="bg1"/>
          </a:solidFill>
          <a:ln w="19050">
            <a:solidFill>
              <a:schemeClr val="tx1"/>
            </a:solidFill>
          </a:ln>
        </p:spPr>
        <p:txBody>
          <a:bodyPr wrap="square" tIns="0" bIns="0" rtlCol="0" anchor="b" anchorCtr="0">
            <a:noAutofit/>
          </a:bodyPr>
          <a:lstStyle/>
          <a:p>
            <a:pPr algn="just">
              <a:lnSpc>
                <a:spcPts val="1000"/>
              </a:lnSpc>
            </a:pPr>
            <a:endParaRPr lang="en-US" altLang="ja-JP" sz="4000" dirty="0">
              <a:latin typeface="HG創英ﾌﾟﾚｾﾞﾝｽEB" panose="02020809000000000000" pitchFamily="17" charset="-128"/>
              <a:ea typeface="HG創英ﾌﾟﾚｾﾞﾝｽEB" panose="02020809000000000000" pitchFamily="17" charset="-128"/>
            </a:endParaRPr>
          </a:p>
          <a:p>
            <a:pPr algn="just">
              <a:lnSpc>
                <a:spcPts val="6200"/>
              </a:lnSpc>
            </a:pPr>
            <a:r>
              <a:rPr lang="ja-JP" altLang="en-US" sz="4000" dirty="0">
                <a:latin typeface="HG創英ﾌﾟﾚｾﾞﾝｽEB" panose="02020809000000000000" pitchFamily="17" charset="-128"/>
                <a:ea typeface="HG創英ﾌﾟﾚｾﾞﾝｽEB" panose="02020809000000000000" pitchFamily="17" charset="-128"/>
              </a:rPr>
              <a:t>　</a:t>
            </a:r>
            <a:r>
              <a:rPr lang="ja-JP" altLang="en-US" sz="4000" b="0" i="0" dirty="0">
                <a:solidFill>
                  <a:srgbClr val="1C1C1C"/>
                </a:solidFill>
                <a:effectLst/>
                <a:latin typeface="HG創英ﾌﾟﾚｾﾞﾝｽEB" panose="02020809000000000000" pitchFamily="17" charset="-128"/>
                <a:ea typeface="HG創英ﾌﾟﾚｾﾞﾝｽEB" panose="02020809000000000000" pitchFamily="17" charset="-128"/>
              </a:rPr>
              <a:t>やせたいと言いながらケーキを食べる</a:t>
            </a:r>
            <a:r>
              <a:rPr lang="ja-JP" altLang="en-US" sz="4000" dirty="0">
                <a:solidFill>
                  <a:srgbClr val="1C1C1C"/>
                </a:solidFill>
                <a:latin typeface="HG創英ﾌﾟﾚｾﾞﾝｽEB" panose="02020809000000000000" pitchFamily="17" charset="-128"/>
                <a:ea typeface="HG創英ﾌﾟﾚｾﾞﾝｽEB" panose="02020809000000000000" pitchFamily="17" charset="-128"/>
              </a:rPr>
              <a:t>姉</a:t>
            </a:r>
            <a:r>
              <a:rPr lang="ja-JP" altLang="en-US" sz="4000" b="0" i="0" dirty="0">
                <a:solidFill>
                  <a:srgbClr val="1C1C1C"/>
                </a:solidFill>
                <a:effectLst/>
                <a:latin typeface="HG創英ﾌﾟﾚｾﾞﾝｽEB" panose="02020809000000000000" pitchFamily="17" charset="-128"/>
                <a:ea typeface="HG創英ﾌﾟﾚｾﾞﾝｽEB" panose="02020809000000000000" pitchFamily="17" charset="-128"/>
              </a:rPr>
              <a:t>の言動は</a:t>
            </a:r>
            <a:r>
              <a:rPr lang="ja-JP" altLang="en-US" sz="4000" b="0" i="0" dirty="0">
                <a:solidFill>
                  <a:srgbClr val="FF0000"/>
                </a:solidFill>
                <a:effectLst/>
                <a:latin typeface="HG創英ﾌﾟﾚｾﾞﾝｽEB" panose="02020809000000000000" pitchFamily="17" charset="-128"/>
                <a:ea typeface="HG創英ﾌﾟﾚｾﾞﾝｽEB" panose="02020809000000000000" pitchFamily="17" charset="-128"/>
              </a:rPr>
              <a:t>矛盾</a:t>
            </a:r>
            <a:r>
              <a:rPr lang="ja-JP" altLang="en-US" sz="4000" b="0" i="0" dirty="0">
                <a:solidFill>
                  <a:srgbClr val="1C1C1C"/>
                </a:solidFill>
                <a:effectLst/>
                <a:latin typeface="HG創英ﾌﾟﾚｾﾞﾝｽEB" panose="02020809000000000000" pitchFamily="17" charset="-128"/>
                <a:ea typeface="HG創英ﾌﾟﾚｾﾞﾝｽEB" panose="02020809000000000000" pitchFamily="17" charset="-128"/>
              </a:rPr>
              <a:t>している。</a:t>
            </a:r>
            <a:endParaRPr kumimoji="1" lang="ja-JP" altLang="en-US" sz="4000" dirty="0">
              <a:latin typeface="HG創英ﾌﾟﾚｾﾞﾝｽEB" panose="02020809000000000000" pitchFamily="17" charset="-128"/>
              <a:ea typeface="HG創英ﾌﾟﾚｾﾞﾝｽEB" panose="02020809000000000000" pitchFamily="17" charset="-128"/>
            </a:endParaRPr>
          </a:p>
        </p:txBody>
      </p:sp>
      <p:sp>
        <p:nvSpPr>
          <p:cNvPr id="6" name="テキスト ボックス 5">
            <a:extLst>
              <a:ext uri="{FF2B5EF4-FFF2-40B4-BE49-F238E27FC236}">
                <a16:creationId xmlns:a16="http://schemas.microsoft.com/office/drawing/2014/main" id="{D48F16E5-6FE6-4D1B-8643-157C6DBBFCA2}"/>
              </a:ext>
            </a:extLst>
          </p:cNvPr>
          <p:cNvSpPr txBox="1"/>
          <p:nvPr/>
        </p:nvSpPr>
        <p:spPr>
          <a:xfrm>
            <a:off x="156001" y="2183156"/>
            <a:ext cx="2699999" cy="1260000"/>
          </a:xfrm>
          <a:prstGeom prst="roundRect">
            <a:avLst/>
          </a:prstGeom>
          <a:solidFill>
            <a:srgbClr val="FFC000"/>
          </a:solidFill>
          <a:ln w="25400">
            <a:solidFill>
              <a:srgbClr val="FFC000"/>
            </a:solidFill>
          </a:ln>
        </p:spPr>
        <p:txBody>
          <a:bodyPr wrap="square" rtlCol="0" anchor="ctr" anchorCtr="0">
            <a:noAutofit/>
          </a:bodyPr>
          <a:lstStyle/>
          <a:p>
            <a:pPr algn="ctr">
              <a:lnSpc>
                <a:spcPts val="3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ja-JP" altLang="en-US" sz="4800" dirty="0">
                <a:latin typeface="UD デジタル 教科書体 NK-B" panose="02020700000000000000" pitchFamily="18" charset="-128"/>
                <a:ea typeface="UD デジタル 教科書体 NK-B" panose="02020700000000000000" pitchFamily="18" charset="-128"/>
              </a:rPr>
              <a:t>例文</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971158B2-F36E-4064-B8F7-66C265857780}"/>
              </a:ext>
            </a:extLst>
          </p:cNvPr>
          <p:cNvSpPr txBox="1"/>
          <p:nvPr/>
        </p:nvSpPr>
        <p:spPr>
          <a:xfrm>
            <a:off x="156000" y="2238576"/>
            <a:ext cx="2700000" cy="540000"/>
          </a:xfrm>
          <a:prstGeom prst="rect">
            <a:avLst/>
          </a:prstGeom>
          <a:noFill/>
        </p:spPr>
        <p:txBody>
          <a:bodyPr wrap="square" rtlCol="0" anchor="ctr" anchorCtr="0">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れいぶん</a:t>
            </a:r>
            <a:endParaRPr lang="en-US" altLang="ja-JP" sz="2800" dirty="0">
              <a:latin typeface="UD デジタル 教科書体 NK-B" panose="02020700000000000000" pitchFamily="18" charset="-128"/>
              <a:ea typeface="UD デジタル 教科書体 NK-B" panose="02020700000000000000" pitchFamily="18" charset="-128"/>
            </a:endParaRPr>
          </a:p>
        </p:txBody>
      </p:sp>
      <p:pic>
        <p:nvPicPr>
          <p:cNvPr id="15" name="図 14">
            <a:extLst>
              <a:ext uri="{FF2B5EF4-FFF2-40B4-BE49-F238E27FC236}">
                <a16:creationId xmlns:a16="http://schemas.microsoft.com/office/drawing/2014/main" id="{7427F249-8558-4F46-A50A-3C9B8653C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00" y="3043600"/>
            <a:ext cx="3428192" cy="3814400"/>
          </a:xfrm>
          <a:prstGeom prst="rect">
            <a:avLst/>
          </a:prstGeom>
        </p:spPr>
      </p:pic>
      <p:sp>
        <p:nvSpPr>
          <p:cNvPr id="16" name="テキスト ボックス 15">
            <a:extLst>
              <a:ext uri="{FF2B5EF4-FFF2-40B4-BE49-F238E27FC236}">
                <a16:creationId xmlns:a16="http://schemas.microsoft.com/office/drawing/2014/main" id="{B16D8E43-6CBB-4920-A7C4-27C888B3C31A}"/>
              </a:ext>
            </a:extLst>
          </p:cNvPr>
          <p:cNvSpPr txBox="1"/>
          <p:nvPr/>
        </p:nvSpPr>
        <p:spPr>
          <a:xfrm>
            <a:off x="3036000" y="221565"/>
            <a:ext cx="900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あ</a:t>
            </a:r>
          </a:p>
        </p:txBody>
      </p:sp>
      <p:sp>
        <p:nvSpPr>
          <p:cNvPr id="17" name="テキスト ボックス 16">
            <a:extLst>
              <a:ext uri="{FF2B5EF4-FFF2-40B4-BE49-F238E27FC236}">
                <a16:creationId xmlns:a16="http://schemas.microsoft.com/office/drawing/2014/main" id="{2F82BFD1-F7F8-40E8-B9EB-C44D05209CD7}"/>
              </a:ext>
            </a:extLst>
          </p:cNvPr>
          <p:cNvSpPr txBox="1"/>
          <p:nvPr/>
        </p:nvSpPr>
        <p:spPr>
          <a:xfrm>
            <a:off x="6096000" y="2185728"/>
            <a:ext cx="594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い</a:t>
            </a:r>
            <a:endParaRPr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8" name="テキスト ボックス 17">
            <a:extLst>
              <a:ext uri="{FF2B5EF4-FFF2-40B4-BE49-F238E27FC236}">
                <a16:creationId xmlns:a16="http://schemas.microsoft.com/office/drawing/2014/main" id="{201E5EC4-7D41-4990-A84E-F1C688B4CB9B}"/>
              </a:ext>
            </a:extLst>
          </p:cNvPr>
          <p:cNvSpPr txBox="1"/>
          <p:nvPr/>
        </p:nvSpPr>
        <p:spPr>
          <a:xfrm>
            <a:off x="6095999" y="2967400"/>
            <a:ext cx="594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spc="-300" dirty="0">
                <a:latin typeface="HG創英ﾌﾟﾚｾﾞﾝｽEB" panose="02020809000000000000" pitchFamily="17" charset="-128"/>
                <a:ea typeface="HG創英ﾌﾟﾚｾﾞﾝｽEB" panose="02020809000000000000" pitchFamily="17" charset="-128"/>
              </a:rPr>
              <a:t> </a:t>
            </a:r>
            <a:r>
              <a:rPr lang="ja-JP" altLang="en-US" sz="2400" dirty="0">
                <a:latin typeface="HG創英ﾌﾟﾚｾﾞﾝｽEB" panose="02020809000000000000" pitchFamily="17" charset="-128"/>
                <a:ea typeface="HG創英ﾌﾟﾚｾﾞﾝｽEB" panose="02020809000000000000" pitchFamily="17" charset="-128"/>
              </a:rPr>
              <a:t>た　　　　あね</a:t>
            </a:r>
            <a:endParaRPr lang="en-US" altLang="ja-JP" sz="2400" dirty="0">
              <a:latin typeface="HG創英ﾌﾟﾚｾﾞﾝｽEB" panose="02020809000000000000" pitchFamily="17" charset="-128"/>
              <a:ea typeface="HG創英ﾌﾟﾚｾﾞﾝｽEB" panose="02020809000000000000" pitchFamily="17" charset="-128"/>
            </a:endParaRPr>
          </a:p>
        </p:txBody>
      </p:sp>
      <p:pic>
        <p:nvPicPr>
          <p:cNvPr id="22" name="図 21">
            <a:extLst>
              <a:ext uri="{FF2B5EF4-FFF2-40B4-BE49-F238E27FC236}">
                <a16:creationId xmlns:a16="http://schemas.microsoft.com/office/drawing/2014/main" id="{70AB1C08-995E-4D85-BDB8-C2EE18D51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19" y="3443156"/>
            <a:ext cx="2716204" cy="3237422"/>
          </a:xfrm>
          <a:prstGeom prst="rect">
            <a:avLst/>
          </a:prstGeom>
        </p:spPr>
      </p:pic>
      <p:sp>
        <p:nvSpPr>
          <p:cNvPr id="23" name="テキスト ボックス 22">
            <a:extLst>
              <a:ext uri="{FF2B5EF4-FFF2-40B4-BE49-F238E27FC236}">
                <a16:creationId xmlns:a16="http://schemas.microsoft.com/office/drawing/2014/main" id="{1538B1FC-010F-4860-98FB-CA67AD7569CA}"/>
              </a:ext>
            </a:extLst>
          </p:cNvPr>
          <p:cNvSpPr txBox="1"/>
          <p:nvPr/>
        </p:nvSpPr>
        <p:spPr>
          <a:xfrm>
            <a:off x="6095999" y="3776961"/>
            <a:ext cx="594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げんどう むじゅん</a:t>
            </a:r>
            <a:endParaRPr lang="en-US" altLang="ja-JP" sz="24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1196990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D1EA54-6551-4D61-A351-56CF05FFE01D}"/>
              </a:ext>
            </a:extLst>
          </p:cNvPr>
          <p:cNvSpPr txBox="1"/>
          <p:nvPr/>
        </p:nvSpPr>
        <p:spPr>
          <a:xfrm>
            <a:off x="155998" y="1224000"/>
            <a:ext cx="11879987" cy="5400000"/>
          </a:xfrm>
          <a:prstGeom prst="rect">
            <a:avLst/>
          </a:prstGeom>
          <a:noFill/>
          <a:ln w="38100">
            <a:solidFill>
              <a:schemeClr val="bg1">
                <a:lumMod val="50000"/>
              </a:schemeClr>
            </a:solidFill>
          </a:ln>
        </p:spPr>
        <p:txBody>
          <a:bodyPr wrap="square" tIns="0" bIns="0" rtlCol="0" anchor="b" anchorCtr="0">
            <a:noAutofit/>
          </a:bodyPr>
          <a:lstStyle/>
          <a:p>
            <a:pPr algn="just">
              <a:lnSpc>
                <a:spcPts val="1000"/>
              </a:lnSpc>
            </a:pPr>
            <a:endParaRPr lang="en-US" altLang="ja-JP" sz="3200" dirty="0">
              <a:latin typeface="UD デジタル 教科書体 NK-B" panose="02020700000000000000" pitchFamily="18" charset="-128"/>
              <a:ea typeface="UD デジタル 教科書体 NK-B" panose="02020700000000000000" pitchFamily="18" charset="-128"/>
            </a:endParaRPr>
          </a:p>
          <a:p>
            <a:pPr algn="just">
              <a:lnSpc>
                <a:spcPts val="4600"/>
              </a:lnSpc>
            </a:pPr>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b="0" i="0" dirty="0">
                <a:effectLst/>
                <a:latin typeface="UD デジタル 教科書体 NK-B" panose="02020700000000000000" pitchFamily="18" charset="-128"/>
                <a:ea typeface="UD デジタル 教科書体 NK-B" panose="02020700000000000000" pitchFamily="18" charset="-128"/>
              </a:rPr>
              <a:t>魏の恵王が孟子を招いてこう尋ねました。</a:t>
            </a:r>
          </a:p>
          <a:p>
            <a:pPr algn="just">
              <a:lnSpc>
                <a:spcPts val="4600"/>
              </a:lnSpc>
            </a:pPr>
            <a:r>
              <a:rPr lang="ja-JP" altLang="en-US" sz="3200" b="0" i="0" dirty="0">
                <a:effectLst/>
                <a:latin typeface="UD デジタル 教科書体 NK-B" panose="02020700000000000000" pitchFamily="18" charset="-128"/>
                <a:ea typeface="UD デジタル 教科書体 NK-B" panose="02020700000000000000" pitchFamily="18" charset="-128"/>
              </a:rPr>
              <a:t>「私は心を尽くして国を治めています。河内の地域が凶作ならばその民を河東に移し、河東が凶作になれば同じことをする。ところが隣の国では私ほど心を尽くして政治を行っているようには思えないのに、それでも隣の国は民が減ったようには見えず、私の国は民が増えたようには見えない。これはいったいどうしたことでしょうか？」</a:t>
            </a:r>
          </a:p>
          <a:p>
            <a:pPr algn="just">
              <a:lnSpc>
                <a:spcPts val="4600"/>
              </a:lnSpc>
            </a:pPr>
            <a:r>
              <a:rPr lang="ja-JP" altLang="en-US" sz="3200" b="0" i="0" dirty="0">
                <a:effectLst/>
                <a:latin typeface="UD デジタル 教科書体 NK-B" panose="02020700000000000000" pitchFamily="18" charset="-128"/>
                <a:ea typeface="UD デジタル 教科書体 NK-B" panose="02020700000000000000" pitchFamily="18" charset="-128"/>
              </a:rPr>
              <a:t>　つまり隣の国より自分の国の方が良い政治をしているのだから、隣から民がこちらに逃げてきてもよさそうなものなのに、ということなのでしょう。</a:t>
            </a:r>
          </a:p>
        </p:txBody>
      </p:sp>
      <p:sp>
        <p:nvSpPr>
          <p:cNvPr id="4" name="テキスト ボックス 3">
            <a:extLst>
              <a:ext uri="{FF2B5EF4-FFF2-40B4-BE49-F238E27FC236}">
                <a16:creationId xmlns:a16="http://schemas.microsoft.com/office/drawing/2014/main" id="{921762AA-5B2A-4813-AC48-843B4154440D}"/>
              </a:ext>
            </a:extLst>
          </p:cNvPr>
          <p:cNvSpPr txBox="1"/>
          <p:nvPr/>
        </p:nvSpPr>
        <p:spPr>
          <a:xfrm>
            <a:off x="155997" y="179999"/>
            <a:ext cx="11879987" cy="900000"/>
          </a:xfrm>
          <a:prstGeom prst="rect">
            <a:avLst/>
          </a:prstGeom>
          <a:solidFill>
            <a:schemeClr val="accent1">
              <a:lumMod val="40000"/>
              <a:lumOff val="60000"/>
            </a:schemeClr>
          </a:solidFill>
        </p:spPr>
        <p:txBody>
          <a:bodyPr wrap="square" rtlCol="0" anchor="ctr" anchorCtr="0">
            <a:noAutofit/>
          </a:bodyPr>
          <a:lstStyle/>
          <a:p>
            <a:pPr algn="ctr"/>
            <a:r>
              <a:rPr lang="ja-JP" altLang="en-US" sz="5400" dirty="0">
                <a:latin typeface="UD デジタル 教科書体 NK-B" panose="02020700000000000000" pitchFamily="18" charset="-128"/>
                <a:ea typeface="UD デジタル 教科書体 NK-B" panose="02020700000000000000" pitchFamily="18" charset="-128"/>
              </a:rPr>
              <a:t>　五十歩百歩（ごじっぽひゃっぽ）</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B0DDB1B-A29B-40E7-9A83-E739D8AB25C7}"/>
              </a:ext>
            </a:extLst>
          </p:cNvPr>
          <p:cNvSpPr txBox="1"/>
          <p:nvPr/>
        </p:nvSpPr>
        <p:spPr>
          <a:xfrm>
            <a:off x="155984" y="1260000"/>
            <a:ext cx="11880000" cy="288000"/>
          </a:xfrm>
          <a:prstGeom prst="rect">
            <a:avLst/>
          </a:prstGeom>
          <a:noFill/>
        </p:spPr>
        <p:txBody>
          <a:bodyPr wrap="square" rtlCol="0" anchor="ctr" anchorCtr="0">
            <a:noAutofit/>
          </a:bodyPr>
          <a:lstStyle/>
          <a:p>
            <a:pPr algn="just"/>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smtClean="0">
                <a:latin typeface="UD デジタル 教科書体 NK-B" panose="02020700000000000000" pitchFamily="18" charset="-128"/>
                <a:ea typeface="UD デジタル 教科書体 NK-B" panose="02020700000000000000" pitchFamily="18" charset="-128"/>
              </a:rPr>
              <a:t>　 ぎ</a:t>
            </a:r>
            <a:r>
              <a:rPr kumimoji="1" lang="ja-JP" altLang="en-US" dirty="0">
                <a:latin typeface="UD デジタル 教科書体 NK-B" panose="02020700000000000000" pitchFamily="18" charset="-128"/>
                <a:ea typeface="UD デジタル 教科書体 NK-B" panose="02020700000000000000" pitchFamily="18" charset="-128"/>
              </a:rPr>
              <a:t>　　　　けいおう　　　　もうし　　　　まね　　　　　　　　　　　たず</a:t>
            </a:r>
          </a:p>
        </p:txBody>
      </p:sp>
      <p:sp>
        <p:nvSpPr>
          <p:cNvPr id="7" name="テキスト ボックス 6">
            <a:extLst>
              <a:ext uri="{FF2B5EF4-FFF2-40B4-BE49-F238E27FC236}">
                <a16:creationId xmlns:a16="http://schemas.microsoft.com/office/drawing/2014/main" id="{EB038597-B5BD-496C-90BA-FD72B8551F01}"/>
              </a:ext>
            </a:extLst>
          </p:cNvPr>
          <p:cNvSpPr txBox="1"/>
          <p:nvPr/>
        </p:nvSpPr>
        <p:spPr>
          <a:xfrm>
            <a:off x="155984" y="1844237"/>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わたし　 こころ　　 </a:t>
            </a:r>
            <a:r>
              <a:rPr lang="ja-JP" altLang="en-US" dirty="0" smtClean="0">
                <a:latin typeface="UD デジタル 教科書体 NK-B" panose="02020700000000000000" pitchFamily="18" charset="-128"/>
                <a:ea typeface="UD デジタル 教科書体 NK-B" panose="02020700000000000000" pitchFamily="18" charset="-128"/>
              </a:rPr>
              <a:t> つ</a:t>
            </a: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 くに</a:t>
            </a:r>
            <a:r>
              <a:rPr lang="ja-JP" altLang="en-US" dirty="0">
                <a:latin typeface="UD デジタル 教科書体 NK-B" panose="02020700000000000000" pitchFamily="18" charset="-128"/>
                <a:ea typeface="UD デジタル 教科書体 NK-B" panose="02020700000000000000" pitchFamily="18" charset="-128"/>
              </a:rPr>
              <a:t>　　　おさ　　　　　　　　　　　　　　　　　かわち　　　　 ちいき　　　　きょうさく</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8C67DD0D-E41B-4D38-88B3-BF12E7C02921}"/>
              </a:ext>
            </a:extLst>
          </p:cNvPr>
          <p:cNvSpPr txBox="1"/>
          <p:nvPr/>
        </p:nvSpPr>
        <p:spPr>
          <a:xfrm>
            <a:off x="155984" y="2415394"/>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たみ　　　かとう　　　　　うつ　　　　　かとう　　　　きょうさく　　　　　　　　　　　　おな　　　　　　　　　　　　　　　　　　　　　　　　　　　　　となり</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D15D87F-627A-4457-81CD-22723149A3E4}"/>
              </a:ext>
            </a:extLst>
          </p:cNvPr>
          <p:cNvSpPr txBox="1"/>
          <p:nvPr/>
        </p:nvSpPr>
        <p:spPr>
          <a:xfrm>
            <a:off x="155984" y="3015128"/>
            <a:ext cx="11880000" cy="288000"/>
          </a:xfrm>
          <a:prstGeom prst="rect">
            <a:avLst/>
          </a:prstGeom>
          <a:noFill/>
        </p:spPr>
        <p:txBody>
          <a:bodyPr wrap="square" rtlCol="0" anchor="ctr" anchorCtr="0">
            <a:noAutofit/>
          </a:bodyPr>
          <a:lstStyle/>
          <a:p>
            <a:pPr algn="just"/>
            <a:r>
              <a:rPr kumimoji="1" lang="ja-JP" altLang="en-US" dirty="0">
                <a:latin typeface="UD デジタル 教科書体 NK-B" panose="02020700000000000000" pitchFamily="18" charset="-128"/>
                <a:ea typeface="UD デジタル 教科書体 NK-B" panose="02020700000000000000" pitchFamily="18" charset="-128"/>
              </a:rPr>
              <a:t>くに　　　　　　わたし　　　　　こころ　 </a:t>
            </a:r>
            <a:r>
              <a:rPr kumimoji="1" lang="ja-JP" altLang="en-US" dirty="0" smtClean="0">
                <a:latin typeface="UD デジタル 教科書体 NK-B" panose="02020700000000000000" pitchFamily="18" charset="-128"/>
                <a:ea typeface="UD デジタル 教科書体 NK-B" panose="02020700000000000000" pitchFamily="18" charset="-128"/>
              </a:rPr>
              <a:t> つ</a:t>
            </a:r>
            <a:r>
              <a:rPr kumimoji="1"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smtClean="0">
                <a:latin typeface="UD デジタル 教科書体 NK-B" panose="02020700000000000000" pitchFamily="18" charset="-128"/>
                <a:ea typeface="UD デジタル 教科書体 NK-B" panose="02020700000000000000" pitchFamily="18" charset="-128"/>
              </a:rPr>
              <a:t> せいじ</a:t>
            </a:r>
            <a:r>
              <a:rPr kumimoji="1" lang="ja-JP" altLang="en-US" dirty="0">
                <a:latin typeface="UD デジタル 教科書体 NK-B" panose="02020700000000000000" pitchFamily="18" charset="-128"/>
                <a:ea typeface="UD デジタル 教科書体 NK-B" panose="02020700000000000000" pitchFamily="18" charset="-128"/>
              </a:rPr>
              <a:t>　　　おこな　　　　　　　　　　　　　　　　　　　　　　おも</a:t>
            </a:r>
          </a:p>
        </p:txBody>
      </p:sp>
      <p:sp>
        <p:nvSpPr>
          <p:cNvPr id="10" name="テキスト ボックス 9">
            <a:extLst>
              <a:ext uri="{FF2B5EF4-FFF2-40B4-BE49-F238E27FC236}">
                <a16:creationId xmlns:a16="http://schemas.microsoft.com/office/drawing/2014/main" id="{F4806139-E3FD-4919-B314-A0150F6E1A44}"/>
              </a:ext>
            </a:extLst>
          </p:cNvPr>
          <p:cNvSpPr txBox="1"/>
          <p:nvPr/>
        </p:nvSpPr>
        <p:spPr>
          <a:xfrm>
            <a:off x="155984" y="3596254"/>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となり　　 くに　　　たみ　　　　へ　　　　　　　　　　　　　　　　　 み　　　　　　　 わたし　　くに　　　たみ　　　　ふ</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CE4736C6-32B5-474F-B605-3BBC972862C2}"/>
              </a:ext>
            </a:extLst>
          </p:cNvPr>
          <p:cNvSpPr txBox="1"/>
          <p:nvPr/>
        </p:nvSpPr>
        <p:spPr>
          <a:xfrm>
            <a:off x="155984" y="4765285"/>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となり　　</a:t>
            </a:r>
            <a:r>
              <a:rPr lang="ja-JP" altLang="en-US" dirty="0" smtClean="0">
                <a:latin typeface="UD デジタル 教科書体 NK-B" panose="02020700000000000000" pitchFamily="18" charset="-128"/>
                <a:ea typeface="UD デジタル 教科書体 NK-B" panose="02020700000000000000" pitchFamily="18" charset="-128"/>
              </a:rPr>
              <a:t> くに</a:t>
            </a:r>
            <a:r>
              <a:rPr lang="ja-JP" altLang="en-US" dirty="0">
                <a:latin typeface="UD デジタル 教科書体 NK-B" panose="02020700000000000000" pitchFamily="18" charset="-128"/>
                <a:ea typeface="UD デジタル 教科書体 NK-B" panose="02020700000000000000" pitchFamily="18" charset="-128"/>
              </a:rPr>
              <a:t>　　　　　　 じぶん　　　　くに　　　</a:t>
            </a:r>
            <a:r>
              <a:rPr lang="ja-JP" altLang="en-US" dirty="0" smtClean="0">
                <a:latin typeface="UD デジタル 教科書体 NK-B" panose="02020700000000000000" pitchFamily="18" charset="-128"/>
                <a:ea typeface="UD デジタル 教科書体 NK-B" panose="02020700000000000000" pitchFamily="18" charset="-128"/>
              </a:rPr>
              <a:t>ほう</a:t>
            </a:r>
            <a:r>
              <a:rPr lang="ja-JP" altLang="en-US" dirty="0">
                <a:latin typeface="UD デジタル 教科書体 NK-B" panose="02020700000000000000" pitchFamily="18" charset="-128"/>
                <a:ea typeface="UD デジタル 教科書体 NK-B" panose="02020700000000000000" pitchFamily="18" charset="-128"/>
              </a:rPr>
              <a:t>　　　　よ　　　　 せいじ　　　　　　　　　　　　　　　　　　　　　　　　　　　</a:t>
            </a:r>
            <a:r>
              <a:rPr lang="ja-JP" altLang="en-US" dirty="0" smtClean="0">
                <a:latin typeface="UD デジタル 教科書体 NK-B" panose="02020700000000000000" pitchFamily="18" charset="-128"/>
                <a:ea typeface="UD デジタル 教科書体 NK-B" panose="02020700000000000000" pitchFamily="18" charset="-128"/>
              </a:rPr>
              <a:t> となり</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6F7DF298-E4FB-4EA8-AC1E-7D96DF2FC4D0}"/>
              </a:ext>
            </a:extLst>
          </p:cNvPr>
          <p:cNvSpPr txBox="1"/>
          <p:nvPr/>
        </p:nvSpPr>
        <p:spPr>
          <a:xfrm>
            <a:off x="155984" y="5357013"/>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たみ　　　　　　　　　　　　　　　に</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1A634593-B35F-4340-A46F-6940DE9D66E7}"/>
              </a:ext>
            </a:extLst>
          </p:cNvPr>
          <p:cNvSpPr txBox="1"/>
          <p:nvPr/>
        </p:nvSpPr>
        <p:spPr>
          <a:xfrm>
            <a:off x="155984" y="4166747"/>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み</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18987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D1EA54-6551-4D61-A351-56CF05FFE01D}"/>
              </a:ext>
            </a:extLst>
          </p:cNvPr>
          <p:cNvSpPr txBox="1"/>
          <p:nvPr/>
        </p:nvSpPr>
        <p:spPr>
          <a:xfrm>
            <a:off x="155998" y="180000"/>
            <a:ext cx="11879987" cy="6480000"/>
          </a:xfrm>
          <a:prstGeom prst="rect">
            <a:avLst/>
          </a:prstGeom>
          <a:noFill/>
          <a:ln w="38100">
            <a:solidFill>
              <a:schemeClr val="bg1">
                <a:lumMod val="50000"/>
              </a:schemeClr>
            </a:solidFill>
          </a:ln>
        </p:spPr>
        <p:txBody>
          <a:bodyPr wrap="square" tIns="0" bIns="0" rtlCol="0" anchor="b" anchorCtr="0">
            <a:noAutofit/>
          </a:bodyPr>
          <a:lstStyle/>
          <a:p>
            <a:pPr algn="just">
              <a:lnSpc>
                <a:spcPts val="5000"/>
              </a:lnSpc>
            </a:pPr>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b="0" i="0" dirty="0">
                <a:effectLst/>
                <a:latin typeface="UD デジタル 教科書体 NK-B" panose="02020700000000000000" pitchFamily="18" charset="-128"/>
                <a:ea typeface="UD デジタル 教科書体 NK-B" panose="02020700000000000000" pitchFamily="18" charset="-128"/>
              </a:rPr>
              <a:t>すると孟子はそれに答えてこう言いました。</a:t>
            </a: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「王様はいくさがお好きだからそれにたとえてお話しましょう。</a:t>
            </a: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戦いで白兵戦になった時、兵が鎧を捨て武器を引きずって逃げたとします。或る兵は百歩逃げてとどまり、ある兵は五十歩逃げてとどまりました。五十歩逃げてとどまった兵が百歩逃げた兵を、自分の方が勇気がある、お前は臆病者だと笑ったとしたなら、王様はこれをどう思われますか？」</a:t>
            </a: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　恵王はこの話を聞くと</a:t>
            </a:r>
            <a:endParaRPr lang="en-US" altLang="ja-JP" sz="3200" b="0" i="0" dirty="0">
              <a:effectLst/>
              <a:latin typeface="UD デジタル 教科書体 NK-B" panose="02020700000000000000" pitchFamily="18" charset="-128"/>
              <a:ea typeface="UD デジタル 教科書体 NK-B" panose="02020700000000000000" pitchFamily="18" charset="-128"/>
            </a:endParaRP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「そんなバカな。五十歩逃げようと百歩逃げようと、逃げたのに変わりはないじゃないか」と言います。</a:t>
            </a:r>
            <a:endParaRPr kumimoji="0" lang="ja-JP" altLang="ja-JP" sz="32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B0DDB1B-A29B-40E7-9A83-E739D8AB25C7}"/>
              </a:ext>
            </a:extLst>
          </p:cNvPr>
          <p:cNvSpPr txBox="1"/>
          <p:nvPr/>
        </p:nvSpPr>
        <p:spPr>
          <a:xfrm>
            <a:off x="156000" y="219266"/>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もうし　　　　　　　　　　　　　こた　　　　　　　　　　　</a:t>
            </a:r>
            <a:r>
              <a:rPr lang="ja-JP" altLang="en-US" dirty="0" smtClean="0">
                <a:latin typeface="UD デジタル 教科書体 NK-B" panose="02020700000000000000" pitchFamily="18" charset="-128"/>
                <a:ea typeface="UD デジタル 教科書体 NK-B" panose="02020700000000000000" pitchFamily="18" charset="-128"/>
              </a:rPr>
              <a:t> い</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EB038597-B5BD-496C-90BA-FD72B8551F01}"/>
              </a:ext>
            </a:extLst>
          </p:cNvPr>
          <p:cNvSpPr txBox="1"/>
          <p:nvPr/>
        </p:nvSpPr>
        <p:spPr>
          <a:xfrm>
            <a:off x="156000" y="842947"/>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おうさま　　　　　　　　　　　　　　　　　　す　　　　　　　　　　　　　　　　　　　　　　　　　　　　　　　　　　</a:t>
            </a:r>
            <a:r>
              <a:rPr lang="ja-JP" altLang="en-US" dirty="0" smtClean="0">
                <a:latin typeface="UD デジタル 教科書体 NK-B" panose="02020700000000000000" pitchFamily="18" charset="-128"/>
                <a:ea typeface="UD デジタル 教科書体 NK-B" panose="02020700000000000000" pitchFamily="18" charset="-128"/>
              </a:rPr>
              <a:t>はなし</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8C67DD0D-E41B-4D38-88B3-BF12E7C02921}"/>
              </a:ext>
            </a:extLst>
          </p:cNvPr>
          <p:cNvSpPr txBox="1"/>
          <p:nvPr/>
        </p:nvSpPr>
        <p:spPr>
          <a:xfrm>
            <a:off x="156000" y="1476258"/>
            <a:ext cx="11880000" cy="288000"/>
          </a:xfrm>
          <a:prstGeom prst="rect">
            <a:avLst/>
          </a:prstGeom>
          <a:noFill/>
        </p:spPr>
        <p:txBody>
          <a:bodyPr wrap="square" rtlCol="0" anchor="ctr" anchorCtr="0">
            <a:noAutofit/>
          </a:bodyPr>
          <a:lstStyle/>
          <a:p>
            <a:pPr algn="just"/>
            <a:r>
              <a:rPr kumimoji="1" lang="ja-JP" altLang="en-US" dirty="0">
                <a:latin typeface="UD デジタル 教科書体 NK-B" panose="02020700000000000000" pitchFamily="18" charset="-128"/>
                <a:ea typeface="UD デジタル 教科書体 NK-B" panose="02020700000000000000" pitchFamily="18" charset="-128"/>
              </a:rPr>
              <a:t>たたか　　　　はくへいせん　　　　　　　　　　　とき　　 へい　　よろい　　 す　　　　　ぶき　　　　　ひ　　　　　　　　　　　　 に</a:t>
            </a:r>
          </a:p>
        </p:txBody>
      </p:sp>
      <p:sp>
        <p:nvSpPr>
          <p:cNvPr id="9" name="テキスト ボックス 8">
            <a:extLst>
              <a:ext uri="{FF2B5EF4-FFF2-40B4-BE49-F238E27FC236}">
                <a16:creationId xmlns:a16="http://schemas.microsoft.com/office/drawing/2014/main" id="{CD15D87F-627A-4457-81CD-22723149A3E4}"/>
              </a:ext>
            </a:extLst>
          </p:cNvPr>
          <p:cNvSpPr txBox="1"/>
          <p:nvPr/>
        </p:nvSpPr>
        <p:spPr>
          <a:xfrm>
            <a:off x="156000" y="2121202"/>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あ　　　 へい　　 ひゃっぽ に　　　　　　　　　　　　　　　　　　　　　　　　　へい　　　　ごじっぽ　　 に</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F4806139-E3FD-4919-B314-A0150F6E1A44}"/>
              </a:ext>
            </a:extLst>
          </p:cNvPr>
          <p:cNvSpPr txBox="1"/>
          <p:nvPr/>
        </p:nvSpPr>
        <p:spPr>
          <a:xfrm>
            <a:off x="156000" y="4664764"/>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けいおう　　　　　　　　はなし　　き</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CE4736C6-32B5-474F-B605-3BBC972862C2}"/>
              </a:ext>
            </a:extLst>
          </p:cNvPr>
          <p:cNvSpPr txBox="1"/>
          <p:nvPr/>
        </p:nvSpPr>
        <p:spPr>
          <a:xfrm>
            <a:off x="156000" y="5927730"/>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い　　</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6F7DF298-E4FB-4EA8-AC1E-7D96DF2FC4D0}"/>
              </a:ext>
            </a:extLst>
          </p:cNvPr>
          <p:cNvSpPr txBox="1"/>
          <p:nvPr/>
        </p:nvSpPr>
        <p:spPr>
          <a:xfrm>
            <a:off x="156000" y="5284320"/>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ごじっぽ　　に　　　　　　　　　　　　ひゃっぽ に　　　　　　　　　　　　　　に　　　　　　　　　　　　　 か</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10C6E99E-2C4B-4DFA-9320-FDD4084FAD01}"/>
              </a:ext>
            </a:extLst>
          </p:cNvPr>
          <p:cNvSpPr txBox="1"/>
          <p:nvPr/>
        </p:nvSpPr>
        <p:spPr>
          <a:xfrm>
            <a:off x="155993" y="2771387"/>
            <a:ext cx="11880000" cy="288000"/>
          </a:xfrm>
          <a:prstGeom prst="rect">
            <a:avLst/>
          </a:prstGeom>
          <a:noFill/>
        </p:spPr>
        <p:txBody>
          <a:bodyPr wrap="square" rtlCol="0" anchor="ctr" anchorCtr="0">
            <a:noAutofit/>
          </a:bodyPr>
          <a:lstStyle/>
          <a:p>
            <a:pPr algn="just"/>
            <a:r>
              <a:rPr kumimoji="1" lang="ja-JP" altLang="en-US" dirty="0">
                <a:latin typeface="UD デジタル 教科書体 NK-B" panose="02020700000000000000" pitchFamily="18" charset="-128"/>
                <a:ea typeface="UD デジタル 教科書体 NK-B" panose="02020700000000000000" pitchFamily="18" charset="-128"/>
              </a:rPr>
              <a:t>　　　　　　　　　ごじっぽ　　に　　　　　　　　　　　　　　　　　　　　へい　　　ひゃっぽ に　　　　　　　へい　　　　　じぶん　　　　ほう　　　　ゆうき</a:t>
            </a:r>
          </a:p>
        </p:txBody>
      </p:sp>
      <p:sp>
        <p:nvSpPr>
          <p:cNvPr id="14" name="テキスト ボックス 13">
            <a:extLst>
              <a:ext uri="{FF2B5EF4-FFF2-40B4-BE49-F238E27FC236}">
                <a16:creationId xmlns:a16="http://schemas.microsoft.com/office/drawing/2014/main" id="{54D7726C-052F-4D5B-BF43-AC4741A4711C}"/>
              </a:ext>
            </a:extLst>
          </p:cNvPr>
          <p:cNvSpPr txBox="1"/>
          <p:nvPr/>
        </p:nvSpPr>
        <p:spPr>
          <a:xfrm>
            <a:off x="155993" y="3395064"/>
            <a:ext cx="11880000" cy="288000"/>
          </a:xfrm>
          <a:prstGeom prst="rect">
            <a:avLst/>
          </a:prstGeom>
          <a:noFill/>
        </p:spPr>
        <p:txBody>
          <a:bodyPr wrap="square" rtlCol="0" anchor="ctr" anchorCtr="0">
            <a:noAutofit/>
          </a:bodyPr>
          <a:lstStyle/>
          <a:p>
            <a:pPr algn="just"/>
            <a:r>
              <a:rPr kumimoji="1" lang="ja-JP" altLang="en-US" dirty="0">
                <a:latin typeface="UD デジタル 教科書体 NK-B" panose="02020700000000000000" pitchFamily="18" charset="-128"/>
                <a:ea typeface="UD デジタル 教科書体 NK-B" panose="02020700000000000000" pitchFamily="18" charset="-128"/>
              </a:rPr>
              <a:t>　　　　　　　　　　　　　　まえ　　　おくびょうもの　　　　　わら　　　　　　　　　　　　　　　　　　　　　　おうさま　　　　　　　　　　　　　　　　　　おも</a:t>
            </a:r>
          </a:p>
        </p:txBody>
      </p:sp>
    </p:spTree>
    <p:extLst>
      <p:ext uri="{BB962C8B-B14F-4D97-AF65-F5344CB8AC3E}">
        <p14:creationId xmlns:p14="http://schemas.microsoft.com/office/powerpoint/2010/main" val="2843214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D1EA54-6551-4D61-A351-56CF05FFE01D}"/>
              </a:ext>
            </a:extLst>
          </p:cNvPr>
          <p:cNvSpPr txBox="1"/>
          <p:nvPr/>
        </p:nvSpPr>
        <p:spPr>
          <a:xfrm>
            <a:off x="155998" y="180000"/>
            <a:ext cx="11879987" cy="3960000"/>
          </a:xfrm>
          <a:prstGeom prst="rect">
            <a:avLst/>
          </a:prstGeom>
          <a:noFill/>
          <a:ln w="38100">
            <a:solidFill>
              <a:schemeClr val="bg1">
                <a:lumMod val="50000"/>
              </a:schemeClr>
            </a:solidFill>
          </a:ln>
        </p:spPr>
        <p:txBody>
          <a:bodyPr wrap="square" rtlCol="0" anchor="b" anchorCtr="0">
            <a:noAutofit/>
          </a:bodyPr>
          <a:lstStyle/>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　そこで孟子はさらに</a:t>
            </a:r>
            <a:endParaRPr lang="en-US" altLang="ja-JP" sz="3200" b="0" i="0" dirty="0">
              <a:effectLst/>
              <a:latin typeface="UD デジタル 教科書体 NK-B" panose="02020700000000000000" pitchFamily="18" charset="-128"/>
              <a:ea typeface="UD デジタル 教科書体 NK-B" panose="02020700000000000000" pitchFamily="18" charset="-128"/>
            </a:endParaRP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「王様はよくわかっていらっしゃる。それなら今のように隣の国と比較</a:t>
            </a:r>
            <a:endParaRPr kumimoji="0" lang="ja-JP" altLang="ja-JP" sz="32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するのはやめましょう」と言います。</a:t>
            </a:r>
          </a:p>
          <a:p>
            <a:pPr algn="just">
              <a:lnSpc>
                <a:spcPts val="5000"/>
              </a:lnSpc>
            </a:pPr>
            <a:r>
              <a:rPr lang="ja-JP" altLang="en-US" sz="3200" b="0" i="0" dirty="0">
                <a:effectLst/>
                <a:latin typeface="UD デジタル 教科書体 NK-B" panose="02020700000000000000" pitchFamily="18" charset="-128"/>
                <a:ea typeface="UD デジタル 教科書体 NK-B" panose="02020700000000000000" pitchFamily="18" charset="-128"/>
              </a:rPr>
              <a:t>　孟子は隣の国の政治と恵王の政治はこの五十歩百歩の話と同じ、どちらも王道の政治でない点で同じなのです、どうか王道の政治、徳の政治をしていただきたいと恵王をさとすのでした</a:t>
            </a:r>
            <a:r>
              <a:rPr lang="ja-JP" altLang="en-US" sz="3200" b="0" i="0" dirty="0" smtClean="0">
                <a:effectLst/>
                <a:latin typeface="UD デジタル 教科書体 NK-B" panose="02020700000000000000" pitchFamily="18" charset="-128"/>
                <a:ea typeface="UD デジタル 教科書体 NK-B" panose="02020700000000000000" pitchFamily="18" charset="-128"/>
              </a:rPr>
              <a:t>。</a:t>
            </a:r>
            <a:endParaRPr kumimoji="0" lang="ja-JP" altLang="ja-JP" sz="32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B0DDB1B-A29B-40E7-9A83-E739D8AB25C7}"/>
              </a:ext>
            </a:extLst>
          </p:cNvPr>
          <p:cNvSpPr txBox="1"/>
          <p:nvPr/>
        </p:nvSpPr>
        <p:spPr>
          <a:xfrm>
            <a:off x="155984" y="1423810"/>
            <a:ext cx="11880000" cy="288000"/>
          </a:xfrm>
          <a:prstGeom prst="rect">
            <a:avLst/>
          </a:prstGeom>
          <a:noFill/>
        </p:spPr>
        <p:txBody>
          <a:bodyPr wrap="square" rtlCol="0" anchor="ctr" anchorCtr="0">
            <a:noAutofit/>
          </a:bodyPr>
          <a:lstStyle/>
          <a:p>
            <a:pPr algn="just"/>
            <a:r>
              <a:rPr kumimoji="1" lang="ja-JP" altLang="en-US" sz="2000" dirty="0">
                <a:latin typeface="UD デジタル 教科書体 NK-B" panose="02020700000000000000" pitchFamily="18" charset="-128"/>
                <a:ea typeface="UD デジタル 教科書体 NK-B" panose="02020700000000000000" pitchFamily="18" charset="-128"/>
              </a:rPr>
              <a:t>　　　　　　　　　　　　　　　　　　　　　　　　　　　　　い</a:t>
            </a:r>
          </a:p>
        </p:txBody>
      </p:sp>
      <p:sp>
        <p:nvSpPr>
          <p:cNvPr id="7" name="テキスト ボックス 6">
            <a:extLst>
              <a:ext uri="{FF2B5EF4-FFF2-40B4-BE49-F238E27FC236}">
                <a16:creationId xmlns:a16="http://schemas.microsoft.com/office/drawing/2014/main" id="{EB038597-B5BD-496C-90BA-FD72B8551F01}"/>
              </a:ext>
            </a:extLst>
          </p:cNvPr>
          <p:cNvSpPr txBox="1"/>
          <p:nvPr/>
        </p:nvSpPr>
        <p:spPr>
          <a:xfrm>
            <a:off x="155984" y="2078037"/>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もうし　　　となり　　くに　　　せいじ　　　けいおう　　　せいじ　　　　　　　　　ごじっぽひゃっぽ　　　 はなし　おな</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8C67DD0D-E41B-4D38-88B3-BF12E7C02921}"/>
              </a:ext>
            </a:extLst>
          </p:cNvPr>
          <p:cNvSpPr txBox="1"/>
          <p:nvPr/>
        </p:nvSpPr>
        <p:spPr>
          <a:xfrm>
            <a:off x="155984" y="2717712"/>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おうどう　　　せいじ　　　　　　　　　てん　　おな　　　　　　　　　　　　　　　　　　　　　　おうどう　　 せいじ　　とく</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CD15D87F-627A-4457-81CD-22723149A3E4}"/>
              </a:ext>
            </a:extLst>
          </p:cNvPr>
          <p:cNvSpPr txBox="1"/>
          <p:nvPr/>
        </p:nvSpPr>
        <p:spPr>
          <a:xfrm>
            <a:off x="155984" y="3350840"/>
            <a:ext cx="11880000" cy="288000"/>
          </a:xfrm>
          <a:prstGeom prst="rect">
            <a:avLst/>
          </a:prstGeom>
          <a:noFill/>
        </p:spPr>
        <p:txBody>
          <a:bodyPr wrap="square" rtlCol="0" anchor="ctr" anchorCtr="0">
            <a:noAutofit/>
          </a:bodyPr>
          <a:lstStyle/>
          <a:p>
            <a:pPr algn="just"/>
            <a:r>
              <a:rPr lang="ja-JP" altLang="en-US" sz="2000" dirty="0">
                <a:latin typeface="UD デジタル 教科書体 NK-B" panose="02020700000000000000" pitchFamily="18" charset="-128"/>
                <a:ea typeface="UD デジタル 教科書体 NK-B" panose="02020700000000000000" pitchFamily="18" charset="-128"/>
              </a:rPr>
              <a:t>　　　せいじ　　　　　　　　　　　　　　　　　　　　　　　　　　けいおう</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21CBFBEF-636C-47D2-A3E6-A273A5145B6F}"/>
              </a:ext>
            </a:extLst>
          </p:cNvPr>
          <p:cNvSpPr txBox="1"/>
          <p:nvPr/>
        </p:nvSpPr>
        <p:spPr>
          <a:xfrm>
            <a:off x="155984" y="198000"/>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もうし　　　　　　　　　　　　　　</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5D90FE89-0A09-4A11-851C-4DB52F58745C}"/>
              </a:ext>
            </a:extLst>
          </p:cNvPr>
          <p:cNvSpPr txBox="1"/>
          <p:nvPr/>
        </p:nvSpPr>
        <p:spPr>
          <a:xfrm>
            <a:off x="155977" y="791825"/>
            <a:ext cx="11880000" cy="288000"/>
          </a:xfrm>
          <a:prstGeom prst="rect">
            <a:avLst/>
          </a:prstGeom>
          <a:noFill/>
        </p:spPr>
        <p:txBody>
          <a:bodyPr wrap="square" rtlCol="0" anchor="ctr" anchorCtr="0">
            <a:noAutofit/>
          </a:bodyPr>
          <a:lstStyle/>
          <a:p>
            <a:pPr algn="just"/>
            <a:r>
              <a:rPr lang="ja-JP" altLang="en-US" dirty="0">
                <a:latin typeface="UD デジタル 教科書体 NK-B" panose="02020700000000000000" pitchFamily="18" charset="-128"/>
                <a:ea typeface="UD デジタル 教科書体 NK-B" panose="02020700000000000000" pitchFamily="18" charset="-128"/>
              </a:rPr>
              <a:t>　　おうさま　　　　　　　　　　　　　　　　　　　　　　　　　　　　　　　　　　　　　　　　　　　　　　　　 いま　　　　　　　　　　 となり　　 くに　　　　ひかく</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a:extLst>
              <a:ext uri="{FF2B5EF4-FFF2-40B4-BE49-F238E27FC236}">
                <a16:creationId xmlns:a16="http://schemas.microsoft.com/office/drawing/2014/main" id="{B7D1BE9A-57DF-4A09-838D-B220C278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648" y="3478092"/>
            <a:ext cx="2096330" cy="3269130"/>
          </a:xfrm>
          <a:prstGeom prst="rect">
            <a:avLst/>
          </a:prstGeom>
        </p:spPr>
      </p:pic>
    </p:spTree>
    <p:extLst>
      <p:ext uri="{BB962C8B-B14F-4D97-AF65-F5344CB8AC3E}">
        <p14:creationId xmlns:p14="http://schemas.microsoft.com/office/powerpoint/2010/main" val="3168097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1CD116-7196-44F0-9F52-1F6060F024E2}"/>
              </a:ext>
            </a:extLst>
          </p:cNvPr>
          <p:cNvSpPr txBox="1"/>
          <p:nvPr/>
        </p:nvSpPr>
        <p:spPr>
          <a:xfrm>
            <a:off x="156000" y="180000"/>
            <a:ext cx="11880000" cy="2160000"/>
          </a:xfrm>
          <a:prstGeom prst="rect">
            <a:avLst/>
          </a:prstGeom>
          <a:noFill/>
        </p:spPr>
        <p:txBody>
          <a:bodyPr wrap="square" rtlCol="0" anchor="b" anchorCtr="0">
            <a:noAutofit/>
          </a:bodyPr>
          <a:lstStyle/>
          <a:p>
            <a:pPr algn="just">
              <a:lnSpc>
                <a:spcPts val="7500"/>
              </a:lnSpc>
            </a:pPr>
            <a:r>
              <a:rPr lang="ja-JP" altLang="en-US" sz="4800" dirty="0">
                <a:latin typeface="UD デジタル 教科書体 NK-B" panose="02020700000000000000" pitchFamily="18" charset="-128"/>
                <a:ea typeface="UD デジタル 教科書体 NK-B" panose="02020700000000000000" pitchFamily="18" charset="-128"/>
              </a:rPr>
              <a:t>　</a:t>
            </a:r>
            <a:r>
              <a:rPr lang="ja-JP" altLang="en-US" sz="4800" dirty="0" smtClean="0">
                <a:latin typeface="UD デジタル 教科書体 NK-B" panose="02020700000000000000" pitchFamily="18" charset="-128"/>
                <a:ea typeface="UD デジタル 教科書体 NK-B" panose="02020700000000000000" pitchFamily="18" charset="-128"/>
              </a:rPr>
              <a:t>「五十歩百歩」の話を聞いて、あなたはどのように感じましたか。</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B750570F-80E9-4ECD-9F31-369794696171}"/>
              </a:ext>
            </a:extLst>
          </p:cNvPr>
          <p:cNvSpPr txBox="1"/>
          <p:nvPr/>
        </p:nvSpPr>
        <p:spPr>
          <a:xfrm>
            <a:off x="156000" y="235420"/>
            <a:ext cx="11880000" cy="36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2800" dirty="0" smtClean="0">
                <a:latin typeface="UD デジタル 教科書体 NK-B" panose="02020700000000000000" pitchFamily="18" charset="-128"/>
                <a:ea typeface="UD デジタル 教科書体 NK-B" panose="02020700000000000000" pitchFamily="18" charset="-128"/>
              </a:rPr>
              <a:t>　 　ごじっぽひゃっぽ</a:t>
            </a:r>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2800" dirty="0" smtClean="0">
                <a:latin typeface="UD デジタル 教科書体 NK-B" panose="02020700000000000000" pitchFamily="18" charset="-128"/>
                <a:ea typeface="UD デジタル 教科書体 NK-B" panose="02020700000000000000" pitchFamily="18" charset="-128"/>
              </a:rPr>
              <a:t>　　 はなし</a:t>
            </a:r>
            <a:r>
              <a:rPr lang="ja-JP" altLang="en-US" sz="2800" dirty="0">
                <a:latin typeface="UD デジタル 教科書体 NK-B" panose="02020700000000000000" pitchFamily="18" charset="-128"/>
                <a:ea typeface="UD デジタル 教科書体 NK-B" panose="02020700000000000000" pitchFamily="18" charset="-128"/>
              </a:rPr>
              <a:t>　　</a:t>
            </a:r>
            <a:r>
              <a:rPr lang="ja-JP" altLang="en-US" sz="2800" dirty="0" smtClean="0">
                <a:latin typeface="UD デジタル 教科書体 NK-B" panose="02020700000000000000" pitchFamily="18" charset="-128"/>
                <a:ea typeface="UD デジタル 教科書体 NK-B" panose="02020700000000000000" pitchFamily="18" charset="-128"/>
              </a:rPr>
              <a:t> き</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10" name="吹き出し: 角を丸めた四角形 9">
            <a:extLst>
              <a:ext uri="{FF2B5EF4-FFF2-40B4-BE49-F238E27FC236}">
                <a16:creationId xmlns:a16="http://schemas.microsoft.com/office/drawing/2014/main" id="{6CD8D810-E61F-4F77-99BF-EDA1305EC299}"/>
              </a:ext>
            </a:extLst>
          </p:cNvPr>
          <p:cNvSpPr/>
          <p:nvPr/>
        </p:nvSpPr>
        <p:spPr>
          <a:xfrm>
            <a:off x="651946" y="2463282"/>
            <a:ext cx="7920000" cy="3960000"/>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ts val="7000"/>
              </a:lnSpc>
            </a:pPr>
            <a:r>
              <a:rPr kumimoji="1" lang="ja-JP" altLang="en-US" sz="4000" dirty="0">
                <a:solidFill>
                  <a:schemeClr val="tx1"/>
                </a:solidFill>
                <a:latin typeface="HG創英ﾌﾟﾚｾﾞﾝｽEB" panose="02020809000000000000" pitchFamily="17" charset="-128"/>
                <a:ea typeface="HG創英ﾌﾟﾚｾﾞﾝｽEB" panose="02020809000000000000" pitchFamily="17" charset="-128"/>
              </a:rPr>
              <a:t>（例</a:t>
            </a:r>
            <a:r>
              <a:rPr kumimoji="1" lang="ja-JP" altLang="en-US" sz="4000" dirty="0" smtClean="0">
                <a:solidFill>
                  <a:schemeClr val="tx1"/>
                </a:solidFill>
                <a:latin typeface="HG創英ﾌﾟﾚｾﾞﾝｽEB" panose="02020809000000000000" pitchFamily="17" charset="-128"/>
                <a:ea typeface="HG創英ﾌﾟﾚｾﾞﾝｽEB" panose="02020809000000000000" pitchFamily="17" charset="-128"/>
              </a:rPr>
              <a:t>）政治は自分の国の人のためにするものだから、隣の国のことを考えずに、一生懸命、良いことをするべきだと思います。</a:t>
            </a:r>
            <a:endParaRPr kumimoji="1" lang="ja-JP" altLang="en-US" sz="4000" dirty="0">
              <a:solidFill>
                <a:schemeClr val="tx1"/>
              </a:solidFill>
              <a:latin typeface="HG創英ﾌﾟﾚｾﾞﾝｽEB" panose="02020809000000000000" pitchFamily="17" charset="-128"/>
              <a:ea typeface="HG創英ﾌﾟﾚｾﾞﾝｽEB" panose="02020809000000000000" pitchFamily="17" charset="-128"/>
            </a:endParaRPr>
          </a:p>
        </p:txBody>
      </p:sp>
      <p:sp>
        <p:nvSpPr>
          <p:cNvPr id="7" name="テキスト ボックス 6">
            <a:extLst>
              <a:ext uri="{FF2B5EF4-FFF2-40B4-BE49-F238E27FC236}">
                <a16:creationId xmlns:a16="http://schemas.microsoft.com/office/drawing/2014/main" id="{9805B1A6-7D1C-4CC6-8427-3E4870D9A4DA}"/>
              </a:ext>
            </a:extLst>
          </p:cNvPr>
          <p:cNvSpPr txBox="1"/>
          <p:nvPr/>
        </p:nvSpPr>
        <p:spPr>
          <a:xfrm>
            <a:off x="651946" y="2463282"/>
            <a:ext cx="792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smtClean="0">
                <a:latin typeface="HG創英ﾌﾟﾚｾﾞﾝｽEB" panose="02020809000000000000" pitchFamily="17" charset="-128"/>
                <a:ea typeface="HG創英ﾌﾟﾚｾﾞﾝｽEB" panose="02020809000000000000" pitchFamily="17" charset="-128"/>
              </a:rPr>
              <a:t>　れい </a:t>
            </a:r>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smtClean="0">
                <a:latin typeface="HG創英ﾌﾟﾚｾﾞﾝｽEB" panose="02020809000000000000" pitchFamily="17" charset="-128"/>
                <a:ea typeface="HG創英ﾌﾟﾚｾﾞﾝｽEB" panose="02020809000000000000" pitchFamily="17" charset="-128"/>
              </a:rPr>
              <a:t>せいじ　　じぶん　　くに　</a:t>
            </a:r>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smtClean="0">
                <a:latin typeface="HG創英ﾌﾟﾚｾﾞﾝｽEB" panose="02020809000000000000" pitchFamily="17" charset="-128"/>
                <a:ea typeface="HG創英ﾌﾟﾚｾﾞﾝｽEB" panose="02020809000000000000" pitchFamily="17" charset="-128"/>
              </a:rPr>
              <a:t>ひと</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8" name="テキスト ボックス 7">
            <a:extLst>
              <a:ext uri="{FF2B5EF4-FFF2-40B4-BE49-F238E27FC236}">
                <a16:creationId xmlns:a16="http://schemas.microsoft.com/office/drawing/2014/main" id="{749444E3-F227-45C7-B6E0-EB09AC466AE4}"/>
              </a:ext>
            </a:extLst>
          </p:cNvPr>
          <p:cNvSpPr txBox="1"/>
          <p:nvPr/>
        </p:nvSpPr>
        <p:spPr>
          <a:xfrm>
            <a:off x="651946" y="4266886"/>
            <a:ext cx="7920000" cy="360000"/>
          </a:xfrm>
          <a:prstGeom prst="rect">
            <a:avLst/>
          </a:prstGeom>
          <a:noFill/>
        </p:spPr>
        <p:txBody>
          <a:bodyPr wrap="square" rtlCol="0" anchor="ctr" anchorCtr="0">
            <a:noAutofit/>
          </a:bodyPr>
          <a:lstStyle/>
          <a:p>
            <a:pPr algn="just"/>
            <a:r>
              <a:rPr lang="ja-JP" altLang="en-US" sz="2800" spc="-300" dirty="0">
                <a:latin typeface="HG創英ﾌﾟﾚｾﾞﾝｽEB" panose="02020809000000000000" pitchFamily="17" charset="-128"/>
                <a:ea typeface="HG創英ﾌﾟﾚｾﾞﾝｽEB" panose="02020809000000000000" pitchFamily="17" charset="-128"/>
              </a:rPr>
              <a:t> </a:t>
            </a:r>
            <a:r>
              <a:rPr lang="ja-JP" altLang="en-US" sz="2800" spc="-300" dirty="0" smtClean="0">
                <a:latin typeface="HG創英ﾌﾟﾚｾﾞﾝｽEB" panose="02020809000000000000" pitchFamily="17" charset="-128"/>
                <a:ea typeface="HG創英ﾌﾟﾚｾﾞﾝｽEB" panose="02020809000000000000" pitchFamily="17" charset="-128"/>
              </a:rPr>
              <a:t> 　　　　かんが　　　　　いっしょうけんめい よ</a:t>
            </a:r>
            <a:endParaRPr kumimoji="1" lang="ja-JP" altLang="en-US" sz="2800" dirty="0">
              <a:latin typeface="HG創英ﾌﾟﾚｾﾞﾝｽEB" panose="02020809000000000000" pitchFamily="17" charset="-128"/>
              <a:ea typeface="HG創英ﾌﾟﾚｾﾞﾝｽEB" panose="02020809000000000000" pitchFamily="17" charset="-128"/>
            </a:endParaRPr>
          </a:p>
        </p:txBody>
      </p:sp>
      <p:sp>
        <p:nvSpPr>
          <p:cNvPr id="11" name="テキスト ボックス 10">
            <a:extLst>
              <a:ext uri="{FF2B5EF4-FFF2-40B4-BE49-F238E27FC236}">
                <a16:creationId xmlns:a16="http://schemas.microsoft.com/office/drawing/2014/main" id="{1A3F30FA-55AD-4F24-95EE-234C16B05018}"/>
              </a:ext>
            </a:extLst>
          </p:cNvPr>
          <p:cNvSpPr txBox="1"/>
          <p:nvPr/>
        </p:nvSpPr>
        <p:spPr>
          <a:xfrm>
            <a:off x="651946" y="3386331"/>
            <a:ext cx="7920000" cy="360000"/>
          </a:xfrm>
          <a:prstGeom prst="rect">
            <a:avLst/>
          </a:prstGeom>
          <a:noFill/>
        </p:spPr>
        <p:txBody>
          <a:bodyPr wrap="square" rtlCol="0" anchor="ctr" anchorCtr="0">
            <a:noAutofit/>
          </a:bodyPr>
          <a:lstStyle/>
          <a:p>
            <a:pPr algn="just"/>
            <a:r>
              <a:rPr kumimoji="1" lang="ja-JP" altLang="en-US" sz="2800" dirty="0" smtClean="0">
                <a:latin typeface="HG創英ﾌﾟﾚｾﾞﾝｽEB" panose="02020809000000000000" pitchFamily="17" charset="-128"/>
                <a:ea typeface="HG創英ﾌﾟﾚｾﾞﾝｽEB" panose="02020809000000000000" pitchFamily="17" charset="-128"/>
              </a:rPr>
              <a:t>　　　　　　　　　　　　　　 となり くに</a:t>
            </a:r>
            <a:endParaRPr kumimoji="1" lang="ja-JP" altLang="en-US" sz="2800" dirty="0">
              <a:latin typeface="HG創英ﾌﾟﾚｾﾞﾝｽEB" panose="02020809000000000000" pitchFamily="17" charset="-128"/>
              <a:ea typeface="HG創英ﾌﾟﾚｾﾞﾝｽEB" panose="02020809000000000000" pitchFamily="17"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849" y="1615296"/>
            <a:ext cx="3287151" cy="5018550"/>
          </a:xfrm>
          <a:prstGeom prst="rect">
            <a:avLst/>
          </a:prstGeom>
        </p:spPr>
      </p:pic>
      <p:sp>
        <p:nvSpPr>
          <p:cNvPr id="12" name="テキスト ボックス 11">
            <a:extLst>
              <a:ext uri="{FF2B5EF4-FFF2-40B4-BE49-F238E27FC236}">
                <a16:creationId xmlns:a16="http://schemas.microsoft.com/office/drawing/2014/main" id="{B750570F-80E9-4ECD-9F31-369794696171}"/>
              </a:ext>
            </a:extLst>
          </p:cNvPr>
          <p:cNvSpPr txBox="1"/>
          <p:nvPr/>
        </p:nvSpPr>
        <p:spPr>
          <a:xfrm>
            <a:off x="156000" y="1215054"/>
            <a:ext cx="11880000" cy="360000"/>
          </a:xfrm>
          <a:prstGeom prst="rect">
            <a:avLst/>
          </a:prstGeom>
          <a:noFill/>
        </p:spPr>
        <p:txBody>
          <a:bodyPr wrap="square" rtlCol="0" anchor="ctr" anchorCtr="0">
            <a:noAutofit/>
          </a:bodyPr>
          <a:lstStyle/>
          <a:p>
            <a:pPr algn="just"/>
            <a:r>
              <a:rPr lang="ja-JP" altLang="en-US" sz="2800" dirty="0" smtClean="0">
                <a:latin typeface="UD デジタル 教科書体 NK-B" panose="02020700000000000000" pitchFamily="18" charset="-128"/>
                <a:ea typeface="UD デジタル 教科書体 NK-B" panose="02020700000000000000" pitchFamily="18" charset="-128"/>
              </a:rPr>
              <a:t>　　　　　　　 かん</a:t>
            </a:r>
            <a:endParaRPr lang="en-US" altLang="ja-JP" sz="2800" dirty="0" smtClean="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749444E3-F227-45C7-B6E0-EB09AC466AE4}"/>
              </a:ext>
            </a:extLst>
          </p:cNvPr>
          <p:cNvSpPr txBox="1"/>
          <p:nvPr/>
        </p:nvSpPr>
        <p:spPr>
          <a:xfrm>
            <a:off x="651946" y="5164227"/>
            <a:ext cx="7920000" cy="360000"/>
          </a:xfrm>
          <a:prstGeom prst="rect">
            <a:avLst/>
          </a:prstGeom>
          <a:noFill/>
        </p:spPr>
        <p:txBody>
          <a:bodyPr wrap="square" rtlCol="0" anchor="ctr" anchorCtr="0">
            <a:noAutofit/>
          </a:bodyPr>
          <a:lstStyle/>
          <a:p>
            <a:pPr algn="just"/>
            <a:r>
              <a:rPr lang="ja-JP" altLang="en-US" sz="2800" spc="-300" dirty="0">
                <a:latin typeface="HG創英ﾌﾟﾚｾﾞﾝｽEB" panose="02020809000000000000" pitchFamily="17" charset="-128"/>
                <a:ea typeface="HG創英ﾌﾟﾚｾﾞﾝｽEB" panose="02020809000000000000" pitchFamily="17" charset="-128"/>
              </a:rPr>
              <a:t> </a:t>
            </a:r>
            <a:r>
              <a:rPr lang="ja-JP" altLang="en-US" sz="2800" spc="-300" dirty="0" smtClean="0">
                <a:latin typeface="HG創英ﾌﾟﾚｾﾞﾝｽEB" panose="02020809000000000000" pitchFamily="17" charset="-128"/>
                <a:ea typeface="HG創英ﾌﾟﾚｾﾞﾝｽEB" panose="02020809000000000000" pitchFamily="17" charset="-128"/>
              </a:rPr>
              <a:t> 　　　　　　　　　　　　　　　　おも</a:t>
            </a:r>
            <a:endParaRPr kumimoji="1" lang="ja-JP" altLang="en-US" sz="28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28958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74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600"/>
                                        <p:tgtEl>
                                          <p:spTgt spid="10">
                                            <p:txEl>
                                              <p:pRg st="0" end="0"/>
                                            </p:txEl>
                                          </p:spTgt>
                                        </p:tgtEl>
                                      </p:cBhvr>
                                    </p:animEffect>
                                  </p:childTnLst>
                                </p:cTn>
                              </p:par>
                              <p:par>
                                <p:cTn id="8" presetID="6" presetClass="entr" presetSubtype="16" fill="hold" grpId="0" nodeType="withEffect">
                                  <p:stCondLst>
                                    <p:cond delay="1740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500"/>
                                        <p:tgtEl>
                                          <p:spTgt spid="7"/>
                                        </p:tgtEl>
                                      </p:cBhvr>
                                    </p:animEffect>
                                  </p:childTnLst>
                                </p:cTn>
                              </p:par>
                              <p:par>
                                <p:cTn id="11" presetID="6" presetClass="entr" presetSubtype="16" fill="hold" grpId="0" nodeType="withEffect">
                                  <p:stCondLst>
                                    <p:cond delay="1740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500"/>
                                        <p:tgtEl>
                                          <p:spTgt spid="11"/>
                                        </p:tgtEl>
                                      </p:cBhvr>
                                    </p:animEffect>
                                  </p:childTnLst>
                                </p:cTn>
                              </p:par>
                              <p:par>
                                <p:cTn id="14" presetID="6" presetClass="entr" presetSubtype="16" fill="hold" grpId="0" nodeType="withEffect">
                                  <p:stCondLst>
                                    <p:cond delay="1740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1740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21762AA-5B2A-4813-AC48-843B4154440D}"/>
              </a:ext>
            </a:extLst>
          </p:cNvPr>
          <p:cNvSpPr txBox="1"/>
          <p:nvPr/>
        </p:nvSpPr>
        <p:spPr>
          <a:xfrm>
            <a:off x="156000" y="561065"/>
            <a:ext cx="2700000" cy="1260000"/>
          </a:xfrm>
          <a:prstGeom prst="roundRect">
            <a:avLst/>
          </a:prstGeom>
          <a:solidFill>
            <a:srgbClr val="92D050"/>
          </a:solidFill>
          <a:ln w="25400">
            <a:solidFill>
              <a:srgbClr val="92D050"/>
            </a:solidFill>
          </a:ln>
        </p:spPr>
        <p:txBody>
          <a:bodyPr wrap="square" rtlCol="0" anchor="ctr" anchorCtr="0">
            <a:noAutofit/>
          </a:bodyPr>
          <a:lstStyle/>
          <a:p>
            <a:pPr algn="ctr">
              <a:lnSpc>
                <a:spcPts val="3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ja-JP" altLang="en-US" sz="4800" dirty="0">
                <a:latin typeface="UD デジタル 教科書体 NK-B" panose="02020700000000000000" pitchFamily="18" charset="-128"/>
                <a:ea typeface="UD デジタル 教科書体 NK-B" panose="02020700000000000000" pitchFamily="18" charset="-128"/>
              </a:rPr>
              <a:t>意味</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56000" y="561065"/>
            <a:ext cx="2700000" cy="540000"/>
          </a:xfrm>
          <a:prstGeom prst="rect">
            <a:avLst/>
          </a:prstGeom>
          <a:noFill/>
        </p:spPr>
        <p:txBody>
          <a:bodyPr wrap="square" rtlCol="0" anchor="ctr" anchorCtr="0">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いみ</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18D1EA54-6551-4D61-A351-56CF05FFE01D}"/>
              </a:ext>
            </a:extLst>
          </p:cNvPr>
          <p:cNvSpPr txBox="1"/>
          <p:nvPr/>
        </p:nvSpPr>
        <p:spPr>
          <a:xfrm>
            <a:off x="3036000" y="180000"/>
            <a:ext cx="9000000" cy="1980000"/>
          </a:xfrm>
          <a:prstGeom prst="rect">
            <a:avLst/>
          </a:prstGeom>
          <a:noFill/>
          <a:ln w="38100">
            <a:solidFill>
              <a:schemeClr val="bg1">
                <a:lumMod val="50000"/>
              </a:schemeClr>
            </a:solidFill>
          </a:ln>
        </p:spPr>
        <p:txBody>
          <a:bodyPr wrap="square" rtlCol="0" anchor="ctr" anchorCtr="0">
            <a:noAutofit/>
          </a:bodyPr>
          <a:lstStyle/>
          <a:p>
            <a:pPr marL="0" marR="0" lvl="0" indent="0" algn="just" defTabSz="914400" rtl="0" eaLnBrk="0" fontAlgn="base" latinLnBrk="0" hangingPunct="0">
              <a:lnSpc>
                <a:spcPts val="2500"/>
              </a:lnSpc>
              <a:spcBef>
                <a:spcPct val="0"/>
              </a:spcBef>
              <a:spcAft>
                <a:spcPct val="0"/>
              </a:spcAft>
              <a:buClrTx/>
              <a:buSzTx/>
              <a:buFontTx/>
              <a:buNone/>
              <a:tabLst/>
            </a:pPr>
            <a:endParaRPr lang="en-US" altLang="ja-JP" sz="4800" dirty="0">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ts val="7000"/>
              </a:lnSpc>
              <a:spcBef>
                <a:spcPct val="0"/>
              </a:spcBef>
              <a:spcAft>
                <a:spcPct val="0"/>
              </a:spcAft>
              <a:buClrTx/>
              <a:buSzTx/>
              <a:buFontTx/>
              <a:buNone/>
              <a:tabLst/>
            </a:pPr>
            <a:r>
              <a:rPr lang="ja-JP" altLang="en-US" sz="4800" dirty="0">
                <a:latin typeface="UD デジタル 教科書体 NK-B" panose="02020700000000000000" pitchFamily="18" charset="-128"/>
                <a:ea typeface="UD デジタル 教科書体 NK-B" panose="02020700000000000000" pitchFamily="18" charset="-128"/>
              </a:rPr>
              <a:t>　</a:t>
            </a:r>
            <a:r>
              <a:rPr lang="ja-JP" altLang="en-US" sz="4800" b="0" i="0" dirty="0">
                <a:effectLst/>
                <a:latin typeface="UD デジタル 教科書体 NK-B" panose="02020700000000000000" pitchFamily="18" charset="-128"/>
                <a:ea typeface="UD デジタル 教科書体 NK-B" panose="02020700000000000000" pitchFamily="18" charset="-128"/>
              </a:rPr>
              <a:t>わずかな違いがあるだけで、本</a:t>
            </a:r>
            <a:endParaRPr lang="en-US" altLang="ja-JP" sz="4800" b="0" i="0" dirty="0">
              <a:effectLst/>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ts val="7000"/>
              </a:lnSpc>
              <a:spcBef>
                <a:spcPct val="0"/>
              </a:spcBef>
              <a:spcAft>
                <a:spcPct val="0"/>
              </a:spcAft>
              <a:buClrTx/>
              <a:buSzTx/>
              <a:buFontTx/>
              <a:buNone/>
              <a:tabLst/>
            </a:pPr>
            <a:r>
              <a:rPr lang="ja-JP" altLang="en-US" sz="4800" b="0" i="0" dirty="0">
                <a:effectLst/>
                <a:latin typeface="UD デジタル 教科書体 NK-B" panose="02020700000000000000" pitchFamily="18" charset="-128"/>
                <a:ea typeface="UD デジタル 教科書体 NK-B" panose="02020700000000000000" pitchFamily="18" charset="-128"/>
              </a:rPr>
              <a:t>質的には変わらないこと。</a:t>
            </a:r>
            <a:endParaRPr kumimoji="0" lang="ja-JP" altLang="ja-JP" sz="66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6DE6B7C3-EE65-48D5-A557-D994D58040F4}"/>
              </a:ext>
            </a:extLst>
          </p:cNvPr>
          <p:cNvSpPr txBox="1"/>
          <p:nvPr/>
        </p:nvSpPr>
        <p:spPr>
          <a:xfrm>
            <a:off x="6096000" y="2395681"/>
            <a:ext cx="5940000" cy="2700000"/>
          </a:xfrm>
          <a:prstGeom prst="wedgeRoundRectCallout">
            <a:avLst>
              <a:gd name="adj1" fmla="val -52831"/>
              <a:gd name="adj2" fmla="val 63023"/>
              <a:gd name="adj3" fmla="val 16667"/>
            </a:avLst>
          </a:prstGeom>
          <a:solidFill>
            <a:schemeClr val="bg1"/>
          </a:solidFill>
          <a:ln w="19050">
            <a:solidFill>
              <a:schemeClr val="tx1"/>
            </a:solidFill>
          </a:ln>
        </p:spPr>
        <p:txBody>
          <a:bodyPr wrap="square" tIns="0" bIns="0" rtlCol="0" anchor="b" anchorCtr="0">
            <a:noAutofit/>
          </a:bodyPr>
          <a:lstStyle/>
          <a:p>
            <a:pPr algn="just">
              <a:lnSpc>
                <a:spcPts val="1000"/>
              </a:lnSpc>
            </a:pPr>
            <a:endParaRPr lang="en-US" altLang="ja-JP" sz="4000" dirty="0">
              <a:latin typeface="HG創英ﾌﾟﾚｾﾞﾝｽEB" panose="02020809000000000000" pitchFamily="17" charset="-128"/>
              <a:ea typeface="HG創英ﾌﾟﾚｾﾞﾝｽEB" panose="02020809000000000000" pitchFamily="17" charset="-128"/>
            </a:endParaRPr>
          </a:p>
          <a:p>
            <a:pPr algn="just">
              <a:lnSpc>
                <a:spcPts val="6200"/>
              </a:lnSpc>
            </a:pPr>
            <a:r>
              <a:rPr lang="ja-JP" altLang="en-US" sz="4000" dirty="0">
                <a:latin typeface="HG創英ﾌﾟﾚｾﾞﾝｽEB" panose="02020809000000000000" pitchFamily="17" charset="-128"/>
                <a:ea typeface="HG創英ﾌﾟﾚｾﾞﾝｽEB" panose="02020809000000000000" pitchFamily="17" charset="-128"/>
              </a:rPr>
              <a:t>　</a:t>
            </a:r>
            <a:r>
              <a:rPr lang="ja-JP" altLang="en-US" sz="4000" b="0" i="0" dirty="0">
                <a:effectLst/>
                <a:latin typeface="HG創英ﾌﾟﾚｾﾞﾝｽEB" panose="02020809000000000000" pitchFamily="17" charset="-128"/>
                <a:ea typeface="HG創英ﾌﾟﾚｾﾞﾝｽEB" panose="02020809000000000000" pitchFamily="17" charset="-128"/>
              </a:rPr>
              <a:t>あなたの英語の方がうまい</a:t>
            </a:r>
            <a:r>
              <a:rPr lang="en-US" altLang="ja-JP" sz="4000" b="0" i="0" dirty="0">
                <a:effectLst/>
                <a:latin typeface="HG創英ﾌﾟﾚｾﾞﾝｽEB" panose="02020809000000000000" pitchFamily="17" charset="-128"/>
                <a:ea typeface="HG創英ﾌﾟﾚｾﾞﾝｽEB" panose="02020809000000000000" pitchFamily="17" charset="-128"/>
              </a:rPr>
              <a:t>!?</a:t>
            </a:r>
            <a:r>
              <a:rPr lang="ja-JP" altLang="en-US" sz="4000" b="0" i="0" dirty="0">
                <a:effectLst/>
                <a:latin typeface="HG創英ﾌﾟﾚｾﾞﾝｽEB" panose="02020809000000000000" pitchFamily="17" charset="-128"/>
                <a:ea typeface="HG創英ﾌﾟﾚｾﾞﾝｽEB" panose="02020809000000000000" pitchFamily="17" charset="-128"/>
              </a:rPr>
              <a:t>　私と</a:t>
            </a:r>
            <a:r>
              <a:rPr lang="ja-JP" altLang="en-US" sz="4000" b="1" i="0" dirty="0">
                <a:solidFill>
                  <a:srgbClr val="FF0000"/>
                </a:solidFill>
                <a:effectLst/>
                <a:latin typeface="HG創英ﾌﾟﾚｾﾞﾝｽEB" panose="02020809000000000000" pitchFamily="17" charset="-128"/>
                <a:ea typeface="HG創英ﾌﾟﾚｾﾞﾝｽEB" panose="02020809000000000000" pitchFamily="17" charset="-128"/>
              </a:rPr>
              <a:t>五十歩百歩</a:t>
            </a:r>
            <a:r>
              <a:rPr lang="ja-JP" altLang="en-US" sz="4000" b="0" i="0" dirty="0">
                <a:effectLst/>
                <a:latin typeface="HG創英ﾌﾟﾚｾﾞﾝｽEB" panose="02020809000000000000" pitchFamily="17" charset="-128"/>
                <a:ea typeface="HG創英ﾌﾟﾚｾﾞﾝｽEB" panose="02020809000000000000" pitchFamily="17" charset="-128"/>
              </a:rPr>
              <a:t>でしょう！</a:t>
            </a:r>
            <a:endParaRPr kumimoji="1" lang="ja-JP" altLang="en-US" sz="4000" dirty="0">
              <a:latin typeface="HG創英ﾌﾟﾚｾﾞﾝｽEB" panose="02020809000000000000" pitchFamily="17" charset="-128"/>
              <a:ea typeface="HG創英ﾌﾟﾚｾﾞﾝｽEB" panose="02020809000000000000" pitchFamily="17" charset="-128"/>
            </a:endParaRPr>
          </a:p>
        </p:txBody>
      </p:sp>
      <p:sp>
        <p:nvSpPr>
          <p:cNvPr id="6" name="テキスト ボックス 5">
            <a:extLst>
              <a:ext uri="{FF2B5EF4-FFF2-40B4-BE49-F238E27FC236}">
                <a16:creationId xmlns:a16="http://schemas.microsoft.com/office/drawing/2014/main" id="{D48F16E5-6FE6-4D1B-8643-157C6DBBFCA2}"/>
              </a:ext>
            </a:extLst>
          </p:cNvPr>
          <p:cNvSpPr txBox="1"/>
          <p:nvPr/>
        </p:nvSpPr>
        <p:spPr>
          <a:xfrm>
            <a:off x="156001" y="2183156"/>
            <a:ext cx="2699999" cy="1260000"/>
          </a:xfrm>
          <a:prstGeom prst="roundRect">
            <a:avLst/>
          </a:prstGeom>
          <a:solidFill>
            <a:srgbClr val="FFC000"/>
          </a:solidFill>
          <a:ln w="25400">
            <a:solidFill>
              <a:srgbClr val="FFC000"/>
            </a:solidFill>
          </a:ln>
        </p:spPr>
        <p:txBody>
          <a:bodyPr wrap="square" rtlCol="0" anchor="ctr" anchorCtr="0">
            <a:noAutofit/>
          </a:bodyPr>
          <a:lstStyle/>
          <a:p>
            <a:pPr algn="ctr">
              <a:lnSpc>
                <a:spcPts val="3000"/>
              </a:lnSpc>
            </a:pPr>
            <a:endParaRPr lang="en-US" altLang="ja-JP" sz="4800" dirty="0">
              <a:latin typeface="UD デジタル 教科書体 NK-B" panose="02020700000000000000" pitchFamily="18" charset="-128"/>
              <a:ea typeface="UD デジタル 教科書体 NK-B" panose="02020700000000000000" pitchFamily="18" charset="-128"/>
            </a:endParaRPr>
          </a:p>
          <a:p>
            <a:pPr algn="ctr"/>
            <a:r>
              <a:rPr lang="ja-JP" altLang="en-US" sz="4800" dirty="0">
                <a:latin typeface="UD デジタル 教科書体 NK-B" panose="02020700000000000000" pitchFamily="18" charset="-128"/>
                <a:ea typeface="UD デジタル 教科書体 NK-B" panose="02020700000000000000" pitchFamily="18" charset="-128"/>
              </a:rPr>
              <a:t>例文</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pic>
        <p:nvPicPr>
          <p:cNvPr id="7" name="図 6">
            <a:extLst>
              <a:ext uri="{FF2B5EF4-FFF2-40B4-BE49-F238E27FC236}">
                <a16:creationId xmlns:a16="http://schemas.microsoft.com/office/drawing/2014/main" id="{2B0B7937-E081-48A8-9E40-22825FF3A3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15484" y="4489991"/>
            <a:ext cx="2212088" cy="2212088"/>
          </a:xfrm>
          <a:prstGeom prst="rect">
            <a:avLst/>
          </a:prstGeom>
        </p:spPr>
      </p:pic>
      <p:pic>
        <p:nvPicPr>
          <p:cNvPr id="9" name="図 8">
            <a:extLst>
              <a:ext uri="{FF2B5EF4-FFF2-40B4-BE49-F238E27FC236}">
                <a16:creationId xmlns:a16="http://schemas.microsoft.com/office/drawing/2014/main" id="{7B205073-FCB2-478B-9D87-21B51AF39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572" y="3102129"/>
            <a:ext cx="3819576" cy="3599950"/>
          </a:xfrm>
          <a:prstGeom prst="rect">
            <a:avLst/>
          </a:prstGeom>
        </p:spPr>
      </p:pic>
      <p:sp>
        <p:nvSpPr>
          <p:cNvPr id="12" name="テキスト ボックス 11">
            <a:extLst>
              <a:ext uri="{FF2B5EF4-FFF2-40B4-BE49-F238E27FC236}">
                <a16:creationId xmlns:a16="http://schemas.microsoft.com/office/drawing/2014/main" id="{971158B2-F36E-4064-B8F7-66C265857780}"/>
              </a:ext>
            </a:extLst>
          </p:cNvPr>
          <p:cNvSpPr txBox="1"/>
          <p:nvPr/>
        </p:nvSpPr>
        <p:spPr>
          <a:xfrm>
            <a:off x="156000" y="2183156"/>
            <a:ext cx="2700000" cy="540000"/>
          </a:xfrm>
          <a:prstGeom prst="rect">
            <a:avLst/>
          </a:prstGeom>
          <a:noFill/>
        </p:spPr>
        <p:txBody>
          <a:bodyPr wrap="square" rtlCol="0" anchor="ctr" anchorCtr="0">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れいぶん</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9D086B33-71EA-4673-86E4-D9B4BE24BB88}"/>
              </a:ext>
            </a:extLst>
          </p:cNvPr>
          <p:cNvSpPr txBox="1"/>
          <p:nvPr/>
        </p:nvSpPr>
        <p:spPr>
          <a:xfrm>
            <a:off x="6096000" y="2417303"/>
            <a:ext cx="594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えいご</a:t>
            </a:r>
            <a:endParaRPr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320A34FF-4297-4E8C-9756-2F49DD95493F}"/>
              </a:ext>
            </a:extLst>
          </p:cNvPr>
          <p:cNvSpPr txBox="1"/>
          <p:nvPr/>
        </p:nvSpPr>
        <p:spPr>
          <a:xfrm>
            <a:off x="6095999" y="3179925"/>
            <a:ext cx="594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わたし 　　ごじっぽ</a:t>
            </a:r>
            <a:endParaRPr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75FCD908-58B0-4525-80E1-DF47CDE23885}"/>
              </a:ext>
            </a:extLst>
          </p:cNvPr>
          <p:cNvSpPr txBox="1"/>
          <p:nvPr/>
        </p:nvSpPr>
        <p:spPr>
          <a:xfrm>
            <a:off x="6095999" y="3991304"/>
            <a:ext cx="5940000" cy="360000"/>
          </a:xfrm>
          <a:prstGeom prst="rect">
            <a:avLst/>
          </a:prstGeom>
          <a:noFill/>
        </p:spPr>
        <p:txBody>
          <a:bodyPr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ひゃっぽ　</a:t>
            </a:r>
            <a:endParaRPr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6" name="テキスト ボックス 15">
            <a:extLst>
              <a:ext uri="{FF2B5EF4-FFF2-40B4-BE49-F238E27FC236}">
                <a16:creationId xmlns:a16="http://schemas.microsoft.com/office/drawing/2014/main" id="{55F30747-124C-4204-9B8A-114FD74EAA29}"/>
              </a:ext>
            </a:extLst>
          </p:cNvPr>
          <p:cNvSpPr txBox="1"/>
          <p:nvPr/>
        </p:nvSpPr>
        <p:spPr>
          <a:xfrm>
            <a:off x="3036000" y="180000"/>
            <a:ext cx="900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　　　　　　　　　　　　　　　　ちが　　　　　　　　　　　　　　　　　　　　　　　　　 ほん</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7" name="テキスト ボックス 16">
            <a:extLst>
              <a:ext uri="{FF2B5EF4-FFF2-40B4-BE49-F238E27FC236}">
                <a16:creationId xmlns:a16="http://schemas.microsoft.com/office/drawing/2014/main" id="{A9F72519-2E34-4001-933B-81F399091CB0}"/>
              </a:ext>
            </a:extLst>
          </p:cNvPr>
          <p:cNvSpPr txBox="1"/>
          <p:nvPr/>
        </p:nvSpPr>
        <p:spPr>
          <a:xfrm>
            <a:off x="3035999" y="1116708"/>
            <a:ext cx="9000000" cy="360000"/>
          </a:xfrm>
          <a:prstGeom prst="rect">
            <a:avLst/>
          </a:prstGeom>
          <a:noFill/>
        </p:spPr>
        <p:txBody>
          <a:bodyPr wrap="square" rtlCol="0" anchor="ctr" anchorCtr="0">
            <a:noAutofit/>
          </a:bodyPr>
          <a:lstStyle/>
          <a:p>
            <a:pPr algn="just"/>
            <a:r>
              <a:rPr lang="ja-JP" altLang="en-US" sz="2400" dirty="0">
                <a:latin typeface="UD デジタル 教科書体 NK-B" panose="02020700000000000000" pitchFamily="18" charset="-128"/>
                <a:ea typeface="UD デジタル 教科書体 NK-B" panose="02020700000000000000" pitchFamily="18" charset="-128"/>
              </a:rPr>
              <a:t>しつてき　　　　　　　　 か</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19900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5FE437E-26A1-41A3-A3F5-8BECECE1A591}"/>
              </a:ext>
            </a:extLst>
          </p:cNvPr>
          <p:cNvSpPr txBox="1"/>
          <p:nvPr/>
        </p:nvSpPr>
        <p:spPr>
          <a:xfrm>
            <a:off x="156000" y="180000"/>
            <a:ext cx="11880001" cy="6480000"/>
          </a:xfrm>
          <a:prstGeom prst="rect">
            <a:avLst/>
          </a:prstGeom>
          <a:solidFill>
            <a:schemeClr val="bg1"/>
          </a:solidFill>
          <a:ln w="38100">
            <a:solidFill>
              <a:schemeClr val="bg1">
                <a:lumMod val="50000"/>
              </a:schemeClr>
            </a:solidFill>
          </a:ln>
        </p:spPr>
        <p:txBody>
          <a:bodyPr vert="eaVert" wrap="square" rtlCol="0" anchor="t" anchorCtr="0">
            <a:noAutofit/>
          </a:bodyPr>
          <a:lstStyle/>
          <a:p>
            <a:pPr algn="just">
              <a:lnSpc>
                <a:spcPts val="9000"/>
              </a:lnSpc>
            </a:pPr>
            <a:r>
              <a:rPr lang="ja-JP" altLang="en-US" sz="5000" dirty="0">
                <a:latin typeface="HG創英ﾌﾟﾚｾﾞﾝｽEB" panose="02020809000000000000" pitchFamily="17" charset="-128"/>
                <a:ea typeface="HG創英ﾌﾟﾚｾﾞﾝｽEB" panose="02020809000000000000" pitchFamily="17" charset="-128"/>
              </a:rPr>
              <a:t>　枕草子</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9000"/>
              </a:lnSpc>
            </a:pPr>
            <a:r>
              <a:rPr lang="ja-JP" altLang="en-US" sz="5000" dirty="0">
                <a:latin typeface="HG創英ﾌﾟﾚｾﾞﾝｽEB" panose="02020809000000000000" pitchFamily="17" charset="-128"/>
                <a:ea typeface="HG創英ﾌﾟﾚｾﾞﾝｽEB" panose="02020809000000000000" pitchFamily="17" charset="-128"/>
              </a:rPr>
              <a:t>　　　　　　清少納言</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9000"/>
              </a:lnSpc>
            </a:pPr>
            <a:r>
              <a:rPr lang="ja-JP" altLang="en-US" sz="5000" dirty="0">
                <a:latin typeface="HG創英ﾌﾟﾚｾﾞﾝｽEB" panose="02020809000000000000" pitchFamily="17" charset="-128"/>
                <a:ea typeface="HG創英ﾌﾟﾚｾﾞﾝｽEB" panose="02020809000000000000" pitchFamily="17" charset="-128"/>
              </a:rPr>
              <a:t>春はあけぼの。</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9000"/>
              </a:lnSpc>
            </a:pPr>
            <a:r>
              <a:rPr lang="ja-JP" altLang="en-US" sz="5000" dirty="0" err="1" smtClean="0">
                <a:latin typeface="HG創英ﾌﾟﾚｾﾞﾝｽEB" panose="02020809000000000000" pitchFamily="17" charset="-128"/>
                <a:ea typeface="HG創英ﾌﾟﾚｾﾞﾝｽEB" panose="02020809000000000000" pitchFamily="17" charset="-128"/>
              </a:rPr>
              <a:t>やうやう</a:t>
            </a:r>
            <a:r>
              <a:rPr lang="ja-JP" altLang="en-US" sz="5000" dirty="0" smtClean="0">
                <a:latin typeface="HG創英ﾌﾟﾚｾﾞﾝｽEB" panose="02020809000000000000" pitchFamily="17" charset="-128"/>
                <a:ea typeface="HG創英ﾌﾟﾚｾﾞﾝｽEB" panose="02020809000000000000" pitchFamily="17" charset="-128"/>
              </a:rPr>
              <a:t>白く</a:t>
            </a:r>
            <a:r>
              <a:rPr lang="ja-JP" altLang="en-US" sz="5000" dirty="0">
                <a:latin typeface="HG創英ﾌﾟﾚｾﾞﾝｽEB" panose="02020809000000000000" pitchFamily="17" charset="-128"/>
                <a:ea typeface="HG創英ﾌﾟﾚｾﾞﾝｽEB" panose="02020809000000000000" pitchFamily="17" charset="-128"/>
              </a:rPr>
              <a:t>なりゆく</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9000"/>
              </a:lnSpc>
            </a:pPr>
            <a:r>
              <a:rPr lang="ja-JP" altLang="en-US" sz="5000" dirty="0" smtClean="0">
                <a:latin typeface="HG創英ﾌﾟﾚｾﾞﾝｽEB" panose="02020809000000000000" pitchFamily="17" charset="-128"/>
                <a:ea typeface="HG創英ﾌﾟﾚｾﾞﾝｽEB" panose="02020809000000000000" pitchFamily="17" charset="-128"/>
              </a:rPr>
              <a:t>山</a:t>
            </a:r>
            <a:r>
              <a:rPr lang="ja-JP" altLang="en-US" sz="5000" dirty="0">
                <a:latin typeface="HG創英ﾌﾟﾚｾﾞﾝｽEB" panose="02020809000000000000" pitchFamily="17" charset="-128"/>
                <a:ea typeface="HG創英ﾌﾟﾚｾﾞﾝｽEB" panose="02020809000000000000" pitchFamily="17" charset="-128"/>
              </a:rPr>
              <a:t>ぎは、すこしあかり</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9000"/>
              </a:lnSpc>
            </a:pPr>
            <a:r>
              <a:rPr lang="ja-JP" altLang="en-US" sz="5000" dirty="0" smtClean="0">
                <a:latin typeface="HG創英ﾌﾟﾚｾﾞﾝｽEB" panose="02020809000000000000" pitchFamily="17" charset="-128"/>
                <a:ea typeface="HG創英ﾌﾟﾚｾﾞﾝｽEB" panose="02020809000000000000" pitchFamily="17" charset="-128"/>
              </a:rPr>
              <a:t>て</a:t>
            </a:r>
            <a:r>
              <a:rPr lang="ja-JP" altLang="en-US" sz="5000" dirty="0">
                <a:latin typeface="HG創英ﾌﾟﾚｾﾞﾝｽEB" panose="02020809000000000000" pitchFamily="17" charset="-128"/>
                <a:ea typeface="HG創英ﾌﾟﾚｾﾞﾝｽEB" panose="02020809000000000000" pitchFamily="17" charset="-128"/>
              </a:rPr>
              <a:t>、紫だちたる雲の</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9000"/>
              </a:lnSpc>
            </a:pPr>
            <a:r>
              <a:rPr lang="ja-JP" altLang="en-US" sz="5000" dirty="0">
                <a:latin typeface="HG創英ﾌﾟﾚｾﾞﾝｽEB" panose="02020809000000000000" pitchFamily="17" charset="-128"/>
                <a:ea typeface="HG創英ﾌﾟﾚｾﾞﾝｽEB" panose="02020809000000000000" pitchFamily="17" charset="-128"/>
              </a:rPr>
              <a:t>ほそくたなびきたる。</a:t>
            </a:r>
            <a:endParaRPr lang="en-US" altLang="ja-JP" sz="5000" dirty="0">
              <a:latin typeface="HG創英ﾌﾟﾚｾﾞﾝｽEB" panose="02020809000000000000" pitchFamily="17" charset="-128"/>
              <a:ea typeface="HG創英ﾌﾟﾚｾﾞﾝｽEB" panose="02020809000000000000" pitchFamily="17"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148400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まくらのそうし</a:t>
            </a:r>
          </a:p>
        </p:txBody>
      </p:sp>
      <p:sp>
        <p:nvSpPr>
          <p:cNvPr id="14" name="テキスト ボックス 13">
            <a:extLst>
              <a:ext uri="{FF2B5EF4-FFF2-40B4-BE49-F238E27FC236}">
                <a16:creationId xmlns:a16="http://schemas.microsoft.com/office/drawing/2014/main" id="{1B51A16E-0989-4E1A-AE9E-A3A268689F68}"/>
              </a:ext>
            </a:extLst>
          </p:cNvPr>
          <p:cNvSpPr txBox="1"/>
          <p:nvPr/>
        </p:nvSpPr>
        <p:spPr>
          <a:xfrm>
            <a:off x="1033200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せいしょうなごん</a:t>
            </a:r>
          </a:p>
        </p:txBody>
      </p:sp>
      <p:sp>
        <p:nvSpPr>
          <p:cNvPr id="15" name="テキスト ボックス 14">
            <a:extLst>
              <a:ext uri="{FF2B5EF4-FFF2-40B4-BE49-F238E27FC236}">
                <a16:creationId xmlns:a16="http://schemas.microsoft.com/office/drawing/2014/main" id="{7D8E6B8D-2388-4E60-9CC1-D1B665D90C5D}"/>
              </a:ext>
            </a:extLst>
          </p:cNvPr>
          <p:cNvSpPr txBox="1"/>
          <p:nvPr/>
        </p:nvSpPr>
        <p:spPr>
          <a:xfrm>
            <a:off x="8557626"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はる</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9BE61A51-94D8-46D7-AA56-F2B9A867D00C}"/>
              </a:ext>
            </a:extLst>
          </p:cNvPr>
          <p:cNvSpPr txBox="1"/>
          <p:nvPr/>
        </p:nvSpPr>
        <p:spPr>
          <a:xfrm>
            <a:off x="6761480" y="198000"/>
            <a:ext cx="432000" cy="6480000"/>
          </a:xfrm>
          <a:prstGeom prst="rect">
            <a:avLst/>
          </a:prstGeom>
          <a:noFill/>
        </p:spPr>
        <p:txBody>
          <a:bodyPr vert="eaVert" wrap="square" rtlCol="0" anchor="ctr" anchorCtr="0">
            <a:noAutofit/>
          </a:bodyPr>
          <a:lstStyle/>
          <a:p>
            <a:pPr algn="just"/>
            <a:r>
              <a:rPr kumimoji="1" lang="ja-JP" altLang="en-US" sz="2400" dirty="0" smtClean="0">
                <a:latin typeface="HG創英ﾌﾟﾚｾﾞﾝｽEB" panose="02020809000000000000" pitchFamily="17" charset="-128"/>
                <a:ea typeface="HG創英ﾌﾟﾚｾﾞﾝｽEB" panose="02020809000000000000" pitchFamily="17" charset="-128"/>
              </a:rPr>
              <a:t>　　　　　　　　しろ</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67C95A66-9616-48E8-8649-A01D16DD2A08}"/>
              </a:ext>
            </a:extLst>
          </p:cNvPr>
          <p:cNvSpPr txBox="1"/>
          <p:nvPr/>
        </p:nvSpPr>
        <p:spPr>
          <a:xfrm>
            <a:off x="4976749" y="180000"/>
            <a:ext cx="432000" cy="6480000"/>
          </a:xfrm>
          <a:prstGeom prst="rect">
            <a:avLst/>
          </a:prstGeom>
          <a:noFill/>
        </p:spPr>
        <p:txBody>
          <a:bodyPr vert="eaVert" wrap="square" rtlCol="0" anchor="ctr" anchorCtr="0">
            <a:noAutofit/>
          </a:bodyPr>
          <a:lstStyle/>
          <a:p>
            <a:pPr algn="just"/>
            <a:r>
              <a:rPr kumimoji="1" lang="ja-JP" altLang="en-US" sz="2400" dirty="0" smtClean="0">
                <a:latin typeface="HG創英ﾌﾟﾚｾﾞﾝｽEB" panose="02020809000000000000" pitchFamily="17" charset="-128"/>
                <a:ea typeface="HG創英ﾌﾟﾚｾﾞﾝｽEB" panose="02020809000000000000" pitchFamily="17" charset="-128"/>
              </a:rPr>
              <a:t>やま</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E45DB7F9-735E-4EF9-AF5B-1A0AF4156847}"/>
              </a:ext>
            </a:extLst>
          </p:cNvPr>
          <p:cNvSpPr txBox="1"/>
          <p:nvPr/>
        </p:nvSpPr>
        <p:spPr>
          <a:xfrm>
            <a:off x="3220968"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smtClean="0">
                <a:latin typeface="HG創英ﾌﾟﾚｾﾞﾝｽEB" panose="02020809000000000000" pitchFamily="17" charset="-128"/>
                <a:ea typeface="HG創英ﾌﾟﾚｾﾞﾝｽEB" panose="02020809000000000000" pitchFamily="17" charset="-128"/>
              </a:rPr>
              <a:t>むらさき</a:t>
            </a:r>
            <a:r>
              <a:rPr lang="ja-JP" altLang="en-US" sz="2400" dirty="0">
                <a:latin typeface="HG創英ﾌﾟﾚｾﾞﾝｽEB" panose="02020809000000000000" pitchFamily="17" charset="-128"/>
                <a:ea typeface="HG創英ﾌﾟﾚｾﾞﾝｽEB" panose="02020809000000000000" pitchFamily="17" charset="-128"/>
              </a:rPr>
              <a:t>　　　　　　　 くも</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061315A6-2189-43EF-B8E8-3770896DB3DB}"/>
              </a:ext>
            </a:extLst>
          </p:cNvPr>
          <p:cNvSpPr txBox="1"/>
          <p:nvPr/>
        </p:nvSpPr>
        <p:spPr>
          <a:xfrm>
            <a:off x="1417644"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1636271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5FE437E-26A1-41A3-A3F5-8BECECE1A591}"/>
              </a:ext>
            </a:extLst>
          </p:cNvPr>
          <p:cNvSpPr txBox="1"/>
          <p:nvPr/>
        </p:nvSpPr>
        <p:spPr>
          <a:xfrm>
            <a:off x="156000" y="180000"/>
            <a:ext cx="11880001" cy="6480000"/>
          </a:xfrm>
          <a:prstGeom prst="rect">
            <a:avLst/>
          </a:prstGeom>
          <a:solidFill>
            <a:schemeClr val="bg1"/>
          </a:solidFill>
          <a:ln w="38100">
            <a:solidFill>
              <a:schemeClr val="bg1">
                <a:lumMod val="50000"/>
              </a:schemeClr>
            </a:solidFill>
          </a:ln>
        </p:spPr>
        <p:txBody>
          <a:bodyPr vert="eaVert" wrap="square" rtlCol="0" anchor="t" anchorCtr="0">
            <a:noAutofit/>
          </a:bodyPr>
          <a:lstStyle/>
          <a:p>
            <a:pPr algn="just">
              <a:lnSpc>
                <a:spcPts val="2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夏は夜。</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月の頃はさらなり、闇</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もなほ、蛍のおほく飛</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びちがひたる。</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また、ただ一つ二つな</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ど、ほのかにうち光り</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て行くも、をかし。</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spc="-430" dirty="0">
                <a:latin typeface="HG創英ﾌﾟﾚｾﾞﾝｽEB" panose="02020809000000000000" pitchFamily="17" charset="-128"/>
                <a:ea typeface="HG創英ﾌﾟﾚｾﾞﾝｽEB" panose="02020809000000000000" pitchFamily="17" charset="-128"/>
              </a:rPr>
              <a:t>雨など降るも、をかし。</a:t>
            </a:r>
            <a:endParaRPr lang="ja-JP" altLang="en-US" sz="5000" b="0" i="0" spc="-430" dirty="0">
              <a:effectLst/>
              <a:latin typeface="HG創英ﾌﾟﾚｾﾞﾝｽEB" panose="02020809000000000000" pitchFamily="17" charset="-128"/>
              <a:ea typeface="HG創英ﾌﾟﾚｾﾞﾝｽEB" panose="02020809000000000000" pitchFamily="17"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1592860"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なつ　　よる</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1B51A16E-0989-4E1A-AE9E-A3A268689F68}"/>
              </a:ext>
            </a:extLst>
          </p:cNvPr>
          <p:cNvSpPr txBox="1"/>
          <p:nvPr/>
        </p:nvSpPr>
        <p:spPr>
          <a:xfrm>
            <a:off x="10223140"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つき　　ころ　　　　　　　　　　　　 やみ</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5" name="テキスト ボックス 14">
            <a:extLst>
              <a:ext uri="{FF2B5EF4-FFF2-40B4-BE49-F238E27FC236}">
                <a16:creationId xmlns:a16="http://schemas.microsoft.com/office/drawing/2014/main" id="{7D8E6B8D-2388-4E60-9CC1-D1B665D90C5D}"/>
              </a:ext>
            </a:extLst>
          </p:cNvPr>
          <p:cNvSpPr txBox="1"/>
          <p:nvPr/>
        </p:nvSpPr>
        <p:spPr>
          <a:xfrm>
            <a:off x="8797115"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ほたる　　　　　　　　と</a:t>
            </a:r>
          </a:p>
        </p:txBody>
      </p:sp>
      <p:sp>
        <p:nvSpPr>
          <p:cNvPr id="17" name="テキスト ボックス 16">
            <a:extLst>
              <a:ext uri="{FF2B5EF4-FFF2-40B4-BE49-F238E27FC236}">
                <a16:creationId xmlns:a16="http://schemas.microsoft.com/office/drawing/2014/main" id="{9BE61A51-94D8-46D7-AA56-F2B9A867D00C}"/>
              </a:ext>
            </a:extLst>
          </p:cNvPr>
          <p:cNvSpPr txBox="1"/>
          <p:nvPr/>
        </p:nvSpPr>
        <p:spPr>
          <a:xfrm>
            <a:off x="7392856"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67C95A66-9616-48E8-8649-A01D16DD2A08}"/>
              </a:ext>
            </a:extLst>
          </p:cNvPr>
          <p:cNvSpPr txBox="1"/>
          <p:nvPr/>
        </p:nvSpPr>
        <p:spPr>
          <a:xfrm>
            <a:off x="4606632" y="180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ひか</a:t>
            </a:r>
          </a:p>
        </p:txBody>
      </p:sp>
      <p:sp>
        <p:nvSpPr>
          <p:cNvPr id="20" name="テキスト ボックス 19">
            <a:extLst>
              <a:ext uri="{FF2B5EF4-FFF2-40B4-BE49-F238E27FC236}">
                <a16:creationId xmlns:a16="http://schemas.microsoft.com/office/drawing/2014/main" id="{E45DB7F9-735E-4EF9-AF5B-1A0AF4156847}"/>
              </a:ext>
            </a:extLst>
          </p:cNvPr>
          <p:cNvSpPr txBox="1"/>
          <p:nvPr/>
        </p:nvSpPr>
        <p:spPr>
          <a:xfrm>
            <a:off x="3220968"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い</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061315A6-2189-43EF-B8E8-3770896DB3DB}"/>
              </a:ext>
            </a:extLst>
          </p:cNvPr>
          <p:cNvSpPr txBox="1"/>
          <p:nvPr/>
        </p:nvSpPr>
        <p:spPr>
          <a:xfrm>
            <a:off x="182042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あめ　　　　ふ</a:t>
            </a:r>
          </a:p>
        </p:txBody>
      </p:sp>
      <p:sp>
        <p:nvSpPr>
          <p:cNvPr id="10" name="テキスト ボックス 9">
            <a:extLst>
              <a:ext uri="{FF2B5EF4-FFF2-40B4-BE49-F238E27FC236}">
                <a16:creationId xmlns:a16="http://schemas.microsoft.com/office/drawing/2014/main" id="{EFA0BE82-2982-464D-B7FE-418100541334}"/>
              </a:ext>
            </a:extLst>
          </p:cNvPr>
          <p:cNvSpPr txBox="1"/>
          <p:nvPr/>
        </p:nvSpPr>
        <p:spPr>
          <a:xfrm>
            <a:off x="5999483"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ひと　　ふた</a:t>
            </a:r>
          </a:p>
        </p:txBody>
      </p:sp>
    </p:spTree>
    <p:extLst>
      <p:ext uri="{BB962C8B-B14F-4D97-AF65-F5344CB8AC3E}">
        <p14:creationId xmlns:p14="http://schemas.microsoft.com/office/powerpoint/2010/main" val="149858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5FE437E-26A1-41A3-A3F5-8BECECE1A591}"/>
              </a:ext>
            </a:extLst>
          </p:cNvPr>
          <p:cNvSpPr txBox="1"/>
          <p:nvPr/>
        </p:nvSpPr>
        <p:spPr>
          <a:xfrm>
            <a:off x="156000" y="180000"/>
            <a:ext cx="11880001" cy="6480000"/>
          </a:xfrm>
          <a:prstGeom prst="rect">
            <a:avLst/>
          </a:prstGeom>
          <a:solidFill>
            <a:schemeClr val="bg1"/>
          </a:solidFill>
          <a:ln w="38100">
            <a:solidFill>
              <a:schemeClr val="bg1">
                <a:lumMod val="50000"/>
              </a:schemeClr>
            </a:solidFill>
          </a:ln>
        </p:spPr>
        <p:txBody>
          <a:bodyPr vert="eaVert" wrap="square" rtlCol="0" anchor="t" anchorCtr="0">
            <a:noAutofit/>
          </a:bodyPr>
          <a:lstStyle/>
          <a:p>
            <a:pPr algn="just">
              <a:lnSpc>
                <a:spcPts val="2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秋は夕暮れ。</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夕日のさして、山の端</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いと</a:t>
            </a:r>
            <a:r>
              <a:rPr lang="ja-JP" altLang="en-US" sz="5000" dirty="0" smtClean="0">
                <a:latin typeface="HG創英ﾌﾟﾚｾﾞﾝｽEB" panose="02020809000000000000" pitchFamily="17" charset="-128"/>
                <a:ea typeface="HG創英ﾌﾟﾚｾﾞﾝｽEB" panose="02020809000000000000" pitchFamily="17" charset="-128"/>
              </a:rPr>
              <a:t>近うなり</a:t>
            </a:r>
            <a:r>
              <a:rPr lang="ja-JP" altLang="en-US" sz="5000" dirty="0">
                <a:latin typeface="HG創英ﾌﾟﾚｾﾞﾝｽEB" panose="02020809000000000000" pitchFamily="17" charset="-128"/>
                <a:ea typeface="HG創英ﾌﾟﾚｾﾞﾝｽEB" panose="02020809000000000000" pitchFamily="17" charset="-128"/>
              </a:rPr>
              <a:t>たるに、</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spc="-430" dirty="0">
                <a:latin typeface="HG創英ﾌﾟﾚｾﾞﾝｽEB" panose="02020809000000000000" pitchFamily="17" charset="-128"/>
                <a:ea typeface="HG創英ﾌﾟﾚｾﾞﾝｽEB" panose="02020809000000000000" pitchFamily="17" charset="-128"/>
              </a:rPr>
              <a:t>烏の、寝所へ行くとて、</a:t>
            </a:r>
            <a:endParaRPr lang="en-US" altLang="ja-JP" sz="5000" spc="-43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三つ四つ、二つ三つな</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ど、飛び急ぐさへ、あ</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はれなり。</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1592860"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あき　　 ゆうぐ</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1B51A16E-0989-4E1A-AE9E-A3A268689F68}"/>
              </a:ext>
            </a:extLst>
          </p:cNvPr>
          <p:cNvSpPr txBox="1"/>
          <p:nvPr/>
        </p:nvSpPr>
        <p:spPr>
          <a:xfrm>
            <a:off x="1022314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ゆうひ　　　　　　　　　　 　やま　　は</a:t>
            </a:r>
          </a:p>
        </p:txBody>
      </p:sp>
      <p:sp>
        <p:nvSpPr>
          <p:cNvPr id="15" name="テキスト ボックス 14">
            <a:extLst>
              <a:ext uri="{FF2B5EF4-FFF2-40B4-BE49-F238E27FC236}">
                <a16:creationId xmlns:a16="http://schemas.microsoft.com/office/drawing/2014/main" id="{7D8E6B8D-2388-4E60-9CC1-D1B665D90C5D}"/>
              </a:ext>
            </a:extLst>
          </p:cNvPr>
          <p:cNvSpPr txBox="1"/>
          <p:nvPr/>
        </p:nvSpPr>
        <p:spPr>
          <a:xfrm>
            <a:off x="8797115"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a:t>
            </a:r>
            <a:r>
              <a:rPr kumimoji="1" lang="ja-JP" altLang="en-US" sz="2400" dirty="0" smtClean="0">
                <a:latin typeface="HG創英ﾌﾟﾚｾﾞﾝｽEB" panose="02020809000000000000" pitchFamily="17" charset="-128"/>
                <a:ea typeface="HG創英ﾌﾟﾚｾﾞﾝｽEB" panose="02020809000000000000" pitchFamily="17" charset="-128"/>
              </a:rPr>
              <a:t>ちこ</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9BE61A51-94D8-46D7-AA56-F2B9A867D00C}"/>
              </a:ext>
            </a:extLst>
          </p:cNvPr>
          <p:cNvSpPr txBox="1"/>
          <p:nvPr/>
        </p:nvSpPr>
        <p:spPr>
          <a:xfrm>
            <a:off x="7392856"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からす　　 ねどころ　　 い</a:t>
            </a:r>
          </a:p>
        </p:txBody>
      </p:sp>
      <p:sp>
        <p:nvSpPr>
          <p:cNvPr id="19" name="テキスト ボックス 18">
            <a:extLst>
              <a:ext uri="{FF2B5EF4-FFF2-40B4-BE49-F238E27FC236}">
                <a16:creationId xmlns:a16="http://schemas.microsoft.com/office/drawing/2014/main" id="{67C95A66-9616-48E8-8649-A01D16DD2A08}"/>
              </a:ext>
            </a:extLst>
          </p:cNvPr>
          <p:cNvSpPr txBox="1"/>
          <p:nvPr/>
        </p:nvSpPr>
        <p:spPr>
          <a:xfrm>
            <a:off x="4606632" y="180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a:t>
            </a:r>
            <a:r>
              <a:rPr lang="ja-JP" altLang="en-US" sz="2400" dirty="0">
                <a:latin typeface="HG創英ﾌﾟﾚｾﾞﾝｽEB" panose="02020809000000000000" pitchFamily="17" charset="-128"/>
                <a:ea typeface="HG創英ﾌﾟﾚｾﾞﾝｽEB" panose="02020809000000000000" pitchFamily="17" charset="-128"/>
              </a:rPr>
              <a:t>と　　いそ</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E45DB7F9-735E-4EF9-AF5B-1A0AF4156847}"/>
              </a:ext>
            </a:extLst>
          </p:cNvPr>
          <p:cNvSpPr txBox="1"/>
          <p:nvPr/>
        </p:nvSpPr>
        <p:spPr>
          <a:xfrm>
            <a:off x="3220968"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061315A6-2189-43EF-B8E8-3770896DB3DB}"/>
              </a:ext>
            </a:extLst>
          </p:cNvPr>
          <p:cNvSpPr txBox="1"/>
          <p:nvPr/>
        </p:nvSpPr>
        <p:spPr>
          <a:xfrm>
            <a:off x="1820420"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0" name="テキスト ボックス 9">
            <a:extLst>
              <a:ext uri="{FF2B5EF4-FFF2-40B4-BE49-F238E27FC236}">
                <a16:creationId xmlns:a16="http://schemas.microsoft.com/office/drawing/2014/main" id="{EFA0BE82-2982-464D-B7FE-418100541334}"/>
              </a:ext>
            </a:extLst>
          </p:cNvPr>
          <p:cNvSpPr txBox="1"/>
          <p:nvPr/>
        </p:nvSpPr>
        <p:spPr>
          <a:xfrm>
            <a:off x="5999483"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み　　　よ　　　　　ふた　　み</a:t>
            </a:r>
          </a:p>
        </p:txBody>
      </p:sp>
    </p:spTree>
    <p:extLst>
      <p:ext uri="{BB962C8B-B14F-4D97-AF65-F5344CB8AC3E}">
        <p14:creationId xmlns:p14="http://schemas.microsoft.com/office/powerpoint/2010/main" val="162211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5FE437E-26A1-41A3-A3F5-8BECECE1A591}"/>
              </a:ext>
            </a:extLst>
          </p:cNvPr>
          <p:cNvSpPr txBox="1"/>
          <p:nvPr/>
        </p:nvSpPr>
        <p:spPr>
          <a:xfrm>
            <a:off x="156000" y="180000"/>
            <a:ext cx="11880001" cy="6480000"/>
          </a:xfrm>
          <a:prstGeom prst="rect">
            <a:avLst/>
          </a:prstGeom>
          <a:solidFill>
            <a:schemeClr val="bg1"/>
          </a:solidFill>
          <a:ln w="38100">
            <a:solidFill>
              <a:schemeClr val="bg1">
                <a:lumMod val="50000"/>
              </a:schemeClr>
            </a:solidFill>
          </a:ln>
        </p:spPr>
        <p:txBody>
          <a:bodyPr vert="eaVert" wrap="square" rtlCol="0" anchor="t" anchorCtr="0">
            <a:noAutofit/>
          </a:bodyPr>
          <a:lstStyle/>
          <a:p>
            <a:pPr algn="just">
              <a:lnSpc>
                <a:spcPts val="2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まいて、雁などのつら</a:t>
            </a: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ねたるが、いと小さく</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spc="-430" dirty="0">
                <a:latin typeface="HG創英ﾌﾟﾚｾﾞﾝｽEB" panose="02020809000000000000" pitchFamily="17" charset="-128"/>
                <a:ea typeface="HG創英ﾌﾟﾚｾﾞﾝｽEB" panose="02020809000000000000" pitchFamily="17" charset="-128"/>
              </a:rPr>
              <a:t>見ゆるは、いとをかし。</a:t>
            </a:r>
            <a:endParaRPr lang="en-US" altLang="ja-JP" sz="5000" spc="-43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spc="-430" dirty="0">
                <a:latin typeface="HG創英ﾌﾟﾚｾﾞﾝｽEB" panose="02020809000000000000" pitchFamily="17" charset="-128"/>
                <a:ea typeface="HG創英ﾌﾟﾚｾﾞﾝｽEB" panose="02020809000000000000" pitchFamily="17" charset="-128"/>
              </a:rPr>
              <a:t>日入りはてて、風の音、</a:t>
            </a:r>
            <a:endParaRPr lang="en-US" altLang="ja-JP" sz="5000" spc="-43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虫の音など、はた、言</a:t>
            </a:r>
            <a:endParaRPr lang="en-US" altLang="ja-JP" sz="5000" dirty="0">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ふべきにあらず。</a:t>
            </a:r>
            <a:endParaRPr lang="ja-JP" altLang="en-US" sz="5000" b="0" i="0" spc="-430" dirty="0">
              <a:effectLst/>
              <a:latin typeface="HG創英ﾌﾟﾚｾﾞﾝｽEB" panose="02020809000000000000" pitchFamily="17" charset="-128"/>
              <a:ea typeface="HG創英ﾌﾟﾚｾﾞﾝｽEB" panose="02020809000000000000" pitchFamily="17"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159286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かり</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1B51A16E-0989-4E1A-AE9E-A3A268689F68}"/>
              </a:ext>
            </a:extLst>
          </p:cNvPr>
          <p:cNvSpPr txBox="1"/>
          <p:nvPr/>
        </p:nvSpPr>
        <p:spPr>
          <a:xfrm>
            <a:off x="10223140"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a:t>
            </a:r>
            <a:r>
              <a:rPr kumimoji="1" lang="ja-JP" altLang="en-US" sz="2400" dirty="0">
                <a:latin typeface="HG創英ﾌﾟﾚｾﾞﾝｽEB" panose="02020809000000000000" pitchFamily="17" charset="-128"/>
                <a:ea typeface="HG創英ﾌﾟﾚｾﾞﾝｽEB" panose="02020809000000000000" pitchFamily="17" charset="-128"/>
              </a:rPr>
              <a:t>　　　　　　　　　ちい</a:t>
            </a:r>
          </a:p>
        </p:txBody>
      </p:sp>
      <p:sp>
        <p:nvSpPr>
          <p:cNvPr id="15" name="テキスト ボックス 14">
            <a:extLst>
              <a:ext uri="{FF2B5EF4-FFF2-40B4-BE49-F238E27FC236}">
                <a16:creationId xmlns:a16="http://schemas.microsoft.com/office/drawing/2014/main" id="{7D8E6B8D-2388-4E60-9CC1-D1B665D90C5D}"/>
              </a:ext>
            </a:extLst>
          </p:cNvPr>
          <p:cNvSpPr txBox="1"/>
          <p:nvPr/>
        </p:nvSpPr>
        <p:spPr>
          <a:xfrm>
            <a:off x="8797115"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み</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9BE61A51-94D8-46D7-AA56-F2B9A867D00C}"/>
              </a:ext>
            </a:extLst>
          </p:cNvPr>
          <p:cNvSpPr txBox="1"/>
          <p:nvPr/>
        </p:nvSpPr>
        <p:spPr>
          <a:xfrm>
            <a:off x="7392856"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ひい　　　　　　　　　　 かぜ　　ね</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67C95A66-9616-48E8-8649-A01D16DD2A08}"/>
              </a:ext>
            </a:extLst>
          </p:cNvPr>
          <p:cNvSpPr txBox="1"/>
          <p:nvPr/>
        </p:nvSpPr>
        <p:spPr>
          <a:xfrm>
            <a:off x="4606632" y="180000"/>
            <a:ext cx="432000" cy="6480000"/>
          </a:xfrm>
          <a:prstGeom prst="rect">
            <a:avLst/>
          </a:prstGeom>
          <a:noFill/>
        </p:spPr>
        <p:txBody>
          <a:bodyPr vert="eaVert" wrap="square" rtlCol="0" anchor="ctr" anchorCtr="0">
            <a:noAutofit/>
          </a:bodyPr>
          <a:lstStyle/>
          <a:p>
            <a:pPr algn="just"/>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E45DB7F9-735E-4EF9-AF5B-1A0AF4156847}"/>
              </a:ext>
            </a:extLst>
          </p:cNvPr>
          <p:cNvSpPr txBox="1"/>
          <p:nvPr/>
        </p:nvSpPr>
        <p:spPr>
          <a:xfrm>
            <a:off x="3220968"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061315A6-2189-43EF-B8E8-3770896DB3DB}"/>
              </a:ext>
            </a:extLst>
          </p:cNvPr>
          <p:cNvSpPr txBox="1"/>
          <p:nvPr/>
        </p:nvSpPr>
        <p:spPr>
          <a:xfrm>
            <a:off x="1820420"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0" name="テキスト ボックス 9">
            <a:extLst>
              <a:ext uri="{FF2B5EF4-FFF2-40B4-BE49-F238E27FC236}">
                <a16:creationId xmlns:a16="http://schemas.microsoft.com/office/drawing/2014/main" id="{EFA0BE82-2982-464D-B7FE-418100541334}"/>
              </a:ext>
            </a:extLst>
          </p:cNvPr>
          <p:cNvSpPr txBox="1"/>
          <p:nvPr/>
        </p:nvSpPr>
        <p:spPr>
          <a:xfrm>
            <a:off x="5999483"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むし　　 ね　　　　　　　　　　　　　 い</a:t>
            </a:r>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Tree>
    <p:extLst>
      <p:ext uri="{BB962C8B-B14F-4D97-AF65-F5344CB8AC3E}">
        <p14:creationId xmlns:p14="http://schemas.microsoft.com/office/powerpoint/2010/main" val="207691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5FE437E-26A1-41A3-A3F5-8BECECE1A591}"/>
              </a:ext>
            </a:extLst>
          </p:cNvPr>
          <p:cNvSpPr txBox="1"/>
          <p:nvPr/>
        </p:nvSpPr>
        <p:spPr>
          <a:xfrm>
            <a:off x="156000" y="180000"/>
            <a:ext cx="11880001" cy="6480000"/>
          </a:xfrm>
          <a:prstGeom prst="rect">
            <a:avLst/>
          </a:prstGeom>
          <a:solidFill>
            <a:schemeClr val="bg1"/>
          </a:solidFill>
          <a:ln w="38100">
            <a:solidFill>
              <a:schemeClr val="bg1">
                <a:lumMod val="50000"/>
              </a:schemeClr>
            </a:solidFill>
          </a:ln>
        </p:spPr>
        <p:txBody>
          <a:bodyPr vert="eaVert" wrap="square" rtlCol="0" anchor="t" anchorCtr="0">
            <a:noAutofit/>
          </a:bodyPr>
          <a:lstStyle/>
          <a:p>
            <a:pPr algn="just">
              <a:lnSpc>
                <a:spcPts val="2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冬はつとめて。</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雪の降りたるは、言ふ</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べきにもあらず。</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霜のいと白きも、また</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spc="-430" dirty="0">
                <a:effectLst/>
                <a:latin typeface="HG創英ﾌﾟﾚｾﾞﾝｽEB" panose="02020809000000000000" pitchFamily="17" charset="-128"/>
                <a:ea typeface="HG創英ﾌﾟﾚｾﾞﾝｽEB" panose="02020809000000000000" pitchFamily="17" charset="-128"/>
              </a:rPr>
              <a:t>さらでも、いと寒きに、</a:t>
            </a:r>
            <a:endParaRPr lang="en-US" altLang="ja-JP" sz="5000" b="0" i="0" spc="-43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火など急ぎおこして、</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b="0" i="0" dirty="0">
                <a:effectLst/>
                <a:latin typeface="HG創英ﾌﾟﾚｾﾞﾝｽEB" panose="02020809000000000000" pitchFamily="17" charset="-128"/>
                <a:ea typeface="HG創英ﾌﾟﾚｾﾞﾝｽEB" panose="02020809000000000000" pitchFamily="17" charset="-128"/>
              </a:rPr>
              <a:t>炭持てわたるも、いと</a:t>
            </a: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lnSpc>
                <a:spcPts val="5000"/>
              </a:lnSpc>
            </a:pPr>
            <a:endParaRPr lang="en-US" altLang="ja-JP" sz="5000" dirty="0">
              <a:latin typeface="HG創英ﾌﾟﾚｾﾞﾝｽEB" panose="02020809000000000000" pitchFamily="17" charset="-128"/>
              <a:ea typeface="HG創英ﾌﾟﾚｾﾞﾝｽEB" panose="02020809000000000000" pitchFamily="17" charset="-128"/>
            </a:endParaRPr>
          </a:p>
          <a:p>
            <a:pPr algn="just"/>
            <a:r>
              <a:rPr lang="ja-JP" altLang="en-US" sz="5000" dirty="0">
                <a:latin typeface="HG創英ﾌﾟﾚｾﾞﾝｽEB" panose="02020809000000000000" pitchFamily="17" charset="-128"/>
                <a:ea typeface="HG創英ﾌﾟﾚｾﾞﾝｽEB" panose="02020809000000000000" pitchFamily="17" charset="-128"/>
              </a:rPr>
              <a:t>つきづきし。</a:t>
            </a:r>
            <a:endParaRPr lang="ja-JP" altLang="en-US" sz="5000" b="0" i="0" spc="-430" dirty="0">
              <a:effectLst/>
              <a:latin typeface="HG創英ﾌﾟﾚｾﾞﾝｽEB" panose="02020809000000000000" pitchFamily="17" charset="-128"/>
              <a:ea typeface="HG創英ﾌﾟﾚｾﾞﾝｽEB" panose="02020809000000000000" pitchFamily="17"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1592860" y="198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ふゆ</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1B51A16E-0989-4E1A-AE9E-A3A268689F68}"/>
              </a:ext>
            </a:extLst>
          </p:cNvPr>
          <p:cNvSpPr txBox="1"/>
          <p:nvPr/>
        </p:nvSpPr>
        <p:spPr>
          <a:xfrm>
            <a:off x="1022314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ゆき　　 ふ　　　　　　　　　　　 い</a:t>
            </a:r>
          </a:p>
        </p:txBody>
      </p:sp>
      <p:sp>
        <p:nvSpPr>
          <p:cNvPr id="15" name="テキスト ボックス 14">
            <a:extLst>
              <a:ext uri="{FF2B5EF4-FFF2-40B4-BE49-F238E27FC236}">
                <a16:creationId xmlns:a16="http://schemas.microsoft.com/office/drawing/2014/main" id="{7D8E6B8D-2388-4E60-9CC1-D1B665D90C5D}"/>
              </a:ext>
            </a:extLst>
          </p:cNvPr>
          <p:cNvSpPr txBox="1"/>
          <p:nvPr/>
        </p:nvSpPr>
        <p:spPr>
          <a:xfrm>
            <a:off x="8797115"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9BE61A51-94D8-46D7-AA56-F2B9A867D00C}"/>
              </a:ext>
            </a:extLst>
          </p:cNvPr>
          <p:cNvSpPr txBox="1"/>
          <p:nvPr/>
        </p:nvSpPr>
        <p:spPr>
          <a:xfrm>
            <a:off x="7392856"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しも　　　　　　しろ</a:t>
            </a:r>
          </a:p>
        </p:txBody>
      </p:sp>
      <p:sp>
        <p:nvSpPr>
          <p:cNvPr id="19" name="テキスト ボックス 18">
            <a:extLst>
              <a:ext uri="{FF2B5EF4-FFF2-40B4-BE49-F238E27FC236}">
                <a16:creationId xmlns:a16="http://schemas.microsoft.com/office/drawing/2014/main" id="{67C95A66-9616-48E8-8649-A01D16DD2A08}"/>
              </a:ext>
            </a:extLst>
          </p:cNvPr>
          <p:cNvSpPr txBox="1"/>
          <p:nvPr/>
        </p:nvSpPr>
        <p:spPr>
          <a:xfrm>
            <a:off x="4606632" y="180000"/>
            <a:ext cx="432000" cy="6480000"/>
          </a:xfrm>
          <a:prstGeom prst="rect">
            <a:avLst/>
          </a:prstGeom>
          <a:noFill/>
        </p:spPr>
        <p:txBody>
          <a:bodyPr vert="eaVert" wrap="square" rtlCol="0" anchor="ctr" anchorCtr="0">
            <a:noAutofit/>
          </a:bodyPr>
          <a:lstStyle/>
          <a:p>
            <a:pPr algn="just"/>
            <a:r>
              <a:rPr lang="ja-JP" altLang="en-US" sz="2400" dirty="0">
                <a:latin typeface="HG創英ﾌﾟﾚｾﾞﾝｽEB" panose="02020809000000000000" pitchFamily="17" charset="-128"/>
                <a:ea typeface="HG創英ﾌﾟﾚｾﾞﾝｽEB" panose="02020809000000000000" pitchFamily="17" charset="-128"/>
              </a:rPr>
              <a:t> </a:t>
            </a:r>
            <a:r>
              <a:rPr kumimoji="1" lang="ja-JP" altLang="en-US" sz="2400" dirty="0">
                <a:latin typeface="HG創英ﾌﾟﾚｾﾞﾝｽEB" panose="02020809000000000000" pitchFamily="17" charset="-128"/>
                <a:ea typeface="HG創英ﾌﾟﾚｾﾞﾝｽEB" panose="02020809000000000000" pitchFamily="17" charset="-128"/>
              </a:rPr>
              <a:t>ひ　　　　　いそ</a:t>
            </a:r>
          </a:p>
        </p:txBody>
      </p:sp>
      <p:sp>
        <p:nvSpPr>
          <p:cNvPr id="20" name="テキスト ボックス 19">
            <a:extLst>
              <a:ext uri="{FF2B5EF4-FFF2-40B4-BE49-F238E27FC236}">
                <a16:creationId xmlns:a16="http://schemas.microsoft.com/office/drawing/2014/main" id="{E45DB7F9-735E-4EF9-AF5B-1A0AF4156847}"/>
              </a:ext>
            </a:extLst>
          </p:cNvPr>
          <p:cNvSpPr txBox="1"/>
          <p:nvPr/>
        </p:nvSpPr>
        <p:spPr>
          <a:xfrm>
            <a:off x="3220968"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すみも</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061315A6-2189-43EF-B8E8-3770896DB3DB}"/>
              </a:ext>
            </a:extLst>
          </p:cNvPr>
          <p:cNvSpPr txBox="1"/>
          <p:nvPr/>
        </p:nvSpPr>
        <p:spPr>
          <a:xfrm>
            <a:off x="1820420"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0" name="テキスト ボックス 9">
            <a:extLst>
              <a:ext uri="{FF2B5EF4-FFF2-40B4-BE49-F238E27FC236}">
                <a16:creationId xmlns:a16="http://schemas.microsoft.com/office/drawing/2014/main" id="{EFA0BE82-2982-464D-B7FE-418100541334}"/>
              </a:ext>
            </a:extLst>
          </p:cNvPr>
          <p:cNvSpPr txBox="1"/>
          <p:nvPr/>
        </p:nvSpPr>
        <p:spPr>
          <a:xfrm>
            <a:off x="5999483"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さむ</a:t>
            </a:r>
          </a:p>
        </p:txBody>
      </p:sp>
    </p:spTree>
    <p:extLst>
      <p:ext uri="{BB962C8B-B14F-4D97-AF65-F5344CB8AC3E}">
        <p14:creationId xmlns:p14="http://schemas.microsoft.com/office/powerpoint/2010/main" val="3121789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5FE437E-26A1-41A3-A3F5-8BECECE1A591}"/>
              </a:ext>
            </a:extLst>
          </p:cNvPr>
          <p:cNvSpPr txBox="1"/>
          <p:nvPr/>
        </p:nvSpPr>
        <p:spPr>
          <a:xfrm>
            <a:off x="3028950" y="180000"/>
            <a:ext cx="9000000" cy="6480000"/>
          </a:xfrm>
          <a:prstGeom prst="rect">
            <a:avLst/>
          </a:prstGeom>
          <a:solidFill>
            <a:schemeClr val="bg1"/>
          </a:solidFill>
          <a:ln w="38100">
            <a:solidFill>
              <a:schemeClr val="bg1">
                <a:lumMod val="50000"/>
              </a:schemeClr>
            </a:solidFill>
          </a:ln>
        </p:spPr>
        <p:txBody>
          <a:bodyPr vert="eaVert" wrap="square" rtlCol="0" anchor="t" anchorCtr="0">
            <a:noAutofit/>
          </a:bodyPr>
          <a:lstStyle/>
          <a:p>
            <a:pPr algn="just">
              <a:lnSpc>
                <a:spcPts val="2000"/>
              </a:lnSpc>
            </a:pPr>
            <a:endParaRPr lang="en-US" altLang="ja-JP" sz="50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4800" b="0" i="0" dirty="0">
                <a:effectLst/>
                <a:latin typeface="HG創英ﾌﾟﾚｾﾞﾝｽEB" panose="02020809000000000000" pitchFamily="17" charset="-128"/>
                <a:ea typeface="HG創英ﾌﾟﾚｾﾞﾝｽEB" panose="02020809000000000000" pitchFamily="17" charset="-128"/>
              </a:rPr>
              <a:t>昼になりて、ぬるくゆ</a:t>
            </a:r>
            <a:endParaRPr lang="en-US" altLang="ja-JP" sz="4800" b="0" i="0" dirty="0">
              <a:effectLst/>
              <a:latin typeface="HG創英ﾌﾟﾚｾﾞﾝｽEB" panose="02020809000000000000" pitchFamily="17" charset="-128"/>
              <a:ea typeface="HG創英ﾌﾟﾚｾﾞﾝｽEB" panose="02020809000000000000" pitchFamily="17" charset="-128"/>
            </a:endParaRPr>
          </a:p>
          <a:p>
            <a:pPr algn="just"/>
            <a:endParaRPr lang="en-US" altLang="ja-JP" sz="4800" dirty="0">
              <a:latin typeface="HG創英ﾌﾟﾚｾﾞﾝｽEB" panose="02020809000000000000" pitchFamily="17" charset="-128"/>
              <a:ea typeface="HG創英ﾌﾟﾚｾﾞﾝｽEB" panose="02020809000000000000" pitchFamily="17" charset="-128"/>
            </a:endParaRPr>
          </a:p>
          <a:p>
            <a:pPr algn="just"/>
            <a:r>
              <a:rPr lang="ja-JP" altLang="en-US" sz="4800" b="0" i="0" dirty="0">
                <a:effectLst/>
                <a:latin typeface="HG創英ﾌﾟﾚｾﾞﾝｽEB" panose="02020809000000000000" pitchFamily="17" charset="-128"/>
                <a:ea typeface="HG創英ﾌﾟﾚｾﾞﾝｽEB" panose="02020809000000000000" pitchFamily="17" charset="-128"/>
              </a:rPr>
              <a:t>るびもていけば、火桶</a:t>
            </a:r>
            <a:endParaRPr lang="en-US" altLang="ja-JP" sz="4800" b="0" i="0" dirty="0">
              <a:effectLst/>
              <a:latin typeface="HG創英ﾌﾟﾚｾﾞﾝｽEB" panose="02020809000000000000" pitchFamily="17" charset="-128"/>
              <a:ea typeface="HG創英ﾌﾟﾚｾﾞﾝｽEB" panose="02020809000000000000" pitchFamily="17" charset="-128"/>
            </a:endParaRPr>
          </a:p>
          <a:p>
            <a:pPr algn="just"/>
            <a:endParaRPr lang="en-US" altLang="ja-JP" sz="4800" dirty="0">
              <a:latin typeface="HG創英ﾌﾟﾚｾﾞﾝｽEB" panose="02020809000000000000" pitchFamily="17" charset="-128"/>
              <a:ea typeface="HG創英ﾌﾟﾚｾﾞﾝｽEB" panose="02020809000000000000" pitchFamily="17" charset="-128"/>
            </a:endParaRPr>
          </a:p>
          <a:p>
            <a:pPr algn="just"/>
            <a:r>
              <a:rPr lang="ja-JP" altLang="en-US" sz="4800" dirty="0">
                <a:latin typeface="HG創英ﾌﾟﾚｾﾞﾝｽEB" panose="02020809000000000000" pitchFamily="17" charset="-128"/>
                <a:ea typeface="HG創英ﾌﾟﾚｾﾞﾝｽEB" panose="02020809000000000000" pitchFamily="17" charset="-128"/>
              </a:rPr>
              <a:t>の火も、白き灰がちに</a:t>
            </a:r>
            <a:endParaRPr lang="en-US" altLang="ja-JP" sz="4800" dirty="0">
              <a:latin typeface="HG創英ﾌﾟﾚｾﾞﾝｽEB" panose="02020809000000000000" pitchFamily="17" charset="-128"/>
              <a:ea typeface="HG創英ﾌﾟﾚｾﾞﾝｽEB" panose="02020809000000000000" pitchFamily="17" charset="-128"/>
            </a:endParaRPr>
          </a:p>
          <a:p>
            <a:pPr algn="just"/>
            <a:endParaRPr lang="en-US" altLang="ja-JP" sz="4800" b="0" i="0" dirty="0">
              <a:effectLst/>
              <a:latin typeface="HG創英ﾌﾟﾚｾﾞﾝｽEB" panose="02020809000000000000" pitchFamily="17" charset="-128"/>
              <a:ea typeface="HG創英ﾌﾟﾚｾﾞﾝｽEB" panose="02020809000000000000" pitchFamily="17" charset="-128"/>
            </a:endParaRPr>
          </a:p>
          <a:p>
            <a:pPr algn="just"/>
            <a:r>
              <a:rPr lang="ja-JP" altLang="en-US" sz="4800" dirty="0">
                <a:latin typeface="HG創英ﾌﾟﾚｾﾞﾝｽEB" panose="02020809000000000000" pitchFamily="17" charset="-128"/>
                <a:ea typeface="HG創英ﾌﾟﾚｾﾞﾝｽEB" panose="02020809000000000000" pitchFamily="17" charset="-128"/>
              </a:rPr>
              <a:t>なりて、わろし。</a:t>
            </a:r>
            <a:endParaRPr lang="ja-JP" altLang="en-US" sz="4800" b="0" i="0" dirty="0">
              <a:effectLst/>
              <a:latin typeface="HG創英ﾌﾟﾚｾﾞﾝｽEB" panose="02020809000000000000" pitchFamily="17" charset="-128"/>
              <a:ea typeface="HG創英ﾌﾟﾚｾﾞﾝｽEB" panose="02020809000000000000" pitchFamily="17"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159286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ひる</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4" name="テキスト ボックス 13">
            <a:extLst>
              <a:ext uri="{FF2B5EF4-FFF2-40B4-BE49-F238E27FC236}">
                <a16:creationId xmlns:a16="http://schemas.microsoft.com/office/drawing/2014/main" id="{1B51A16E-0989-4E1A-AE9E-A3A268689F68}"/>
              </a:ext>
            </a:extLst>
          </p:cNvPr>
          <p:cNvSpPr txBox="1"/>
          <p:nvPr/>
        </p:nvSpPr>
        <p:spPr>
          <a:xfrm>
            <a:off x="10195430"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ひおけ</a:t>
            </a:r>
          </a:p>
        </p:txBody>
      </p:sp>
      <p:sp>
        <p:nvSpPr>
          <p:cNvPr id="15" name="テキスト ボックス 14">
            <a:extLst>
              <a:ext uri="{FF2B5EF4-FFF2-40B4-BE49-F238E27FC236}">
                <a16:creationId xmlns:a16="http://schemas.microsoft.com/office/drawing/2014/main" id="{7D8E6B8D-2388-4E60-9CC1-D1B665D90C5D}"/>
              </a:ext>
            </a:extLst>
          </p:cNvPr>
          <p:cNvSpPr txBox="1"/>
          <p:nvPr/>
        </p:nvSpPr>
        <p:spPr>
          <a:xfrm>
            <a:off x="8713985" y="198000"/>
            <a:ext cx="432000" cy="6480000"/>
          </a:xfrm>
          <a:prstGeom prst="rect">
            <a:avLst/>
          </a:prstGeom>
          <a:noFill/>
        </p:spPr>
        <p:txBody>
          <a:bodyPr vert="eaVert" wrap="square" rtlCol="0" anchor="ctr" anchorCtr="0">
            <a:noAutofit/>
          </a:bodyPr>
          <a:lstStyle/>
          <a:p>
            <a:pPr algn="just"/>
            <a:r>
              <a:rPr kumimoji="1" lang="ja-JP" altLang="en-US" sz="2400" dirty="0">
                <a:latin typeface="HG創英ﾌﾟﾚｾﾞﾝｽEB" panose="02020809000000000000" pitchFamily="17" charset="-128"/>
                <a:ea typeface="HG創英ﾌﾟﾚｾﾞﾝｽEB" panose="02020809000000000000" pitchFamily="17" charset="-128"/>
              </a:rPr>
              <a:t>　　ひ　　　　　しろ　　はい</a:t>
            </a:r>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17" name="テキスト ボックス 16">
            <a:extLst>
              <a:ext uri="{FF2B5EF4-FFF2-40B4-BE49-F238E27FC236}">
                <a16:creationId xmlns:a16="http://schemas.microsoft.com/office/drawing/2014/main" id="{9BE61A51-94D8-46D7-AA56-F2B9A867D00C}"/>
              </a:ext>
            </a:extLst>
          </p:cNvPr>
          <p:cNvSpPr txBox="1"/>
          <p:nvPr/>
        </p:nvSpPr>
        <p:spPr>
          <a:xfrm>
            <a:off x="7392856"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9" name="テキスト ボックス 18">
            <a:extLst>
              <a:ext uri="{FF2B5EF4-FFF2-40B4-BE49-F238E27FC236}">
                <a16:creationId xmlns:a16="http://schemas.microsoft.com/office/drawing/2014/main" id="{67C95A66-9616-48E8-8649-A01D16DD2A08}"/>
              </a:ext>
            </a:extLst>
          </p:cNvPr>
          <p:cNvSpPr txBox="1"/>
          <p:nvPr/>
        </p:nvSpPr>
        <p:spPr>
          <a:xfrm>
            <a:off x="4606632" y="180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20" name="テキスト ボックス 19">
            <a:extLst>
              <a:ext uri="{FF2B5EF4-FFF2-40B4-BE49-F238E27FC236}">
                <a16:creationId xmlns:a16="http://schemas.microsoft.com/office/drawing/2014/main" id="{E45DB7F9-735E-4EF9-AF5B-1A0AF4156847}"/>
              </a:ext>
            </a:extLst>
          </p:cNvPr>
          <p:cNvSpPr txBox="1"/>
          <p:nvPr/>
        </p:nvSpPr>
        <p:spPr>
          <a:xfrm>
            <a:off x="3220968" y="198000"/>
            <a:ext cx="432000" cy="6480000"/>
          </a:xfrm>
          <a:prstGeom prst="rect">
            <a:avLst/>
          </a:prstGeom>
          <a:noFill/>
        </p:spPr>
        <p:txBody>
          <a:bodyPr vert="eaVert" wrap="square" rtlCol="0" anchor="ctr" anchorCtr="0">
            <a:noAutofit/>
          </a:bodyPr>
          <a:lstStyle/>
          <a:p>
            <a:pPr algn="just"/>
            <a:endParaRPr kumimoji="1" lang="en-US" altLang="ja-JP" sz="2400" dirty="0">
              <a:latin typeface="HG創英ﾌﾟﾚｾﾞﾝｽEB" panose="02020809000000000000" pitchFamily="17" charset="-128"/>
              <a:ea typeface="HG創英ﾌﾟﾚｾﾞﾝｽEB" panose="02020809000000000000" pitchFamily="17" charset="-128"/>
            </a:endParaRPr>
          </a:p>
        </p:txBody>
      </p:sp>
      <p:sp>
        <p:nvSpPr>
          <p:cNvPr id="21" name="テキスト ボックス 20">
            <a:extLst>
              <a:ext uri="{FF2B5EF4-FFF2-40B4-BE49-F238E27FC236}">
                <a16:creationId xmlns:a16="http://schemas.microsoft.com/office/drawing/2014/main" id="{061315A6-2189-43EF-B8E8-3770896DB3DB}"/>
              </a:ext>
            </a:extLst>
          </p:cNvPr>
          <p:cNvSpPr txBox="1"/>
          <p:nvPr/>
        </p:nvSpPr>
        <p:spPr>
          <a:xfrm>
            <a:off x="1820420"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sp>
        <p:nvSpPr>
          <p:cNvPr id="10" name="テキスト ボックス 9">
            <a:extLst>
              <a:ext uri="{FF2B5EF4-FFF2-40B4-BE49-F238E27FC236}">
                <a16:creationId xmlns:a16="http://schemas.microsoft.com/office/drawing/2014/main" id="{EFA0BE82-2982-464D-B7FE-418100541334}"/>
              </a:ext>
            </a:extLst>
          </p:cNvPr>
          <p:cNvSpPr txBox="1"/>
          <p:nvPr/>
        </p:nvSpPr>
        <p:spPr>
          <a:xfrm>
            <a:off x="5999483" y="198000"/>
            <a:ext cx="432000" cy="6480000"/>
          </a:xfrm>
          <a:prstGeom prst="rect">
            <a:avLst/>
          </a:prstGeom>
          <a:noFill/>
        </p:spPr>
        <p:txBody>
          <a:bodyPr vert="eaVert" wrap="square" rtlCol="0" anchor="ctr" anchorCtr="0">
            <a:noAutofit/>
          </a:bodyPr>
          <a:lstStyle/>
          <a:p>
            <a:pPr algn="just"/>
            <a:endParaRPr kumimoji="1" lang="ja-JP" altLang="en-US" sz="2400" dirty="0">
              <a:latin typeface="HG創英ﾌﾟﾚｾﾞﾝｽEB" panose="02020809000000000000" pitchFamily="17" charset="-128"/>
              <a:ea typeface="HG創英ﾌﾟﾚｾﾞﾝｽEB" panose="02020809000000000000" pitchFamily="17" charset="-128"/>
            </a:endParaRPr>
          </a:p>
        </p:txBody>
      </p:sp>
      <p:pic>
        <p:nvPicPr>
          <p:cNvPr id="11" name="図 10">
            <a:extLst>
              <a:ext uri="{FF2B5EF4-FFF2-40B4-BE49-F238E27FC236}">
                <a16:creationId xmlns:a16="http://schemas.microsoft.com/office/drawing/2014/main" id="{C8DD86F4-6159-4C18-B5A6-822B07886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827" y="2630170"/>
            <a:ext cx="3048000" cy="3810000"/>
          </a:xfrm>
          <a:prstGeom prst="rect">
            <a:avLst/>
          </a:prstGeom>
        </p:spPr>
      </p:pic>
    </p:spTree>
    <p:extLst>
      <p:ext uri="{BB962C8B-B14F-4D97-AF65-F5344CB8AC3E}">
        <p14:creationId xmlns:p14="http://schemas.microsoft.com/office/powerpoint/2010/main" val="297941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FD551-B3CC-40B2-A350-4E6F6E82B02E}"/>
              </a:ext>
            </a:extLst>
          </p:cNvPr>
          <p:cNvSpPr>
            <a:spLocks noGrp="1"/>
          </p:cNvSpPr>
          <p:nvPr>
            <p:ph type="title"/>
          </p:nvPr>
        </p:nvSpPr>
        <p:spPr>
          <a:xfrm>
            <a:off x="156000" y="180000"/>
            <a:ext cx="11880000" cy="6120000"/>
          </a:xfrm>
        </p:spPr>
        <p:txBody>
          <a:bodyPr>
            <a:noAutofit/>
          </a:bodyPr>
          <a:lstStyle/>
          <a:p>
            <a:pPr algn="ctr">
              <a:lnSpc>
                <a:spcPct val="150000"/>
              </a:lnSpc>
            </a:pPr>
            <a:r>
              <a:rPr kumimoji="1" lang="ja-JP" altLang="en-US" sz="6000" dirty="0">
                <a:latin typeface="BIZ UDPゴシック" panose="020B0400000000000000" pitchFamily="50" charset="-128"/>
                <a:ea typeface="BIZ UDPゴシック" panose="020B0400000000000000" pitchFamily="50" charset="-128"/>
              </a:rPr>
              <a:t>「故事成語」について勉強しましょう</a:t>
            </a:r>
          </a:p>
        </p:txBody>
      </p:sp>
      <p:sp>
        <p:nvSpPr>
          <p:cNvPr id="3" name="テキスト ボックス 2">
            <a:extLst>
              <a:ext uri="{FF2B5EF4-FFF2-40B4-BE49-F238E27FC236}">
                <a16:creationId xmlns:a16="http://schemas.microsoft.com/office/drawing/2014/main" id="{FC32FB97-46AF-4A13-AED0-279EA4D9E336}"/>
              </a:ext>
            </a:extLst>
          </p:cNvPr>
          <p:cNvSpPr txBox="1"/>
          <p:nvPr/>
        </p:nvSpPr>
        <p:spPr>
          <a:xfrm>
            <a:off x="156000" y="2340000"/>
            <a:ext cx="11879999" cy="540000"/>
          </a:xfrm>
          <a:prstGeom prst="rect">
            <a:avLst/>
          </a:prstGeom>
          <a:noFill/>
        </p:spPr>
        <p:txBody>
          <a:bodyPr wrap="square" rtlCol="0" anchor="ctr" anchorCtr="0">
            <a:noAutofit/>
          </a:bodyPr>
          <a:lstStyle/>
          <a:p>
            <a:pPr algn="just"/>
            <a:r>
              <a:rPr kumimoji="1" lang="ja-JP" altLang="en-US" sz="3200" dirty="0">
                <a:latin typeface="BIZ UDPゴシック" panose="020B0400000000000000" pitchFamily="50" charset="-128"/>
                <a:ea typeface="BIZ UDPゴシック" panose="020B0400000000000000" pitchFamily="50" charset="-128"/>
              </a:rPr>
              <a:t>　　　 こじせいご　　　　　　　　　　　　 　べんきょう</a:t>
            </a:r>
          </a:p>
        </p:txBody>
      </p:sp>
    </p:spTree>
    <p:extLst>
      <p:ext uri="{BB962C8B-B14F-4D97-AF65-F5344CB8AC3E}">
        <p14:creationId xmlns:p14="http://schemas.microsoft.com/office/powerpoint/2010/main" val="3033691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21762AA-5B2A-4813-AC48-843B4154440D}"/>
              </a:ext>
            </a:extLst>
          </p:cNvPr>
          <p:cNvSpPr txBox="1"/>
          <p:nvPr/>
        </p:nvSpPr>
        <p:spPr>
          <a:xfrm flipH="1">
            <a:off x="156000" y="180000"/>
            <a:ext cx="3717500" cy="1440000"/>
          </a:xfrm>
          <a:prstGeom prst="snip1Rect">
            <a:avLst/>
          </a:prstGeom>
          <a:solidFill>
            <a:schemeClr val="accent1"/>
          </a:solidFill>
          <a:ln w="25400">
            <a:solidFill>
              <a:schemeClr val="accent1"/>
            </a:solidFill>
          </a:ln>
        </p:spPr>
        <p:txBody>
          <a:bodyPr wrap="square" rtlCol="0" anchor="t" anchorCtr="0">
            <a:noAutofit/>
          </a:bodyPr>
          <a:lstStyle/>
          <a:p>
            <a:pPr algn="ctr">
              <a:lnSpc>
                <a:spcPts val="3000"/>
              </a:lnSpc>
            </a:pPr>
            <a:endParaRPr lang="en-US" altLang="ja-JP" sz="60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5400" dirty="0">
                <a:solidFill>
                  <a:schemeClr val="bg1"/>
                </a:solidFill>
                <a:latin typeface="UD デジタル 教科書体 NK-B" panose="02020700000000000000" pitchFamily="18" charset="-128"/>
                <a:ea typeface="UD デジタル 教科書体 NK-B" panose="02020700000000000000" pitchFamily="18" charset="-128"/>
              </a:rPr>
              <a:t>故事成語</a:t>
            </a:r>
            <a:endParaRPr kumimoji="1" lang="ja-JP" altLang="en-US" sz="54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18D1EA54-6551-4D61-A351-56CF05FFE01D}"/>
              </a:ext>
            </a:extLst>
          </p:cNvPr>
          <p:cNvSpPr txBox="1"/>
          <p:nvPr/>
        </p:nvSpPr>
        <p:spPr>
          <a:xfrm>
            <a:off x="156000" y="1620000"/>
            <a:ext cx="11880000" cy="1620000"/>
          </a:xfrm>
          <a:prstGeom prst="rect">
            <a:avLst/>
          </a:prstGeom>
          <a:noFill/>
          <a:ln w="38100">
            <a:solidFill>
              <a:schemeClr val="bg1">
                <a:lumMod val="50000"/>
              </a:schemeClr>
            </a:solidFill>
          </a:ln>
        </p:spPr>
        <p:txBody>
          <a:bodyPr wrap="square" rtlCol="0" anchor="t" anchorCtr="0">
            <a:noAutofit/>
          </a:bodyPr>
          <a:lstStyle/>
          <a:p>
            <a:pPr marL="0" marR="0" lvl="0" indent="0" algn="just" defTabSz="914400" rtl="0" eaLnBrk="0" fontAlgn="base" latinLnBrk="0" hangingPunct="0">
              <a:lnSpc>
                <a:spcPts val="4000"/>
              </a:lnSpc>
              <a:spcBef>
                <a:spcPct val="0"/>
              </a:spcBef>
              <a:spcAft>
                <a:spcPct val="0"/>
              </a:spcAft>
              <a:buClrTx/>
              <a:buSzTx/>
              <a:buFontTx/>
              <a:buNone/>
              <a:tabLst/>
            </a:pPr>
            <a:endParaRPr lang="en-US" altLang="ja-JP" sz="5400" dirty="0">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lang="ja-JP" altLang="en-US" sz="5400" dirty="0">
                <a:latin typeface="UD デジタル 教科書体 NK-B" panose="02020700000000000000" pitchFamily="18" charset="-128"/>
                <a:ea typeface="UD デジタル 教科書体 NK-B" panose="02020700000000000000" pitchFamily="18" charset="-128"/>
              </a:rPr>
              <a:t>　</a:t>
            </a:r>
            <a:r>
              <a:rPr lang="ja-JP" altLang="en-US" sz="5400" b="0" i="0" dirty="0">
                <a:effectLst/>
                <a:latin typeface="UD デジタル 教科書体 NK-B" panose="02020700000000000000" pitchFamily="18" charset="-128"/>
                <a:ea typeface="UD デジタル 教科書体 NK-B" panose="02020700000000000000" pitchFamily="18" charset="-128"/>
              </a:rPr>
              <a:t>昔の出来事を元に作られた熟語</a:t>
            </a:r>
            <a:endParaRPr kumimoji="0" lang="ja-JP" altLang="ja-JP" sz="7200" b="0" i="0" u="none" strike="noStrike" cap="none" normalizeH="0" baseline="0" dirty="0">
              <a:ln>
                <a:noFill/>
              </a:ln>
              <a:effectLst/>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6DE6B7C3-EE65-48D5-A557-D994D58040F4}"/>
              </a:ext>
            </a:extLst>
          </p:cNvPr>
          <p:cNvSpPr txBox="1"/>
          <p:nvPr/>
        </p:nvSpPr>
        <p:spPr>
          <a:xfrm>
            <a:off x="156000" y="4518000"/>
            <a:ext cx="11880000" cy="1440000"/>
          </a:xfrm>
          <a:prstGeom prst="rect">
            <a:avLst/>
          </a:prstGeom>
          <a:noFill/>
        </p:spPr>
        <p:txBody>
          <a:bodyPr wrap="square" rtlCol="0" anchor="ctr" anchorCtr="0">
            <a:noAutofit/>
          </a:bodyPr>
          <a:lstStyle/>
          <a:p>
            <a:pPr algn="just"/>
            <a:r>
              <a:rPr lang="ja-JP" altLang="en-US" sz="4800" dirty="0">
                <a:latin typeface="UD デジタル 教科書体 NK-B" panose="02020700000000000000" pitchFamily="18" charset="-128"/>
                <a:ea typeface="UD デジタル 教科書体 NK-B" panose="02020700000000000000" pitchFamily="18" charset="-128"/>
              </a:rPr>
              <a:t>　次の故事成語ができた由来となる話を読んでみましょう。</a:t>
            </a:r>
            <a:endParaRPr kumimoji="1" lang="ja-JP" altLang="en-US" sz="4800"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548DACD-88C9-4299-9220-571196589A0C}"/>
              </a:ext>
            </a:extLst>
          </p:cNvPr>
          <p:cNvSpPr txBox="1"/>
          <p:nvPr/>
        </p:nvSpPr>
        <p:spPr>
          <a:xfrm>
            <a:off x="156000" y="4199565"/>
            <a:ext cx="11880000" cy="36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2800" dirty="0">
                <a:latin typeface="UD デジタル 教科書体 NK-B" panose="02020700000000000000" pitchFamily="18" charset="-128"/>
                <a:ea typeface="UD デジタル 教科書体 NK-B" panose="02020700000000000000" pitchFamily="18" charset="-128"/>
              </a:rPr>
              <a:t>つぎ　　　　　こじせいご　　　　　　　　　　　　　　ゆらい　　　　　　　　　はなし　　 よ</a:t>
            </a:r>
          </a:p>
        </p:txBody>
      </p:sp>
      <p:sp>
        <p:nvSpPr>
          <p:cNvPr id="14" name="テキスト ボックス 13">
            <a:extLst>
              <a:ext uri="{FF2B5EF4-FFF2-40B4-BE49-F238E27FC236}">
                <a16:creationId xmlns:a16="http://schemas.microsoft.com/office/drawing/2014/main" id="{B7D1C4B9-C78E-48F5-917D-84C50FBD8521}"/>
              </a:ext>
            </a:extLst>
          </p:cNvPr>
          <p:cNvSpPr txBox="1"/>
          <p:nvPr/>
        </p:nvSpPr>
        <p:spPr>
          <a:xfrm>
            <a:off x="156000" y="263130"/>
            <a:ext cx="3717500" cy="540000"/>
          </a:xfrm>
          <a:prstGeom prst="rect">
            <a:avLst/>
          </a:prstGeom>
          <a:noFill/>
        </p:spPr>
        <p:txBody>
          <a:bodyPr wrap="square" rtlCol="0" anchor="ctr" anchorCtr="0">
            <a:noAutofit/>
          </a:bodyPr>
          <a:lstStyle/>
          <a:p>
            <a:pPr algn="ctr"/>
            <a:r>
              <a:rPr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こじせいご</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8ED37C6E-EC74-4FF4-A405-E85696642AD5}"/>
              </a:ext>
            </a:extLst>
          </p:cNvPr>
          <p:cNvSpPr txBox="1"/>
          <p:nvPr/>
        </p:nvSpPr>
        <p:spPr>
          <a:xfrm>
            <a:off x="156000" y="1772405"/>
            <a:ext cx="11880000" cy="540000"/>
          </a:xfrm>
          <a:prstGeom prst="rect">
            <a:avLst/>
          </a:prstGeom>
          <a:noFill/>
        </p:spPr>
        <p:txBody>
          <a:bodyPr wrap="square" rtlCol="0" anchor="ctr" anchorCtr="0">
            <a:noAutofit/>
          </a:bodyPr>
          <a:lstStyle/>
          <a:p>
            <a:pPr algn="just"/>
            <a:r>
              <a:rPr lang="ja-JP" altLang="en-US" sz="2800" dirty="0">
                <a:latin typeface="UD デジタル 教科書体 NK-B" panose="02020700000000000000" pitchFamily="18" charset="-128"/>
                <a:ea typeface="UD デジタル 教科書体 NK-B" panose="02020700000000000000" pitchFamily="18" charset="-128"/>
              </a:rPr>
              <a:t>　むかし　　　　　できごと　　　　　もと　　　　つく　　　　　　　　　 じゅくご</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7" name="矢印: 下 6">
            <a:extLst>
              <a:ext uri="{FF2B5EF4-FFF2-40B4-BE49-F238E27FC236}">
                <a16:creationId xmlns:a16="http://schemas.microsoft.com/office/drawing/2014/main" id="{CFD9A23E-4D8B-46FC-97F2-3214439A9110}"/>
              </a:ext>
            </a:extLst>
          </p:cNvPr>
          <p:cNvSpPr/>
          <p:nvPr/>
        </p:nvSpPr>
        <p:spPr>
          <a:xfrm>
            <a:off x="5196000" y="3438000"/>
            <a:ext cx="1800000" cy="540000"/>
          </a:xfrm>
          <a:prstGeom prst="downArrow">
            <a:avLst/>
          </a:prstGeom>
          <a:solidFill>
            <a:schemeClr val="accent2">
              <a:lumMod val="60000"/>
              <a:lumOff val="4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4733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343</Words>
  <Application>Microsoft Office PowerPoint</Application>
  <PresentationFormat>ワイド画面</PresentationFormat>
  <Paragraphs>323</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BIZ UDPゴシック</vt:lpstr>
      <vt:lpstr>HG創英ﾌﾟﾚｾﾞﾝｽEB</vt:lpstr>
      <vt:lpstr>ＭＳ ゴシック</vt:lpstr>
      <vt:lpstr>UD デジタル 教科書体 NK-B</vt:lpstr>
      <vt:lpstr>游ゴシック</vt:lpstr>
      <vt:lpstr>游ゴシック Light</vt:lpstr>
      <vt:lpstr>Arial</vt:lpstr>
      <vt:lpstr>Office テーマ</vt:lpstr>
      <vt:lpstr>古文を読みましょう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「故事成語」について勉強しましょう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佳慎</dc:creator>
  <cp:lastModifiedBy>Windows ユーザー</cp:lastModifiedBy>
  <cp:revision>165</cp:revision>
  <cp:lastPrinted>2021-01-08T05:35:06Z</cp:lastPrinted>
  <dcterms:created xsi:type="dcterms:W3CDTF">2020-08-30T15:12:17Z</dcterms:created>
  <dcterms:modified xsi:type="dcterms:W3CDTF">2021-01-14T02:54:27Z</dcterms:modified>
</cp:coreProperties>
</file>