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0" r:id="rId2"/>
    <p:sldId id="287" r:id="rId3"/>
    <p:sldId id="288" r:id="rId4"/>
    <p:sldId id="290" r:id="rId5"/>
    <p:sldId id="291" r:id="rId6"/>
    <p:sldId id="289" r:id="rId7"/>
    <p:sldId id="292" r:id="rId8"/>
    <p:sldId id="294" r:id="rId9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95" autoAdjust="0"/>
    <p:restoredTop sz="68335" autoAdjust="0"/>
  </p:normalViewPr>
  <p:slideViewPr>
    <p:cSldViewPr snapToGrid="0">
      <p:cViewPr varScale="1">
        <p:scale>
          <a:sx n="44" d="100"/>
          <a:sy n="44" d="100"/>
        </p:scale>
        <p:origin x="7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38504-84F1-4BC2-99AE-CB2E2C96FD60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56A31-CED6-4DDD-8007-3353167BF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111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今日の勉強は、「正しく書き直そう」です。</a:t>
            </a:r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55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みなさんは、作文などを書いた後に、見直しをしていますか？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今日は、文の中の間違えているところを探して、正しく書き直す練習をしてみましょう。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黒い四角の中に、「おばあちゃんに　プレゼントお　わたします。」と書いてありますね。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これは、どこかに間違いがあります。どこが間違いだ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か分かりますか。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＜クリック＞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「お」が間違いです。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では、もう一つの四角の中に、正しく書いてみましょう。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＜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秒待ってからクリック＞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「プレゼントを」の「を」は、くっつきの「を」ですね。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379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次の問題です。今度は、間違いが２つあります。どことどこでしょうか。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＜クリック＞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「わ」と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＜クリック＞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「え」が間違いです。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では、もう一つの四角の中に、正しく書いてみましょう。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＜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秒待ってからクリック＞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「川の水は」の「は」は、くっつきの「は」、「海へ」の「へ」は、くっつきの「へ」です。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333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次の問題です。また、間違いが２つあります。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文字の大きさをよく見て、間違いを探してください。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＜クリック＞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「よ」と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＜クリック＞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「つ」が間違いです。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では、もう一つの四角の中に、正しく書いてみましょう。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＜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秒待ってからクリック＞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「きょう」と書くときは、「よ」を小さく書きます。大きいままだと「きよう」になってしまいます。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「はしったよ」も同じように「つ」を小さく書きます。大きいままだと、「はしつたよ」になってしまいます。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読み方の違いがわかりますか？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「きょう」「きよう」、「はしったよ」「はしつたよ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上の文と下の文を声に出して読んでみると、違いが分かりやすいかもしれません。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566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次の問題です。間違いは２つです。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上の文は、全部平仮名を使って書いていますが、カタカナを使って書く言葉がありますね。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どことどこでしょう。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＜クリック＞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「ゼリー」と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＜クリック＞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「プリン」が間違いです。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では、もう一つの四角の中に、正しく書いてみましょう。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＜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秒待ってからクリック＞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カタカナを使って正しく書けましたか？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カタカナを使って書く言葉がたくさんあります。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たとえば、「テレビ」や「コップ」、「ジュース」などです。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時間があったら、カタカナで書く言葉をたくさん集めてみましょう。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3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次の問題です。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今度は、カタカナを使って書いていますが、これで合っているでしょうか？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カタカナは、形が似ている文字があるので、気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を付けて書かなければ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なりません。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どの字とどの字が間違いですか。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「ン」と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＜クリック＞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「ソ」が間違いです。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では、もう一つの四角の中に、正しく書いてみましょう。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＜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秒待ってからクリック＞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「ン」と「ソ」が、逆になっていましたね。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442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では、今日最後の問題です。少し長い文章を読んで、間違いを探しましょう。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間違いは全部で５つです。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見付けたら、丸を付けてください。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＜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秒待って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見付けられました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か？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一つ目が＜クリック＞ここ。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二つ目が＜クリック＞ここ。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三つ目が＜クリック＞ここ。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四つ目が＜クリック＞ここ。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五つ目が＜クリック＞ここです。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762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赤い字で、正しく書き直しました。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「ポスター」は、カタカナで書く言葉です。音を伸ばす記号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を付けます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ね。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これ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を付けなければ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「ポスタ」になります。音を伸ばすと「ポスター」です。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「紹介文お」の「お」は、くっつきの「を」に直します。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イラストは、カタカナで書く言葉ですね。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「はってある」は、小さい「つ」を使います。大きい「つ」のままだと「はつてある」となってしまいます。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「はつてある」ではなく、「はってある」です。声に出して違いを確かめてみましょう。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最後の「できます」のところは、「て」が間違いで「で」が正解です。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文字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に付ける点々（濁点）を付け忘れない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ように、注意しましょう。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573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253954-02B2-48F1-B645-9D106D51DB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27C81A-AD95-4CAA-8CFC-3A577F1C2D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958683-73B1-45BD-B212-BF0624194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D4BF8B-4E6C-47F8-A3ED-C3C71E91B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2BCE00-BD67-4CCB-9794-0D9DDA90B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44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4F2525-0FB1-4FE6-A68F-CDC2AD479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54F231A-74C7-4632-91AE-D6C50F1BD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B978E3-8B30-4739-A56A-28BC6BF1C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DDE611-17D3-4474-B8CF-38CDF893E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FB17D5-AD9E-4F1D-AEF0-646F61637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96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75AD982-7C5E-4589-A0DA-6EB9395997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EE00C9-2863-4668-8F04-445BEF7BD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66C463-622A-4C7D-94D8-5E85B7ECF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97D7E7-4E15-47B1-A84A-AEEE6F36A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C4CC72-8624-4869-9948-312649715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9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00311E-6447-4C1A-AD4C-3D2D1F779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9FEF40-7260-44A6-9AE0-55F04D89F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B41582-3E6E-40CB-8992-BB73B6582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B0812-02F1-4B2D-9A3B-736B48C43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94FC27-79FF-4456-B7BD-50E3BBA01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994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2C72D0-C69C-45CF-8ADA-A95F21A8D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FB8418-1083-4D3A-9BE6-FA981F238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02418C-7F14-45C0-BB09-EDD069AE1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4664AB-2BA6-4491-AA81-34E82DF3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633763-9E98-496C-A9F2-A73733CAB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53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9BED4F-EE9B-4CF8-8246-FE8D3972D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C61A5A-8101-45FA-9D96-90014FB4DE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0904BA8-AF74-4703-BA89-5AB27A8C9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036032-13DA-43DE-BDAA-31B91CAA0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B04C47-BA75-4BE0-881E-F8EF374FA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5D2795-A526-4F7C-9CB6-D38A114F0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21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14DF32-0332-41B5-B600-20D02C5A5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0626AD2-9B1E-4522-BBC9-B44887606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BF05225-DAE0-429F-820D-F53FCD379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FB184EE-1629-4ED1-B7EB-495C7AAFCA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2F99FA-46E8-4061-A533-56337200E6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E1D2398-24D1-43CB-A9D8-12E2E9612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F519C7E-8D54-4897-B95B-704422FA4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AF4B940-BB16-4669-BEC6-D21C18AB6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420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2460FF-66A5-4B86-B7B7-E8182A62C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A0CF7AB-85D6-48E7-988C-A083BC80E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0A8A4B7-18A4-4C67-A8EE-9CB3E49BB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B02508B-B10B-40E1-983C-72F123778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41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57ECCDD-A2D0-4F1B-9584-440B70BE0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A2122FB-08FB-4394-B956-4F56F50CF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D375190-39D4-4A34-BF39-FF32AD2A7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72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8A20A2-D74D-4B33-8FCB-4E80D015C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5E5ADD-F898-4F60-8E2D-79ABA9B3D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BA087F9-575D-403C-B8F0-7A687BD9D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50FCBF-A823-4280-BC71-7C0EA5F70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8A3BA6-18F0-4E13-9E0F-E5390C607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B17D81-2FF1-4E56-83C0-308294B30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1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B54E49-F4B7-48B7-94B2-D031E0DD0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F67512F-DB65-4949-BE99-EE739BBCB0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962D0D-4E8F-4199-A65B-502168FCEA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06F393-427D-4BEE-94EA-2CF6B69A3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0B22AC-A898-4D96-B4D3-94AA30316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0DE6F0-1C30-4A35-B65E-64A58AA57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303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696D695-98AF-4951-A068-2E2E4C7D2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CAEB38-10BA-4605-A128-85D5D4142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D82FEA-ABE1-440F-96F2-1E73C96CE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CB155-4C96-49AB-A45F-45DE8B258930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4C888F-95FF-4BB9-80C4-639A509AF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2082CA-AF8C-4454-A2EA-54CA047043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03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5351945C-EDFC-4397-9C79-F987EA91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00" y="180000"/>
            <a:ext cx="11880000" cy="59400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ja-JP" altLang="en-US" sz="5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正しく書き直そう</a:t>
            </a:r>
            <a:endParaRPr kumimoji="1" lang="ja-JP" altLang="en-US" sz="5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EBC9AFE-1016-4FB5-9D21-F3177855387C}"/>
              </a:ext>
            </a:extLst>
          </p:cNvPr>
          <p:cNvSpPr txBox="1">
            <a:spLocks/>
          </p:cNvSpPr>
          <p:nvPr/>
        </p:nvSpPr>
        <p:spPr>
          <a:xfrm>
            <a:off x="1094425" y="2418197"/>
            <a:ext cx="9397608" cy="405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　　 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 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ただ　　　　  　　か　　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　なお　　</a:t>
            </a:r>
          </a:p>
        </p:txBody>
      </p:sp>
    </p:spTree>
    <p:extLst>
      <p:ext uri="{BB962C8B-B14F-4D97-AF65-F5344CB8AC3E}">
        <p14:creationId xmlns:p14="http://schemas.microsoft.com/office/powerpoint/2010/main" val="292544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21"/>
    </mc:Choice>
    <mc:Fallback xmlns="">
      <p:transition spd="slow" advTm="812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D5E5A06-EB57-4978-8201-39018E9FCB89}"/>
              </a:ext>
            </a:extLst>
          </p:cNvPr>
          <p:cNvSpPr txBox="1"/>
          <p:nvPr/>
        </p:nvSpPr>
        <p:spPr>
          <a:xfrm>
            <a:off x="637841" y="3344091"/>
            <a:ext cx="11014227" cy="91440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 anchor="b" anchorCtr="0">
            <a:noAutofit/>
          </a:bodyPr>
          <a:lstStyle/>
          <a:p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40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おばあちゃんに　プレゼントお　わたします。</a:t>
            </a:r>
            <a:endParaRPr kumimoji="1" lang="ja-JP" altLang="en-US" sz="4000" spc="-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B28B056-FC9F-4740-8D76-005C1D974B9B}"/>
              </a:ext>
            </a:extLst>
          </p:cNvPr>
          <p:cNvSpPr txBox="1"/>
          <p:nvPr/>
        </p:nvSpPr>
        <p:spPr>
          <a:xfrm>
            <a:off x="637841" y="2351315"/>
            <a:ext cx="11014226" cy="7707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noFill/>
          </a:ln>
        </p:spPr>
        <p:txBody>
          <a:bodyPr wrap="square" rtlCol="0" anchor="b" anchorCtr="0">
            <a:noAutofit/>
          </a:bodyPr>
          <a:lstStyle/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まちがえているところ１つがあります。</a:t>
            </a:r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正しく書き直しましょう。</a:t>
            </a:r>
          </a:p>
        </p:txBody>
      </p:sp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811E028F-B4F9-425A-832D-0B55402F8CAF}"/>
              </a:ext>
            </a:extLst>
          </p:cNvPr>
          <p:cNvSpPr/>
          <p:nvPr/>
        </p:nvSpPr>
        <p:spPr>
          <a:xfrm>
            <a:off x="2509054" y="288793"/>
            <a:ext cx="8997995" cy="1670636"/>
          </a:xfrm>
          <a:prstGeom prst="wedgeRoundRectCallout">
            <a:avLst>
              <a:gd name="adj1" fmla="val -54964"/>
              <a:gd name="adj2" fmla="val -1832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b" anchorCtr="0"/>
          <a:lstStyle/>
          <a:p>
            <a:r>
              <a:rPr kumimoji="1" lang="ja-JP" altLang="en-US" sz="3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文を書いたあとは、まちがえているところが</a:t>
            </a:r>
            <a:endParaRPr kumimoji="1" lang="en-US" altLang="ja-JP" sz="36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3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ないか、見直しをすることが大切です。</a:t>
            </a:r>
            <a:endParaRPr kumimoji="1" lang="en-US" altLang="ja-JP" sz="36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54028521-33A1-4DA7-A291-0AD73FBCFED2}"/>
              </a:ext>
            </a:extLst>
          </p:cNvPr>
          <p:cNvSpPr/>
          <p:nvPr/>
        </p:nvSpPr>
        <p:spPr>
          <a:xfrm>
            <a:off x="4998720" y="4376055"/>
            <a:ext cx="2194560" cy="600891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1BB21C2-0102-4877-BAA3-CC91912E5B0C}"/>
              </a:ext>
            </a:extLst>
          </p:cNvPr>
          <p:cNvSpPr txBox="1"/>
          <p:nvPr/>
        </p:nvSpPr>
        <p:spPr>
          <a:xfrm>
            <a:off x="637841" y="5055318"/>
            <a:ext cx="11014227" cy="91440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 anchor="b" anchorCtr="0">
            <a:noAutofit/>
          </a:bodyPr>
          <a:lstStyle/>
          <a:p>
            <a:r>
              <a:rPr lang="ja-JP" altLang="en-US" sz="40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4000" spc="-3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おばあちゃんに　プレゼントを　わたします。</a:t>
            </a:r>
            <a:endParaRPr kumimoji="1" lang="ja-JP" altLang="en-US" sz="4000" spc="-3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779BDD07-C235-4B72-A201-F992078E8984}"/>
              </a:ext>
            </a:extLst>
          </p:cNvPr>
          <p:cNvSpPr/>
          <p:nvPr/>
        </p:nvSpPr>
        <p:spPr>
          <a:xfrm>
            <a:off x="6183054" y="3588600"/>
            <a:ext cx="636846" cy="5639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B4718CE2-635A-4416-9E72-4C79465A62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41" y="254757"/>
            <a:ext cx="1438138" cy="1900623"/>
          </a:xfrm>
          <a:prstGeom prst="rect">
            <a:avLst/>
          </a:prstGeom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3DDDB720-AA14-45BC-9F89-427F4B5326C4}"/>
              </a:ext>
            </a:extLst>
          </p:cNvPr>
          <p:cNvSpPr txBox="1">
            <a:spLocks/>
          </p:cNvSpPr>
          <p:nvPr/>
        </p:nvSpPr>
        <p:spPr>
          <a:xfrm>
            <a:off x="997425" y="254757"/>
            <a:ext cx="7602095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ぶん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　　　　　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 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B031A61E-0B64-4D41-A7D3-96198754868C}"/>
              </a:ext>
            </a:extLst>
          </p:cNvPr>
          <p:cNvSpPr txBox="1">
            <a:spLocks/>
          </p:cNvSpPr>
          <p:nvPr/>
        </p:nvSpPr>
        <p:spPr>
          <a:xfrm>
            <a:off x="2509054" y="961849"/>
            <a:ext cx="7602095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みなお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たいせつ　　　　　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 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B055D78F-86E5-4BE9-BA76-4F4A5D812795}"/>
              </a:ext>
            </a:extLst>
          </p:cNvPr>
          <p:cNvSpPr txBox="1">
            <a:spLocks/>
          </p:cNvSpPr>
          <p:nvPr/>
        </p:nvSpPr>
        <p:spPr>
          <a:xfrm>
            <a:off x="5051475" y="2233181"/>
            <a:ext cx="7602095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ただ　　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　　　なお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772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889"/>
    </mc:Choice>
    <mc:Fallback xmlns="">
      <p:transition spd="slow" advTm="798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D5E5A06-EB57-4978-8201-39018E9FCB89}"/>
              </a:ext>
            </a:extLst>
          </p:cNvPr>
          <p:cNvSpPr txBox="1"/>
          <p:nvPr/>
        </p:nvSpPr>
        <p:spPr>
          <a:xfrm>
            <a:off x="637841" y="3344091"/>
            <a:ext cx="11014227" cy="91440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 anchor="b" anchorCtr="0">
            <a:noAutofit/>
          </a:bodyPr>
          <a:lstStyle/>
          <a:p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40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川の水わ　海えむかって　流れていきます。</a:t>
            </a:r>
            <a:endParaRPr kumimoji="1" lang="ja-JP" altLang="en-US" sz="4000" spc="-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B28B056-FC9F-4740-8D76-005C1D974B9B}"/>
              </a:ext>
            </a:extLst>
          </p:cNvPr>
          <p:cNvSpPr txBox="1"/>
          <p:nvPr/>
        </p:nvSpPr>
        <p:spPr>
          <a:xfrm>
            <a:off x="637841" y="2351315"/>
            <a:ext cx="11014226" cy="7707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noFill/>
          </a:ln>
        </p:spPr>
        <p:txBody>
          <a:bodyPr wrap="square" rtlCol="0" anchor="b" anchorCtr="0">
            <a:noAutofit/>
          </a:bodyPr>
          <a:lstStyle/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まちがえているところ２つがあります。</a:t>
            </a:r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正しく書き直しましょう。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2036BEA-4640-46C0-A1CC-6A79A33C33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41" y="210417"/>
            <a:ext cx="1412687" cy="1866987"/>
          </a:xfrm>
          <a:prstGeom prst="rect">
            <a:avLst/>
          </a:prstGeom>
        </p:spPr>
      </p:pic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811E028F-B4F9-425A-832D-0B55402F8CAF}"/>
              </a:ext>
            </a:extLst>
          </p:cNvPr>
          <p:cNvSpPr/>
          <p:nvPr/>
        </p:nvSpPr>
        <p:spPr>
          <a:xfrm>
            <a:off x="2509054" y="288793"/>
            <a:ext cx="8997995" cy="1670636"/>
          </a:xfrm>
          <a:prstGeom prst="wedgeRoundRectCallout">
            <a:avLst>
              <a:gd name="adj1" fmla="val -54964"/>
              <a:gd name="adj2" fmla="val -1832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endParaRPr kumimoji="1" lang="en-US" altLang="ja-JP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今度は、まちがいが２つです。</a:t>
            </a:r>
            <a:endParaRPr kumimoji="1" lang="en-US" altLang="ja-JP" sz="36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54028521-33A1-4DA7-A291-0AD73FBCFED2}"/>
              </a:ext>
            </a:extLst>
          </p:cNvPr>
          <p:cNvSpPr/>
          <p:nvPr/>
        </p:nvSpPr>
        <p:spPr>
          <a:xfrm>
            <a:off x="4998720" y="4376055"/>
            <a:ext cx="2194560" cy="600891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1BB21C2-0102-4877-BAA3-CC91912E5B0C}"/>
              </a:ext>
            </a:extLst>
          </p:cNvPr>
          <p:cNvSpPr txBox="1"/>
          <p:nvPr/>
        </p:nvSpPr>
        <p:spPr>
          <a:xfrm>
            <a:off x="637841" y="5055318"/>
            <a:ext cx="11014227" cy="91440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 anchor="b" anchorCtr="0">
            <a:noAutofit/>
          </a:bodyPr>
          <a:lstStyle/>
          <a:p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4000" spc="-3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川の水は　海へむかって　流れていきます。</a:t>
            </a:r>
            <a:endParaRPr kumimoji="1" lang="ja-JP" altLang="en-US" sz="4000" spc="-3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E546775C-4181-4A1D-977D-C4048BFCF966}"/>
              </a:ext>
            </a:extLst>
          </p:cNvPr>
          <p:cNvSpPr txBox="1">
            <a:spLocks/>
          </p:cNvSpPr>
          <p:nvPr/>
        </p:nvSpPr>
        <p:spPr>
          <a:xfrm>
            <a:off x="5051475" y="2233181"/>
            <a:ext cx="7602095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ただ　　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　　　なお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 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0AF9E2AB-4CDC-41C3-888B-BD5C150051F7}"/>
              </a:ext>
            </a:extLst>
          </p:cNvPr>
          <p:cNvSpPr txBox="1">
            <a:spLocks/>
          </p:cNvSpPr>
          <p:nvPr/>
        </p:nvSpPr>
        <p:spPr>
          <a:xfrm>
            <a:off x="1180087" y="532164"/>
            <a:ext cx="7602095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こんど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 </a:t>
            </a: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682B526A-4664-464C-BC23-9AA291A2EC5B}"/>
              </a:ext>
            </a:extLst>
          </p:cNvPr>
          <p:cNvSpPr txBox="1">
            <a:spLocks/>
          </p:cNvSpPr>
          <p:nvPr/>
        </p:nvSpPr>
        <p:spPr>
          <a:xfrm>
            <a:off x="-792477" y="3265720"/>
            <a:ext cx="8951739" cy="4807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かわ　　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みず　　　　　　</a:t>
            </a:r>
            <a:r>
              <a:rPr lang="ja-JP" altLang="en-US" sz="1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うみ</a:t>
            </a:r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 　　なが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 </a:t>
            </a: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E2181B6E-2EF7-4590-8E87-DFE2AAB84E2F}"/>
              </a:ext>
            </a:extLst>
          </p:cNvPr>
          <p:cNvSpPr txBox="1">
            <a:spLocks/>
          </p:cNvSpPr>
          <p:nvPr/>
        </p:nvSpPr>
        <p:spPr>
          <a:xfrm>
            <a:off x="-792477" y="4944373"/>
            <a:ext cx="8951739" cy="4807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8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かわ　　 </a:t>
            </a:r>
            <a:r>
              <a:rPr lang="ja-JP" altLang="en-US" sz="3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8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みず　　　　　　うみ　　　　　　　　　　　　　　　　　　　なが　　　</a:t>
            </a:r>
            <a:r>
              <a:rPr lang="ja-JP" altLang="en-US" sz="20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 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779BDD07-C235-4B72-A201-F992078E8984}"/>
              </a:ext>
            </a:extLst>
          </p:cNvPr>
          <p:cNvSpPr/>
          <p:nvPr/>
        </p:nvSpPr>
        <p:spPr>
          <a:xfrm>
            <a:off x="2370691" y="3557760"/>
            <a:ext cx="582059" cy="66486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779BDD07-C235-4B72-A201-F992078E8984}"/>
              </a:ext>
            </a:extLst>
          </p:cNvPr>
          <p:cNvSpPr/>
          <p:nvPr/>
        </p:nvSpPr>
        <p:spPr>
          <a:xfrm>
            <a:off x="3550042" y="3557760"/>
            <a:ext cx="582059" cy="66486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096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298"/>
    </mc:Choice>
    <mc:Fallback xmlns="">
      <p:transition spd="slow" advTm="612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D5E5A06-EB57-4978-8201-39018E9FCB89}"/>
              </a:ext>
            </a:extLst>
          </p:cNvPr>
          <p:cNvSpPr txBox="1"/>
          <p:nvPr/>
        </p:nvSpPr>
        <p:spPr>
          <a:xfrm>
            <a:off x="637841" y="3344091"/>
            <a:ext cx="11014227" cy="91440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 anchor="b" anchorCtr="0">
            <a:noAutofit/>
          </a:bodyPr>
          <a:lstStyle/>
          <a:p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きようは　</a:t>
            </a:r>
            <a:r>
              <a:rPr lang="ja-JP" altLang="en-US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グラウンド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　はしつたよ。</a:t>
            </a:r>
            <a:endParaRPr kumimoji="1"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B28B056-FC9F-4740-8D76-005C1D974B9B}"/>
              </a:ext>
            </a:extLst>
          </p:cNvPr>
          <p:cNvSpPr txBox="1"/>
          <p:nvPr/>
        </p:nvSpPr>
        <p:spPr>
          <a:xfrm>
            <a:off x="637841" y="2351315"/>
            <a:ext cx="11014226" cy="7707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noFill/>
          </a:ln>
        </p:spPr>
        <p:txBody>
          <a:bodyPr wrap="square" rtlCol="0" anchor="b" anchorCtr="0">
            <a:noAutofit/>
          </a:bodyPr>
          <a:lstStyle/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まちがえているところ２つがあります。</a:t>
            </a:r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正しく書き直しましょう。</a:t>
            </a:r>
          </a:p>
        </p:txBody>
      </p:sp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811E028F-B4F9-425A-832D-0B55402F8CAF}"/>
              </a:ext>
            </a:extLst>
          </p:cNvPr>
          <p:cNvSpPr/>
          <p:nvPr/>
        </p:nvSpPr>
        <p:spPr>
          <a:xfrm>
            <a:off x="2509054" y="288793"/>
            <a:ext cx="8997995" cy="1670636"/>
          </a:xfrm>
          <a:prstGeom prst="wedgeRoundRectCallout">
            <a:avLst>
              <a:gd name="adj1" fmla="val -54964"/>
              <a:gd name="adj2" fmla="val -1832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r>
              <a:rPr kumimoji="1" lang="ja-JP" altLang="en-US" sz="3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小さく書く文字は、どこでしょうか。</a:t>
            </a:r>
            <a:endParaRPr lang="ja-JP" altLang="en-US" sz="36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54028521-33A1-4DA7-A291-0AD73FBCFED2}"/>
              </a:ext>
            </a:extLst>
          </p:cNvPr>
          <p:cNvSpPr/>
          <p:nvPr/>
        </p:nvSpPr>
        <p:spPr>
          <a:xfrm>
            <a:off x="4998720" y="4376055"/>
            <a:ext cx="2194560" cy="600891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1BB21C2-0102-4877-BAA3-CC91912E5B0C}"/>
              </a:ext>
            </a:extLst>
          </p:cNvPr>
          <p:cNvSpPr txBox="1"/>
          <p:nvPr/>
        </p:nvSpPr>
        <p:spPr>
          <a:xfrm>
            <a:off x="637841" y="5055318"/>
            <a:ext cx="11014227" cy="91440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 anchor="b" anchorCtr="0">
            <a:noAutofit/>
          </a:bodyPr>
          <a:lstStyle/>
          <a:p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40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きょうは　グランドを　はしったよ。</a:t>
            </a:r>
            <a:endParaRPr kumimoji="1" lang="ja-JP" altLang="en-US" sz="40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A7863B92-58D7-4E01-8C35-280A1A3AF6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41" y="254757"/>
            <a:ext cx="1438138" cy="1900623"/>
          </a:xfrm>
          <a:prstGeom prst="rect">
            <a:avLst/>
          </a:prstGeom>
        </p:spPr>
      </p:pic>
      <p:sp>
        <p:nvSpPr>
          <p:cNvPr id="11" name="タイトル 1">
            <a:extLst>
              <a:ext uri="{FF2B5EF4-FFF2-40B4-BE49-F238E27FC236}">
                <a16:creationId xmlns:a16="http://schemas.microsoft.com/office/drawing/2014/main" id="{E4F6EE07-6E12-498A-94CB-A5BA16C992B4}"/>
              </a:ext>
            </a:extLst>
          </p:cNvPr>
          <p:cNvSpPr txBox="1">
            <a:spLocks/>
          </p:cNvSpPr>
          <p:nvPr/>
        </p:nvSpPr>
        <p:spPr>
          <a:xfrm>
            <a:off x="5051475" y="2233181"/>
            <a:ext cx="7602095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ただ　　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　　　なお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 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740D899F-DA17-4ABA-A018-9CBAD36FB11C}"/>
              </a:ext>
            </a:extLst>
          </p:cNvPr>
          <p:cNvSpPr txBox="1">
            <a:spLocks/>
          </p:cNvSpPr>
          <p:nvPr/>
        </p:nvSpPr>
        <p:spPr>
          <a:xfrm>
            <a:off x="951482" y="444239"/>
            <a:ext cx="7602095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ちい　　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か　　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も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じ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 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779BDD07-C235-4B72-A201-F992078E8984}"/>
              </a:ext>
            </a:extLst>
          </p:cNvPr>
          <p:cNvSpPr/>
          <p:nvPr/>
        </p:nvSpPr>
        <p:spPr>
          <a:xfrm>
            <a:off x="6768597" y="3520635"/>
            <a:ext cx="593207" cy="6196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779BDD07-C235-4B72-A201-F992078E8984}"/>
              </a:ext>
            </a:extLst>
          </p:cNvPr>
          <p:cNvSpPr/>
          <p:nvPr/>
        </p:nvSpPr>
        <p:spPr>
          <a:xfrm>
            <a:off x="1349893" y="3537919"/>
            <a:ext cx="593207" cy="6196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8240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865"/>
    </mc:Choice>
    <mc:Fallback xmlns="">
      <p:transition spd="slow" advTm="1008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D5E5A06-EB57-4978-8201-39018E9FCB89}"/>
              </a:ext>
            </a:extLst>
          </p:cNvPr>
          <p:cNvSpPr txBox="1"/>
          <p:nvPr/>
        </p:nvSpPr>
        <p:spPr>
          <a:xfrm>
            <a:off x="637841" y="3344091"/>
            <a:ext cx="11014227" cy="91440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 anchor="b" anchorCtr="0">
            <a:noAutofit/>
          </a:bodyPr>
          <a:lstStyle/>
          <a:p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ぜりーと　ぷりんでは　どちらが　すきですか。</a:t>
            </a:r>
            <a:endParaRPr kumimoji="1"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B28B056-FC9F-4740-8D76-005C1D974B9B}"/>
              </a:ext>
            </a:extLst>
          </p:cNvPr>
          <p:cNvSpPr txBox="1"/>
          <p:nvPr/>
        </p:nvSpPr>
        <p:spPr>
          <a:xfrm>
            <a:off x="637841" y="2351315"/>
            <a:ext cx="11014226" cy="7707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noFill/>
          </a:ln>
        </p:spPr>
        <p:txBody>
          <a:bodyPr wrap="square" rtlCol="0" anchor="b" anchorCtr="0">
            <a:noAutofit/>
          </a:bodyPr>
          <a:lstStyle/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まちがえているところ２つがあります。</a:t>
            </a:r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正しく書き直しましょう。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2036BEA-4640-46C0-A1CC-6A79A33C33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41" y="210417"/>
            <a:ext cx="1412687" cy="1866987"/>
          </a:xfrm>
          <a:prstGeom prst="rect">
            <a:avLst/>
          </a:prstGeom>
        </p:spPr>
      </p:pic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811E028F-B4F9-425A-832D-0B55402F8CAF}"/>
              </a:ext>
            </a:extLst>
          </p:cNvPr>
          <p:cNvSpPr/>
          <p:nvPr/>
        </p:nvSpPr>
        <p:spPr>
          <a:xfrm>
            <a:off x="2509054" y="288793"/>
            <a:ext cx="8997995" cy="1670636"/>
          </a:xfrm>
          <a:prstGeom prst="wedgeRoundRectCallout">
            <a:avLst>
              <a:gd name="adj1" fmla="val -54964"/>
              <a:gd name="adj2" fmla="val -1832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r>
              <a:rPr kumimoji="1" lang="ja-JP" altLang="en-US" sz="3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3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カタカナで書く言葉はどれでしょう。</a:t>
            </a:r>
            <a:endParaRPr kumimoji="1" lang="en-US" altLang="ja-JP" sz="36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54028521-33A1-4DA7-A291-0AD73FBCFED2}"/>
              </a:ext>
            </a:extLst>
          </p:cNvPr>
          <p:cNvSpPr/>
          <p:nvPr/>
        </p:nvSpPr>
        <p:spPr>
          <a:xfrm>
            <a:off x="4998720" y="4376055"/>
            <a:ext cx="2194560" cy="600891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1BB21C2-0102-4877-BAA3-CC91912E5B0C}"/>
              </a:ext>
            </a:extLst>
          </p:cNvPr>
          <p:cNvSpPr txBox="1"/>
          <p:nvPr/>
        </p:nvSpPr>
        <p:spPr>
          <a:xfrm>
            <a:off x="637841" y="5055318"/>
            <a:ext cx="11014227" cy="91440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 anchor="b" anchorCtr="0">
            <a:noAutofit/>
          </a:bodyPr>
          <a:lstStyle/>
          <a:p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40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ゼリーと　プリンでは　どちらが　すきですか。</a:t>
            </a:r>
            <a:endParaRPr kumimoji="1" lang="ja-JP" altLang="en-US" sz="40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779BDD07-C235-4B72-A201-F992078E8984}"/>
              </a:ext>
            </a:extLst>
          </p:cNvPr>
          <p:cNvSpPr/>
          <p:nvPr/>
        </p:nvSpPr>
        <p:spPr>
          <a:xfrm>
            <a:off x="953590" y="3428999"/>
            <a:ext cx="1471780" cy="74458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6CD891AD-FA18-4B34-8689-A85759A5AE12}"/>
              </a:ext>
            </a:extLst>
          </p:cNvPr>
          <p:cNvSpPr/>
          <p:nvPr/>
        </p:nvSpPr>
        <p:spPr>
          <a:xfrm>
            <a:off x="3011533" y="3473629"/>
            <a:ext cx="1471781" cy="74458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85E8404D-E8A2-4F90-A593-5E0C2DB8B93F}"/>
              </a:ext>
            </a:extLst>
          </p:cNvPr>
          <p:cNvSpPr txBox="1">
            <a:spLocks/>
          </p:cNvSpPr>
          <p:nvPr/>
        </p:nvSpPr>
        <p:spPr>
          <a:xfrm>
            <a:off x="5051475" y="2233181"/>
            <a:ext cx="7602095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ただ　　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　　　なお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 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8D512B2A-5041-4C8D-A2B3-4F497B3018C0}"/>
              </a:ext>
            </a:extLst>
          </p:cNvPr>
          <p:cNvSpPr txBox="1">
            <a:spLocks/>
          </p:cNvSpPr>
          <p:nvPr/>
        </p:nvSpPr>
        <p:spPr>
          <a:xfrm>
            <a:off x="1004237" y="444239"/>
            <a:ext cx="7602095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か　　　　ことば　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221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241"/>
    </mc:Choice>
    <mc:Fallback xmlns="">
      <p:transition spd="slow" advTm="832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D5E5A06-EB57-4978-8201-39018E9FCB89}"/>
              </a:ext>
            </a:extLst>
          </p:cNvPr>
          <p:cNvSpPr txBox="1"/>
          <p:nvPr/>
        </p:nvSpPr>
        <p:spPr>
          <a:xfrm>
            <a:off x="637841" y="3344091"/>
            <a:ext cx="11014227" cy="91440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 anchor="b" anchorCtr="0">
            <a:noAutofit/>
          </a:bodyPr>
          <a:lstStyle/>
          <a:p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パンコソを　つかって　べんきょうしました。</a:t>
            </a:r>
            <a:endParaRPr kumimoji="1"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B28B056-FC9F-4740-8D76-005C1D974B9B}"/>
              </a:ext>
            </a:extLst>
          </p:cNvPr>
          <p:cNvSpPr txBox="1"/>
          <p:nvPr/>
        </p:nvSpPr>
        <p:spPr>
          <a:xfrm>
            <a:off x="637841" y="2351315"/>
            <a:ext cx="11014226" cy="7707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noFill/>
          </a:ln>
        </p:spPr>
        <p:txBody>
          <a:bodyPr wrap="square" rtlCol="0" anchor="b" anchorCtr="0">
            <a:noAutofit/>
          </a:bodyPr>
          <a:lstStyle/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まちがえているところ２つがあります。</a:t>
            </a:r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正しく書き直しましょう。</a:t>
            </a:r>
          </a:p>
        </p:txBody>
      </p:sp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811E028F-B4F9-425A-832D-0B55402F8CAF}"/>
              </a:ext>
            </a:extLst>
          </p:cNvPr>
          <p:cNvSpPr/>
          <p:nvPr/>
        </p:nvSpPr>
        <p:spPr>
          <a:xfrm>
            <a:off x="2509054" y="288793"/>
            <a:ext cx="8997995" cy="1670636"/>
          </a:xfrm>
          <a:prstGeom prst="wedgeRoundRectCallout">
            <a:avLst>
              <a:gd name="adj1" fmla="val -54964"/>
              <a:gd name="adj2" fmla="val -1832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b" anchorCtr="0"/>
          <a:lstStyle/>
          <a:p>
            <a:r>
              <a:rPr kumimoji="1" lang="ja-JP" altLang="en-US" sz="3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カタカナは、形がにている文字があるので、</a:t>
            </a:r>
            <a:endParaRPr lang="ja-JP" altLang="en-US" sz="36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注意しましょう。</a:t>
            </a:r>
            <a:endParaRPr kumimoji="1" lang="en-US" altLang="ja-JP" sz="36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54028521-33A1-4DA7-A291-0AD73FBCFED2}"/>
              </a:ext>
            </a:extLst>
          </p:cNvPr>
          <p:cNvSpPr/>
          <p:nvPr/>
        </p:nvSpPr>
        <p:spPr>
          <a:xfrm>
            <a:off x="4998720" y="4376055"/>
            <a:ext cx="2194560" cy="600891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1BB21C2-0102-4877-BAA3-CC91912E5B0C}"/>
              </a:ext>
            </a:extLst>
          </p:cNvPr>
          <p:cNvSpPr txBox="1"/>
          <p:nvPr/>
        </p:nvSpPr>
        <p:spPr>
          <a:xfrm>
            <a:off x="637841" y="5055318"/>
            <a:ext cx="11014227" cy="91440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 anchor="b" anchorCtr="0">
            <a:noAutofit/>
          </a:bodyPr>
          <a:lstStyle/>
          <a:p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40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パソコンを　つかって　べんきょうしました。</a:t>
            </a:r>
            <a:endParaRPr kumimoji="1" lang="ja-JP" altLang="en-US" sz="40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90BE626B-8777-4A90-917F-D1C0B45DA2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41" y="254757"/>
            <a:ext cx="1438138" cy="1900623"/>
          </a:xfrm>
          <a:prstGeom prst="rect">
            <a:avLst/>
          </a:prstGeom>
        </p:spPr>
      </p:pic>
      <p:sp>
        <p:nvSpPr>
          <p:cNvPr id="12" name="タイトル 1">
            <a:extLst>
              <a:ext uri="{FF2B5EF4-FFF2-40B4-BE49-F238E27FC236}">
                <a16:creationId xmlns:a16="http://schemas.microsoft.com/office/drawing/2014/main" id="{20EB3714-8947-41A4-BD9C-07EB99053080}"/>
              </a:ext>
            </a:extLst>
          </p:cNvPr>
          <p:cNvSpPr txBox="1">
            <a:spLocks/>
          </p:cNvSpPr>
          <p:nvPr/>
        </p:nvSpPr>
        <p:spPr>
          <a:xfrm>
            <a:off x="5051475" y="2233181"/>
            <a:ext cx="7602095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ただ　　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　　　なお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 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FBECB037-998B-403C-9060-0737895CFB8C}"/>
              </a:ext>
            </a:extLst>
          </p:cNvPr>
          <p:cNvSpPr txBox="1">
            <a:spLocks/>
          </p:cNvSpPr>
          <p:nvPr/>
        </p:nvSpPr>
        <p:spPr>
          <a:xfrm>
            <a:off x="1273844" y="951232"/>
            <a:ext cx="7602095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20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ちゅうい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 </a:t>
            </a: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20EB91D7-0597-42A1-B2D2-696072C98756}"/>
              </a:ext>
            </a:extLst>
          </p:cNvPr>
          <p:cNvSpPr txBox="1">
            <a:spLocks/>
          </p:cNvSpPr>
          <p:nvPr/>
        </p:nvSpPr>
        <p:spPr>
          <a:xfrm>
            <a:off x="1297316" y="244940"/>
            <a:ext cx="7602095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20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かたち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も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じ　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 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779BDD07-C235-4B72-A201-F992078E8984}"/>
              </a:ext>
            </a:extLst>
          </p:cNvPr>
          <p:cNvSpPr/>
          <p:nvPr/>
        </p:nvSpPr>
        <p:spPr>
          <a:xfrm>
            <a:off x="1413058" y="3540727"/>
            <a:ext cx="664454" cy="63085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779BDD07-C235-4B72-A201-F992078E8984}"/>
              </a:ext>
            </a:extLst>
          </p:cNvPr>
          <p:cNvSpPr/>
          <p:nvPr/>
        </p:nvSpPr>
        <p:spPr>
          <a:xfrm>
            <a:off x="2260464" y="3540727"/>
            <a:ext cx="664454" cy="63085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261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160"/>
    </mc:Choice>
    <mc:Fallback xmlns="">
      <p:transition spd="slow" advTm="681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6">
            <a:extLst>
              <a:ext uri="{FF2B5EF4-FFF2-40B4-BE49-F238E27FC236}">
                <a16:creationId xmlns:a16="http://schemas.microsoft.com/office/drawing/2014/main" id="{9992C840-E04F-43B4-A0DE-AFA579D2D6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916052"/>
              </p:ext>
            </p:extLst>
          </p:nvPr>
        </p:nvGraphicFramePr>
        <p:xfrm>
          <a:off x="338137" y="2339250"/>
          <a:ext cx="11515725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5725">
                  <a:extLst>
                    <a:ext uri="{9D8B030D-6E8A-4147-A177-3AD203B41FA5}">
                      <a16:colId xmlns:a16="http://schemas.microsoft.com/office/drawing/2014/main" val="1926737419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58731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186609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4214569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6347980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D5E5A06-EB57-4978-8201-39018E9FCB89}"/>
              </a:ext>
            </a:extLst>
          </p:cNvPr>
          <p:cNvSpPr txBox="1"/>
          <p:nvPr/>
        </p:nvSpPr>
        <p:spPr>
          <a:xfrm>
            <a:off x="349910" y="2514599"/>
            <a:ext cx="11537290" cy="914401"/>
          </a:xfrm>
          <a:prstGeom prst="rect">
            <a:avLst/>
          </a:prstGeom>
          <a:noFill/>
          <a:ln w="57150">
            <a:noFill/>
          </a:ln>
        </p:spPr>
        <p:txBody>
          <a:bodyPr wrap="square" rtlCol="0" anchor="b" anchorCtr="0">
            <a:noAutofit/>
          </a:bodyPr>
          <a:lstStyle/>
          <a:p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40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図書委員会で、新しい本のポスタを作りました。</a:t>
            </a:r>
            <a:endParaRPr lang="en-US" altLang="ja-JP" sz="4000" spc="-1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2036BEA-4640-46C0-A1CC-6A79A33C33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41" y="210417"/>
            <a:ext cx="1412687" cy="1866987"/>
          </a:xfrm>
          <a:prstGeom prst="rect">
            <a:avLst/>
          </a:prstGeom>
        </p:spPr>
      </p:pic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811E028F-B4F9-425A-832D-0B55402F8CAF}"/>
              </a:ext>
            </a:extLst>
          </p:cNvPr>
          <p:cNvSpPr/>
          <p:nvPr/>
        </p:nvSpPr>
        <p:spPr>
          <a:xfrm>
            <a:off x="2509054" y="288793"/>
            <a:ext cx="8997995" cy="1670636"/>
          </a:xfrm>
          <a:prstGeom prst="wedgeRoundRectCallout">
            <a:avLst>
              <a:gd name="adj1" fmla="val -54964"/>
              <a:gd name="adj2" fmla="val -1832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b" anchorCtr="0"/>
          <a:lstStyle/>
          <a:p>
            <a:r>
              <a:rPr kumimoji="1" lang="ja-JP" altLang="en-US" sz="3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3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さいご</a:t>
            </a:r>
            <a:r>
              <a:rPr kumimoji="1" lang="ja-JP" altLang="en-US" sz="3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に、少し長い文章を読んで、まちがえ</a:t>
            </a:r>
            <a:endParaRPr kumimoji="1" lang="en-US" altLang="ja-JP" sz="36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ているところ</a:t>
            </a:r>
            <a:r>
              <a:rPr lang="ja-JP" altLang="en-US" sz="3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５つ</a:t>
            </a:r>
            <a:r>
              <a:rPr lang="ja-JP" altLang="en-US" sz="3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に、丸をつけましょう。</a:t>
            </a:r>
            <a:endParaRPr kumimoji="1" lang="en-US" altLang="ja-JP" sz="36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FB98E9E-C8B8-44B6-810B-962DCBC7A4B4}"/>
              </a:ext>
            </a:extLst>
          </p:cNvPr>
          <p:cNvSpPr txBox="1"/>
          <p:nvPr/>
        </p:nvSpPr>
        <p:spPr>
          <a:xfrm>
            <a:off x="351199" y="3597912"/>
            <a:ext cx="11515725" cy="914401"/>
          </a:xfrm>
          <a:prstGeom prst="rect">
            <a:avLst/>
          </a:prstGeom>
          <a:noFill/>
          <a:ln w="57150">
            <a:noFill/>
          </a:ln>
        </p:spPr>
        <p:txBody>
          <a:bodyPr wrap="square" rtlCol="0" anchor="b" anchorCtr="0">
            <a:noAutofit/>
          </a:bodyPr>
          <a:lstStyle/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本のしょうかい文お書いたり、いらすとをかいたり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しま</a:t>
            </a:r>
            <a:endParaRPr kumimoji="1"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80F7DEE-F03F-4D83-9D00-C9A48B592FBC}"/>
              </a:ext>
            </a:extLst>
          </p:cNvPr>
          <p:cNvSpPr txBox="1"/>
          <p:nvPr/>
        </p:nvSpPr>
        <p:spPr>
          <a:xfrm>
            <a:off x="325075" y="4714880"/>
            <a:ext cx="11515725" cy="914401"/>
          </a:xfrm>
          <a:prstGeom prst="rect">
            <a:avLst/>
          </a:prstGeom>
          <a:noFill/>
          <a:ln w="57150">
            <a:noFill/>
          </a:ln>
        </p:spPr>
        <p:txBody>
          <a:bodyPr wrap="square" rtlCol="0" anchor="b" anchorCtr="0">
            <a:noAutofit/>
          </a:bodyPr>
          <a:lstStyle/>
          <a:p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kumimoji="1"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AE587D2-8F5F-40F4-B2C5-EF19CCD33412}"/>
              </a:ext>
            </a:extLst>
          </p:cNvPr>
          <p:cNvSpPr txBox="1"/>
          <p:nvPr/>
        </p:nvSpPr>
        <p:spPr>
          <a:xfrm>
            <a:off x="291737" y="4675691"/>
            <a:ext cx="11537290" cy="914401"/>
          </a:xfrm>
          <a:prstGeom prst="rect">
            <a:avLst/>
          </a:prstGeom>
          <a:noFill/>
          <a:ln w="57150">
            <a:noFill/>
          </a:ln>
        </p:spPr>
        <p:txBody>
          <a:bodyPr wrap="square" rtlCol="0" anchor="b" anchorCtr="0">
            <a:noAutofit/>
          </a:bodyPr>
          <a:lstStyle/>
          <a:p>
            <a:r>
              <a:rPr lang="ja-JP" altLang="en-US" sz="40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した。ろうかにはつてあるので、ぜひ見てください。</a:t>
            </a:r>
            <a:endParaRPr lang="en-US" altLang="ja-JP" sz="4000" spc="-1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AED61F7-C9C3-43E8-8443-99AF672A29DC}"/>
              </a:ext>
            </a:extLst>
          </p:cNvPr>
          <p:cNvSpPr txBox="1"/>
          <p:nvPr/>
        </p:nvSpPr>
        <p:spPr>
          <a:xfrm>
            <a:off x="336847" y="5790156"/>
            <a:ext cx="11537290" cy="914401"/>
          </a:xfrm>
          <a:prstGeom prst="rect">
            <a:avLst/>
          </a:prstGeom>
          <a:noFill/>
          <a:ln w="57150">
            <a:noFill/>
          </a:ln>
        </p:spPr>
        <p:txBody>
          <a:bodyPr wrap="square" rtlCol="0" anchor="b" anchorCtr="0">
            <a:noAutofit/>
          </a:bodyPr>
          <a:lstStyle/>
          <a:p>
            <a:r>
              <a:rPr lang="ja-JP" altLang="en-US" sz="40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新しい本は、来週の月曜日からかりることがてきます。</a:t>
            </a:r>
            <a:endParaRPr lang="en-US" altLang="ja-JP" sz="4000" spc="-1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DB7F4A8E-DCE2-43CB-B9E4-3B5CD712A50E}"/>
              </a:ext>
            </a:extLst>
          </p:cNvPr>
          <p:cNvSpPr/>
          <p:nvPr/>
        </p:nvSpPr>
        <p:spPr>
          <a:xfrm>
            <a:off x="6593457" y="3713214"/>
            <a:ext cx="1897400" cy="74458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21398400-6FE1-4A7C-ADE7-667E718B0A7A}"/>
              </a:ext>
            </a:extLst>
          </p:cNvPr>
          <p:cNvSpPr/>
          <p:nvPr/>
        </p:nvSpPr>
        <p:spPr>
          <a:xfrm>
            <a:off x="3554540" y="4787716"/>
            <a:ext cx="704640" cy="69329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6B72FC17-A327-4F8B-8689-5343FD31D474}"/>
              </a:ext>
            </a:extLst>
          </p:cNvPr>
          <p:cNvSpPr/>
          <p:nvPr/>
        </p:nvSpPr>
        <p:spPr>
          <a:xfrm>
            <a:off x="6237002" y="2646322"/>
            <a:ext cx="1300267" cy="74458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D030E362-7D4F-4E7A-881C-11487729FE80}"/>
              </a:ext>
            </a:extLst>
          </p:cNvPr>
          <p:cNvSpPr txBox="1">
            <a:spLocks/>
          </p:cNvSpPr>
          <p:nvPr/>
        </p:nvSpPr>
        <p:spPr>
          <a:xfrm>
            <a:off x="2456299" y="180465"/>
            <a:ext cx="6378637" cy="5405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すこ　　</a:t>
            </a:r>
            <a:r>
              <a:rPr lang="ja-JP" altLang="en-US" sz="10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なが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ぶんしょう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よ　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 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4D1AB484-A328-4680-B125-420955780B79}"/>
              </a:ext>
            </a:extLst>
          </p:cNvPr>
          <p:cNvSpPr txBox="1">
            <a:spLocks/>
          </p:cNvSpPr>
          <p:nvPr/>
        </p:nvSpPr>
        <p:spPr>
          <a:xfrm>
            <a:off x="2569267" y="954189"/>
            <a:ext cx="7602095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20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まる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 </a:t>
            </a: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B99D5BFF-0268-4AC6-BEC2-8B73E44F4F86}"/>
              </a:ext>
            </a:extLst>
          </p:cNvPr>
          <p:cNvSpPr txBox="1">
            <a:spLocks/>
          </p:cNvSpPr>
          <p:nvPr/>
        </p:nvSpPr>
        <p:spPr>
          <a:xfrm>
            <a:off x="442932" y="2465367"/>
            <a:ext cx="11233253" cy="3126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0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としょ　　　　　いいんかい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あたら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ほん　　　　　　　　　　　　　　　つく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 </a:t>
            </a: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5F57546A-8943-4959-A11B-3DE02A94BFB0}"/>
              </a:ext>
            </a:extLst>
          </p:cNvPr>
          <p:cNvSpPr txBox="1">
            <a:spLocks/>
          </p:cNvSpPr>
          <p:nvPr/>
        </p:nvSpPr>
        <p:spPr>
          <a:xfrm>
            <a:off x="404450" y="3558019"/>
            <a:ext cx="11233253" cy="3126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ほん　　　　　　　　　　　　　　 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ぶん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か　　　　　　　　　　　　　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 </a:t>
            </a: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51CBDDE9-279C-472A-B1E4-2E78C5134562}"/>
              </a:ext>
            </a:extLst>
          </p:cNvPr>
          <p:cNvSpPr txBox="1">
            <a:spLocks/>
          </p:cNvSpPr>
          <p:nvPr/>
        </p:nvSpPr>
        <p:spPr>
          <a:xfrm>
            <a:off x="485096" y="4629575"/>
            <a:ext cx="11233253" cy="3126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 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　　　　　　　　　　　　　　　　　　　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み　　　　　　　　　　　　　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 </a:t>
            </a:r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950A27DF-74D5-4C68-9FF2-C52252D60727}"/>
              </a:ext>
            </a:extLst>
          </p:cNvPr>
          <p:cNvSpPr txBox="1">
            <a:spLocks/>
          </p:cNvSpPr>
          <p:nvPr/>
        </p:nvSpPr>
        <p:spPr>
          <a:xfrm>
            <a:off x="273796" y="5752221"/>
            <a:ext cx="11233253" cy="3126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 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あたら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ほん　　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らいしゅう　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げつようび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 </a:t>
            </a:r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21398400-6FE1-4A7C-ADE7-667E718B0A7A}"/>
              </a:ext>
            </a:extLst>
          </p:cNvPr>
          <p:cNvSpPr/>
          <p:nvPr/>
        </p:nvSpPr>
        <p:spPr>
          <a:xfrm>
            <a:off x="3995698" y="3761026"/>
            <a:ext cx="704640" cy="69329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21398400-6FE1-4A7C-ADE7-667E718B0A7A}"/>
              </a:ext>
            </a:extLst>
          </p:cNvPr>
          <p:cNvSpPr/>
          <p:nvPr/>
        </p:nvSpPr>
        <p:spPr>
          <a:xfrm>
            <a:off x="9474076" y="5894621"/>
            <a:ext cx="704640" cy="69329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750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508"/>
    </mc:Choice>
    <mc:Fallback xmlns="">
      <p:transition spd="slow" advTm="745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6">
            <a:extLst>
              <a:ext uri="{FF2B5EF4-FFF2-40B4-BE49-F238E27FC236}">
                <a16:creationId xmlns:a16="http://schemas.microsoft.com/office/drawing/2014/main" id="{9992C840-E04F-43B4-A0DE-AFA579D2D6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085290"/>
              </p:ext>
            </p:extLst>
          </p:nvPr>
        </p:nvGraphicFramePr>
        <p:xfrm>
          <a:off x="338137" y="2339250"/>
          <a:ext cx="11515725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5725">
                  <a:extLst>
                    <a:ext uri="{9D8B030D-6E8A-4147-A177-3AD203B41FA5}">
                      <a16:colId xmlns:a16="http://schemas.microsoft.com/office/drawing/2014/main" val="1926737419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58731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186609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4214569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6347980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D5E5A06-EB57-4978-8201-39018E9FCB89}"/>
              </a:ext>
            </a:extLst>
          </p:cNvPr>
          <p:cNvSpPr txBox="1"/>
          <p:nvPr/>
        </p:nvSpPr>
        <p:spPr>
          <a:xfrm>
            <a:off x="349910" y="2514599"/>
            <a:ext cx="11537290" cy="914401"/>
          </a:xfrm>
          <a:prstGeom prst="rect">
            <a:avLst/>
          </a:prstGeom>
          <a:noFill/>
          <a:ln w="57150">
            <a:noFill/>
          </a:ln>
        </p:spPr>
        <p:txBody>
          <a:bodyPr wrap="square" rtlCol="0" anchor="b" anchorCtr="0">
            <a:noAutofit/>
          </a:bodyPr>
          <a:lstStyle/>
          <a:p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40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図書委員会で、新しい本の</a:t>
            </a:r>
            <a:r>
              <a:rPr lang="ja-JP" altLang="en-US" sz="4000" spc="-15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ポスター</a:t>
            </a:r>
            <a:r>
              <a:rPr lang="ja-JP" altLang="en-US" sz="40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を作りました。</a:t>
            </a:r>
            <a:endParaRPr lang="en-US" altLang="ja-JP" sz="4000" spc="-1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2036BEA-4640-46C0-A1CC-6A79A33C33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41" y="210417"/>
            <a:ext cx="1412687" cy="1866987"/>
          </a:xfrm>
          <a:prstGeom prst="rect">
            <a:avLst/>
          </a:prstGeom>
        </p:spPr>
      </p:pic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811E028F-B4F9-425A-832D-0B55402F8CAF}"/>
              </a:ext>
            </a:extLst>
          </p:cNvPr>
          <p:cNvSpPr/>
          <p:nvPr/>
        </p:nvSpPr>
        <p:spPr>
          <a:xfrm>
            <a:off x="2509054" y="288793"/>
            <a:ext cx="8997995" cy="1670636"/>
          </a:xfrm>
          <a:prstGeom prst="wedgeRoundRectCallout">
            <a:avLst>
              <a:gd name="adj1" fmla="val -54964"/>
              <a:gd name="adj2" fmla="val -1832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b" anchorCtr="0"/>
          <a:lstStyle/>
          <a:p>
            <a:r>
              <a:rPr kumimoji="1" lang="ja-JP" altLang="en-US" sz="3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3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今日は</a:t>
            </a:r>
            <a:r>
              <a:rPr kumimoji="1" lang="ja-JP" altLang="en-US" sz="3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、たくさん問題をときました。</a:t>
            </a:r>
          </a:p>
          <a:p>
            <a:endParaRPr lang="en-US" altLang="ja-JP" sz="9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さいごまで、よくがんばりました！！</a:t>
            </a:r>
            <a:endParaRPr kumimoji="1" lang="en-US" altLang="ja-JP" sz="36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FB98E9E-C8B8-44B6-810B-962DCBC7A4B4}"/>
              </a:ext>
            </a:extLst>
          </p:cNvPr>
          <p:cNvSpPr txBox="1"/>
          <p:nvPr/>
        </p:nvSpPr>
        <p:spPr>
          <a:xfrm>
            <a:off x="351199" y="3597912"/>
            <a:ext cx="11515725" cy="914401"/>
          </a:xfrm>
          <a:prstGeom prst="rect">
            <a:avLst/>
          </a:prstGeom>
          <a:noFill/>
          <a:ln w="57150">
            <a:noFill/>
          </a:ln>
        </p:spPr>
        <p:txBody>
          <a:bodyPr wrap="square" rtlCol="0" anchor="b" anchorCtr="0">
            <a:noAutofit/>
          </a:bodyPr>
          <a:lstStyle/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本のしょうかい文</a:t>
            </a:r>
            <a:r>
              <a:rPr kumimoji="1" lang="ja-JP" altLang="en-US" sz="40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</a:t>
            </a:r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書いたり、</a:t>
            </a:r>
            <a:r>
              <a:rPr kumimoji="1" lang="ja-JP" altLang="en-US" sz="40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イラスト</a:t>
            </a:r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</a:t>
            </a:r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いたり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しま</a:t>
            </a:r>
            <a:endParaRPr kumimoji="1"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80F7DEE-F03F-4D83-9D00-C9A48B592FBC}"/>
              </a:ext>
            </a:extLst>
          </p:cNvPr>
          <p:cNvSpPr txBox="1"/>
          <p:nvPr/>
        </p:nvSpPr>
        <p:spPr>
          <a:xfrm>
            <a:off x="325075" y="4714880"/>
            <a:ext cx="11515725" cy="914401"/>
          </a:xfrm>
          <a:prstGeom prst="rect">
            <a:avLst/>
          </a:prstGeom>
          <a:noFill/>
          <a:ln w="57150">
            <a:noFill/>
          </a:ln>
        </p:spPr>
        <p:txBody>
          <a:bodyPr wrap="square" rtlCol="0" anchor="b" anchorCtr="0">
            <a:noAutofit/>
          </a:bodyPr>
          <a:lstStyle/>
          <a:p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kumimoji="1"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AE587D2-8F5F-40F4-B2C5-EF19CCD33412}"/>
              </a:ext>
            </a:extLst>
          </p:cNvPr>
          <p:cNvSpPr txBox="1"/>
          <p:nvPr/>
        </p:nvSpPr>
        <p:spPr>
          <a:xfrm>
            <a:off x="291737" y="4675691"/>
            <a:ext cx="11537290" cy="914401"/>
          </a:xfrm>
          <a:prstGeom prst="rect">
            <a:avLst/>
          </a:prstGeom>
          <a:noFill/>
          <a:ln w="57150">
            <a:noFill/>
          </a:ln>
        </p:spPr>
        <p:txBody>
          <a:bodyPr wrap="square" rtlCol="0" anchor="b" anchorCtr="0">
            <a:noAutofit/>
          </a:bodyPr>
          <a:lstStyle/>
          <a:p>
            <a:r>
              <a:rPr lang="ja-JP" altLang="en-US" sz="40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した。ろうかには</a:t>
            </a:r>
            <a:r>
              <a:rPr lang="ja-JP" altLang="en-US" sz="4000" spc="-15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っ</a:t>
            </a:r>
            <a:r>
              <a:rPr lang="ja-JP" altLang="en-US" sz="40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てあるので、ぜひ見てください。</a:t>
            </a:r>
            <a:endParaRPr lang="en-US" altLang="ja-JP" sz="4000" spc="-1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AED61F7-C9C3-43E8-8443-99AF672A29DC}"/>
              </a:ext>
            </a:extLst>
          </p:cNvPr>
          <p:cNvSpPr txBox="1"/>
          <p:nvPr/>
        </p:nvSpPr>
        <p:spPr>
          <a:xfrm>
            <a:off x="336847" y="5737401"/>
            <a:ext cx="11537290" cy="914401"/>
          </a:xfrm>
          <a:prstGeom prst="rect">
            <a:avLst/>
          </a:prstGeom>
          <a:noFill/>
          <a:ln w="57150">
            <a:noFill/>
          </a:ln>
        </p:spPr>
        <p:txBody>
          <a:bodyPr wrap="square" rtlCol="0" anchor="b" anchorCtr="0">
            <a:noAutofit/>
          </a:bodyPr>
          <a:lstStyle/>
          <a:p>
            <a:r>
              <a:rPr lang="ja-JP" altLang="en-US" sz="40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新しい本は、来週の月曜日からかりることが</a:t>
            </a:r>
            <a:r>
              <a:rPr lang="ja-JP" altLang="en-US" sz="4000" spc="-15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</a:t>
            </a:r>
            <a:r>
              <a:rPr lang="ja-JP" altLang="en-US" sz="4000" spc="-1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きます。</a:t>
            </a:r>
            <a:endParaRPr lang="en-US" altLang="ja-JP" sz="4000" spc="-1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9A282B6-A209-4761-979A-F10ABF9ACC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7660">
            <a:off x="9784634" y="373173"/>
            <a:ext cx="1579452" cy="1579452"/>
          </a:xfrm>
          <a:prstGeom prst="rect">
            <a:avLst/>
          </a:prstGeom>
        </p:spPr>
      </p:pic>
      <p:sp>
        <p:nvSpPr>
          <p:cNvPr id="16" name="タイトル 1">
            <a:extLst>
              <a:ext uri="{FF2B5EF4-FFF2-40B4-BE49-F238E27FC236}">
                <a16:creationId xmlns:a16="http://schemas.microsoft.com/office/drawing/2014/main" id="{6370547A-5661-41A0-B0CD-2DEE8F711514}"/>
              </a:ext>
            </a:extLst>
          </p:cNvPr>
          <p:cNvSpPr txBox="1">
            <a:spLocks/>
          </p:cNvSpPr>
          <p:nvPr/>
        </p:nvSpPr>
        <p:spPr>
          <a:xfrm>
            <a:off x="442932" y="2465367"/>
            <a:ext cx="11233253" cy="3126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0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としょ　　　　　いいんかい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あたら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ほん　　　　　　　　　　　　　　　　　 　つく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 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8E7339C3-7C88-4C50-9931-69CA3CDEF1B8}"/>
              </a:ext>
            </a:extLst>
          </p:cNvPr>
          <p:cNvSpPr txBox="1">
            <a:spLocks/>
          </p:cNvSpPr>
          <p:nvPr/>
        </p:nvSpPr>
        <p:spPr>
          <a:xfrm>
            <a:off x="404450" y="3558019"/>
            <a:ext cx="11233253" cy="3126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ほん　　　　　　　　　　　　　　 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ぶん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か　　　　　　　　　　　　　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 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1E718E01-601C-42F0-A49A-0F842857B236}"/>
              </a:ext>
            </a:extLst>
          </p:cNvPr>
          <p:cNvSpPr txBox="1">
            <a:spLocks/>
          </p:cNvSpPr>
          <p:nvPr/>
        </p:nvSpPr>
        <p:spPr>
          <a:xfrm>
            <a:off x="485096" y="4629575"/>
            <a:ext cx="11233253" cy="3126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 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　　　　　　　　　　　　　　　　　　　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み　　　　　　　　　　　　　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 </a:t>
            </a: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D0AEE9AE-6D71-4A75-93A1-E31ADDBCE5D8}"/>
              </a:ext>
            </a:extLst>
          </p:cNvPr>
          <p:cNvSpPr txBox="1">
            <a:spLocks/>
          </p:cNvSpPr>
          <p:nvPr/>
        </p:nvSpPr>
        <p:spPr>
          <a:xfrm>
            <a:off x="273796" y="5699466"/>
            <a:ext cx="11233253" cy="3126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 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あたら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ほん　　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らいしゅう　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げつようび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 </a:t>
            </a: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28BA21CC-F021-466B-82C6-D724D4C1AA46}"/>
              </a:ext>
            </a:extLst>
          </p:cNvPr>
          <p:cNvSpPr txBox="1">
            <a:spLocks/>
          </p:cNvSpPr>
          <p:nvPr/>
        </p:nvSpPr>
        <p:spPr>
          <a:xfrm>
            <a:off x="1297316" y="280110"/>
            <a:ext cx="7602095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20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きょう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もんだい　　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 </a:t>
            </a:r>
          </a:p>
        </p:txBody>
      </p:sp>
    </p:spTree>
    <p:extLst>
      <p:ext uri="{BB962C8B-B14F-4D97-AF65-F5344CB8AC3E}">
        <p14:creationId xmlns:p14="http://schemas.microsoft.com/office/powerpoint/2010/main" val="110738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229"/>
    </mc:Choice>
    <mc:Fallback xmlns="">
      <p:transition spd="slow" advTm="88229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|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3.1|3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3|3.8|3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5|4.2|29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4|3.5|29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3.2|4.3|4.1|4.2|4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112</Words>
  <Application>Microsoft Office PowerPoint</Application>
  <PresentationFormat>ワイド画面</PresentationFormat>
  <Paragraphs>181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BIZ UDPゴシック</vt:lpstr>
      <vt:lpstr>HGｺﾞｼｯｸE</vt:lpstr>
      <vt:lpstr>ＭＳ ゴシック</vt:lpstr>
      <vt:lpstr>UD デジタル 教科書体 NK-B</vt:lpstr>
      <vt:lpstr>游ゴシック</vt:lpstr>
      <vt:lpstr>游ゴシック Light</vt:lpstr>
      <vt:lpstr>Arial</vt:lpstr>
      <vt:lpstr>Office テーマ</vt:lpstr>
      <vt:lpstr>正しく書き直そう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佳慎</dc:creator>
  <cp:lastModifiedBy>Windows ユーザー</cp:lastModifiedBy>
  <cp:revision>78</cp:revision>
  <cp:lastPrinted>2021-01-04T05:14:24Z</cp:lastPrinted>
  <dcterms:created xsi:type="dcterms:W3CDTF">2020-08-30T15:12:17Z</dcterms:created>
  <dcterms:modified xsi:type="dcterms:W3CDTF">2021-01-08T05:18:15Z</dcterms:modified>
</cp:coreProperties>
</file>