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3" r:id="rId3"/>
    <p:sldId id="321" r:id="rId4"/>
    <p:sldId id="306" r:id="rId5"/>
    <p:sldId id="312" r:id="rId6"/>
    <p:sldId id="313" r:id="rId7"/>
    <p:sldId id="315" r:id="rId8"/>
    <p:sldId id="316" r:id="rId9"/>
    <p:sldId id="318" r:id="rId10"/>
    <p:sldId id="319" r:id="rId11"/>
    <p:sldId id="320" r:id="rId12"/>
    <p:sldId id="279" r:id="rId13"/>
    <p:sldId id="282" r:id="rId14"/>
    <p:sldId id="283" r:id="rId15"/>
    <p:sldId id="284" r:id="rId16"/>
    <p:sldId id="285" r:id="rId17"/>
    <p:sldId id="277" r:id="rId18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66FFFF"/>
    <a:srgbClr val="FFFF99"/>
    <a:srgbClr val="FFCC66"/>
    <a:srgbClr val="CC00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610" autoAdjust="0"/>
  </p:normalViewPr>
  <p:slideViewPr>
    <p:cSldViewPr snapToGrid="0">
      <p:cViewPr varScale="1">
        <p:scale>
          <a:sx n="59" d="100"/>
          <a:sy n="59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86F41-1585-41BD-9624-F9FCB60A5A2E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992E-C75A-4D0B-9635-093ACBB7C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9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1000</a:t>
            </a:r>
            <a:r>
              <a:rPr kumimoji="1" lang="ja-JP" altLang="en-US" dirty="0"/>
              <a:t>までの数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5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次は引き算です。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435</a:t>
            </a:r>
            <a:r>
              <a:rPr kumimoji="1" lang="ja-JP" altLang="en-US" dirty="0"/>
              <a:t>－</a:t>
            </a:r>
            <a:r>
              <a:rPr kumimoji="1" lang="en-US" altLang="ja-JP" dirty="0"/>
              <a:t>27</a:t>
            </a:r>
            <a:r>
              <a:rPr kumimoji="1" lang="ja-JP" altLang="en-US" dirty="0"/>
              <a:t>を計算しましょう。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 smtClean="0"/>
              <a:t>一</a:t>
            </a:r>
            <a:r>
              <a:rPr kumimoji="1" lang="ja-JP" altLang="en-US" dirty="0"/>
              <a:t>の位の５から７は引けないので</a:t>
            </a:r>
            <a:r>
              <a:rPr kumimoji="1" lang="ja-JP" altLang="en-US" dirty="0" smtClean="0"/>
              <a:t>、＜クリック＞十</a:t>
            </a:r>
            <a:r>
              <a:rPr kumimoji="1" lang="ja-JP" altLang="en-US" dirty="0"/>
              <a:t>の位から</a:t>
            </a:r>
            <a:r>
              <a:rPr kumimoji="1" lang="en-US" altLang="ja-JP" dirty="0"/>
              <a:t>10</a:t>
            </a:r>
            <a:r>
              <a:rPr kumimoji="1" lang="ja-JP" altLang="en-US" dirty="0"/>
              <a:t>を借りてきます。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 smtClean="0"/>
              <a:t>15</a:t>
            </a:r>
            <a:r>
              <a:rPr kumimoji="1" lang="ja-JP" altLang="en-US" dirty="0"/>
              <a:t>から７を引いて、一の位</a:t>
            </a:r>
            <a:r>
              <a:rPr kumimoji="1" lang="ja-JP" altLang="en-US" dirty="0" smtClean="0"/>
              <a:t>は＜クリック＞</a:t>
            </a:r>
            <a:r>
              <a:rPr kumimoji="1" lang="en-US" altLang="ja-JP" dirty="0" smtClean="0"/>
              <a:t>8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次は十の位です。２から２を引いて、十の位は＜クリック＞０ですね。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百の位の４は、引く数がないのでそのまま下ろしてきて、＜クリック＞４ですね。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答えは</a:t>
            </a:r>
            <a:r>
              <a:rPr kumimoji="1" lang="en-US" altLang="ja-JP" dirty="0"/>
              <a:t>408</a:t>
            </a:r>
            <a:r>
              <a:rPr kumimoji="1" lang="ja-JP" altLang="en-US" dirty="0"/>
              <a:t>です。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26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形を探しましょう。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464F0-11A6-4CC7-88E2-5565844A77A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296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この中から、三角形を探しましょう。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全部で５つあります。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（３秒</a:t>
            </a:r>
            <a:r>
              <a:rPr kumimoji="1" lang="ja-JP" altLang="en-US" dirty="0"/>
              <a:t>待つ）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三角形は、＜クリック＞これと、＜クリック＞これと、＜クリック＞これと、＜クリック＞これと、＜クリック＞これですね。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63DA4-3A04-4280-957B-ADDF231D1AE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522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この中から、四角形を探しましょう。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全部で４つあります。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（３秒</a:t>
            </a:r>
            <a:r>
              <a:rPr kumimoji="1" lang="ja-JP" altLang="en-US" dirty="0"/>
              <a:t>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 smtClean="0"/>
              <a:t>四</a:t>
            </a:r>
            <a:r>
              <a:rPr kumimoji="1" lang="ja-JP" altLang="en-US" dirty="0"/>
              <a:t>角形</a:t>
            </a:r>
            <a:r>
              <a:rPr kumimoji="1" lang="ja-JP" altLang="en-US" dirty="0" smtClean="0"/>
              <a:t>は、＜クリック＞これと、＜クリック＞これと、＜クリック＞これと、＜クリック＞これです</a:t>
            </a:r>
            <a:r>
              <a:rPr kumimoji="1" lang="ja-JP" altLang="en-US" dirty="0"/>
              <a:t>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63DA4-3A04-4280-957B-ADDF231D1AE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53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この中から、正方形を探しましょう。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全部で２つあります。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（３秒</a:t>
            </a:r>
            <a:r>
              <a:rPr kumimoji="1" lang="ja-JP" altLang="en-US" dirty="0"/>
              <a:t>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 smtClean="0"/>
              <a:t>正方形は、＜クリック＞これと、＜クリック＞これで</a:t>
            </a:r>
            <a:r>
              <a:rPr kumimoji="1" lang="ja-JP" altLang="en-US" dirty="0"/>
              <a:t>すね。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63DA4-3A04-4280-957B-ADDF231D1AE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276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この中から、長方形を探しましょう。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全部で２つあります。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（３秒</a:t>
            </a:r>
            <a:r>
              <a:rPr kumimoji="1" lang="ja-JP" altLang="en-US" dirty="0"/>
              <a:t>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 smtClean="0"/>
              <a:t>長方形は、＜クリック＞これと、＜クリック＞これ</a:t>
            </a:r>
            <a:r>
              <a:rPr kumimoji="1" lang="ja-JP" altLang="en-US" dirty="0"/>
              <a:t>ですね。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63DA4-3A04-4280-957B-ADDF231D1AE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873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この中から、直角三角形を探しましょう。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全部で２つあります。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（３秒</a:t>
            </a:r>
            <a:r>
              <a:rPr kumimoji="1" lang="ja-JP" altLang="en-US" dirty="0"/>
              <a:t>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 smtClean="0"/>
              <a:t>直角</a:t>
            </a:r>
            <a:r>
              <a:rPr kumimoji="1" lang="ja-JP" altLang="en-US" dirty="0"/>
              <a:t>三角形</a:t>
            </a:r>
            <a:r>
              <a:rPr kumimoji="1" lang="ja-JP" altLang="en-US" dirty="0" smtClean="0"/>
              <a:t>は、＜クリック＞これと、＜クリック＞これ</a:t>
            </a:r>
            <a:r>
              <a:rPr kumimoji="1" lang="ja-JP" altLang="en-US" dirty="0"/>
              <a:t>ですね。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63DA4-3A04-4280-957B-ADDF231D1AE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422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よく</a:t>
            </a:r>
            <a:r>
              <a:rPr kumimoji="1" lang="ja-JP" altLang="en-US" dirty="0"/>
              <a:t>できました！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4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597</a:t>
            </a:r>
            <a:r>
              <a:rPr kumimoji="1" lang="ja-JP" altLang="en-US" dirty="0"/>
              <a:t>の百の位の数はいくつですか？</a:t>
            </a:r>
            <a:endParaRPr kumimoji="1" lang="en-US" altLang="ja-JP" dirty="0"/>
          </a:p>
          <a:p>
            <a:r>
              <a:rPr kumimoji="1" lang="ja-JP" altLang="en-US" dirty="0"/>
              <a:t>（３秒待つ）</a:t>
            </a:r>
            <a:endParaRPr kumimoji="1" lang="en-US" altLang="ja-JP" dirty="0"/>
          </a:p>
          <a:p>
            <a:r>
              <a:rPr kumimoji="1" lang="ja-JP" altLang="en-US" dirty="0" smtClean="0"/>
              <a:t>百</a:t>
            </a:r>
            <a:r>
              <a:rPr kumimoji="1" lang="ja-JP" altLang="en-US" dirty="0"/>
              <a:t>の位は</a:t>
            </a:r>
            <a:r>
              <a:rPr kumimoji="1" lang="ja-JP" altLang="en-US" dirty="0" smtClean="0"/>
              <a:t>、＜クリック＞５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十の位の数はいくつですか？</a:t>
            </a:r>
            <a:endParaRPr kumimoji="1" lang="en-US" altLang="ja-JP" dirty="0"/>
          </a:p>
          <a:p>
            <a:r>
              <a:rPr kumimoji="1" lang="ja-JP" altLang="en-US" dirty="0"/>
              <a:t>（３秒待つ）</a:t>
            </a:r>
            <a:endParaRPr kumimoji="1" lang="en-US" altLang="ja-JP" dirty="0"/>
          </a:p>
          <a:p>
            <a:r>
              <a:rPr kumimoji="1" lang="ja-JP" altLang="en-US" dirty="0" smtClean="0"/>
              <a:t>十</a:t>
            </a:r>
            <a:r>
              <a:rPr kumimoji="1" lang="ja-JP" altLang="en-US" dirty="0"/>
              <a:t>の位は</a:t>
            </a:r>
            <a:r>
              <a:rPr kumimoji="1" lang="ja-JP" altLang="en-US" dirty="0" smtClean="0"/>
              <a:t>、＜クリック＞９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一の位の数はいくつですか？</a:t>
            </a:r>
            <a:endParaRPr kumimoji="1" lang="en-US" altLang="ja-JP" dirty="0"/>
          </a:p>
          <a:p>
            <a:r>
              <a:rPr kumimoji="1" lang="ja-JP" altLang="en-US" dirty="0"/>
              <a:t>（３秒待つ）</a:t>
            </a:r>
            <a:endParaRPr kumimoji="1" lang="en-US" altLang="ja-JP" dirty="0"/>
          </a:p>
          <a:p>
            <a:r>
              <a:rPr kumimoji="1" lang="ja-JP" altLang="en-US" dirty="0" smtClean="0"/>
              <a:t>一</a:t>
            </a:r>
            <a:r>
              <a:rPr kumimoji="1" lang="ja-JP" altLang="en-US" dirty="0"/>
              <a:t>の位は</a:t>
            </a:r>
            <a:r>
              <a:rPr kumimoji="1" lang="ja-JP" altLang="en-US" dirty="0" smtClean="0"/>
              <a:t>、＜クリック＞７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28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今度は、お金で考えてみましょう。百円玉の数はいくつですか</a:t>
            </a:r>
            <a:r>
              <a:rPr kumimoji="1" lang="ja-JP" altLang="en-US" dirty="0" smtClean="0"/>
              <a:t>？</a:t>
            </a:r>
            <a:endParaRPr kumimoji="1" lang="en-US" altLang="ja-JP" dirty="0"/>
          </a:p>
          <a:p>
            <a:r>
              <a:rPr kumimoji="1" lang="ja-JP" altLang="en-US" dirty="0"/>
              <a:t>（３秒待つ</a:t>
            </a:r>
            <a:r>
              <a:rPr kumimoji="1" lang="ja-JP" altLang="en-US" dirty="0" smtClean="0"/>
              <a:t>）</a:t>
            </a:r>
            <a:endParaRPr kumimoji="1" lang="en-US" altLang="ja-JP" dirty="0"/>
          </a:p>
          <a:p>
            <a:r>
              <a:rPr kumimoji="1" lang="ja-JP" altLang="en-US" dirty="0" smtClean="0"/>
              <a:t>百円</a:t>
            </a:r>
            <a:r>
              <a:rPr kumimoji="1" lang="ja-JP" altLang="en-US" dirty="0"/>
              <a:t>玉は</a:t>
            </a:r>
            <a:r>
              <a:rPr kumimoji="1" lang="ja-JP" altLang="en-US" dirty="0" smtClean="0"/>
              <a:t>、＜クリック＞１枚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十円玉の数はいくつですか</a:t>
            </a:r>
            <a:r>
              <a:rPr kumimoji="1" lang="ja-JP" altLang="en-US" dirty="0" smtClean="0"/>
              <a:t>？</a:t>
            </a:r>
            <a:endParaRPr kumimoji="1" lang="en-US" altLang="ja-JP" dirty="0"/>
          </a:p>
          <a:p>
            <a:r>
              <a:rPr kumimoji="1" lang="ja-JP" altLang="en-US" dirty="0"/>
              <a:t>（３秒待つ</a:t>
            </a:r>
            <a:r>
              <a:rPr kumimoji="1" lang="ja-JP" altLang="en-US" dirty="0" smtClean="0"/>
              <a:t>）</a:t>
            </a:r>
            <a:endParaRPr kumimoji="1" lang="en-US" altLang="ja-JP" dirty="0"/>
          </a:p>
          <a:p>
            <a:r>
              <a:rPr kumimoji="1" lang="ja-JP" altLang="en-US" dirty="0" smtClean="0"/>
              <a:t>十円</a:t>
            </a:r>
            <a:r>
              <a:rPr kumimoji="1" lang="ja-JP" altLang="en-US" dirty="0"/>
              <a:t>玉は</a:t>
            </a:r>
            <a:r>
              <a:rPr kumimoji="1" lang="ja-JP" altLang="en-US" dirty="0" smtClean="0"/>
              <a:t>、＜クリック＞２枚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一円玉の数はいくつですか</a:t>
            </a:r>
            <a:r>
              <a:rPr kumimoji="1" lang="ja-JP" altLang="en-US" dirty="0" smtClean="0"/>
              <a:t>？</a:t>
            </a:r>
            <a:endParaRPr kumimoji="1" lang="en-US" altLang="ja-JP" dirty="0"/>
          </a:p>
          <a:p>
            <a:r>
              <a:rPr kumimoji="1" lang="ja-JP" altLang="en-US" dirty="0"/>
              <a:t>（３秒待つ</a:t>
            </a:r>
            <a:r>
              <a:rPr kumimoji="1" lang="ja-JP" altLang="en-US" dirty="0" smtClean="0"/>
              <a:t>）</a:t>
            </a:r>
            <a:endParaRPr kumimoji="1" lang="en-US" altLang="ja-JP" dirty="0"/>
          </a:p>
          <a:p>
            <a:r>
              <a:rPr kumimoji="1" lang="ja-JP" altLang="en-US" dirty="0" smtClean="0"/>
              <a:t>一円</a:t>
            </a:r>
            <a:r>
              <a:rPr kumimoji="1" lang="ja-JP" altLang="en-US" dirty="0"/>
              <a:t>玉は</a:t>
            </a:r>
            <a:r>
              <a:rPr kumimoji="1" lang="ja-JP" altLang="en-US" dirty="0" smtClean="0"/>
              <a:t>、＜クリック＞３枚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百の位が１、十の位が２、一の位が３で、</a:t>
            </a:r>
            <a:r>
              <a:rPr kumimoji="1" lang="en-US" altLang="ja-JP" dirty="0"/>
              <a:t>123</a:t>
            </a:r>
            <a:r>
              <a:rPr kumimoji="1" lang="ja-JP" altLang="en-US" dirty="0"/>
              <a:t>円</a:t>
            </a:r>
            <a:r>
              <a:rPr kumimoji="1" lang="ja-JP" altLang="en-US" dirty="0" smtClean="0"/>
              <a:t>です。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54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329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100</a:t>
            </a:r>
            <a:r>
              <a:rPr kumimoji="1" lang="ja-JP" altLang="en-US" dirty="0"/>
              <a:t>を何個と</a:t>
            </a:r>
            <a:r>
              <a:rPr kumimoji="1" lang="en-US" altLang="ja-JP" dirty="0"/>
              <a:t>10</a:t>
            </a:r>
            <a:r>
              <a:rPr kumimoji="1" lang="ja-JP" altLang="en-US" dirty="0"/>
              <a:t>を何個と１を何個合わせた数ですか？</a:t>
            </a:r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を＜クリック＞３個</a:t>
            </a:r>
            <a:r>
              <a:rPr kumimoji="1" lang="ja-JP" altLang="en-US" dirty="0"/>
              <a:t>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を＜クリック＞２個</a:t>
            </a:r>
            <a:r>
              <a:rPr kumimoji="1" lang="ja-JP" altLang="en-US" dirty="0"/>
              <a:t>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 smtClean="0"/>
              <a:t>そして</a:t>
            </a:r>
            <a:r>
              <a:rPr kumimoji="1" lang="ja-JP" altLang="en-US" dirty="0"/>
              <a:t>１</a:t>
            </a:r>
            <a:r>
              <a:rPr kumimoji="1" lang="ja-JP" altLang="en-US" dirty="0" smtClean="0"/>
              <a:t>を＜クリック＞９個</a:t>
            </a:r>
            <a:r>
              <a:rPr kumimoji="1" lang="ja-JP" altLang="en-US" dirty="0"/>
              <a:t>合わせた数ですね。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45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1000</a:t>
            </a:r>
            <a:r>
              <a:rPr kumimoji="1" lang="ja-JP" altLang="en-US" dirty="0"/>
              <a:t>までの足し算、引き算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500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50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70</a:t>
            </a:r>
            <a:r>
              <a:rPr kumimoji="1" lang="ja-JP" altLang="en-US" dirty="0"/>
              <a:t>、たすといくつですか？</a:t>
            </a:r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</a:t>
            </a:r>
            <a:endParaRPr kumimoji="1" lang="en-US" altLang="ja-JP" dirty="0"/>
          </a:p>
          <a:p>
            <a:r>
              <a:rPr kumimoji="1" lang="ja-JP" altLang="en-US" dirty="0"/>
              <a:t>＜クリック＞答え</a:t>
            </a:r>
            <a:r>
              <a:rPr kumimoji="1" lang="ja-JP" altLang="en-US" dirty="0" smtClean="0"/>
              <a:t>は・・・＜クリック＞</a:t>
            </a:r>
            <a:r>
              <a:rPr kumimoji="1" lang="en-US" altLang="ja-JP" dirty="0" smtClean="0"/>
              <a:t>120</a:t>
            </a:r>
            <a:r>
              <a:rPr kumimoji="1" lang="ja-JP" altLang="en-US" dirty="0"/>
              <a:t>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3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400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600</a:t>
            </a:r>
            <a:r>
              <a:rPr kumimoji="1" lang="ja-JP" altLang="en-US" dirty="0"/>
              <a:t>、たすといくつですか？</a:t>
            </a:r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</a:t>
            </a:r>
            <a:endParaRPr kumimoji="1" lang="en-US" altLang="ja-JP" dirty="0"/>
          </a:p>
          <a:p>
            <a:r>
              <a:rPr kumimoji="1" lang="ja-JP" altLang="en-US" dirty="0"/>
              <a:t>＜クリック＞答え</a:t>
            </a:r>
            <a:r>
              <a:rPr kumimoji="1" lang="ja-JP" altLang="en-US" dirty="0" smtClean="0"/>
              <a:t>は・・・＜クリック＞</a:t>
            </a:r>
            <a:r>
              <a:rPr kumimoji="1" lang="en-US" altLang="ja-JP" dirty="0" smtClean="0"/>
              <a:t>1000</a:t>
            </a:r>
            <a:r>
              <a:rPr kumimoji="1" lang="ja-JP" altLang="en-US" dirty="0"/>
              <a:t>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138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1000</a:t>
            </a:r>
            <a:r>
              <a:rPr kumimoji="1" lang="ja-JP" altLang="en-US" dirty="0"/>
              <a:t>から</a:t>
            </a:r>
            <a:r>
              <a:rPr kumimoji="1" lang="en-US" altLang="ja-JP" dirty="0"/>
              <a:t>200</a:t>
            </a:r>
            <a:r>
              <a:rPr kumimoji="1" lang="ja-JP" altLang="en-US" dirty="0"/>
              <a:t>をひくといくつですか？</a:t>
            </a:r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秒待つ）</a:t>
            </a:r>
            <a:endParaRPr kumimoji="1" lang="en-US" altLang="ja-JP" dirty="0"/>
          </a:p>
          <a:p>
            <a:r>
              <a:rPr kumimoji="1" lang="ja-JP" altLang="en-US" dirty="0"/>
              <a:t>＜クリック＞答え</a:t>
            </a:r>
            <a:r>
              <a:rPr kumimoji="1" lang="ja-JP" altLang="en-US" dirty="0" smtClean="0"/>
              <a:t>は・・・＜クリック＞</a:t>
            </a:r>
            <a:r>
              <a:rPr kumimoji="1" lang="en-US" altLang="ja-JP" dirty="0" smtClean="0"/>
              <a:t>800</a:t>
            </a:r>
            <a:r>
              <a:rPr kumimoji="1" lang="ja-JP" altLang="en-US" dirty="0"/>
              <a:t>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640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次は筆算をしてみましょう。まずは足し算です。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327</a:t>
            </a:r>
            <a:r>
              <a:rPr kumimoji="1" lang="ja-JP" altLang="en-US" dirty="0"/>
              <a:t>＋５を計算しましょう。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 smtClean="0"/>
              <a:t>７</a:t>
            </a:r>
            <a:r>
              <a:rPr kumimoji="1" lang="ja-JP" altLang="en-US" dirty="0"/>
              <a:t>＋５</a:t>
            </a:r>
            <a:r>
              <a:rPr kumimoji="1" lang="ja-JP" altLang="en-US" dirty="0" smtClean="0"/>
              <a:t>は＜クリック＞</a:t>
            </a:r>
            <a:r>
              <a:rPr kumimoji="1" lang="en-US" altLang="ja-JP" dirty="0" smtClean="0"/>
              <a:t>12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繰り上がった１と２を</a:t>
            </a:r>
            <a:r>
              <a:rPr kumimoji="1" lang="ja-JP" altLang="en-US" dirty="0" smtClean="0"/>
              <a:t>足して＜クリック＞３。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100</a:t>
            </a:r>
            <a:r>
              <a:rPr kumimoji="1" lang="ja-JP" altLang="en-US" dirty="0" err="1"/>
              <a:t>の位の</a:t>
            </a:r>
            <a:r>
              <a:rPr kumimoji="1" lang="ja-JP" altLang="en-US" dirty="0"/>
              <a:t>３はそのまま下ろして</a:t>
            </a:r>
            <a:r>
              <a:rPr kumimoji="1" lang="ja-JP" altLang="en-US" dirty="0" smtClean="0"/>
              <a:t>きて＜クリック＞３</a:t>
            </a:r>
            <a:r>
              <a:rPr kumimoji="1" lang="ja-JP" altLang="en-US" dirty="0"/>
              <a:t>ですね。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答え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332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31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60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5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8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2317" y="2716305"/>
            <a:ext cx="10787367" cy="1076045"/>
          </a:xfrm>
        </p:spPr>
        <p:txBody>
          <a:bodyPr>
            <a:normAutofit/>
          </a:bodyPr>
          <a:lstStyle/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１０００</a:t>
            </a:r>
            <a:r>
              <a:rPr kumimoji="1"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までの数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70AB3B0-A2D8-466E-86D3-86DC7C4C08DF}"/>
              </a:ext>
            </a:extLst>
          </p:cNvPr>
          <p:cNvSpPr txBox="1">
            <a:spLocks/>
          </p:cNvSpPr>
          <p:nvPr/>
        </p:nvSpPr>
        <p:spPr>
          <a:xfrm>
            <a:off x="7845926" y="2460086"/>
            <a:ext cx="854959" cy="5124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かず</a:t>
            </a:r>
          </a:p>
        </p:txBody>
      </p:sp>
    </p:spTree>
    <p:extLst>
      <p:ext uri="{BB962C8B-B14F-4D97-AF65-F5344CB8AC3E}">
        <p14:creationId xmlns:p14="http://schemas.microsoft.com/office/powerpoint/2010/main" val="41596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303189" y="4531315"/>
            <a:ext cx="3206196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406157" y="1615363"/>
            <a:ext cx="1017106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738235" y="3000411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２７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6212541" y="4558206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3105173" y="3310119"/>
            <a:ext cx="1144097" cy="885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－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2662518" y="4331672"/>
            <a:ext cx="57881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325033" y="4585102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410765" y="4585098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256282" y="654367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5325033" y="1681140"/>
            <a:ext cx="1051767" cy="106205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5366814" y="1630956"/>
            <a:ext cx="1009986" cy="1331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157231" y="1590615"/>
            <a:ext cx="1299885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212539" y="659780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１５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256282" y="660793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6273388" y="1719335"/>
            <a:ext cx="1051767" cy="106205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31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02148 -0.09745 C 0.02591 -0.11944 0.03268 -0.12824 0.03971 -0.12824 C 0.04778 -0.12824 0.05429 -0.11944 0.05872 -0.09745 L 0.08034 -4.44444E-6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7" grpId="0"/>
      <p:bldP spid="38" grpId="0"/>
      <p:bldP spid="39" grpId="0"/>
      <p:bldP spid="39" grpId="1"/>
      <p:bldP spid="39" grpId="2"/>
      <p:bldP spid="2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42357" y="2982539"/>
            <a:ext cx="9144000" cy="931255"/>
          </a:xfrm>
        </p:spPr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形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を探しましょう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755814" y="2501482"/>
            <a:ext cx="1926771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かたち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338211" y="2537551"/>
            <a:ext cx="1926771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さが</a:t>
            </a:r>
          </a:p>
        </p:txBody>
      </p:sp>
    </p:spTree>
    <p:extLst>
      <p:ext uri="{BB962C8B-B14F-4D97-AF65-F5344CB8AC3E}">
        <p14:creationId xmlns:p14="http://schemas.microsoft.com/office/powerpoint/2010/main" val="23011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1110549" y="2460811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0514526" y="542364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172936" y="3953435"/>
            <a:ext cx="2340000" cy="23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663748" y="2720788"/>
            <a:ext cx="914400" cy="654423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>
            <a:off x="2701784" y="280147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9401287" y="2038413"/>
            <a:ext cx="2349828" cy="1915022"/>
          </a:xfrm>
          <a:prstGeom prst="triangle">
            <a:avLst/>
          </a:prstGeom>
          <a:solidFill>
            <a:srgbClr val="99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397675" y="5239894"/>
            <a:ext cx="2340148" cy="846320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6122893" y="5044740"/>
            <a:ext cx="1353671" cy="133597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組合せ 5"/>
          <p:cNvSpPr/>
          <p:nvPr/>
        </p:nvSpPr>
        <p:spPr>
          <a:xfrm>
            <a:off x="7114211" y="3715870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359409" y="5120678"/>
            <a:ext cx="1272271" cy="12600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790111" y="2507628"/>
            <a:ext cx="1846013" cy="5876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21135" y="3702027"/>
            <a:ext cx="583960" cy="1293407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869641" y="3853385"/>
            <a:ext cx="443932" cy="4469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515003" y="2719726"/>
            <a:ext cx="1397837" cy="129340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970034" y="5124446"/>
            <a:ext cx="1424427" cy="14351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9132741" y="1823364"/>
            <a:ext cx="2886919" cy="25875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08933" y="684627"/>
            <a:ext cx="69429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三角形</a:t>
            </a:r>
            <a:r>
              <a:rPr kumimoji="1" lang="ja-JP" altLang="en-US" sz="6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を探しましょう</a:t>
            </a:r>
            <a:endParaRPr kumimoji="1" lang="ja-JP" altLang="en-US" sz="6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2111357" y="70557"/>
            <a:ext cx="2895600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かくけい</a:t>
            </a:r>
          </a:p>
        </p:txBody>
      </p:sp>
      <p:sp>
        <p:nvSpPr>
          <p:cNvPr id="29" name="円/楕円 16"/>
          <p:cNvSpPr/>
          <p:nvPr/>
        </p:nvSpPr>
        <p:spPr>
          <a:xfrm>
            <a:off x="6758689" y="3306731"/>
            <a:ext cx="1397837" cy="129340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16"/>
          <p:cNvSpPr/>
          <p:nvPr/>
        </p:nvSpPr>
        <p:spPr>
          <a:xfrm>
            <a:off x="5897926" y="5058360"/>
            <a:ext cx="1578637" cy="155468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5177064" y="70557"/>
            <a:ext cx="1311915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さが</a:t>
            </a:r>
          </a:p>
        </p:txBody>
      </p:sp>
    </p:spTree>
    <p:extLst>
      <p:ext uri="{BB962C8B-B14F-4D97-AF65-F5344CB8AC3E}">
        <p14:creationId xmlns:p14="http://schemas.microsoft.com/office/powerpoint/2010/main" val="35065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3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1110549" y="2460811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0514526" y="542364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172936" y="3953435"/>
            <a:ext cx="2340000" cy="23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663748" y="2720788"/>
            <a:ext cx="914400" cy="654423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>
            <a:off x="2701784" y="280147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9401287" y="2038413"/>
            <a:ext cx="2349828" cy="1915022"/>
          </a:xfrm>
          <a:prstGeom prst="triangle">
            <a:avLst/>
          </a:prstGeom>
          <a:solidFill>
            <a:srgbClr val="99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397675" y="5239894"/>
            <a:ext cx="2340148" cy="846320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6122893" y="5044740"/>
            <a:ext cx="1353671" cy="133597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組合せ 5"/>
          <p:cNvSpPr/>
          <p:nvPr/>
        </p:nvSpPr>
        <p:spPr>
          <a:xfrm>
            <a:off x="7114211" y="3715870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359409" y="5120678"/>
            <a:ext cx="1272271" cy="12600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790111" y="2507628"/>
            <a:ext cx="1846013" cy="5876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21135" y="3702027"/>
            <a:ext cx="583960" cy="1293407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869641" y="3853385"/>
            <a:ext cx="443932" cy="4469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5555885" y="3586271"/>
            <a:ext cx="1071444" cy="9811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08933" y="667817"/>
            <a:ext cx="69429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四角形</a:t>
            </a:r>
            <a:r>
              <a:rPr kumimoji="1" lang="ja-JP" altLang="en-US" sz="6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を探しましょう</a:t>
            </a:r>
            <a:endParaRPr kumimoji="1" lang="ja-JP" altLang="en-US" sz="6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2104822" y="53747"/>
            <a:ext cx="2895600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しかくけい</a:t>
            </a:r>
          </a:p>
        </p:txBody>
      </p:sp>
      <p:sp>
        <p:nvSpPr>
          <p:cNvPr id="23" name="円/楕円 22"/>
          <p:cNvSpPr/>
          <p:nvPr/>
        </p:nvSpPr>
        <p:spPr>
          <a:xfrm>
            <a:off x="7934558" y="4707190"/>
            <a:ext cx="2138545" cy="201107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16"/>
          <p:cNvSpPr/>
          <p:nvPr/>
        </p:nvSpPr>
        <p:spPr>
          <a:xfrm>
            <a:off x="5011056" y="2074084"/>
            <a:ext cx="1397837" cy="129340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19"/>
          <p:cNvSpPr/>
          <p:nvPr/>
        </p:nvSpPr>
        <p:spPr>
          <a:xfrm>
            <a:off x="354959" y="3816988"/>
            <a:ext cx="1071444" cy="9811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5157368" y="56631"/>
            <a:ext cx="127473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さが</a:t>
            </a:r>
          </a:p>
        </p:txBody>
      </p:sp>
    </p:spTree>
    <p:extLst>
      <p:ext uri="{BB962C8B-B14F-4D97-AF65-F5344CB8AC3E}">
        <p14:creationId xmlns:p14="http://schemas.microsoft.com/office/powerpoint/2010/main" val="373120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1110549" y="2460811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0514526" y="542364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172936" y="3953435"/>
            <a:ext cx="2340000" cy="23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663748" y="2720788"/>
            <a:ext cx="914400" cy="654423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>
            <a:off x="2701784" y="280147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9401287" y="2038413"/>
            <a:ext cx="2349828" cy="1915022"/>
          </a:xfrm>
          <a:prstGeom prst="triangle">
            <a:avLst/>
          </a:prstGeom>
          <a:solidFill>
            <a:srgbClr val="99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397675" y="5239894"/>
            <a:ext cx="2340148" cy="846320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6122893" y="5044740"/>
            <a:ext cx="1353671" cy="133597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組合せ 5"/>
          <p:cNvSpPr/>
          <p:nvPr/>
        </p:nvSpPr>
        <p:spPr>
          <a:xfrm>
            <a:off x="7114211" y="3715870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359409" y="5120678"/>
            <a:ext cx="1272271" cy="12600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790111" y="2507628"/>
            <a:ext cx="1846013" cy="5876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21135" y="3702027"/>
            <a:ext cx="583960" cy="1293407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869641" y="3853385"/>
            <a:ext cx="443932" cy="4469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5554828" y="3568205"/>
            <a:ext cx="1071444" cy="9811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93329" y="665944"/>
            <a:ext cx="69429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正方形</a:t>
            </a:r>
            <a:r>
              <a:rPr kumimoji="1" lang="ja-JP" altLang="en-US" sz="6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を探しましょう</a:t>
            </a:r>
            <a:endParaRPr kumimoji="1" lang="ja-JP" altLang="en-US" sz="6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1839738" y="51874"/>
            <a:ext cx="2895600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いほうけい</a:t>
            </a:r>
          </a:p>
        </p:txBody>
      </p:sp>
      <p:sp>
        <p:nvSpPr>
          <p:cNvPr id="23" name="円/楕円 22"/>
          <p:cNvSpPr/>
          <p:nvPr/>
        </p:nvSpPr>
        <p:spPr>
          <a:xfrm>
            <a:off x="7934558" y="4707190"/>
            <a:ext cx="2138545" cy="201107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5025755" y="50636"/>
            <a:ext cx="1072049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さが</a:t>
            </a:r>
          </a:p>
        </p:txBody>
      </p:sp>
    </p:spTree>
    <p:extLst>
      <p:ext uri="{BB962C8B-B14F-4D97-AF65-F5344CB8AC3E}">
        <p14:creationId xmlns:p14="http://schemas.microsoft.com/office/powerpoint/2010/main" val="35415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1110549" y="2460811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0514526" y="542364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172936" y="3953435"/>
            <a:ext cx="2340000" cy="23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663748" y="2720788"/>
            <a:ext cx="914400" cy="654423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>
            <a:off x="2701784" y="280147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9401287" y="2038413"/>
            <a:ext cx="2349828" cy="1915022"/>
          </a:xfrm>
          <a:prstGeom prst="triangle">
            <a:avLst/>
          </a:prstGeom>
          <a:solidFill>
            <a:srgbClr val="99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397675" y="5239894"/>
            <a:ext cx="2340148" cy="846320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6122893" y="5044740"/>
            <a:ext cx="1353671" cy="133597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組合せ 5"/>
          <p:cNvSpPr/>
          <p:nvPr/>
        </p:nvSpPr>
        <p:spPr>
          <a:xfrm>
            <a:off x="7114211" y="3715870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359409" y="5120678"/>
            <a:ext cx="1272271" cy="12600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790111" y="2507628"/>
            <a:ext cx="1846013" cy="5876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21135" y="3702027"/>
            <a:ext cx="583960" cy="1293407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869641" y="3853385"/>
            <a:ext cx="443932" cy="4469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08933" y="675596"/>
            <a:ext cx="69429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長方形</a:t>
            </a:r>
            <a:r>
              <a:rPr kumimoji="1" lang="ja-JP" altLang="en-US" sz="6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を探しましょう</a:t>
            </a:r>
            <a:endParaRPr kumimoji="1" lang="ja-JP" altLang="en-US" sz="6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2095252" y="61526"/>
            <a:ext cx="2895600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ちょうほう</a:t>
            </a:r>
            <a:r>
              <a:rPr lang="ja-JP" altLang="en-US" sz="24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けい</a:t>
            </a:r>
            <a:endParaRPr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円/楕円 16"/>
          <p:cNvSpPr/>
          <p:nvPr/>
        </p:nvSpPr>
        <p:spPr>
          <a:xfrm>
            <a:off x="5011056" y="2074084"/>
            <a:ext cx="1397837" cy="129340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19"/>
          <p:cNvSpPr/>
          <p:nvPr/>
        </p:nvSpPr>
        <p:spPr>
          <a:xfrm>
            <a:off x="378405" y="3840434"/>
            <a:ext cx="1071444" cy="9811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5245942" y="65521"/>
            <a:ext cx="113810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さが</a:t>
            </a:r>
          </a:p>
        </p:txBody>
      </p:sp>
    </p:spTree>
    <p:extLst>
      <p:ext uri="{BB962C8B-B14F-4D97-AF65-F5344CB8AC3E}">
        <p14:creationId xmlns:p14="http://schemas.microsoft.com/office/powerpoint/2010/main" val="44293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1110549" y="2460811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0514526" y="542364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172936" y="3953435"/>
            <a:ext cx="2340000" cy="234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663748" y="2720788"/>
            <a:ext cx="914400" cy="654423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>
            <a:off x="2701784" y="280147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9401287" y="2038413"/>
            <a:ext cx="2349828" cy="1915022"/>
          </a:xfrm>
          <a:prstGeom prst="triangle">
            <a:avLst/>
          </a:prstGeom>
          <a:solidFill>
            <a:srgbClr val="99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397675" y="5239894"/>
            <a:ext cx="2340148" cy="846320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6122893" y="5044740"/>
            <a:ext cx="1353671" cy="133597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組合せ 5"/>
          <p:cNvSpPr/>
          <p:nvPr/>
        </p:nvSpPr>
        <p:spPr>
          <a:xfrm>
            <a:off x="7114211" y="3715870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359409" y="5120678"/>
            <a:ext cx="1272271" cy="12600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790111" y="2507628"/>
            <a:ext cx="1846013" cy="5876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21135" y="3702027"/>
            <a:ext cx="583960" cy="1293407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869641" y="3853385"/>
            <a:ext cx="443932" cy="4469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970034" y="5124446"/>
            <a:ext cx="1424427" cy="14351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39492" y="755174"/>
            <a:ext cx="84818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直角三角形</a:t>
            </a:r>
            <a:r>
              <a:rPr kumimoji="1" lang="ja-JP" altLang="en-US" sz="6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を探しましょう</a:t>
            </a:r>
            <a:endParaRPr kumimoji="1" lang="ja-JP" altLang="en-US" sz="6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3086321" y="139716"/>
            <a:ext cx="2116895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かくけい</a:t>
            </a:r>
          </a:p>
        </p:txBody>
      </p:sp>
      <p:sp>
        <p:nvSpPr>
          <p:cNvPr id="30" name="円/楕円 16"/>
          <p:cNvSpPr/>
          <p:nvPr/>
        </p:nvSpPr>
        <p:spPr>
          <a:xfrm>
            <a:off x="5897926" y="5058360"/>
            <a:ext cx="1578637" cy="155468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1543931" y="153945"/>
            <a:ext cx="1663966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ちょっかく</a:t>
            </a: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6024568" y="166610"/>
            <a:ext cx="1102373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さが</a:t>
            </a:r>
          </a:p>
        </p:txBody>
      </p:sp>
    </p:spTree>
    <p:extLst>
      <p:ext uri="{BB962C8B-B14F-4D97-AF65-F5344CB8AC3E}">
        <p14:creationId xmlns:p14="http://schemas.microsoft.com/office/powerpoint/2010/main" val="17107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7427" y="349885"/>
            <a:ext cx="6736080" cy="1325563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よくできました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98" y="2145432"/>
            <a:ext cx="4319804" cy="37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161361"/>
            <a:ext cx="12192000" cy="1156447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位の数はいくつですか？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99395"/>
              </p:ext>
            </p:extLst>
          </p:nvPr>
        </p:nvGraphicFramePr>
        <p:xfrm>
          <a:off x="1721224" y="1444812"/>
          <a:ext cx="8390964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988">
                  <a:extLst>
                    <a:ext uri="{9D8B030D-6E8A-4147-A177-3AD203B41FA5}">
                      <a16:colId xmlns:a16="http://schemas.microsoft.com/office/drawing/2014/main" val="403556682"/>
                    </a:ext>
                  </a:extLst>
                </a:gridCol>
                <a:gridCol w="2796988">
                  <a:extLst>
                    <a:ext uri="{9D8B030D-6E8A-4147-A177-3AD203B41FA5}">
                      <a16:colId xmlns:a16="http://schemas.microsoft.com/office/drawing/2014/main" val="1795091193"/>
                    </a:ext>
                  </a:extLst>
                </a:gridCol>
                <a:gridCol w="2796988">
                  <a:extLst>
                    <a:ext uri="{9D8B030D-6E8A-4147-A177-3AD203B41FA5}">
                      <a16:colId xmlns:a16="http://schemas.microsoft.com/office/drawing/2014/main" val="1619315529"/>
                    </a:ext>
                  </a:extLst>
                </a:gridCol>
              </a:tblGrid>
              <a:tr h="34334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ひゃく　　くらい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じゅう　　くらい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</a:t>
                      </a:r>
                      <a:r>
                        <a:rPr kumimoji="1" lang="ja-JP" altLang="en-US" sz="2000" b="0" baseline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　　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　　くらい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522377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百の位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十の位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一の位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88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72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2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2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59130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5E9056C-69B5-434F-86A1-DA29FDF4B468}"/>
              </a:ext>
            </a:extLst>
          </p:cNvPr>
          <p:cNvSpPr/>
          <p:nvPr/>
        </p:nvSpPr>
        <p:spPr>
          <a:xfrm>
            <a:off x="4034118" y="4713937"/>
            <a:ext cx="1488141" cy="84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D170EC-3CF2-4594-A814-7EA9C1496A5A}"/>
              </a:ext>
            </a:extLst>
          </p:cNvPr>
          <p:cNvSpPr/>
          <p:nvPr/>
        </p:nvSpPr>
        <p:spPr>
          <a:xfrm>
            <a:off x="5172635" y="4713938"/>
            <a:ext cx="1488141" cy="84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1587F8-C0E4-4008-BE63-D32E2594A655}"/>
              </a:ext>
            </a:extLst>
          </p:cNvPr>
          <p:cNvSpPr/>
          <p:nvPr/>
        </p:nvSpPr>
        <p:spPr>
          <a:xfrm>
            <a:off x="6364935" y="4713937"/>
            <a:ext cx="1488141" cy="84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16715" y="69117"/>
            <a:ext cx="694766" cy="41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28871" y="56785"/>
            <a:ext cx="815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くらい</a:t>
            </a:r>
          </a:p>
        </p:txBody>
      </p:sp>
    </p:spTree>
    <p:extLst>
      <p:ext uri="{BB962C8B-B14F-4D97-AF65-F5344CB8AC3E}">
        <p14:creationId xmlns:p14="http://schemas.microsoft.com/office/powerpoint/2010/main" val="137784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.00556 L -0.14297 -0.2923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48" y="-1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11111E-6 L 0.00377 -0.2872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0.13021 -0.2900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0" y="-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143432"/>
            <a:ext cx="12192000" cy="1156447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位の数はいくつですか？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F80B4CB-FA5F-40BC-9228-C4BACF7E8DE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527" y="3814331"/>
            <a:ext cx="1174750" cy="117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D414F84-B6BF-4214-9F5E-2F70B5F4764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881" y="3778696"/>
            <a:ext cx="1009650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BD39E3F-066C-4456-8B87-C23665C5766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881" y="4800185"/>
            <a:ext cx="1009650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98EA693-69C8-4E3E-A984-C453574AFDF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84" y="3739735"/>
            <a:ext cx="1060450" cy="106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5E9056C-69B5-434F-86A1-DA29FDF4B468}"/>
              </a:ext>
            </a:extLst>
          </p:cNvPr>
          <p:cNvSpPr/>
          <p:nvPr/>
        </p:nvSpPr>
        <p:spPr>
          <a:xfrm>
            <a:off x="2344831" y="2647427"/>
            <a:ext cx="1488141" cy="84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D170EC-3CF2-4594-A814-7EA9C1496A5A}"/>
              </a:ext>
            </a:extLst>
          </p:cNvPr>
          <p:cNvSpPr/>
          <p:nvPr/>
        </p:nvSpPr>
        <p:spPr>
          <a:xfrm>
            <a:off x="5172635" y="2647427"/>
            <a:ext cx="1488141" cy="84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1587F8-C0E4-4008-BE63-D32E2594A655}"/>
              </a:ext>
            </a:extLst>
          </p:cNvPr>
          <p:cNvSpPr/>
          <p:nvPr/>
        </p:nvSpPr>
        <p:spPr>
          <a:xfrm>
            <a:off x="8000439" y="2647427"/>
            <a:ext cx="1488141" cy="84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8BF54BE0-7B10-47A7-967B-6899BC0E305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84" y="4769255"/>
            <a:ext cx="1060450" cy="106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DD423BC5-19F9-4E26-9C93-B948DA6EA24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84" y="5809835"/>
            <a:ext cx="1060450" cy="106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703DE8B-4491-46DF-AB97-0CAB8B659E64}"/>
              </a:ext>
            </a:extLst>
          </p:cNvPr>
          <p:cNvSpPr txBox="1"/>
          <p:nvPr/>
        </p:nvSpPr>
        <p:spPr>
          <a:xfrm>
            <a:off x="2228871" y="56785"/>
            <a:ext cx="815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くらい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73879B9-6CA8-45B5-9367-1A0F09DF609A}"/>
              </a:ext>
            </a:extLst>
          </p:cNvPr>
          <p:cNvSpPr txBox="1"/>
          <p:nvPr/>
        </p:nvSpPr>
        <p:spPr>
          <a:xfrm>
            <a:off x="3716715" y="69117"/>
            <a:ext cx="694766" cy="41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/>
          </p:nvPr>
        </p:nvGraphicFramePr>
        <p:xfrm>
          <a:off x="1721224" y="1444812"/>
          <a:ext cx="8390964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988">
                  <a:extLst>
                    <a:ext uri="{9D8B030D-6E8A-4147-A177-3AD203B41FA5}">
                      <a16:colId xmlns:a16="http://schemas.microsoft.com/office/drawing/2014/main" val="403556682"/>
                    </a:ext>
                  </a:extLst>
                </a:gridCol>
                <a:gridCol w="2796988">
                  <a:extLst>
                    <a:ext uri="{9D8B030D-6E8A-4147-A177-3AD203B41FA5}">
                      <a16:colId xmlns:a16="http://schemas.microsoft.com/office/drawing/2014/main" val="1795091193"/>
                    </a:ext>
                  </a:extLst>
                </a:gridCol>
                <a:gridCol w="2796988">
                  <a:extLst>
                    <a:ext uri="{9D8B030D-6E8A-4147-A177-3AD203B41FA5}">
                      <a16:colId xmlns:a16="http://schemas.microsoft.com/office/drawing/2014/main" val="1619315529"/>
                    </a:ext>
                  </a:extLst>
                </a:gridCol>
              </a:tblGrid>
              <a:tr h="34334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ひゃく　　くらい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じゅう　　くらい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</a:t>
                      </a:r>
                      <a:r>
                        <a:rPr kumimoji="1" lang="ja-JP" altLang="en-US" sz="2000" b="0" baseline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　　</a:t>
                      </a: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　　くらい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522377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百の位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十の位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一の位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88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72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2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2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5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78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097741" y="2058974"/>
            <a:ext cx="3029975" cy="1160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100</a:t>
            </a:r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217035" y="1958508"/>
            <a:ext cx="1757930" cy="11564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51342" y="3285940"/>
            <a:ext cx="2013455" cy="114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kumimoji="1" lang="ja-JP" altLang="en-US" sz="6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225635" y="3270270"/>
            <a:ext cx="1757931" cy="11564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</a:endParaRPr>
          </a:p>
        </p:txBody>
      </p:sp>
      <p:sp>
        <p:nvSpPr>
          <p:cNvPr id="13" name="タイトル 3">
            <a:extLst>
              <a:ext uri="{FF2B5EF4-FFF2-40B4-BE49-F238E27FC236}">
                <a16:creationId xmlns:a16="http://schemas.microsoft.com/office/drawing/2014/main" id="{FD2A63DE-7387-4671-B91C-F64DE593F891}"/>
              </a:ext>
            </a:extLst>
          </p:cNvPr>
          <p:cNvSpPr txBox="1">
            <a:spLocks/>
          </p:cNvSpPr>
          <p:nvPr/>
        </p:nvSpPr>
        <p:spPr>
          <a:xfrm>
            <a:off x="2511287" y="291548"/>
            <a:ext cx="7169426" cy="15465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３２９ </a:t>
            </a:r>
            <a:r>
              <a:rPr lang="ja-JP" altLang="en-US" sz="6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FB7618-8259-4314-94A6-79A5C1D05017}"/>
              </a:ext>
            </a:extLst>
          </p:cNvPr>
          <p:cNvSpPr/>
          <p:nvPr/>
        </p:nvSpPr>
        <p:spPr>
          <a:xfrm>
            <a:off x="7067729" y="1958508"/>
            <a:ext cx="1341391" cy="1156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40796BB-4811-43EF-8D5A-AE4AF9185826}"/>
              </a:ext>
            </a:extLst>
          </p:cNvPr>
          <p:cNvSpPr/>
          <p:nvPr/>
        </p:nvSpPr>
        <p:spPr>
          <a:xfrm>
            <a:off x="5233733" y="1942838"/>
            <a:ext cx="1757930" cy="1156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906C0A3-7577-43C6-BCE6-1B962968CFAC}"/>
              </a:ext>
            </a:extLst>
          </p:cNvPr>
          <p:cNvSpPr/>
          <p:nvPr/>
        </p:nvSpPr>
        <p:spPr>
          <a:xfrm>
            <a:off x="7067728" y="3250839"/>
            <a:ext cx="1341391" cy="1156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24C6CA1-A884-4B07-BC6F-41082E11730C}"/>
              </a:ext>
            </a:extLst>
          </p:cNvPr>
          <p:cNvSpPr/>
          <p:nvPr/>
        </p:nvSpPr>
        <p:spPr>
          <a:xfrm>
            <a:off x="5223884" y="3281377"/>
            <a:ext cx="1757931" cy="1156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82FC7BA-8CD9-433B-AC4B-69DA1C52E49E}"/>
              </a:ext>
            </a:extLst>
          </p:cNvPr>
          <p:cNvSpPr/>
          <p:nvPr/>
        </p:nvSpPr>
        <p:spPr>
          <a:xfrm>
            <a:off x="3464291" y="5709115"/>
            <a:ext cx="5263419" cy="1156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合わせた数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F64F2A-8241-4D20-AD08-46F8450DB8E0}"/>
              </a:ext>
            </a:extLst>
          </p:cNvPr>
          <p:cNvSpPr/>
          <p:nvPr/>
        </p:nvSpPr>
        <p:spPr>
          <a:xfrm>
            <a:off x="2934971" y="4578271"/>
            <a:ext cx="2013455" cy="114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6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6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4B336C4-2411-4783-B8C4-B2D6F581F8DF}"/>
              </a:ext>
            </a:extLst>
          </p:cNvPr>
          <p:cNvSpPr/>
          <p:nvPr/>
        </p:nvSpPr>
        <p:spPr>
          <a:xfrm>
            <a:off x="5214442" y="4575854"/>
            <a:ext cx="1757931" cy="1156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EA13A67-4030-4608-A39D-E2E1C13C176D}"/>
              </a:ext>
            </a:extLst>
          </p:cNvPr>
          <p:cNvSpPr/>
          <p:nvPr/>
        </p:nvSpPr>
        <p:spPr>
          <a:xfrm>
            <a:off x="5217035" y="4586961"/>
            <a:ext cx="1757931" cy="11564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BB3DE7F-D860-4BB2-8FF8-3907E2701639}"/>
              </a:ext>
            </a:extLst>
          </p:cNvPr>
          <p:cNvSpPr/>
          <p:nvPr/>
        </p:nvSpPr>
        <p:spPr>
          <a:xfrm>
            <a:off x="7067728" y="4570436"/>
            <a:ext cx="1341391" cy="1156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238389" y="5465272"/>
            <a:ext cx="1125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B5F597-4DC3-416A-BC22-D8ABCDF1A87A}"/>
              </a:ext>
            </a:extLst>
          </p:cNvPr>
          <p:cNvSpPr txBox="1"/>
          <p:nvPr/>
        </p:nvSpPr>
        <p:spPr>
          <a:xfrm>
            <a:off x="7451633" y="1700096"/>
            <a:ext cx="69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F18D64-DCDB-489F-9BCD-63224348BB85}"/>
              </a:ext>
            </a:extLst>
          </p:cNvPr>
          <p:cNvSpPr txBox="1"/>
          <p:nvPr/>
        </p:nvSpPr>
        <p:spPr>
          <a:xfrm>
            <a:off x="7496603" y="2992071"/>
            <a:ext cx="69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06B243F-FF37-4BCE-B085-B76AE7DE205C}"/>
              </a:ext>
            </a:extLst>
          </p:cNvPr>
          <p:cNvSpPr txBox="1"/>
          <p:nvPr/>
        </p:nvSpPr>
        <p:spPr>
          <a:xfrm>
            <a:off x="7520514" y="4253370"/>
            <a:ext cx="69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01EF36A-62CB-4E20-96A7-25A228F4143B}"/>
              </a:ext>
            </a:extLst>
          </p:cNvPr>
          <p:cNvSpPr txBox="1"/>
          <p:nvPr/>
        </p:nvSpPr>
        <p:spPr>
          <a:xfrm>
            <a:off x="4196841" y="5439671"/>
            <a:ext cx="69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219338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1889" y="2235200"/>
            <a:ext cx="10328223" cy="2387600"/>
          </a:xfrm>
        </p:spPr>
        <p:txBody>
          <a:bodyPr anchor="ctr"/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1000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までの足し算、引き算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BE90F40-D973-4C43-BF08-068C9B1FCB4B}"/>
              </a:ext>
            </a:extLst>
          </p:cNvPr>
          <p:cNvSpPr txBox="1">
            <a:spLocks/>
          </p:cNvSpPr>
          <p:nvPr/>
        </p:nvSpPr>
        <p:spPr>
          <a:xfrm>
            <a:off x="5852235" y="2594997"/>
            <a:ext cx="854959" cy="5124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35E2B71-0CDF-4483-9F5C-E93368F5907C}"/>
              </a:ext>
            </a:extLst>
          </p:cNvPr>
          <p:cNvSpPr txBox="1">
            <a:spLocks/>
          </p:cNvSpPr>
          <p:nvPr/>
        </p:nvSpPr>
        <p:spPr>
          <a:xfrm>
            <a:off x="8496213" y="2594996"/>
            <a:ext cx="854959" cy="5124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762D2B7B-F2FD-4262-BAC8-9F5EB3991D26}"/>
              </a:ext>
            </a:extLst>
          </p:cNvPr>
          <p:cNvSpPr txBox="1">
            <a:spLocks/>
          </p:cNvSpPr>
          <p:nvPr/>
        </p:nvSpPr>
        <p:spPr>
          <a:xfrm>
            <a:off x="7230974" y="2580006"/>
            <a:ext cx="854959" cy="5124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ざん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03F3B7E-59EC-43AA-A48F-C0FD19DCC083}"/>
              </a:ext>
            </a:extLst>
          </p:cNvPr>
          <p:cNvSpPr txBox="1">
            <a:spLocks/>
          </p:cNvSpPr>
          <p:nvPr/>
        </p:nvSpPr>
        <p:spPr>
          <a:xfrm>
            <a:off x="9899387" y="2594996"/>
            <a:ext cx="854959" cy="5124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ざん</a:t>
            </a:r>
          </a:p>
        </p:txBody>
      </p:sp>
    </p:spTree>
    <p:extLst>
      <p:ext uri="{BB962C8B-B14F-4D97-AF65-F5344CB8AC3E}">
        <p14:creationId xmlns:p14="http://schemas.microsoft.com/office/powerpoint/2010/main" val="40771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" y="5086671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61045"/>
            <a:ext cx="12192000" cy="1156447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たすといくつですか？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81424" y="5086670"/>
            <a:ext cx="3206196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51159" y="3567154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５０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7939498" y="3594047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７０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5486162" y="5151502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１２０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61760" y="1672186"/>
            <a:ext cx="4800636" cy="914401"/>
            <a:chOff x="461760" y="1672186"/>
            <a:chExt cx="4800636" cy="914401"/>
          </a:xfrm>
        </p:grpSpPr>
        <p:sp>
          <p:nvSpPr>
            <p:cNvPr id="2" name="楕円 1"/>
            <p:cNvSpPr/>
            <p:nvPr/>
          </p:nvSpPr>
          <p:spPr>
            <a:xfrm>
              <a:off x="461760" y="1694329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5" name="楕円 34"/>
            <p:cNvSpPr/>
            <p:nvPr/>
          </p:nvSpPr>
          <p:spPr>
            <a:xfrm>
              <a:off x="1425266" y="1672186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6" name="楕円 35"/>
            <p:cNvSpPr/>
            <p:nvPr/>
          </p:nvSpPr>
          <p:spPr>
            <a:xfrm>
              <a:off x="2388772" y="1676937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0" name="楕円 39"/>
            <p:cNvSpPr/>
            <p:nvPr/>
          </p:nvSpPr>
          <p:spPr>
            <a:xfrm>
              <a:off x="3379111" y="1694329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1" name="楕円 40"/>
            <p:cNvSpPr/>
            <p:nvPr/>
          </p:nvSpPr>
          <p:spPr>
            <a:xfrm>
              <a:off x="4352617" y="1694329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6945821" y="1694329"/>
            <a:ext cx="4800636" cy="914401"/>
            <a:chOff x="461760" y="1672186"/>
            <a:chExt cx="4800636" cy="914401"/>
          </a:xfrm>
        </p:grpSpPr>
        <p:sp>
          <p:nvSpPr>
            <p:cNvPr id="45" name="楕円 44"/>
            <p:cNvSpPr/>
            <p:nvPr/>
          </p:nvSpPr>
          <p:spPr>
            <a:xfrm>
              <a:off x="461760" y="1694329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6" name="楕円 45"/>
            <p:cNvSpPr/>
            <p:nvPr/>
          </p:nvSpPr>
          <p:spPr>
            <a:xfrm>
              <a:off x="1425266" y="1672186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7" name="楕円 46"/>
            <p:cNvSpPr/>
            <p:nvPr/>
          </p:nvSpPr>
          <p:spPr>
            <a:xfrm>
              <a:off x="2388772" y="1676937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8" name="楕円 47"/>
            <p:cNvSpPr/>
            <p:nvPr/>
          </p:nvSpPr>
          <p:spPr>
            <a:xfrm>
              <a:off x="3379111" y="1694329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9" name="楕円 48"/>
            <p:cNvSpPr/>
            <p:nvPr/>
          </p:nvSpPr>
          <p:spPr>
            <a:xfrm>
              <a:off x="4352617" y="1694329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6945821" y="2715107"/>
            <a:ext cx="1873285" cy="914401"/>
            <a:chOff x="461760" y="1672186"/>
            <a:chExt cx="1873285" cy="914401"/>
          </a:xfrm>
        </p:grpSpPr>
        <p:sp>
          <p:nvSpPr>
            <p:cNvPr id="51" name="楕円 50"/>
            <p:cNvSpPr/>
            <p:nvPr/>
          </p:nvSpPr>
          <p:spPr>
            <a:xfrm>
              <a:off x="461760" y="1694329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2" name="楕円 51"/>
            <p:cNvSpPr/>
            <p:nvPr/>
          </p:nvSpPr>
          <p:spPr>
            <a:xfrm>
              <a:off x="1425266" y="1672186"/>
              <a:ext cx="909779" cy="89225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</a:t>
              </a:r>
              <a:endParaRPr kumimoji="1" lang="ja-JP" altLang="en-US" sz="2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7" name="角丸四角形 6"/>
          <p:cNvSpPr/>
          <p:nvPr/>
        </p:nvSpPr>
        <p:spPr>
          <a:xfrm>
            <a:off x="322729" y="1498174"/>
            <a:ext cx="5212483" cy="2212016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5624464" y="2137525"/>
            <a:ext cx="1310330" cy="994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＋</a:t>
            </a:r>
          </a:p>
        </p:txBody>
      </p:sp>
      <p:sp>
        <p:nvSpPr>
          <p:cNvPr id="2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335045" y="4600804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</p:spTree>
    <p:extLst>
      <p:ext uri="{BB962C8B-B14F-4D97-AF65-F5344CB8AC3E}">
        <p14:creationId xmlns:p14="http://schemas.microsoft.com/office/powerpoint/2010/main" val="425556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59259E-6 L -0.53047 0.141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23" y="706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0 L 0.00222 -0.1488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3" grpId="0"/>
      <p:bldP spid="44" grpId="0"/>
      <p:bldP spid="7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" y="5086671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1128" y="299145"/>
            <a:ext cx="12192000" cy="1156447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たすといくつですか？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81423" y="5086670"/>
            <a:ext cx="3984453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57901" y="3594047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４００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7084522" y="3594047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６００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5486162" y="5151502"/>
            <a:ext cx="3979714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１０００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477194" y="1593486"/>
            <a:ext cx="4351136" cy="1042138"/>
            <a:chOff x="477194" y="1593486"/>
            <a:chExt cx="4351136" cy="1042138"/>
          </a:xfrm>
        </p:grpSpPr>
        <p:sp>
          <p:nvSpPr>
            <p:cNvPr id="2" name="楕円 1"/>
            <p:cNvSpPr/>
            <p:nvPr/>
          </p:nvSpPr>
          <p:spPr>
            <a:xfrm>
              <a:off x="477194" y="1607588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2" name="楕円 21"/>
            <p:cNvSpPr/>
            <p:nvPr/>
          </p:nvSpPr>
          <p:spPr>
            <a:xfrm>
              <a:off x="1567394" y="1598623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3" name="楕円 32"/>
            <p:cNvSpPr/>
            <p:nvPr/>
          </p:nvSpPr>
          <p:spPr>
            <a:xfrm>
              <a:off x="2663559" y="1598623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4" name="楕円 33"/>
            <p:cNvSpPr/>
            <p:nvPr/>
          </p:nvSpPr>
          <p:spPr>
            <a:xfrm>
              <a:off x="3763800" y="1593486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256423" y="1598623"/>
            <a:ext cx="5389854" cy="2140582"/>
            <a:chOff x="6256423" y="1598623"/>
            <a:chExt cx="5389854" cy="2140582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6256423" y="1598623"/>
              <a:ext cx="5389854" cy="1037001"/>
              <a:chOff x="6552257" y="1598623"/>
              <a:chExt cx="5389854" cy="1037001"/>
            </a:xfrm>
          </p:grpSpPr>
          <p:sp>
            <p:nvSpPr>
              <p:cNvPr id="24" name="楕円 23"/>
              <p:cNvSpPr/>
              <p:nvPr/>
            </p:nvSpPr>
            <p:spPr>
              <a:xfrm>
                <a:off x="10877581" y="1598623"/>
                <a:ext cx="1064530" cy="1028036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</a:t>
                </a:r>
                <a:endParaRPr kumimoji="1" lang="ja-JP" altLang="en-US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29" name="楕円 28"/>
              <p:cNvSpPr/>
              <p:nvPr/>
            </p:nvSpPr>
            <p:spPr>
              <a:xfrm>
                <a:off x="9761711" y="1607588"/>
                <a:ext cx="1064530" cy="1028036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</a:t>
                </a:r>
                <a:endParaRPr kumimoji="1" lang="ja-JP" altLang="en-US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30" name="楕円 29"/>
              <p:cNvSpPr/>
              <p:nvPr/>
            </p:nvSpPr>
            <p:spPr>
              <a:xfrm>
                <a:off x="8697181" y="1607588"/>
                <a:ext cx="1064530" cy="1028036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</a:t>
                </a:r>
                <a:endParaRPr kumimoji="1" lang="ja-JP" altLang="en-US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31" name="楕円 30"/>
              <p:cNvSpPr/>
              <p:nvPr/>
            </p:nvSpPr>
            <p:spPr>
              <a:xfrm>
                <a:off x="7620721" y="1598623"/>
                <a:ext cx="1064530" cy="1028036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</a:t>
                </a:r>
                <a:endParaRPr kumimoji="1" lang="ja-JP" altLang="en-US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32" name="楕円 31"/>
              <p:cNvSpPr/>
              <p:nvPr/>
            </p:nvSpPr>
            <p:spPr>
              <a:xfrm>
                <a:off x="6552257" y="1607588"/>
                <a:ext cx="1064530" cy="1028036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dirty="0">
                    <a:solidFill>
                      <a:schemeClr val="tx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100</a:t>
                </a:r>
                <a:endParaRPr kumimoji="1" lang="ja-JP" altLang="en-US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</p:grpSp>
        <p:sp>
          <p:nvSpPr>
            <p:cNvPr id="35" name="楕円 34"/>
            <p:cNvSpPr/>
            <p:nvPr/>
          </p:nvSpPr>
          <p:spPr>
            <a:xfrm>
              <a:off x="6256423" y="2711169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36" name="正方形/長方形 35"/>
          <p:cNvSpPr/>
          <p:nvPr/>
        </p:nvSpPr>
        <p:spPr>
          <a:xfrm>
            <a:off x="4894753" y="1626866"/>
            <a:ext cx="1310330" cy="994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＋</a:t>
            </a:r>
          </a:p>
        </p:txBody>
      </p:sp>
      <p:sp>
        <p:nvSpPr>
          <p:cNvPr id="2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335045" y="4600804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</p:spTree>
    <p:extLst>
      <p:ext uri="{BB962C8B-B14F-4D97-AF65-F5344CB8AC3E}">
        <p14:creationId xmlns:p14="http://schemas.microsoft.com/office/powerpoint/2010/main" val="58842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-0.22513 -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63" y="-1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86 -0.00393 L 0.3375 0.162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76" y="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3" grpId="0"/>
      <p:bldP spid="4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" y="5086671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答えは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61045"/>
            <a:ext cx="12192000" cy="1156447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ひくといくつですか？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81423" y="5086670"/>
            <a:ext cx="3984453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76299" y="3817534"/>
            <a:ext cx="4120553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１０００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5486162" y="5151502"/>
            <a:ext cx="3979714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８００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3605886" y="2743900"/>
            <a:ext cx="2164771" cy="1033173"/>
            <a:chOff x="3605886" y="2743900"/>
            <a:chExt cx="2164771" cy="1033173"/>
          </a:xfrm>
        </p:grpSpPr>
        <p:sp>
          <p:nvSpPr>
            <p:cNvPr id="33" name="楕円 32"/>
            <p:cNvSpPr/>
            <p:nvPr/>
          </p:nvSpPr>
          <p:spPr>
            <a:xfrm>
              <a:off x="3605886" y="2749037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4" name="楕円 33"/>
            <p:cNvSpPr/>
            <p:nvPr/>
          </p:nvSpPr>
          <p:spPr>
            <a:xfrm>
              <a:off x="4706127" y="2743900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36" name="正方形/長方形 35"/>
          <p:cNvSpPr/>
          <p:nvPr/>
        </p:nvSpPr>
        <p:spPr>
          <a:xfrm>
            <a:off x="5854185" y="2248366"/>
            <a:ext cx="1310330" cy="994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－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7673446" y="2214986"/>
            <a:ext cx="2196406" cy="1045237"/>
            <a:chOff x="7673446" y="2214986"/>
            <a:chExt cx="2196406" cy="1045237"/>
          </a:xfrm>
        </p:grpSpPr>
        <p:sp>
          <p:nvSpPr>
            <p:cNvPr id="23" name="楕円 22"/>
            <p:cNvSpPr/>
            <p:nvPr/>
          </p:nvSpPr>
          <p:spPr>
            <a:xfrm>
              <a:off x="7673446" y="2214986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5" name="楕円 24"/>
            <p:cNvSpPr/>
            <p:nvPr/>
          </p:nvSpPr>
          <p:spPr>
            <a:xfrm>
              <a:off x="8805322" y="2232187"/>
              <a:ext cx="1064530" cy="102803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6677699" y="3812301"/>
            <a:ext cx="4120553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２００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322135" y="1675403"/>
            <a:ext cx="5389854" cy="2142751"/>
            <a:chOff x="322135" y="1675403"/>
            <a:chExt cx="5389854" cy="2142751"/>
          </a:xfrm>
        </p:grpSpPr>
        <p:sp>
          <p:nvSpPr>
            <p:cNvPr id="45" name="楕円 44"/>
            <p:cNvSpPr/>
            <p:nvPr/>
          </p:nvSpPr>
          <p:spPr>
            <a:xfrm>
              <a:off x="4647459" y="1675403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6" name="楕円 45"/>
            <p:cNvSpPr/>
            <p:nvPr/>
          </p:nvSpPr>
          <p:spPr>
            <a:xfrm>
              <a:off x="3531589" y="1684368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7" name="楕円 46"/>
            <p:cNvSpPr/>
            <p:nvPr/>
          </p:nvSpPr>
          <p:spPr>
            <a:xfrm>
              <a:off x="2467059" y="1684368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8" name="楕円 47"/>
            <p:cNvSpPr/>
            <p:nvPr/>
          </p:nvSpPr>
          <p:spPr>
            <a:xfrm>
              <a:off x="1390599" y="1675403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9" name="楕円 48"/>
            <p:cNvSpPr/>
            <p:nvPr/>
          </p:nvSpPr>
          <p:spPr>
            <a:xfrm>
              <a:off x="322135" y="1684368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2" name="楕円 41"/>
            <p:cNvSpPr/>
            <p:nvPr/>
          </p:nvSpPr>
          <p:spPr>
            <a:xfrm>
              <a:off x="322135" y="2787949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1" name="楕円 50"/>
            <p:cNvSpPr/>
            <p:nvPr/>
          </p:nvSpPr>
          <p:spPr>
            <a:xfrm>
              <a:off x="1398735" y="2790118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2" name="楕円 51"/>
            <p:cNvSpPr/>
            <p:nvPr/>
          </p:nvSpPr>
          <p:spPr>
            <a:xfrm>
              <a:off x="2498976" y="2754249"/>
              <a:ext cx="1064530" cy="1028036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100</a:t>
              </a:r>
              <a:endParaRPr kumimoji="1"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4" name="角丸四角形 23"/>
          <p:cNvSpPr/>
          <p:nvPr/>
        </p:nvSpPr>
        <p:spPr>
          <a:xfrm>
            <a:off x="183783" y="1493037"/>
            <a:ext cx="5724000" cy="244800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335045" y="4600804"/>
            <a:ext cx="1147864" cy="71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こた</a:t>
            </a:r>
          </a:p>
        </p:txBody>
      </p:sp>
    </p:spTree>
    <p:extLst>
      <p:ext uri="{BB962C8B-B14F-4D97-AF65-F5344CB8AC3E}">
        <p14:creationId xmlns:p14="http://schemas.microsoft.com/office/powerpoint/2010/main" val="334427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07407E-6 L -0.33346 0.07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0" y="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20221 -0.0039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4" grpId="0"/>
      <p:bldP spid="36" grpId="0"/>
      <p:bldP spid="26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303189" y="4531315"/>
            <a:ext cx="3206196" cy="135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307927" y="1615369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３２７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5168539" y="3000411"/>
            <a:ext cx="320145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6212541" y="4558206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3105173" y="3310119"/>
            <a:ext cx="1144097" cy="885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＋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2662518" y="4331672"/>
            <a:ext cx="57881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325033" y="4585102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410765" y="4585098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325033" y="469958"/>
            <a:ext cx="1189267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54860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910</Words>
  <Application>Microsoft Office PowerPoint</Application>
  <PresentationFormat>ワイド画面</PresentationFormat>
  <Paragraphs>267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6" baseType="lpstr">
      <vt:lpstr>BIZ UDPゴシック</vt:lpstr>
      <vt:lpstr>ＭＳ Ｐゴシック</vt:lpstr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Office テーマ</vt:lpstr>
      <vt:lpstr>１０００までの数</vt:lpstr>
      <vt:lpstr>位の数はいくつですか？</vt:lpstr>
      <vt:lpstr>位の数はいくつですか？</vt:lpstr>
      <vt:lpstr>PowerPoint プレゼンテーション</vt:lpstr>
      <vt:lpstr>1000までの足し算、引き算</vt:lpstr>
      <vt:lpstr>たすといくつですか？</vt:lpstr>
      <vt:lpstr>たすといくつですか？</vt:lpstr>
      <vt:lpstr>ひくといくつですか？</vt:lpstr>
      <vt:lpstr>PowerPoint プレゼンテーション</vt:lpstr>
      <vt:lpstr>PowerPoint プレゼンテーション</vt:lpstr>
      <vt:lpstr>　形を探しましょう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よくできました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なにいろかな？</dc:title>
  <dc:creator>Windows ユーザー</dc:creator>
  <cp:lastModifiedBy>Windows ユーザー</cp:lastModifiedBy>
  <cp:revision>100</cp:revision>
  <cp:lastPrinted>2020-12-18T07:19:06Z</cp:lastPrinted>
  <dcterms:created xsi:type="dcterms:W3CDTF">2020-08-21T05:09:50Z</dcterms:created>
  <dcterms:modified xsi:type="dcterms:W3CDTF">2020-12-23T01:57:03Z</dcterms:modified>
</cp:coreProperties>
</file>