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1183" r:id="rId2"/>
    <p:sldId id="1215" r:id="rId3"/>
    <p:sldId id="1206" r:id="rId4"/>
    <p:sldId id="1207" r:id="rId5"/>
    <p:sldId id="1208" r:id="rId6"/>
    <p:sldId id="1175" r:id="rId7"/>
    <p:sldId id="1210" r:id="rId8"/>
    <p:sldId id="1182" r:id="rId9"/>
    <p:sldId id="1209" r:id="rId10"/>
    <p:sldId id="1211" r:id="rId11"/>
    <p:sldId id="1212" r:id="rId12"/>
    <p:sldId id="1216" r:id="rId13"/>
    <p:sldId id="1214" r:id="rId14"/>
  </p:sldIdLst>
  <p:sldSz cx="12192000" cy="6858000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C2A"/>
    <a:srgbClr val="37F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6" autoAdjust="0"/>
    <p:restoredTop sz="64299" autoAdjust="0"/>
  </p:normalViewPr>
  <p:slideViewPr>
    <p:cSldViewPr snapToGrid="0">
      <p:cViewPr varScale="1">
        <p:scale>
          <a:sx n="43" d="100"/>
          <a:sy n="43" d="100"/>
        </p:scale>
        <p:origin x="1668" y="5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7ED0F-B1B4-4AAE-92E0-F830182EC767}" type="datetimeFigureOut">
              <a:rPr kumimoji="1" lang="ja-JP" altLang="en-US" smtClean="0"/>
              <a:t>2021/7/27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2A5A9-7577-4010-A695-5BF03329A9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2762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2A5A9-7577-4010-A695-5BF03329A93E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1451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調べた結果です。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粘土を、平らにしても、細長くしても、丸くしても、中央の表のように、形を変える前は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500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グラムで、形を変えた後も、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500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グラムでした。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つまり、「粘土の形を変えても、重さは変わらない。」ということが言えます。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2A5A9-7577-4010-A695-5BF03329A93E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3956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この時間でわかったことは、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「物は形を変えても、重さは変わらない。」です。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2A5A9-7577-4010-A695-5BF03329A93E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4948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　この時間</a:t>
            </a:r>
            <a:r>
              <a:rPr kumimoji="1" lang="ja-JP" altLang="en-US"/>
              <a:t>で使った言葉</a:t>
            </a:r>
            <a:r>
              <a:rPr kumimoji="1" lang="ja-JP" altLang="en-US" dirty="0"/>
              <a:t>を確認します。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　「重さ」です。</a:t>
            </a:r>
            <a:endParaRPr kumimoji="1" lang="en-US" altLang="ja-JP" dirty="0"/>
          </a:p>
          <a:p>
            <a:r>
              <a:rPr kumimoji="1" lang="ja-JP" altLang="en-US" dirty="0"/>
              <a:t>　体重の重い軽い、ハンバーグなどの食べ物の量のことを表す言葉のことでした。</a:t>
            </a:r>
            <a:endParaRPr kumimoji="1" lang="en-US" altLang="ja-JP" dirty="0"/>
          </a:p>
          <a:p>
            <a:r>
              <a:rPr kumimoji="1" lang="ja-JP" altLang="en-US" dirty="0"/>
              <a:t>　この時間では粘土の重さを量りましたが、身の回りの物の重さを先生と一緒に測ってみてください。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2A5A9-7577-4010-A695-5BF03329A93E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265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この時間の振り返りです。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こちらに示していることを参考にして、この時間の理科の勉強で感じたことを話し合ってみましょう。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これで、この時間の理科の勉強を終わります。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2A5A9-7577-4010-A695-5BF03329A93E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4431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　この時間で使う言葉を１つ紹介します。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　「重さ」です。</a:t>
            </a:r>
            <a:endParaRPr kumimoji="1" lang="en-US" altLang="ja-JP" dirty="0"/>
          </a:p>
          <a:p>
            <a:r>
              <a:rPr kumimoji="1" lang="ja-JP" altLang="en-US" dirty="0"/>
              <a:t>　皆さんの生活の中には、体重があると思います。体重の重い人もいれば、軽い人もいるのではないでしょうか？</a:t>
            </a:r>
            <a:endParaRPr kumimoji="1" lang="en-US" altLang="ja-JP" dirty="0"/>
          </a:p>
          <a:p>
            <a:r>
              <a:rPr kumimoji="1" lang="ja-JP" altLang="en-US" dirty="0"/>
              <a:t>　また、レストランに行ってハンバーグを注文する時に、</a:t>
            </a:r>
            <a:r>
              <a:rPr kumimoji="1" lang="en-US" altLang="ja-JP" dirty="0"/>
              <a:t>150</a:t>
            </a:r>
            <a:r>
              <a:rPr kumimoji="1" lang="ja-JP" altLang="en-US" dirty="0"/>
              <a:t>グラム、</a:t>
            </a:r>
            <a:r>
              <a:rPr kumimoji="1" lang="en-US" altLang="ja-JP" dirty="0"/>
              <a:t>200</a:t>
            </a:r>
            <a:r>
              <a:rPr kumimoji="1" lang="ja-JP" altLang="en-US" dirty="0"/>
              <a:t>グラム、</a:t>
            </a:r>
            <a:r>
              <a:rPr kumimoji="1" lang="en-US" altLang="ja-JP" dirty="0"/>
              <a:t>300</a:t>
            </a:r>
            <a:r>
              <a:rPr kumimoji="1" lang="ja-JP" altLang="en-US" dirty="0"/>
              <a:t>グラム等、食べ物の大きさを選ぶ事もありますね。</a:t>
            </a:r>
            <a:endParaRPr kumimoji="1" lang="en-US" altLang="ja-JP" dirty="0"/>
          </a:p>
          <a:p>
            <a:r>
              <a:rPr kumimoji="1" lang="ja-JP" altLang="en-US" dirty="0"/>
              <a:t>　これらの重い軽いの量のことを「重さ」と言います。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2A5A9-7577-4010-A695-5BF03329A93E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1492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身の回りにはいろいろなものがあり、それらは様々な形や大きさをしています。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いろいろなものを手に持って、重さを比べてみましょう。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生活の中でよく見かける缶ジュースの空き缶で「アルミ缶」と「スチール缶」です。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さて、どちらが重いでしょうか？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2A5A9-7577-4010-A695-5BF03329A93E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7819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いろいろな物を手に持って比べてみると、「重い物や軽い物」があり、物にはいろいろな重さがありますね。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右側の生徒は、「形を変えたねんどの重さは違うのかな？」という疑問を持ちました。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この時間は、「形を変えたねんどの重さ」について考えていきます。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2A5A9-7577-4010-A695-5BF03329A93E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6256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形を変えた粘土を手に持って、重さを比べると、重さに違いがあるのでしょうか？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クリック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※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左下の生徒を提示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この生徒は、「平らな形の粘土を持つと、元の形の粘土よりも軽く感じた。」と言っています。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クリック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※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右上の生徒を提示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形によって、重さは変わるのでしょうか？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2A5A9-7577-4010-A695-5BF03329A93E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9318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この時間の問題です。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「物は、形を変えると、重さが変わるのだろうか。」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2A5A9-7577-4010-A695-5BF03329A93E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7819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予想をしてみましょう。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「粘土を使って、同じ物で形を変えたときの重さには違いがあるのでしょうか？」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クリック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いろいろな予想がありますね。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「軽くなる」と予想した生徒、「重くなる」と予想した生徒、「変わらない」と予想した生徒がいますね。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なぜそう思ったのかについても説明してみましょう。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皆さんは、どう思いますか？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2A5A9-7577-4010-A695-5BF03329A93E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6349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この時間で学ぶことは、「はかりを使うと、物の重さを数字で表すことができること」です。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はかりの使い方を説明します。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大事なことは３つです。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１つ目は、はかりを平らなところに置くことです。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２つ目は、入れ物をのせて、「つまみ」を回して針を「０」に合わせます。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３つ目は、調べる物を、そっと中央に乗せることです。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2A5A9-7577-4010-A695-5BF03329A93E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8724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この時間の実験は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「粘土の形を変えて、重さを調べよう。」です。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実験のながれを説明します。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１．形を変える前の粘土の重さを測ります。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２．粘土の形を変えます。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３．形を変えたあとの粘土の重さを測ります。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重さを比べやすいように、右下の写真のように、調べた結果を表にするとよいです。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2A5A9-7577-4010-A695-5BF03329A93E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213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E6956B-4102-4CED-AA9D-F92529AE3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DDA6306-A329-49F4-8BAB-69E9B223F3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1C878B-A28A-4BCE-88D3-38DFDCF79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AE2A-78AC-40DF-A965-EEE62D706BCB}" type="datetimeFigureOut">
              <a:rPr kumimoji="1" lang="ja-JP" altLang="en-US" smtClean="0"/>
              <a:t>2021/7/27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AFF5885-E156-4267-8AFE-8567E194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AE9470-40A4-4912-B9FF-886F94AC9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F129-C475-4A51-A06E-0CFFFA0A3F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6602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2EA721-3332-48D7-83E4-EC7B46D1C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F62D018-4DC5-47C3-809B-7BFCACEAA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D7A0ADA-3298-4259-A288-5D2190E30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AE2A-78AC-40DF-A965-EEE62D706BCB}" type="datetimeFigureOut">
              <a:rPr kumimoji="1" lang="ja-JP" altLang="en-US" smtClean="0"/>
              <a:t>2021/7/27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18332AB-94A4-472F-AFDB-5C03777A0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554B55A-8F21-456D-B1C3-971A289F1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F129-C475-4A51-A06E-0CFFFA0A3F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3058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8AD9395-14CB-4BC6-99D6-39A2CDA77C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845EF6A-5FAD-4CFF-AB20-FFD0F0BE82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265FDB4-7E23-4A31-A19A-3EF3A2BE9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AE2A-78AC-40DF-A965-EEE62D706BCB}" type="datetimeFigureOut">
              <a:rPr kumimoji="1" lang="ja-JP" altLang="en-US" smtClean="0"/>
              <a:t>2021/7/27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D2E1427-7364-44D5-BD27-A8724D9B8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CBC5DE8-FAED-44EB-8D4B-60399A429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F129-C475-4A51-A06E-0CFFFA0A3F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234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5CF074-0746-4786-B17C-CBA9C256D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A14ABF9-A4B8-464D-99F8-6FC34676E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848B9B8-6016-4368-A49B-7640BA9DA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AE2A-78AC-40DF-A965-EEE62D706BCB}" type="datetimeFigureOut">
              <a:rPr kumimoji="1" lang="ja-JP" altLang="en-US" smtClean="0"/>
              <a:t>2021/7/27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F1A81E2-CACD-4CB1-9D10-7329A06C7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750C7FF-3FF5-461F-80A6-4BD1736C3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F129-C475-4A51-A06E-0CFFFA0A3F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8197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AE60D1-2469-4823-97D2-74A5C4DD7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686021A-1181-4540-8863-ACD7FC823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A72AA5-34ED-486E-BBC1-177396804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AE2A-78AC-40DF-A965-EEE62D706BCB}" type="datetimeFigureOut">
              <a:rPr kumimoji="1" lang="ja-JP" altLang="en-US" smtClean="0"/>
              <a:t>2021/7/27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BFC1883-0872-4D1F-BBB4-3AD3066C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27CA6C5-31B9-4150-8CC1-0F0BEA28E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F129-C475-4A51-A06E-0CFFFA0A3F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7515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ECB8C1-532B-47C8-8F41-1AA21EB3C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A9E941A-73C3-452F-B79D-2AE7AD4D1C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76F6BD1-A7E1-4F02-9AC1-C299D75DD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889E979-F7A4-425F-A28C-D4EB9256B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AE2A-78AC-40DF-A965-EEE62D706BCB}" type="datetimeFigureOut">
              <a:rPr kumimoji="1" lang="ja-JP" altLang="en-US" smtClean="0"/>
              <a:t>2021/7/27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CD4D0E1-BC81-419D-87B2-2FD6F20C5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4561E8F-5251-4646-B436-AE8D705C2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F129-C475-4A51-A06E-0CFFFA0A3F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7997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D2FC15-6E4E-458B-B65C-A4DE5F54F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B031A1-6776-479E-9575-EDAE1DB83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DEE1CA3-CE94-4B30-B8CB-651AE172A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FB9BC19-6BF3-4653-9419-60152054A1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3FA176E-930C-42D9-9730-E36CBD2EF9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16D739F-8CBE-4C23-9C4B-39EB5AA55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AE2A-78AC-40DF-A965-EEE62D706BCB}" type="datetimeFigureOut">
              <a:rPr kumimoji="1" lang="ja-JP" altLang="en-US" smtClean="0"/>
              <a:t>2021/7/27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7A2BFED-7412-4CFE-A708-D0CF14B63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DC0F20A-F0EB-4C66-B3A4-B61168404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F129-C475-4A51-A06E-0CFFFA0A3F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8112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800FF5-1045-4DA9-803F-1CF0C143F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D24016E-6CD6-49D3-9766-5C2542366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AE2A-78AC-40DF-A965-EEE62D706BCB}" type="datetimeFigureOut">
              <a:rPr kumimoji="1" lang="ja-JP" altLang="en-US" smtClean="0"/>
              <a:t>2021/7/27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056BE4B-8110-4DBA-8D23-E5E13073C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AC232A3-344E-4CA9-A0C6-6C87C984F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F129-C475-4A51-A06E-0CFFFA0A3F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9425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2393984-FA84-4521-A0E5-316E977B0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AE2A-78AC-40DF-A965-EEE62D706BCB}" type="datetimeFigureOut">
              <a:rPr kumimoji="1" lang="ja-JP" altLang="en-US" smtClean="0"/>
              <a:t>2021/7/27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E9A01FF-E1DD-4650-9D96-3EFA976FD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93BFBBA-8420-4CA0-A436-CF7070962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F129-C475-4A51-A06E-0CFFFA0A3F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1252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707FC7-0596-46BC-8943-DADA07BE2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74D53A1-8956-48A6-A607-8F02BBD0D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F1CEA46-D242-44A1-9827-A5E8E8CF23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4136634-BE0E-49EF-BC76-790685386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AE2A-78AC-40DF-A965-EEE62D706BCB}" type="datetimeFigureOut">
              <a:rPr kumimoji="1" lang="ja-JP" altLang="en-US" smtClean="0"/>
              <a:t>2021/7/27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27385EA-A8FD-49E8-BE51-A645C3987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E821861-98D6-4ADE-80D3-E59966A5F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F129-C475-4A51-A06E-0CFFFA0A3F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7864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8028C9-3CAB-49F8-BA3A-92727E94E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1A26420-4545-4CD2-B849-FC64CCF5FC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09D8A66-7957-4174-9B95-05C4842ED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1639178-DEC3-4496-8DA1-8376DA091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AE2A-78AC-40DF-A965-EEE62D706BCB}" type="datetimeFigureOut">
              <a:rPr kumimoji="1" lang="ja-JP" altLang="en-US" smtClean="0"/>
              <a:t>2021/7/27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0E47470-753F-428F-9A7C-697189E7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55EF3AE-3A9D-46EB-A325-889B128AB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F129-C475-4A51-A06E-0CFFFA0A3F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1725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52880EF-72ED-4945-B727-EB0BC2DA1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FAA8D0A-947E-4EB2-9E93-6B85C68ED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3A01E89-E508-418F-8226-8B94BF279A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4AE2A-78AC-40DF-A965-EEE62D706BCB}" type="datetimeFigureOut">
              <a:rPr kumimoji="1" lang="ja-JP" altLang="en-US" smtClean="0"/>
              <a:t>2021/7/27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702CEAF-00A3-4252-8408-0B25E0BB8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F64CDBE-92AE-4758-BAA8-4E533CB89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8F129-C475-4A51-A06E-0CFFFA0A3F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867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3.jpe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B832A58-AB7E-414F-899A-E2B21A731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6360" y="1198563"/>
            <a:ext cx="9144000" cy="2626678"/>
          </a:xfrm>
        </p:spPr>
        <p:txBody>
          <a:bodyPr>
            <a:normAutofit fontScale="90000"/>
          </a:bodyPr>
          <a:lstStyle/>
          <a:p>
            <a:r>
              <a:rPr lang="en-US" altLang="ja-JP" sz="8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/>
            </a:r>
            <a:br>
              <a:rPr lang="en-US" altLang="ja-JP" sz="8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</a:br>
            <a:r>
              <a:rPr lang="en-US" altLang="ja-JP" sz="8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/>
            </a:r>
            <a:br>
              <a:rPr lang="en-US" altLang="ja-JP" sz="8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</a:br>
            <a:r>
              <a:rPr lang="ja-JP" altLang="en-US" sz="8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ものと重さ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E217C89-7973-4819-AEF7-1C8C0A2E0436}"/>
              </a:ext>
            </a:extLst>
          </p:cNvPr>
          <p:cNvSpPr/>
          <p:nvPr/>
        </p:nvSpPr>
        <p:spPr>
          <a:xfrm>
            <a:off x="3954012" y="1917121"/>
            <a:ext cx="5179828" cy="744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おも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63E37AE-C6F5-470F-81BA-4166A2BF91C3}"/>
              </a:ext>
            </a:extLst>
          </p:cNvPr>
          <p:cNvSpPr txBox="1"/>
          <p:nvPr/>
        </p:nvSpPr>
        <p:spPr>
          <a:xfrm>
            <a:off x="156000" y="6300000"/>
            <a:ext cx="11880000" cy="360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r"/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参考「みらいをひらく　小学理科３</a:t>
            </a:r>
            <a:r>
              <a:rPr kumimoji="1" lang="en-US" altLang="ja-JP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『</a:t>
            </a:r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９　ものと重さ</a:t>
            </a:r>
            <a:r>
              <a:rPr kumimoji="1" lang="en-US" altLang="ja-JP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』</a:t>
            </a:r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」　教育出版</a:t>
            </a:r>
          </a:p>
        </p:txBody>
      </p:sp>
    </p:spTree>
    <p:extLst>
      <p:ext uri="{BB962C8B-B14F-4D97-AF65-F5344CB8AC3E}">
        <p14:creationId xmlns:p14="http://schemas.microsoft.com/office/powerpoint/2010/main" val="400170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4"/>
    </mc:Choice>
    <mc:Fallback xmlns="">
      <p:transition spd="slow" advTm="368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C4601E-DB19-49FF-AAAF-327BA39D5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1" name="コンテンツ プレースホルダー 10">
            <a:extLst>
              <a:ext uri="{FF2B5EF4-FFF2-40B4-BE49-F238E27FC236}">
                <a16:creationId xmlns:a16="http://schemas.microsoft.com/office/drawing/2014/main" id="{9E594807-43CB-4F84-9636-C5D8D57CE2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" t="11234" r="6102" b="14250"/>
          <a:stretch/>
        </p:blipFill>
        <p:spPr>
          <a:xfrm>
            <a:off x="450226" y="1959023"/>
            <a:ext cx="2619162" cy="1625660"/>
          </a:xfrm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E64AD2DA-A7E9-4AFE-BD64-3A37F012C099}"/>
              </a:ext>
            </a:extLst>
          </p:cNvPr>
          <p:cNvSpPr/>
          <p:nvPr/>
        </p:nvSpPr>
        <p:spPr>
          <a:xfrm>
            <a:off x="450225" y="365125"/>
            <a:ext cx="2469890" cy="1458960"/>
          </a:xfrm>
          <a:prstGeom prst="roundRect">
            <a:avLst/>
          </a:prstGeom>
          <a:solidFill>
            <a:srgbClr val="37F8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dirty="0">
                <a:solidFill>
                  <a:srgbClr val="005C2A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結果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DC870AA-15EE-4EB0-8B98-6F1BF9179B12}"/>
              </a:ext>
            </a:extLst>
          </p:cNvPr>
          <p:cNvSpPr/>
          <p:nvPr/>
        </p:nvSpPr>
        <p:spPr>
          <a:xfrm>
            <a:off x="0" y="230188"/>
            <a:ext cx="3273970" cy="744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solidFill>
                  <a:srgbClr val="005C2A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けっか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59330AC8-3F5F-45C0-8062-1997F43B31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t="15681" r="3047" b="12824"/>
          <a:stretch/>
        </p:blipFill>
        <p:spPr>
          <a:xfrm>
            <a:off x="450225" y="3584683"/>
            <a:ext cx="2619162" cy="150861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F1F9E98-23C9-4282-AA8B-202D65F1C6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" t="18344" r="4481" b="14437"/>
          <a:stretch/>
        </p:blipFill>
        <p:spPr>
          <a:xfrm>
            <a:off x="450225" y="5093294"/>
            <a:ext cx="2619162" cy="1456622"/>
          </a:xfrm>
          <a:prstGeom prst="rect">
            <a:avLst/>
          </a:prstGeom>
        </p:spPr>
      </p:pic>
      <p:sp>
        <p:nvSpPr>
          <p:cNvPr id="16" name="タイトル 8">
            <a:extLst>
              <a:ext uri="{FF2B5EF4-FFF2-40B4-BE49-F238E27FC236}">
                <a16:creationId xmlns:a16="http://schemas.microsoft.com/office/drawing/2014/main" id="{16B1F25F-F9F2-4B7C-A551-07E6651F55D0}"/>
              </a:ext>
            </a:extLst>
          </p:cNvPr>
          <p:cNvSpPr txBox="1">
            <a:spLocks/>
          </p:cNvSpPr>
          <p:nvPr/>
        </p:nvSpPr>
        <p:spPr>
          <a:xfrm>
            <a:off x="3839818" y="193854"/>
            <a:ext cx="7513982" cy="1668104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ja-JP" altLang="en-US" sz="4800" dirty="0">
                <a:uFill>
                  <a:solidFill>
                    <a:srgbClr val="0070C0"/>
                  </a:solidFill>
                </a:u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</a:t>
            </a:r>
            <a:r>
              <a:rPr lang="ja-JP" altLang="en-US" sz="4800" dirty="0" smtClean="0">
                <a:uFill>
                  <a:solidFill>
                    <a:srgbClr val="0070C0"/>
                  </a:solidFill>
                </a:u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「</a:t>
            </a:r>
            <a:r>
              <a:rPr lang="ja-JP" altLang="en-US" sz="4800" u="heavy" dirty="0" smtClean="0">
                <a:uFill>
                  <a:solidFill>
                    <a:srgbClr val="0070C0"/>
                  </a:solidFill>
                </a:u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ねんど」の</a:t>
            </a:r>
            <a:r>
              <a:rPr lang="ja-JP" altLang="en-US" sz="4800" u="heavy" dirty="0">
                <a:uFill>
                  <a:solidFill>
                    <a:srgbClr val="0070C0"/>
                  </a:solidFill>
                </a:u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形をかえても、</a:t>
            </a:r>
            <a:endParaRPr lang="en-US" altLang="ja-JP" sz="4800" u="heavy" dirty="0">
              <a:uFill>
                <a:solidFill>
                  <a:srgbClr val="0070C0"/>
                </a:solidFill>
              </a:u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algn="just"/>
            <a:endParaRPr lang="en-US" altLang="ja-JP" sz="1600" u="heavy" dirty="0">
              <a:uFill>
                <a:solidFill>
                  <a:srgbClr val="0070C0"/>
                </a:solidFill>
              </a:u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algn="just"/>
            <a:r>
              <a:rPr lang="ja-JP" altLang="en-US" sz="4800" u="heavy" dirty="0">
                <a:uFill>
                  <a:solidFill>
                    <a:srgbClr val="0070C0"/>
                  </a:solidFill>
                </a:u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重さはかわらない。</a:t>
            </a:r>
            <a:endParaRPr lang="en-US" altLang="ja-JP" sz="4800" u="heavy" dirty="0">
              <a:uFill>
                <a:solidFill>
                  <a:srgbClr val="0070C0"/>
                </a:solidFill>
              </a:u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3F334B25-92C6-4E51-BDC0-10403E3AAFB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t="17003" r="23952" b="11099"/>
          <a:stretch/>
        </p:blipFill>
        <p:spPr>
          <a:xfrm rot="5400000">
            <a:off x="3785550" y="2472364"/>
            <a:ext cx="3538115" cy="3733248"/>
          </a:xfrm>
          <a:prstGeom prst="rect">
            <a:avLst/>
          </a:prstGeom>
        </p:spPr>
      </p:pic>
      <p:sp>
        <p:nvSpPr>
          <p:cNvPr id="20" name="吹き出し: 角を丸めた四角形 19">
            <a:extLst>
              <a:ext uri="{FF2B5EF4-FFF2-40B4-BE49-F238E27FC236}">
                <a16:creationId xmlns:a16="http://schemas.microsoft.com/office/drawing/2014/main" id="{6A51C16A-89E4-4D3E-B5F2-1FB3D2194D7F}"/>
              </a:ext>
            </a:extLst>
          </p:cNvPr>
          <p:cNvSpPr/>
          <p:nvPr/>
        </p:nvSpPr>
        <p:spPr>
          <a:xfrm>
            <a:off x="7620551" y="2064989"/>
            <a:ext cx="3733249" cy="2728021"/>
          </a:xfrm>
          <a:prstGeom prst="wedgeRoundRectCallout">
            <a:avLst>
              <a:gd name="adj1" fmla="val 36955"/>
              <a:gd name="adj2" fmla="val 60576"/>
              <a:gd name="adj3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just">
              <a:lnSpc>
                <a:spcPct val="150000"/>
              </a:lnSpc>
            </a:pPr>
            <a:r>
              <a:rPr lang="ja-JP" altLang="en-US" sz="2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平らにしても、</a:t>
            </a:r>
            <a:endParaRPr lang="en-US" altLang="ja-JP" sz="24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2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細長くしても、</a:t>
            </a:r>
            <a:endParaRPr lang="en-US" altLang="ja-JP" sz="24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2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丸くしても、</a:t>
            </a:r>
            <a:endParaRPr lang="en-US" altLang="ja-JP" sz="24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2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重さはかわらなかった。</a:t>
            </a:r>
            <a:endParaRPr lang="en-US" altLang="ja-JP" sz="24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65FCE80B-9CF6-4BF7-AD3C-D321801A178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CFDF8"/>
              </a:clrFrom>
              <a:clrTo>
                <a:srgbClr val="FCFD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262" y="5120172"/>
            <a:ext cx="1473513" cy="1402865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194F09D-88AF-46B4-B10E-7D915C69FBA3}"/>
              </a:ext>
            </a:extLst>
          </p:cNvPr>
          <p:cNvSpPr txBox="1"/>
          <p:nvPr/>
        </p:nvSpPr>
        <p:spPr>
          <a:xfrm>
            <a:off x="7182914" y="-80961"/>
            <a:ext cx="3551852" cy="4799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20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かたち</a:t>
            </a:r>
            <a:endParaRPr kumimoji="1" lang="ja-JP" altLang="en-US" sz="200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86BD454-8005-4C8A-BA93-3803087380CE}"/>
              </a:ext>
            </a:extLst>
          </p:cNvPr>
          <p:cNvSpPr txBox="1"/>
          <p:nvPr/>
        </p:nvSpPr>
        <p:spPr>
          <a:xfrm>
            <a:off x="3370340" y="854623"/>
            <a:ext cx="3551852" cy="4799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20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  おも</a:t>
            </a:r>
            <a:endParaRPr lang="en-US" altLang="ja-JP" sz="200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7AFF494-39F0-422B-888B-A5E72CBA306A}"/>
              </a:ext>
            </a:extLst>
          </p:cNvPr>
          <p:cNvSpPr txBox="1"/>
          <p:nvPr/>
        </p:nvSpPr>
        <p:spPr>
          <a:xfrm>
            <a:off x="7421232" y="2157721"/>
            <a:ext cx="3551852" cy="4799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20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たい</a:t>
            </a:r>
            <a:endParaRPr lang="en-US" altLang="ja-JP" sz="200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B9CF2ED-7F2A-4E5A-8F79-0C6EA922DE41}"/>
              </a:ext>
            </a:extLst>
          </p:cNvPr>
          <p:cNvSpPr txBox="1"/>
          <p:nvPr/>
        </p:nvSpPr>
        <p:spPr>
          <a:xfrm>
            <a:off x="7421232" y="2749396"/>
            <a:ext cx="3551852" cy="4799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20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ほそなが</a:t>
            </a:r>
            <a:endParaRPr kumimoji="1" lang="ja-JP" altLang="en-US" sz="200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63581C9-0999-432F-BD6E-8A0B41777E5A}"/>
              </a:ext>
            </a:extLst>
          </p:cNvPr>
          <p:cNvSpPr txBox="1"/>
          <p:nvPr/>
        </p:nvSpPr>
        <p:spPr>
          <a:xfrm>
            <a:off x="7421232" y="3291239"/>
            <a:ext cx="3551852" cy="4799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20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まる</a:t>
            </a:r>
            <a:endParaRPr kumimoji="1" lang="ja-JP" altLang="en-US" sz="200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EE67C1F-DD5D-4889-AABD-956809067738}"/>
              </a:ext>
            </a:extLst>
          </p:cNvPr>
          <p:cNvSpPr txBox="1"/>
          <p:nvPr/>
        </p:nvSpPr>
        <p:spPr>
          <a:xfrm>
            <a:off x="7237906" y="3868620"/>
            <a:ext cx="3551852" cy="4799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20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  おも</a:t>
            </a:r>
            <a:endParaRPr lang="en-US" altLang="ja-JP" sz="200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6544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1FC336-B09B-4362-85A8-EC84AA1A1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C2F353C-CBDC-4F61-967D-7686AB673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FF7AA829-BF68-45EB-9C38-812E00B59E93}"/>
              </a:ext>
            </a:extLst>
          </p:cNvPr>
          <p:cNvSpPr/>
          <p:nvPr/>
        </p:nvSpPr>
        <p:spPr>
          <a:xfrm>
            <a:off x="450225" y="365125"/>
            <a:ext cx="4516630" cy="145896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わかったこと</a:t>
            </a:r>
            <a:endParaRPr kumimoji="1" lang="ja-JP" altLang="en-US" sz="54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タイトル 8">
            <a:extLst>
              <a:ext uri="{FF2B5EF4-FFF2-40B4-BE49-F238E27FC236}">
                <a16:creationId xmlns:a16="http://schemas.microsoft.com/office/drawing/2014/main" id="{6ADCE993-DBFA-4D1D-84C0-F213EF668448}"/>
              </a:ext>
            </a:extLst>
          </p:cNvPr>
          <p:cNvSpPr txBox="1">
            <a:spLocks/>
          </p:cNvSpPr>
          <p:nvPr/>
        </p:nvSpPr>
        <p:spPr>
          <a:xfrm>
            <a:off x="1646281" y="2072579"/>
            <a:ext cx="8899437" cy="2510487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ja-JP" altLang="en-US" sz="4800" dirty="0">
                <a:uFill>
                  <a:solidFill>
                    <a:srgbClr val="0070C0"/>
                  </a:solidFill>
                </a:u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</a:t>
            </a:r>
            <a:r>
              <a:rPr lang="ja-JP" altLang="en-US" sz="6600" u="heavy" dirty="0">
                <a:uFill>
                  <a:solidFill>
                    <a:schemeClr val="tx1"/>
                  </a:solidFill>
                </a:u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ものは、形をかえても、</a:t>
            </a:r>
            <a:endParaRPr lang="en-US" altLang="ja-JP" sz="6600" u="heavy" dirty="0">
              <a:uFill>
                <a:solidFill>
                  <a:schemeClr val="tx1"/>
                </a:solidFill>
              </a:u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algn="just"/>
            <a:r>
              <a:rPr lang="ja-JP" altLang="en-US" sz="6600" u="heavy" dirty="0">
                <a:uFill>
                  <a:solidFill>
                    <a:schemeClr val="tx1"/>
                  </a:solidFill>
                </a:u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重さはかわらない。</a:t>
            </a:r>
            <a:endParaRPr lang="en-US" altLang="ja-JP" sz="6600" u="heavy" dirty="0">
              <a:uFill>
                <a:solidFill>
                  <a:schemeClr val="tx1"/>
                </a:solidFill>
              </a:u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DB0BE94-99A1-4E93-A76A-9CC1C573237E}"/>
              </a:ext>
            </a:extLst>
          </p:cNvPr>
          <p:cNvSpPr txBox="1"/>
          <p:nvPr/>
        </p:nvSpPr>
        <p:spPr>
          <a:xfrm>
            <a:off x="1258306" y="3249207"/>
            <a:ext cx="3551852" cy="4799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20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  おも</a:t>
            </a:r>
            <a:endParaRPr lang="en-US" altLang="ja-JP" sz="200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3E83545-08B6-4CD1-9CE8-A06F0FB74F04}"/>
              </a:ext>
            </a:extLst>
          </p:cNvPr>
          <p:cNvSpPr txBox="1"/>
          <p:nvPr/>
        </p:nvSpPr>
        <p:spPr>
          <a:xfrm>
            <a:off x="4438463" y="2395312"/>
            <a:ext cx="3551852" cy="4799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20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  かたち</a:t>
            </a:r>
            <a:endParaRPr lang="en-US" altLang="ja-JP" sz="200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pic>
        <p:nvPicPr>
          <p:cNvPr id="9" name="Picture 2" descr="先生のイラスト（男性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544" y="3761293"/>
            <a:ext cx="2137255" cy="291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817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186705"/>
            <a:ext cx="10515600" cy="1325563"/>
          </a:xfrm>
        </p:spPr>
        <p:txBody>
          <a:bodyPr/>
          <a:lstStyle/>
          <a:p>
            <a:r>
              <a:rPr kumimoji="1" lang="ja-JP" altLang="en-US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言葉の確認</a:t>
            </a: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</p:nvPr>
        </p:nvGraphicFramePr>
        <p:xfrm>
          <a:off x="377719" y="1424066"/>
          <a:ext cx="10976081" cy="42589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84164">
                  <a:extLst>
                    <a:ext uri="{9D8B030D-6E8A-4147-A177-3AD203B41FA5}">
                      <a16:colId xmlns:a16="http://schemas.microsoft.com/office/drawing/2014/main" val="3023291173"/>
                    </a:ext>
                  </a:extLst>
                </a:gridCol>
                <a:gridCol w="5754587">
                  <a:extLst>
                    <a:ext uri="{9D8B030D-6E8A-4147-A177-3AD203B41FA5}">
                      <a16:colId xmlns:a16="http://schemas.microsoft.com/office/drawing/2014/main" val="3994574376"/>
                    </a:ext>
                  </a:extLst>
                </a:gridCol>
                <a:gridCol w="2837330">
                  <a:extLst>
                    <a:ext uri="{9D8B030D-6E8A-4147-A177-3AD203B41FA5}">
                      <a16:colId xmlns:a16="http://schemas.microsoft.com/office/drawing/2014/main" val="723312643"/>
                    </a:ext>
                  </a:extLst>
                </a:gridCol>
              </a:tblGrid>
              <a:tr h="425890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540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重さ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生活の中にある「重さ」の例</a:t>
                      </a:r>
                      <a:endParaRPr kumimoji="1" lang="en-US" altLang="ja-JP" sz="36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endParaRPr kumimoji="1" lang="en-US" altLang="ja-JP" sz="36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r>
                        <a:rPr kumimoji="1" lang="ja-JP" altLang="en-US" sz="360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・体重</a:t>
                      </a:r>
                      <a:endParaRPr kumimoji="1" lang="en-US" altLang="ja-JP" sz="36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endParaRPr kumimoji="1" lang="en-US" altLang="ja-JP" sz="36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r>
                        <a:rPr kumimoji="1" lang="ja-JP" altLang="en-US" sz="360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・ハンバーグ等の食べ物</a:t>
                      </a:r>
                      <a:endParaRPr kumimoji="1" lang="en-US" altLang="ja-JP" sz="36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endParaRPr kumimoji="1" lang="ja-JP" altLang="en-US" sz="36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kumimoji="1" lang="ja-JP" altLang="en-US" sz="36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6408280"/>
                  </a:ext>
                </a:extLst>
              </a:tr>
            </a:tbl>
          </a:graphicData>
        </a:graphic>
      </p:graphicFrame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4C135D0-D610-4554-AB34-01B9BB50CC19}"/>
              </a:ext>
            </a:extLst>
          </p:cNvPr>
          <p:cNvSpPr/>
          <p:nvPr/>
        </p:nvSpPr>
        <p:spPr>
          <a:xfrm>
            <a:off x="377719" y="0"/>
            <a:ext cx="4082770" cy="744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ことば　　かくにん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4C135D0-D610-4554-AB34-01B9BB50CC19}"/>
              </a:ext>
            </a:extLst>
          </p:cNvPr>
          <p:cNvSpPr/>
          <p:nvPr/>
        </p:nvSpPr>
        <p:spPr>
          <a:xfrm>
            <a:off x="139115" y="2689138"/>
            <a:ext cx="2279989" cy="744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おも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4C135D0-D610-4554-AB34-01B9BB50CC19}"/>
              </a:ext>
            </a:extLst>
          </p:cNvPr>
          <p:cNvSpPr/>
          <p:nvPr/>
        </p:nvSpPr>
        <p:spPr>
          <a:xfrm>
            <a:off x="2757028" y="1819915"/>
            <a:ext cx="5747391" cy="744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せいかつ　なか　　　　　　　　　　おも　　　　　　れい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4C135D0-D610-4554-AB34-01B9BB50CC19}"/>
              </a:ext>
            </a:extLst>
          </p:cNvPr>
          <p:cNvSpPr/>
          <p:nvPr/>
        </p:nvSpPr>
        <p:spPr>
          <a:xfrm>
            <a:off x="2419104" y="2853339"/>
            <a:ext cx="2279989" cy="744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たいじゅう</a:t>
            </a:r>
            <a:endParaRPr kumimoji="1" lang="ja-JP" altLang="en-US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4C135D0-D610-4554-AB34-01B9BB50CC19}"/>
              </a:ext>
            </a:extLst>
          </p:cNvPr>
          <p:cNvSpPr/>
          <p:nvPr/>
        </p:nvSpPr>
        <p:spPr>
          <a:xfrm>
            <a:off x="5137500" y="4009385"/>
            <a:ext cx="3103893" cy="744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など　　　た　　　もの</a:t>
            </a:r>
          </a:p>
        </p:txBody>
      </p:sp>
      <p:pic>
        <p:nvPicPr>
          <p:cNvPr id="1026" name="Picture 2" descr="体重測定のイラスト（学校の健康診断・男の子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938" y="1738885"/>
            <a:ext cx="1662673" cy="202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ハンバーグとスキレットのイラス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353" y="4139866"/>
            <a:ext cx="1389842" cy="137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033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0105E3-02BD-4218-B6EB-23EB03979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振り返り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161BB36-98CD-40A1-BEFD-EF4650388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4612"/>
            <a:ext cx="10515600" cy="465230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ja-JP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・「　　　　」が分かった。（分からなかった。）</a:t>
            </a:r>
            <a:endParaRPr kumimoji="1" lang="en-US" altLang="ja-JP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・「　　　　」ができた。（難しかった。）</a:t>
            </a:r>
            <a:endParaRPr lang="en-US" altLang="ja-JP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・もっと、やってみたい。（考えたい。）</a:t>
            </a:r>
            <a:endParaRPr kumimoji="1" lang="en-US" altLang="ja-JP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・友達の「　　　　」が良かった。</a:t>
            </a:r>
            <a:endParaRPr lang="en-US" altLang="ja-JP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・「　　　　」の時に使えそう。</a:t>
            </a:r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（使ってみよう。）</a:t>
            </a:r>
            <a:endParaRPr lang="en-US" altLang="ja-JP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・もしかしたら、～じゃないのかな？</a:t>
            </a:r>
            <a:endParaRPr lang="en-US" altLang="ja-JP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・～をやってみたい。</a:t>
            </a:r>
            <a:endParaRPr lang="en-US" altLang="ja-JP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・～で、びっくりした。</a:t>
            </a:r>
            <a:endParaRPr lang="en-US" altLang="ja-JP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marL="0" indent="0">
              <a:buNone/>
            </a:pPr>
            <a:endParaRPr kumimoji="1" lang="en-US" altLang="ja-JP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62EBC03-470E-4D47-80B1-A0070F840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9300" y="111125"/>
            <a:ext cx="1714500" cy="171450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575777" y="230188"/>
            <a:ext cx="7399526" cy="591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</a:t>
            </a:r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ふ　　　　か</a:t>
            </a:r>
            <a:endParaRPr kumimoji="1"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277911" y="1899876"/>
            <a:ext cx="7399526" cy="591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</a:t>
            </a:r>
            <a:r>
              <a:rPr kumimoji="1"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わ　　　　　　　　　　　　　　　わ</a:t>
            </a:r>
            <a:endParaRPr kumimoji="1" lang="ja-JP" altLang="en-US" sz="5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553582" y="2467109"/>
            <a:ext cx="1756152" cy="591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</a:t>
            </a:r>
            <a:r>
              <a:rPr kumimoji="1"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むずか</a:t>
            </a:r>
            <a:endParaRPr kumimoji="1" lang="ja-JP" altLang="en-US" sz="1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996948" y="3001330"/>
            <a:ext cx="1756152" cy="591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</a:t>
            </a:r>
            <a:r>
              <a:rPr kumimoji="1"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かんが</a:t>
            </a:r>
            <a:endParaRPr kumimoji="1" lang="ja-JP" altLang="en-US" sz="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838200" y="3503459"/>
            <a:ext cx="1756152" cy="591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kumimoji="1"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ともだち</a:t>
            </a:r>
            <a:endParaRPr kumimoji="1" lang="ja-JP" altLang="en-US" sz="1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102792" y="3466346"/>
            <a:ext cx="1756152" cy="591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</a:t>
            </a:r>
            <a:r>
              <a:rPr kumimoji="1"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</a:t>
            </a:r>
            <a:endParaRPr kumimoji="1" lang="ja-JP" altLang="en-US" sz="1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295402" y="4005588"/>
            <a:ext cx="3559124" cy="591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kumimoji="1"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とき　　　　 つか　　　　　　　　　　　　   つか</a:t>
            </a:r>
            <a:endParaRPr kumimoji="1" lang="ja-JP" altLang="en-US" sz="1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403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186705"/>
            <a:ext cx="10515600" cy="1325563"/>
          </a:xfrm>
        </p:spPr>
        <p:txBody>
          <a:bodyPr/>
          <a:lstStyle/>
          <a:p>
            <a:r>
              <a:rPr kumimoji="1" lang="ja-JP" altLang="en-US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言葉の紹介</a:t>
            </a: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5499326"/>
              </p:ext>
            </p:extLst>
          </p:nvPr>
        </p:nvGraphicFramePr>
        <p:xfrm>
          <a:off x="377719" y="1424066"/>
          <a:ext cx="10976081" cy="42589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84164">
                  <a:extLst>
                    <a:ext uri="{9D8B030D-6E8A-4147-A177-3AD203B41FA5}">
                      <a16:colId xmlns:a16="http://schemas.microsoft.com/office/drawing/2014/main" val="3023291173"/>
                    </a:ext>
                  </a:extLst>
                </a:gridCol>
                <a:gridCol w="5754587">
                  <a:extLst>
                    <a:ext uri="{9D8B030D-6E8A-4147-A177-3AD203B41FA5}">
                      <a16:colId xmlns:a16="http://schemas.microsoft.com/office/drawing/2014/main" val="3994574376"/>
                    </a:ext>
                  </a:extLst>
                </a:gridCol>
                <a:gridCol w="2837330">
                  <a:extLst>
                    <a:ext uri="{9D8B030D-6E8A-4147-A177-3AD203B41FA5}">
                      <a16:colId xmlns:a16="http://schemas.microsoft.com/office/drawing/2014/main" val="723312643"/>
                    </a:ext>
                  </a:extLst>
                </a:gridCol>
              </a:tblGrid>
              <a:tr h="425890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540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重さ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生活の中にある「重さ」の例</a:t>
                      </a:r>
                      <a:endParaRPr kumimoji="1" lang="en-US" altLang="ja-JP" sz="36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endParaRPr kumimoji="1" lang="en-US" altLang="ja-JP" sz="36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r>
                        <a:rPr kumimoji="1" lang="ja-JP" altLang="en-US" sz="360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・体重</a:t>
                      </a:r>
                      <a:endParaRPr kumimoji="1" lang="en-US" altLang="ja-JP" sz="36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endParaRPr kumimoji="1" lang="en-US" altLang="ja-JP" sz="36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r>
                        <a:rPr kumimoji="1" lang="ja-JP" altLang="en-US" sz="360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・ハンバーグ等の食べ物</a:t>
                      </a:r>
                      <a:endParaRPr kumimoji="1" lang="en-US" altLang="ja-JP" sz="36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endParaRPr kumimoji="1" lang="ja-JP" altLang="en-US" sz="36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kumimoji="1" lang="ja-JP" altLang="en-US" sz="36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6408280"/>
                  </a:ext>
                </a:extLst>
              </a:tr>
            </a:tbl>
          </a:graphicData>
        </a:graphic>
      </p:graphicFrame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4C135D0-D610-4554-AB34-01B9BB50CC19}"/>
              </a:ext>
            </a:extLst>
          </p:cNvPr>
          <p:cNvSpPr/>
          <p:nvPr/>
        </p:nvSpPr>
        <p:spPr>
          <a:xfrm>
            <a:off x="377719" y="0"/>
            <a:ext cx="4082770" cy="744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ことば　　しょうかい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4C135D0-D610-4554-AB34-01B9BB50CC19}"/>
              </a:ext>
            </a:extLst>
          </p:cNvPr>
          <p:cNvSpPr/>
          <p:nvPr/>
        </p:nvSpPr>
        <p:spPr>
          <a:xfrm>
            <a:off x="139115" y="2689138"/>
            <a:ext cx="2279989" cy="744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おも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4C135D0-D610-4554-AB34-01B9BB50CC19}"/>
              </a:ext>
            </a:extLst>
          </p:cNvPr>
          <p:cNvSpPr/>
          <p:nvPr/>
        </p:nvSpPr>
        <p:spPr>
          <a:xfrm>
            <a:off x="2757028" y="1819915"/>
            <a:ext cx="5747391" cy="744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せいかつ　なか　　　　　　　　　　おも　　　　　　れい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4C135D0-D610-4554-AB34-01B9BB50CC19}"/>
              </a:ext>
            </a:extLst>
          </p:cNvPr>
          <p:cNvSpPr/>
          <p:nvPr/>
        </p:nvSpPr>
        <p:spPr>
          <a:xfrm>
            <a:off x="2419104" y="2853339"/>
            <a:ext cx="2279989" cy="744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たいじゅう</a:t>
            </a:r>
            <a:endParaRPr kumimoji="1" lang="ja-JP" altLang="en-US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4C135D0-D610-4554-AB34-01B9BB50CC19}"/>
              </a:ext>
            </a:extLst>
          </p:cNvPr>
          <p:cNvSpPr/>
          <p:nvPr/>
        </p:nvSpPr>
        <p:spPr>
          <a:xfrm>
            <a:off x="5137500" y="4009385"/>
            <a:ext cx="3103893" cy="744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など　　　た　　　もの</a:t>
            </a:r>
          </a:p>
        </p:txBody>
      </p:sp>
      <p:pic>
        <p:nvPicPr>
          <p:cNvPr id="1026" name="Picture 2" descr="体重測定のイラスト（学校の健康診断・男の子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938" y="1738885"/>
            <a:ext cx="1662673" cy="202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ハンバーグとスキレットのイラス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353" y="4139866"/>
            <a:ext cx="1389842" cy="137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09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50"/>
    </mc:Choice>
    <mc:Fallback xmlns="">
      <p:transition spd="slow" advTm="4155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62A52D-6EA3-4102-B1DA-18B195466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6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問題</a:t>
            </a:r>
            <a:endParaRPr kumimoji="1" lang="ja-JP" altLang="en-US" sz="6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B02D977-EA1A-4249-B2E7-18DEA5D73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FFED01ED-3A1F-4174-AC7D-E6976AA0B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11" y="2567607"/>
            <a:ext cx="4366897" cy="457106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C7671C4-9BCA-405E-9853-099DAF53D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855" y="2926983"/>
            <a:ext cx="5480047" cy="3852313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859CD6E-41A2-46C9-9A8B-EEEB5206CDD1}"/>
              </a:ext>
            </a:extLst>
          </p:cNvPr>
          <p:cNvSpPr/>
          <p:nvPr/>
        </p:nvSpPr>
        <p:spPr>
          <a:xfrm>
            <a:off x="2611118" y="1915327"/>
            <a:ext cx="6969760" cy="13255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5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どっちが重い？</a:t>
            </a:r>
          </a:p>
        </p:txBody>
      </p:sp>
      <p:sp>
        <p:nvSpPr>
          <p:cNvPr id="18" name="矢印: 左右 17">
            <a:extLst>
              <a:ext uri="{FF2B5EF4-FFF2-40B4-BE49-F238E27FC236}">
                <a16:creationId xmlns:a16="http://schemas.microsoft.com/office/drawing/2014/main" id="{366B2668-4FBD-4DB7-A3F0-5B77BC0782DB}"/>
              </a:ext>
            </a:extLst>
          </p:cNvPr>
          <p:cNvSpPr/>
          <p:nvPr/>
        </p:nvSpPr>
        <p:spPr>
          <a:xfrm>
            <a:off x="4701446" y="4656155"/>
            <a:ext cx="2789111" cy="36029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192C8CDA-DB6A-427A-AA50-B411779311DA}"/>
              </a:ext>
            </a:extLst>
          </p:cNvPr>
          <p:cNvSpPr/>
          <p:nvPr/>
        </p:nvSpPr>
        <p:spPr>
          <a:xfrm>
            <a:off x="4582160" y="5596731"/>
            <a:ext cx="3027680" cy="71516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くらべる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6C82E45-2336-43B0-B04A-E291F0EB877A}"/>
              </a:ext>
            </a:extLst>
          </p:cNvPr>
          <p:cNvSpPr/>
          <p:nvPr/>
        </p:nvSpPr>
        <p:spPr>
          <a:xfrm>
            <a:off x="1062983" y="6209166"/>
            <a:ext cx="2865120" cy="60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/>
              <a:t>アルミ缶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1BE9992-FE3F-4923-9EE7-4E61EA80F508}"/>
              </a:ext>
            </a:extLst>
          </p:cNvPr>
          <p:cNvSpPr/>
          <p:nvPr/>
        </p:nvSpPr>
        <p:spPr>
          <a:xfrm>
            <a:off x="8148318" y="6176963"/>
            <a:ext cx="2865120" cy="60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スチール</a:t>
            </a:r>
            <a:r>
              <a:rPr kumimoji="1" lang="ja-JP" altLang="en-US" sz="2800" dirty="0"/>
              <a:t>缶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FCB0D22-9101-4F70-A063-AC5C1105164E}"/>
              </a:ext>
            </a:extLst>
          </p:cNvPr>
          <p:cNvSpPr/>
          <p:nvPr/>
        </p:nvSpPr>
        <p:spPr>
          <a:xfrm>
            <a:off x="0" y="46542"/>
            <a:ext cx="3273970" cy="744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もんだい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4C135D0-D610-4554-AB34-01B9BB50CC19}"/>
              </a:ext>
            </a:extLst>
          </p:cNvPr>
          <p:cNvSpPr/>
          <p:nvPr/>
        </p:nvSpPr>
        <p:spPr>
          <a:xfrm>
            <a:off x="5877651" y="1752190"/>
            <a:ext cx="1636985" cy="744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おも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5A57C83-95E4-4875-B896-D1C5D86F95CD}"/>
              </a:ext>
            </a:extLst>
          </p:cNvPr>
          <p:cNvSpPr/>
          <p:nvPr/>
        </p:nvSpPr>
        <p:spPr>
          <a:xfrm>
            <a:off x="2540436" y="5907999"/>
            <a:ext cx="1087321" cy="60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かん</a:t>
            </a:r>
            <a:endParaRPr kumimoji="1"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F1D093B1-45A2-4D16-99DD-18559FF9982D}"/>
              </a:ext>
            </a:extLst>
          </p:cNvPr>
          <p:cNvSpPr/>
          <p:nvPr/>
        </p:nvSpPr>
        <p:spPr>
          <a:xfrm>
            <a:off x="9779851" y="5850238"/>
            <a:ext cx="1087321" cy="60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かん</a:t>
            </a:r>
            <a:endParaRPr kumimoji="1"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E818F90B-495F-4368-A8E7-7BFC0276D5C4}"/>
              </a:ext>
            </a:extLst>
          </p:cNvPr>
          <p:cNvSpPr/>
          <p:nvPr/>
        </p:nvSpPr>
        <p:spPr>
          <a:xfrm>
            <a:off x="318052" y="255265"/>
            <a:ext cx="2469890" cy="14589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問題</a:t>
            </a:r>
            <a:endParaRPr kumimoji="1" lang="ja-JP" altLang="en-US" sz="5400" dirty="0">
              <a:solidFill>
                <a:srgbClr val="00B05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F90A5A0-565C-4F5D-B9FA-82DF24303DF5}"/>
              </a:ext>
            </a:extLst>
          </p:cNvPr>
          <p:cNvSpPr/>
          <p:nvPr/>
        </p:nvSpPr>
        <p:spPr>
          <a:xfrm>
            <a:off x="-83988" y="146251"/>
            <a:ext cx="3273970" cy="744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もんだい</a:t>
            </a:r>
          </a:p>
        </p:txBody>
      </p:sp>
    </p:spTree>
    <p:extLst>
      <p:ext uri="{BB962C8B-B14F-4D97-AF65-F5344CB8AC3E}">
        <p14:creationId xmlns:p14="http://schemas.microsoft.com/office/powerpoint/2010/main" val="309837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87"/>
    </mc:Choice>
    <mc:Fallback xmlns="">
      <p:transition spd="slow" advTm="2768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D79333-3BC8-4036-8B8F-1A4F903D8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422D1BB-1611-4749-B89E-E14D31205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2CFE4A3-DB27-4E94-AA3C-DE750288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083707"/>
            <a:ext cx="3060000" cy="3060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99FAFC1-3DB6-42A6-835B-DFC6B852D2D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DFDF5"/>
              </a:clrFrom>
              <a:clrTo>
                <a:srgbClr val="FDFD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303" y="3432875"/>
            <a:ext cx="2319999" cy="3060000"/>
          </a:xfrm>
          <a:prstGeom prst="rect">
            <a:avLst/>
          </a:prstGeom>
        </p:spPr>
      </p:pic>
      <p:sp>
        <p:nvSpPr>
          <p:cNvPr id="6" name="吹き出し: 角を丸めた四角形 5">
            <a:extLst>
              <a:ext uri="{FF2B5EF4-FFF2-40B4-BE49-F238E27FC236}">
                <a16:creationId xmlns:a16="http://schemas.microsoft.com/office/drawing/2014/main" id="{F1C7564D-84F4-40D9-89B9-1FD33A592F72}"/>
              </a:ext>
            </a:extLst>
          </p:cNvPr>
          <p:cNvSpPr/>
          <p:nvPr/>
        </p:nvSpPr>
        <p:spPr>
          <a:xfrm>
            <a:off x="2754985" y="365125"/>
            <a:ext cx="5400000" cy="1827912"/>
          </a:xfrm>
          <a:prstGeom prst="wedgeRoundRectCallout">
            <a:avLst>
              <a:gd name="adj1" fmla="val -52189"/>
              <a:gd name="adj2" fmla="val 88234"/>
              <a:gd name="adj3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just">
              <a:lnSpc>
                <a:spcPct val="150000"/>
              </a:lnSpc>
            </a:pPr>
            <a:r>
              <a:rPr lang="ja-JP" altLang="en-US" sz="3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ものによって、重いものや</a:t>
            </a:r>
            <a:endParaRPr lang="en-US" altLang="ja-JP" sz="32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3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軽いものがあるね。</a:t>
            </a:r>
            <a:endParaRPr kumimoji="1" lang="ja-JP" altLang="en-US" sz="32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吹き出し: 角を丸めた四角形 6">
            <a:extLst>
              <a:ext uri="{FF2B5EF4-FFF2-40B4-BE49-F238E27FC236}">
                <a16:creationId xmlns:a16="http://schemas.microsoft.com/office/drawing/2014/main" id="{1B3B0AD0-F7D9-4208-8411-81E960518F99}"/>
              </a:ext>
            </a:extLst>
          </p:cNvPr>
          <p:cNvSpPr/>
          <p:nvPr/>
        </p:nvSpPr>
        <p:spPr>
          <a:xfrm>
            <a:off x="3633801" y="4049086"/>
            <a:ext cx="5400000" cy="1827913"/>
          </a:xfrm>
          <a:prstGeom prst="wedgeRoundRectCallout">
            <a:avLst>
              <a:gd name="adj1" fmla="val 62387"/>
              <a:gd name="adj2" fmla="val 7322"/>
              <a:gd name="adj3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just">
              <a:lnSpc>
                <a:spcPct val="150000"/>
              </a:lnSpc>
            </a:pPr>
            <a:r>
              <a:rPr lang="ja-JP" altLang="en-US" sz="3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形をかえたねんどの重さはちがうのかな？</a:t>
            </a:r>
            <a:endParaRPr kumimoji="1" lang="ja-JP" altLang="en-US" sz="32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BB79E0C-1F8B-4D60-B42A-8AC86DDCCB8A}"/>
              </a:ext>
            </a:extLst>
          </p:cNvPr>
          <p:cNvSpPr txBox="1"/>
          <p:nvPr/>
        </p:nvSpPr>
        <p:spPr>
          <a:xfrm>
            <a:off x="5021083" y="417637"/>
            <a:ext cx="2625436" cy="4799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20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 おも</a:t>
            </a:r>
            <a:endParaRPr kumimoji="1" lang="ja-JP" altLang="en-US" sz="200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C3D3628-4F6C-4AAE-97FD-B0EDCBE6EFF6}"/>
              </a:ext>
            </a:extLst>
          </p:cNvPr>
          <p:cNvSpPr txBox="1"/>
          <p:nvPr/>
        </p:nvSpPr>
        <p:spPr>
          <a:xfrm>
            <a:off x="2321083" y="1175056"/>
            <a:ext cx="2625436" cy="4799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20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  かる</a:t>
            </a:r>
            <a:endParaRPr kumimoji="1" lang="ja-JP" altLang="en-US" sz="200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19ECDDB-4AD6-4280-95FE-B498824B8291}"/>
              </a:ext>
            </a:extLst>
          </p:cNvPr>
          <p:cNvSpPr txBox="1"/>
          <p:nvPr/>
        </p:nvSpPr>
        <p:spPr>
          <a:xfrm>
            <a:off x="3307299" y="4049086"/>
            <a:ext cx="5237954" cy="48844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20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 かたち　　　　　　　　　　　　おも</a:t>
            </a:r>
            <a:endParaRPr kumimoji="1" lang="ja-JP" altLang="en-US" sz="200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372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51"/>
    </mc:Choice>
    <mc:Fallback xmlns="">
      <p:transition spd="slow" advTm="2955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FD92C5E4-4D42-4848-939B-3CD4AB802A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343" y="2071567"/>
            <a:ext cx="5085314" cy="3813985"/>
          </a:xfrm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B2A2E516-DA16-40FA-A4CC-B6A8F9F578FE}"/>
              </a:ext>
            </a:extLst>
          </p:cNvPr>
          <p:cNvSpPr/>
          <p:nvPr/>
        </p:nvSpPr>
        <p:spPr>
          <a:xfrm>
            <a:off x="258417" y="365125"/>
            <a:ext cx="3081131" cy="13255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やってみよう</a:t>
            </a:r>
          </a:p>
        </p:txBody>
      </p:sp>
      <p:sp>
        <p:nvSpPr>
          <p:cNvPr id="9" name="タイトル 8">
            <a:extLst>
              <a:ext uri="{FF2B5EF4-FFF2-40B4-BE49-F238E27FC236}">
                <a16:creationId xmlns:a16="http://schemas.microsoft.com/office/drawing/2014/main" id="{B5E16276-80DF-4D65-B9CA-BADC20210D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70564" y="412198"/>
            <a:ext cx="8264236" cy="1325563"/>
          </a:xfrm>
          <a:prstGeom prst="rect">
            <a:avLst/>
          </a:prstGeom>
          <a:noFill/>
        </p:spPr>
        <p:txBody>
          <a:bodyPr wrap="square" tIns="0" bIns="0" rtlCol="0" anchor="b" anchorCtr="0">
            <a:noAutofit/>
          </a:bodyPr>
          <a:lstStyle/>
          <a:p>
            <a:pPr algn="just"/>
            <a:r>
              <a:rPr kumimoji="1" lang="ja-JP" altLang="en-US" sz="4800" dirty="0">
                <a:uFill>
                  <a:solidFill>
                    <a:srgbClr val="0070C0"/>
                  </a:solidFill>
                </a:u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</a:t>
            </a:r>
            <a:r>
              <a:rPr lang="ja-JP" altLang="en-US" sz="4000" u="heavy" dirty="0">
                <a:uFill>
                  <a:solidFill>
                    <a:srgbClr val="0070C0"/>
                  </a:solidFill>
                </a:u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形をかえた「ねんど」を手に持って</a:t>
            </a:r>
            <a:r>
              <a:rPr kumimoji="1" lang="ja-JP" altLang="en-US" sz="4000" u="heavy" dirty="0">
                <a:uFill>
                  <a:solidFill>
                    <a:srgbClr val="0070C0"/>
                  </a:solidFill>
                </a:u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、重さをくらべてみよう。</a:t>
            </a:r>
            <a:endParaRPr kumimoji="1" lang="en-US" altLang="ja-JP" sz="4400" u="heavy" dirty="0">
              <a:uFill>
                <a:solidFill>
                  <a:srgbClr val="0070C0"/>
                </a:solidFill>
              </a:u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C76FB35-3F4B-4EE2-9000-89BE973BDE2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17" y="4890051"/>
            <a:ext cx="1571600" cy="160282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84FAD07-F45E-4CD1-A432-CF7344FD832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CFDF8"/>
              </a:clrFrom>
              <a:clrTo>
                <a:srgbClr val="FCFD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88" y="1967949"/>
            <a:ext cx="1861488" cy="1772239"/>
          </a:xfrm>
          <a:prstGeom prst="rect">
            <a:avLst/>
          </a:prstGeom>
        </p:spPr>
      </p:pic>
      <p:sp>
        <p:nvSpPr>
          <p:cNvPr id="12" name="吹き出し: 角を丸めた四角形 11">
            <a:extLst>
              <a:ext uri="{FF2B5EF4-FFF2-40B4-BE49-F238E27FC236}">
                <a16:creationId xmlns:a16="http://schemas.microsoft.com/office/drawing/2014/main" id="{616B3E25-8262-4871-AD02-AC8AABD6B150}"/>
              </a:ext>
            </a:extLst>
          </p:cNvPr>
          <p:cNvSpPr/>
          <p:nvPr/>
        </p:nvSpPr>
        <p:spPr>
          <a:xfrm>
            <a:off x="2095312" y="2071567"/>
            <a:ext cx="5400000" cy="2658624"/>
          </a:xfrm>
          <a:prstGeom prst="wedgeRoundRectCallout">
            <a:avLst>
              <a:gd name="adj1" fmla="val -52189"/>
              <a:gd name="adj2" fmla="val 88234"/>
              <a:gd name="adj3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just">
              <a:lnSpc>
                <a:spcPct val="150000"/>
              </a:lnSpc>
            </a:pPr>
            <a:r>
              <a:rPr lang="ja-JP" altLang="en-US" sz="3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平らな形のねんどを持つと、元の形のねんどよりも軽く感じたよ。</a:t>
            </a:r>
            <a:endParaRPr kumimoji="1" lang="ja-JP" altLang="en-US" sz="32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3" name="吹き出し: 角を丸めた四角形 12">
            <a:extLst>
              <a:ext uri="{FF2B5EF4-FFF2-40B4-BE49-F238E27FC236}">
                <a16:creationId xmlns:a16="http://schemas.microsoft.com/office/drawing/2014/main" id="{0409CA0C-85CC-4C36-8CAC-C397DFC0C40E}"/>
              </a:ext>
            </a:extLst>
          </p:cNvPr>
          <p:cNvSpPr/>
          <p:nvPr/>
        </p:nvSpPr>
        <p:spPr>
          <a:xfrm>
            <a:off x="4961983" y="4890051"/>
            <a:ext cx="5400000" cy="1827913"/>
          </a:xfrm>
          <a:prstGeom prst="wedgeRoundRectCallout">
            <a:avLst>
              <a:gd name="adj1" fmla="val 52816"/>
              <a:gd name="adj2" fmla="val -99251"/>
              <a:gd name="adj3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just">
              <a:lnSpc>
                <a:spcPct val="150000"/>
              </a:lnSpc>
            </a:pPr>
            <a:r>
              <a:rPr lang="ja-JP" altLang="en-US" sz="3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形によって、重さはかわるのかな？</a:t>
            </a:r>
            <a:endParaRPr kumimoji="1" lang="ja-JP" altLang="en-US" sz="32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A8C63CF-01DD-4C1C-A23A-BBA801F85100}"/>
              </a:ext>
            </a:extLst>
          </p:cNvPr>
          <p:cNvSpPr txBox="1"/>
          <p:nvPr/>
        </p:nvSpPr>
        <p:spPr>
          <a:xfrm>
            <a:off x="4135581" y="278559"/>
            <a:ext cx="7214906" cy="38645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20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 かたち　　　　　　　　　　　　　　 て　　　も</a:t>
            </a:r>
            <a:endParaRPr kumimoji="1" lang="ja-JP" altLang="en-US" sz="200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E5DA098-8EBD-46BC-B6BD-C3A250CF984F}"/>
              </a:ext>
            </a:extLst>
          </p:cNvPr>
          <p:cNvSpPr txBox="1"/>
          <p:nvPr/>
        </p:nvSpPr>
        <p:spPr>
          <a:xfrm>
            <a:off x="3254603" y="805915"/>
            <a:ext cx="2625436" cy="4799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20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 おも</a:t>
            </a:r>
            <a:endParaRPr kumimoji="1" lang="ja-JP" altLang="en-US" sz="200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CFAB260-5256-4CCA-803A-B5FE56D9FF65}"/>
              </a:ext>
            </a:extLst>
          </p:cNvPr>
          <p:cNvSpPr txBox="1"/>
          <p:nvPr/>
        </p:nvSpPr>
        <p:spPr>
          <a:xfrm>
            <a:off x="1864050" y="2229100"/>
            <a:ext cx="5631262" cy="39738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20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 たい　　かたち　　　　　　　　も</a:t>
            </a:r>
            <a:endParaRPr lang="en-US" altLang="ja-JP" sz="200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446A855-0C63-4227-AA11-55B93BFA977D}"/>
              </a:ext>
            </a:extLst>
          </p:cNvPr>
          <p:cNvSpPr txBox="1"/>
          <p:nvPr/>
        </p:nvSpPr>
        <p:spPr>
          <a:xfrm>
            <a:off x="1864049" y="2877026"/>
            <a:ext cx="5406545" cy="53514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20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 もと　かたち　　　　　　　　　　かる</a:t>
            </a:r>
            <a:endParaRPr kumimoji="1" lang="ja-JP" altLang="en-US" sz="200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6C93770-1536-470A-9B71-068D1D83DC08}"/>
              </a:ext>
            </a:extLst>
          </p:cNvPr>
          <p:cNvSpPr txBox="1"/>
          <p:nvPr/>
        </p:nvSpPr>
        <p:spPr>
          <a:xfrm>
            <a:off x="1996604" y="3662713"/>
            <a:ext cx="2625436" cy="4799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20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かん</a:t>
            </a:r>
            <a:endParaRPr kumimoji="1" lang="ja-JP" altLang="en-US" sz="200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2A46FDD-D2E5-4147-909B-16B9864E6156}"/>
              </a:ext>
            </a:extLst>
          </p:cNvPr>
          <p:cNvSpPr txBox="1"/>
          <p:nvPr/>
        </p:nvSpPr>
        <p:spPr>
          <a:xfrm>
            <a:off x="4496659" y="4946713"/>
            <a:ext cx="3578948" cy="4799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20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 かたち　　　　　　 おも</a:t>
            </a:r>
            <a:endParaRPr kumimoji="1" lang="ja-JP" altLang="en-US" sz="200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4185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62A52D-6EA3-4102-B1DA-18B195466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kumimoji="1" lang="ja-JP" altLang="en-US" sz="6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B02D977-EA1A-4249-B2E7-18DEA5D73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24" name="タイトル 8">
            <a:extLst>
              <a:ext uri="{FF2B5EF4-FFF2-40B4-BE49-F238E27FC236}">
                <a16:creationId xmlns:a16="http://schemas.microsoft.com/office/drawing/2014/main" id="{47EA8687-5FE9-44E7-AFA0-85B7283DF273}"/>
              </a:ext>
            </a:extLst>
          </p:cNvPr>
          <p:cNvSpPr txBox="1">
            <a:spLocks/>
          </p:cNvSpPr>
          <p:nvPr/>
        </p:nvSpPr>
        <p:spPr>
          <a:xfrm>
            <a:off x="3836505" y="412198"/>
            <a:ext cx="7513982" cy="1325563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ja-JP" altLang="en-US" sz="4800" dirty="0">
                <a:uFill>
                  <a:solidFill>
                    <a:srgbClr val="0070C0"/>
                  </a:solidFill>
                </a:u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</a:t>
            </a:r>
            <a:r>
              <a:rPr lang="ja-JP" altLang="en-US" sz="4800" u="heavy" dirty="0">
                <a:uFill>
                  <a:solidFill>
                    <a:srgbClr val="00B050"/>
                  </a:solidFill>
                </a:u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ものは、形をかえると、</a:t>
            </a:r>
            <a:endParaRPr lang="en-US" altLang="ja-JP" sz="4800" u="heavy" dirty="0">
              <a:uFill>
                <a:solidFill>
                  <a:srgbClr val="00B050"/>
                </a:solidFill>
              </a:u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algn="just"/>
            <a:r>
              <a:rPr lang="ja-JP" altLang="en-US" sz="4800" u="heavy" dirty="0">
                <a:uFill>
                  <a:solidFill>
                    <a:srgbClr val="00B050"/>
                  </a:solidFill>
                </a:u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重さがかわるのだろうか。</a:t>
            </a:r>
            <a:endParaRPr lang="en-US" altLang="ja-JP" sz="5400" u="heavy" dirty="0">
              <a:uFill>
                <a:solidFill>
                  <a:srgbClr val="00B050"/>
                </a:solidFill>
              </a:u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C8E27F31-9F29-4946-96FB-1DAEB6001FD9}"/>
              </a:ext>
            </a:extLst>
          </p:cNvPr>
          <p:cNvSpPr/>
          <p:nvPr/>
        </p:nvSpPr>
        <p:spPr>
          <a:xfrm>
            <a:off x="318052" y="255265"/>
            <a:ext cx="2469890" cy="14589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問題</a:t>
            </a:r>
            <a:endParaRPr kumimoji="1" lang="ja-JP" altLang="en-US" sz="5400" dirty="0">
              <a:solidFill>
                <a:srgbClr val="00B05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FDB02C52-EE35-4E9F-B73F-3F467410FCD1}"/>
              </a:ext>
            </a:extLst>
          </p:cNvPr>
          <p:cNvSpPr/>
          <p:nvPr/>
        </p:nvSpPr>
        <p:spPr>
          <a:xfrm>
            <a:off x="-83988" y="146251"/>
            <a:ext cx="3273970" cy="744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もんだい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B6BF87A-1808-47E5-B803-B199289286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3" t="32415" r="8164" b="38501"/>
          <a:stretch/>
        </p:blipFill>
        <p:spPr>
          <a:xfrm>
            <a:off x="802999" y="2349141"/>
            <a:ext cx="5128591" cy="149590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73B03E5-9DCE-428B-B21F-DD024411ED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1" t="35507" r="12500" b="40918"/>
          <a:stretch/>
        </p:blipFill>
        <p:spPr>
          <a:xfrm>
            <a:off x="802999" y="4698619"/>
            <a:ext cx="5454154" cy="145896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4F758711-575C-4E4F-93E6-810A93A292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4" t="20916" r="12500" b="50000"/>
          <a:stretch/>
        </p:blipFill>
        <p:spPr>
          <a:xfrm>
            <a:off x="6894857" y="2946471"/>
            <a:ext cx="5017368" cy="2085558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6B14367-24DE-4710-A650-5130F41E1689}"/>
              </a:ext>
            </a:extLst>
          </p:cNvPr>
          <p:cNvSpPr txBox="1"/>
          <p:nvPr/>
        </p:nvSpPr>
        <p:spPr>
          <a:xfrm>
            <a:off x="5959173" y="20714"/>
            <a:ext cx="2625436" cy="4799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20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 かたち</a:t>
            </a:r>
            <a:endParaRPr kumimoji="1" lang="ja-JP" altLang="en-US" sz="200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747F65F-9CCD-42D7-B786-33CD4DAD9959}"/>
              </a:ext>
            </a:extLst>
          </p:cNvPr>
          <p:cNvSpPr txBox="1"/>
          <p:nvPr/>
        </p:nvSpPr>
        <p:spPr>
          <a:xfrm>
            <a:off x="3592022" y="732067"/>
            <a:ext cx="2625436" cy="4799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20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 おも</a:t>
            </a:r>
            <a:endParaRPr kumimoji="1" lang="ja-JP" altLang="en-US" sz="200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0093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B02D977-EA1A-4249-B2E7-18DEA5D73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24" name="タイトル 8">
            <a:extLst>
              <a:ext uri="{FF2B5EF4-FFF2-40B4-BE49-F238E27FC236}">
                <a16:creationId xmlns:a16="http://schemas.microsoft.com/office/drawing/2014/main" id="{47EA8687-5FE9-44E7-AFA0-85B7283DF273}"/>
              </a:ext>
            </a:extLst>
          </p:cNvPr>
          <p:cNvSpPr txBox="1">
            <a:spLocks/>
          </p:cNvSpPr>
          <p:nvPr/>
        </p:nvSpPr>
        <p:spPr>
          <a:xfrm>
            <a:off x="2438400" y="0"/>
            <a:ext cx="9531626" cy="2349141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ja-JP" altLang="en-US" dirty="0">
                <a:uFill>
                  <a:solidFill>
                    <a:srgbClr val="0070C0"/>
                  </a:solidFill>
                </a:u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「</a:t>
            </a:r>
            <a:r>
              <a:rPr lang="ja-JP" altLang="en-US" u="heavy" dirty="0">
                <a:uFill>
                  <a:solidFill>
                    <a:srgbClr val="FF0000"/>
                  </a:solidFill>
                </a:u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ねんど」を使って、同じもので形をか</a:t>
            </a:r>
            <a:endParaRPr lang="en-US" altLang="ja-JP" u="heavy" dirty="0">
              <a:uFill>
                <a:solidFill>
                  <a:srgbClr val="FF0000"/>
                </a:solidFill>
              </a:u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algn="just"/>
            <a:endParaRPr lang="en-US" altLang="ja-JP" u="heavy" dirty="0">
              <a:uFill>
                <a:solidFill>
                  <a:srgbClr val="FF0000"/>
                </a:solidFill>
              </a:u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algn="just"/>
            <a:r>
              <a:rPr lang="ja-JP" altLang="en-US" u="heavy" dirty="0">
                <a:uFill>
                  <a:solidFill>
                    <a:srgbClr val="FF0000"/>
                  </a:solidFill>
                </a:u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えたときの重さについて考えましょう。</a:t>
            </a:r>
            <a:endParaRPr lang="en-US" altLang="ja-JP" u="heavy" dirty="0">
              <a:uFill>
                <a:solidFill>
                  <a:srgbClr val="FF0000"/>
                </a:solidFill>
              </a:u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C8E27F31-9F29-4946-96FB-1DAEB6001FD9}"/>
              </a:ext>
            </a:extLst>
          </p:cNvPr>
          <p:cNvSpPr/>
          <p:nvPr/>
        </p:nvSpPr>
        <p:spPr>
          <a:xfrm>
            <a:off x="123037" y="126438"/>
            <a:ext cx="2469890" cy="14589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予想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FDB02C52-EE35-4E9F-B73F-3F467410FCD1}"/>
              </a:ext>
            </a:extLst>
          </p:cNvPr>
          <p:cNvSpPr/>
          <p:nvPr/>
        </p:nvSpPr>
        <p:spPr>
          <a:xfrm>
            <a:off x="-279003" y="-18792"/>
            <a:ext cx="3273970" cy="744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よそう</a:t>
            </a:r>
            <a:endParaRPr kumimoji="1" lang="ja-JP" altLang="en-US" sz="24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B6BF87A-1808-47E5-B803-B199289286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3" t="32415" r="8164" b="38501"/>
          <a:stretch/>
        </p:blipFill>
        <p:spPr>
          <a:xfrm>
            <a:off x="397565" y="2470807"/>
            <a:ext cx="3030193" cy="98955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73B03E5-9DCE-428B-B21F-DD024411ED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1" t="35507" r="12500" b="40918"/>
          <a:stretch/>
        </p:blipFill>
        <p:spPr>
          <a:xfrm>
            <a:off x="4271135" y="2484078"/>
            <a:ext cx="3649731" cy="976286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4F758711-575C-4E4F-93E6-810A93A292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4" t="28563" r="12500" b="50000"/>
          <a:stretch/>
        </p:blipFill>
        <p:spPr>
          <a:xfrm>
            <a:off x="8398567" y="2470806"/>
            <a:ext cx="3579507" cy="98955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451C937-57EE-4D89-B876-69B67455671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974" y="5382976"/>
            <a:ext cx="1232452" cy="12324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DAE6409-FB13-49B8-BBCB-137E7CDF0E6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DFDF5"/>
              </a:clrFrom>
              <a:clrTo>
                <a:srgbClr val="FDFD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268" y="3773815"/>
            <a:ext cx="916758" cy="120917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3CFEA12-B632-4329-BAF0-4376E10BC3F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26" y="3628597"/>
            <a:ext cx="1287490" cy="1313069"/>
          </a:xfrm>
          <a:prstGeom prst="rect">
            <a:avLst/>
          </a:prstGeom>
        </p:spPr>
      </p:pic>
      <p:sp>
        <p:nvSpPr>
          <p:cNvPr id="14" name="吹き出し: 角を丸めた四角形 13">
            <a:extLst>
              <a:ext uri="{FF2B5EF4-FFF2-40B4-BE49-F238E27FC236}">
                <a16:creationId xmlns:a16="http://schemas.microsoft.com/office/drawing/2014/main" id="{B77E49D5-89F9-4B32-A006-9BECA6961A79}"/>
              </a:ext>
            </a:extLst>
          </p:cNvPr>
          <p:cNvSpPr/>
          <p:nvPr/>
        </p:nvSpPr>
        <p:spPr>
          <a:xfrm>
            <a:off x="2070652" y="5179805"/>
            <a:ext cx="4528931" cy="1363810"/>
          </a:xfrm>
          <a:prstGeom prst="wedgeRoundRectCallout">
            <a:avLst>
              <a:gd name="adj1" fmla="val -61760"/>
              <a:gd name="adj2" fmla="val -9422"/>
              <a:gd name="adj3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just">
              <a:lnSpc>
                <a:spcPct val="150000"/>
              </a:lnSpc>
            </a:pPr>
            <a:r>
              <a:rPr lang="ja-JP" altLang="en-US" sz="2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平らにすると、うすくなるから</a:t>
            </a:r>
            <a:r>
              <a:rPr lang="ja-JP" altLang="en-US" sz="2400" u="sng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軽くなる</a:t>
            </a:r>
            <a:r>
              <a:rPr lang="ja-JP" altLang="en-US" sz="2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と思う。</a:t>
            </a:r>
            <a:endParaRPr kumimoji="1" lang="ja-JP" altLang="en-US" sz="24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5" name="吹き出し: 角を丸めた四角形 14">
            <a:extLst>
              <a:ext uri="{FF2B5EF4-FFF2-40B4-BE49-F238E27FC236}">
                <a16:creationId xmlns:a16="http://schemas.microsoft.com/office/drawing/2014/main" id="{36585C6B-F19B-4502-BD23-E3DE1C9B0F35}"/>
              </a:ext>
            </a:extLst>
          </p:cNvPr>
          <p:cNvSpPr/>
          <p:nvPr/>
        </p:nvSpPr>
        <p:spPr>
          <a:xfrm>
            <a:off x="3565937" y="3619178"/>
            <a:ext cx="4146828" cy="1363810"/>
          </a:xfrm>
          <a:prstGeom prst="wedgeRoundRectCallout">
            <a:avLst>
              <a:gd name="adj1" fmla="val -61760"/>
              <a:gd name="adj2" fmla="val -9422"/>
              <a:gd name="adj3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just">
              <a:lnSpc>
                <a:spcPct val="150000"/>
              </a:lnSpc>
            </a:pPr>
            <a:r>
              <a:rPr lang="ja-JP" altLang="en-US" sz="2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細長くすると、長くなるから</a:t>
            </a:r>
            <a:r>
              <a:rPr lang="ja-JP" altLang="en-US" sz="2400" u="sng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重くなる</a:t>
            </a:r>
            <a:r>
              <a:rPr lang="ja-JP" altLang="en-US" sz="2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と思う。</a:t>
            </a:r>
            <a:endParaRPr kumimoji="1" lang="ja-JP" altLang="en-US" sz="24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6" name="吹き出し: 角を丸めた四角形 15">
            <a:extLst>
              <a:ext uri="{FF2B5EF4-FFF2-40B4-BE49-F238E27FC236}">
                <a16:creationId xmlns:a16="http://schemas.microsoft.com/office/drawing/2014/main" id="{AD2F7BE0-B3A8-4B29-8D82-5642F40E2D96}"/>
              </a:ext>
            </a:extLst>
          </p:cNvPr>
          <p:cNvSpPr/>
          <p:nvPr/>
        </p:nvSpPr>
        <p:spPr>
          <a:xfrm>
            <a:off x="7423604" y="5077596"/>
            <a:ext cx="3313970" cy="1568227"/>
          </a:xfrm>
          <a:prstGeom prst="wedgeRoundRectCallout">
            <a:avLst>
              <a:gd name="adj1" fmla="val 53259"/>
              <a:gd name="adj2" fmla="val -81216"/>
              <a:gd name="adj3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just">
              <a:lnSpc>
                <a:spcPct val="150000"/>
              </a:lnSpc>
            </a:pPr>
            <a:r>
              <a:rPr lang="ja-JP" altLang="en-US" sz="2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丸くしても、重さは</a:t>
            </a:r>
            <a:endParaRPr lang="en-US" altLang="ja-JP" sz="24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2400" u="sng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かわらない</a:t>
            </a:r>
            <a:r>
              <a:rPr lang="ja-JP" altLang="en-US" sz="2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と思う。</a:t>
            </a:r>
            <a:endParaRPr kumimoji="1" lang="ja-JP" altLang="en-US" sz="24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1EE821D-6F40-4393-8AFF-D41565B27C32}"/>
              </a:ext>
            </a:extLst>
          </p:cNvPr>
          <p:cNvSpPr txBox="1"/>
          <p:nvPr/>
        </p:nvSpPr>
        <p:spPr>
          <a:xfrm>
            <a:off x="5528736" y="104593"/>
            <a:ext cx="5524531" cy="40915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20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つか　　　　　おな　　　　　　　かたち</a:t>
            </a:r>
            <a:endParaRPr kumimoji="1" lang="ja-JP" altLang="en-US" sz="200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BFA00B-4265-4B88-829B-42BEEF7A5FA4}"/>
              </a:ext>
            </a:extLst>
          </p:cNvPr>
          <p:cNvSpPr txBox="1"/>
          <p:nvPr/>
        </p:nvSpPr>
        <p:spPr>
          <a:xfrm>
            <a:off x="5008067" y="1425140"/>
            <a:ext cx="6045200" cy="32051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20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   おも                   かんが</a:t>
            </a:r>
            <a:endParaRPr kumimoji="1" lang="ja-JP" altLang="en-US" sz="200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E5EF55E-1D73-496D-AB25-CB771BA1EE13}"/>
              </a:ext>
            </a:extLst>
          </p:cNvPr>
          <p:cNvSpPr txBox="1"/>
          <p:nvPr/>
        </p:nvSpPr>
        <p:spPr>
          <a:xfrm>
            <a:off x="3351980" y="3549389"/>
            <a:ext cx="3551852" cy="4799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20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ほそなが　　　　　なが</a:t>
            </a:r>
            <a:endParaRPr kumimoji="1" lang="ja-JP" altLang="en-US" sz="200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C82783F-62AE-4A3B-B40B-057BBF5633F7}"/>
              </a:ext>
            </a:extLst>
          </p:cNvPr>
          <p:cNvSpPr txBox="1"/>
          <p:nvPr/>
        </p:nvSpPr>
        <p:spPr>
          <a:xfrm>
            <a:off x="3351980" y="4111961"/>
            <a:ext cx="3551852" cy="4799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20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おも　　　 おも</a:t>
            </a:r>
            <a:endParaRPr kumimoji="1" lang="ja-JP" altLang="en-US" sz="200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0BF48EA-8C5C-4B0E-8CA8-05B95AF1C441}"/>
              </a:ext>
            </a:extLst>
          </p:cNvPr>
          <p:cNvSpPr txBox="1"/>
          <p:nvPr/>
        </p:nvSpPr>
        <p:spPr>
          <a:xfrm>
            <a:off x="1893777" y="5100011"/>
            <a:ext cx="3551852" cy="4799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20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たい</a:t>
            </a:r>
            <a:endParaRPr kumimoji="1" lang="ja-JP" altLang="en-US" sz="200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D4646B9-1984-46F2-9198-9680E940D8C7}"/>
              </a:ext>
            </a:extLst>
          </p:cNvPr>
          <p:cNvSpPr txBox="1"/>
          <p:nvPr/>
        </p:nvSpPr>
        <p:spPr>
          <a:xfrm>
            <a:off x="1790011" y="5652549"/>
            <a:ext cx="3551852" cy="4799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20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かる　　　 おも</a:t>
            </a:r>
            <a:endParaRPr kumimoji="1" lang="ja-JP" altLang="en-US" sz="200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4CB8F66-7F93-4CCC-9356-EFE674D403D9}"/>
              </a:ext>
            </a:extLst>
          </p:cNvPr>
          <p:cNvSpPr txBox="1"/>
          <p:nvPr/>
        </p:nvSpPr>
        <p:spPr>
          <a:xfrm>
            <a:off x="7185722" y="5120067"/>
            <a:ext cx="3551852" cy="4799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20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まる　　　　 おも</a:t>
            </a:r>
            <a:endParaRPr kumimoji="1" lang="ja-JP" altLang="en-US" sz="200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16DA8CE-3662-4C13-B9E5-D334FD33510E}"/>
              </a:ext>
            </a:extLst>
          </p:cNvPr>
          <p:cNvSpPr txBox="1"/>
          <p:nvPr/>
        </p:nvSpPr>
        <p:spPr>
          <a:xfrm>
            <a:off x="8961648" y="5705023"/>
            <a:ext cx="3551852" cy="4799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20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おも</a:t>
            </a:r>
            <a:endParaRPr kumimoji="1" lang="ja-JP" altLang="en-US" sz="200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9604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1BA934-568D-474A-BAE2-B26C15216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【</a:t>
            </a:r>
            <a:r>
              <a:rPr kumimoji="1" lang="ja-JP" altLang="en-US" sz="4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はかりの使い方</a:t>
            </a:r>
            <a:r>
              <a:rPr kumimoji="1" lang="en-US" altLang="ja-JP" sz="4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】</a:t>
            </a:r>
            <a:endParaRPr kumimoji="1" lang="ja-JP" altLang="en-US" sz="4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4E5F5C-1893-4A9A-9605-18E980079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sz="4000" dirty="0"/>
              <a:t>①平らなところにおく</a:t>
            </a:r>
            <a:endParaRPr kumimoji="1" lang="en-US" altLang="ja-JP" sz="4000" dirty="0"/>
          </a:p>
          <a:p>
            <a:pPr marL="0" indent="0">
              <a:buNone/>
            </a:pPr>
            <a:r>
              <a:rPr lang="ja-JP" altLang="en-US" sz="4000" dirty="0"/>
              <a:t>②入れ物をのせて「０」</a:t>
            </a:r>
            <a:endParaRPr lang="en-US" altLang="ja-JP" sz="4000" dirty="0"/>
          </a:p>
          <a:p>
            <a:pPr marL="0" indent="0">
              <a:buNone/>
            </a:pPr>
            <a:r>
              <a:rPr lang="ja-JP" altLang="en-US" sz="4000" dirty="0"/>
              <a:t>　にあわせる。</a:t>
            </a:r>
            <a:endParaRPr lang="en-US" altLang="ja-JP" sz="4000" dirty="0"/>
          </a:p>
          <a:p>
            <a:pPr marL="0" indent="0">
              <a:buNone/>
            </a:pPr>
            <a:r>
              <a:rPr kumimoji="1" lang="ja-JP" altLang="en-US" sz="4000" dirty="0"/>
              <a:t>③調べる物をそっと</a:t>
            </a:r>
            <a:endParaRPr kumimoji="1" lang="en-US" altLang="ja-JP" sz="4000" dirty="0"/>
          </a:p>
          <a:p>
            <a:pPr marL="0" indent="0">
              <a:buNone/>
            </a:pPr>
            <a:r>
              <a:rPr lang="ja-JP" altLang="en-US" sz="4000" dirty="0"/>
              <a:t>　中央にのせる。</a:t>
            </a:r>
            <a:endParaRPr kumimoji="1" lang="ja-JP" altLang="en-US" sz="4000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8903DE3C-E4EB-45B6-99F8-91930ADC1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001" y="1823793"/>
            <a:ext cx="3884799" cy="37496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3F40B08-D447-43FA-AE14-BA6BCDCEDD25}"/>
              </a:ext>
            </a:extLst>
          </p:cNvPr>
          <p:cNvSpPr/>
          <p:nvPr/>
        </p:nvSpPr>
        <p:spPr>
          <a:xfrm>
            <a:off x="697389" y="365125"/>
            <a:ext cx="9983870" cy="372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　　　　　　　　　　　　　　つか　　　　　　かた</a:t>
            </a:r>
            <a:endParaRPr kumimoji="1"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19EDF0C-3939-4228-872A-27A7993BC046}"/>
              </a:ext>
            </a:extLst>
          </p:cNvPr>
          <p:cNvSpPr/>
          <p:nvPr/>
        </p:nvSpPr>
        <p:spPr>
          <a:xfrm>
            <a:off x="1203457" y="1451044"/>
            <a:ext cx="2056578" cy="372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たい</a:t>
            </a:r>
            <a:endParaRPr kumimoji="1"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3319C39-AD79-442D-9829-260C19131895}"/>
              </a:ext>
            </a:extLst>
          </p:cNvPr>
          <p:cNvSpPr/>
          <p:nvPr/>
        </p:nvSpPr>
        <p:spPr>
          <a:xfrm>
            <a:off x="1369930" y="2217483"/>
            <a:ext cx="5517072" cy="372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い　　　　　　　もの</a:t>
            </a:r>
            <a:endParaRPr kumimoji="1"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45D6680-7339-4363-B55B-7F91350027BD}"/>
              </a:ext>
            </a:extLst>
          </p:cNvPr>
          <p:cNvSpPr/>
          <p:nvPr/>
        </p:nvSpPr>
        <p:spPr>
          <a:xfrm>
            <a:off x="1104065" y="3611045"/>
            <a:ext cx="5517072" cy="372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しら　　　　　　　　　　もの</a:t>
            </a:r>
            <a:endParaRPr kumimoji="1"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620AD4-0402-4EC9-A602-3E34ACA3AC17}"/>
              </a:ext>
            </a:extLst>
          </p:cNvPr>
          <p:cNvSpPr/>
          <p:nvPr/>
        </p:nvSpPr>
        <p:spPr>
          <a:xfrm>
            <a:off x="1191242" y="4273745"/>
            <a:ext cx="2068793" cy="372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ちゅうおう</a:t>
            </a:r>
            <a:endParaRPr kumimoji="1"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15405D84-41C2-45BB-9BDB-84AC7C9E58E4}"/>
              </a:ext>
            </a:extLst>
          </p:cNvPr>
          <p:cNvCxnSpPr/>
          <p:nvPr/>
        </p:nvCxnSpPr>
        <p:spPr>
          <a:xfrm>
            <a:off x="7938655" y="2590232"/>
            <a:ext cx="1551709" cy="975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F6C6AD6-95B7-4A30-A549-139A5A45846A}"/>
              </a:ext>
            </a:extLst>
          </p:cNvPr>
          <p:cNvSpPr/>
          <p:nvPr/>
        </p:nvSpPr>
        <p:spPr>
          <a:xfrm>
            <a:off x="6621137" y="2217483"/>
            <a:ext cx="1331372" cy="6642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つまみ</a:t>
            </a:r>
          </a:p>
        </p:txBody>
      </p:sp>
    </p:spTree>
    <p:extLst>
      <p:ext uri="{BB962C8B-B14F-4D97-AF65-F5344CB8AC3E}">
        <p14:creationId xmlns:p14="http://schemas.microsoft.com/office/powerpoint/2010/main" val="258075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7B7E37-AFA8-46DC-9500-4AB8F234A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6154A3D-3F99-4DFC-BF35-385768F28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085"/>
            <a:ext cx="10515600" cy="4351338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765B467-D7AB-4FAA-8D8B-645989C1B9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6" t="26232" b="32415"/>
          <a:stretch/>
        </p:blipFill>
        <p:spPr>
          <a:xfrm>
            <a:off x="6584229" y="2993073"/>
            <a:ext cx="5157546" cy="1362594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4180B3D8-AF6A-4900-98EF-11C5819A9C91}"/>
              </a:ext>
            </a:extLst>
          </p:cNvPr>
          <p:cNvSpPr/>
          <p:nvPr/>
        </p:nvSpPr>
        <p:spPr>
          <a:xfrm>
            <a:off x="450225" y="302786"/>
            <a:ext cx="2469890" cy="14589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dirty="0">
                <a:solidFill>
                  <a:srgbClr val="0070C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実験</a:t>
            </a:r>
            <a:endParaRPr kumimoji="1" lang="ja-JP" altLang="en-US" sz="5400" dirty="0">
              <a:solidFill>
                <a:srgbClr val="0070C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A232323-5B3B-4AAA-BF84-00E88F45EDB1}"/>
              </a:ext>
            </a:extLst>
          </p:cNvPr>
          <p:cNvSpPr/>
          <p:nvPr/>
        </p:nvSpPr>
        <p:spPr>
          <a:xfrm>
            <a:off x="0" y="133384"/>
            <a:ext cx="3273970" cy="744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rgbClr val="0070C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じっけん</a:t>
            </a:r>
            <a:endParaRPr kumimoji="1" lang="ja-JP" altLang="en-US" sz="2400" dirty="0">
              <a:solidFill>
                <a:srgbClr val="0070C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タイトル 8">
            <a:extLst>
              <a:ext uri="{FF2B5EF4-FFF2-40B4-BE49-F238E27FC236}">
                <a16:creationId xmlns:a16="http://schemas.microsoft.com/office/drawing/2014/main" id="{3EC67D23-3CF0-4C5D-B25B-AC6F66A88628}"/>
              </a:ext>
            </a:extLst>
          </p:cNvPr>
          <p:cNvSpPr txBox="1">
            <a:spLocks/>
          </p:cNvSpPr>
          <p:nvPr/>
        </p:nvSpPr>
        <p:spPr>
          <a:xfrm>
            <a:off x="3839818" y="705994"/>
            <a:ext cx="7513982" cy="1119709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ja-JP" altLang="en-US" sz="4800" dirty="0">
                <a:uFill>
                  <a:solidFill>
                    <a:srgbClr val="0070C0"/>
                  </a:solidFill>
                </a:u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</a:t>
            </a:r>
            <a:r>
              <a:rPr lang="ja-JP" altLang="en-US" sz="4800" dirty="0" smtClean="0">
                <a:uFill>
                  <a:solidFill>
                    <a:srgbClr val="0070C0"/>
                  </a:solidFill>
                </a:u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「</a:t>
            </a:r>
            <a:r>
              <a:rPr lang="ja-JP" altLang="en-US" u="heavy" dirty="0" smtClean="0">
                <a:uFill>
                  <a:solidFill>
                    <a:srgbClr val="0070C0"/>
                  </a:solidFill>
                </a:u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ねんど」の</a:t>
            </a:r>
            <a:r>
              <a:rPr lang="ja-JP" altLang="en-US" u="heavy" dirty="0">
                <a:uFill>
                  <a:solidFill>
                    <a:srgbClr val="0070C0"/>
                  </a:solidFill>
                </a:u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形をかえて、</a:t>
            </a:r>
            <a:endParaRPr lang="en-US" altLang="ja-JP" u="heavy" dirty="0">
              <a:uFill>
                <a:solidFill>
                  <a:srgbClr val="0070C0"/>
                </a:solidFill>
              </a:u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algn="just"/>
            <a:endParaRPr lang="en-US" altLang="ja-JP" sz="1050" u="heavy" dirty="0">
              <a:uFill>
                <a:solidFill>
                  <a:srgbClr val="0070C0"/>
                </a:solidFill>
              </a:u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algn="just"/>
            <a:r>
              <a:rPr lang="ja-JP" altLang="en-US" u="heavy" dirty="0">
                <a:uFill>
                  <a:solidFill>
                    <a:srgbClr val="0070C0"/>
                  </a:solidFill>
                </a:u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重さを調べよう。</a:t>
            </a:r>
            <a:endParaRPr lang="en-US" altLang="ja-JP" u="heavy" dirty="0">
              <a:uFill>
                <a:solidFill>
                  <a:srgbClr val="0070C0"/>
                </a:solidFill>
              </a:u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3C7E9E7-7CAE-4D82-91DF-E8F0AD3D1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873" y="1132076"/>
            <a:ext cx="1765902" cy="17044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コンテンツ プレースホルダー 4">
            <a:extLst>
              <a:ext uri="{FF2B5EF4-FFF2-40B4-BE49-F238E27FC236}">
                <a16:creationId xmlns:a16="http://schemas.microsoft.com/office/drawing/2014/main" id="{D1DD917E-EC49-4331-AB3C-CE6A1E1847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8" b="13668"/>
          <a:stretch/>
        </p:blipFill>
        <p:spPr>
          <a:xfrm>
            <a:off x="6584229" y="4527438"/>
            <a:ext cx="5157546" cy="21971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516E36E-CCBA-4F80-9360-12744E727015}"/>
              </a:ext>
            </a:extLst>
          </p:cNvPr>
          <p:cNvSpPr/>
          <p:nvPr/>
        </p:nvSpPr>
        <p:spPr>
          <a:xfrm>
            <a:off x="1007166" y="1931148"/>
            <a:ext cx="5128591" cy="47934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実験のながれ</a:t>
            </a:r>
            <a:endParaRPr kumimoji="1" lang="en-US" altLang="ja-JP" sz="3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en-US" altLang="ja-JP" sz="3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　形を変える前のねんどの</a:t>
            </a:r>
            <a:endParaRPr kumimoji="1" lang="en-US" altLang="ja-JP" sz="3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kumimoji="1"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重さをはかる。</a:t>
            </a:r>
            <a:endParaRPr kumimoji="1" lang="en-US" altLang="ja-JP" sz="3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en-US" altLang="ja-JP" sz="3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　ねんどの形をかえる。</a:t>
            </a:r>
            <a:endParaRPr lang="en-US" altLang="ja-JP" sz="3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3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　形を変えたあとのねんど</a:t>
            </a:r>
            <a:endParaRPr lang="en-US" altLang="ja-JP" sz="3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の重さをはかる。</a:t>
            </a:r>
            <a:endParaRPr lang="en-US" altLang="ja-JP" sz="3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07FB5E0-7410-4B71-A5F8-7D896007F50C}"/>
              </a:ext>
            </a:extLst>
          </p:cNvPr>
          <p:cNvSpPr txBox="1"/>
          <p:nvPr/>
        </p:nvSpPr>
        <p:spPr>
          <a:xfrm>
            <a:off x="6943492" y="31145"/>
            <a:ext cx="3551852" cy="4799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20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かたち</a:t>
            </a:r>
            <a:endParaRPr kumimoji="1" lang="ja-JP" altLang="en-US" sz="200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57D023D-CAF8-4A16-8571-4AFEE9B90CD0}"/>
              </a:ext>
            </a:extLst>
          </p:cNvPr>
          <p:cNvSpPr txBox="1"/>
          <p:nvPr/>
        </p:nvSpPr>
        <p:spPr>
          <a:xfrm>
            <a:off x="3370340" y="923622"/>
            <a:ext cx="6045200" cy="32051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20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  おも　　　　しら</a:t>
            </a:r>
            <a:endParaRPr kumimoji="1" lang="ja-JP" altLang="en-US" sz="200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C0D9CAE-5B99-45E4-B004-8255EA043029}"/>
              </a:ext>
            </a:extLst>
          </p:cNvPr>
          <p:cNvSpPr txBox="1"/>
          <p:nvPr/>
        </p:nvSpPr>
        <p:spPr>
          <a:xfrm>
            <a:off x="704364" y="1865275"/>
            <a:ext cx="3551852" cy="4799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20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</a:t>
            </a:r>
            <a:r>
              <a:rPr lang="ja-JP" altLang="en-US" sz="105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じっけん</a:t>
            </a:r>
            <a:endParaRPr kumimoji="1" lang="ja-JP" altLang="en-US" sz="105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D8EDA4B-F8CD-49BA-A271-1A415C2C3372}"/>
              </a:ext>
            </a:extLst>
          </p:cNvPr>
          <p:cNvSpPr txBox="1"/>
          <p:nvPr/>
        </p:nvSpPr>
        <p:spPr>
          <a:xfrm>
            <a:off x="1016072" y="2823816"/>
            <a:ext cx="3551852" cy="4799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20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  </a:t>
            </a:r>
            <a:r>
              <a:rPr lang="ja-JP" altLang="en-US" sz="105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かたち       かえ　　　　　　  まえ</a:t>
            </a:r>
            <a:endParaRPr kumimoji="1" lang="ja-JP" altLang="en-US" sz="200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99A4ED3-5521-426D-A4D6-5494A1BF046E}"/>
              </a:ext>
            </a:extLst>
          </p:cNvPr>
          <p:cNvSpPr txBox="1"/>
          <p:nvPr/>
        </p:nvSpPr>
        <p:spPr>
          <a:xfrm>
            <a:off x="608829" y="3318989"/>
            <a:ext cx="3551852" cy="4799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20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   </a:t>
            </a:r>
            <a:r>
              <a:rPr lang="ja-JP" altLang="en-US" sz="105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おも</a:t>
            </a:r>
            <a:endParaRPr lang="en-US" altLang="ja-JP" sz="105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4974254-3920-4370-BB1F-0D440573BB4D}"/>
              </a:ext>
            </a:extLst>
          </p:cNvPr>
          <p:cNvSpPr txBox="1"/>
          <p:nvPr/>
        </p:nvSpPr>
        <p:spPr>
          <a:xfrm>
            <a:off x="2574267" y="4287457"/>
            <a:ext cx="3551852" cy="4799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20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   </a:t>
            </a:r>
            <a:r>
              <a:rPr lang="ja-JP" altLang="en-US" sz="105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かたち</a:t>
            </a:r>
            <a:endParaRPr lang="en-US" altLang="ja-JP" sz="105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03A23F4-000B-42B5-9901-2D5477AB16CA}"/>
              </a:ext>
            </a:extLst>
          </p:cNvPr>
          <p:cNvSpPr txBox="1"/>
          <p:nvPr/>
        </p:nvSpPr>
        <p:spPr>
          <a:xfrm>
            <a:off x="975266" y="5230063"/>
            <a:ext cx="3551852" cy="4799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20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   </a:t>
            </a:r>
            <a:r>
              <a:rPr lang="ja-JP" altLang="en-US" sz="105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かたち       かえ　　　　　　  </a:t>
            </a:r>
            <a:endParaRPr kumimoji="1" lang="ja-JP" altLang="en-US" sz="200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A344474-11DB-4DBA-9BB6-697AB1CE6DBF}"/>
              </a:ext>
            </a:extLst>
          </p:cNvPr>
          <p:cNvSpPr txBox="1"/>
          <p:nvPr/>
        </p:nvSpPr>
        <p:spPr>
          <a:xfrm>
            <a:off x="1007166" y="5758325"/>
            <a:ext cx="3551852" cy="4799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20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   </a:t>
            </a:r>
            <a:r>
              <a:rPr lang="ja-JP" altLang="en-US" sz="105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おも</a:t>
            </a:r>
            <a:endParaRPr lang="en-US" altLang="ja-JP" sz="105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245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1319</TotalTime>
  <Words>232</Words>
  <Application>Microsoft Office PowerPoint</Application>
  <PresentationFormat>ワイド画面</PresentationFormat>
  <Paragraphs>236</Paragraphs>
  <Slides>13</Slides>
  <Notes>13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24" baseType="lpstr">
      <vt:lpstr>BIZ UDPゴシック</vt:lpstr>
      <vt:lpstr>HGPｺﾞｼｯｸE</vt:lpstr>
      <vt:lpstr>HG創英ﾌﾟﾚｾﾞﾝｽEB</vt:lpstr>
      <vt:lpstr>ＭＳ ゴシック</vt:lpstr>
      <vt:lpstr>ＭＳ 明朝</vt:lpstr>
      <vt:lpstr>UD デジタル 教科書体 NK-B</vt:lpstr>
      <vt:lpstr>UD デジタル 教科書体 NK-R</vt:lpstr>
      <vt:lpstr>游ゴシック</vt:lpstr>
      <vt:lpstr>游ゴシック Light</vt:lpstr>
      <vt:lpstr>Arial</vt:lpstr>
      <vt:lpstr>Office テーマ</vt:lpstr>
      <vt:lpstr>  ものと重さ</vt:lpstr>
      <vt:lpstr>言葉の紹介</vt:lpstr>
      <vt:lpstr>問題</vt:lpstr>
      <vt:lpstr>PowerPoint プレゼンテーション</vt:lpstr>
      <vt:lpstr>　　形をかえた「ねんど」を手に持って、重さをくらべてみよう。</vt:lpstr>
      <vt:lpstr>PowerPoint プレゼンテーション</vt:lpstr>
      <vt:lpstr>PowerPoint プレゼンテーション</vt:lpstr>
      <vt:lpstr>【はかりの使い方】</vt:lpstr>
      <vt:lpstr>PowerPoint プレゼンテーション</vt:lpstr>
      <vt:lpstr>PowerPoint プレゼンテーション</vt:lpstr>
      <vt:lpstr>PowerPoint プレゼンテーション</vt:lpstr>
      <vt:lpstr>言葉の確認</vt:lpstr>
      <vt:lpstr>振り返り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理科 生命「植物の発芽、成長、結実」A 高等部第１段階</dc:title>
  <dc:creator>髙橋 利典</dc:creator>
  <cp:lastModifiedBy>Windows ユーザー</cp:lastModifiedBy>
  <cp:revision>94</cp:revision>
  <cp:lastPrinted>2021-07-16T00:13:08Z</cp:lastPrinted>
  <dcterms:created xsi:type="dcterms:W3CDTF">2021-06-01T22:54:30Z</dcterms:created>
  <dcterms:modified xsi:type="dcterms:W3CDTF">2021-07-26T22:28:41Z</dcterms:modified>
</cp:coreProperties>
</file>