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ink/ink16.xml" ContentType="application/inkml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80" r:id="rId3"/>
    <p:sldId id="281" r:id="rId4"/>
    <p:sldId id="282" r:id="rId5"/>
    <p:sldId id="284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CCFFCC"/>
    <a:srgbClr val="FFF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61931" autoAdjust="0"/>
  </p:normalViewPr>
  <p:slideViewPr>
    <p:cSldViewPr snapToGrid="0">
      <p:cViewPr varScale="1">
        <p:scale>
          <a:sx n="42" d="100"/>
          <a:sy n="42" d="100"/>
        </p:scale>
        <p:origin x="1518" y="4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34:30.88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397 1,'0'16,"-2"26,2-41,0 1,-1-1,1 1,-1-1,0 1,1-1,-1 0,0 1,0-1,0 0,0 0,0 1,0-1,0 0,0 0,0 0,-1 0,1-1,0 1,-1 0,1 0,0-1,-3 2,17-9,0 0,-1-1,0-1,13-11,-22 18,-41 0,-10 1,34-1,1 1,0 1,0 1,-1 0,1 0,-25 7,23-2,8-4,0 0,0 1,0 0,1 1,-1-1,1 1,0 0,-7 7,10-9,-1 1,1-1,-1 0,0 0,0 0,0 0,0-1,0 0,0 0,0 0,-7 1,6-1,0-1,0 2,0-1,0 0,0 1,0 0,0 0,-6 4,-42 26,47-29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41:21.39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9 2480,'-5'-42,"2"0,2-1,2 1,8-54,40-168,-34 196,1-8,106-466,-12 39,-104 440,-2-66,3-28,1 73,4 0,43-156,-55 240,0-1,0 1,0 0,0 0,0 0,0 0,0 0,0 0,0-1,0 1,0 0,0 0,0 0,0 0,0 0,0-1,0 1,0 0,0 0,0 0,0 0,0 0,0 0,0 0,1-1,-1 1,0 0,0 0,0 0,0 0,0 0,0 0,0 0,1 0,-1 0,0 0,0 0,0 0,0 0,0-1,0 1,1 0,-1 0,0 0,0 0,0 0,0 0,0 0,0 1,1-1,-1 0,0 0,0 0,0 0,0 0,0 0,0 0,1 0,-1 0,0 0,0 0,0 0,0 1,6 12,3 28,-8-34,22 128,-6 2,0 200,-42 279,-84 297,67-611,-5 37,45-325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41:22.68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101 3351,'-11'-17,"1"0,1-1,1 1,0-2,2 1,0-1,-4-22,-15-137,19 79,5 0,3-1,24-147,83-292,-1 7,-46-114,-47-3,-16 553,19 859,-26 4,7-746,0 61,-2 66,18 181,-14-318,6 32,-6-41,-1 0,1 0,-1 0,1 0,0-1,-1 1,1 0,0 0,0-1,0 1,1-1,-1 1,0-1,1 1,-1-1,1 0,1 2,2-1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41:23.43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2944,'25'-542,"-14"364,64-737,-25 350,-13-164,-37 729,0-1,0 1,0-1,0 1,0-1,0 0,0 1,0-1,0 1,0-1,0 1,1-1,-1 1,0-1,0 1,1-1,-1 1,0-1,0 1,1-1,-1 1,1 0,-1-1,0 1,1 0,-1-1,1 1,-1 0,1-1,-1 1,1 0,-1 0,1 0,-1-1,1 1,0 0,-1 0,1 0,-1 0,1 0,-1 0,1 0,-1 0,2 1,-2-1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41:23.77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41:24.57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24 2785,'-8'-36,"2"-1,1 0,0-66,16-113,-10 204,55-484,12-252,-67 78,-2 241,8 820,-39 512,2-99,30-794,3 938,1-873,18 95,-11-117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41:31.51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42:46.37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34:34.23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35:20.056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36 149,'-1'-1,"-1"1,0-1,0 1,1-1,-1 1,0-1,1 0,-1 0,1 0,-1 0,1 0,-1 0,1 0,0-1,-1 1,1 0,0-1,0 1,0-1,0 1,0-1,1 0,-1 1,0-1,1 0,-1 1,1-1,-1 0,1 0,0 0,0 1,0-1,0 0,0 0,0 0,1 1,-1-1,0 0,1 0,0 1,-1-1,1 0,0 1,0-1,0 1,1-3,1 2,0 1,1-1,-1 1,0 0,0 0,1 0,-1 0,0 0,1 1,-1 0,1-1,-1 1,1 0,-1 1,6 0,29-2,-28-2,0-1,0 0,-1 0,14-9,-17 9,1 0,0 0,-1 1,1-1,0 2,1-1,-1 1,0 0,1 1,12-2,61-6,-119 35,28-21,0-1,0 0,-1-1,1 0,-1-1,-21 2,32-4,0 0,0-1,-1 1,1-1,0 1,0 0,-1-1,1 1,0-1,0 1,0-1,0 1,0-1,0 1,0-1,0 1,0-1,0 1,0-1,0 1,0-1,0 1,0 0,1-1,-1 1,0-1,0 1,0-1,1 1,-1 0,0-1,1 0,2-13,-4 14,1 0,-1-1,1 1,-1 0,0 0,1 0,-1 0,1 0,-1 0,0 0,1 0,-1 0,1 0,-1 1,1-1,-1 0,1 0,-1 0,0 1,1-1,-1 0,1 1,0-1,-1 0,1 1,-1-1,1 1,-1-1,1 0,-1 2,-24 19,21-18,1 1,-1-1,0 0,0 0,0 0,-1-1,1 1,-1-1,1 0,-8 2,-56 12,67-15,0-1,0 1,0 0,1-1,-1 1,0 0,0-1,1 1,-1 0,0 0,1 0,-1 0,1 0,-1 0,1 0,-1 0,1 0,0 0,-1 0,1 0,0 0,0 0,0 0,0 2,-6 14,6-22,-1 3,1 1,0-1,-1 0,1 1,0-1,0 0,0 1,0-1,0 1,0-1,0 0,1 1,-1-1,1 0,-1 1,2-3,0 3,0-1,0 0,0 1,1-1,-1 1,0 0,1 0,-1 0,1 0,3-1,-3 2,0-1,0 0,0-1,0 1,0-1,0 1,0-1,2-2,-1 1,-1 1,0 0,1-1,-1 1,1 1,0-1,0 0,-1 1,1 0,6-1,26-12,-30 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35:38.43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1 101,'64'10,"-59"-10,1-1,0 0,0 0,-1-1,1 0,0 0,7-4,-7 3,-1 0,1 1,-1 0,1 0,0 1,-1-1,1 1,7 0,-10 1,0-1,-1 1,1-1,0 0,0 0,0 0,0 0,-1 0,1-1,-1 1,1-1,4-4,-5 4,1 0,0 0,0 0,-1 1,1-1,0 1,0-1,0 1,1 0,-1 0,0 1,6-2,92 2,-98-1,0 0,-1 0,1 0,0 0,-1-1,1 1,0-1,-1 0,0 0,4-3,19-14,-23 19,-1-1,1 1,-1-1,1 1,-1-1,1 1,-1 0,1 0,-1 0,1 0,0 0,-1 0,1 0,-1 0,1 1,1 0,-2-1,-1 1,1-1,0 1,0 0,0-1,-1 1,1 0,0 0,-1-1,1 1,-1 0,1 0,-1 0,0 0,1 0,-1 0,0 0,1 0,-1 0,0 0,0 0,0 0,0 0,0 0,0 1,0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35:42.82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1,'4'3,"0"-1,0 1,1-1,-1 0,0 0,1 0,0-1,6 2,19 7,-6 2,31 13,-22-17,0-1,38 3,6 2,7-1,-80-10,1-1,0 1,-1 0,1 1,-1-1,9 5,-11-4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35:43.91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40:49.26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41:21.75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19 2240,'-6'-21,"2"1,0-1,2 0,0 0,1 0,3-33,25-125,42-134,10-55,-45 191,65-404,-92 522,2-27,4 0,33-116,-40 192,-1 14,3 22,-7-20,24 109,-5 2,-5 0,0 203,-56 359,-132 454,131-901,41-224,-1 0,0-1,0 1,0-1,-1 0,0 0,0 0,-8 12,0-6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5:41:22.36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49 3389,'-18'-101,"3"0,5-1,5-1,14-195,95-404,-22 195,-24-194,-44 0,-15 628,2 454,-8 611,1-825,5 328,1-490,0 7,1 1,0 0,1 0,0-1,1 1,0-1,1 1,11 21,-9-25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8504-84F1-4BC2-99AE-CB2E2C96FD60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6A31-CED6-4DDD-8007-3353167BF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11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相手に伝わるように話す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37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特に伝えたいところを下げたり、弱く言ったりすると、相手にはどう伝わるでしょうか。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アイス屋さんに行きたいと思っているたろうさんが、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</a:t>
            </a:r>
            <a:r>
              <a:rPr kumimoji="1" lang="ja-JP" altLang="en-US" dirty="0">
                <a:solidFill>
                  <a:schemeClr val="tx1"/>
                </a:solidFill>
                <a:latin typeface="+mn-ea"/>
                <a:ea typeface="+mn-ea"/>
              </a:rPr>
              <a:t>（たろう吹き出し・台詞）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「アイス屋さんで食べ放題だって。いいよね・・・。（弱く言う）」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たろうさんは、声の調子を下げて、弱めに言いました。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フェードイン（こうた吹き出し・思考）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これを聞いたこうたさんは、たろうさんはアイスが嫌なのかな、と思いました。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フェードイン（図形　</a:t>
            </a:r>
            <a:r>
              <a:rPr kumimoji="1" lang="en-US" altLang="ja-JP" dirty="0">
                <a:latin typeface="+mn-ea"/>
                <a:ea typeface="+mn-ea"/>
              </a:rPr>
              <a:t>×</a:t>
            </a:r>
            <a:r>
              <a:rPr kumimoji="1" lang="ja-JP" altLang="en-US" dirty="0">
                <a:latin typeface="+mn-ea"/>
                <a:ea typeface="+mn-ea"/>
              </a:rPr>
              <a:t>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弱い調子で言うと、たろうさんの思っていることが、こうたさんには伝わらなかったようです。</a:t>
            </a:r>
            <a:endParaRPr kumimoji="1"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779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話し方のコツ③（まるさん）は、話す速さです。</a:t>
            </a:r>
            <a:endParaRPr kumimoji="1" lang="en-US" altLang="ja-JP" dirty="0"/>
          </a:p>
          <a:p>
            <a:r>
              <a:rPr kumimoji="1" lang="ja-JP" altLang="en-US" dirty="0"/>
              <a:t>　ここで大切なのは、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フェードイン（枠囲み文字　相手が～）</a:t>
            </a:r>
            <a:endParaRPr kumimoji="1" lang="en-US" altLang="ja-JP" dirty="0"/>
          </a:p>
          <a:p>
            <a:r>
              <a:rPr kumimoji="1" lang="ja-JP" altLang="en-US" dirty="0"/>
              <a:t>　相手が聞き取れる速さで話すことです。</a:t>
            </a:r>
            <a:endParaRPr kumimoji="1" lang="en-US" altLang="ja-JP" dirty="0"/>
          </a:p>
          <a:p>
            <a:r>
              <a:rPr kumimoji="1" lang="ja-JP" altLang="en-US" dirty="0"/>
              <a:t>　では、みんなの前で話す時の速さについて、次のスライドで見ていきましょう。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213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まずは、ゆっくり話す場合です。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フェードイン（イラスト・先生の吹き出し）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教室で自己紹介をする場面です。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以下）</a:t>
            </a:r>
            <a:endParaRPr kumimoji="1" lang="en-US" altLang="ja-JP" dirty="0"/>
          </a:p>
          <a:p>
            <a:r>
              <a:rPr kumimoji="1" lang="ja-JP" altLang="en-US" dirty="0"/>
              <a:t>　「まるやま　せんた　です。」（ゆっくり読む）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以下）</a:t>
            </a:r>
            <a:endParaRPr kumimoji="1" lang="en-US" altLang="ja-JP" dirty="0"/>
          </a:p>
          <a:p>
            <a:r>
              <a:rPr kumimoji="1" lang="ja-JP" altLang="en-US" dirty="0"/>
              <a:t>　「すきな食べ物はラーメンです。」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以下）</a:t>
            </a:r>
            <a:endParaRPr kumimoji="1" lang="en-US" altLang="ja-JP" dirty="0"/>
          </a:p>
          <a:p>
            <a:r>
              <a:rPr kumimoji="1" lang="ja-JP" altLang="en-US" dirty="0"/>
              <a:t>　「よろしくお願いします！」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フェードイン（図形　○）</a:t>
            </a:r>
            <a:endParaRPr kumimoji="1" lang="en-US" altLang="ja-JP" dirty="0"/>
          </a:p>
          <a:p>
            <a:r>
              <a:rPr kumimoji="1" lang="ja-JP" altLang="en-US" dirty="0"/>
              <a:t>　ゆっくり話すと、話の内容が聞き取りやすいですね。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328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次は、速く話した場合です。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せんた）</a:t>
            </a:r>
            <a:endParaRPr kumimoji="1" lang="en-US" altLang="ja-JP" dirty="0"/>
          </a:p>
          <a:p>
            <a:r>
              <a:rPr kumimoji="1" lang="ja-JP" altLang="en-US" dirty="0"/>
              <a:t>　「まるやませんたで</a:t>
            </a:r>
            <a:r>
              <a:rPr kumimoji="1" lang="ja-JP" altLang="en-US" dirty="0" err="1"/>
              <a:t>す</a:t>
            </a:r>
            <a:r>
              <a:rPr kumimoji="1" lang="ja-JP" altLang="en-US" dirty="0"/>
              <a:t>。すきな食べ物はラーメンです。よろしくお願いします。」（速く読む）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つとむ）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せんたさんの話が速すぎて、つとむくんにはわかりませんでした。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フェードイン（図形　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kumimoji="1" lang="ja-JP" altLang="en-US" dirty="0"/>
              <a:t>　相手が聞き取りやすいように、話す速さを考えることが大切です。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94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話し方のコツ④（まるよん）は、相手を見ることです。</a:t>
            </a:r>
            <a:endParaRPr kumimoji="1" lang="en-US" altLang="ja-JP" dirty="0"/>
          </a:p>
          <a:p>
            <a:r>
              <a:rPr kumimoji="1" lang="ja-JP" altLang="en-US" dirty="0"/>
              <a:t>　ここで大切なのは、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フェードイン（以下）</a:t>
            </a:r>
            <a:endParaRPr kumimoji="1" lang="en-US" altLang="ja-JP" dirty="0"/>
          </a:p>
          <a:p>
            <a:r>
              <a:rPr kumimoji="1" lang="ja-JP" altLang="en-US" dirty="0"/>
              <a:t>　話すときに相手を見ること、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フェードイン（以下）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相手に体を向けることです。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では、相手を見て話す場合と、見ないで話す場合の違いについて、次のスライドで見ていきましょう。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267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相手を見て話す場合です。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フェードイン（イラスト　二人）</a:t>
            </a:r>
            <a:endParaRPr kumimoji="1" lang="en-US" altLang="ja-JP" dirty="0"/>
          </a:p>
          <a:p>
            <a:r>
              <a:rPr kumimoji="1" lang="ja-JP" altLang="en-US" dirty="0"/>
              <a:t>　男の人は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フェードイン（図形　目線の矢印）</a:t>
            </a:r>
            <a:endParaRPr kumimoji="1" lang="en-US" altLang="ja-JP" dirty="0"/>
          </a:p>
          <a:p>
            <a:r>
              <a:rPr kumimoji="1" lang="ja-JP" altLang="en-US" dirty="0"/>
              <a:t>　相手の女の人を見て、体を女の人に向けてから、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男の人）</a:t>
            </a:r>
            <a:endParaRPr kumimoji="1" lang="en-US" altLang="ja-JP" dirty="0"/>
          </a:p>
          <a:p>
            <a:r>
              <a:rPr kumimoji="1" lang="ja-JP" altLang="en-US" dirty="0"/>
              <a:t>　「いつもありがとうございます。」と話しています。</a:t>
            </a:r>
            <a:endParaRPr kumimoji="1" lang="en-US" altLang="ja-JP" dirty="0"/>
          </a:p>
          <a:p>
            <a:r>
              <a:rPr kumimoji="1" lang="ja-JP" altLang="en-US" dirty="0"/>
              <a:t>　女の人は、男の人が自分を見て話しているので、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女の人）</a:t>
            </a:r>
            <a:endParaRPr kumimoji="1" lang="en-US" altLang="ja-JP" dirty="0"/>
          </a:p>
          <a:p>
            <a:r>
              <a:rPr kumimoji="1" lang="ja-JP" altLang="en-US" dirty="0"/>
              <a:t>　「こちらこそ。」と応えています。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フェードイン（図形　○）</a:t>
            </a:r>
            <a:endParaRPr kumimoji="1" lang="en-US" altLang="ja-JP" dirty="0"/>
          </a:p>
          <a:p>
            <a:r>
              <a:rPr kumimoji="1" lang="ja-JP" altLang="en-US" dirty="0"/>
              <a:t>　話すときに相手を見て、相手に体を向けて話すことは、礼儀正しい話し方です。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232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相手を見ないで話す場合です。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フェードイン（イラスト　二人）</a:t>
            </a:r>
            <a:endParaRPr kumimoji="1" lang="en-US" altLang="ja-JP" dirty="0"/>
          </a:p>
          <a:p>
            <a:r>
              <a:rPr kumimoji="1" lang="ja-JP" altLang="en-US" dirty="0"/>
              <a:t>　男の人は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フェードイン（図形　目線の矢印）</a:t>
            </a:r>
            <a:endParaRPr kumimoji="1" lang="en-US" altLang="ja-JP" dirty="0"/>
          </a:p>
          <a:p>
            <a:r>
              <a:rPr kumimoji="1" lang="ja-JP" altLang="en-US" dirty="0"/>
              <a:t>　相手の女の人を見ていません。</a:t>
            </a:r>
            <a:endParaRPr kumimoji="1" lang="en-US" altLang="ja-JP" dirty="0"/>
          </a:p>
          <a:p>
            <a:r>
              <a:rPr kumimoji="1" lang="ja-JP" altLang="en-US" dirty="0"/>
              <a:t>　体も女の人の方を向いていません。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男の人）</a:t>
            </a:r>
            <a:endParaRPr kumimoji="1" lang="en-US" altLang="ja-JP" dirty="0"/>
          </a:p>
          <a:p>
            <a:r>
              <a:rPr kumimoji="1" lang="ja-JP" altLang="en-US" dirty="0"/>
              <a:t>　「いつもありがとうございます。」と言っていますが、</a:t>
            </a:r>
            <a:endParaRPr kumimoji="1" lang="en-US" altLang="ja-JP" dirty="0"/>
          </a:p>
          <a:p>
            <a:r>
              <a:rPr kumimoji="1" lang="ja-JP" altLang="en-US" dirty="0"/>
              <a:t>　女の人は、男の人が自分を見ていないので、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女の人）</a:t>
            </a:r>
            <a:endParaRPr kumimoji="1" lang="en-US" altLang="ja-JP" dirty="0"/>
          </a:p>
          <a:p>
            <a:r>
              <a:rPr kumimoji="1" lang="ja-JP" altLang="en-US" dirty="0"/>
              <a:t>　誰に言っているのか、分からないようです。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フェードイン（図形　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kumimoji="1" lang="ja-JP" altLang="en-US" dirty="0"/>
              <a:t>　話すときには、しっかり相手を見ないと、相手に伝わらないことがあります。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789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話し方のコツ⑤（まるご）は、相手に合わせた話し方です。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フェードイン（枠囲み）</a:t>
            </a:r>
            <a:endParaRPr kumimoji="1" lang="en-US" altLang="ja-JP" dirty="0"/>
          </a:p>
          <a:p>
            <a:r>
              <a:rPr kumimoji="1" lang="ja-JP" altLang="en-US" dirty="0"/>
              <a:t>　相手が分かるように言葉遣いを工夫して話すことです。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例えば、話す相手が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フェードイン（小さい子）</a:t>
            </a:r>
            <a:endParaRPr kumimoji="1" lang="en-US" altLang="ja-JP" dirty="0"/>
          </a:p>
          <a:p>
            <a:r>
              <a:rPr kumimoji="1" lang="ja-JP" altLang="en-US" dirty="0"/>
              <a:t>　小さい子の場合、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フェードイン（大人）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大人の場合、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フェードイン（お年寄り）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お年寄りの場合では、分かる言葉遣いが違います。</a:t>
            </a:r>
            <a:endParaRPr kumimoji="1" lang="en-US" altLang="ja-JP" dirty="0"/>
          </a:p>
          <a:p>
            <a:r>
              <a:rPr kumimoji="1" lang="ja-JP" altLang="en-US" dirty="0"/>
              <a:t>　次のスライドで、小さい子の場合を見ていきましょう。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460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小さい子どもに話す場面です。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「おやつがあるよ。一緒に取りに行こうね。」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これは、簡単な言葉を使って、短く伝えているので、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小さい子）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小さい子どもにも分かりやすい話し方です。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フェードイン（図形　○）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317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同じく小さい子どもに話す場面です。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おやつは～）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「おやつはリビングの棚の上から四段目の右側にあるから、食べていいよ。」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これは、小さい子どもには難しい、長い言葉なので、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むずかしくて～）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小さい子どもにはむずかしくてわからない話し方です。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フェードイン（図形　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使う言葉や話の長さが、相手に分かりやすいかを考えて話すことが大切です。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08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これから、相手に伝わる話し方について勉強します。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フェードイン（以下）</a:t>
            </a:r>
            <a:endParaRPr kumimoji="1" lang="en-US" altLang="ja-JP" dirty="0"/>
          </a:p>
          <a:p>
            <a:r>
              <a:rPr kumimoji="1" lang="ja-JP" altLang="en-US" dirty="0"/>
              <a:t>友だちや先生とお話するのは楽しいですね。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フェードイン（以下）</a:t>
            </a:r>
            <a:endParaRPr kumimoji="1" lang="en-US" altLang="ja-JP" dirty="0"/>
          </a:p>
          <a:p>
            <a:r>
              <a:rPr kumimoji="1" lang="ja-JP" altLang="en-US" dirty="0"/>
              <a:t>話し方に気を付けると、もっと楽しくなります。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フェードイン（以下）</a:t>
            </a:r>
            <a:endParaRPr kumimoji="1" lang="en-US" altLang="ja-JP" dirty="0"/>
          </a:p>
          <a:p>
            <a:r>
              <a:rPr kumimoji="1" lang="ja-JP" altLang="en-US" dirty="0"/>
              <a:t>話し方のコツを一緒に勉強しましょう。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840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今回学んだ話し方のコツを振り返ります。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フェードイン（①）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①声の大きさ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フェードイン（枠囲み　以下）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・相手に聞こえる声の大きさで話すことが大切です。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フェードイン（②）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+mn-ea"/>
                <a:ea typeface="+mn-ea"/>
              </a:rPr>
              <a:t>　②声の高さや強さ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フェードイン（枠囲み　以下）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+mn-ea"/>
                <a:ea typeface="+mn-ea"/>
              </a:rPr>
              <a:t>　・伝えたいことに合わせて声の高さや強さを変えることが大切です。</a:t>
            </a:r>
            <a:endParaRPr kumimoji="1"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329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フェードイン（③）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③話す速さ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フェードイン（枠囲み　以下）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・相手が</a:t>
            </a:r>
            <a:r>
              <a:rPr lang="ja-JP" altLang="en-US" sz="1200" dirty="0">
                <a:latin typeface="+mn-ea"/>
                <a:ea typeface="+mn-ea"/>
              </a:rPr>
              <a:t>聞き取れる速さで話す</a:t>
            </a:r>
            <a:r>
              <a:rPr kumimoji="1" lang="ja-JP" altLang="en-US" dirty="0">
                <a:latin typeface="+mn-ea"/>
                <a:ea typeface="+mn-ea"/>
              </a:rPr>
              <a:t>ことが大切です。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フェードイン（④）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④相手を見る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フェードイン（枠囲み　以下）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・相手を見て、相手に体を向けて</a:t>
            </a:r>
            <a:r>
              <a:rPr lang="ja-JP" altLang="en-US" sz="1200" dirty="0">
                <a:latin typeface="+mn-ea"/>
                <a:ea typeface="+mn-ea"/>
              </a:rPr>
              <a:t>話す</a:t>
            </a:r>
            <a:r>
              <a:rPr kumimoji="1" lang="ja-JP" altLang="en-US" dirty="0">
                <a:latin typeface="+mn-ea"/>
                <a:ea typeface="+mn-ea"/>
              </a:rPr>
              <a:t>ことが大切です。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フェードイン（⑤）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⑤相手に合わせる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フェードイン（枠囲み　以下）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・相手が分かるように、</a:t>
            </a:r>
            <a:r>
              <a:rPr lang="ja-JP" altLang="en-US" sz="1200" dirty="0">
                <a:latin typeface="+mn-ea"/>
                <a:ea typeface="+mn-ea"/>
              </a:rPr>
              <a:t>話す</a:t>
            </a:r>
            <a:r>
              <a:rPr kumimoji="1" lang="ja-JP" altLang="en-US" dirty="0">
                <a:latin typeface="+mn-ea"/>
                <a:ea typeface="+mn-ea"/>
              </a:rPr>
              <a:t>ことが大切です。</a:t>
            </a:r>
            <a:endParaRPr kumimoji="1"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865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ここまで、相手に伝わる話し方について学んできました。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以下）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自分の思っていることが、相手に伝わるとうれしいですね。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以下）</a:t>
            </a:r>
            <a:endParaRPr kumimoji="1" lang="en-US" altLang="ja-JP" dirty="0"/>
          </a:p>
          <a:p>
            <a:r>
              <a:rPr kumimoji="1" lang="ja-JP" altLang="en-US" dirty="0"/>
              <a:t>　自分</a:t>
            </a:r>
            <a:r>
              <a:rPr kumimoji="1" lang="ja-JP" altLang="en-US"/>
              <a:t>の話し方を</a:t>
            </a:r>
            <a:r>
              <a:rPr kumimoji="1" lang="ja-JP" altLang="en-US" dirty="0"/>
              <a:t>ビデオに撮って振り返ったり、友達の話す様子を見たりして、話し方を考えてみましょう。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以下）</a:t>
            </a:r>
            <a:endParaRPr kumimoji="1" lang="en-US" altLang="ja-JP" dirty="0"/>
          </a:p>
          <a:p>
            <a:r>
              <a:rPr kumimoji="1" lang="ja-JP" altLang="en-US" dirty="0"/>
              <a:t>　先生や家の人といっしょに、話し方を練習してみましょう。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93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話し方のコツ①（まるいち）は、声の大きさです。</a:t>
            </a:r>
            <a:endParaRPr kumimoji="1" lang="en-US" altLang="ja-JP" dirty="0"/>
          </a:p>
          <a:p>
            <a:r>
              <a:rPr kumimoji="1" lang="ja-JP" altLang="en-US" dirty="0"/>
              <a:t>　ここで大切なのは、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フェードイン（以下）</a:t>
            </a:r>
            <a:endParaRPr kumimoji="1" lang="en-US" altLang="ja-JP" dirty="0"/>
          </a:p>
          <a:p>
            <a:r>
              <a:rPr kumimoji="1" lang="ja-JP" altLang="en-US" dirty="0"/>
              <a:t>　相手が聞きやすい声の大きさで話すことです。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フェードイン（以下）</a:t>
            </a:r>
            <a:endParaRPr kumimoji="1" lang="en-US" altLang="ja-JP" dirty="0"/>
          </a:p>
          <a:p>
            <a:r>
              <a:rPr kumimoji="1" lang="ja-JP" altLang="en-US" dirty="0"/>
              <a:t>　近くで友だちと話すときと、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フェードイン（以下）</a:t>
            </a:r>
            <a:endParaRPr kumimoji="1" lang="en-US" altLang="ja-JP" dirty="0"/>
          </a:p>
          <a:p>
            <a:r>
              <a:rPr kumimoji="1" lang="ja-JP" altLang="en-US" dirty="0"/>
              <a:t>　みんなの前で発表するときの声の大きさについて、次のスライドで見ていきましょう。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9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まずは、近くで友だちと話すときの声の大きさです。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フェードイン（イラスト　男子２人）</a:t>
            </a:r>
            <a:endParaRPr kumimoji="1" lang="en-US" altLang="ja-JP" dirty="0"/>
          </a:p>
          <a:p>
            <a:r>
              <a:rPr kumimoji="1" lang="ja-JP" altLang="en-US" dirty="0"/>
              <a:t>　青い服のたろうさんが、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以下）</a:t>
            </a:r>
            <a:endParaRPr kumimoji="1" lang="en-US" altLang="ja-JP" dirty="0"/>
          </a:p>
          <a:p>
            <a:r>
              <a:rPr kumimoji="1" lang="ja-JP" altLang="en-US" dirty="0"/>
              <a:t>　「おいしいアイス屋さんができたんだよ」と、友だちのこうたさんに話しているところです。</a:t>
            </a:r>
            <a:endParaRPr kumimoji="1" lang="en-US" altLang="ja-JP" dirty="0"/>
          </a:p>
          <a:p>
            <a:r>
              <a:rPr kumimoji="1" lang="ja-JP" altLang="en-US" dirty="0"/>
              <a:t>　たろうさんの話を聞いたこうたさんは、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以下）</a:t>
            </a:r>
            <a:endParaRPr kumimoji="1" lang="en-US" altLang="ja-JP" dirty="0"/>
          </a:p>
          <a:p>
            <a:r>
              <a:rPr kumimoji="1" lang="ja-JP" altLang="en-US" dirty="0"/>
              <a:t>　「いいね、明日行こう」と言っています。</a:t>
            </a:r>
            <a:endParaRPr kumimoji="1" lang="en-US" altLang="ja-JP" dirty="0"/>
          </a:p>
          <a:p>
            <a:r>
              <a:rPr kumimoji="1" lang="ja-JP" altLang="en-US" dirty="0"/>
              <a:t>　この時のたろうさんの話す声の大きさは、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フェードイン（囲み文字　以下）</a:t>
            </a:r>
            <a:endParaRPr kumimoji="1" lang="en-US" altLang="ja-JP" dirty="0"/>
          </a:p>
          <a:p>
            <a:r>
              <a:rPr kumimoji="1" lang="ja-JP" altLang="en-US" dirty="0"/>
              <a:t>　普通の声の大きさです。</a:t>
            </a:r>
            <a:endParaRPr kumimoji="1" lang="en-US" altLang="ja-JP" dirty="0"/>
          </a:p>
          <a:p>
            <a:r>
              <a:rPr kumimoji="1" lang="ja-JP" altLang="en-US" dirty="0"/>
              <a:t>　友だちのこうたさんに聞きやすい、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フェードイン（図形　○）</a:t>
            </a:r>
            <a:endParaRPr kumimoji="1" lang="en-US" altLang="ja-JP" dirty="0"/>
          </a:p>
          <a:p>
            <a:r>
              <a:rPr kumimoji="1" lang="ja-JP" altLang="en-US" dirty="0"/>
              <a:t>　ちょうどいい声です。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39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同じ場面で、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フェードイン（枠囲み文字とイラスト男子２人）</a:t>
            </a:r>
            <a:endParaRPr kumimoji="1" lang="en-US" altLang="ja-JP" dirty="0"/>
          </a:p>
          <a:p>
            <a:r>
              <a:rPr kumimoji="1" lang="ja-JP" altLang="en-US" dirty="0"/>
              <a:t>　大きな声で話すと、どうなるでしょうか。</a:t>
            </a:r>
            <a:endParaRPr kumimoji="1" lang="en-US" altLang="ja-JP" dirty="0"/>
          </a:p>
          <a:p>
            <a:r>
              <a:rPr kumimoji="1" lang="ja-JP" altLang="en-US" dirty="0"/>
              <a:t>　たろうさんが、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以下）</a:t>
            </a:r>
            <a:endParaRPr kumimoji="1" lang="en-US" altLang="ja-JP" dirty="0"/>
          </a:p>
          <a:p>
            <a:r>
              <a:rPr kumimoji="1" lang="ja-JP" altLang="en-US" dirty="0"/>
              <a:t>　「おいしいアイス屋さんができたんだよ」と、大きな声で話しています。</a:t>
            </a:r>
            <a:endParaRPr kumimoji="1" lang="en-US" altLang="ja-JP" dirty="0"/>
          </a:p>
          <a:p>
            <a:r>
              <a:rPr kumimoji="1" lang="ja-JP" altLang="en-US" dirty="0"/>
              <a:t>　それを聞いたこうたさんは、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フェードイン（吹き出し　以下）</a:t>
            </a:r>
            <a:endParaRPr kumimoji="1" lang="en-US" altLang="ja-JP" dirty="0"/>
          </a:p>
          <a:p>
            <a:r>
              <a:rPr kumimoji="1" lang="ja-JP" altLang="en-US" dirty="0"/>
              <a:t>　うるさい・・・と思っています。</a:t>
            </a:r>
            <a:endParaRPr kumimoji="1" lang="en-US" altLang="ja-JP" dirty="0"/>
          </a:p>
          <a:p>
            <a:r>
              <a:rPr kumimoji="1" lang="ja-JP" altLang="en-US" dirty="0"/>
              <a:t>　こうたさんには、たろうさんの声が大きすぎて、迷惑しているようです。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フェードイン（図形　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kumimoji="1" lang="ja-JP" altLang="en-US" dirty="0"/>
              <a:t>　近くで話すときに、大きな声で話すと、相手を困らせてしまうことがあります。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84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次は、みんなの前で発表するときの場面です。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フェードイン（イラスト　生徒と先生　先生の吹き出し）</a:t>
            </a:r>
            <a:endParaRPr kumimoji="1" lang="en-US" altLang="ja-JP" dirty="0"/>
          </a:p>
          <a:p>
            <a:r>
              <a:rPr kumimoji="1" lang="ja-JP" altLang="en-US" dirty="0"/>
              <a:t>　せんたさんが、教室で自己紹介をしています。</a:t>
            </a:r>
            <a:endParaRPr kumimoji="1" lang="en-US" altLang="ja-JP" dirty="0"/>
          </a:p>
          <a:p>
            <a:r>
              <a:rPr kumimoji="1" lang="ja-JP" altLang="en-US" dirty="0"/>
              <a:t>　教室のみんなに聞こえるように、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フェードイン（せんたの吹き出し）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「まるやま　せんた　です。すきな食べ物はラーメンです。よろしくお願いします！」と、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フェードイン（枠囲み文字　以下）</a:t>
            </a:r>
            <a:endParaRPr kumimoji="1" lang="en-US" altLang="ja-JP" dirty="0"/>
          </a:p>
          <a:p>
            <a:r>
              <a:rPr kumimoji="1" lang="ja-JP" altLang="en-US" dirty="0"/>
              <a:t>　大きな声で話しています。</a:t>
            </a:r>
            <a:endParaRPr kumimoji="1" lang="en-US" altLang="ja-JP" dirty="0"/>
          </a:p>
          <a:p>
            <a:r>
              <a:rPr kumimoji="1" lang="ja-JP" altLang="en-US" dirty="0"/>
              <a:t>　このように、広い教室で発表したり話したりするときは、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フェードイン（図形　○）</a:t>
            </a:r>
            <a:endParaRPr kumimoji="1" lang="en-US" altLang="ja-JP" dirty="0"/>
          </a:p>
          <a:p>
            <a:r>
              <a:rPr kumimoji="1" lang="ja-JP" altLang="en-US" dirty="0"/>
              <a:t>　大きな声だとみんなに聞こえやすいです。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55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同じ教室で、近くで話すときのような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フェードイン（枠囲み文字）</a:t>
            </a:r>
            <a:endParaRPr kumimoji="1" lang="en-US" altLang="ja-JP" dirty="0"/>
          </a:p>
          <a:p>
            <a:r>
              <a:rPr kumimoji="1" lang="ja-JP" altLang="en-US" dirty="0"/>
              <a:t>　普通の声で自己紹介をしたら、どうなるでしょうか。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フェードイン（せんたの吹き出し）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「まるやま　せんた　です。すきな食べ物はラーメンです。よろしくお願いします」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フェードイン（つとむの吹き出し）</a:t>
            </a:r>
            <a:endParaRPr kumimoji="1" lang="en-US" altLang="ja-JP" dirty="0"/>
          </a:p>
          <a:p>
            <a:r>
              <a:rPr kumimoji="1" lang="ja-JP" altLang="en-US" dirty="0"/>
              <a:t>　後ろの席に座っているつとむさんには、残念ながら、せんたさんの声がよく聞こえなかったようです。</a:t>
            </a:r>
            <a:endParaRPr kumimoji="1" lang="en-US" altLang="ja-JP" dirty="0"/>
          </a:p>
          <a:p>
            <a:r>
              <a:rPr kumimoji="1" lang="ja-JP" altLang="en-US" dirty="0"/>
              <a:t>　このように、教室など広い場所で発表したり話したりするときは、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フェードイン（図形　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kumimoji="1" lang="ja-JP" altLang="en-US" dirty="0"/>
              <a:t>　普通の声だと遠くの人に聞こえないことがあります。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34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話し方のコツ②（まるに）は、声の高さや強さです。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フェードイン（抑揚）</a:t>
            </a:r>
            <a:endParaRPr kumimoji="1" lang="en-US" altLang="ja-JP" dirty="0"/>
          </a:p>
          <a:p>
            <a:r>
              <a:rPr kumimoji="1" lang="ja-JP" altLang="en-US" dirty="0"/>
              <a:t>　声の高さや低さを変えることを抑揚を付けるといいます。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フェードイン（強弱）</a:t>
            </a:r>
            <a:endParaRPr kumimoji="1" lang="en-US" altLang="ja-JP" dirty="0"/>
          </a:p>
          <a:p>
            <a:r>
              <a:rPr kumimoji="1" lang="ja-JP" altLang="en-US" dirty="0"/>
              <a:t>　声の調子を強くしたり、弱くしたりすることを強弱を付けるといいます。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ここで大切なのは、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フェードイン（囲み部分　伝えたいことが～）</a:t>
            </a:r>
            <a:endParaRPr kumimoji="1" lang="en-US" altLang="ja-JP" dirty="0"/>
          </a:p>
          <a:p>
            <a:r>
              <a:rPr kumimoji="1" lang="ja-JP" altLang="en-US" dirty="0"/>
              <a:t>　伝えたいことが、相手によく伝わるように、声の高さを上げ下げしたり、強さを変えたりすることです。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それでは、声の高さや強さの付け方について、次のスライドで見ていきましょう。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59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特に伝えたいところを上げたり、強く言ったりすると、相手にはどう伝わるでしょうか。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フェードイン（たろう吹き出し・思考）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たろうさんは、アイス屋さんに行きたいと思っています。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</a:t>
            </a:r>
            <a:r>
              <a:rPr kumimoji="1" lang="ja-JP" altLang="en-US" dirty="0">
                <a:solidFill>
                  <a:schemeClr val="tx1"/>
                </a:solidFill>
                <a:latin typeface="+mn-ea"/>
                <a:ea typeface="+mn-ea"/>
              </a:rPr>
              <a:t>（たろう吹き出し・台詞）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「アイス屋さんで食べ放題だって。いいよねー！（強く言う）」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たろうさんは、声の調子を上げて、強めに言いました。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フェードイン（こうた吹き出し・思考）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これを聞いたこうたさんは、たろうさんがアイス屋にいきたいんだな、と思い、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フェードイン（こうた吹き出し・台詞）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「そうだね、いってみたいね。」と言いました。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en-US" altLang="ja-JP" dirty="0">
                <a:latin typeface="+mn-ea"/>
                <a:ea typeface="+mn-ea"/>
              </a:rPr>
              <a:t>&lt;</a:t>
            </a:r>
            <a:r>
              <a:rPr kumimoji="1" lang="ja-JP" altLang="en-US" dirty="0">
                <a:latin typeface="+mn-ea"/>
                <a:ea typeface="+mn-ea"/>
              </a:rPr>
              <a:t>クリック</a:t>
            </a:r>
            <a:r>
              <a:rPr kumimoji="1" lang="en-US" altLang="ja-JP" dirty="0">
                <a:latin typeface="+mn-ea"/>
                <a:ea typeface="+mn-ea"/>
              </a:rPr>
              <a:t>&gt;</a:t>
            </a:r>
            <a:r>
              <a:rPr kumimoji="1" lang="ja-JP" altLang="en-US" dirty="0">
                <a:latin typeface="+mn-ea"/>
                <a:ea typeface="+mn-ea"/>
              </a:rPr>
              <a:t>フェードイン（図形　○）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たろうさんの思っていることが、こうたさんによく伝わったようです。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60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53954-02B2-48F1-B645-9D106D51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7C81A-AD95-4CAA-8CFC-3A577F1C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958683-73B1-45BD-B212-BF062419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BF8B-4E6C-47F8-A3ED-C3C71E9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CE00-BD67-4CCB-9794-0D9DDA9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2525-0FB1-4FE6-A68F-CDC2AD47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F231A-74C7-4632-91AE-D6C50F1B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978E3-8B30-4739-A56A-28BC6BF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DE611-17D3-4474-B8CF-38CDF89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FB17D5-AD9E-4F1D-AEF0-646F616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5AD982-7C5E-4589-A0DA-6EB93959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E00C9-2863-4668-8F04-445BEF7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6C463-622A-4C7D-94D8-5E85B7EC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7D7E7-4E15-47B1-A84A-AEEE6F36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C4CC72-8624-4869-9948-31264971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9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0311E-6447-4C1A-AD4C-3D2D1F77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EF40-7260-44A6-9AE0-55F04D8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41582-3E6E-40CB-8992-BB73B65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B0812-02F1-4B2D-9A3B-736B48C4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4FC27-79FF-4456-B7BD-50E3BBA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C72D0-C69C-45CF-8ADA-A95F21A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B8418-1083-4D3A-9BE6-FA981F23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2418C-7F14-45C0-BB09-EDD069A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664AB-2BA6-4491-AA81-34E82DF3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33763-9E98-496C-A9F2-A73733C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BED4F-EE9B-4CF8-8246-FE8D397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61A5A-8101-45FA-9D96-90014FB4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904BA8-AF74-4703-BA89-5AB27A8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36032-13DA-43DE-BDAA-31B91CA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04C47-BA75-4BE0-881E-F8EF374F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D2795-A526-4F7C-9CB6-D38A114F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DF32-0332-41B5-B600-20D02C5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26AD2-9B1E-4522-BBC9-B448876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F05225-DAE0-429F-820D-F53FCD3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B184EE-1629-4ED1-B7EB-495C7AA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2F99FA-46E8-4061-A533-56337200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D2398-24D1-43CB-A9D8-12E2E96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519C7E-8D54-4897-B95B-704422F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F4B940-BB16-4669-BEC6-D21C18AB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460FF-66A5-4B86-B7B7-E8182A6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CF7AB-85D6-48E7-988C-A083BC8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A4B7-18A4-4C67-A8EE-9CB3E49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2508B-B10B-40E1-983C-72F1237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ECCDD-A2D0-4F1B-9584-440B70B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2122FB-08FB-4394-B956-4F56F50C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75190-39D4-4A34-BF39-FF32AD2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A20A2-D74D-4B33-8FCB-4E80D015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E5ADD-F898-4F60-8E2D-79ABA9B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87F9-575D-403C-B8F0-7A687BD9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50FCBF-A823-4280-BC71-7C0EA5F7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3BA6-18F0-4E13-9E0F-E5390C6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17D81-2FF1-4E56-83C0-308294B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54E49-F4B7-48B7-94B2-D031E0D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7512F-DB65-4949-BE99-EE739BBC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2D0D-4E8F-4199-A65B-502168FC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6F393-427D-4BEE-94EA-2CF6B69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0B22AC-A898-4D96-B4D3-94AA3031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0DE6F0-1C30-4A35-B65E-64A58AA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96D695-98AF-4951-A068-2E2E4C7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EB38-10BA-4605-A128-85D5D414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82FEA-ABE1-440F-96F2-1E73C96C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B155-4C96-49AB-A45F-45DE8B258930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888F-95FF-4BB9-80C4-639A509AF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082CA-AF8C-4454-A2EA-54CA047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6.xml"/><Relationship Id="rId3" Type="http://schemas.openxmlformats.org/officeDocument/2006/relationships/notesSlide" Target="../notesSlides/notesSlide13.xml"/><Relationship Id="rId12" Type="http://schemas.openxmlformats.org/officeDocument/2006/relationships/customXml" Target="../ink/ink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.xml"/><Relationship Id="rId1" Type="http://schemas.openxmlformats.org/officeDocument/2006/relationships/tags" Target="../tags/tag12.xml"/><Relationship Id="rId6" Type="http://schemas.openxmlformats.org/officeDocument/2006/relationships/customXml" Target="../ink/ink1.xm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customXml" Target="../ink/ink2.xml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60.PNG"/><Relationship Id="rId1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10.xml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8.png"/><Relationship Id="rId12" Type="http://schemas.openxmlformats.org/officeDocument/2006/relationships/image" Target="../media/image14.png"/><Relationship Id="rId17" Type="http://schemas.openxmlformats.org/officeDocument/2006/relationships/customXml" Target="../ink/ink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20" Type="http://schemas.openxmlformats.org/officeDocument/2006/relationships/customXml" Target="../ink/ink14.xml"/><Relationship Id="rId1" Type="http://schemas.openxmlformats.org/officeDocument/2006/relationships/tags" Target="../tags/tag13.xml"/><Relationship Id="rId11" Type="http://schemas.openxmlformats.org/officeDocument/2006/relationships/customXml" Target="../ink/ink9.xml"/><Relationship Id="rId5" Type="http://schemas.openxmlformats.org/officeDocument/2006/relationships/customXml" Target="../ink/ink7.xml"/><Relationship Id="rId15" Type="http://schemas.openxmlformats.org/officeDocument/2006/relationships/customXml" Target="../ink/ink11.xml"/><Relationship Id="rId23" Type="http://schemas.openxmlformats.org/officeDocument/2006/relationships/image" Target="../media/image12.png"/><Relationship Id="rId10" Type="http://schemas.openxmlformats.org/officeDocument/2006/relationships/image" Target="../media/image13.png"/><Relationship Id="rId19" Type="http://schemas.openxmlformats.org/officeDocument/2006/relationships/customXml" Target="../ink/ink13.xml"/><Relationship Id="rId4" Type="http://schemas.openxmlformats.org/officeDocument/2006/relationships/image" Target="../media/image6.PNG"/><Relationship Id="rId9" Type="http://schemas.openxmlformats.org/officeDocument/2006/relationships/customXml" Target="../ink/ink8.xml"/><Relationship Id="rId14" Type="http://schemas.openxmlformats.org/officeDocument/2006/relationships/image" Target="../media/image15.png"/><Relationship Id="rId22" Type="http://schemas.openxmlformats.org/officeDocument/2006/relationships/customXml" Target="../ink/ink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customXml" Target="../ink/ink16.xml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D32014-D561-491F-9299-63B25E73A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2113" y="1214438"/>
            <a:ext cx="8527774" cy="23876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あい  て  　　　 つた　 　　　　　　　　　　　　　　は</a:t>
            </a:r>
            <a:r>
              <a:rPr kumimoji="1" lang="ja-JP" altLang="en-US" sz="28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相手に伝わるように話す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A6990866-C376-4615-98EB-23DED2A34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4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0"/>
    </mc:Choice>
    <mc:Fallback xmlns="">
      <p:transition spd="slow" advTm="60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01BF4FBC-F2E9-4646-AE91-3E5FABE4E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40" y="3613765"/>
            <a:ext cx="3181337" cy="2879110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E74A98-FEC9-4617-9BF7-05622C025B74}"/>
              </a:ext>
            </a:extLst>
          </p:cNvPr>
          <p:cNvSpPr txBox="1"/>
          <p:nvPr/>
        </p:nvSpPr>
        <p:spPr>
          <a:xfrm>
            <a:off x="0" y="0"/>
            <a:ext cx="12191999" cy="1015663"/>
          </a:xfrm>
          <a:prstGeom prst="rect">
            <a:avLst/>
          </a:prstGeom>
          <a:solidFill>
            <a:srgbClr val="FFFF00"/>
          </a:solidFill>
        </p:spPr>
        <p:txBody>
          <a:bodyPr wrap="square" lIns="1656000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       つた　　　　　　　　　　　　　　　　　　     　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さ　　  　　　　　　　よわ　  　い</a:t>
            </a:r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伝えたいところを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下げる・弱く言う</a:t>
            </a:r>
          </a:p>
        </p:txBody>
      </p:sp>
      <p:sp>
        <p:nvSpPr>
          <p:cNvPr id="11" name="思考の吹き出し: 雲形 10">
            <a:extLst>
              <a:ext uri="{FF2B5EF4-FFF2-40B4-BE49-F238E27FC236}">
                <a16:creationId xmlns:a16="http://schemas.microsoft.com/office/drawing/2014/main" id="{3EEA5676-B04F-415F-8230-94A07D233BCE}"/>
              </a:ext>
            </a:extLst>
          </p:cNvPr>
          <p:cNvSpPr/>
          <p:nvPr/>
        </p:nvSpPr>
        <p:spPr>
          <a:xfrm>
            <a:off x="141224" y="1809218"/>
            <a:ext cx="4784943" cy="1920895"/>
          </a:xfrm>
          <a:prstGeom prst="cloudCallout">
            <a:avLst>
              <a:gd name="adj1" fmla="val 23816"/>
              <a:gd name="adj2" fmla="val 7364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たろうはアイスが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いや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嫌なのかな。</a:t>
            </a:r>
            <a:endParaRPr kumimoji="1"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矢印: 四方向 11">
            <a:extLst>
              <a:ext uri="{FF2B5EF4-FFF2-40B4-BE49-F238E27FC236}">
                <a16:creationId xmlns:a16="http://schemas.microsoft.com/office/drawing/2014/main" id="{9902F157-F6EB-45E5-BB94-064EABA7D361}"/>
              </a:ext>
            </a:extLst>
          </p:cNvPr>
          <p:cNvSpPr/>
          <p:nvPr/>
        </p:nvSpPr>
        <p:spPr>
          <a:xfrm rot="18932625">
            <a:off x="9825744" y="2351204"/>
            <a:ext cx="2060326" cy="2067340"/>
          </a:xfrm>
          <a:prstGeom prst="quadArrow">
            <a:avLst>
              <a:gd name="adj1" fmla="val 36786"/>
              <a:gd name="adj2" fmla="val 7185"/>
              <a:gd name="adj3" fmla="val 4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A72322C2-CDD7-4A1F-8821-D32760E1428E}"/>
              </a:ext>
            </a:extLst>
          </p:cNvPr>
          <p:cNvSpPr/>
          <p:nvPr/>
        </p:nvSpPr>
        <p:spPr>
          <a:xfrm>
            <a:off x="5647496" y="1925566"/>
            <a:ext cx="4010808" cy="1920895"/>
          </a:xfrm>
          <a:prstGeom prst="cloudCallout">
            <a:avLst>
              <a:gd name="adj1" fmla="val -20699"/>
              <a:gd name="adj2" fmla="val 717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/>
            <a:r>
              <a:rPr lang="ja-JP" altLang="en-US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や</a:t>
            </a:r>
            <a:endParaRPr lang="en-US" altLang="ja-JP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lvl="0"/>
            <a:r>
              <a:rPr lang="ja-JP" altLang="en-US" sz="32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アイス屋さんに</a:t>
            </a:r>
            <a:endParaRPr lang="en-US" altLang="ja-JP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lvl="0"/>
            <a:r>
              <a:rPr lang="ja-JP" altLang="en-US" sz="32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いきたいな。</a:t>
            </a:r>
            <a:endParaRPr lang="en-US" altLang="ja-JP" sz="32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DA937081-0479-4D72-9676-C7CAA4B7D8F9}"/>
              </a:ext>
            </a:extLst>
          </p:cNvPr>
          <p:cNvSpPr/>
          <p:nvPr/>
        </p:nvSpPr>
        <p:spPr>
          <a:xfrm>
            <a:off x="7771803" y="4296503"/>
            <a:ext cx="3700902" cy="2239529"/>
          </a:xfrm>
          <a:prstGeom prst="wedgeRoundRectCallout">
            <a:avLst>
              <a:gd name="adj1" fmla="val -73022"/>
              <a:gd name="adj2" fmla="val -260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や　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アイス屋さんで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た　　　　　ほうだい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食べ放題だって。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bg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いいよね・・・</a:t>
            </a:r>
            <a:r>
              <a:rPr lang="ja-JP" altLang="en-US" sz="3600" dirty="0">
                <a:solidFill>
                  <a:schemeClr val="bg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3600" dirty="0">
              <a:solidFill>
                <a:schemeClr val="bg1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0DB831-3933-4D6D-B094-A6D560E63DAE}"/>
              </a:ext>
            </a:extLst>
          </p:cNvPr>
          <p:cNvSpPr/>
          <p:nvPr/>
        </p:nvSpPr>
        <p:spPr>
          <a:xfrm>
            <a:off x="4437537" y="4979727"/>
            <a:ext cx="282280" cy="221945"/>
          </a:xfrm>
          <a:prstGeom prst="rect">
            <a:avLst/>
          </a:prstGeom>
          <a:solidFill>
            <a:srgbClr val="FFC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90C4E8-3A7E-4F17-BD7D-73DD6A9A83F8}"/>
              </a:ext>
            </a:extLst>
          </p:cNvPr>
          <p:cNvSpPr txBox="1"/>
          <p:nvPr/>
        </p:nvSpPr>
        <p:spPr>
          <a:xfrm>
            <a:off x="6598237" y="5725904"/>
            <a:ext cx="461665" cy="7704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たろう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EA59BC-BB0E-4C83-B533-47B925745BDF}"/>
              </a:ext>
            </a:extLst>
          </p:cNvPr>
          <p:cNvSpPr txBox="1"/>
          <p:nvPr/>
        </p:nvSpPr>
        <p:spPr>
          <a:xfrm>
            <a:off x="3413195" y="5746097"/>
            <a:ext cx="461665" cy="789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こうた</a:t>
            </a:r>
            <a:endParaRPr kumimoji="1" lang="ja-JP" altLang="en-US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2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84"/>
    </mc:Choice>
    <mc:Fallback xmlns="">
      <p:transition spd="slow" advTm="47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06BA3A-D9CB-4C71-B453-7B45730A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23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はな　　　　　　　　　　　　　　　　　　　　　　　　　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はな　　　はや</a:t>
            </a:r>
            <a:r>
              <a:rPr kumimoji="1" lang="en-US" altLang="ja-JP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話すときのコツ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話す速さ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E74A98-FEC9-4617-9BF7-05622C025B74}"/>
              </a:ext>
            </a:extLst>
          </p:cNvPr>
          <p:cNvSpPr txBox="1"/>
          <p:nvPr/>
        </p:nvSpPr>
        <p:spPr>
          <a:xfrm>
            <a:off x="911006" y="1683874"/>
            <a:ext cx="743132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あいて        き　　　　と　　　　　　はや　　　　　はな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相手が聞き取れる速さで話す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コンテンツ プレースホルダー 4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D56CA6E8-958B-4767-B6B3-0B34AD165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59" y="2761092"/>
            <a:ext cx="3590554" cy="3590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56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6"/>
    </mc:Choice>
    <mc:Fallback xmlns="">
      <p:transition spd="slow" advTm="19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6F9C8A06-C17B-47B0-9F74-5C3F0A016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22" y="2338913"/>
            <a:ext cx="3912150" cy="3912150"/>
          </a:xfr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B5AA0BBF-A09B-4466-A78A-6E4C01094F75}"/>
              </a:ext>
            </a:extLst>
          </p:cNvPr>
          <p:cNvSpPr/>
          <p:nvPr/>
        </p:nvSpPr>
        <p:spPr>
          <a:xfrm>
            <a:off x="337625" y="4095892"/>
            <a:ext cx="5976089" cy="2417683"/>
          </a:xfrm>
          <a:prstGeom prst="wedgeRoundRectCallout">
            <a:avLst>
              <a:gd name="adj1" fmla="val 57132"/>
              <a:gd name="adj2" fmla="val -409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まるやま　せんた　です。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た　　　　　もの　　　</a:t>
            </a:r>
            <a:endParaRPr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すきな食べ物はラーメンです。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ねが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よろしくお願いします！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4ECCFC69-2031-4808-B97B-3C3C00524647}"/>
              </a:ext>
            </a:extLst>
          </p:cNvPr>
          <p:cNvSpPr/>
          <p:nvPr/>
        </p:nvSpPr>
        <p:spPr>
          <a:xfrm>
            <a:off x="9223716" y="1136821"/>
            <a:ext cx="2848541" cy="1634490"/>
          </a:xfrm>
          <a:prstGeom prst="wedgeRoundRectCallout">
            <a:avLst>
              <a:gd name="adj1" fmla="val -39777"/>
              <a:gd name="adj2" fmla="val 6646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じ   こ　しょう かい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自己紹介をしましょう。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47442B70-3CBE-432B-871C-7A31A782E021}"/>
              </a:ext>
            </a:extLst>
          </p:cNvPr>
          <p:cNvSpPr/>
          <p:nvPr/>
        </p:nvSpPr>
        <p:spPr>
          <a:xfrm>
            <a:off x="1733958" y="1954066"/>
            <a:ext cx="1938082" cy="1869443"/>
          </a:xfrm>
          <a:prstGeom prst="donut">
            <a:avLst>
              <a:gd name="adj" fmla="val 135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433BE3-D64E-4E6E-85E1-B2622F2A7432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4392000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　　　　　        はな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ゆっくり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話す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C4F9D37-3947-4B03-B3C3-FD4047F45C98}"/>
              </a:ext>
            </a:extLst>
          </p:cNvPr>
          <p:cNvSpPr txBox="1"/>
          <p:nvPr/>
        </p:nvSpPr>
        <p:spPr>
          <a:xfrm>
            <a:off x="7767192" y="3971597"/>
            <a:ext cx="461665" cy="757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5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4"/>
    </mc:Choice>
    <mc:Fallback xmlns="">
      <p:transition spd="slow" advTm="26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9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寿司, 食品, 部屋 が含まれている画像&#10;&#10;自動的に生成された説明">
            <a:extLst>
              <a:ext uri="{FF2B5EF4-FFF2-40B4-BE49-F238E27FC236}">
                <a16:creationId xmlns:a16="http://schemas.microsoft.com/office/drawing/2014/main" id="{09E1ADBB-EDC0-4CDA-87AF-5E5A6A72A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1" t="750" r="62473" b="56543"/>
          <a:stretch/>
        </p:blipFill>
        <p:spPr>
          <a:xfrm flipH="1">
            <a:off x="609069" y="2827606"/>
            <a:ext cx="2084370" cy="3862217"/>
          </a:xfrm>
          <a:noFill/>
        </p:spPr>
      </p:pic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7F94FFE6-5194-4731-8913-0287BFA0FF99}"/>
              </a:ext>
            </a:extLst>
          </p:cNvPr>
          <p:cNvSpPr/>
          <p:nvPr/>
        </p:nvSpPr>
        <p:spPr>
          <a:xfrm>
            <a:off x="3200259" y="4705140"/>
            <a:ext cx="5345357" cy="1920895"/>
          </a:xfrm>
          <a:prstGeom prst="cloudCallout">
            <a:avLst>
              <a:gd name="adj1" fmla="val -60033"/>
              <a:gd name="adj2" fmla="val -4312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 はや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速すぎて</a:t>
            </a:r>
            <a:endParaRPr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わからなかった・・・</a:t>
            </a:r>
            <a:endParaRPr kumimoji="1" lang="ja-JP" altLang="en-US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コンテンツ プレースホルダー 4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85E50BCA-8021-4199-97C2-073DC6758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692" y="1752891"/>
            <a:ext cx="2979319" cy="2979319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EB6219A3-6C1C-4A48-B82F-60A54B3F0876}"/>
              </a:ext>
            </a:extLst>
          </p:cNvPr>
          <p:cNvSpPr/>
          <p:nvPr/>
        </p:nvSpPr>
        <p:spPr>
          <a:xfrm>
            <a:off x="3335866" y="2020226"/>
            <a:ext cx="5917299" cy="1600438"/>
          </a:xfrm>
          <a:prstGeom prst="wedgeRoundRectCallout">
            <a:avLst>
              <a:gd name="adj1" fmla="val 58931"/>
              <a:gd name="adj2" fmla="val -135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600" i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　　　　　　　　　　　た　　　　もの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i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まるやませんたで</a:t>
            </a:r>
            <a:r>
              <a:rPr lang="ja-JP" altLang="en-US" sz="2800" i="1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  <a:r>
              <a:rPr lang="ja-JP" altLang="en-US" sz="2800" i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。すきな食べ物は</a:t>
            </a:r>
            <a:endParaRPr lang="en-US" altLang="ja-JP" sz="2800" i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i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　　　　　　ねが</a:t>
            </a:r>
            <a:endParaRPr lang="en-US" altLang="ja-JP" sz="1600" i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i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ラーメンです。よろしくお願いします。</a:t>
            </a:r>
            <a:endParaRPr lang="en-US" altLang="ja-JP" sz="1600" i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矢印: 四方向 9">
            <a:extLst>
              <a:ext uri="{FF2B5EF4-FFF2-40B4-BE49-F238E27FC236}">
                <a16:creationId xmlns:a16="http://schemas.microsoft.com/office/drawing/2014/main" id="{F4B1811D-66B3-44B8-88E5-0E65E24BE9C3}"/>
              </a:ext>
            </a:extLst>
          </p:cNvPr>
          <p:cNvSpPr/>
          <p:nvPr/>
        </p:nvSpPr>
        <p:spPr>
          <a:xfrm rot="18939821">
            <a:off x="1230508" y="1772147"/>
            <a:ext cx="2060326" cy="2067340"/>
          </a:xfrm>
          <a:prstGeom prst="quadArrow">
            <a:avLst>
              <a:gd name="adj1" fmla="val 36786"/>
              <a:gd name="adj2" fmla="val 7185"/>
              <a:gd name="adj3" fmla="val 4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02C70D-E48E-4CBE-A0E7-AA52DC86128A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4932000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はや   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はな</a:t>
            </a:r>
            <a:endParaRPr lang="en-US" altLang="ja-JP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速く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話す</a:t>
            </a:r>
            <a:endParaRPr kumimoji="1" lang="ja-JP" altLang="en-US" sz="4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0602A29-1280-434D-93FB-1207EC58BA57}"/>
              </a:ext>
            </a:extLst>
          </p:cNvPr>
          <p:cNvSpPr txBox="1"/>
          <p:nvPr/>
        </p:nvSpPr>
        <p:spPr>
          <a:xfrm>
            <a:off x="10537351" y="3050210"/>
            <a:ext cx="461665" cy="757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51128E-9BA8-4B99-8596-5B9A453217FF}"/>
              </a:ext>
            </a:extLst>
          </p:cNvPr>
          <p:cNvSpPr txBox="1"/>
          <p:nvPr/>
        </p:nvSpPr>
        <p:spPr>
          <a:xfrm>
            <a:off x="962659" y="5970715"/>
            <a:ext cx="461665" cy="719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つとむ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インク 1">
                <a:extLst>
                  <a:ext uri="{FF2B5EF4-FFF2-40B4-BE49-F238E27FC236}">
                    <a16:creationId xmlns:a16="http://schemas.microsoft.com/office/drawing/2014/main" id="{0D8DC7CE-0A5C-4B79-A55C-0BC0720AECBD}"/>
                  </a:ext>
                </a:extLst>
              </p14:cNvPr>
              <p14:cNvContentPartPr/>
              <p14:nvPr/>
            </p14:nvContentPartPr>
            <p14:xfrm>
              <a:off x="2116440" y="5848020"/>
              <a:ext cx="161640" cy="55800"/>
            </p14:xfrm>
          </p:contentPart>
        </mc:Choice>
        <mc:Fallback xmlns="">
          <p:pic>
            <p:nvPicPr>
              <p:cNvPr id="2" name="インク 1">
                <a:extLst>
                  <a:ext uri="{FF2B5EF4-FFF2-40B4-BE49-F238E27FC236}">
                    <a16:creationId xmlns:a16="http://schemas.microsoft.com/office/drawing/2014/main" id="{0D8DC7CE-0A5C-4B79-A55C-0BC0720AEC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0440" y="5812020"/>
                <a:ext cx="2332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33E157AE-214F-4FCB-AC3F-ABAD2F8DA3EC}"/>
                  </a:ext>
                </a:extLst>
              </p14:cNvPr>
              <p14:cNvContentPartPr/>
              <p14:nvPr/>
            </p14:nvContentPartPr>
            <p14:xfrm>
              <a:off x="2114280" y="5905260"/>
              <a:ext cx="360" cy="360"/>
            </p14:xfrm>
          </p:contentPart>
        </mc:Choice>
        <mc:Fallback xmlns="">
          <p:pic>
            <p:nvPicPr>
              <p:cNvPr id="3" name="インク 2">
                <a:extLst>
                  <a:ext uri="{FF2B5EF4-FFF2-40B4-BE49-F238E27FC236}">
                    <a16:creationId xmlns:a16="http://schemas.microsoft.com/office/drawing/2014/main" id="{33E157AE-214F-4FCB-AC3F-ABAD2F8DA3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78280" y="58692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BC0B7F86-D327-42FB-AD77-F9365B8BB1CF}"/>
                  </a:ext>
                </a:extLst>
              </p14:cNvPr>
              <p14:cNvContentPartPr/>
              <p14:nvPr/>
            </p14:nvContentPartPr>
            <p14:xfrm>
              <a:off x="2074680" y="5832900"/>
              <a:ext cx="122400" cy="5364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BC0B7F86-D327-42FB-AD77-F9365B8BB1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0360" y="5828580"/>
                <a:ext cx="1310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E6B868A8-9869-4CCF-8180-B53265CF5B74}"/>
                  </a:ext>
                </a:extLst>
              </p14:cNvPr>
              <p14:cNvContentPartPr/>
              <p14:nvPr/>
            </p14:nvContentPartPr>
            <p14:xfrm>
              <a:off x="2028480" y="5836830"/>
              <a:ext cx="164520" cy="40320"/>
            </p14:xfrm>
          </p:contentPart>
        </mc:Choice>
        <mc:Fallback xmlns=""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E6B868A8-9869-4CCF-8180-B53265CF5B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10840" y="5819190"/>
                <a:ext cx="2001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インク 19">
                <a:extLst>
                  <a:ext uri="{FF2B5EF4-FFF2-40B4-BE49-F238E27FC236}">
                    <a16:creationId xmlns:a16="http://schemas.microsoft.com/office/drawing/2014/main" id="{38A71CF1-4BE0-4CB7-BEE2-92B7F418D9DE}"/>
                  </a:ext>
                </a:extLst>
              </p14:cNvPr>
              <p14:cNvContentPartPr/>
              <p14:nvPr/>
            </p14:nvContentPartPr>
            <p14:xfrm>
              <a:off x="2041800" y="5886150"/>
              <a:ext cx="178560" cy="46800"/>
            </p14:xfrm>
          </p:contentPart>
        </mc:Choice>
        <mc:Fallback xmlns="">
          <p:pic>
            <p:nvPicPr>
              <p:cNvPr id="20" name="インク 19">
                <a:extLst>
                  <a:ext uri="{FF2B5EF4-FFF2-40B4-BE49-F238E27FC236}">
                    <a16:creationId xmlns:a16="http://schemas.microsoft.com/office/drawing/2014/main" id="{38A71CF1-4BE0-4CB7-BEE2-92B7F418D9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4160" y="5868510"/>
                <a:ext cx="2142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インク 20">
                <a:extLst>
                  <a:ext uri="{FF2B5EF4-FFF2-40B4-BE49-F238E27FC236}">
                    <a16:creationId xmlns:a16="http://schemas.microsoft.com/office/drawing/2014/main" id="{6EEAAD94-D5D4-4BA1-80BF-AA1EC4518DC3}"/>
                  </a:ext>
                </a:extLst>
              </p14:cNvPr>
              <p14:cNvContentPartPr/>
              <p14:nvPr/>
            </p14:nvContentPartPr>
            <p14:xfrm>
              <a:off x="2430600" y="5848350"/>
              <a:ext cx="360" cy="360"/>
            </p14:xfrm>
          </p:contentPart>
        </mc:Choice>
        <mc:Fallback xmlns="">
          <p:pic>
            <p:nvPicPr>
              <p:cNvPr id="21" name="インク 20">
                <a:extLst>
                  <a:ext uri="{FF2B5EF4-FFF2-40B4-BE49-F238E27FC236}">
                    <a16:creationId xmlns:a16="http://schemas.microsoft.com/office/drawing/2014/main" id="{6EEAAD94-D5D4-4BA1-80BF-AA1EC4518D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12600" y="583035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638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11"/>
    </mc:Choice>
    <mc:Fallback xmlns="">
      <p:transition spd="slow" advTm="23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2B709-0599-4C0D-BB4C-588E6C2E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55"/>
            <a:ext cx="10515600" cy="1325563"/>
          </a:xfrm>
        </p:spPr>
        <p:txBody>
          <a:bodyPr/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はな　　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とき　　　　　　　　　　　　　　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あいて　　　　　み</a:t>
            </a:r>
            <a:r>
              <a:rPr kumimoji="1" lang="en-US" altLang="ja-JP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話す時のコツ④　　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相手を見る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93593F-D2C2-4837-AC52-E9074E14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181"/>
            <a:ext cx="3382195" cy="2204130"/>
          </a:xfr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あい   て      　　　　み</a:t>
            </a:r>
            <a:endParaRPr kumimoji="1" lang="en-US" altLang="ja-JP" sz="1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・相手を見る</a:t>
            </a:r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からだ　     　む</a:t>
            </a:r>
            <a:endParaRPr lang="en-US" altLang="ja-JP" sz="1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・体</a:t>
            </a: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を向ける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8A05518-7BC5-48E5-B424-78CA01977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8755"/>
            <a:ext cx="2767542" cy="3759771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インク 62">
                <a:extLst>
                  <a:ext uri="{FF2B5EF4-FFF2-40B4-BE49-F238E27FC236}">
                    <a16:creationId xmlns:a16="http://schemas.microsoft.com/office/drawing/2014/main" id="{48A7D56D-79F0-4189-AFC5-78EBF06570A2}"/>
                  </a:ext>
                </a:extLst>
              </p14:cNvPr>
              <p14:cNvContentPartPr/>
              <p14:nvPr/>
            </p14:nvContentPartPr>
            <p14:xfrm>
              <a:off x="9042923" y="6357090"/>
              <a:ext cx="360" cy="360"/>
            </p14:xfrm>
          </p:contentPart>
        </mc:Choice>
        <mc:Fallback xmlns="">
          <p:pic>
            <p:nvPicPr>
              <p:cNvPr id="63" name="インク 62">
                <a:extLst>
                  <a:ext uri="{FF2B5EF4-FFF2-40B4-BE49-F238E27FC236}">
                    <a16:creationId xmlns:a16="http://schemas.microsoft.com/office/drawing/2014/main" id="{48A7D56D-79F0-4189-AFC5-78EBF06570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25283" y="63390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9" name="インク 68">
                <a:extLst>
                  <a:ext uri="{FF2B5EF4-FFF2-40B4-BE49-F238E27FC236}">
                    <a16:creationId xmlns:a16="http://schemas.microsoft.com/office/drawing/2014/main" id="{D446AA02-8E92-4CA0-A0B5-36D00EE73BF8}"/>
                  </a:ext>
                </a:extLst>
              </p14:cNvPr>
              <p14:cNvContentPartPr/>
              <p14:nvPr/>
            </p14:nvContentPartPr>
            <p14:xfrm>
              <a:off x="6030443" y="2676098"/>
              <a:ext cx="173160" cy="1022760"/>
            </p14:xfrm>
          </p:contentPart>
        </mc:Choice>
        <mc:Fallback xmlns="">
          <p:pic>
            <p:nvPicPr>
              <p:cNvPr id="69" name="インク 68">
                <a:extLst>
                  <a:ext uri="{FF2B5EF4-FFF2-40B4-BE49-F238E27FC236}">
                    <a16:creationId xmlns:a16="http://schemas.microsoft.com/office/drawing/2014/main" id="{D446AA02-8E92-4CA0-A0B5-36D00EE73B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2443" y="2658098"/>
                <a:ext cx="208800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" name="インク 69">
                <a:extLst>
                  <a:ext uri="{FF2B5EF4-FFF2-40B4-BE49-F238E27FC236}">
                    <a16:creationId xmlns:a16="http://schemas.microsoft.com/office/drawing/2014/main" id="{8F104C50-0D88-48C2-9D45-C3E890C4338F}"/>
                  </a:ext>
                </a:extLst>
              </p14:cNvPr>
              <p14:cNvContentPartPr/>
              <p14:nvPr/>
            </p14:nvContentPartPr>
            <p14:xfrm>
              <a:off x="5175443" y="2870498"/>
              <a:ext cx="104760" cy="1220400"/>
            </p14:xfrm>
          </p:contentPart>
        </mc:Choice>
        <mc:Fallback xmlns="">
          <p:pic>
            <p:nvPicPr>
              <p:cNvPr id="70" name="インク 69">
                <a:extLst>
                  <a:ext uri="{FF2B5EF4-FFF2-40B4-BE49-F238E27FC236}">
                    <a16:creationId xmlns:a16="http://schemas.microsoft.com/office/drawing/2014/main" id="{8F104C50-0D88-48C2-9D45-C3E890C433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57803" y="2852498"/>
                <a:ext cx="140400" cy="12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BD7783BD-D2FC-4B77-A8DC-38E07130FFE1}"/>
              </a:ext>
            </a:extLst>
          </p:cNvPr>
          <p:cNvGrpSpPr/>
          <p:nvPr/>
        </p:nvGrpSpPr>
        <p:grpSpPr>
          <a:xfrm>
            <a:off x="5438243" y="2689418"/>
            <a:ext cx="316440" cy="1231920"/>
            <a:chOff x="5438243" y="2689418"/>
            <a:chExt cx="316440" cy="12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8" name="インク 67">
                  <a:extLst>
                    <a:ext uri="{FF2B5EF4-FFF2-40B4-BE49-F238E27FC236}">
                      <a16:creationId xmlns:a16="http://schemas.microsoft.com/office/drawing/2014/main" id="{D639E2CE-AE9B-4662-BA29-EC7C0A990E06}"/>
                    </a:ext>
                  </a:extLst>
                </p14:cNvPr>
                <p14:cNvContentPartPr/>
                <p14:nvPr/>
              </p14:nvContentPartPr>
              <p14:xfrm>
                <a:off x="5577563" y="2831618"/>
                <a:ext cx="177120" cy="1028520"/>
              </p14:xfrm>
            </p:contentPart>
          </mc:Choice>
          <mc:Fallback xmlns="">
            <p:pic>
              <p:nvPicPr>
                <p:cNvPr id="68" name="インク 67">
                  <a:extLst>
                    <a:ext uri="{FF2B5EF4-FFF2-40B4-BE49-F238E27FC236}">
                      <a16:creationId xmlns:a16="http://schemas.microsoft.com/office/drawing/2014/main" id="{D639E2CE-AE9B-4662-BA29-EC7C0A990E0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59563" y="2813618"/>
                  <a:ext cx="212760" cy="10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1" name="インク 70">
                  <a:extLst>
                    <a:ext uri="{FF2B5EF4-FFF2-40B4-BE49-F238E27FC236}">
                      <a16:creationId xmlns:a16="http://schemas.microsoft.com/office/drawing/2014/main" id="{18936133-415B-4BF4-AD19-5A990ADA7817}"/>
                    </a:ext>
                  </a:extLst>
                </p14:cNvPr>
                <p14:cNvContentPartPr/>
                <p14:nvPr/>
              </p14:nvContentPartPr>
              <p14:xfrm>
                <a:off x="5585123" y="2689418"/>
                <a:ext cx="135000" cy="1206360"/>
              </p14:xfrm>
            </p:contentPart>
          </mc:Choice>
          <mc:Fallback xmlns="">
            <p:pic>
              <p:nvPicPr>
                <p:cNvPr id="71" name="インク 70">
                  <a:extLst>
                    <a:ext uri="{FF2B5EF4-FFF2-40B4-BE49-F238E27FC236}">
                      <a16:creationId xmlns:a16="http://schemas.microsoft.com/office/drawing/2014/main" id="{18936133-415B-4BF4-AD19-5A990ADA78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67483" y="2671418"/>
                  <a:ext cx="170640" cy="12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2" name="インク 71">
                  <a:extLst>
                    <a:ext uri="{FF2B5EF4-FFF2-40B4-BE49-F238E27FC236}">
                      <a16:creationId xmlns:a16="http://schemas.microsoft.com/office/drawing/2014/main" id="{C4976504-7BA1-4976-BB26-5C7327883078}"/>
                    </a:ext>
                  </a:extLst>
                </p14:cNvPr>
                <p14:cNvContentPartPr/>
                <p14:nvPr/>
              </p14:nvContentPartPr>
              <p14:xfrm>
                <a:off x="5438243" y="2762138"/>
                <a:ext cx="77400" cy="1060200"/>
              </p14:xfrm>
            </p:contentPart>
          </mc:Choice>
          <mc:Fallback xmlns="">
            <p:pic>
              <p:nvPicPr>
                <p:cNvPr id="72" name="インク 71">
                  <a:extLst>
                    <a:ext uri="{FF2B5EF4-FFF2-40B4-BE49-F238E27FC236}">
                      <a16:creationId xmlns:a16="http://schemas.microsoft.com/office/drawing/2014/main" id="{C4976504-7BA1-4976-BB26-5C73278830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20603" y="2744138"/>
                  <a:ext cx="113040" cy="10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3" name="インク 72">
                  <a:extLst>
                    <a:ext uri="{FF2B5EF4-FFF2-40B4-BE49-F238E27FC236}">
                      <a16:creationId xmlns:a16="http://schemas.microsoft.com/office/drawing/2014/main" id="{B65E6459-EC61-4282-A23F-29783D8E9896}"/>
                    </a:ext>
                  </a:extLst>
                </p14:cNvPr>
                <p14:cNvContentPartPr/>
                <p14:nvPr/>
              </p14:nvContentPartPr>
              <p14:xfrm>
                <a:off x="5517803" y="3540818"/>
                <a:ext cx="360" cy="360"/>
              </p14:xfrm>
            </p:contentPart>
          </mc:Choice>
          <mc:Fallback xmlns="">
            <p:pic>
              <p:nvPicPr>
                <p:cNvPr id="73" name="インク 72">
                  <a:extLst>
                    <a:ext uri="{FF2B5EF4-FFF2-40B4-BE49-F238E27FC236}">
                      <a16:creationId xmlns:a16="http://schemas.microsoft.com/office/drawing/2014/main" id="{B65E6459-EC61-4282-A23F-29783D8E98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99803" y="35228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4" name="インク 73">
                  <a:extLst>
                    <a:ext uri="{FF2B5EF4-FFF2-40B4-BE49-F238E27FC236}">
                      <a16:creationId xmlns:a16="http://schemas.microsoft.com/office/drawing/2014/main" id="{90E53086-FC1D-4904-9FF7-38855D485474}"/>
                    </a:ext>
                  </a:extLst>
                </p14:cNvPr>
                <p14:cNvContentPartPr/>
                <p14:nvPr/>
              </p14:nvContentPartPr>
              <p14:xfrm>
                <a:off x="5478923" y="2713538"/>
                <a:ext cx="51480" cy="1207800"/>
              </p14:xfrm>
            </p:contentPart>
          </mc:Choice>
          <mc:Fallback xmlns="">
            <p:pic>
              <p:nvPicPr>
                <p:cNvPr id="74" name="インク 73">
                  <a:extLst>
                    <a:ext uri="{FF2B5EF4-FFF2-40B4-BE49-F238E27FC236}">
                      <a16:creationId xmlns:a16="http://schemas.microsoft.com/office/drawing/2014/main" id="{90E53086-FC1D-4904-9FF7-38855D4854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60923" y="2695898"/>
                  <a:ext cx="87120" cy="12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6" name="インク 75">
                <a:extLst>
                  <a:ext uri="{FF2B5EF4-FFF2-40B4-BE49-F238E27FC236}">
                    <a16:creationId xmlns:a16="http://schemas.microsoft.com/office/drawing/2014/main" id="{5F71D282-57BE-477D-AAD7-01AB06404408}"/>
                  </a:ext>
                </a:extLst>
              </p14:cNvPr>
              <p14:cNvContentPartPr/>
              <p14:nvPr/>
            </p14:nvContentPartPr>
            <p14:xfrm>
              <a:off x="9053003" y="4440458"/>
              <a:ext cx="360" cy="360"/>
            </p14:xfrm>
          </p:contentPart>
        </mc:Choice>
        <mc:Fallback xmlns="">
          <p:pic>
            <p:nvPicPr>
              <p:cNvPr id="76" name="インク 75">
                <a:extLst>
                  <a:ext uri="{FF2B5EF4-FFF2-40B4-BE49-F238E27FC236}">
                    <a16:creationId xmlns:a16="http://schemas.microsoft.com/office/drawing/2014/main" id="{5F71D282-57BE-477D-AAD7-01AB064044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35003" y="4422818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4" name="図 93">
            <a:extLst>
              <a:ext uri="{FF2B5EF4-FFF2-40B4-BE49-F238E27FC236}">
                <a16:creationId xmlns:a16="http://schemas.microsoft.com/office/drawing/2014/main" id="{BFDCE2BD-D11E-44F9-8C99-7D429634F13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95" y="3684146"/>
            <a:ext cx="1914792" cy="3143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2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07"/>
    </mc:Choice>
    <mc:Fallback xmlns="">
      <p:transition spd="slow" advTm="24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93593F-D2C2-4837-AC52-E9074E14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83"/>
            <a:ext cx="12191999" cy="1024040"/>
          </a:xfrm>
          <a:solidFill>
            <a:srgbClr val="FFFF00"/>
          </a:solidFill>
        </p:spPr>
        <p:txBody>
          <a:bodyPr lIns="3384000" tIns="180000">
            <a:sp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kumimoji="1" lang="ja-JP" altLang="en-US" sz="1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   て　　　　  　み　　　　     からだ　　  　む</a:t>
            </a:r>
            <a:endParaRPr kumimoji="1" lang="en-US" altLang="ja-JP" sz="1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kumimoji="1" lang="ja-JP" altLang="en-US" sz="4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相手を見る・体を向ける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16F6570-6ACF-419C-96BF-C9023BE12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8755"/>
            <a:ext cx="2767542" cy="3759771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15" name="円: 塗りつぶしなし 14">
            <a:extLst>
              <a:ext uri="{FF2B5EF4-FFF2-40B4-BE49-F238E27FC236}">
                <a16:creationId xmlns:a16="http://schemas.microsoft.com/office/drawing/2014/main" id="{3BA85476-0B2B-44B3-8E49-D5EDF151B9AD}"/>
              </a:ext>
            </a:extLst>
          </p:cNvPr>
          <p:cNvSpPr/>
          <p:nvPr/>
        </p:nvSpPr>
        <p:spPr>
          <a:xfrm>
            <a:off x="9095003" y="2494740"/>
            <a:ext cx="1938082" cy="1869443"/>
          </a:xfrm>
          <a:prstGeom prst="donut">
            <a:avLst>
              <a:gd name="adj" fmla="val 16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矢印: 左 5">
            <a:extLst>
              <a:ext uri="{FF2B5EF4-FFF2-40B4-BE49-F238E27FC236}">
                <a16:creationId xmlns:a16="http://schemas.microsoft.com/office/drawing/2014/main" id="{FE48FE1F-94A9-47F2-ADC7-9D3BC1251DCC}"/>
              </a:ext>
            </a:extLst>
          </p:cNvPr>
          <p:cNvSpPr/>
          <p:nvPr/>
        </p:nvSpPr>
        <p:spPr>
          <a:xfrm rot="20960391">
            <a:off x="4235992" y="4206950"/>
            <a:ext cx="2415264" cy="350823"/>
          </a:xfrm>
          <a:prstGeom prst="leftArrow">
            <a:avLst/>
          </a:prstGeom>
          <a:gradFill>
            <a:gsLst>
              <a:gs pos="77000">
                <a:srgbClr val="FFC000"/>
              </a:gs>
              <a:gs pos="100000">
                <a:srgbClr val="FFFF0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F31B2DF2-2D73-48F0-837A-EE8EBE79C12D}"/>
              </a:ext>
            </a:extLst>
          </p:cNvPr>
          <p:cNvSpPr/>
          <p:nvPr/>
        </p:nvSpPr>
        <p:spPr>
          <a:xfrm>
            <a:off x="8608401" y="4401619"/>
            <a:ext cx="2911286" cy="1940957"/>
          </a:xfrm>
          <a:prstGeom prst="wedgeRoundRectCallout">
            <a:avLst>
              <a:gd name="adj1" fmla="val -63519"/>
              <a:gd name="adj2" fmla="val -3400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いつも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ありがとう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ございます。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インク 1">
                <a:extLst>
                  <a:ext uri="{FF2B5EF4-FFF2-40B4-BE49-F238E27FC236}">
                    <a16:creationId xmlns:a16="http://schemas.microsoft.com/office/drawing/2014/main" id="{40E8E69A-5CA5-4605-89F0-A7532A770967}"/>
                  </a:ext>
                </a:extLst>
              </p14:cNvPr>
              <p14:cNvContentPartPr/>
              <p14:nvPr/>
            </p14:nvContentPartPr>
            <p14:xfrm>
              <a:off x="3845219" y="6475340"/>
              <a:ext cx="360" cy="360"/>
            </p14:xfrm>
          </p:contentPart>
        </mc:Choice>
        <mc:Fallback xmlns="">
          <p:pic>
            <p:nvPicPr>
              <p:cNvPr id="2" name="インク 1">
                <a:extLst>
                  <a:ext uri="{FF2B5EF4-FFF2-40B4-BE49-F238E27FC236}">
                    <a16:creationId xmlns:a16="http://schemas.microsoft.com/office/drawing/2014/main" id="{40E8E69A-5CA5-4605-89F0-A7532A7709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2579" y="6412340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86A9B211-C920-4052-BD9D-F750EDACB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93" y="3596849"/>
            <a:ext cx="1914792" cy="3143689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AB410333-A944-4612-A1A0-2D899FD324BB}"/>
              </a:ext>
            </a:extLst>
          </p:cNvPr>
          <p:cNvSpPr/>
          <p:nvPr/>
        </p:nvSpPr>
        <p:spPr>
          <a:xfrm>
            <a:off x="54994" y="3472787"/>
            <a:ext cx="2529235" cy="824887"/>
          </a:xfrm>
          <a:prstGeom prst="wedgeRoundRectCallout">
            <a:avLst>
              <a:gd name="adj1" fmla="val 39794"/>
              <a:gd name="adj2" fmla="val 811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>
            <a:sp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こちらこそ。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06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29"/>
    </mc:Choice>
    <mc:Fallback xmlns="">
      <p:transition spd="slow" advTm="38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93593F-D2C2-4837-AC52-E9074E14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33"/>
            <a:ext cx="12192000" cy="1024040"/>
          </a:xfrm>
          <a:solidFill>
            <a:srgbClr val="FFFF00"/>
          </a:solidFill>
        </p:spPr>
        <p:txBody>
          <a:bodyPr wrap="square" lIns="4716000" tIns="180000">
            <a:sp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1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　て    　　　　み</a:t>
            </a:r>
            <a:endParaRPr lang="en-US" altLang="ja-JP" sz="1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4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相手を見ない</a:t>
            </a:r>
            <a:endParaRPr kumimoji="1" lang="ja-JP" altLang="en-US" sz="4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16F6570-6ACF-419C-96BF-C9023BE12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56" y="2288034"/>
            <a:ext cx="2767542" cy="3759771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5BC6F10-A1D4-49F5-B19C-2D013D15F256}"/>
              </a:ext>
            </a:extLst>
          </p:cNvPr>
          <p:cNvGrpSpPr/>
          <p:nvPr/>
        </p:nvGrpSpPr>
        <p:grpSpPr>
          <a:xfrm>
            <a:off x="2149857" y="3568365"/>
            <a:ext cx="1914792" cy="3143689"/>
            <a:chOff x="1106961" y="3568365"/>
            <a:chExt cx="1914792" cy="3143689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97DCDA5-0CCD-452F-9327-A76E72819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61" y="3568365"/>
              <a:ext cx="1914792" cy="3143689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7E6ED42F-F90B-4DFB-9A7D-0A33BFB27319}"/>
                </a:ext>
              </a:extLst>
            </p:cNvPr>
            <p:cNvSpPr/>
            <p:nvPr/>
          </p:nvSpPr>
          <p:spPr>
            <a:xfrm>
              <a:off x="2093656" y="5068501"/>
              <a:ext cx="448203" cy="228600"/>
            </a:xfrm>
            <a:prstGeom prst="rect">
              <a:avLst/>
            </a:prstGeom>
            <a:solidFill>
              <a:srgbClr val="F9C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16" name="矢印: 四方向 15">
            <a:extLst>
              <a:ext uri="{FF2B5EF4-FFF2-40B4-BE49-F238E27FC236}">
                <a16:creationId xmlns:a16="http://schemas.microsoft.com/office/drawing/2014/main" id="{04BE7E36-0955-4C55-9D24-18FE256209C2}"/>
              </a:ext>
            </a:extLst>
          </p:cNvPr>
          <p:cNvSpPr/>
          <p:nvPr/>
        </p:nvSpPr>
        <p:spPr>
          <a:xfrm rot="18795650">
            <a:off x="9232118" y="1392954"/>
            <a:ext cx="2060326" cy="2067340"/>
          </a:xfrm>
          <a:prstGeom prst="quadArrow">
            <a:avLst>
              <a:gd name="adj1" fmla="val 36786"/>
              <a:gd name="adj2" fmla="val 7185"/>
              <a:gd name="adj3" fmla="val 4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DA3A22DF-787B-469B-A3BF-8767949D5E82}"/>
              </a:ext>
            </a:extLst>
          </p:cNvPr>
          <p:cNvSpPr/>
          <p:nvPr/>
        </p:nvSpPr>
        <p:spPr>
          <a:xfrm>
            <a:off x="291595" y="1593752"/>
            <a:ext cx="5305641" cy="1271587"/>
          </a:xfrm>
          <a:prstGeom prst="cloudCallout">
            <a:avLst>
              <a:gd name="adj1" fmla="val 5107"/>
              <a:gd name="adj2" fmla="val 8067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だれ　  　い</a:t>
            </a:r>
            <a:endParaRPr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誰に言っているの？</a:t>
            </a:r>
            <a:endParaRPr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矢印: 左 5">
            <a:extLst>
              <a:ext uri="{FF2B5EF4-FFF2-40B4-BE49-F238E27FC236}">
                <a16:creationId xmlns:a16="http://schemas.microsoft.com/office/drawing/2014/main" id="{FE48FE1F-94A9-47F2-ADC7-9D3BC1251DCC}"/>
              </a:ext>
            </a:extLst>
          </p:cNvPr>
          <p:cNvSpPr/>
          <p:nvPr/>
        </p:nvSpPr>
        <p:spPr>
          <a:xfrm rot="18117143">
            <a:off x="4696900" y="5378165"/>
            <a:ext cx="2480114" cy="368444"/>
          </a:xfrm>
          <a:prstGeom prst="leftArrow">
            <a:avLst/>
          </a:prstGeom>
          <a:gradFill>
            <a:gsLst>
              <a:gs pos="77000">
                <a:srgbClr val="FFC000"/>
              </a:gs>
              <a:gs pos="100000">
                <a:srgbClr val="FFFF0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F31B2DF2-2D73-48F0-837A-EE8EBE79C12D}"/>
              </a:ext>
            </a:extLst>
          </p:cNvPr>
          <p:cNvSpPr/>
          <p:nvPr/>
        </p:nvSpPr>
        <p:spPr>
          <a:xfrm>
            <a:off x="9001585" y="3467184"/>
            <a:ext cx="2728907" cy="1940957"/>
          </a:xfrm>
          <a:prstGeom prst="wedgeRoundRectCallout">
            <a:avLst>
              <a:gd name="adj1" fmla="val -68821"/>
              <a:gd name="adj2" fmla="val 604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いつも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ありがとう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ございます。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13"/>
    </mc:Choice>
    <mc:Fallback xmlns="">
      <p:transition spd="slow" advTm="38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17705-85C0-4221-9859-6259DE534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09" y="-827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はな　　　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とき　　　　　　　　　　　　　　　 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 て　　  　</a:t>
            </a:r>
            <a:r>
              <a:rPr kumimoji="1" lang="ja-JP" altLang="en-US" sz="9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話す時のコツ⑤　　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相手に合わせた話し方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EB50957-853A-489F-A983-E9828E745FA5}"/>
              </a:ext>
            </a:extLst>
          </p:cNvPr>
          <p:cNvSpPr txBox="1">
            <a:spLocks/>
          </p:cNvSpPr>
          <p:nvPr/>
        </p:nvSpPr>
        <p:spPr>
          <a:xfrm>
            <a:off x="697977" y="1415089"/>
            <a:ext cx="5986598" cy="104154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14400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あいて　　　　　わ　　　　　　　　　　　　　　 はな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4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相手が分かるように話す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14CFCE5-4DAE-4850-A7CB-1B7371C88FF3}"/>
              </a:ext>
            </a:extLst>
          </p:cNvPr>
          <p:cNvGrpSpPr/>
          <p:nvPr/>
        </p:nvGrpSpPr>
        <p:grpSpPr>
          <a:xfrm>
            <a:off x="4171978" y="2604655"/>
            <a:ext cx="4088555" cy="2751340"/>
            <a:chOff x="4171978" y="3018013"/>
            <a:chExt cx="4088555" cy="275134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687F8CA-A074-475C-A223-ABB24BB85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666" y="3018013"/>
              <a:ext cx="2490867" cy="2751340"/>
            </a:xfrm>
            <a:prstGeom prst="rect">
              <a:avLst/>
            </a:prstGeom>
          </p:spPr>
        </p:pic>
        <p:pic>
          <p:nvPicPr>
            <p:cNvPr id="15" name="図 14" descr="衣類, クマ, 座る, 帽子 が含まれている画像&#10;&#10;自動的に生成された説明">
              <a:extLst>
                <a:ext uri="{FF2B5EF4-FFF2-40B4-BE49-F238E27FC236}">
                  <a16:creationId xmlns:a16="http://schemas.microsoft.com/office/drawing/2014/main" id="{C8CAE896-B578-4EFA-B4D7-3617B39F3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978" y="3310719"/>
              <a:ext cx="2454320" cy="2458634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D22C52D-3D2F-4A1F-A912-F3A3706BC7E4}"/>
              </a:ext>
            </a:extLst>
          </p:cNvPr>
          <p:cNvGrpSpPr/>
          <p:nvPr/>
        </p:nvGrpSpPr>
        <p:grpSpPr>
          <a:xfrm>
            <a:off x="8318811" y="1100268"/>
            <a:ext cx="3873189" cy="2294213"/>
            <a:chOff x="8412746" y="1101345"/>
            <a:chExt cx="3873189" cy="2294213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3662ABF4-62E5-47F6-BE99-D1FD67EC4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746" y="1152670"/>
              <a:ext cx="2238953" cy="2242888"/>
            </a:xfrm>
            <a:prstGeom prst="rect">
              <a:avLst/>
            </a:prstGeom>
          </p:spPr>
        </p:pic>
        <p:pic>
          <p:nvPicPr>
            <p:cNvPr id="19" name="図 18" descr="食品 が含まれている画像&#10;&#10;自動的に生成された説明">
              <a:extLst>
                <a:ext uri="{FF2B5EF4-FFF2-40B4-BE49-F238E27FC236}">
                  <a16:creationId xmlns:a16="http://schemas.microsoft.com/office/drawing/2014/main" id="{786C3DAB-2FD8-4E03-A16E-839144148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981" y="1101345"/>
              <a:ext cx="2238954" cy="2242888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F77E40E-F2F2-4D71-ACF8-925C6CE11E29}"/>
              </a:ext>
            </a:extLst>
          </p:cNvPr>
          <p:cNvGrpSpPr/>
          <p:nvPr/>
        </p:nvGrpSpPr>
        <p:grpSpPr>
          <a:xfrm>
            <a:off x="-15544" y="3904710"/>
            <a:ext cx="3757078" cy="1972465"/>
            <a:chOff x="-15544" y="4192808"/>
            <a:chExt cx="3757078" cy="1972465"/>
          </a:xfrm>
        </p:grpSpPr>
        <p:pic>
          <p:nvPicPr>
            <p:cNvPr id="9" name="図 8" descr="シャツ が含まれている画像&#10;&#10;自動的に生成された説明">
              <a:extLst>
                <a:ext uri="{FF2B5EF4-FFF2-40B4-BE49-F238E27FC236}">
                  <a16:creationId xmlns:a16="http://schemas.microsoft.com/office/drawing/2014/main" id="{4EE0F80A-7EFF-4C50-BAB9-E8BD0E774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44" y="4192808"/>
              <a:ext cx="1972465" cy="1972465"/>
            </a:xfrm>
            <a:prstGeom prst="rect">
              <a:avLst/>
            </a:prstGeom>
          </p:spPr>
        </p:pic>
        <p:pic>
          <p:nvPicPr>
            <p:cNvPr id="11" name="図 10" descr="座る, クマ が含まれている画像&#10;&#10;自動的に生成された説明">
              <a:extLst>
                <a:ext uri="{FF2B5EF4-FFF2-40B4-BE49-F238E27FC236}">
                  <a16:creationId xmlns:a16="http://schemas.microsoft.com/office/drawing/2014/main" id="{6B561DFB-DBD2-41B1-BB5F-AF89D557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29" y="4192808"/>
              <a:ext cx="1969005" cy="1972465"/>
            </a:xfrm>
            <a:prstGeom prst="rect">
              <a:avLst/>
            </a:prstGeom>
          </p:spPr>
        </p:pic>
      </p:grp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2404D9-265A-4CA0-94EE-CC49EBA86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13" y="5892084"/>
            <a:ext cx="2144201" cy="858422"/>
          </a:xfrm>
          <a:noFill/>
        </p:spPr>
        <p:txBody>
          <a:bodyPr wrap="square" tIns="144000">
            <a:sp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kumimoji="1"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ちい　　　    　こ</a:t>
            </a:r>
            <a:endParaRPr kumimoji="1" lang="en-US" altLang="ja-JP" sz="1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小さい子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8D7EEF9F-D19D-4D8B-B00C-3AAC527767F0}"/>
              </a:ext>
            </a:extLst>
          </p:cNvPr>
          <p:cNvSpPr txBox="1">
            <a:spLocks/>
          </p:cNvSpPr>
          <p:nvPr/>
        </p:nvSpPr>
        <p:spPr>
          <a:xfrm>
            <a:off x="5857009" y="5374267"/>
            <a:ext cx="1019061" cy="847650"/>
          </a:xfrm>
          <a:prstGeom prst="rect">
            <a:avLst/>
          </a:prstGeom>
          <a:noFill/>
        </p:spPr>
        <p:txBody>
          <a:bodyPr vert="horz" lIns="91440" tIns="14400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ja-JP" altLang="en-US" sz="1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おと な</a:t>
            </a:r>
            <a:endParaRPr lang="en-US" altLang="ja-JP" sz="1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大人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43D41F1C-5F6F-4FEC-967A-DA4214F98C48}"/>
              </a:ext>
            </a:extLst>
          </p:cNvPr>
          <p:cNvSpPr txBox="1">
            <a:spLocks/>
          </p:cNvSpPr>
          <p:nvPr/>
        </p:nvSpPr>
        <p:spPr>
          <a:xfrm>
            <a:off x="9547257" y="3399714"/>
            <a:ext cx="1744427" cy="836878"/>
          </a:xfrm>
          <a:prstGeom prst="rect">
            <a:avLst/>
          </a:prstGeom>
          <a:noFill/>
        </p:spPr>
        <p:txBody>
          <a:bodyPr vert="horz" lIns="91440" tIns="14400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</a:t>
            </a:r>
            <a:r>
              <a:rPr lang="ja-JP" altLang="en-US" sz="1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としより</a:t>
            </a:r>
            <a:endParaRPr lang="en-US" altLang="ja-JP" sz="1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お年寄り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8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08"/>
    </mc:Choice>
    <mc:Fallback xmlns="">
      <p:transition spd="slow" advTm="33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uiExpand="1" build="p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EB50957-853A-489F-A983-E9828E745FA5}"/>
              </a:ext>
            </a:extLst>
          </p:cNvPr>
          <p:cNvSpPr txBox="1">
            <a:spLocks/>
          </p:cNvSpPr>
          <p:nvPr/>
        </p:nvSpPr>
        <p:spPr>
          <a:xfrm>
            <a:off x="0" y="17488"/>
            <a:ext cx="12192000" cy="96614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3204000" tIns="14400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かんたん　　　　　みじか　　　こと 　ば　　　　はな</a:t>
            </a:r>
            <a:endParaRPr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簡単な・短い言葉で話す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8E239077-664D-450E-B120-04BA462B0353}"/>
              </a:ext>
            </a:extLst>
          </p:cNvPr>
          <p:cNvSpPr/>
          <p:nvPr/>
        </p:nvSpPr>
        <p:spPr>
          <a:xfrm>
            <a:off x="496189" y="5425522"/>
            <a:ext cx="1760286" cy="777044"/>
          </a:xfrm>
          <a:prstGeom prst="wedgeRoundRectCallout">
            <a:avLst>
              <a:gd name="adj1" fmla="val 61855"/>
              <a:gd name="adj2" fmla="val 421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うん！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円: 塗りつぶしなし 12">
            <a:extLst>
              <a:ext uri="{FF2B5EF4-FFF2-40B4-BE49-F238E27FC236}">
                <a16:creationId xmlns:a16="http://schemas.microsoft.com/office/drawing/2014/main" id="{8CAA33E4-95B0-4A44-9C79-68F02F514579}"/>
              </a:ext>
            </a:extLst>
          </p:cNvPr>
          <p:cNvSpPr/>
          <p:nvPr/>
        </p:nvSpPr>
        <p:spPr>
          <a:xfrm>
            <a:off x="8472445" y="1944370"/>
            <a:ext cx="1938082" cy="1869443"/>
          </a:xfrm>
          <a:prstGeom prst="donut">
            <a:avLst>
              <a:gd name="adj" fmla="val 130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34AD43B-2474-4CFE-8F6F-0F08D7161F05}"/>
              </a:ext>
            </a:extLst>
          </p:cNvPr>
          <p:cNvGrpSpPr/>
          <p:nvPr/>
        </p:nvGrpSpPr>
        <p:grpSpPr>
          <a:xfrm>
            <a:off x="2404946" y="3235236"/>
            <a:ext cx="5095847" cy="3612716"/>
            <a:chOff x="2404946" y="3235236"/>
            <a:chExt cx="5095847" cy="3612716"/>
          </a:xfrm>
        </p:grpSpPr>
        <p:pic>
          <p:nvPicPr>
            <p:cNvPr id="9" name="図 8" descr="クマ, テディ, 衣類, 画面 が含まれている画像&#10;&#10;自動的に生成された説明">
              <a:extLst>
                <a:ext uri="{FF2B5EF4-FFF2-40B4-BE49-F238E27FC236}">
                  <a16:creationId xmlns:a16="http://schemas.microsoft.com/office/drawing/2014/main" id="{CDE68284-8F15-43D5-BF1B-EAA705948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5" b="31879"/>
            <a:stretch/>
          </p:blipFill>
          <p:spPr>
            <a:xfrm flipH="1">
              <a:off x="3666277" y="3235236"/>
              <a:ext cx="3834516" cy="3612716"/>
            </a:xfrm>
            <a:prstGeom prst="rect">
              <a:avLst/>
            </a:prstGeom>
          </p:spPr>
        </p:pic>
        <p:pic>
          <p:nvPicPr>
            <p:cNvPr id="14" name="図 13" descr="シャツ が含まれている画像&#10;&#10;自動的に生成された説明">
              <a:extLst>
                <a:ext uri="{FF2B5EF4-FFF2-40B4-BE49-F238E27FC236}">
                  <a16:creationId xmlns:a16="http://schemas.microsoft.com/office/drawing/2014/main" id="{B34970A7-1553-4C70-A988-B9CB46534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946" y="4868047"/>
              <a:ext cx="1972465" cy="1972465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</p:pic>
      </p:grp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7DCCCB2D-D6A1-4C2E-8AAC-62D650E0E388}"/>
              </a:ext>
            </a:extLst>
          </p:cNvPr>
          <p:cNvSpPr/>
          <p:nvPr/>
        </p:nvSpPr>
        <p:spPr>
          <a:xfrm rot="10569248">
            <a:off x="3256071" y="6211413"/>
            <a:ext cx="270212" cy="191042"/>
          </a:xfrm>
          <a:prstGeom prst="triangl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5CEC5C4B-AFEB-4CDB-8C66-D36F1F44EF1B}"/>
              </a:ext>
            </a:extLst>
          </p:cNvPr>
          <p:cNvSpPr/>
          <p:nvPr/>
        </p:nvSpPr>
        <p:spPr>
          <a:xfrm>
            <a:off x="7335298" y="4167564"/>
            <a:ext cx="4208114" cy="1401964"/>
          </a:xfrm>
          <a:prstGeom prst="wedgeRoundRectCallout">
            <a:avLst>
              <a:gd name="adj1" fmla="val -67353"/>
              <a:gd name="adj2" fmla="val 318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おやつがあるよ。</a:t>
            </a:r>
            <a:endParaRPr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いっ しょ　 　　と　  　　　　　い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一緒に取りに行こうね。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5A20D79-61A3-4998-B7EF-5ABD7D6199C6}"/>
              </a:ext>
            </a:extLst>
          </p:cNvPr>
          <p:cNvGrpSpPr/>
          <p:nvPr/>
        </p:nvGrpSpPr>
        <p:grpSpPr>
          <a:xfrm>
            <a:off x="789141" y="1944370"/>
            <a:ext cx="3256766" cy="2225670"/>
            <a:chOff x="789141" y="1944370"/>
            <a:chExt cx="3256766" cy="2225670"/>
          </a:xfrm>
        </p:grpSpPr>
        <p:sp>
          <p:nvSpPr>
            <p:cNvPr id="2" name="思考の吹き出し: 雲形 1">
              <a:extLst>
                <a:ext uri="{FF2B5EF4-FFF2-40B4-BE49-F238E27FC236}">
                  <a16:creationId xmlns:a16="http://schemas.microsoft.com/office/drawing/2014/main" id="{A1E8C8FC-25A4-4CCD-8F7F-819967FFD85B}"/>
                </a:ext>
              </a:extLst>
            </p:cNvPr>
            <p:cNvSpPr/>
            <p:nvPr/>
          </p:nvSpPr>
          <p:spPr>
            <a:xfrm>
              <a:off x="789141" y="1944370"/>
              <a:ext cx="3256766" cy="2225670"/>
            </a:xfrm>
            <a:prstGeom prst="cloudCallout">
              <a:avLst>
                <a:gd name="adj1" fmla="val 14936"/>
                <a:gd name="adj2" fmla="val 79947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 descr="ドーナツ, ピンク, 紙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D8E82550-252F-446A-B31F-97652FC70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918" y="2048382"/>
              <a:ext cx="2003259" cy="200325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398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4"/>
    </mc:Choice>
    <mc:Fallback xmlns="">
      <p:transition spd="slow" advTm="23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EB50957-853A-489F-A983-E9828E745F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6144"/>
          </a:xfrm>
          <a:prstGeom prst="rect">
            <a:avLst/>
          </a:prstGeom>
          <a:solidFill>
            <a:srgbClr val="FFFF00"/>
          </a:solidFill>
        </p:spPr>
        <p:txBody>
          <a:bodyPr vert="horz" lIns="3348000" tIns="14400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むずか　　　　　　　なが　　　　こと　ば　　　　はな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難しい・長い言葉で話す</a:t>
            </a:r>
          </a:p>
        </p:txBody>
      </p:sp>
      <p:sp>
        <p:nvSpPr>
          <p:cNvPr id="13" name="矢印: 四方向 12">
            <a:extLst>
              <a:ext uri="{FF2B5EF4-FFF2-40B4-BE49-F238E27FC236}">
                <a16:creationId xmlns:a16="http://schemas.microsoft.com/office/drawing/2014/main" id="{7E262642-2F4C-4376-B971-E0294DC7F33C}"/>
              </a:ext>
            </a:extLst>
          </p:cNvPr>
          <p:cNvSpPr/>
          <p:nvPr/>
        </p:nvSpPr>
        <p:spPr>
          <a:xfrm rot="18891942">
            <a:off x="8702082" y="1233306"/>
            <a:ext cx="2060326" cy="2067340"/>
          </a:xfrm>
          <a:prstGeom prst="quadArrow">
            <a:avLst>
              <a:gd name="adj1" fmla="val 36786"/>
              <a:gd name="adj2" fmla="val 7185"/>
              <a:gd name="adj3" fmla="val 4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B217A61-4E91-4709-8221-D8E5812206B1}"/>
              </a:ext>
            </a:extLst>
          </p:cNvPr>
          <p:cNvGrpSpPr/>
          <p:nvPr/>
        </p:nvGrpSpPr>
        <p:grpSpPr>
          <a:xfrm>
            <a:off x="2438950" y="3245284"/>
            <a:ext cx="5007299" cy="3612716"/>
            <a:chOff x="2513594" y="3245284"/>
            <a:chExt cx="5007299" cy="3612716"/>
          </a:xfrm>
        </p:grpSpPr>
        <p:pic>
          <p:nvPicPr>
            <p:cNvPr id="9" name="図 8" descr="クマ, テディ, 衣類, 画面 が含まれている画像&#10;&#10;自動的に生成された説明">
              <a:extLst>
                <a:ext uri="{FF2B5EF4-FFF2-40B4-BE49-F238E27FC236}">
                  <a16:creationId xmlns:a16="http://schemas.microsoft.com/office/drawing/2014/main" id="{CDE68284-8F15-43D5-BF1B-EAA705948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5" b="31879"/>
            <a:stretch/>
          </p:blipFill>
          <p:spPr>
            <a:xfrm flipH="1">
              <a:off x="3686377" y="3245284"/>
              <a:ext cx="3834516" cy="3612716"/>
            </a:xfrm>
            <a:prstGeom prst="rect">
              <a:avLst/>
            </a:prstGeom>
          </p:spPr>
        </p:pic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DB1AF034-2A0A-47B1-9919-746729DB6C24}"/>
                </a:ext>
              </a:extLst>
            </p:cNvPr>
            <p:cNvGrpSpPr/>
            <p:nvPr/>
          </p:nvGrpSpPr>
          <p:grpSpPr>
            <a:xfrm>
              <a:off x="2513594" y="4882500"/>
              <a:ext cx="1972465" cy="1972465"/>
              <a:chOff x="2513594" y="4882500"/>
              <a:chExt cx="1972465" cy="1972465"/>
            </a:xfrm>
          </p:grpSpPr>
          <p:pic>
            <p:nvPicPr>
              <p:cNvPr id="19" name="図 18" descr="シャツ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04A7DB9-02AF-4665-A41B-89A764F9A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3594" y="4882500"/>
                <a:ext cx="1972465" cy="1972465"/>
              </a:xfrm>
              <a:prstGeom prst="rect">
                <a:avLst/>
              </a:prstGeom>
              <a:scene3d>
                <a:camera prst="isometricOffAxis1Right"/>
                <a:lightRig rig="threePt" dir="t"/>
              </a:scene3d>
            </p:spPr>
          </p:pic>
          <p:sp>
            <p:nvSpPr>
              <p:cNvPr id="20" name="二等辺三角形 19">
                <a:extLst>
                  <a:ext uri="{FF2B5EF4-FFF2-40B4-BE49-F238E27FC236}">
                    <a16:creationId xmlns:a16="http://schemas.microsoft.com/office/drawing/2014/main" id="{760A2974-4A97-44DD-8722-9897C0360198}"/>
                  </a:ext>
                </a:extLst>
              </p:cNvPr>
              <p:cNvSpPr/>
              <p:nvPr/>
            </p:nvSpPr>
            <p:spPr>
              <a:xfrm rot="10800000">
                <a:off x="3298211" y="6138751"/>
                <a:ext cx="518584" cy="354124"/>
              </a:xfrm>
              <a:prstGeom prst="triangle">
                <a:avLst>
                  <a:gd name="adj" fmla="val 54179"/>
                </a:avLst>
              </a:prstGeom>
              <a:solidFill>
                <a:srgbClr val="FFD8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</p:grpSp>
      </p:grpSp>
      <p:sp>
        <p:nvSpPr>
          <p:cNvPr id="24" name="楕円 23">
            <a:extLst>
              <a:ext uri="{FF2B5EF4-FFF2-40B4-BE49-F238E27FC236}">
                <a16:creationId xmlns:a16="http://schemas.microsoft.com/office/drawing/2014/main" id="{7D5FE53D-A191-4431-B3EA-52BD3DFBAB86}"/>
              </a:ext>
            </a:extLst>
          </p:cNvPr>
          <p:cNvSpPr/>
          <p:nvPr/>
        </p:nvSpPr>
        <p:spPr>
          <a:xfrm>
            <a:off x="3408765" y="6202755"/>
            <a:ext cx="203955" cy="17706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5CEC5C4B-AFEB-4CDB-8C66-D36F1F44EF1B}"/>
              </a:ext>
            </a:extLst>
          </p:cNvPr>
          <p:cNvSpPr/>
          <p:nvPr/>
        </p:nvSpPr>
        <p:spPr>
          <a:xfrm>
            <a:off x="6887892" y="3175299"/>
            <a:ext cx="5055292" cy="2656046"/>
          </a:xfrm>
          <a:prstGeom prst="wedgeRoundRectCallout">
            <a:avLst>
              <a:gd name="adj1" fmla="val -56905"/>
              <a:gd name="adj2" fmla="val 3569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　　たな　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lang="ja-JP" altLang="en-US" sz="3200" spc="1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おやつはリビングの棚の</a:t>
            </a:r>
            <a:endParaRPr lang="en-US" altLang="ja-JP" sz="3200" spc="1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うえ　　　　　 よんだん め　　　みぎがわ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上から四段目の右側にある</a:t>
            </a:r>
            <a:endParaRPr lang="en-US" altLang="ja-JP" sz="3200" spc="-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た　　　　　　　　　　　　　　　　　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から、食べていいよ。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思考の吹き出し: 雲形 10">
            <a:extLst>
              <a:ext uri="{FF2B5EF4-FFF2-40B4-BE49-F238E27FC236}">
                <a16:creationId xmlns:a16="http://schemas.microsoft.com/office/drawing/2014/main" id="{0B88066F-656E-456A-B430-ABD2BEBCA2F9}"/>
              </a:ext>
            </a:extLst>
          </p:cNvPr>
          <p:cNvSpPr/>
          <p:nvPr/>
        </p:nvSpPr>
        <p:spPr>
          <a:xfrm>
            <a:off x="111761" y="3694723"/>
            <a:ext cx="3952240" cy="1499235"/>
          </a:xfrm>
          <a:prstGeom prst="cloudCallout">
            <a:avLst>
              <a:gd name="adj1" fmla="val 11888"/>
              <a:gd name="adj2" fmla="val 7803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むずかしくて</a:t>
            </a:r>
            <a:endParaRPr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わからない</a:t>
            </a:r>
            <a:endParaRPr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5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44"/>
    </mc:Choice>
    <mc:Fallback xmlns="">
      <p:transition spd="slow" advTm="37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DD7CF8-293A-4E56-B2BD-B0F03ABE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90" y="155306"/>
            <a:ext cx="10515600" cy="1325563"/>
          </a:xfrm>
        </p:spPr>
        <p:txBody>
          <a:bodyPr/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　て　　　　　　つた　　　　　</a:t>
            </a: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はな　 　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0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かた</a:t>
            </a:r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相手に伝わる話し方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1B16DB-38AF-49FC-B44F-0EB63794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41" y="1690688"/>
            <a:ext cx="7390605" cy="2309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C269D8-21FB-4AEA-B6C1-44B66F8E8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2895136"/>
            <a:ext cx="3597739" cy="3597739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8AED6DF1-E47E-48BB-8AAF-107E849B7343}"/>
              </a:ext>
            </a:extLst>
          </p:cNvPr>
          <p:cNvSpPr/>
          <p:nvPr/>
        </p:nvSpPr>
        <p:spPr>
          <a:xfrm>
            <a:off x="662562" y="1578119"/>
            <a:ext cx="7390605" cy="1532334"/>
          </a:xfrm>
          <a:prstGeom prst="wedgeRoundRectCallout">
            <a:avLst>
              <a:gd name="adj1" fmla="val 57634"/>
              <a:gd name="adj2" fmla="val 47205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とも　　　　　　　　　　　せんせい　　　　　　は</a:t>
            </a:r>
            <a:r>
              <a:rPr kumimoji="1" lang="ja-JP" altLang="en-US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                       </a:t>
            </a:r>
            <a:r>
              <a:rPr lang="ja-JP" altLang="en-US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たの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友だちや先生とお話しするのは楽しいですね。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49DBD0A2-3E66-4581-9AA6-31B2F4B98814}"/>
              </a:ext>
            </a:extLst>
          </p:cNvPr>
          <p:cNvSpPr/>
          <p:nvPr/>
        </p:nvSpPr>
        <p:spPr>
          <a:xfrm>
            <a:off x="662561" y="3262716"/>
            <a:ext cx="7390605" cy="1532334"/>
          </a:xfrm>
          <a:prstGeom prst="wedgeRoundRectCallout">
            <a:avLst>
              <a:gd name="adj1" fmla="val 57886"/>
              <a:gd name="adj2" fmla="val 35027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sp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はな　　　かた　　　　き　　 　　　つ　　　　　　　　　　　　　　　　　　　　　たの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話し方に気を付けると、もっと楽しくなります。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F32A7439-95C9-4AA3-8900-D854B64CA35A}"/>
              </a:ext>
            </a:extLst>
          </p:cNvPr>
          <p:cNvSpPr/>
          <p:nvPr/>
        </p:nvSpPr>
        <p:spPr>
          <a:xfrm>
            <a:off x="660801" y="4942703"/>
            <a:ext cx="7392365" cy="1838801"/>
          </a:xfrm>
          <a:prstGeom prst="wedgeRoundRectCallout">
            <a:avLst>
              <a:gd name="adj1" fmla="val 55906"/>
              <a:gd name="adj2" fmla="val 1427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spAutoFit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  あい て        つた            は</a:t>
            </a:r>
            <a:r>
              <a:rPr kumimoji="1" lang="ja-JP" altLang="en-US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かた　　　　　　　　　　　　　いっ  しょ　　 　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相手に伝わる話し方のコツを一緒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べん きょう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に勉強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しましょう。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7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15"/>
    </mc:Choice>
    <mc:Fallback xmlns="">
      <p:transition spd="slow" advTm="26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82BC4C-0D45-4648-ACC0-F81419F36E54}"/>
              </a:ext>
            </a:extLst>
          </p:cNvPr>
          <p:cNvSpPr txBox="1"/>
          <p:nvPr/>
        </p:nvSpPr>
        <p:spPr>
          <a:xfrm>
            <a:off x="463825" y="1496644"/>
            <a:ext cx="6093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こえ　　　　おお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①声の大きさ</a:t>
            </a:r>
            <a:endParaRPr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BA21DD-CE3D-416D-A044-50DB5C0B49E2}"/>
              </a:ext>
            </a:extLst>
          </p:cNvPr>
          <p:cNvSpPr txBox="1"/>
          <p:nvPr/>
        </p:nvSpPr>
        <p:spPr>
          <a:xfrm>
            <a:off x="463825" y="3953774"/>
            <a:ext cx="96697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こえ　　　 たか　 　　　　　つよ　　　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声の高さや強さ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E2AE97D6-7AB3-43D6-8008-23A8F1F2CC19}"/>
              </a:ext>
            </a:extLst>
          </p:cNvPr>
          <p:cNvSpPr txBox="1">
            <a:spLocks/>
          </p:cNvSpPr>
          <p:nvPr/>
        </p:nvSpPr>
        <p:spPr>
          <a:xfrm>
            <a:off x="838200" y="401924"/>
            <a:ext cx="10515600" cy="114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はな　 　かた　　　　　　　　　　　　　　　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話し方のコツ　　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35A2D5-18F8-4396-A775-E5690D3EBAB7}"/>
              </a:ext>
            </a:extLst>
          </p:cNvPr>
          <p:cNvSpPr txBox="1"/>
          <p:nvPr/>
        </p:nvSpPr>
        <p:spPr>
          <a:xfrm>
            <a:off x="1180844" y="2638718"/>
            <a:ext cx="766457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 て　　　　　　き　　　　　　　　　　こえ　　　　おお　 　　　　　　　　はな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・相手に聞こえる声の大きさで話す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69BF40-3F7A-4832-99A0-42C015C808EF}"/>
              </a:ext>
            </a:extLst>
          </p:cNvPr>
          <p:cNvSpPr txBox="1"/>
          <p:nvPr/>
        </p:nvSpPr>
        <p:spPr>
          <a:xfrm>
            <a:off x="1180844" y="5378858"/>
            <a:ext cx="1088997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つた　　　　　　　 　 　　　　　　 あ　　  　　　　　 こえ　　　たか    　　 つよ　  　　　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・伝えたいことに合わせて声の高さや強さを変える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3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99"/>
    </mc:Choice>
    <mc:Fallback xmlns="">
      <p:transition spd="slow" advTm="28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87F196-CF2A-4102-8C93-E624DCCBDC3E}"/>
              </a:ext>
            </a:extLst>
          </p:cNvPr>
          <p:cNvSpPr txBox="1"/>
          <p:nvPr/>
        </p:nvSpPr>
        <p:spPr>
          <a:xfrm>
            <a:off x="838200" y="167388"/>
            <a:ext cx="6093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はな　　 　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はや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③話す速さ</a:t>
            </a:r>
            <a:endParaRPr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561F98-76A8-4812-B7FD-2C023DD644DC}"/>
              </a:ext>
            </a:extLst>
          </p:cNvPr>
          <p:cNvSpPr txBox="1"/>
          <p:nvPr/>
        </p:nvSpPr>
        <p:spPr>
          <a:xfrm>
            <a:off x="838200" y="2418061"/>
            <a:ext cx="6093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あい て  　　　　み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相手を見る</a:t>
            </a:r>
            <a:endParaRPr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38BCC8-2F13-4A15-986F-07D914710964}"/>
              </a:ext>
            </a:extLst>
          </p:cNvPr>
          <p:cNvSpPr txBox="1"/>
          <p:nvPr/>
        </p:nvSpPr>
        <p:spPr>
          <a:xfrm>
            <a:off x="850391" y="4666581"/>
            <a:ext cx="6093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あい て 　　　　　あ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⑤相手に合わせる</a:t>
            </a:r>
            <a:endParaRPr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DBFEF51-EB67-49AA-B2B6-79755B24D5C2}"/>
              </a:ext>
            </a:extLst>
          </p:cNvPr>
          <p:cNvSpPr txBox="1">
            <a:spLocks/>
          </p:cNvSpPr>
          <p:nvPr/>
        </p:nvSpPr>
        <p:spPr>
          <a:xfrm>
            <a:off x="1570253" y="5720590"/>
            <a:ext cx="5845155" cy="98347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あい て　　　  　わ　     　　　　　　　　　　　　　はな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相手に分かるように話す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260CC1DA-CD19-42AA-8D54-2131E0C07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081" y="3504393"/>
            <a:ext cx="5846327" cy="983474"/>
          </a:xfr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  て　　  　　み   　　　 から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　　む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・相手を見る・体を向ける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7262621-7B23-4B51-85E8-A4F4419A6313}"/>
              </a:ext>
            </a:extLst>
          </p:cNvPr>
          <p:cNvSpPr txBox="1"/>
          <p:nvPr/>
        </p:nvSpPr>
        <p:spPr>
          <a:xfrm>
            <a:off x="1569081" y="1237618"/>
            <a:ext cx="702377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 あい て　         き　  　　　と　　 　　　    はや　　　   　　はな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・相手が聞き取れる速さで話す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5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83"/>
    </mc:Choice>
    <mc:Fallback xmlns="">
      <p:transition spd="slow" advTm="33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/>
      <p:bldP spid="12" grpId="0" animBg="1"/>
      <p:bldP spid="13" grpId="0" uiExpand="1" build="p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5C269D8-21FB-4AEA-B6C1-44B66F8E8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05" y="2895136"/>
            <a:ext cx="3597739" cy="3597739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8AED6DF1-E47E-48BB-8AAF-107E849B7343}"/>
              </a:ext>
            </a:extLst>
          </p:cNvPr>
          <p:cNvSpPr/>
          <p:nvPr/>
        </p:nvSpPr>
        <p:spPr>
          <a:xfrm>
            <a:off x="365456" y="5294177"/>
            <a:ext cx="7863349" cy="1198698"/>
          </a:xfrm>
          <a:prstGeom prst="wedgeRoundRectCallout">
            <a:avLst>
              <a:gd name="adj1" fmla="val 56429"/>
              <a:gd name="adj2" fmla="val -5380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noAutofit/>
          </a:bodyPr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　　 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いえ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ひと　　れんしゅう</a:t>
            </a:r>
            <a:endParaRPr kumimoji="1"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先生や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の人と練習してみよう！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49DBD0A2-3E66-4581-9AA6-31B2F4B98814}"/>
              </a:ext>
            </a:extLst>
          </p:cNvPr>
          <p:cNvSpPr/>
          <p:nvPr/>
        </p:nvSpPr>
        <p:spPr>
          <a:xfrm>
            <a:off x="365456" y="1453804"/>
            <a:ext cx="7863349" cy="1566386"/>
          </a:xfrm>
          <a:prstGeom prst="wedgeRoundRectCallout">
            <a:avLst>
              <a:gd name="adj1" fmla="val 57373"/>
              <a:gd name="adj2" fmla="val 4921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じ  ぶん　　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おも　　　　　　　　　　　　　　　　　　　　                    つた</a:t>
            </a:r>
            <a:endParaRPr kumimoji="1"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自分の思っていることが、相手に伝わるとうれしいね。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6476B5B5-B210-4F10-9AF7-80D34B4FDACD}"/>
              </a:ext>
            </a:extLst>
          </p:cNvPr>
          <p:cNvSpPr/>
          <p:nvPr/>
        </p:nvSpPr>
        <p:spPr>
          <a:xfrm>
            <a:off x="365457" y="3208080"/>
            <a:ext cx="7863348" cy="1906905"/>
          </a:xfrm>
          <a:prstGeom prst="wedgeRoundRectCallout">
            <a:avLst>
              <a:gd name="adj1" fmla="val 56355"/>
              <a:gd name="adj2" fmla="val 2245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と　　　　　　　ふ　　　かえ   　　　　　　　　とも</a:t>
            </a:r>
            <a:endParaRPr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ビデオに撮って振り返ったり、友だちの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はな　　　よう す 　　　　み</a:t>
            </a:r>
            <a:endParaRPr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話す様子を見たりして考えよう。　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02DEEE4-DB88-4AB1-ACC9-B7D5C05E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90" y="155306"/>
            <a:ext cx="10515600" cy="1325563"/>
          </a:xfrm>
        </p:spPr>
        <p:txBody>
          <a:bodyPr/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　て　　　　　　つた　　　　　</a:t>
            </a: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はな　 　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0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かた</a:t>
            </a:r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相手に伝わる話し方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9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38"/>
    </mc:Choice>
    <mc:Fallback xmlns="">
      <p:transition spd="slow" advTm="36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06BA3A-D9CB-4C71-B453-7B45730A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166237"/>
            <a:ext cx="10515600" cy="1142074"/>
          </a:xfrm>
        </p:spPr>
        <p:txBody>
          <a:bodyPr>
            <a:norm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はな　　    かた　　    　　　　　　　　　　　　　　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こえ　　 　　おお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話し方のコツ①　　　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声の大きさ</a:t>
            </a:r>
          </a:p>
        </p:txBody>
      </p:sp>
      <p:pic>
        <p:nvPicPr>
          <p:cNvPr id="5" name="コンテンツ プレースホルダー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01BF4FBC-F2E9-4646-AE91-3E5FABE4E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4" y="3016251"/>
            <a:ext cx="3181337" cy="2879110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E74A98-FEC9-4617-9BF7-05622C025B74}"/>
              </a:ext>
            </a:extLst>
          </p:cNvPr>
          <p:cNvSpPr txBox="1"/>
          <p:nvPr/>
        </p:nvSpPr>
        <p:spPr>
          <a:xfrm>
            <a:off x="872031" y="1565254"/>
            <a:ext cx="881457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  て　　　 　　き　       　　　　　　　　 　こえ　　　　おお　 　　　　　　　　はな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相手が聞きやすい声の大きさで話す　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コンテンツ プレースホルダー 4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D56CA6E8-958B-4767-B6B3-0B34AD165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17" y="2580917"/>
            <a:ext cx="3314444" cy="331444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8D7B18-C7CB-4374-ACD4-07D23CDAFA4C}"/>
              </a:ext>
            </a:extLst>
          </p:cNvPr>
          <p:cNvSpPr txBox="1"/>
          <p:nvPr/>
        </p:nvSpPr>
        <p:spPr>
          <a:xfrm>
            <a:off x="384915" y="5706878"/>
            <a:ext cx="53067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ちか　　　　　　　　とも　　　　　　　　　　　は</a:t>
            </a:r>
            <a:r>
              <a:rPr kumimoji="1" lang="ja-JP" altLang="en-US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近くで友だちと話す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とき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FBC0C5-C6B5-44D7-933D-0193D187A57F}"/>
              </a:ext>
            </a:extLst>
          </p:cNvPr>
          <p:cNvSpPr txBox="1"/>
          <p:nvPr/>
        </p:nvSpPr>
        <p:spPr>
          <a:xfrm>
            <a:off x="7752522" y="5706878"/>
            <a:ext cx="34389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はっ ぴょう　　　　　　　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発表するとき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8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0"/>
    </mc:Choice>
    <mc:Fallback xmlns="">
      <p:transition spd="slow" advTm="26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部屋 が含まれている画像&#10;&#10;自動的に生成された説明">
            <a:extLst>
              <a:ext uri="{FF2B5EF4-FFF2-40B4-BE49-F238E27FC236}">
                <a16:creationId xmlns:a16="http://schemas.microsoft.com/office/drawing/2014/main" id="{71F197BA-373D-4E95-9DCE-8EB90BB3284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80306"/>
          </a:xfrm>
          <a:prstGeom prst="rect">
            <a:avLst/>
          </a:prstGeom>
        </p:spPr>
      </p:pic>
      <p:pic>
        <p:nvPicPr>
          <p:cNvPr id="5" name="コンテンツ プレースホルダー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01BF4FBC-F2E9-4646-AE91-3E5FABE4E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99" y="3613764"/>
            <a:ext cx="3913792" cy="3541982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E74A98-FEC9-4617-9BF7-05622C025B74}"/>
              </a:ext>
            </a:extLst>
          </p:cNvPr>
          <p:cNvSpPr txBox="1"/>
          <p:nvPr/>
        </p:nvSpPr>
        <p:spPr>
          <a:xfrm>
            <a:off x="2713050" y="2092325"/>
            <a:ext cx="4095541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lIns="288000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  つう　  　　こえ　　　　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はな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普通の声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で話す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97C77AA7-87FF-44A7-A1EA-1F071AF85C38}"/>
              </a:ext>
            </a:extLst>
          </p:cNvPr>
          <p:cNvSpPr/>
          <p:nvPr/>
        </p:nvSpPr>
        <p:spPr>
          <a:xfrm>
            <a:off x="54325" y="3945704"/>
            <a:ext cx="2760938" cy="1413164"/>
          </a:xfrm>
          <a:prstGeom prst="wedgeRoundRectCallout">
            <a:avLst>
              <a:gd name="adj1" fmla="val 58736"/>
              <a:gd name="adj2" fmla="val 50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いいね。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あした　　い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明日行こう！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EA36BA66-7739-494A-A52D-B2F4027A850C}"/>
              </a:ext>
            </a:extLst>
          </p:cNvPr>
          <p:cNvSpPr/>
          <p:nvPr/>
        </p:nvSpPr>
        <p:spPr>
          <a:xfrm>
            <a:off x="6967664" y="4624287"/>
            <a:ext cx="4845792" cy="1413164"/>
          </a:xfrm>
          <a:prstGeom prst="wedgeRoundRectCallout">
            <a:avLst>
              <a:gd name="adj1" fmla="val -56983"/>
              <a:gd name="adj2" fmla="val -222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や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おいしいアイス屋さんができたんだよ。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F4673A37-2483-4A2F-85C8-B98C06E04CF5}"/>
              </a:ext>
            </a:extLst>
          </p:cNvPr>
          <p:cNvSpPr/>
          <p:nvPr/>
        </p:nvSpPr>
        <p:spPr>
          <a:xfrm>
            <a:off x="8001048" y="2679042"/>
            <a:ext cx="1938082" cy="1869443"/>
          </a:xfrm>
          <a:prstGeom prst="donut">
            <a:avLst>
              <a:gd name="adj" fmla="val 120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354E85-5A4E-49BA-B6CF-ED2B3A37C132}"/>
              </a:ext>
            </a:extLst>
          </p:cNvPr>
          <p:cNvSpPr txBox="1"/>
          <p:nvPr/>
        </p:nvSpPr>
        <p:spPr>
          <a:xfrm>
            <a:off x="1" y="-10178"/>
            <a:ext cx="12192000" cy="1084125"/>
          </a:xfrm>
          <a:prstGeom prst="rect">
            <a:avLst/>
          </a:prstGeom>
          <a:solidFill>
            <a:srgbClr val="FFFF00"/>
          </a:solidFill>
        </p:spPr>
        <p:txBody>
          <a:bodyPr wrap="square" lIns="3528000" tIns="144000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ちか　 　　　　　　とも　　　　　　　　　　　はな　 　　　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近くで友だちと話すとき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56036" y="6009827"/>
            <a:ext cx="461665" cy="7704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たろう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8376" y="6009827"/>
            <a:ext cx="461665" cy="789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こうた</a:t>
            </a:r>
            <a:endParaRPr kumimoji="1" lang="ja-JP" altLang="en-US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7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88"/>
    </mc:Choice>
    <mc:Fallback xmlns="">
      <p:transition spd="slow" advTm="44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テーブル, 部屋 が含まれている画像&#10;&#10;自動的に生成された説明">
            <a:extLst>
              <a:ext uri="{FF2B5EF4-FFF2-40B4-BE49-F238E27FC236}">
                <a16:creationId xmlns:a16="http://schemas.microsoft.com/office/drawing/2014/main" id="{14C1549E-4E06-47BE-8872-8DA3A4220A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85" y="0"/>
            <a:ext cx="12192000" cy="6880306"/>
          </a:xfrm>
          <a:prstGeom prst="rect">
            <a:avLst/>
          </a:prstGeom>
        </p:spPr>
      </p:pic>
      <p:pic>
        <p:nvPicPr>
          <p:cNvPr id="5" name="コンテンツ プレースホルダー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01BF4FBC-F2E9-4646-AE91-3E5FABE4E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70" y="3630856"/>
            <a:ext cx="3820672" cy="3457708"/>
          </a:xfr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EA36BA66-7739-494A-A52D-B2F4027A850C}"/>
              </a:ext>
            </a:extLst>
          </p:cNvPr>
          <p:cNvSpPr/>
          <p:nvPr/>
        </p:nvSpPr>
        <p:spPr>
          <a:xfrm>
            <a:off x="6698180" y="3062717"/>
            <a:ext cx="5313712" cy="3609499"/>
          </a:xfrm>
          <a:prstGeom prst="wedgeRoundRectCallout">
            <a:avLst>
              <a:gd name="adj1" fmla="val -59633"/>
              <a:gd name="adj2" fmla="val 52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0" indent="0">
              <a:buNone/>
            </a:pPr>
            <a:r>
              <a:rPr lang="ja-JP" altLang="en-US" sz="54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おいしい</a:t>
            </a:r>
            <a:endParaRPr lang="en-US" altLang="ja-JP" sz="54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　　　</a:t>
            </a:r>
            <a:r>
              <a:rPr lang="ja-JP" altLang="en-US" sz="2400" dirty="0" err="1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や</a:t>
            </a:r>
            <a:endParaRPr lang="en-US" altLang="ja-JP" sz="20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54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アイス屋さんが</a:t>
            </a:r>
            <a:endParaRPr lang="en-US" altLang="ja-JP" sz="54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    </a:t>
            </a:r>
            <a:endParaRPr lang="en-US" altLang="ja-JP" sz="20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54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できたんだよ。</a:t>
            </a:r>
            <a:endParaRPr lang="en-US" altLang="ja-JP" sz="36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1" name="思考の吹き出し: 雲形 20">
            <a:extLst>
              <a:ext uri="{FF2B5EF4-FFF2-40B4-BE49-F238E27FC236}">
                <a16:creationId xmlns:a16="http://schemas.microsoft.com/office/drawing/2014/main" id="{0AFB63E1-4C6C-4F29-ABE2-E685C4A5959D}"/>
              </a:ext>
            </a:extLst>
          </p:cNvPr>
          <p:cNvSpPr/>
          <p:nvPr/>
        </p:nvSpPr>
        <p:spPr>
          <a:xfrm>
            <a:off x="258282" y="2828204"/>
            <a:ext cx="3266510" cy="993480"/>
          </a:xfrm>
          <a:prstGeom prst="cloudCallout">
            <a:avLst>
              <a:gd name="adj1" fmla="val 11555"/>
              <a:gd name="adj2" fmla="val 100940"/>
            </a:avLst>
          </a:prstGeom>
          <a:solidFill>
            <a:schemeClr val="bg1"/>
          </a:solidFill>
          <a:ln w="444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うるさい・・・</a:t>
            </a:r>
            <a:endParaRPr kumimoji="1"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矢印: 四方向 22">
            <a:extLst>
              <a:ext uri="{FF2B5EF4-FFF2-40B4-BE49-F238E27FC236}">
                <a16:creationId xmlns:a16="http://schemas.microsoft.com/office/drawing/2014/main" id="{C4F269D6-A810-4752-9D93-98734FEBD24F}"/>
              </a:ext>
            </a:extLst>
          </p:cNvPr>
          <p:cNvSpPr/>
          <p:nvPr/>
        </p:nvSpPr>
        <p:spPr>
          <a:xfrm rot="18896507">
            <a:off x="8432171" y="1121802"/>
            <a:ext cx="2060326" cy="2067340"/>
          </a:xfrm>
          <a:prstGeom prst="quadArrow">
            <a:avLst>
              <a:gd name="adj1" fmla="val 36786"/>
              <a:gd name="adj2" fmla="val 7185"/>
              <a:gd name="adj3" fmla="val 4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237B40-270E-4114-92A9-D0E855F995CA}"/>
              </a:ext>
            </a:extLst>
          </p:cNvPr>
          <p:cNvSpPr txBox="1"/>
          <p:nvPr/>
        </p:nvSpPr>
        <p:spPr>
          <a:xfrm>
            <a:off x="2332723" y="1419618"/>
            <a:ext cx="501785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lIns="504000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おお　　　　こえ　 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はな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大きな声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で話す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7E2815E-1788-4245-8D0B-446DDBC8CE7D}"/>
              </a:ext>
            </a:extLst>
          </p:cNvPr>
          <p:cNvGrpSpPr/>
          <p:nvPr/>
        </p:nvGrpSpPr>
        <p:grpSpPr>
          <a:xfrm>
            <a:off x="2416249" y="3553272"/>
            <a:ext cx="1554503" cy="1809961"/>
            <a:chOff x="3765058" y="3563321"/>
            <a:chExt cx="1332415" cy="1507090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F78C1B35-B689-4DE7-A27A-5F6EC85B2F74}"/>
                </a:ext>
              </a:extLst>
            </p:cNvPr>
            <p:cNvGrpSpPr/>
            <p:nvPr/>
          </p:nvGrpSpPr>
          <p:grpSpPr>
            <a:xfrm>
              <a:off x="3765058" y="3563321"/>
              <a:ext cx="1332415" cy="1404913"/>
              <a:chOff x="7824837" y="1690688"/>
              <a:chExt cx="1332415" cy="1325562"/>
            </a:xfrm>
          </p:grpSpPr>
          <p:pic>
            <p:nvPicPr>
              <p:cNvPr id="9" name="コンテンツ プレースホルダー 4" descr="部屋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326EE6B-5478-41C7-A63F-0B68D24615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118" b="53959"/>
              <a:stretch/>
            </p:blipFill>
            <p:spPr>
              <a:xfrm>
                <a:off x="7824837" y="1690688"/>
                <a:ext cx="1332415" cy="1325562"/>
              </a:xfrm>
              <a:prstGeom prst="rect">
                <a:avLst/>
              </a:prstGeom>
            </p:spPr>
          </p:pic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C02B23E4-A177-47EA-911C-502B33759B1A}"/>
                  </a:ext>
                </a:extLst>
              </p:cNvPr>
              <p:cNvCxnSpPr/>
              <p:nvPr/>
            </p:nvCxnSpPr>
            <p:spPr>
              <a:xfrm>
                <a:off x="8491045" y="2141435"/>
                <a:ext cx="0" cy="437321"/>
              </a:xfrm>
              <a:prstGeom prst="line">
                <a:avLst/>
              </a:prstGeom>
              <a:ln w="254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0D5BE57C-0905-4755-B59C-8FCC410C96E2}"/>
                  </a:ext>
                </a:extLst>
              </p:cNvPr>
              <p:cNvCxnSpPr/>
              <p:nvPr/>
            </p:nvCxnSpPr>
            <p:spPr>
              <a:xfrm>
                <a:off x="8259132" y="2301669"/>
                <a:ext cx="0" cy="437321"/>
              </a:xfrm>
              <a:prstGeom prst="line">
                <a:avLst/>
              </a:prstGeom>
              <a:ln w="254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3ACC9878-0300-441F-9255-B291A1FAEEAA}"/>
                  </a:ext>
                </a:extLst>
              </p:cNvPr>
              <p:cNvCxnSpPr/>
              <p:nvPr/>
            </p:nvCxnSpPr>
            <p:spPr>
              <a:xfrm>
                <a:off x="8371776" y="2228782"/>
                <a:ext cx="0" cy="437321"/>
              </a:xfrm>
              <a:prstGeom prst="line">
                <a:avLst/>
              </a:prstGeom>
              <a:ln w="254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67AFB2AD-8539-4F67-9545-30FC81FBADF7}"/>
                </a:ext>
              </a:extLst>
            </p:cNvPr>
            <p:cNvSpPr/>
            <p:nvPr/>
          </p:nvSpPr>
          <p:spPr>
            <a:xfrm>
              <a:off x="4431264" y="4914746"/>
              <a:ext cx="390115" cy="155665"/>
            </a:xfrm>
            <a:prstGeom prst="ellipse">
              <a:avLst/>
            </a:prstGeom>
            <a:solidFill>
              <a:srgbClr val="FFCB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ADFC400-740F-4E9B-99A2-EA72E77D6A59}"/>
              </a:ext>
            </a:extLst>
          </p:cNvPr>
          <p:cNvSpPr txBox="1"/>
          <p:nvPr/>
        </p:nvSpPr>
        <p:spPr>
          <a:xfrm>
            <a:off x="1" y="-10178"/>
            <a:ext cx="12192000" cy="1084125"/>
          </a:xfrm>
          <a:prstGeom prst="rect">
            <a:avLst/>
          </a:prstGeom>
          <a:solidFill>
            <a:srgbClr val="FFFF00"/>
          </a:solidFill>
        </p:spPr>
        <p:txBody>
          <a:bodyPr wrap="square" lIns="3528000" tIns="144000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ちか　 　　　　　　とも　　　　　　　　　　　はな　 　　　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近くで友だちと話すとき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08172" y="5972505"/>
            <a:ext cx="461665" cy="7704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たろう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20512" y="5972505"/>
            <a:ext cx="461665" cy="789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こうた</a:t>
            </a:r>
            <a:endParaRPr kumimoji="1" lang="ja-JP" altLang="en-US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9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13"/>
    </mc:Choice>
    <mc:Fallback xmlns="">
      <p:transition spd="slow" advTm="44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3" grpId="0" animBg="1"/>
      <p:bldP spid="15" grpId="0" animBg="1"/>
      <p:bldP spid="2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6F9C8A06-C17B-47B0-9F74-5C3F0A016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22" y="2663770"/>
            <a:ext cx="3912150" cy="3912150"/>
          </a:xfr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B5AA0BBF-A09B-4466-A78A-6E4C01094F75}"/>
              </a:ext>
            </a:extLst>
          </p:cNvPr>
          <p:cNvSpPr/>
          <p:nvPr/>
        </p:nvSpPr>
        <p:spPr>
          <a:xfrm>
            <a:off x="225468" y="3759898"/>
            <a:ext cx="7766137" cy="2996565"/>
          </a:xfrm>
          <a:prstGeom prst="wedgeRoundRectCallout">
            <a:avLst>
              <a:gd name="adj1" fmla="val 53703"/>
              <a:gd name="adj2" fmla="val -346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まるやま　せんた　です。</a:t>
            </a:r>
            <a:endParaRPr lang="en-US" altLang="ja-JP" sz="44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             た      もの</a:t>
            </a:r>
            <a:endParaRPr lang="en-US" altLang="ja-JP" sz="44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4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すきな食べ物はラーメンです。</a:t>
            </a:r>
            <a:endParaRPr lang="en-US" altLang="ja-JP" sz="44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　    </a:t>
            </a:r>
            <a:r>
              <a:rPr lang="ja-JP" altLang="en-US" sz="2000" dirty="0" err="1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ね</a:t>
            </a:r>
            <a:r>
              <a:rPr lang="ja-JP" altLang="en-US" sz="20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が</a:t>
            </a:r>
            <a:endParaRPr lang="en-US" altLang="ja-JP" sz="24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4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よろしくお願いします！</a:t>
            </a:r>
            <a:r>
              <a:rPr lang="ja-JP" altLang="en-US" sz="4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4ECCFC69-2031-4808-B97B-3C3C00524647}"/>
              </a:ext>
            </a:extLst>
          </p:cNvPr>
          <p:cNvSpPr/>
          <p:nvPr/>
        </p:nvSpPr>
        <p:spPr>
          <a:xfrm>
            <a:off x="8982056" y="1130176"/>
            <a:ext cx="2968284" cy="1430139"/>
          </a:xfrm>
          <a:prstGeom prst="wedgeRoundRectCallout">
            <a:avLst>
              <a:gd name="adj1" fmla="val 8819"/>
              <a:gd name="adj2" fmla="val 925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じ    こ　しょうかい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自己紹介をしましょう。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7F1411E7-97E5-489F-BD8B-52DC2869C94A}"/>
              </a:ext>
            </a:extLst>
          </p:cNvPr>
          <p:cNvSpPr/>
          <p:nvPr/>
        </p:nvSpPr>
        <p:spPr>
          <a:xfrm>
            <a:off x="1058194" y="2021182"/>
            <a:ext cx="1722547" cy="1661541"/>
          </a:xfrm>
          <a:prstGeom prst="donut">
            <a:avLst>
              <a:gd name="adj" fmla="val 125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C3EEA1A-397A-4E17-9E51-5E8D33723D9A}"/>
              </a:ext>
            </a:extLst>
          </p:cNvPr>
          <p:cNvSpPr txBox="1"/>
          <p:nvPr/>
        </p:nvSpPr>
        <p:spPr>
          <a:xfrm>
            <a:off x="1" y="-10178"/>
            <a:ext cx="12192000" cy="1084125"/>
          </a:xfrm>
          <a:prstGeom prst="rect">
            <a:avLst/>
          </a:prstGeom>
          <a:solidFill>
            <a:srgbClr val="FFFF00"/>
          </a:solidFill>
        </p:spPr>
        <p:txBody>
          <a:bodyPr wrap="square" lIns="4860000" tIns="144000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はっぴょう　　　　　　　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発表するとき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245260" y="4234643"/>
            <a:ext cx="461665" cy="757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237B40-270E-4114-92A9-D0E855F995CA}"/>
              </a:ext>
            </a:extLst>
          </p:cNvPr>
          <p:cNvSpPr txBox="1"/>
          <p:nvPr/>
        </p:nvSpPr>
        <p:spPr>
          <a:xfrm>
            <a:off x="3172478" y="1421017"/>
            <a:ext cx="5017858" cy="1200329"/>
          </a:xfrm>
          <a:prstGeom prst="rect">
            <a:avLst/>
          </a:prstGeom>
          <a:solidFill>
            <a:srgbClr val="FFF3FF"/>
          </a:solidFill>
          <a:ln w="38100">
            <a:solidFill>
              <a:srgbClr val="FF0000"/>
            </a:solidFill>
          </a:ln>
        </p:spPr>
        <p:txBody>
          <a:bodyPr wrap="square" lIns="504000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おお　　　　こえ　 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はな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大きな声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で話す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02"/>
    </mc:Choice>
    <mc:Fallback xmlns="">
      <p:transition spd="slow" advTm="37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寿司, 食品, 部屋 が含まれている画像&#10;&#10;自動的に生成された説明">
            <a:extLst>
              <a:ext uri="{FF2B5EF4-FFF2-40B4-BE49-F238E27FC236}">
                <a16:creationId xmlns:a16="http://schemas.microsoft.com/office/drawing/2014/main" id="{09E1ADBB-EDC0-4CDA-87AF-5E5A6A72A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1" t="750" r="62473" b="56543"/>
          <a:stretch/>
        </p:blipFill>
        <p:spPr>
          <a:xfrm flipH="1">
            <a:off x="609067" y="2827606"/>
            <a:ext cx="2192237" cy="3851489"/>
          </a:xfrm>
        </p:spPr>
      </p:pic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7F94FFE6-5194-4731-8913-0287BFA0FF99}"/>
              </a:ext>
            </a:extLst>
          </p:cNvPr>
          <p:cNvSpPr/>
          <p:nvPr/>
        </p:nvSpPr>
        <p:spPr>
          <a:xfrm>
            <a:off x="3631965" y="4744736"/>
            <a:ext cx="6696572" cy="2021271"/>
          </a:xfrm>
          <a:prstGeom prst="cloudCallout">
            <a:avLst>
              <a:gd name="adj1" fmla="val -61937"/>
              <a:gd name="adj2" fmla="val -1719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き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うしろまで聞こえない</a:t>
            </a:r>
            <a:r>
              <a:rPr kumimoji="1" lang="en-US" altLang="ja-JP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kumimoji="1"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ざんねん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残念。</a:t>
            </a:r>
            <a:endParaRPr kumimoji="1" lang="ja-JP" altLang="en-US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コンテンツ プレースホルダー 4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85E50BCA-8021-4199-97C2-073DC6758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26" y="1765417"/>
            <a:ext cx="2979319" cy="2979319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EB6219A3-6C1C-4A48-B82F-60A54B3F0876}"/>
              </a:ext>
            </a:extLst>
          </p:cNvPr>
          <p:cNvSpPr/>
          <p:nvPr/>
        </p:nvSpPr>
        <p:spPr>
          <a:xfrm>
            <a:off x="5869744" y="3255076"/>
            <a:ext cx="2888172" cy="1157764"/>
          </a:xfrm>
          <a:prstGeom prst="wedgeRoundRectCallout">
            <a:avLst>
              <a:gd name="adj1" fmla="val 51283"/>
              <a:gd name="adj2" fmla="val -748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まるやま　せんた　です。</a:t>
            </a:r>
            <a:endParaRPr lang="en-US" altLang="ja-JP" sz="800" dirty="0">
              <a:solidFill>
                <a:schemeClr val="bg1">
                  <a:lumMod val="6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800" dirty="0">
                <a:solidFill>
                  <a:schemeClr val="bg1">
                    <a:lumMod val="6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 　た   　　　もの　</a:t>
            </a:r>
            <a:endParaRPr lang="en-US" altLang="ja-JP" sz="800" dirty="0">
              <a:solidFill>
                <a:schemeClr val="bg1">
                  <a:lumMod val="6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すきな食べ物はラーメンです。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1000" dirty="0">
                <a:solidFill>
                  <a:schemeClr val="bg1">
                    <a:lumMod val="6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               </a:t>
            </a:r>
            <a:r>
              <a:rPr lang="ja-JP" altLang="en-US" sz="1000" dirty="0" err="1">
                <a:solidFill>
                  <a:schemeClr val="bg1">
                    <a:lumMod val="6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</a:t>
            </a:r>
            <a:r>
              <a:rPr lang="ja-JP" altLang="en-US" sz="1000" dirty="0">
                <a:solidFill>
                  <a:schemeClr val="bg1">
                    <a:lumMod val="6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よろしくお願いします。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</a:t>
            </a:r>
            <a:endParaRPr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矢印: 四方向 9">
            <a:extLst>
              <a:ext uri="{FF2B5EF4-FFF2-40B4-BE49-F238E27FC236}">
                <a16:creationId xmlns:a16="http://schemas.microsoft.com/office/drawing/2014/main" id="{F30473F7-870A-43B7-A071-7F17001DA5FC}"/>
              </a:ext>
            </a:extLst>
          </p:cNvPr>
          <p:cNvSpPr/>
          <p:nvPr/>
        </p:nvSpPr>
        <p:spPr>
          <a:xfrm rot="18897280">
            <a:off x="3966632" y="2395330"/>
            <a:ext cx="2060326" cy="2067340"/>
          </a:xfrm>
          <a:prstGeom prst="quadArrow">
            <a:avLst>
              <a:gd name="adj1" fmla="val 36786"/>
              <a:gd name="adj2" fmla="val 7185"/>
              <a:gd name="adj3" fmla="val 4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A449A7-6AE5-4289-9756-3391911ADC4E}"/>
              </a:ext>
            </a:extLst>
          </p:cNvPr>
          <p:cNvSpPr txBox="1"/>
          <p:nvPr/>
        </p:nvSpPr>
        <p:spPr>
          <a:xfrm>
            <a:off x="3108019" y="1331974"/>
            <a:ext cx="4698814" cy="1015663"/>
          </a:xfrm>
          <a:prstGeom prst="rect">
            <a:avLst/>
          </a:prstGeom>
          <a:solidFill>
            <a:srgbClr val="FFF3FF"/>
          </a:solidFill>
          <a:ln w="38100">
            <a:solidFill>
              <a:srgbClr val="FF0000"/>
            </a:solidFill>
          </a:ln>
        </p:spPr>
        <p:txBody>
          <a:bodyPr wrap="square" lIns="468000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  つう　　　　こえ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はな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普通の声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で話す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D1F1312-53D6-4C7A-B1E7-4BFD8DB958E9}"/>
              </a:ext>
            </a:extLst>
          </p:cNvPr>
          <p:cNvSpPr txBox="1"/>
          <p:nvPr/>
        </p:nvSpPr>
        <p:spPr>
          <a:xfrm>
            <a:off x="1" y="-10178"/>
            <a:ext cx="12192000" cy="1084125"/>
          </a:xfrm>
          <a:prstGeom prst="rect">
            <a:avLst/>
          </a:prstGeom>
          <a:solidFill>
            <a:srgbClr val="FFFF00"/>
          </a:solidFill>
        </p:spPr>
        <p:txBody>
          <a:bodyPr wrap="square" lIns="4860000" tIns="144000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はっぴょう　　　　　　　　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発表するとき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641986" y="3655260"/>
            <a:ext cx="461665" cy="757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せんた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02766" y="5867947"/>
            <a:ext cx="461665" cy="719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つとむ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D5528B11-72CA-4337-8956-1D3FD209D335}"/>
              </a:ext>
            </a:extLst>
          </p:cNvPr>
          <p:cNvSpPr/>
          <p:nvPr/>
        </p:nvSpPr>
        <p:spPr>
          <a:xfrm>
            <a:off x="9134872" y="292992"/>
            <a:ext cx="2968284" cy="1430139"/>
          </a:xfrm>
          <a:prstGeom prst="wedgeRoundRectCallout">
            <a:avLst>
              <a:gd name="adj1" fmla="val 8819"/>
              <a:gd name="adj2" fmla="val 9258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じ    こ　しょうかい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自己紹介をしましょう。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3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57"/>
    </mc:Choice>
    <mc:Fallback xmlns="">
      <p:transition spd="slow" advTm="39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10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06BA3A-D9CB-4C71-B453-7B45730A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4485"/>
            <a:ext cx="11039876" cy="1325563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はな　　　　　　　　　　　　　　　　　　　　　     　　  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こえ　 　 　たか　　   　　　つよ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4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</a:t>
            </a:r>
            <a:r>
              <a:rPr lang="ja-JP" altLang="en-US" sz="4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し方</a:t>
            </a:r>
            <a:r>
              <a:rPr kumimoji="1" lang="ja-JP" altLang="en-US" sz="4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のコツ②　　　</a:t>
            </a:r>
            <a:r>
              <a:rPr kumimoji="1" lang="ja-JP" altLang="en-US" sz="49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声の高さや強さ</a:t>
            </a:r>
          </a:p>
        </p:txBody>
      </p:sp>
      <p:pic>
        <p:nvPicPr>
          <p:cNvPr id="5" name="コンテンツ プレースホルダー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01BF4FBC-F2E9-4646-AE91-3E5FABE4E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352" y="1161582"/>
            <a:ext cx="3021009" cy="2734013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E74A98-FEC9-4617-9BF7-05622C025B74}"/>
              </a:ext>
            </a:extLst>
          </p:cNvPr>
          <p:cNvSpPr txBox="1"/>
          <p:nvPr/>
        </p:nvSpPr>
        <p:spPr>
          <a:xfrm>
            <a:off x="609600" y="3773032"/>
            <a:ext cx="9361117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つた　　　　　　　　　　　　　　　　　　　　　 あい て                   つた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伝えたいことが、相手によく伝わるように、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 こえ 　　　 たか            あ　  　　　 さ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声の高さを上げ下げしたり、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つよ　　　　 　　 か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強さを変えたりする。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806BA3A-D9CB-4C71-B453-7B45730AB0FC}"/>
              </a:ext>
            </a:extLst>
          </p:cNvPr>
          <p:cNvSpPr txBox="1">
            <a:spLocks/>
          </p:cNvSpPr>
          <p:nvPr/>
        </p:nvSpPr>
        <p:spPr>
          <a:xfrm>
            <a:off x="789482" y="2673325"/>
            <a:ext cx="7836897" cy="10438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こえ        つよ          　よわ               　　　　　　　　　　　　　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きょうじゃく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声の強さ・弱さを変える　～</a:t>
            </a:r>
            <a:r>
              <a:rPr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強弱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EDFF22C1-9013-4A68-9079-91B814096F1E}"/>
              </a:ext>
            </a:extLst>
          </p:cNvPr>
          <p:cNvSpPr txBox="1">
            <a:spLocks/>
          </p:cNvSpPr>
          <p:nvPr/>
        </p:nvSpPr>
        <p:spPr>
          <a:xfrm>
            <a:off x="791570" y="1761015"/>
            <a:ext cx="7836897" cy="10438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こえ         たか            ひく　　　　　　　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　　　　　　　　　　　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よく　よう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声の高さ・低さを変える　～</a:t>
            </a:r>
            <a:r>
              <a:rPr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抑揚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0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69"/>
    </mc:Choice>
    <mc:Fallback xmlns="">
      <p:transition spd="slow" advTm="41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01BF4FBC-F2E9-4646-AE91-3E5FABE4E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33" y="3613764"/>
            <a:ext cx="3181337" cy="2879110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E74A98-FEC9-4617-9BF7-05622C025B74}"/>
              </a:ext>
            </a:extLst>
          </p:cNvPr>
          <p:cNvSpPr txBox="1"/>
          <p:nvPr/>
        </p:nvSpPr>
        <p:spPr>
          <a:xfrm>
            <a:off x="0" y="8347"/>
            <a:ext cx="12192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1656000" rtlCol="0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 つた　　　　　　　　　　　　　　　　 　 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　 　　　　　つよ 　　い</a:t>
            </a:r>
            <a:endParaRPr kumimoji="1" lang="en-US" altLang="ja-JP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伝えたいところを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上げる・強く言う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97C77AA7-87FF-44A7-A1EA-1F071AF85C38}"/>
              </a:ext>
            </a:extLst>
          </p:cNvPr>
          <p:cNvSpPr/>
          <p:nvPr/>
        </p:nvSpPr>
        <p:spPr>
          <a:xfrm>
            <a:off x="274590" y="4035758"/>
            <a:ext cx="3369437" cy="1634490"/>
          </a:xfrm>
          <a:prstGeom prst="wedgeRoundRectCallout">
            <a:avLst>
              <a:gd name="adj1" fmla="val 59373"/>
              <a:gd name="adj2" fmla="val 1707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そうだね。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いってみたいね。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EA36BA66-7739-494A-A52D-B2F4027A850C}"/>
              </a:ext>
            </a:extLst>
          </p:cNvPr>
          <p:cNvSpPr/>
          <p:nvPr/>
        </p:nvSpPr>
        <p:spPr>
          <a:xfrm>
            <a:off x="7537705" y="3912311"/>
            <a:ext cx="3968486" cy="2758202"/>
          </a:xfrm>
          <a:prstGeom prst="wedgeRoundRectCallout">
            <a:avLst>
              <a:gd name="adj1" fmla="val -67469"/>
              <a:gd name="adj2" fmla="val -2355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や　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アイス屋さんで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た　　　　 ほう だい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食べ放題だって。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いいよねー！</a:t>
            </a:r>
            <a:endParaRPr lang="en-US" altLang="ja-JP" sz="48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F4673A37-2483-4A2F-85C8-B98C06E04CF5}"/>
              </a:ext>
            </a:extLst>
          </p:cNvPr>
          <p:cNvSpPr/>
          <p:nvPr/>
        </p:nvSpPr>
        <p:spPr>
          <a:xfrm>
            <a:off x="9568108" y="1559557"/>
            <a:ext cx="1938082" cy="1869443"/>
          </a:xfrm>
          <a:prstGeom prst="donut">
            <a:avLst>
              <a:gd name="adj" fmla="val 125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id="{682A1CC5-BE0B-48A2-BAD7-E317D44D1948}"/>
              </a:ext>
            </a:extLst>
          </p:cNvPr>
          <p:cNvSpPr/>
          <p:nvPr/>
        </p:nvSpPr>
        <p:spPr>
          <a:xfrm>
            <a:off x="5359056" y="1581894"/>
            <a:ext cx="4029100" cy="1920895"/>
          </a:xfrm>
          <a:prstGeom prst="cloudCallout">
            <a:avLst>
              <a:gd name="adj1" fmla="val -14503"/>
              <a:gd name="adj2" fmla="val 7718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や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アイス屋さんに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いきたいな。</a:t>
            </a:r>
            <a:endParaRPr kumimoji="1"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9292B5-25A3-42BB-961F-001A2FE620E5}"/>
              </a:ext>
            </a:extLst>
          </p:cNvPr>
          <p:cNvSpPr txBox="1"/>
          <p:nvPr/>
        </p:nvSpPr>
        <p:spPr>
          <a:xfrm>
            <a:off x="6598237" y="5725904"/>
            <a:ext cx="461665" cy="7704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たろう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D85E77-9949-4468-9A91-30C308894FF9}"/>
              </a:ext>
            </a:extLst>
          </p:cNvPr>
          <p:cNvSpPr txBox="1"/>
          <p:nvPr/>
        </p:nvSpPr>
        <p:spPr>
          <a:xfrm>
            <a:off x="3413195" y="5746097"/>
            <a:ext cx="461665" cy="789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こうた</a:t>
            </a:r>
            <a:endParaRPr kumimoji="1" lang="ja-JP" altLang="en-US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B567BEE4-1DE9-4834-8149-041D6C16EDE5}"/>
              </a:ext>
            </a:extLst>
          </p:cNvPr>
          <p:cNvSpPr/>
          <p:nvPr/>
        </p:nvSpPr>
        <p:spPr>
          <a:xfrm>
            <a:off x="278295" y="1657450"/>
            <a:ext cx="4631907" cy="1920895"/>
          </a:xfrm>
          <a:prstGeom prst="cloudCallout">
            <a:avLst>
              <a:gd name="adj1" fmla="val 24324"/>
              <a:gd name="adj2" fmla="val 7068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 　　　　や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アイス屋さんに</a:t>
            </a:r>
            <a:endParaRPr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いきたいんだな。</a:t>
            </a:r>
            <a:endParaRPr kumimoji="1"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9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17"/>
    </mc:Choice>
    <mc:Fallback xmlns="">
      <p:transition spd="slow" advTm="45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5.5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2|3.9|4.1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4|0.8|0.6|7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7.7|9.8|4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9|9.8|5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9.1|3.5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0.1|2.8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4.6|9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3|6.3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5|4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1|6|3.2|7.1|3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3|1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3.9|12.1|9.2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5|10.3|1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8.2|1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7|7.2|1.3|1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5.7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5.7|13.6|6.9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6.6|10.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182</Words>
  <Application>Microsoft Office PowerPoint</Application>
  <PresentationFormat>ワイド画面</PresentationFormat>
  <Paragraphs>435</Paragraphs>
  <Slides>22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BIZ UDPゴシック</vt:lpstr>
      <vt:lpstr>ＤＦ特太ゴシック体</vt:lpstr>
      <vt:lpstr>UD デジタル 教科書体 NK-B</vt:lpstr>
      <vt:lpstr>游ゴシック</vt:lpstr>
      <vt:lpstr>游ゴシック Light</vt:lpstr>
      <vt:lpstr>Arial</vt:lpstr>
      <vt:lpstr>Office テーマ</vt:lpstr>
      <vt:lpstr>あい  て  　　　 つた　 　　　　　　　　　　　　　　はな 相手に伝わるように話す</vt:lpstr>
      <vt:lpstr>あい　て　　　　　　つた　　　　　　　　はな　 　　　かた 相手に伝わる話し方</vt:lpstr>
      <vt:lpstr>はな　　    かた　　    　　　　　　　　　　　　　　　　　　こえ　　 　　おお 話し方のコツ①　　　声の大きさ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はな　　　　　　　　　　　　　　　　　　　　　     　　  こえ　 　 　たか　　   　　　つよ 話し方のコツ②　　　声の高さや強さ</vt:lpstr>
      <vt:lpstr>PowerPoint プレゼンテーション</vt:lpstr>
      <vt:lpstr>PowerPoint プレゼンテーション</vt:lpstr>
      <vt:lpstr>はな　　　　　　　　　　　　　　　　　　　　　　　　　　はな　　　はや 話すときのコツ③　　　話す速さ</vt:lpstr>
      <vt:lpstr>PowerPoint プレゼンテーション</vt:lpstr>
      <vt:lpstr>PowerPoint プレゼンテーション</vt:lpstr>
      <vt:lpstr>はな　　　　とき　　　　　　　　　　　　　　　　あいて　　　　　み 話す時のコツ④　　相手を見る</vt:lpstr>
      <vt:lpstr>PowerPoint プレゼンテーション</vt:lpstr>
      <vt:lpstr>PowerPoint プレゼンテーション</vt:lpstr>
      <vt:lpstr>はな　　　　とき　　　　　　　　　　　　　　　 あい て　　  　　あ 話す時のコツ⑤　　相手に合わせた話し方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あい　て　　　　　　つた　　　　　　　　はな　 　　　かた 相手に伝わる話し方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佳慎</dc:creator>
  <cp:lastModifiedBy>Windows ユーザー</cp:lastModifiedBy>
  <cp:revision>180</cp:revision>
  <cp:lastPrinted>2021-02-15T09:14:11Z</cp:lastPrinted>
  <dcterms:created xsi:type="dcterms:W3CDTF">2020-08-30T15:12:17Z</dcterms:created>
  <dcterms:modified xsi:type="dcterms:W3CDTF">2021-02-25T08:42:56Z</dcterms:modified>
</cp:coreProperties>
</file>