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60" r:id="rId3"/>
    <p:sldId id="283" r:id="rId4"/>
    <p:sldId id="282" r:id="rId5"/>
    <p:sldId id="284" r:id="rId6"/>
    <p:sldId id="281" r:id="rId7"/>
    <p:sldId id="279" r:id="rId8"/>
    <p:sldId id="280" r:id="rId9"/>
    <p:sldId id="291" r:id="rId10"/>
    <p:sldId id="293" r:id="rId11"/>
    <p:sldId id="278" r:id="rId12"/>
    <p:sldId id="286" r:id="rId13"/>
    <p:sldId id="287" r:id="rId14"/>
    <p:sldId id="288" r:id="rId1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1621" autoAdjust="0"/>
  </p:normalViewPr>
  <p:slideViewPr>
    <p:cSldViewPr snapToGrid="0">
      <p:cViewPr varScale="1">
        <p:scale>
          <a:sx n="67" d="100"/>
          <a:sy n="67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8504-84F1-4BC2-99AE-CB2E2C96FD6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6A31-CED6-4DDD-8007-3353167BF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ことわざや慣用句を使ってみましょう。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536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次の文が意味する慣用句は何でしょう。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「諦めて途中でやめること。」</a:t>
            </a: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正解は、＜クリック＞「さじを投げる。」です。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少し難しかったかな。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96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話合いについて考えてみましょう。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196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「読書」についての話合いをしています。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司会者が次のように言いました。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読書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には、どんな良いことがあると思いますか。」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あなたは、どのように考えますか。　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500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２人の人から、次のような意見が出ました。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＜クリック＞「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読書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すると、漢字を覚えることができます。」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本を読み過ぎると、目が悪くなります。」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どちらの意見が、あなたの考え方に近いですか。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＜少し待つ。＞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319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司会者が、あなたにも意見を言うように求めています。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あなたは、先程の２人の意見を聞いて、どのように意見を言いますか。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＜少し待つ。＞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例えば、このように意見を言うと、良いと思います。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＜クリック＞「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読書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はとてもためになります。ただ、本を近付け過ぎずに読むことが大事だと思います。」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他にも、いろいろな言い方や内容がありますので、考えてみてください。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09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次のことわざの、□に入る正しい語句を選びましょう。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塵も積もれば＜四角＞となる。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①から③のうち、どの語句が入りますか。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正解は、②の＜クリック＞「山」が入ります。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「塵も積もれば山となる。」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塵のようにごくわずかなものでも、積もり積もれば山のように大きくなるということから、小さなことをおろそかにしてはならない、という意味です。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5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次のことわざの、□に入る正しい語句を選びましょう。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＜四角＞は急げ。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①から③のうち、どの語句が入りますか。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正解は、①の＜クリック＞「善」が入ります。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「善は急げ。」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良いと思ったことは、ためらわずただちに実行するべきだ、という意味です。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43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次のことわざの、□に入る正しい語句を選びましょう。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残り物には＜四角＞がある。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①から③のうち、どの語句が入ると思いますか。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正解は、③の＜クリック＞「福」が入ります。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「残り物には福がある。」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人が取り残した物の中には、思いがけず良いものがある、という意味です。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212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次のことわざの、□に入る正しい語句を選びましょう。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遠くの＜四角＞より近くの＜四角＞。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今度は□が２つあります。①から④のうち、どの語句とどの語句が入ると思いますか。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正解は、③の＜クリック＞「親戚」と＜クリック＞「他人」が入ります。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「遠くの親戚より近くの他人」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いざというときに頼りになるのは、遠く離れて暮らす親類ではなくて、近所に住んでいる他人のほうだ、という意味です。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620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次の慣用句とその意味を線で結びましょう。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「水に流す」と「羽を伸ばす」は、それぞれ、どのような意味でしょうか。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「過去のいざこざなどを、全てなかったことにする。」という意味でしょうか。それとも、「束縛するものがなくなって、のびのびと自由に振る舞う。」という意味でしょうか。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正解は、「水に流す。」が、「過去のいざこざなどを、全てなかったことにする。」という意味です。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「羽を伸ばす。」は、「束縛するものがなくなって、のびのびと自由に振る舞う。」という意味です。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902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今度は、問題が３つあります。それぞれの慣用句とその意味を線で結びましょう。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正解は、「たかをくくる。」が、「大したことはないと軽く考えること。」です。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「音を上げる」は、「我慢ができず、弱音を吐くこと。」です。</a:t>
            </a: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「水の泡」は、努力が無駄になること。」です。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0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次の文が意味する慣用句は何でしょう。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「善悪や強弱をはっきりさせること。」</a:t>
            </a: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正解は、＜クリック＞「白黒をつける」です。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454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次の文が意味する慣用句は何でしょう。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「失敗する原因を自分でつくってしまうこと。」</a:t>
            </a: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＜少し待つ＞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正解は、＜クリック＞「墓穴を掘る」です。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D56A31-CED6-4DDD-8007-3353167BFEC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17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253954-02B2-48F1-B645-9D106D51D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27C81A-AD95-4CAA-8CFC-3A577F1C2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958683-73B1-45BD-B212-BF06241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4BF8B-4E6C-47F8-A3ED-C3C71E91B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BCE00-BD67-4CCB-9794-0D9DDA90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44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4F2525-0FB1-4FE6-A68F-CDC2AD47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4F231A-74C7-4632-91AE-D6C50F1B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978E3-8B30-4739-A56A-28BC6BF1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DDE611-17D3-4474-B8CF-38CDF893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B17D5-AD9E-4F1D-AEF0-646F6163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9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5AD982-7C5E-4589-A0DA-6EB939599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EE00C9-2863-4668-8F04-445BEF7BD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6C463-622A-4C7D-94D8-5E85B7EC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97D7E7-4E15-47B1-A84A-AEEE6F36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C4CC72-8624-4869-9948-31264971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9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0311E-6447-4C1A-AD4C-3D2D1F77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9FEF40-7260-44A6-9AE0-55F04D8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41582-3E6E-40CB-8992-BB73B658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B0812-02F1-4B2D-9A3B-736B48C4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4FC27-79FF-4456-B7BD-50E3BBA0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9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2C72D0-C69C-45CF-8ADA-A95F21A8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FB8418-1083-4D3A-9BE6-FA981F238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2418C-7F14-45C0-BB09-EDD069AE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4664AB-2BA6-4491-AA81-34E82DF3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33763-9E98-496C-A9F2-A73733C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53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BED4F-EE9B-4CF8-8246-FE8D3972D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C61A5A-8101-45FA-9D96-90014FB4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904BA8-AF74-4703-BA89-5AB27A8C9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036032-13DA-43DE-BDAA-31B91CAA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B04C47-BA75-4BE0-881E-F8EF374F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5D2795-A526-4F7C-9CB6-D38A114F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1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4DF32-0332-41B5-B600-20D02C5A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626AD2-9B1E-4522-BBC9-B4488760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05225-DAE0-429F-820D-F53FCD379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B184EE-1629-4ED1-B7EB-495C7AAFC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2F99FA-46E8-4061-A533-56337200E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1D2398-24D1-43CB-A9D8-12E2E961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519C7E-8D54-4897-B95B-704422FA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F4B940-BB16-4669-BEC6-D21C18AB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2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460FF-66A5-4B86-B7B7-E8182A62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0CF7AB-85D6-48E7-988C-A083BC80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A8A4B7-18A4-4C67-A8EE-9CB3E49B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02508B-B10B-40E1-983C-72F12377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1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7ECCDD-A2D0-4F1B-9584-440B70BE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2122FB-08FB-4394-B956-4F56F50C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375190-39D4-4A34-BF39-FF32AD2A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7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A20A2-D74D-4B33-8FCB-4E80D015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5E5ADD-F898-4F60-8E2D-79ABA9B3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A087F9-575D-403C-B8F0-7A687BD9D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50FCBF-A823-4280-BC71-7C0EA5F7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8A3BA6-18F0-4E13-9E0F-E5390C60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17D81-2FF1-4E56-83C0-308294B3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1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B54E49-F4B7-48B7-94B2-D031E0DD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67512F-DB65-4949-BE99-EE739BBCB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962D0D-4E8F-4199-A65B-502168FCE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06F393-427D-4BEE-94EA-2CF6B69A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0B22AC-A898-4D96-B4D3-94AA3031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0DE6F0-1C30-4A35-B65E-64A58AA5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96D695-98AF-4951-A068-2E2E4C7D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CAEB38-10BA-4605-A128-85D5D4142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82FEA-ABE1-440F-96F2-1E73C96CE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B155-4C96-49AB-A45F-45DE8B258930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4C888F-95FF-4BB9-80C4-639A509AF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082CA-AF8C-4454-A2EA-54CA0470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6CD-E2A5-445B-8E08-5BF64F599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FD551-B3CC-40B2-A350-4E6F6E82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6120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ことわざや慣用句を</a:t>
            </a:r>
            <a:r>
              <a:rPr kumimoji="1" lang="en-US" altLang="ja-JP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使ってみましょう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32FB97-46AF-4A13-AED0-279EA4D9E336}"/>
              </a:ext>
            </a:extLst>
          </p:cNvPr>
          <p:cNvSpPr txBox="1"/>
          <p:nvPr/>
        </p:nvSpPr>
        <p:spPr>
          <a:xfrm>
            <a:off x="156000" y="1620000"/>
            <a:ext cx="11879999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 かんようく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171FEA-1C1F-45D6-B45B-4ADE7006D73E}"/>
              </a:ext>
            </a:extLst>
          </p:cNvPr>
          <p:cNvSpPr txBox="1"/>
          <p:nvPr/>
        </p:nvSpPr>
        <p:spPr>
          <a:xfrm>
            <a:off x="156000" y="3060000"/>
            <a:ext cx="11879999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つか</a:t>
            </a:r>
          </a:p>
        </p:txBody>
      </p:sp>
    </p:spTree>
    <p:extLst>
      <p:ext uri="{BB962C8B-B14F-4D97-AF65-F5344CB8AC3E}">
        <p14:creationId xmlns:p14="http://schemas.microsoft.com/office/powerpoint/2010/main" val="9873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0"/>
    </mc:Choice>
    <mc:Fallback xmlns="">
      <p:transition spd="slow" advTm="673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次の文が意味する慣用句は何でしょう。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322880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ぶん　　　　いみ　　　　　　 　かんよう</a:t>
            </a:r>
            <a:r>
              <a:rPr kumimoji="1" lang="ja-JP" altLang="en-US" sz="28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なん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5D276E-5B6B-4836-9171-019B47D59590}"/>
              </a:ext>
            </a:extLst>
          </p:cNvPr>
          <p:cNvSpPr txBox="1"/>
          <p:nvPr/>
        </p:nvSpPr>
        <p:spPr>
          <a:xfrm>
            <a:off x="2495992" y="4500000"/>
            <a:ext cx="7200000" cy="1979999"/>
          </a:xfrm>
          <a:prstGeom prst="rect">
            <a:avLst/>
          </a:prstGeom>
          <a:solidFill>
            <a:srgbClr val="FFCCFF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500"/>
              </a:lnSpc>
            </a:pPr>
            <a:endParaRPr lang="en-US" altLang="ja-JP" sz="4000" b="0" i="0" dirty="0">
              <a:solidFill>
                <a:srgbClr val="333333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60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投げる</a:t>
            </a:r>
            <a:endParaRPr lang="ja-JP" altLang="en-US" sz="6000" b="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D1EA54-6551-4D61-A351-56CF05FFE01D}"/>
              </a:ext>
            </a:extLst>
          </p:cNvPr>
          <p:cNvSpPr txBox="1"/>
          <p:nvPr/>
        </p:nvSpPr>
        <p:spPr>
          <a:xfrm>
            <a:off x="155999" y="1800000"/>
            <a:ext cx="11879987" cy="1800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4000"/>
              </a:lnSpc>
            </a:pPr>
            <a:endParaRPr lang="en-US" altLang="ja-JP" sz="5400" b="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lang="ja-JP" altLang="en-US" sz="54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5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あきらめて途中でやめること。 </a:t>
            </a:r>
            <a:endParaRPr lang="ja-JP" altLang="en-US" sz="5400" b="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DA9F54-C2E3-4C11-8BEA-461866C5F209}"/>
              </a:ext>
            </a:extLst>
          </p:cNvPr>
          <p:cNvSpPr txBox="1"/>
          <p:nvPr/>
        </p:nvSpPr>
        <p:spPr>
          <a:xfrm>
            <a:off x="155998" y="2000032"/>
            <a:ext cx="11879987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　　　　　　　　　　　　　 とちゅう　</a:t>
            </a:r>
          </a:p>
        </p:txBody>
      </p:sp>
      <p:sp>
        <p:nvSpPr>
          <p:cNvPr id="19" name="下矢印 18"/>
          <p:cNvSpPr/>
          <p:nvPr/>
        </p:nvSpPr>
        <p:spPr>
          <a:xfrm>
            <a:off x="5195991" y="3780000"/>
            <a:ext cx="1800000" cy="54000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12E442A-335B-4A90-A206-8B9840B06362}"/>
              </a:ext>
            </a:extLst>
          </p:cNvPr>
          <p:cNvSpPr txBox="1"/>
          <p:nvPr/>
        </p:nvSpPr>
        <p:spPr>
          <a:xfrm>
            <a:off x="3874716" y="5040000"/>
            <a:ext cx="1980000" cy="1152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さじ</a:t>
            </a:r>
            <a:endParaRPr kumimoji="1" lang="ja-JP" altLang="en-US" sz="6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B2EEF7-2C24-4A19-A217-1578D11C2E82}"/>
              </a:ext>
            </a:extLst>
          </p:cNvPr>
          <p:cNvSpPr txBox="1"/>
          <p:nvPr/>
        </p:nvSpPr>
        <p:spPr>
          <a:xfrm>
            <a:off x="6764357" y="4536000"/>
            <a:ext cx="540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473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28"/>
    </mc:Choice>
    <mc:Fallback xmlns="">
      <p:transition spd="slow" advTm="195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FD551-B3CC-40B2-A350-4E6F6E82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0" y="180000"/>
            <a:ext cx="11880000" cy="6120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話合いについて</a:t>
            </a:r>
            <a:r>
              <a:rPr kumimoji="1" lang="en-US" altLang="ja-JP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考えてみましょう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E449FB-2ED4-410E-8C54-F11007135010}"/>
              </a:ext>
            </a:extLst>
          </p:cNvPr>
          <p:cNvSpPr txBox="1"/>
          <p:nvPr/>
        </p:nvSpPr>
        <p:spPr>
          <a:xfrm>
            <a:off x="156000" y="1620000"/>
            <a:ext cx="11879999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 はなしあ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CFBEF4-2723-448B-93CA-BC0D5A2B35FB}"/>
              </a:ext>
            </a:extLst>
          </p:cNvPr>
          <p:cNvSpPr txBox="1"/>
          <p:nvPr/>
        </p:nvSpPr>
        <p:spPr>
          <a:xfrm>
            <a:off x="156000" y="3060000"/>
            <a:ext cx="11879999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 かんが</a:t>
            </a:r>
          </a:p>
        </p:txBody>
      </p:sp>
    </p:spTree>
    <p:extLst>
      <p:ext uri="{BB962C8B-B14F-4D97-AF65-F5344CB8AC3E}">
        <p14:creationId xmlns:p14="http://schemas.microsoft.com/office/powerpoint/2010/main" val="234322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8"/>
    </mc:Choice>
    <mc:Fallback xmlns="">
      <p:transition spd="slow" advTm="545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0E66ABC-74C1-4C4F-9D4A-19581DD61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34" y="2393079"/>
            <a:ext cx="4284921" cy="428492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1CD116-7196-44F0-9F52-1F6060F024E2}"/>
              </a:ext>
            </a:extLst>
          </p:cNvPr>
          <p:cNvSpPr txBox="1"/>
          <p:nvPr/>
        </p:nvSpPr>
        <p:spPr>
          <a:xfrm>
            <a:off x="156000" y="54000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「読書」についての話合いをしています。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50570F-80E9-4ECD-9F31-369794696171}"/>
              </a:ext>
            </a:extLst>
          </p:cNvPr>
          <p:cNvSpPr txBox="1"/>
          <p:nvPr/>
        </p:nvSpPr>
        <p:spPr>
          <a:xfrm>
            <a:off x="156000" y="208576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どくしょ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 　はなしあ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182A56-4B5D-4294-95FB-9D9292E43882}"/>
              </a:ext>
            </a:extLst>
          </p:cNvPr>
          <p:cNvSpPr txBox="1"/>
          <p:nvPr/>
        </p:nvSpPr>
        <p:spPr>
          <a:xfrm>
            <a:off x="156000" y="162000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司会者が次のように言いました。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9BE8EC4-8400-4772-93E2-BDB078442994}"/>
              </a:ext>
            </a:extLst>
          </p:cNvPr>
          <p:cNvSpPr txBox="1"/>
          <p:nvPr/>
        </p:nvSpPr>
        <p:spPr>
          <a:xfrm>
            <a:off x="156000" y="1307364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しかいしゃ　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　　　　　　　　　 い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4C04619A-A535-4182-B580-9C5280BB1619}"/>
              </a:ext>
            </a:extLst>
          </p:cNvPr>
          <p:cNvSpPr/>
          <p:nvPr/>
        </p:nvSpPr>
        <p:spPr>
          <a:xfrm>
            <a:off x="5556000" y="2509284"/>
            <a:ext cx="6480000" cy="3060000"/>
          </a:xfrm>
          <a:prstGeom prst="wedgeRoundRectCallout">
            <a:avLst>
              <a:gd name="adj1" fmla="val -59816"/>
              <a:gd name="adj2" fmla="val -8394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7000"/>
              </a:lnSpc>
            </a:pPr>
            <a:r>
              <a:rPr kumimoji="1" lang="ja-JP" altLang="en-US" sz="4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「読書」には、</a:t>
            </a:r>
            <a:r>
              <a:rPr lang="ja-JP" altLang="en-US" sz="44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どんな良いことがあると思いますか。</a:t>
            </a:r>
            <a:endParaRPr kumimoji="1" lang="ja-JP" altLang="en-US" sz="4400" dirty="0">
              <a:solidFill>
                <a:schemeClr val="tx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C5A6DF-EA13-49F4-94A9-2A47B77C4C7D}"/>
              </a:ext>
            </a:extLst>
          </p:cNvPr>
          <p:cNvSpPr txBox="1"/>
          <p:nvPr/>
        </p:nvSpPr>
        <p:spPr>
          <a:xfrm>
            <a:off x="5556000" y="2509284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どくしょ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C18FAC-11B9-4281-B2D9-EACA1876131D}"/>
              </a:ext>
            </a:extLst>
          </p:cNvPr>
          <p:cNvSpPr txBox="1"/>
          <p:nvPr/>
        </p:nvSpPr>
        <p:spPr>
          <a:xfrm>
            <a:off x="5556000" y="3420000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よ　　　　　　　　　　　　 おも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243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58"/>
    </mc:Choice>
    <mc:Fallback xmlns="">
      <p:transition spd="slow" advTm="1925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0E66ABC-74C1-4C4F-9D4A-19581DD616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4" y="2393079"/>
            <a:ext cx="4284921" cy="428492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1CD116-7196-44F0-9F52-1F6060F024E2}"/>
              </a:ext>
            </a:extLst>
          </p:cNvPr>
          <p:cNvSpPr txBox="1"/>
          <p:nvPr/>
        </p:nvSpPr>
        <p:spPr>
          <a:xfrm>
            <a:off x="156000" y="54000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２人の人から、次のような意見が出ました。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50570F-80E9-4ECD-9F31-369794696171}"/>
              </a:ext>
            </a:extLst>
          </p:cNvPr>
          <p:cNvSpPr txBox="1"/>
          <p:nvPr/>
        </p:nvSpPr>
        <p:spPr>
          <a:xfrm>
            <a:off x="156000" y="23715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ふたり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ひと　　　　　　　つぎ　　　 　　　　　　　 いけん　　　　 で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4C04619A-A535-4182-B580-9C5280BB1619}"/>
              </a:ext>
            </a:extLst>
          </p:cNvPr>
          <p:cNvSpPr/>
          <p:nvPr/>
        </p:nvSpPr>
        <p:spPr>
          <a:xfrm>
            <a:off x="4234635" y="1403079"/>
            <a:ext cx="6480000" cy="2160000"/>
          </a:xfrm>
          <a:prstGeom prst="wedgeRoundRectCallout">
            <a:avLst>
              <a:gd name="adj1" fmla="val -68348"/>
              <a:gd name="adj2" fmla="val 46917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7000"/>
              </a:lnSpc>
            </a:pPr>
            <a:r>
              <a:rPr kumimoji="1" lang="ja-JP" altLang="en-US" sz="40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「読書」すると、漢字を覚</a:t>
            </a:r>
            <a:r>
              <a:rPr kumimoji="1" lang="ja-JP" altLang="en-US" sz="4000" spc="-15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えることができます。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C5A6DF-EA13-49F4-94A9-2A47B77C4C7D}"/>
              </a:ext>
            </a:extLst>
          </p:cNvPr>
          <p:cNvSpPr txBox="1"/>
          <p:nvPr/>
        </p:nvSpPr>
        <p:spPr>
          <a:xfrm>
            <a:off x="4234635" y="1406260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  どくしょ　　　　　　 　かんじ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C18FAC-11B9-4281-B2D9-EACA1876131D}"/>
              </a:ext>
            </a:extLst>
          </p:cNvPr>
          <p:cNvSpPr txBox="1"/>
          <p:nvPr/>
        </p:nvSpPr>
        <p:spPr>
          <a:xfrm>
            <a:off x="4234635" y="2271181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 おぼ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CD8D810-E61F-4F77-99BF-EDA1305EC299}"/>
              </a:ext>
            </a:extLst>
          </p:cNvPr>
          <p:cNvSpPr/>
          <p:nvPr/>
        </p:nvSpPr>
        <p:spPr>
          <a:xfrm>
            <a:off x="5556000" y="4248000"/>
            <a:ext cx="6480000" cy="2160000"/>
          </a:xfrm>
          <a:prstGeom prst="wedgeRoundRectCallout">
            <a:avLst>
              <a:gd name="adj1" fmla="val -68021"/>
              <a:gd name="adj2" fmla="val 1577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7000"/>
              </a:lnSpc>
            </a:pPr>
            <a:r>
              <a:rPr kumimoji="1" lang="ja-JP" altLang="en-US" sz="40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本を読み過ぎると、目が悪くなります。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04EEA1-9D4F-4D07-BFCE-600670835AB9}"/>
              </a:ext>
            </a:extLst>
          </p:cNvPr>
          <p:cNvSpPr txBox="1"/>
          <p:nvPr/>
        </p:nvSpPr>
        <p:spPr>
          <a:xfrm>
            <a:off x="5556000" y="4248000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 ほん　 よ　　 す　　　 　　　め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EE9A74E-8AD0-4CA8-B802-7373E5425719}"/>
              </a:ext>
            </a:extLst>
          </p:cNvPr>
          <p:cNvSpPr txBox="1"/>
          <p:nvPr/>
        </p:nvSpPr>
        <p:spPr>
          <a:xfrm>
            <a:off x="5556000" y="5112921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 わる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93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81"/>
    </mc:Choice>
    <mc:Fallback xmlns="">
      <p:transition spd="slow" advTm="263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0E66ABC-74C1-4C4F-9D4A-19581DD616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828" y="2573079"/>
            <a:ext cx="4284921" cy="428492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1CD116-7196-44F0-9F52-1F6060F024E2}"/>
              </a:ext>
            </a:extLst>
          </p:cNvPr>
          <p:cNvSpPr txBox="1"/>
          <p:nvPr/>
        </p:nvSpPr>
        <p:spPr>
          <a:xfrm>
            <a:off x="156000" y="540000"/>
            <a:ext cx="11880000" cy="14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司会者が、あなたにも意見を言うように求めています。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50570F-80E9-4ECD-9F31-369794696171}"/>
              </a:ext>
            </a:extLst>
          </p:cNvPr>
          <p:cNvSpPr txBox="1"/>
          <p:nvPr/>
        </p:nvSpPr>
        <p:spPr>
          <a:xfrm>
            <a:off x="156000" y="208576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しかいしゃ　　　　　　　　　　　　　　　　　　　　 いけん　　　 い　　　　　　　　　　　　もと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CD8D810-E61F-4F77-99BF-EDA1305EC299}"/>
              </a:ext>
            </a:extLst>
          </p:cNvPr>
          <p:cNvSpPr/>
          <p:nvPr/>
        </p:nvSpPr>
        <p:spPr>
          <a:xfrm>
            <a:off x="156000" y="2255422"/>
            <a:ext cx="6660000" cy="3960000"/>
          </a:xfrm>
          <a:prstGeom prst="wedgeRoundRectCallout">
            <a:avLst>
              <a:gd name="adj1" fmla="val 70680"/>
              <a:gd name="adj2" fmla="val 30118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7000"/>
              </a:lnSpc>
            </a:pPr>
            <a:r>
              <a:rPr kumimoji="1" lang="ja-JP" altLang="en-US" sz="4000" dirty="0">
                <a:solidFill>
                  <a:schemeClr val="tx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（例）「読書」はとてもためになります。ただ、本を近付け過ぎずに読むことが大事だと思います。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05B1A6-7D1C-4CC6-8427-3E4870D9A4DA}"/>
              </a:ext>
            </a:extLst>
          </p:cNvPr>
          <p:cNvSpPr txBox="1"/>
          <p:nvPr/>
        </p:nvSpPr>
        <p:spPr>
          <a:xfrm>
            <a:off x="156000" y="2255422"/>
            <a:ext cx="66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 </a:t>
            </a:r>
            <a:r>
              <a:rPr lang="ja-JP" altLang="en-US" sz="2400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れい </a:t>
            </a:r>
            <a:r>
              <a:rPr lang="ja-JP" altLang="en-US" sz="24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 </a:t>
            </a:r>
            <a:r>
              <a:rPr lang="ja-JP" altLang="en-US" sz="2400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</a:t>
            </a:r>
            <a:r>
              <a:rPr lang="ja-JP" altLang="en-US" sz="2800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どくしょ</a:t>
            </a:r>
            <a:endParaRPr kumimoji="1" lang="ja-JP" altLang="en-US" sz="24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9444E3-F227-45C7-B6E0-EB09AC466AE4}"/>
              </a:ext>
            </a:extLst>
          </p:cNvPr>
          <p:cNvSpPr txBox="1"/>
          <p:nvPr/>
        </p:nvSpPr>
        <p:spPr>
          <a:xfrm>
            <a:off x="156000" y="4124571"/>
            <a:ext cx="66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</a:t>
            </a:r>
            <a:r>
              <a:rPr lang="ja-JP" altLang="en-US" sz="2800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ほん　ちかづ</a:t>
            </a:r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 </a:t>
            </a:r>
            <a:r>
              <a:rPr lang="ja-JP" altLang="en-US" sz="2800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す</a:t>
            </a:r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　　 </a:t>
            </a:r>
            <a:r>
              <a:rPr lang="ja-JP" altLang="en-US" sz="2800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よ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B48691-897D-4579-8E8F-B482046F6577}"/>
              </a:ext>
            </a:extLst>
          </p:cNvPr>
          <p:cNvSpPr txBox="1"/>
          <p:nvPr/>
        </p:nvSpPr>
        <p:spPr>
          <a:xfrm>
            <a:off x="156000" y="5024911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 </a:t>
            </a:r>
            <a:r>
              <a:rPr lang="ja-JP" altLang="en-US" sz="2800" dirty="0" smtClean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　　　だいじ</a:t>
            </a:r>
            <a:r>
              <a:rPr lang="ja-JP" altLang="en-US" sz="2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　 おも</a:t>
            </a:r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3F30FA-55AD-4F24-95EE-234C16B05018}"/>
              </a:ext>
            </a:extLst>
          </p:cNvPr>
          <p:cNvSpPr txBox="1"/>
          <p:nvPr/>
        </p:nvSpPr>
        <p:spPr>
          <a:xfrm>
            <a:off x="156000" y="3196956"/>
            <a:ext cx="666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endParaRPr kumimoji="1" lang="ja-JP" altLang="en-US" sz="2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58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77"/>
    </mc:Choice>
    <mc:Fallback xmlns="">
      <p:transition spd="slow" advTm="417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次のことわざの□に入る正しい語句を、①～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23715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　　　　　　　　　　　　　 しかく　　はい　　ただ　　　　 　　 ごく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AAA9505-F56D-464B-8966-FBD7983F5B1A}"/>
              </a:ext>
            </a:extLst>
          </p:cNvPr>
          <p:cNvGrpSpPr/>
          <p:nvPr/>
        </p:nvGrpSpPr>
        <p:grpSpPr>
          <a:xfrm>
            <a:off x="1956000" y="4680000"/>
            <a:ext cx="8280000" cy="1620000"/>
            <a:chOff x="5555995" y="3231110"/>
            <a:chExt cx="6480000" cy="16200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A832864-A941-4BE5-917C-EF392E1C6B2C}"/>
                </a:ext>
              </a:extLst>
            </p:cNvPr>
            <p:cNvSpPr txBox="1"/>
            <p:nvPr/>
          </p:nvSpPr>
          <p:spPr>
            <a:xfrm>
              <a:off x="5555995" y="3231110"/>
              <a:ext cx="6480000" cy="1620000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just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endParaRPr lang="en-US" altLang="ja-JP" sz="54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①　海　　　②　山　　　③　川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2AF1528-8ECC-4AA4-9192-3C48E7D3C21D}"/>
                </a:ext>
              </a:extLst>
            </p:cNvPr>
            <p:cNvSpPr txBox="1"/>
            <p:nvPr/>
          </p:nvSpPr>
          <p:spPr>
            <a:xfrm>
              <a:off x="5555995" y="3359702"/>
              <a:ext cx="6480000" cy="72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 うみ　　　　　　　　　　やま　　　　　　　　　かわ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C3D2060-7536-4A28-AA5D-D46CEBF0B004}"/>
              </a:ext>
            </a:extLst>
          </p:cNvPr>
          <p:cNvGrpSpPr/>
          <p:nvPr/>
        </p:nvGrpSpPr>
        <p:grpSpPr>
          <a:xfrm>
            <a:off x="696000" y="2700000"/>
            <a:ext cx="10800000" cy="1620000"/>
            <a:chOff x="155996" y="1978326"/>
            <a:chExt cx="3600000" cy="162000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5FE437E-26A1-41A3-A3F5-8BECECE1A591}"/>
                </a:ext>
              </a:extLst>
            </p:cNvPr>
            <p:cNvSpPr txBox="1"/>
            <p:nvPr/>
          </p:nvSpPr>
          <p:spPr>
            <a:xfrm>
              <a:off x="155996" y="1978326"/>
              <a:ext cx="3600000" cy="162000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5000"/>
                </a:lnSpc>
              </a:pPr>
              <a:endParaRPr lang="en-US" altLang="ja-JP" sz="54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54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塵も積もれば　　となる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71AA652-0AA4-444E-BC42-7AA467B3DE68}"/>
                </a:ext>
              </a:extLst>
            </p:cNvPr>
            <p:cNvSpPr txBox="1"/>
            <p:nvPr/>
          </p:nvSpPr>
          <p:spPr>
            <a:xfrm>
              <a:off x="155996" y="1991728"/>
              <a:ext cx="3600000" cy="54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ちり　　　 つ</a:t>
              </a: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12E442A-335B-4A90-A206-8B9840B06362}"/>
              </a:ext>
            </a:extLst>
          </p:cNvPr>
          <p:cNvSpPr txBox="1"/>
          <p:nvPr/>
        </p:nvSpPr>
        <p:spPr>
          <a:xfrm>
            <a:off x="6701105" y="3240000"/>
            <a:ext cx="1008000" cy="1008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山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F49285B-1CAF-42B7-8C63-F9ED24DB887E}"/>
              </a:ext>
            </a:extLst>
          </p:cNvPr>
          <p:cNvSpPr txBox="1"/>
          <p:nvPr/>
        </p:nvSpPr>
        <p:spPr>
          <a:xfrm>
            <a:off x="6701105" y="2700000"/>
            <a:ext cx="1008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やま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162872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③の中から選びましょう。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132151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なか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43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26"/>
    </mc:Choice>
    <mc:Fallback xmlns="">
      <p:transition spd="slow" advTm="41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AAA9505-F56D-464B-8966-FBD7983F5B1A}"/>
              </a:ext>
            </a:extLst>
          </p:cNvPr>
          <p:cNvGrpSpPr/>
          <p:nvPr/>
        </p:nvGrpSpPr>
        <p:grpSpPr>
          <a:xfrm>
            <a:off x="1956000" y="4680000"/>
            <a:ext cx="8280000" cy="1620000"/>
            <a:chOff x="5555995" y="3231110"/>
            <a:chExt cx="6480000" cy="16200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A832864-A941-4BE5-917C-EF392E1C6B2C}"/>
                </a:ext>
              </a:extLst>
            </p:cNvPr>
            <p:cNvSpPr txBox="1"/>
            <p:nvPr/>
          </p:nvSpPr>
          <p:spPr>
            <a:xfrm>
              <a:off x="5555995" y="3231110"/>
              <a:ext cx="6480000" cy="1620000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just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endParaRPr lang="en-US" altLang="ja-JP" sz="54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①　善　　　②　</a:t>
              </a:r>
              <a:r>
                <a:rPr lang="ja-JP" altLang="en-US" sz="5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悪</a:t>
              </a: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③　道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2AF1528-8ECC-4AA4-9192-3C48E7D3C21D}"/>
                </a:ext>
              </a:extLst>
            </p:cNvPr>
            <p:cNvSpPr txBox="1"/>
            <p:nvPr/>
          </p:nvSpPr>
          <p:spPr>
            <a:xfrm>
              <a:off x="5555995" y="3373990"/>
              <a:ext cx="6480000" cy="72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 </a:t>
              </a:r>
              <a:r>
                <a:rPr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ぜん</a:t>
              </a:r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　　 </a:t>
              </a:r>
              <a:r>
                <a:rPr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あく</a:t>
              </a:r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　　</a:t>
              </a:r>
              <a:r>
                <a:rPr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みち</a:t>
              </a:r>
              <a:endPara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C3D2060-7536-4A28-AA5D-D46CEBF0B004}"/>
              </a:ext>
            </a:extLst>
          </p:cNvPr>
          <p:cNvGrpSpPr/>
          <p:nvPr/>
        </p:nvGrpSpPr>
        <p:grpSpPr>
          <a:xfrm>
            <a:off x="696000" y="2700000"/>
            <a:ext cx="10800000" cy="1620000"/>
            <a:chOff x="155996" y="1978326"/>
            <a:chExt cx="3600000" cy="162000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5FE437E-26A1-41A3-A3F5-8BECECE1A591}"/>
                </a:ext>
              </a:extLst>
            </p:cNvPr>
            <p:cNvSpPr txBox="1"/>
            <p:nvPr/>
          </p:nvSpPr>
          <p:spPr>
            <a:xfrm>
              <a:off x="155996" y="1978326"/>
              <a:ext cx="3600000" cy="162000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5000"/>
                </a:lnSpc>
              </a:pPr>
              <a:endParaRPr lang="en-US" altLang="ja-JP" sz="54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5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　</a:t>
              </a:r>
              <a:r>
                <a:rPr lang="ja-JP" altLang="en-US" sz="54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は急げ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71AA652-0AA4-444E-BC42-7AA467B3DE68}"/>
                </a:ext>
              </a:extLst>
            </p:cNvPr>
            <p:cNvSpPr txBox="1"/>
            <p:nvPr/>
          </p:nvSpPr>
          <p:spPr>
            <a:xfrm>
              <a:off x="155996" y="2014326"/>
              <a:ext cx="3599999" cy="54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</a:t>
              </a:r>
              <a:r>
                <a:rPr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　　　　　　　　　　 </a:t>
              </a:r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いそ</a:t>
              </a: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12E442A-335B-4A90-A206-8B9840B06362}"/>
              </a:ext>
            </a:extLst>
          </p:cNvPr>
          <p:cNvSpPr txBox="1"/>
          <p:nvPr/>
        </p:nvSpPr>
        <p:spPr>
          <a:xfrm>
            <a:off x="4637445" y="3240000"/>
            <a:ext cx="1008000" cy="1008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E0BCB7D-7C65-48E5-A27C-0A2B64C82904}"/>
              </a:ext>
            </a:extLst>
          </p:cNvPr>
          <p:cNvSpPr txBox="1"/>
          <p:nvPr/>
        </p:nvSpPr>
        <p:spPr>
          <a:xfrm>
            <a:off x="4637445" y="2700000"/>
            <a:ext cx="1008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</a:t>
            </a:r>
            <a:endParaRPr kumimoji="1" lang="ja-JP" altLang="en-US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次のことわざの□に入る正しい語句を、①～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23715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　　　　　　　　　　　　　 しかく　　はい　　ただ　　　　 　　 ごく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162872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③の中から選びましょう。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132151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なか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83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97"/>
    </mc:Choice>
    <mc:Fallback xmlns="">
      <p:transition spd="slow" advTm="336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AAA9505-F56D-464B-8966-FBD7983F5B1A}"/>
              </a:ext>
            </a:extLst>
          </p:cNvPr>
          <p:cNvGrpSpPr/>
          <p:nvPr/>
        </p:nvGrpSpPr>
        <p:grpSpPr>
          <a:xfrm>
            <a:off x="1956000" y="4680000"/>
            <a:ext cx="8280000" cy="1620000"/>
            <a:chOff x="5555995" y="3231110"/>
            <a:chExt cx="6480000" cy="16200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A832864-A941-4BE5-917C-EF392E1C6B2C}"/>
                </a:ext>
              </a:extLst>
            </p:cNvPr>
            <p:cNvSpPr txBox="1"/>
            <p:nvPr/>
          </p:nvSpPr>
          <p:spPr>
            <a:xfrm>
              <a:off x="5555995" y="3231110"/>
              <a:ext cx="6480000" cy="1620000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just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endParaRPr lang="en-US" altLang="ja-JP" sz="54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①　縁　　　②　宝　　　③　福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2AF1528-8ECC-4AA4-9192-3C48E7D3C21D}"/>
                </a:ext>
              </a:extLst>
            </p:cNvPr>
            <p:cNvSpPr txBox="1"/>
            <p:nvPr/>
          </p:nvSpPr>
          <p:spPr>
            <a:xfrm>
              <a:off x="5555995" y="3373990"/>
              <a:ext cx="6480000" cy="72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 えん　　　　　　　　　たから　　　　　　　　 ふく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C3D2060-7536-4A28-AA5D-D46CEBF0B004}"/>
              </a:ext>
            </a:extLst>
          </p:cNvPr>
          <p:cNvGrpSpPr/>
          <p:nvPr/>
        </p:nvGrpSpPr>
        <p:grpSpPr>
          <a:xfrm>
            <a:off x="696000" y="2700000"/>
            <a:ext cx="10800000" cy="1620000"/>
            <a:chOff x="155996" y="1978326"/>
            <a:chExt cx="3600000" cy="162000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5FE437E-26A1-41A3-A3F5-8BECECE1A591}"/>
                </a:ext>
              </a:extLst>
            </p:cNvPr>
            <p:cNvSpPr txBox="1"/>
            <p:nvPr/>
          </p:nvSpPr>
          <p:spPr>
            <a:xfrm>
              <a:off x="155996" y="1978326"/>
              <a:ext cx="3600000" cy="162000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5000"/>
                </a:lnSpc>
              </a:pPr>
              <a:endParaRPr lang="en-US" altLang="ja-JP" sz="54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54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残り物には　　がある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71AA652-0AA4-444E-BC42-7AA467B3DE68}"/>
                </a:ext>
              </a:extLst>
            </p:cNvPr>
            <p:cNvSpPr txBox="1"/>
            <p:nvPr/>
          </p:nvSpPr>
          <p:spPr>
            <a:xfrm>
              <a:off x="155996" y="1978326"/>
              <a:ext cx="3599999" cy="54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　のこ　　　もの</a:t>
              </a: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12E442A-335B-4A90-A206-8B9840B06362}"/>
              </a:ext>
            </a:extLst>
          </p:cNvPr>
          <p:cNvSpPr txBox="1"/>
          <p:nvPr/>
        </p:nvSpPr>
        <p:spPr>
          <a:xfrm>
            <a:off x="6304867" y="3240000"/>
            <a:ext cx="1008000" cy="1008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6C01DAE-A8B6-492B-BB23-3FA16D2B83CA}"/>
              </a:ext>
            </a:extLst>
          </p:cNvPr>
          <p:cNvSpPr txBox="1"/>
          <p:nvPr/>
        </p:nvSpPr>
        <p:spPr>
          <a:xfrm>
            <a:off x="6304867" y="2700000"/>
            <a:ext cx="1008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ふく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次のことわざの□に入る正しい語句を、①～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23715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　　　　　　　　　　　　　 しかく　　はい　　ただ　　　　 　　 ごく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162872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③の中から選びましょう。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132151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なか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えら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02"/>
    </mc:Choice>
    <mc:Fallback xmlns="">
      <p:transition spd="slow" advTm="353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AAA9505-F56D-464B-8966-FBD7983F5B1A}"/>
              </a:ext>
            </a:extLst>
          </p:cNvPr>
          <p:cNvGrpSpPr/>
          <p:nvPr/>
        </p:nvGrpSpPr>
        <p:grpSpPr>
          <a:xfrm>
            <a:off x="155996" y="4680000"/>
            <a:ext cx="11879999" cy="1620000"/>
            <a:chOff x="4799076" y="3231110"/>
            <a:chExt cx="7236919" cy="16200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A832864-A941-4BE5-917C-EF392E1C6B2C}"/>
                </a:ext>
              </a:extLst>
            </p:cNvPr>
            <p:cNvSpPr txBox="1"/>
            <p:nvPr/>
          </p:nvSpPr>
          <p:spPr>
            <a:xfrm>
              <a:off x="4799078" y="3231110"/>
              <a:ext cx="7236917" cy="1620000"/>
            </a:xfrm>
            <a:prstGeom prst="round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just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</a:t>
              </a:r>
              <a:endParaRPr lang="en-US" altLang="ja-JP" sz="54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ctr">
                <a:lnSpc>
                  <a:spcPts val="5000"/>
                </a:lnSpc>
              </a:pPr>
              <a:r>
                <a:rPr lang="ja-JP" altLang="en-US" sz="5400" b="0" i="0" dirty="0"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①　他人　　②　親　　③　親戚　　④　友達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2AF1528-8ECC-4AA4-9192-3C48E7D3C21D}"/>
                </a:ext>
              </a:extLst>
            </p:cNvPr>
            <p:cNvSpPr txBox="1"/>
            <p:nvPr/>
          </p:nvSpPr>
          <p:spPr>
            <a:xfrm>
              <a:off x="4799076" y="3373990"/>
              <a:ext cx="7236919" cy="72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 たにん　　　　　　　　 おや　　　　　　　　しんせき　　　　　　　　ともだち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C3D2060-7536-4A28-AA5D-D46CEBF0B004}"/>
              </a:ext>
            </a:extLst>
          </p:cNvPr>
          <p:cNvGrpSpPr/>
          <p:nvPr/>
        </p:nvGrpSpPr>
        <p:grpSpPr>
          <a:xfrm>
            <a:off x="155999" y="2700000"/>
            <a:ext cx="11879999" cy="1620000"/>
            <a:chOff x="155996" y="1978326"/>
            <a:chExt cx="3600000" cy="162000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5FE437E-26A1-41A3-A3F5-8BECECE1A591}"/>
                </a:ext>
              </a:extLst>
            </p:cNvPr>
            <p:cNvSpPr txBox="1"/>
            <p:nvPr/>
          </p:nvSpPr>
          <p:spPr>
            <a:xfrm>
              <a:off x="155996" y="1978326"/>
              <a:ext cx="3600000" cy="162000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5000"/>
                </a:lnSpc>
              </a:pPr>
              <a:endParaRPr lang="en-US" altLang="ja-JP" sz="54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/>
              <a:r>
                <a:rPr lang="ja-JP" altLang="en-US" sz="54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 遠くの　　　より近くの　　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71AA652-0AA4-444E-BC42-7AA467B3DE68}"/>
                </a:ext>
              </a:extLst>
            </p:cNvPr>
            <p:cNvSpPr txBox="1"/>
            <p:nvPr/>
          </p:nvSpPr>
          <p:spPr>
            <a:xfrm>
              <a:off x="155996" y="1978326"/>
              <a:ext cx="3599999" cy="54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3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 とお　　　　　　　　　　　　　　　　　　　　 ちか</a:t>
              </a: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12E442A-335B-4A90-A206-8B9840B06362}"/>
              </a:ext>
            </a:extLst>
          </p:cNvPr>
          <p:cNvSpPr txBox="1"/>
          <p:nvPr/>
        </p:nvSpPr>
        <p:spPr>
          <a:xfrm>
            <a:off x="3435326" y="3240000"/>
            <a:ext cx="1800000" cy="1008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親戚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BEB9EE-37A5-4FA5-9DBF-1E36CEBB6A87}"/>
              </a:ext>
            </a:extLst>
          </p:cNvPr>
          <p:cNvSpPr txBox="1"/>
          <p:nvPr/>
        </p:nvSpPr>
        <p:spPr>
          <a:xfrm>
            <a:off x="8897793" y="3240000"/>
            <a:ext cx="1800000" cy="1008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他人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次のことわざの□に入る正しい語句を、①～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23715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　　　　　　　　　　　　　 しかく　　はい　　ただ　　　　 　　 ごく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1628720"/>
            <a:ext cx="11880000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④の中から選びましょう。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132151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なか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　　</a:t>
            </a:r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F49285B-1CAF-42B7-8C63-F9ED24DB887E}"/>
              </a:ext>
            </a:extLst>
          </p:cNvPr>
          <p:cNvSpPr txBox="1"/>
          <p:nvPr/>
        </p:nvSpPr>
        <p:spPr>
          <a:xfrm>
            <a:off x="3435326" y="2700000"/>
            <a:ext cx="1800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しんせき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F49285B-1CAF-42B7-8C63-F9ED24DB887E}"/>
              </a:ext>
            </a:extLst>
          </p:cNvPr>
          <p:cNvSpPr txBox="1"/>
          <p:nvPr/>
        </p:nvSpPr>
        <p:spPr>
          <a:xfrm>
            <a:off x="8897790" y="2700000"/>
            <a:ext cx="17645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たにん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33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51"/>
    </mc:Choice>
    <mc:Fallback xmlns="">
      <p:transition spd="slow" advTm="516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次の慣用句とその意味を線で結びましょう。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322880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　かんようく　　　　　　　　　　 いみ　　　　せん　　 むす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A3DBDB3-FC5F-4816-97CA-A754680673F4}"/>
              </a:ext>
            </a:extLst>
          </p:cNvPr>
          <p:cNvGrpSpPr/>
          <p:nvPr/>
        </p:nvGrpSpPr>
        <p:grpSpPr>
          <a:xfrm>
            <a:off x="5555996" y="1800000"/>
            <a:ext cx="6480001" cy="1620000"/>
            <a:chOff x="5555995" y="1440000"/>
            <a:chExt cx="6480001" cy="1620000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18D1EA54-6551-4D61-A351-56CF05FFE01D}"/>
                </a:ext>
              </a:extLst>
            </p:cNvPr>
            <p:cNvSpPr txBox="1"/>
            <p:nvPr/>
          </p:nvSpPr>
          <p:spPr>
            <a:xfrm>
              <a:off x="5555996" y="1440000"/>
              <a:ext cx="6480000" cy="1620000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just">
                <a:lnSpc>
                  <a:spcPts val="2000"/>
                </a:lnSpc>
              </a:pPr>
              <a:endParaRPr lang="en-US" altLang="ja-JP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just"/>
              <a:r>
                <a:rPr lang="ja-JP" altLang="en-US" sz="3600" b="0" i="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過去のいざこざなどを、すべてなかったことにする。</a:t>
              </a:r>
              <a:endParaRPr lang="ja-JP" altLang="en-US" sz="36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3DA9F54-C2E3-4C11-8BEA-461866C5F209}"/>
                </a:ext>
              </a:extLst>
            </p:cNvPr>
            <p:cNvSpPr txBox="1"/>
            <p:nvPr/>
          </p:nvSpPr>
          <p:spPr>
            <a:xfrm>
              <a:off x="5555995" y="1538342"/>
              <a:ext cx="6480000" cy="36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 　　かこ</a:t>
              </a:r>
              <a:endPara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AAA9505-F56D-464B-8966-FBD7983F5B1A}"/>
              </a:ext>
            </a:extLst>
          </p:cNvPr>
          <p:cNvGrpSpPr/>
          <p:nvPr/>
        </p:nvGrpSpPr>
        <p:grpSpPr>
          <a:xfrm>
            <a:off x="5555996" y="4320000"/>
            <a:ext cx="6480000" cy="1620000"/>
            <a:chOff x="5555995" y="3231110"/>
            <a:chExt cx="6480000" cy="16200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A832864-A941-4BE5-917C-EF392E1C6B2C}"/>
                </a:ext>
              </a:extLst>
            </p:cNvPr>
            <p:cNvSpPr txBox="1"/>
            <p:nvPr/>
          </p:nvSpPr>
          <p:spPr>
            <a:xfrm>
              <a:off x="5555995" y="3231110"/>
              <a:ext cx="6480000" cy="1620000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just">
                <a:lnSpc>
                  <a:spcPts val="2000"/>
                </a:lnSpc>
              </a:pPr>
              <a:endParaRPr lang="en-US" altLang="ja-JP" sz="3600" b="0" i="0" dirty="0">
                <a:solidFill>
                  <a:srgbClr val="000000"/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pPr algn="just">
                <a:lnSpc>
                  <a:spcPts val="5500"/>
                </a:lnSpc>
              </a:pPr>
              <a:r>
                <a:rPr lang="ja-JP" altLang="en-US" sz="3600" b="0" i="0" dirty="0">
                  <a:solidFill>
                    <a:srgbClr val="000000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束縛するものがなくなって、のびのびと自由に振る舞う。</a:t>
              </a:r>
              <a:endParaRPr lang="ja-JP" altLang="en-US" sz="36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2AF1528-8ECC-4AA4-9192-3C48E7D3C21D}"/>
                </a:ext>
              </a:extLst>
            </p:cNvPr>
            <p:cNvSpPr txBox="1"/>
            <p:nvPr/>
          </p:nvSpPr>
          <p:spPr>
            <a:xfrm>
              <a:off x="5555995" y="3259686"/>
              <a:ext cx="6480000" cy="36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そくばく　</a:t>
              </a: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AFF788C-C159-4A1F-9D2F-4D199EDC8479}"/>
              </a:ext>
            </a:extLst>
          </p:cNvPr>
          <p:cNvGrpSpPr/>
          <p:nvPr/>
        </p:nvGrpSpPr>
        <p:grpSpPr>
          <a:xfrm>
            <a:off x="155996" y="4500000"/>
            <a:ext cx="3600000" cy="1260000"/>
            <a:chOff x="155999" y="3411110"/>
            <a:chExt cx="3600000" cy="1260000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A6AD73A3-5666-4B14-A344-535B154F7B92}"/>
                </a:ext>
              </a:extLst>
            </p:cNvPr>
            <p:cNvSpPr txBox="1"/>
            <p:nvPr/>
          </p:nvSpPr>
          <p:spPr>
            <a:xfrm>
              <a:off x="155999" y="3411110"/>
              <a:ext cx="3600000" cy="1260000"/>
            </a:xfrm>
            <a:prstGeom prst="rect">
              <a:avLst/>
            </a:prstGeom>
            <a:solidFill>
              <a:srgbClr val="FFCCFF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3500"/>
                </a:lnSpc>
              </a:pPr>
              <a:endParaRPr lang="en-US" altLang="ja-JP" sz="40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40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羽を伸ばす</a:t>
              </a:r>
              <a:endParaRPr lang="en-US" altLang="ja-JP" sz="40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03BF896-C4D9-41D8-A2E9-C29A4CBBB7FC}"/>
                </a:ext>
              </a:extLst>
            </p:cNvPr>
            <p:cNvSpPr txBox="1"/>
            <p:nvPr/>
          </p:nvSpPr>
          <p:spPr>
            <a:xfrm>
              <a:off x="155999" y="3514385"/>
              <a:ext cx="3599999" cy="54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はね　　の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C3D2060-7536-4A28-AA5D-D46CEBF0B004}"/>
              </a:ext>
            </a:extLst>
          </p:cNvPr>
          <p:cNvGrpSpPr/>
          <p:nvPr/>
        </p:nvGrpSpPr>
        <p:grpSpPr>
          <a:xfrm>
            <a:off x="155996" y="1978326"/>
            <a:ext cx="3600000" cy="1260000"/>
            <a:chOff x="155996" y="1978326"/>
            <a:chExt cx="3600000" cy="126000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5FE437E-26A1-41A3-A3F5-8BECECE1A591}"/>
                </a:ext>
              </a:extLst>
            </p:cNvPr>
            <p:cNvSpPr txBox="1"/>
            <p:nvPr/>
          </p:nvSpPr>
          <p:spPr>
            <a:xfrm>
              <a:off x="155996" y="1978326"/>
              <a:ext cx="3600000" cy="1260000"/>
            </a:xfrm>
            <a:prstGeom prst="rect">
              <a:avLst/>
            </a:prstGeom>
            <a:solidFill>
              <a:srgbClr val="FFCCFF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3500"/>
                </a:lnSpc>
              </a:pPr>
              <a:endParaRPr lang="en-US" altLang="ja-JP" sz="40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40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水に流す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71AA652-0AA4-444E-BC42-7AA467B3DE68}"/>
                </a:ext>
              </a:extLst>
            </p:cNvPr>
            <p:cNvSpPr txBox="1"/>
            <p:nvPr/>
          </p:nvSpPr>
          <p:spPr>
            <a:xfrm>
              <a:off x="155996" y="2049766"/>
              <a:ext cx="3599999" cy="54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</a:t>
              </a:r>
              <a:r>
                <a:rPr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みず　　なが</a:t>
              </a:r>
              <a:endPara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9574013-7B49-424A-BF61-9F4C6F14EE2E}"/>
              </a:ext>
            </a:extLst>
          </p:cNvPr>
          <p:cNvCxnSpPr>
            <a:cxnSpLocks/>
            <a:stCxn id="7" idx="3"/>
            <a:endCxn id="2" idx="1"/>
          </p:cNvCxnSpPr>
          <p:nvPr/>
        </p:nvCxnSpPr>
        <p:spPr>
          <a:xfrm>
            <a:off x="3755996" y="2608326"/>
            <a:ext cx="1800001" cy="167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3ABC632-16D4-4359-9680-3E627518F9A4}"/>
              </a:ext>
            </a:extLst>
          </p:cNvPr>
          <p:cNvCxnSpPr>
            <a:cxnSpLocks/>
            <a:stCxn id="21" idx="3"/>
            <a:endCxn id="10" idx="1"/>
          </p:cNvCxnSpPr>
          <p:nvPr/>
        </p:nvCxnSpPr>
        <p:spPr>
          <a:xfrm>
            <a:off x="3755996" y="5130000"/>
            <a:ext cx="180000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AE8E866-9C3E-499F-98AE-2AC655A8046C}"/>
              </a:ext>
            </a:extLst>
          </p:cNvPr>
          <p:cNvSpPr txBox="1"/>
          <p:nvPr/>
        </p:nvSpPr>
        <p:spPr>
          <a:xfrm>
            <a:off x="5555996" y="5101424"/>
            <a:ext cx="64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 じゆう　　　　　ふ　　　　ま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792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52"/>
    </mc:Choice>
    <mc:Fallback xmlns="">
      <p:transition spd="slow" advTm="512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次の慣用句と正しい意味を線で結びましょう。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180000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　かんようく　　　 ただ　　　　　　 いみ　　　　せん　　 むす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E437E-26A1-41A3-A3F5-8BECECE1A591}"/>
              </a:ext>
            </a:extLst>
          </p:cNvPr>
          <p:cNvSpPr txBox="1"/>
          <p:nvPr/>
        </p:nvSpPr>
        <p:spPr>
          <a:xfrm>
            <a:off x="156000" y="1620000"/>
            <a:ext cx="3600000" cy="1260000"/>
          </a:xfrm>
          <a:prstGeom prst="rect">
            <a:avLst/>
          </a:prstGeom>
          <a:solidFill>
            <a:srgbClr val="FFCCFF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40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たかをくくる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3053C53-37D8-433A-A32E-FA24706A2B51}"/>
              </a:ext>
            </a:extLst>
          </p:cNvPr>
          <p:cNvGrpSpPr/>
          <p:nvPr/>
        </p:nvGrpSpPr>
        <p:grpSpPr>
          <a:xfrm>
            <a:off x="156000" y="3409330"/>
            <a:ext cx="3600000" cy="1259999"/>
            <a:chOff x="156000" y="1622876"/>
            <a:chExt cx="3600000" cy="1259999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B5D276E-5B6B-4836-9171-019B47D59590}"/>
                </a:ext>
              </a:extLst>
            </p:cNvPr>
            <p:cNvSpPr txBox="1"/>
            <p:nvPr/>
          </p:nvSpPr>
          <p:spPr>
            <a:xfrm>
              <a:off x="156001" y="1622876"/>
              <a:ext cx="3599999" cy="1259999"/>
            </a:xfrm>
            <a:prstGeom prst="rect">
              <a:avLst/>
            </a:prstGeom>
            <a:solidFill>
              <a:srgbClr val="FFCCFF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3500"/>
                </a:lnSpc>
              </a:pPr>
              <a:endParaRPr lang="en-US" altLang="ja-JP" sz="40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40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音を上げる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A8A037F-C9CB-4B17-9A39-2E50E49BF50C}"/>
                </a:ext>
              </a:extLst>
            </p:cNvPr>
            <p:cNvSpPr txBox="1"/>
            <p:nvPr/>
          </p:nvSpPr>
          <p:spPr>
            <a:xfrm>
              <a:off x="156000" y="1734304"/>
              <a:ext cx="3599999" cy="432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ね　　　あ　　　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E5BFD0B-2F02-445B-B6EF-6BBB63501D87}"/>
              </a:ext>
            </a:extLst>
          </p:cNvPr>
          <p:cNvGrpSpPr/>
          <p:nvPr/>
        </p:nvGrpSpPr>
        <p:grpSpPr>
          <a:xfrm>
            <a:off x="156000" y="5220000"/>
            <a:ext cx="3600000" cy="1260000"/>
            <a:chOff x="155999" y="3411110"/>
            <a:chExt cx="3600000" cy="1260000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89E02B3-8CFB-4F3F-B2BE-76AC2CDBED03}"/>
                </a:ext>
              </a:extLst>
            </p:cNvPr>
            <p:cNvSpPr txBox="1"/>
            <p:nvPr/>
          </p:nvSpPr>
          <p:spPr>
            <a:xfrm>
              <a:off x="155999" y="3411110"/>
              <a:ext cx="3600000" cy="1260000"/>
            </a:xfrm>
            <a:prstGeom prst="rect">
              <a:avLst/>
            </a:prstGeom>
            <a:solidFill>
              <a:srgbClr val="FFCCFF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ctr">
                <a:lnSpc>
                  <a:spcPts val="3500"/>
                </a:lnSpc>
              </a:pPr>
              <a:endParaRPr lang="en-US" altLang="ja-JP" sz="40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40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水の泡 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08D1E5F-8513-481F-B17F-44A61AEB0702}"/>
                </a:ext>
              </a:extLst>
            </p:cNvPr>
            <p:cNvSpPr txBox="1"/>
            <p:nvPr/>
          </p:nvSpPr>
          <p:spPr>
            <a:xfrm>
              <a:off x="155999" y="3528673"/>
              <a:ext cx="3599999" cy="432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8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みず　 あわ　　　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A3DBDB3-FC5F-4816-97CA-A754680673F4}"/>
              </a:ext>
            </a:extLst>
          </p:cNvPr>
          <p:cNvGrpSpPr/>
          <p:nvPr/>
        </p:nvGrpSpPr>
        <p:grpSpPr>
          <a:xfrm>
            <a:off x="5570400" y="4978142"/>
            <a:ext cx="6480002" cy="1620000"/>
            <a:chOff x="5555996" y="1440000"/>
            <a:chExt cx="6480002" cy="1620000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18D1EA54-6551-4D61-A351-56CF05FFE01D}"/>
                </a:ext>
              </a:extLst>
            </p:cNvPr>
            <p:cNvSpPr txBox="1"/>
            <p:nvPr/>
          </p:nvSpPr>
          <p:spPr>
            <a:xfrm>
              <a:off x="5555996" y="1440000"/>
              <a:ext cx="6480000" cy="1620000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just">
                <a:lnSpc>
                  <a:spcPts val="2000"/>
                </a:lnSpc>
              </a:pPr>
              <a:endParaRPr lang="en-US" altLang="ja-JP" sz="36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>
                <a:lnSpc>
                  <a:spcPts val="5000"/>
                </a:lnSpc>
              </a:pPr>
              <a:r>
                <a:rPr lang="ja-JP" altLang="en-US" sz="36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</a:t>
              </a:r>
              <a:r>
                <a:rPr lang="ja-JP" altLang="en-US" sz="36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がまんができず、弱音を吐くこと。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3DA9F54-C2E3-4C11-8BEA-461866C5F209}"/>
                </a:ext>
              </a:extLst>
            </p:cNvPr>
            <p:cNvSpPr txBox="1"/>
            <p:nvPr/>
          </p:nvSpPr>
          <p:spPr>
            <a:xfrm>
              <a:off x="5555998" y="1511440"/>
              <a:ext cx="6480000" cy="36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　　　　　　　　　　　　　　　　　　　　　　 　　　　　 よわね　　　　　 は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AAA9505-F56D-464B-8966-FBD7983F5B1A}"/>
              </a:ext>
            </a:extLst>
          </p:cNvPr>
          <p:cNvGrpSpPr/>
          <p:nvPr/>
        </p:nvGrpSpPr>
        <p:grpSpPr>
          <a:xfrm>
            <a:off x="5556000" y="1427561"/>
            <a:ext cx="6480000" cy="1620000"/>
            <a:chOff x="5555995" y="3231110"/>
            <a:chExt cx="6480000" cy="16200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A832864-A941-4BE5-917C-EF392E1C6B2C}"/>
                </a:ext>
              </a:extLst>
            </p:cNvPr>
            <p:cNvSpPr txBox="1"/>
            <p:nvPr/>
          </p:nvSpPr>
          <p:spPr>
            <a:xfrm>
              <a:off x="5555995" y="3231110"/>
              <a:ext cx="6480000" cy="1620000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lang="ja-JP" altLang="en-US" sz="36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</a:t>
              </a:r>
              <a:r>
                <a:rPr lang="ja-JP" altLang="en-US" sz="36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努力がむだになること。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2AF1528-8ECC-4AA4-9192-3C48E7D3C21D}"/>
                </a:ext>
              </a:extLst>
            </p:cNvPr>
            <p:cNvSpPr txBox="1"/>
            <p:nvPr/>
          </p:nvSpPr>
          <p:spPr>
            <a:xfrm>
              <a:off x="5555995" y="3481537"/>
              <a:ext cx="6480000" cy="36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</a:t>
              </a:r>
              <a:r>
                <a:rPr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 </a:t>
              </a:r>
              <a:r>
                <a:rPr kumimoji="1"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どりょく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7A78861-E99D-4823-AFF4-4C7ACF494216}"/>
              </a:ext>
            </a:extLst>
          </p:cNvPr>
          <p:cNvGrpSpPr/>
          <p:nvPr/>
        </p:nvGrpSpPr>
        <p:grpSpPr>
          <a:xfrm>
            <a:off x="5570399" y="3195846"/>
            <a:ext cx="6480001" cy="1620000"/>
            <a:chOff x="5555995" y="5040000"/>
            <a:chExt cx="6480001" cy="1620000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410C6344-79BB-4D17-94B2-B5B2E6D87316}"/>
                </a:ext>
              </a:extLst>
            </p:cNvPr>
            <p:cNvSpPr txBox="1"/>
            <p:nvPr/>
          </p:nvSpPr>
          <p:spPr>
            <a:xfrm>
              <a:off x="5555996" y="5040000"/>
              <a:ext cx="6480000" cy="1620000"/>
            </a:xfrm>
            <a:prstGeom prst="rect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 anchor="t" anchorCtr="0">
              <a:noAutofit/>
            </a:bodyPr>
            <a:lstStyle/>
            <a:p>
              <a:pPr algn="just">
                <a:lnSpc>
                  <a:spcPts val="2000"/>
                </a:lnSpc>
              </a:pPr>
              <a:endParaRPr lang="en-US" altLang="ja-JP" sz="3600" b="0" i="0" dirty="0"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just">
                <a:lnSpc>
                  <a:spcPts val="5000"/>
                </a:lnSpc>
              </a:pPr>
              <a:r>
                <a:rPr lang="ja-JP" altLang="en-US" sz="3600" b="0" i="0" dirty="0">
                  <a:effectLst/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　大したことはないと軽く考えること。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326374D-9B84-470F-B334-2D1050F826A2}"/>
                </a:ext>
              </a:extLst>
            </p:cNvPr>
            <p:cNvSpPr txBox="1"/>
            <p:nvPr/>
          </p:nvSpPr>
          <p:spPr>
            <a:xfrm>
              <a:off x="5555995" y="5111163"/>
              <a:ext cx="6480000" cy="3600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just"/>
              <a:r>
                <a:rPr kumimoji="1" lang="ja-JP" altLang="en-US" sz="2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たい　　　　　　　　　　　　　　　　　 　　　　　　　　　　かる　 かんが</a:t>
              </a:r>
            </a:p>
          </p:txBody>
        </p:sp>
      </p:grp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3EE1AB49-267A-4865-8BBE-6C49701410FF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3741595" y="2160000"/>
            <a:ext cx="1828805" cy="184584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47A1406A-E887-4EAD-9776-907D771408BD}"/>
              </a:ext>
            </a:extLst>
          </p:cNvPr>
          <p:cNvCxnSpPr>
            <a:cxnSpLocks/>
            <a:endCxn id="2" idx="1"/>
          </p:cNvCxnSpPr>
          <p:nvPr/>
        </p:nvCxnSpPr>
        <p:spPr>
          <a:xfrm>
            <a:off x="3755999" y="4005001"/>
            <a:ext cx="1814401" cy="1783141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9EBCEDA-3DE3-43BA-A4CE-1FFEF36DEB78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741601" y="2237561"/>
            <a:ext cx="1814399" cy="360000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0156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90"/>
    </mc:Choice>
    <mc:Fallback xmlns="">
      <p:transition spd="slow" advTm="363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次の文が意味する慣用句は何でしょう。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308592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ぶん　　　　いみ　　　　　　 　かんよう</a:t>
            </a:r>
            <a:r>
              <a:rPr kumimoji="1" lang="ja-JP" altLang="en-US" sz="28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なん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5D276E-5B6B-4836-9171-019B47D59590}"/>
              </a:ext>
            </a:extLst>
          </p:cNvPr>
          <p:cNvSpPr txBox="1"/>
          <p:nvPr/>
        </p:nvSpPr>
        <p:spPr>
          <a:xfrm>
            <a:off x="2495992" y="4500000"/>
            <a:ext cx="7200000" cy="1979999"/>
          </a:xfrm>
          <a:prstGeom prst="rect">
            <a:avLst/>
          </a:prstGeom>
          <a:solidFill>
            <a:srgbClr val="FFCCFF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500"/>
              </a:lnSpc>
            </a:pPr>
            <a:endParaRPr lang="en-US" altLang="ja-JP" sz="4000" b="0" i="0" dirty="0">
              <a:solidFill>
                <a:srgbClr val="333333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60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をつける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D1EA54-6551-4D61-A351-56CF05FFE01D}"/>
              </a:ext>
            </a:extLst>
          </p:cNvPr>
          <p:cNvSpPr txBox="1"/>
          <p:nvPr/>
        </p:nvSpPr>
        <p:spPr>
          <a:xfrm>
            <a:off x="155999" y="1800000"/>
            <a:ext cx="11879987" cy="1800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4000"/>
              </a:lnSpc>
            </a:pPr>
            <a:endParaRPr lang="en-US" altLang="ja-JP" sz="5400" b="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lang="ja-JP" altLang="en-US" sz="54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善悪や強弱をはっきりさせること。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DA9F54-C2E3-4C11-8BEA-461866C5F209}"/>
              </a:ext>
            </a:extLst>
          </p:cNvPr>
          <p:cNvSpPr txBox="1"/>
          <p:nvPr/>
        </p:nvSpPr>
        <p:spPr>
          <a:xfrm>
            <a:off x="155998" y="1957168"/>
            <a:ext cx="11879987" cy="72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kumimoji="1" lang="ja-JP" altLang="en-US" sz="32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</a:t>
            </a: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あく　　きょうじゃく</a:t>
            </a:r>
          </a:p>
        </p:txBody>
      </p:sp>
      <p:sp>
        <p:nvSpPr>
          <p:cNvPr id="19" name="下矢印 18"/>
          <p:cNvSpPr/>
          <p:nvPr/>
        </p:nvSpPr>
        <p:spPr>
          <a:xfrm>
            <a:off x="5195991" y="3780000"/>
            <a:ext cx="1800000" cy="54000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12E442A-335B-4A90-A206-8B9840B06362}"/>
              </a:ext>
            </a:extLst>
          </p:cNvPr>
          <p:cNvSpPr txBox="1"/>
          <p:nvPr/>
        </p:nvSpPr>
        <p:spPr>
          <a:xfrm>
            <a:off x="3874716" y="5040000"/>
            <a:ext cx="1980000" cy="1152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白黒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F49285B-1CAF-42B7-8C63-F9ED24DB887E}"/>
              </a:ext>
            </a:extLst>
          </p:cNvPr>
          <p:cNvSpPr txBox="1"/>
          <p:nvPr/>
        </p:nvSpPr>
        <p:spPr>
          <a:xfrm>
            <a:off x="3874716" y="4500000"/>
            <a:ext cx="1980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しろくろ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018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73"/>
    </mc:Choice>
    <mc:Fallback xmlns="">
      <p:transition spd="slow" advTm="16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762AA-5B2A-4813-AC48-843B4154440D}"/>
              </a:ext>
            </a:extLst>
          </p:cNvPr>
          <p:cNvSpPr txBox="1"/>
          <p:nvPr/>
        </p:nvSpPr>
        <p:spPr>
          <a:xfrm>
            <a:off x="156000" y="540000"/>
            <a:ext cx="11880000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4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次の文が意味する慣用句は何でしょう。</a:t>
            </a:r>
            <a:endParaRPr kumimoji="1" lang="ja-JP" altLang="en-US" sz="4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8DACD-88C9-4299-9220-571196589A0C}"/>
              </a:ext>
            </a:extLst>
          </p:cNvPr>
          <p:cNvSpPr txBox="1"/>
          <p:nvPr/>
        </p:nvSpPr>
        <p:spPr>
          <a:xfrm>
            <a:off x="156000" y="308591"/>
            <a:ext cx="11880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つぎ　　ぶん　　　　いみ　　　　　　 　かんよう</a:t>
            </a:r>
            <a:r>
              <a:rPr kumimoji="1" lang="ja-JP" altLang="en-US" sz="28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なん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5D276E-5B6B-4836-9171-019B47D59590}"/>
              </a:ext>
            </a:extLst>
          </p:cNvPr>
          <p:cNvSpPr txBox="1"/>
          <p:nvPr/>
        </p:nvSpPr>
        <p:spPr>
          <a:xfrm>
            <a:off x="2495992" y="4500000"/>
            <a:ext cx="7200000" cy="1979999"/>
          </a:xfrm>
          <a:prstGeom prst="rect">
            <a:avLst/>
          </a:prstGeom>
          <a:solidFill>
            <a:srgbClr val="FFCCFF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ts val="3500"/>
              </a:lnSpc>
            </a:pPr>
            <a:endParaRPr lang="en-US" altLang="ja-JP" sz="4000" b="0" i="0" dirty="0">
              <a:solidFill>
                <a:srgbClr val="333333"/>
              </a:solidFill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r>
              <a:rPr lang="ja-JP" altLang="en-US" sz="6000" b="0" i="0" dirty="0"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を掘る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8D1EA54-6551-4D61-A351-56CF05FFE01D}"/>
              </a:ext>
            </a:extLst>
          </p:cNvPr>
          <p:cNvSpPr txBox="1"/>
          <p:nvPr/>
        </p:nvSpPr>
        <p:spPr>
          <a:xfrm>
            <a:off x="155999" y="1800000"/>
            <a:ext cx="11879987" cy="19800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just">
              <a:lnSpc>
                <a:spcPts val="4000"/>
              </a:lnSpc>
            </a:pPr>
            <a:endParaRPr lang="en-US" altLang="ja-JP" sz="5400" b="0" i="0" dirty="0">
              <a:effectLst/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/>
            <a:r>
              <a:rPr lang="ja-JP" altLang="en-US" sz="5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失敗する原因を、自分でつくってしまうこと。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3DA9F54-C2E3-4C11-8BEA-461866C5F209}"/>
              </a:ext>
            </a:extLst>
          </p:cNvPr>
          <p:cNvSpPr txBox="1"/>
          <p:nvPr/>
        </p:nvSpPr>
        <p:spPr>
          <a:xfrm>
            <a:off x="155998" y="1828576"/>
            <a:ext cx="11879987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just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しっぱい　　　　　 げんいん　　　　　じぶん</a:t>
            </a:r>
          </a:p>
        </p:txBody>
      </p:sp>
      <p:sp>
        <p:nvSpPr>
          <p:cNvPr id="19" name="下矢印 18"/>
          <p:cNvSpPr/>
          <p:nvPr/>
        </p:nvSpPr>
        <p:spPr>
          <a:xfrm>
            <a:off x="5195991" y="3888000"/>
            <a:ext cx="1800000" cy="54000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12E442A-335B-4A90-A206-8B9840B06362}"/>
              </a:ext>
            </a:extLst>
          </p:cNvPr>
          <p:cNvSpPr txBox="1"/>
          <p:nvPr/>
        </p:nvSpPr>
        <p:spPr>
          <a:xfrm>
            <a:off x="3874716" y="5040000"/>
            <a:ext cx="1980000" cy="1152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bg1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6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墓穴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F49285B-1CAF-42B7-8C63-F9ED24DB887E}"/>
              </a:ext>
            </a:extLst>
          </p:cNvPr>
          <p:cNvSpPr txBox="1"/>
          <p:nvPr/>
        </p:nvSpPr>
        <p:spPr>
          <a:xfrm>
            <a:off x="3874716" y="4500000"/>
            <a:ext cx="1980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ぼけつ</a:t>
            </a:r>
            <a:endParaRPr kumimoji="1" lang="ja-JP" altLang="en-US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155AF1-E3FC-4CF5-A4CE-309165847FBB}"/>
              </a:ext>
            </a:extLst>
          </p:cNvPr>
          <p:cNvSpPr txBox="1"/>
          <p:nvPr/>
        </p:nvSpPr>
        <p:spPr>
          <a:xfrm>
            <a:off x="6764357" y="4536000"/>
            <a:ext cx="540000" cy="54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</a:t>
            </a:r>
            <a:endParaRPr lang="en-US" altLang="ja-JP" sz="3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33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89"/>
    </mc:Choice>
    <mc:Fallback xmlns="">
      <p:transition spd="slow" advTm="18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6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8|6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7.5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138</Words>
  <Application>Microsoft Office PowerPoint</Application>
  <PresentationFormat>ワイド画面</PresentationFormat>
  <Paragraphs>278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3" baseType="lpstr">
      <vt:lpstr>BIZ UDPゴシック</vt:lpstr>
      <vt:lpstr>HG創英ﾌﾟﾚｾﾞﾝｽEB</vt:lpstr>
      <vt:lpstr>ＭＳ ゴシック</vt:lpstr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ことわざや慣用句を 使ってみましょう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話合いについて 考えてみましょう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佳慎</dc:creator>
  <cp:lastModifiedBy>Windows ユーザー</cp:lastModifiedBy>
  <cp:revision>91</cp:revision>
  <cp:lastPrinted>2021-01-04T01:42:37Z</cp:lastPrinted>
  <dcterms:created xsi:type="dcterms:W3CDTF">2020-08-30T15:12:17Z</dcterms:created>
  <dcterms:modified xsi:type="dcterms:W3CDTF">2021-01-14T02:28:59Z</dcterms:modified>
</cp:coreProperties>
</file>