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9" r:id="rId3"/>
    <p:sldId id="335" r:id="rId4"/>
    <p:sldId id="337" r:id="rId5"/>
    <p:sldId id="349" r:id="rId6"/>
    <p:sldId id="306" r:id="rId7"/>
    <p:sldId id="346" r:id="rId8"/>
    <p:sldId id="348" r:id="rId9"/>
    <p:sldId id="324" r:id="rId10"/>
    <p:sldId id="350" r:id="rId11"/>
    <p:sldId id="342" r:id="rId12"/>
    <p:sldId id="343" r:id="rId13"/>
    <p:sldId id="326" r:id="rId14"/>
    <p:sldId id="328" r:id="rId1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00"/>
    <a:srgbClr val="FF00FF"/>
    <a:srgbClr val="FF0066"/>
    <a:srgbClr val="006666"/>
    <a:srgbClr val="CC0099"/>
    <a:srgbClr val="FFCCFF"/>
    <a:srgbClr val="66FFFF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67760" autoAdjust="0"/>
  </p:normalViewPr>
  <p:slideViewPr>
    <p:cSldViewPr snapToGrid="0">
      <p:cViewPr varScale="1">
        <p:scale>
          <a:sx n="50" d="100"/>
          <a:sy n="50" d="100"/>
        </p:scale>
        <p:origin x="1212" y="36"/>
      </p:cViewPr>
      <p:guideLst/>
    </p:cSldViewPr>
  </p:slideViewPr>
  <p:notesTextViewPr>
    <p:cViewPr>
      <p:scale>
        <a:sx n="1" d="1"/>
        <a:sy n="1" d="1"/>
      </p:scale>
      <p:origin x="0" y="-81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0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6F41-1585-41BD-9624-F9FCB60A5A2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992E-C75A-4D0B-9635-093ACBB7C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9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「整数」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について勉強しましょう。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5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「縮図」は、元の図形を小さくしたもので、「拡大図」は、元の図形を大きくしたものを言います。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「平行四辺形」の図形を使って説明します。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左側にある、緑色の辺が２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赤色の辺が３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の平行四辺形を、右側の図形に拡大します。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緑色の辺は２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から２倍の４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に、赤色の辺は３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から、同じく２倍の６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に拡大します。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このとき、頂点の角の大きさはそのままです。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ポイントは、緑色の辺も赤色の辺も、辺の長さは同じ２倍となっているところです。「緑色の辺は２倍で赤色の辺は３倍」などのように、線分の比が変わってしまうと、「同じ形」とは言えません。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384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次に、「直角三角形」で見てみましょう。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左側の図形は、底辺が３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高さが２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の直角三角形です。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この図形を、右側のように拡大すると、□にはどのような数字が入るでしょうか。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底辺が３倍になっていることから、高さも同じく３倍になりますので、答えは＜クリック＞６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になります。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03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今度は、「長方形」を「縮小」してみましょう。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左側にある図形は、縦が８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の長方形です。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この図形を縮小します。右側の図形の□に当てはまる数字を考えてみてください。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「拡大」するときの逆になります。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横を２分の１倍してますので、同じく縦も＜クリック＞２分の１倍します。８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の２分の１ですので、＜クリック＞４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今、説明した「平行四辺形」、「直角三角形」、「長方形」を拡大して作図したり、縮小して作図したりしてみましょう。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記入用紙がありますので、見本を参考にして、自分で描いてみてください。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103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次は、「対称な図形」についてです。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図形を、破線を引いたところで折ってみると、ぴったりと重なる図形があります。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これを「対称な図形」と言います。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左側の「ひし形」は、＜クリック＞縦と横のどちらに線を引いても、折るとぴったりと重なります。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真ん中の「台形」は、＜クリック＞ここに線を引いて折ると、ぴったり重なります。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では、右側の「平行四辺形」はどうでしょう。＜クリック＞ここに引いても、ここに引いても、ここに引いても、折ってもぴったり重なりそうもありません。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010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次の図形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の、どこを折ると対称になるか探しましょう。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１つ目は、＜クリック＞ここです。これは、「台形」でしたね。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２つ目は、例えば、＜クリック＞ここです。この図形は、正五角形です。他にも、頂点から底辺に向かう線であれば、ぴったり重なります。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３つ目は、例えば、＜クリック＞ここです。向かい合う頂点を結ぶ線であれば、縦の線でもぴったり重なります。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４つ目は、円ですので、＜クリック＞中心を通る線であれば、ぴったり重なります。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５つ目は、＜クリック＞ここです。この図形は、二等辺三角形ですね。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６つ目は、野球のホームベースのような形です。＜クリック＞ここに線を引けそうです。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皆さん、分かりましたか。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7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「整数」とは、「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ー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２」や「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ー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１」、「０」や「１」、「２」などの数のことを言います。「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0.1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」などの「小数」や、「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分の１」などの「分数」は、「整数」に含みません。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ここでは、整数の中でも、０～９までの整数について扱います。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はじめに、「奇数と偶数」についてです。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「奇数」とは、＜クリック＞「１」、「３」、「５」、「７」、「９」などの数のことを言います。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また、「偶数」とは、＜クリック＞「０」、「２」、「４」、「６」、「８」などの数のことを言います。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32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では、この「奇数」と「偶数」とは、どのような数のことなのでしょうか。詳しく見ていきましょう。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まず、「１」、「３」、「５」、「７」、「９」などの「奇数」について、２つ定義があります。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１つ目は、「奇数」とは、「２で割って１余る数」と定義されます。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例えば、「奇数」である「１」を「２で割って」みましょう。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「１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２＝０」で、「０」を「１」の下に記入し、「１－０＝１」となり、余りが「１」になります。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同じく、「３」を「２で割って」みましょう。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「３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２＝１」で、「２」を「３」の下に記入し、「３－２＝１」となり、余りがやはり「１」になります。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２つ目は、「２をかけて作った数＋１」という定義です。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例えば、「奇数」の「７」というのは、「３」という数に「２」をかけて「１」を足した数になります。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同じく、「９」というのは、「４」という数に「２」をかけて「１」を足した数になります。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14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次に、「０」、「２」、「４」、「６」、「８」などの「偶数」についても、２つ定義があります。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１つ目は、「偶数」とは、「２で割ると商が整数となり、割り切れる数」という定義です。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例えば、「偶数」である「２」を「２で割って」みましょう。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「２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２＝１」で、商である「２」は「整数」です。そして、「２」を「２」の下に記入し、「２－２＝０」となるので、余りはなく割り切れます。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同じく、「４」を「２で割って」みましょう。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「４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２＝２」で、商である「２」は「整数」です。そして、「４」を「４」の下に記入し、「４－４＝０」となるので、余りはなく割り切れます。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２つ目は、「２に整数をかけてできた数」という定義です。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こちらの方が分かりやすいと思います。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例えば、「偶数」の「６」というのは、「２」に整数の「３」をかけてできた数になります。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同じく、「８」という「偶数」は、「２」に整数の「４」をかけてできた数になります。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5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次に、「倍数と約数」についてです。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「倍数」とは、「ある数を整数倍した整数の集合」と定義されます。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例えば、「８の倍数」とは、「８を１倍した８」、「８を２倍した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」、「８を３倍した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」などです。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何倍でもできますので、「倍数」は限りなく存在します。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「約数」とは、「ある数を割り切ることができる整数」のことです。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例えば、「８の約数」とは、「８を割り切れる１」、「８を割り切れる２」、「８を割り切れる４」などです。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「３」などは、「８」を「３」で割り切れませんので、「約数」ではありません。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また、「倍数」と違い、「約数」は個数が決まっています。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86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今、「倍数」と「約数」について説明しました。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次は、「倍数」と「約数」を使って、「最小公倍数」と「最大公約数」について説明します。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「８の倍数」は、先程説明したとおり、「８」、「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」などです。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同じように、「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の倍数」は、「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」などがあります。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ここで、「８の倍数」と「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の倍数」の中に、同じ数が登場します。分かりますか。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そうです、＜クリック＞「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「倍数」は限りなく存在しますので、同じ数は「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」の他にも限りなく存在します。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互いに共通する「倍数」を「公倍数」と言い、「公倍数」の中で、一番小さい「公倍数」のことを＜クリック＞「最小公倍数」と言います。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457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次は、「最大公約数」です。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「８の約数」は、「１」、「２」、「４」、「８」でしたね。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同じように、「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の約数」は、「１」、「２」、「３」、「４」、「６」、「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」となります。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ここで、「８の約数」と「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の約数」の中に、同じ数が登場します。いくつかありますが、見付けましたか。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そうです、＜クリック＞「１」と「２」と「４」です。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これらの共通する「約数」を「公約数」と言い、「公約数」の中で、一番大きい「公約数」のことを＜クリック＞「最大公約数」と言います。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415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縦が４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横が６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の長方形の紙をすきまなくしきつめて、正方形をつくります。正方形の１辺をできるだけ小さくするとき、正方形の１辺は何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になりますか。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この問題は、どのように考えたらよいでしょうか。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下にあるイラストを見ると分かりやすいと思いますが、この問題の意味は、「縦と横の大きさが異なる長方形の紙を、縦と横が同じ長さになるまで並べる。」ということです。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紙の縦の長さは４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ですので、＜クリック＞まず４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＜クリック＞さらに並べると８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と、４の倍数、４、８、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16…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というように増えていきます。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同じように、横の紙の長さは６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ですので、＜クリック＞まず６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＜クリック＞さらに並べると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と、６の倍数、６、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24…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と増えていきます。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しかも、その中でもできるだけ１辺を小さくしたいのですから、「最小公倍数」を使うとよいです。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４の倍数と６の倍数を右側に表示しました。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共通する倍数のうち、一番小さい数、つまり、最小公倍数は＜クリック＞「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」ですので、答え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、＜クリック＞「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12cm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」となります。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897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「縮図や拡大図」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について勉強しましょう。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992E-C75A-4D0B-9635-093ACBB7CAD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64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000" y="180000"/>
            <a:ext cx="11880000" cy="6480000"/>
          </a:xfrm>
        </p:spPr>
        <p:txBody>
          <a:bodyPr anchor="ctr" anchorCtr="0">
            <a:no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整数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70AB3B0-A2D8-466E-86D3-86DC7C4C08DF}"/>
              </a:ext>
            </a:extLst>
          </p:cNvPr>
          <p:cNvSpPr txBox="1">
            <a:spLocks/>
          </p:cNvSpPr>
          <p:nvPr/>
        </p:nvSpPr>
        <p:spPr>
          <a:xfrm>
            <a:off x="156000" y="2520000"/>
            <a:ext cx="11880000" cy="36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せいすう</a:t>
            </a:r>
          </a:p>
        </p:txBody>
      </p:sp>
    </p:spTree>
    <p:extLst>
      <p:ext uri="{BB962C8B-B14F-4D97-AF65-F5344CB8AC3E}">
        <p14:creationId xmlns:p14="http://schemas.microsoft.com/office/powerpoint/2010/main" val="41596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辺形 1">
            <a:extLst>
              <a:ext uri="{FF2B5EF4-FFF2-40B4-BE49-F238E27FC236}">
                <a16:creationId xmlns:a16="http://schemas.microsoft.com/office/drawing/2014/main" id="{4D5775F0-B43F-4307-88BA-424BE69F415D}"/>
              </a:ext>
            </a:extLst>
          </p:cNvPr>
          <p:cNvSpPr/>
          <p:nvPr/>
        </p:nvSpPr>
        <p:spPr>
          <a:xfrm>
            <a:off x="5548292" y="2024746"/>
            <a:ext cx="6480000" cy="2880000"/>
          </a:xfrm>
          <a:prstGeom prst="parallelogram">
            <a:avLst>
              <a:gd name="adj" fmla="val 51301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A2675322-5C41-4C84-8B88-9E7998955EA6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4FF8EA6-3843-453D-8156-B011759468DE}"/>
              </a:ext>
            </a:extLst>
          </p:cNvPr>
          <p:cNvSpPr txBox="1"/>
          <p:nvPr/>
        </p:nvSpPr>
        <p:spPr>
          <a:xfrm flipH="1">
            <a:off x="156000" y="180000"/>
            <a:ext cx="4320000" cy="1080000"/>
          </a:xfrm>
          <a:prstGeom prst="snip1Rect">
            <a:avLst/>
          </a:prstGeom>
          <a:solidFill>
            <a:srgbClr val="FF0066"/>
          </a:solidFill>
          <a:ln w="38100">
            <a:solidFill>
              <a:srgbClr val="FF0066"/>
            </a:solidFill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2000"/>
              </a:lnSpc>
            </a:pPr>
            <a:endParaRPr lang="en-US" altLang="ja-JP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縮図や拡大図</a:t>
            </a:r>
            <a:endParaRPr lang="en-US" altLang="ja-JP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FE9CE2F-25E3-4034-9FCD-26C93E09F36A}"/>
              </a:ext>
            </a:extLst>
          </p:cNvPr>
          <p:cNvSpPr txBox="1"/>
          <p:nvPr/>
        </p:nvSpPr>
        <p:spPr>
          <a:xfrm>
            <a:off x="155999" y="282245"/>
            <a:ext cx="4319999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しゅくず　　　　　 かくだいず</a:t>
            </a:r>
            <a:endParaRPr kumimoji="1"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FDC7F07E-A902-4B24-A8BA-436A6E52D226}"/>
              </a:ext>
            </a:extLst>
          </p:cNvPr>
          <p:cNvSpPr txBox="1">
            <a:spLocks/>
          </p:cNvSpPr>
          <p:nvPr/>
        </p:nvSpPr>
        <p:spPr>
          <a:xfrm>
            <a:off x="5803740" y="5143836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88D3437-F08D-41D6-81B5-93E52D7A9949}"/>
              </a:ext>
            </a:extLst>
          </p:cNvPr>
          <p:cNvSpPr txBox="1">
            <a:spLocks/>
          </p:cNvSpPr>
          <p:nvPr/>
        </p:nvSpPr>
        <p:spPr>
          <a:xfrm>
            <a:off x="1296606" y="5143836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3F5F30C-8940-4899-9493-8F445B51F741}"/>
              </a:ext>
            </a:extLst>
          </p:cNvPr>
          <p:cNvCxnSpPr/>
          <p:nvPr/>
        </p:nvCxnSpPr>
        <p:spPr>
          <a:xfrm>
            <a:off x="5536862" y="4904746"/>
            <a:ext cx="502247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14A4F32-ECB6-4C8B-963F-2FAABE27F8E0}"/>
              </a:ext>
            </a:extLst>
          </p:cNvPr>
          <p:cNvCxnSpPr>
            <a:cxnSpLocks/>
          </p:cNvCxnSpPr>
          <p:nvPr/>
        </p:nvCxnSpPr>
        <p:spPr>
          <a:xfrm flipV="1">
            <a:off x="5543198" y="2024748"/>
            <a:ext cx="1491151" cy="287999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F4A224B5-32E9-4666-8175-63F3CD458BC9}"/>
              </a:ext>
            </a:extLst>
          </p:cNvPr>
          <p:cNvSpPr/>
          <p:nvPr/>
        </p:nvSpPr>
        <p:spPr>
          <a:xfrm>
            <a:off x="666607" y="3475127"/>
            <a:ext cx="3240000" cy="1440000"/>
          </a:xfrm>
          <a:prstGeom prst="parallelogram">
            <a:avLst>
              <a:gd name="adj" fmla="val 51301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45D6730-2950-43CC-AFEE-95E803A4F5F4}"/>
              </a:ext>
            </a:extLst>
          </p:cNvPr>
          <p:cNvSpPr txBox="1"/>
          <p:nvPr/>
        </p:nvSpPr>
        <p:spPr>
          <a:xfrm flipH="1">
            <a:off x="3795723" y="3481210"/>
            <a:ext cx="1800000" cy="7920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縮小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723C181-96F4-4823-9D55-52DD4422633B}"/>
              </a:ext>
            </a:extLst>
          </p:cNvPr>
          <p:cNvSpPr txBox="1"/>
          <p:nvPr/>
        </p:nvSpPr>
        <p:spPr>
          <a:xfrm>
            <a:off x="3795722" y="3480887"/>
            <a:ext cx="180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しゅくしょう</a:t>
            </a: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59CA9461-095B-4810-B891-7C8F01641703}"/>
              </a:ext>
            </a:extLst>
          </p:cNvPr>
          <p:cNvSpPr/>
          <p:nvPr/>
        </p:nvSpPr>
        <p:spPr>
          <a:xfrm rot="16200000">
            <a:off x="1818607" y="3838116"/>
            <a:ext cx="216000" cy="2520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中かっこ 30">
            <a:extLst>
              <a:ext uri="{FF2B5EF4-FFF2-40B4-BE49-F238E27FC236}">
                <a16:creationId xmlns:a16="http://schemas.microsoft.com/office/drawing/2014/main" id="{A91A2A08-F0B3-41E1-8065-C29CAEF8732B}"/>
              </a:ext>
            </a:extLst>
          </p:cNvPr>
          <p:cNvSpPr/>
          <p:nvPr/>
        </p:nvSpPr>
        <p:spPr>
          <a:xfrm rot="16200000">
            <a:off x="7960292" y="2629205"/>
            <a:ext cx="216000" cy="5040000"/>
          </a:xfrm>
          <a:prstGeom prst="leftBrace">
            <a:avLst>
              <a:gd name="adj1" fmla="val 8333"/>
              <a:gd name="adj2" fmla="val 175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>
            <a:off x="519302" y="4537203"/>
            <a:ext cx="720000" cy="720000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79AFED43-EE15-4397-B024-8A87CD5BBA78}"/>
              </a:ext>
            </a:extLst>
          </p:cNvPr>
          <p:cNvSpPr/>
          <p:nvPr/>
        </p:nvSpPr>
        <p:spPr>
          <a:xfrm>
            <a:off x="5400988" y="4521773"/>
            <a:ext cx="720000" cy="720000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23DD1D-E60C-40CD-9182-F42CE132B6B4}"/>
              </a:ext>
            </a:extLst>
          </p:cNvPr>
          <p:cNvSpPr txBox="1"/>
          <p:nvPr/>
        </p:nvSpPr>
        <p:spPr>
          <a:xfrm>
            <a:off x="4269315" y="2516207"/>
            <a:ext cx="1800000" cy="79200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拡大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CE01672-31D2-43EE-ACBB-FFD853BAF3C0}"/>
              </a:ext>
            </a:extLst>
          </p:cNvPr>
          <p:cNvSpPr txBox="1"/>
          <p:nvPr/>
        </p:nvSpPr>
        <p:spPr>
          <a:xfrm>
            <a:off x="4260021" y="2511393"/>
            <a:ext cx="180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かくだい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矢印: 下カーブ 31">
            <a:extLst>
              <a:ext uri="{FF2B5EF4-FFF2-40B4-BE49-F238E27FC236}">
                <a16:creationId xmlns:a16="http://schemas.microsoft.com/office/drawing/2014/main" id="{0E0C919A-3D97-4CB2-ABFB-C5BB9295DAB0}"/>
              </a:ext>
            </a:extLst>
          </p:cNvPr>
          <p:cNvSpPr/>
          <p:nvPr/>
        </p:nvSpPr>
        <p:spPr>
          <a:xfrm flipV="1">
            <a:off x="1814577" y="5933742"/>
            <a:ext cx="4709160" cy="592036"/>
          </a:xfrm>
          <a:prstGeom prst="curvedDownArrow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矢印: 下カーブ 31">
            <a:extLst>
              <a:ext uri="{FF2B5EF4-FFF2-40B4-BE49-F238E27FC236}">
                <a16:creationId xmlns:a16="http://schemas.microsoft.com/office/drawing/2014/main" id="{05D85889-4871-4049-809B-D5F4BC3CA90F}"/>
              </a:ext>
            </a:extLst>
          </p:cNvPr>
          <p:cNvSpPr/>
          <p:nvPr/>
        </p:nvSpPr>
        <p:spPr>
          <a:xfrm rot="20511573">
            <a:off x="480040" y="2077571"/>
            <a:ext cx="4739866" cy="576611"/>
          </a:xfrm>
          <a:prstGeom prst="curvedDownArrow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833891F1-9642-47B2-9AE5-74854BF31827}"/>
              </a:ext>
            </a:extLst>
          </p:cNvPr>
          <p:cNvSpPr txBox="1">
            <a:spLocks/>
          </p:cNvSpPr>
          <p:nvPr/>
        </p:nvSpPr>
        <p:spPr>
          <a:xfrm>
            <a:off x="-92973" y="3422500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2D89085B-9D57-4A31-86A5-E635B2AA80B4}"/>
              </a:ext>
            </a:extLst>
          </p:cNvPr>
          <p:cNvSpPr/>
          <p:nvPr/>
        </p:nvSpPr>
        <p:spPr>
          <a:xfrm rot="1725564">
            <a:off x="720334" y="3295364"/>
            <a:ext cx="216000" cy="1620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5130988" y="1871018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左中かっこ 50">
            <a:extLst>
              <a:ext uri="{FF2B5EF4-FFF2-40B4-BE49-F238E27FC236}">
                <a16:creationId xmlns:a16="http://schemas.microsoft.com/office/drawing/2014/main" id="{5B3B3B59-D36B-44E0-A408-09293B173443}"/>
              </a:ext>
            </a:extLst>
          </p:cNvPr>
          <p:cNvSpPr/>
          <p:nvPr/>
        </p:nvSpPr>
        <p:spPr>
          <a:xfrm rot="1666102">
            <a:off x="5918914" y="1741106"/>
            <a:ext cx="216000" cy="3168000"/>
          </a:xfrm>
          <a:prstGeom prst="leftBrace">
            <a:avLst>
              <a:gd name="adj1" fmla="val 8333"/>
              <a:gd name="adj2" fmla="val 2257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7DE4C1B-7325-492D-8848-79B8F46DB97D}"/>
              </a:ext>
            </a:extLst>
          </p:cNvPr>
          <p:cNvCxnSpPr>
            <a:cxnSpLocks/>
          </p:cNvCxnSpPr>
          <p:nvPr/>
        </p:nvCxnSpPr>
        <p:spPr>
          <a:xfrm>
            <a:off x="671774" y="4919781"/>
            <a:ext cx="2514833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DF97A54-1C03-474C-BD5A-713DD1CE3DC0}"/>
              </a:ext>
            </a:extLst>
          </p:cNvPr>
          <p:cNvCxnSpPr>
            <a:cxnSpLocks/>
          </p:cNvCxnSpPr>
          <p:nvPr/>
        </p:nvCxnSpPr>
        <p:spPr>
          <a:xfrm flipV="1">
            <a:off x="682935" y="3475127"/>
            <a:ext cx="725813" cy="1429619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D8A040D1-1732-47CA-ACAA-E84C75208AF5}"/>
              </a:ext>
            </a:extLst>
          </p:cNvPr>
          <p:cNvSpPr/>
          <p:nvPr/>
        </p:nvSpPr>
        <p:spPr>
          <a:xfrm>
            <a:off x="7582544" y="5510150"/>
            <a:ext cx="3960000" cy="90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lnSpc>
                <a:spcPts val="1500"/>
              </a:lnSpc>
            </a:pPr>
            <a:endParaRPr kumimoji="1" lang="en-US" altLang="ja-JP" sz="3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角の大きさは同じ</a:t>
            </a:r>
          </a:p>
        </p:txBody>
      </p:sp>
      <p:sp>
        <p:nvSpPr>
          <p:cNvPr id="54" name="吹き出し: 角を丸めた四角形 53">
            <a:extLst>
              <a:ext uri="{FF2B5EF4-FFF2-40B4-BE49-F238E27FC236}">
                <a16:creationId xmlns:a16="http://schemas.microsoft.com/office/drawing/2014/main" id="{838E48E7-CFC3-446E-A8C2-07D2690C57E0}"/>
              </a:ext>
            </a:extLst>
          </p:cNvPr>
          <p:cNvSpPr/>
          <p:nvPr/>
        </p:nvSpPr>
        <p:spPr>
          <a:xfrm>
            <a:off x="7708292" y="208212"/>
            <a:ext cx="4320000" cy="14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endParaRPr kumimoji="1" lang="en-US" altLang="ja-JP" sz="3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</a:t>
            </a:r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している辺の長さの比が同じ</a:t>
            </a: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B8FB66B0-E160-4780-9E65-DCD9E2C90C18}"/>
              </a:ext>
            </a:extLst>
          </p:cNvPr>
          <p:cNvSpPr txBox="1">
            <a:spLocks/>
          </p:cNvSpPr>
          <p:nvPr/>
        </p:nvSpPr>
        <p:spPr>
          <a:xfrm>
            <a:off x="4126938" y="993170"/>
            <a:ext cx="1440000" cy="90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spc="-400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２倍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3D069D32-FE13-4B74-96BD-2634680F8BC6}"/>
              </a:ext>
            </a:extLst>
          </p:cNvPr>
          <p:cNvSpPr txBox="1">
            <a:spLocks/>
          </p:cNvSpPr>
          <p:nvPr/>
        </p:nvSpPr>
        <p:spPr>
          <a:xfrm>
            <a:off x="5686686" y="6061627"/>
            <a:ext cx="1440000" cy="90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spc="-400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２倍</a:t>
            </a:r>
          </a:p>
        </p:txBody>
      </p:sp>
      <p:cxnSp>
        <p:nvCxnSpPr>
          <p:cNvPr id="4" name="直線コネクタ 3"/>
          <p:cNvCxnSpPr>
            <a:stCxn id="54" idx="2"/>
          </p:cNvCxnSpPr>
          <p:nvPr/>
        </p:nvCxnSpPr>
        <p:spPr>
          <a:xfrm flipH="1">
            <a:off x="6536322" y="1648212"/>
            <a:ext cx="3331970" cy="1659995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54" idx="2"/>
          </p:cNvCxnSpPr>
          <p:nvPr/>
        </p:nvCxnSpPr>
        <p:spPr>
          <a:xfrm flipH="1">
            <a:off x="8068292" y="1648212"/>
            <a:ext cx="1800000" cy="3120077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13" idx="0"/>
          </p:cNvCxnSpPr>
          <p:nvPr/>
        </p:nvCxnSpPr>
        <p:spPr>
          <a:xfrm flipH="1" flipV="1">
            <a:off x="6244602" y="4604088"/>
            <a:ext cx="3317942" cy="906062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9A99E67-B0AE-49BD-8D22-BEF0A7852258}"/>
              </a:ext>
            </a:extLst>
          </p:cNvPr>
          <p:cNvSpPr txBox="1"/>
          <p:nvPr/>
        </p:nvSpPr>
        <p:spPr>
          <a:xfrm>
            <a:off x="148794" y="1453052"/>
            <a:ext cx="2880000" cy="72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平行四辺形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148792" y="1465277"/>
            <a:ext cx="2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へいこうしへんけい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6" name="矢印: 下カーブ 31">
            <a:extLst>
              <a:ext uri="{FF2B5EF4-FFF2-40B4-BE49-F238E27FC236}">
                <a16:creationId xmlns:a16="http://schemas.microsoft.com/office/drawing/2014/main" id="{05D85889-4871-4049-809B-D5F4BC3CA90F}"/>
              </a:ext>
            </a:extLst>
          </p:cNvPr>
          <p:cNvSpPr/>
          <p:nvPr/>
        </p:nvSpPr>
        <p:spPr>
          <a:xfrm rot="20522475" flipH="1">
            <a:off x="595092" y="2374397"/>
            <a:ext cx="4739867" cy="576611"/>
          </a:xfrm>
          <a:prstGeom prst="curvedDownArrow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835627" y="2630792"/>
            <a:ext cx="1445846" cy="927763"/>
            <a:chOff x="1455917" y="2377716"/>
            <a:chExt cx="1445846" cy="927763"/>
          </a:xfrm>
        </p:grpSpPr>
        <p:sp>
          <p:nvSpPr>
            <p:cNvPr id="57" name="タイトル 1">
              <a:extLst>
                <a:ext uri="{FF2B5EF4-FFF2-40B4-BE49-F238E27FC236}">
                  <a16:creationId xmlns:a16="http://schemas.microsoft.com/office/drawing/2014/main" id="{B8FB66B0-E160-4780-9E65-DCD9E2C90C18}"/>
                </a:ext>
              </a:extLst>
            </p:cNvPr>
            <p:cNvSpPr txBox="1">
              <a:spLocks/>
            </p:cNvSpPr>
            <p:nvPr/>
          </p:nvSpPr>
          <p:spPr>
            <a:xfrm>
              <a:off x="1641763" y="2377716"/>
              <a:ext cx="1260000" cy="900000"/>
            </a:xfrm>
            <a:prstGeom prst="rect">
              <a:avLst/>
            </a:prstGeom>
          </p:spPr>
          <p:txBody>
            <a:bodyPr vert="horz" lIns="0" tIns="45720" rIns="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4400" b="1" spc="-400" dirty="0" smtClean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倍</a:t>
              </a:r>
              <a:endParaRPr lang="ja-JP" altLang="en-US" sz="4400" b="1" spc="-4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8" name="タイトル 1">
              <a:extLst>
                <a:ext uri="{FF2B5EF4-FFF2-40B4-BE49-F238E27FC236}">
                  <a16:creationId xmlns:a16="http://schemas.microsoft.com/office/drawing/2014/main" id="{B8FB66B0-E160-4780-9E65-DCD9E2C90C18}"/>
                </a:ext>
              </a:extLst>
            </p:cNvPr>
            <p:cNvSpPr txBox="1">
              <a:spLocks/>
            </p:cNvSpPr>
            <p:nvPr/>
          </p:nvSpPr>
          <p:spPr>
            <a:xfrm>
              <a:off x="1455917" y="2405479"/>
              <a:ext cx="720000" cy="900000"/>
            </a:xfrm>
            <a:prstGeom prst="rect">
              <a:avLst/>
            </a:prstGeom>
          </p:spPr>
          <p:txBody>
            <a:bodyPr vert="horz" lIns="0" tIns="45720" rIns="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400" b="1" spc="-400" dirty="0" smtClean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</a:t>
              </a:r>
              <a:endParaRPr lang="en-US" altLang="ja-JP" sz="2400" b="1" spc="-4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100000"/>
                </a:lnSpc>
              </a:pPr>
              <a:r>
                <a:rPr lang="ja-JP" altLang="en-US" sz="2400" b="1" spc="-400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1644027" y="2865904"/>
              <a:ext cx="360000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58"/>
          <p:cNvGrpSpPr/>
          <p:nvPr/>
        </p:nvGrpSpPr>
        <p:grpSpPr>
          <a:xfrm>
            <a:off x="2523410" y="5312198"/>
            <a:ext cx="1445846" cy="927763"/>
            <a:chOff x="1455917" y="2377716"/>
            <a:chExt cx="1445846" cy="927763"/>
          </a:xfrm>
        </p:grpSpPr>
        <p:sp>
          <p:nvSpPr>
            <p:cNvPr id="60" name="タイトル 1">
              <a:extLst>
                <a:ext uri="{FF2B5EF4-FFF2-40B4-BE49-F238E27FC236}">
                  <a16:creationId xmlns:a16="http://schemas.microsoft.com/office/drawing/2014/main" id="{B8FB66B0-E160-4780-9E65-DCD9E2C90C18}"/>
                </a:ext>
              </a:extLst>
            </p:cNvPr>
            <p:cNvSpPr txBox="1">
              <a:spLocks/>
            </p:cNvSpPr>
            <p:nvPr/>
          </p:nvSpPr>
          <p:spPr>
            <a:xfrm>
              <a:off x="1641763" y="2377716"/>
              <a:ext cx="1260000" cy="900000"/>
            </a:xfrm>
            <a:prstGeom prst="rect">
              <a:avLst/>
            </a:prstGeom>
          </p:spPr>
          <p:txBody>
            <a:bodyPr vert="horz" lIns="0" tIns="45720" rIns="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4400" b="1" spc="-400" dirty="0" smtClean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倍</a:t>
              </a:r>
              <a:endParaRPr lang="ja-JP" altLang="en-US" sz="4400" b="1" spc="-4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1" name="タイトル 1">
              <a:extLst>
                <a:ext uri="{FF2B5EF4-FFF2-40B4-BE49-F238E27FC236}">
                  <a16:creationId xmlns:a16="http://schemas.microsoft.com/office/drawing/2014/main" id="{B8FB66B0-E160-4780-9E65-DCD9E2C90C18}"/>
                </a:ext>
              </a:extLst>
            </p:cNvPr>
            <p:cNvSpPr txBox="1">
              <a:spLocks/>
            </p:cNvSpPr>
            <p:nvPr/>
          </p:nvSpPr>
          <p:spPr>
            <a:xfrm>
              <a:off x="1455917" y="2405479"/>
              <a:ext cx="720000" cy="900000"/>
            </a:xfrm>
            <a:prstGeom prst="rect">
              <a:avLst/>
            </a:prstGeom>
          </p:spPr>
          <p:txBody>
            <a:bodyPr vert="horz" lIns="0" tIns="45720" rIns="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400" b="1" spc="-400" dirty="0" smtClean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</a:t>
              </a:r>
              <a:endParaRPr lang="en-US" altLang="ja-JP" sz="2400" b="1" spc="-4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100000"/>
                </a:lnSpc>
              </a:pPr>
              <a:r>
                <a:rPr lang="ja-JP" altLang="en-US" sz="2400" b="1" spc="-400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</a:p>
          </p:txBody>
        </p:sp>
        <p:cxnSp>
          <p:nvCxnSpPr>
            <p:cNvPr id="62" name="直線コネクタ 61"/>
            <p:cNvCxnSpPr/>
            <p:nvPr/>
          </p:nvCxnSpPr>
          <p:spPr>
            <a:xfrm>
              <a:off x="1644027" y="2865904"/>
              <a:ext cx="360000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矢印: 下カーブ 31">
            <a:extLst>
              <a:ext uri="{FF2B5EF4-FFF2-40B4-BE49-F238E27FC236}">
                <a16:creationId xmlns:a16="http://schemas.microsoft.com/office/drawing/2014/main" id="{0E0C919A-3D97-4CB2-ABFB-C5BB9295DAB0}"/>
              </a:ext>
            </a:extLst>
          </p:cNvPr>
          <p:cNvSpPr/>
          <p:nvPr/>
        </p:nvSpPr>
        <p:spPr>
          <a:xfrm flipH="1" flipV="1">
            <a:off x="1715560" y="5653156"/>
            <a:ext cx="4709160" cy="592036"/>
          </a:xfrm>
          <a:prstGeom prst="curvedDownArrow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円弧 45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6300000">
            <a:off x="1058190" y="3007763"/>
            <a:ext cx="720000" cy="720000"/>
          </a:xfrm>
          <a:prstGeom prst="arc">
            <a:avLst/>
          </a:prstGeom>
          <a:ln w="508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10800000">
            <a:off x="3372453" y="3133463"/>
            <a:ext cx="720000" cy="720000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弧 63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17100000">
            <a:off x="2850814" y="4642054"/>
            <a:ext cx="720000" cy="720000"/>
          </a:xfrm>
          <a:prstGeom prst="arc">
            <a:avLst/>
          </a:prstGeom>
          <a:ln w="508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弧 64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6300000">
            <a:off x="6635499" y="1574704"/>
            <a:ext cx="720000" cy="720000"/>
          </a:xfrm>
          <a:prstGeom prst="arc">
            <a:avLst/>
          </a:prstGeom>
          <a:ln w="508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弧 65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17100000">
            <a:off x="10196814" y="4665671"/>
            <a:ext cx="720000" cy="720000"/>
          </a:xfrm>
          <a:prstGeom prst="arc">
            <a:avLst/>
          </a:prstGeom>
          <a:ln w="508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弧 66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10800000">
            <a:off x="11435952" y="1682103"/>
            <a:ext cx="720000" cy="720000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8" name="直線コネクタ 67"/>
          <p:cNvCxnSpPr>
            <a:stCxn id="13" idx="0"/>
          </p:cNvCxnSpPr>
          <p:nvPr/>
        </p:nvCxnSpPr>
        <p:spPr>
          <a:xfrm flipH="1" flipV="1">
            <a:off x="7327466" y="2348214"/>
            <a:ext cx="2235078" cy="3161936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13" idx="0"/>
          </p:cNvCxnSpPr>
          <p:nvPr/>
        </p:nvCxnSpPr>
        <p:spPr>
          <a:xfrm flipV="1">
            <a:off x="9562544" y="2348214"/>
            <a:ext cx="1778804" cy="3161936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13" idx="0"/>
          </p:cNvCxnSpPr>
          <p:nvPr/>
        </p:nvCxnSpPr>
        <p:spPr>
          <a:xfrm flipV="1">
            <a:off x="9562544" y="4601898"/>
            <a:ext cx="715045" cy="908252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4792253" y="898545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2332577" y="2496570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3050137" y="5178580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6369593" y="5921533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7708292" y="214275"/>
            <a:ext cx="43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たいおう　　　　　　　　　　　へん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7708292" y="872015"/>
            <a:ext cx="43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 ひ　　　　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7642913" y="5509156"/>
            <a:ext cx="396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　　　 おお　　　　　　　　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49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id="{4D5775F0-B43F-4307-88BA-424BE69F415D}"/>
              </a:ext>
            </a:extLst>
          </p:cNvPr>
          <p:cNvSpPr/>
          <p:nvPr/>
        </p:nvSpPr>
        <p:spPr>
          <a:xfrm flipH="1">
            <a:off x="4356297" y="2645229"/>
            <a:ext cx="5760000" cy="2880000"/>
          </a:xfrm>
          <a:prstGeom prst="rtTriangl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A2675322-5C41-4C84-8B88-9E7998955EA6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FDC7F07E-A902-4B24-A8BA-436A6E52D226}"/>
              </a:ext>
            </a:extLst>
          </p:cNvPr>
          <p:cNvSpPr txBox="1">
            <a:spLocks/>
          </p:cNvSpPr>
          <p:nvPr/>
        </p:nvSpPr>
        <p:spPr>
          <a:xfrm>
            <a:off x="5477161" y="5764319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88D3437-F08D-41D6-81B5-93E52D7A9949}"/>
              </a:ext>
            </a:extLst>
          </p:cNvPr>
          <p:cNvSpPr txBox="1">
            <a:spLocks/>
          </p:cNvSpPr>
          <p:nvPr/>
        </p:nvSpPr>
        <p:spPr>
          <a:xfrm>
            <a:off x="1723854" y="3089770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3F5F30C-8940-4899-9493-8F445B51F741}"/>
              </a:ext>
            </a:extLst>
          </p:cNvPr>
          <p:cNvCxnSpPr/>
          <p:nvPr/>
        </p:nvCxnSpPr>
        <p:spPr>
          <a:xfrm>
            <a:off x="4344866" y="5525229"/>
            <a:ext cx="576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14A4F32-ECB6-4C8B-963F-2FAABE27F8E0}"/>
              </a:ext>
            </a:extLst>
          </p:cNvPr>
          <p:cNvCxnSpPr>
            <a:cxnSpLocks/>
            <a:stCxn id="2" idx="2"/>
            <a:endCxn id="2" idx="0"/>
          </p:cNvCxnSpPr>
          <p:nvPr/>
        </p:nvCxnSpPr>
        <p:spPr>
          <a:xfrm flipV="1">
            <a:off x="10116297" y="2645229"/>
            <a:ext cx="0" cy="28800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F4A224B5-32E9-4666-8175-63F3CD458BC9}"/>
              </a:ext>
            </a:extLst>
          </p:cNvPr>
          <p:cNvSpPr/>
          <p:nvPr/>
        </p:nvSpPr>
        <p:spPr>
          <a:xfrm flipH="1">
            <a:off x="888442" y="1453365"/>
            <a:ext cx="2880000" cy="1440000"/>
          </a:xfrm>
          <a:prstGeom prst="rtTriangl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59CA9461-095B-4810-B891-7C8F01641703}"/>
              </a:ext>
            </a:extLst>
          </p:cNvPr>
          <p:cNvSpPr/>
          <p:nvPr/>
        </p:nvSpPr>
        <p:spPr>
          <a:xfrm rot="16200000">
            <a:off x="2229917" y="1604050"/>
            <a:ext cx="216000" cy="2880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中かっこ 30">
            <a:extLst>
              <a:ext uri="{FF2B5EF4-FFF2-40B4-BE49-F238E27FC236}">
                <a16:creationId xmlns:a16="http://schemas.microsoft.com/office/drawing/2014/main" id="{A91A2A08-F0B3-41E1-8065-C29CAEF8732B}"/>
              </a:ext>
            </a:extLst>
          </p:cNvPr>
          <p:cNvSpPr/>
          <p:nvPr/>
        </p:nvSpPr>
        <p:spPr>
          <a:xfrm rot="16200000">
            <a:off x="7128296" y="2873957"/>
            <a:ext cx="216000" cy="5760000"/>
          </a:xfrm>
          <a:prstGeom prst="leftBrace">
            <a:avLst>
              <a:gd name="adj1" fmla="val 8333"/>
              <a:gd name="adj2" fmla="val 300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弧 4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1800000">
            <a:off x="1237642" y="2515564"/>
            <a:ext cx="504000" cy="504000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23DD1D-E60C-40CD-9182-F42CE132B6B4}"/>
              </a:ext>
            </a:extLst>
          </p:cNvPr>
          <p:cNvSpPr txBox="1"/>
          <p:nvPr/>
        </p:nvSpPr>
        <p:spPr>
          <a:xfrm rot="900000">
            <a:off x="4483881" y="3068624"/>
            <a:ext cx="1980000" cy="108000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拡大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CE01672-31D2-43EE-ACBB-FFD853BAF3C0}"/>
              </a:ext>
            </a:extLst>
          </p:cNvPr>
          <p:cNvSpPr txBox="1"/>
          <p:nvPr/>
        </p:nvSpPr>
        <p:spPr>
          <a:xfrm rot="900000">
            <a:off x="4600532" y="3114662"/>
            <a:ext cx="19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かくだい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矢印: 下カーブ 31">
            <a:extLst>
              <a:ext uri="{FF2B5EF4-FFF2-40B4-BE49-F238E27FC236}">
                <a16:creationId xmlns:a16="http://schemas.microsoft.com/office/drawing/2014/main" id="{0E0C919A-3D97-4CB2-ABFB-C5BB9295DAB0}"/>
              </a:ext>
            </a:extLst>
          </p:cNvPr>
          <p:cNvSpPr/>
          <p:nvPr/>
        </p:nvSpPr>
        <p:spPr>
          <a:xfrm rot="2234164" flipV="1">
            <a:off x="1530378" y="4988413"/>
            <a:ext cx="4318385" cy="592036"/>
          </a:xfrm>
          <a:prstGeom prst="curvedDownArrow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矢印: 下カーブ 31">
            <a:extLst>
              <a:ext uri="{FF2B5EF4-FFF2-40B4-BE49-F238E27FC236}">
                <a16:creationId xmlns:a16="http://schemas.microsoft.com/office/drawing/2014/main" id="{05D85889-4871-4049-809B-D5F4BC3CA90F}"/>
              </a:ext>
            </a:extLst>
          </p:cNvPr>
          <p:cNvSpPr/>
          <p:nvPr/>
        </p:nvSpPr>
        <p:spPr>
          <a:xfrm rot="670518">
            <a:off x="4788453" y="1531486"/>
            <a:ext cx="6360570" cy="592036"/>
          </a:xfrm>
          <a:prstGeom prst="curvedDownArrow">
            <a:avLst/>
          </a:prstGeom>
          <a:solidFill>
            <a:schemeClr val="accent6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833891F1-9642-47B2-9AE5-74854BF31827}"/>
              </a:ext>
            </a:extLst>
          </p:cNvPr>
          <p:cNvSpPr txBox="1">
            <a:spLocks/>
          </p:cNvSpPr>
          <p:nvPr/>
        </p:nvSpPr>
        <p:spPr>
          <a:xfrm>
            <a:off x="4037347" y="1641659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2D89085B-9D57-4A31-86A5-E635B2AA80B4}"/>
              </a:ext>
            </a:extLst>
          </p:cNvPr>
          <p:cNvSpPr/>
          <p:nvPr/>
        </p:nvSpPr>
        <p:spPr>
          <a:xfrm rot="10800000" flipV="1">
            <a:off x="3901479" y="1451037"/>
            <a:ext cx="216000" cy="1440000"/>
          </a:xfrm>
          <a:prstGeom prst="leftBrace">
            <a:avLst>
              <a:gd name="adj1" fmla="val 8333"/>
              <a:gd name="adj2" fmla="val 3299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10722050" y="3040703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7DE4C1B-7325-492D-8848-79B8F46DB97D}"/>
              </a:ext>
            </a:extLst>
          </p:cNvPr>
          <p:cNvCxnSpPr>
            <a:cxnSpLocks/>
          </p:cNvCxnSpPr>
          <p:nvPr/>
        </p:nvCxnSpPr>
        <p:spPr>
          <a:xfrm>
            <a:off x="886752" y="2897103"/>
            <a:ext cx="28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DF97A54-1C03-474C-BD5A-713DD1CE3DC0}"/>
              </a:ext>
            </a:extLst>
          </p:cNvPr>
          <p:cNvCxnSpPr>
            <a:cxnSpLocks/>
            <a:stCxn id="17" idx="2"/>
            <a:endCxn id="17" idx="0"/>
          </p:cNvCxnSpPr>
          <p:nvPr/>
        </p:nvCxnSpPr>
        <p:spPr>
          <a:xfrm flipV="1">
            <a:off x="3768442" y="1453365"/>
            <a:ext cx="0" cy="14400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タイトル 1">
            <a:extLst>
              <a:ext uri="{FF2B5EF4-FFF2-40B4-BE49-F238E27FC236}">
                <a16:creationId xmlns:a16="http://schemas.microsoft.com/office/drawing/2014/main" id="{B8FB66B0-E160-4780-9E65-DCD9E2C90C18}"/>
              </a:ext>
            </a:extLst>
          </p:cNvPr>
          <p:cNvSpPr txBox="1">
            <a:spLocks/>
          </p:cNvSpPr>
          <p:nvPr/>
        </p:nvSpPr>
        <p:spPr>
          <a:xfrm>
            <a:off x="7683825" y="658584"/>
            <a:ext cx="1440000" cy="90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spc="-400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4400" b="1" spc="-400" dirty="0" smtClean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</a:t>
            </a:r>
            <a:endParaRPr lang="ja-JP" altLang="en-US" sz="4400" b="1" spc="-400" dirty="0">
              <a:solidFill>
                <a:schemeClr val="accent6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3D069D32-FE13-4B74-96BD-2634680F8BC6}"/>
              </a:ext>
            </a:extLst>
          </p:cNvPr>
          <p:cNvSpPr txBox="1">
            <a:spLocks/>
          </p:cNvSpPr>
          <p:nvPr/>
        </p:nvSpPr>
        <p:spPr>
          <a:xfrm>
            <a:off x="1398340" y="4853956"/>
            <a:ext cx="1440000" cy="90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spc="-400" dirty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4400" b="1" spc="-400" dirty="0" smtClean="0">
                <a:solidFill>
                  <a:schemeClr val="accent2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</a:t>
            </a:r>
            <a:endParaRPr lang="ja-JP" altLang="en-US" sz="4400" b="1" spc="-400" dirty="0">
              <a:solidFill>
                <a:schemeClr val="accent2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9A99E67-B0AE-49BD-8D22-BEF0A7852258}"/>
              </a:ext>
            </a:extLst>
          </p:cNvPr>
          <p:cNvSpPr txBox="1"/>
          <p:nvPr/>
        </p:nvSpPr>
        <p:spPr>
          <a:xfrm>
            <a:off x="156000" y="182706"/>
            <a:ext cx="2880000" cy="72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直角三角形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155998" y="194931"/>
            <a:ext cx="2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ちょっ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かくさんかくけい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2D89085B-9D57-4A31-86A5-E635B2AA80B4}"/>
              </a:ext>
            </a:extLst>
          </p:cNvPr>
          <p:cNvSpPr/>
          <p:nvPr/>
        </p:nvSpPr>
        <p:spPr>
          <a:xfrm rot="10800000">
            <a:off x="10249381" y="2645229"/>
            <a:ext cx="216000" cy="2880000"/>
          </a:xfrm>
          <a:prstGeom prst="leftBrace">
            <a:avLst>
              <a:gd name="adj1" fmla="val 8333"/>
              <a:gd name="adj2" fmla="val 755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1800000">
            <a:off x="4717542" y="5143930"/>
            <a:ext cx="504000" cy="504000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10632050" y="2996424"/>
            <a:ext cx="720000" cy="720000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endParaRPr lang="ja-JP" altLang="en-US" sz="4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382260" y="2528382"/>
            <a:ext cx="36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403041" y="2507600"/>
            <a:ext cx="0" cy="360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9750165" y="5186011"/>
            <a:ext cx="36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9770946" y="5165229"/>
            <a:ext cx="0" cy="360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弧 36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9900000">
            <a:off x="3429520" y="1312683"/>
            <a:ext cx="504000" cy="504000"/>
          </a:xfrm>
          <a:prstGeom prst="arc">
            <a:avLst/>
          </a:prstGeom>
          <a:ln w="508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弧 37">
            <a:extLst>
              <a:ext uri="{FF2B5EF4-FFF2-40B4-BE49-F238E27FC236}">
                <a16:creationId xmlns:a16="http://schemas.microsoft.com/office/drawing/2014/main" id="{0177F26A-3E0F-4257-9BAF-4AA73C0106B4}"/>
              </a:ext>
            </a:extLst>
          </p:cNvPr>
          <p:cNvSpPr/>
          <p:nvPr/>
        </p:nvSpPr>
        <p:spPr>
          <a:xfrm rot="9900000">
            <a:off x="9827582" y="2479961"/>
            <a:ext cx="504000" cy="504000"/>
          </a:xfrm>
          <a:prstGeom prst="arc">
            <a:avLst/>
          </a:prstGeom>
          <a:ln w="508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8300997" y="554509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2065678" y="4763691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5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>
            <a:extLst>
              <a:ext uri="{FF2B5EF4-FFF2-40B4-BE49-F238E27FC236}">
                <a16:creationId xmlns:a16="http://schemas.microsoft.com/office/drawing/2014/main" id="{A2675322-5C41-4C84-8B88-9E7998955EA6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45D6730-2950-43CC-AFEE-95E803A4F5F4}"/>
              </a:ext>
            </a:extLst>
          </p:cNvPr>
          <p:cNvSpPr txBox="1"/>
          <p:nvPr/>
        </p:nvSpPr>
        <p:spPr>
          <a:xfrm rot="900000">
            <a:off x="6265105" y="2534694"/>
            <a:ext cx="1980000" cy="10800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縮小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723C181-96F4-4823-9D55-52DD4422633B}"/>
              </a:ext>
            </a:extLst>
          </p:cNvPr>
          <p:cNvSpPr txBox="1"/>
          <p:nvPr/>
        </p:nvSpPr>
        <p:spPr>
          <a:xfrm rot="900000">
            <a:off x="6393496" y="2551173"/>
            <a:ext cx="19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しゅく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しょう</a:t>
            </a:r>
          </a:p>
        </p:txBody>
      </p:sp>
      <p:sp>
        <p:nvSpPr>
          <p:cNvPr id="42" name="矢印: 下カーブ 31">
            <a:extLst>
              <a:ext uri="{FF2B5EF4-FFF2-40B4-BE49-F238E27FC236}">
                <a16:creationId xmlns:a16="http://schemas.microsoft.com/office/drawing/2014/main" id="{0E0C919A-3D97-4CB2-ABFB-C5BB9295DAB0}"/>
              </a:ext>
            </a:extLst>
          </p:cNvPr>
          <p:cNvSpPr/>
          <p:nvPr/>
        </p:nvSpPr>
        <p:spPr>
          <a:xfrm rot="648810" flipV="1">
            <a:off x="2844819" y="5838316"/>
            <a:ext cx="5685494" cy="592036"/>
          </a:xfrm>
          <a:prstGeom prst="curvedDownArrow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矢印: 下カーブ 31">
            <a:extLst>
              <a:ext uri="{FF2B5EF4-FFF2-40B4-BE49-F238E27FC236}">
                <a16:creationId xmlns:a16="http://schemas.microsoft.com/office/drawing/2014/main" id="{05D85889-4871-4049-809B-D5F4BC3CA90F}"/>
              </a:ext>
            </a:extLst>
          </p:cNvPr>
          <p:cNvSpPr/>
          <p:nvPr/>
        </p:nvSpPr>
        <p:spPr>
          <a:xfrm rot="1807542">
            <a:off x="7237532" y="2235532"/>
            <a:ext cx="4169127" cy="592036"/>
          </a:xfrm>
          <a:prstGeom prst="curvedDownArrow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9A99E67-B0AE-49BD-8D22-BEF0A7852258}"/>
              </a:ext>
            </a:extLst>
          </p:cNvPr>
          <p:cNvSpPr txBox="1"/>
          <p:nvPr/>
        </p:nvSpPr>
        <p:spPr>
          <a:xfrm>
            <a:off x="156000" y="182706"/>
            <a:ext cx="2880000" cy="72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長方形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155998" y="194931"/>
            <a:ext cx="2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ちょうほう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けい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88D3437-F08D-41D6-81B5-93E52D7A9949}"/>
              </a:ext>
            </a:extLst>
          </p:cNvPr>
          <p:cNvSpPr txBox="1">
            <a:spLocks/>
          </p:cNvSpPr>
          <p:nvPr/>
        </p:nvSpPr>
        <p:spPr>
          <a:xfrm>
            <a:off x="8036643" y="5770806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4A224B5-32E9-4666-8175-63F3CD458BC9}"/>
              </a:ext>
            </a:extLst>
          </p:cNvPr>
          <p:cNvSpPr/>
          <p:nvPr/>
        </p:nvSpPr>
        <p:spPr>
          <a:xfrm flipH="1">
            <a:off x="7299205" y="3791493"/>
            <a:ext cx="2700000" cy="162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59CA9461-095B-4810-B891-7C8F01641703}"/>
              </a:ext>
            </a:extLst>
          </p:cNvPr>
          <p:cNvSpPr/>
          <p:nvPr/>
        </p:nvSpPr>
        <p:spPr>
          <a:xfrm rot="16200000">
            <a:off x="8550680" y="4293441"/>
            <a:ext cx="216000" cy="2700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833891F1-9642-47B2-9AE5-74854BF31827}"/>
              </a:ext>
            </a:extLst>
          </p:cNvPr>
          <p:cNvSpPr txBox="1">
            <a:spLocks/>
          </p:cNvSpPr>
          <p:nvPr/>
        </p:nvSpPr>
        <p:spPr>
          <a:xfrm>
            <a:off x="10759892" y="4003669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2D89085B-9D57-4A31-86A5-E635B2AA80B4}"/>
              </a:ext>
            </a:extLst>
          </p:cNvPr>
          <p:cNvSpPr/>
          <p:nvPr/>
        </p:nvSpPr>
        <p:spPr>
          <a:xfrm rot="10800000" flipV="1">
            <a:off x="10132627" y="3788779"/>
            <a:ext cx="216000" cy="1620000"/>
          </a:xfrm>
          <a:prstGeom prst="leftBrace">
            <a:avLst>
              <a:gd name="adj1" fmla="val 8333"/>
              <a:gd name="adj2" fmla="val 3299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7DE4C1B-7325-492D-8848-79B8F46DB97D}"/>
              </a:ext>
            </a:extLst>
          </p:cNvPr>
          <p:cNvCxnSpPr>
            <a:cxnSpLocks/>
          </p:cNvCxnSpPr>
          <p:nvPr/>
        </p:nvCxnSpPr>
        <p:spPr>
          <a:xfrm>
            <a:off x="7297515" y="5416120"/>
            <a:ext cx="270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DF97A54-1C03-474C-BD5A-713DD1CE3DC0}"/>
              </a:ext>
            </a:extLst>
          </p:cNvPr>
          <p:cNvCxnSpPr>
            <a:cxnSpLocks/>
          </p:cNvCxnSpPr>
          <p:nvPr/>
        </p:nvCxnSpPr>
        <p:spPr>
          <a:xfrm flipV="1">
            <a:off x="9999586" y="3791493"/>
            <a:ext cx="0" cy="16200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646062" y="5062458"/>
            <a:ext cx="36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9666843" y="5041676"/>
            <a:ext cx="0" cy="360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5775F0-B43F-4307-88BA-424BE69F415D}"/>
              </a:ext>
            </a:extLst>
          </p:cNvPr>
          <p:cNvSpPr/>
          <p:nvPr/>
        </p:nvSpPr>
        <p:spPr>
          <a:xfrm flipH="1">
            <a:off x="239414" y="1124436"/>
            <a:ext cx="5400000" cy="324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FDC7F07E-A902-4B24-A8BA-436A6E52D226}"/>
              </a:ext>
            </a:extLst>
          </p:cNvPr>
          <p:cNvSpPr txBox="1">
            <a:spLocks/>
          </p:cNvSpPr>
          <p:nvPr/>
        </p:nvSpPr>
        <p:spPr>
          <a:xfrm>
            <a:off x="2324498" y="4734669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3F5F30C-8940-4899-9493-8F445B51F741}"/>
              </a:ext>
            </a:extLst>
          </p:cNvPr>
          <p:cNvCxnSpPr/>
          <p:nvPr/>
        </p:nvCxnSpPr>
        <p:spPr>
          <a:xfrm>
            <a:off x="227983" y="4363669"/>
            <a:ext cx="540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14A4F32-ECB6-4C8B-963F-2FAABE27F8E0}"/>
              </a:ext>
            </a:extLst>
          </p:cNvPr>
          <p:cNvCxnSpPr>
            <a:cxnSpLocks/>
          </p:cNvCxnSpPr>
          <p:nvPr/>
        </p:nvCxnSpPr>
        <p:spPr>
          <a:xfrm flipV="1">
            <a:off x="5640181" y="1124436"/>
            <a:ext cx="0" cy="32400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左中かっこ 30">
            <a:extLst>
              <a:ext uri="{FF2B5EF4-FFF2-40B4-BE49-F238E27FC236}">
                <a16:creationId xmlns:a16="http://schemas.microsoft.com/office/drawing/2014/main" id="{A91A2A08-F0B3-41E1-8065-C29CAEF8732B}"/>
              </a:ext>
            </a:extLst>
          </p:cNvPr>
          <p:cNvSpPr/>
          <p:nvPr/>
        </p:nvSpPr>
        <p:spPr>
          <a:xfrm rot="16200000">
            <a:off x="2831412" y="1911496"/>
            <a:ext cx="216000" cy="5400000"/>
          </a:xfrm>
          <a:prstGeom prst="leftBrace">
            <a:avLst>
              <a:gd name="adj1" fmla="val 8333"/>
              <a:gd name="adj2" fmla="val 5030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5984673" y="1307635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lang="en-US" altLang="ja-JP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2D89085B-9D57-4A31-86A5-E635B2AA80B4}"/>
              </a:ext>
            </a:extLst>
          </p:cNvPr>
          <p:cNvSpPr/>
          <p:nvPr/>
        </p:nvSpPr>
        <p:spPr>
          <a:xfrm rot="10800000">
            <a:off x="5760263" y="1123669"/>
            <a:ext cx="216000" cy="3240000"/>
          </a:xfrm>
          <a:prstGeom prst="leftBrace">
            <a:avLst>
              <a:gd name="adj1" fmla="val 8333"/>
              <a:gd name="adj2" fmla="val 854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10636028" y="3891496"/>
            <a:ext cx="720000" cy="720000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5273487" y="4024451"/>
            <a:ext cx="36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278502" y="4003669"/>
            <a:ext cx="0" cy="360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5184321" y="5425054"/>
            <a:ext cx="1430352" cy="914302"/>
            <a:chOff x="1471411" y="2377716"/>
            <a:chExt cx="1430352" cy="914302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B8FB66B0-E160-4780-9E65-DCD9E2C90C18}"/>
                </a:ext>
              </a:extLst>
            </p:cNvPr>
            <p:cNvSpPr txBox="1">
              <a:spLocks/>
            </p:cNvSpPr>
            <p:nvPr/>
          </p:nvSpPr>
          <p:spPr>
            <a:xfrm>
              <a:off x="1641763" y="2377716"/>
              <a:ext cx="1260000" cy="900000"/>
            </a:xfrm>
            <a:prstGeom prst="rect">
              <a:avLst/>
            </a:prstGeom>
          </p:spPr>
          <p:txBody>
            <a:bodyPr vert="horz" lIns="0" tIns="45720" rIns="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4400" b="1" spc="-400" dirty="0" smtClean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倍</a:t>
              </a:r>
              <a:endParaRPr lang="ja-JP" altLang="en-US" sz="4400" b="1" spc="-4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4" name="タイトル 1">
              <a:extLst>
                <a:ext uri="{FF2B5EF4-FFF2-40B4-BE49-F238E27FC236}">
                  <a16:creationId xmlns:a16="http://schemas.microsoft.com/office/drawing/2014/main" id="{B8FB66B0-E160-4780-9E65-DCD9E2C90C18}"/>
                </a:ext>
              </a:extLst>
            </p:cNvPr>
            <p:cNvSpPr txBox="1">
              <a:spLocks/>
            </p:cNvSpPr>
            <p:nvPr/>
          </p:nvSpPr>
          <p:spPr>
            <a:xfrm>
              <a:off x="1471411" y="2392018"/>
              <a:ext cx="720000" cy="900000"/>
            </a:xfrm>
            <a:prstGeom prst="rect">
              <a:avLst/>
            </a:prstGeom>
          </p:spPr>
          <p:txBody>
            <a:bodyPr vert="horz" lIns="0" tIns="45720" rIns="0" bIns="4572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400" b="1" spc="-400" dirty="0" smtClean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</a:t>
              </a:r>
              <a:endParaRPr lang="en-US" altLang="ja-JP" sz="2400" b="1" spc="-4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100000"/>
                </a:lnSpc>
              </a:pPr>
              <a:r>
                <a:rPr lang="ja-JP" altLang="en-US" sz="2400" b="1" spc="-400" dirty="0">
                  <a:solidFill>
                    <a:schemeClr val="accent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</a:p>
          </p:txBody>
        </p:sp>
        <p:cxnSp>
          <p:nvCxnSpPr>
            <p:cNvPr id="55" name="直線コネクタ 54"/>
            <p:cNvCxnSpPr/>
            <p:nvPr/>
          </p:nvCxnSpPr>
          <p:spPr>
            <a:xfrm>
              <a:off x="1644027" y="2865904"/>
              <a:ext cx="360000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B8FB66B0-E160-4780-9E65-DCD9E2C90C18}"/>
              </a:ext>
            </a:extLst>
          </p:cNvPr>
          <p:cNvSpPr txBox="1">
            <a:spLocks/>
          </p:cNvSpPr>
          <p:nvPr/>
        </p:nvSpPr>
        <p:spPr>
          <a:xfrm>
            <a:off x="10304202" y="1472939"/>
            <a:ext cx="1260000" cy="90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spc="-4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倍</a:t>
            </a:r>
            <a:endParaRPr lang="ja-JP" altLang="en-US" sz="4400" b="1" spc="-4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B8FB66B0-E160-4780-9E65-DCD9E2C90C18}"/>
              </a:ext>
            </a:extLst>
          </p:cNvPr>
          <p:cNvSpPr txBox="1">
            <a:spLocks/>
          </p:cNvSpPr>
          <p:nvPr/>
        </p:nvSpPr>
        <p:spPr>
          <a:xfrm>
            <a:off x="9911014" y="1472939"/>
            <a:ext cx="720000" cy="885747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spc="-4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lang="en-US" altLang="ja-JP" sz="2400" b="1" spc="-400" dirty="0" smtClean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400" b="1" spc="-4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10115453" y="1926072"/>
            <a:ext cx="360000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9934933" y="1570781"/>
            <a:ext cx="720000" cy="720000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5279412" y="1472939"/>
            <a:ext cx="36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279412" y="1114853"/>
            <a:ext cx="0" cy="360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0617360" y="1340185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5678109" y="5295934"/>
            <a:ext cx="72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ばい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32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>
            <a:extLst>
              <a:ext uri="{FF2B5EF4-FFF2-40B4-BE49-F238E27FC236}">
                <a16:creationId xmlns:a16="http://schemas.microsoft.com/office/drawing/2014/main" id="{A2675322-5C41-4C84-8B88-9E7998955EA6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ひし形 1">
            <a:extLst>
              <a:ext uri="{FF2B5EF4-FFF2-40B4-BE49-F238E27FC236}">
                <a16:creationId xmlns:a16="http://schemas.microsoft.com/office/drawing/2014/main" id="{4D5775F0-B43F-4307-88BA-424BE69F415D}"/>
              </a:ext>
            </a:extLst>
          </p:cNvPr>
          <p:cNvSpPr/>
          <p:nvPr/>
        </p:nvSpPr>
        <p:spPr>
          <a:xfrm>
            <a:off x="370682" y="1827620"/>
            <a:ext cx="2700000" cy="3420000"/>
          </a:xfrm>
          <a:prstGeom prst="diamond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4FF8EA6-3843-453D-8156-B011759468DE}"/>
              </a:ext>
            </a:extLst>
          </p:cNvPr>
          <p:cNvSpPr txBox="1"/>
          <p:nvPr/>
        </p:nvSpPr>
        <p:spPr>
          <a:xfrm flipH="1">
            <a:off x="156000" y="180000"/>
            <a:ext cx="4320000" cy="1080000"/>
          </a:xfrm>
          <a:prstGeom prst="snip1Rect">
            <a:avLst/>
          </a:prstGeom>
          <a:solidFill>
            <a:srgbClr val="FF0066"/>
          </a:solidFill>
          <a:ln w="38100">
            <a:solidFill>
              <a:srgbClr val="FF0066"/>
            </a:solidFill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2000"/>
              </a:lnSpc>
            </a:pPr>
            <a:endParaRPr lang="en-US" altLang="ja-JP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対称な図形</a:t>
            </a:r>
            <a:endParaRPr lang="en-US" altLang="ja-JP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FE9CE2F-25E3-4034-9FCD-26C93E09F36A}"/>
              </a:ext>
            </a:extLst>
          </p:cNvPr>
          <p:cNvSpPr txBox="1"/>
          <p:nvPr/>
        </p:nvSpPr>
        <p:spPr>
          <a:xfrm>
            <a:off x="155999" y="282245"/>
            <a:ext cx="4319999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たいしょう　　　　ずけい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509D087-AEAA-48B4-B08D-0BA976312AE6}"/>
              </a:ext>
            </a:extLst>
          </p:cNvPr>
          <p:cNvSpPr txBox="1"/>
          <p:nvPr/>
        </p:nvSpPr>
        <p:spPr>
          <a:xfrm>
            <a:off x="155996" y="5580000"/>
            <a:ext cx="11880001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ts val="1500"/>
              </a:lnSpc>
            </a:pPr>
            <a:endParaRPr lang="en-US" altLang="ja-JP" sz="4400" b="0" i="0" u="none" strike="noStrike" baseline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6000"/>
              </a:lnSpc>
            </a:pPr>
            <a:r>
              <a:rPr lang="ja-JP" altLang="en-US" sz="4000" spc="-1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破線</a:t>
            </a:r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で折ると</a:t>
            </a:r>
            <a:r>
              <a:rPr lang="ja-JP" altLang="en-US" sz="4000" spc="-1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、重なる図形と重ならない図形があります</a:t>
            </a:r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kumimoji="1" lang="ja-JP" altLang="en-US" sz="40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E09644E-BBF6-4DF7-BD59-BA8AA7C1E076}"/>
              </a:ext>
            </a:extLst>
          </p:cNvPr>
          <p:cNvSpPr txBox="1"/>
          <p:nvPr/>
        </p:nvSpPr>
        <p:spPr>
          <a:xfrm>
            <a:off x="155995" y="5586326"/>
            <a:ext cx="11879999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はせん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かさ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ずけい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かさ　　　　　　　　　　 ずけい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>
            <a:off x="1733393" y="1624696"/>
            <a:ext cx="0" cy="3816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台形 17">
            <a:extLst>
              <a:ext uri="{FF2B5EF4-FFF2-40B4-BE49-F238E27FC236}">
                <a16:creationId xmlns:a16="http://schemas.microsoft.com/office/drawing/2014/main" id="{62810FD7-E8BA-42BE-B400-50E7A696B82A}"/>
              </a:ext>
            </a:extLst>
          </p:cNvPr>
          <p:cNvSpPr/>
          <p:nvPr/>
        </p:nvSpPr>
        <p:spPr>
          <a:xfrm>
            <a:off x="3647102" y="2423058"/>
            <a:ext cx="3487573" cy="2595474"/>
          </a:xfrm>
          <a:prstGeom prst="trapezoid">
            <a:avLst>
              <a:gd name="adj" fmla="val 2864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平行四辺形 18">
            <a:extLst>
              <a:ext uri="{FF2B5EF4-FFF2-40B4-BE49-F238E27FC236}">
                <a16:creationId xmlns:a16="http://schemas.microsoft.com/office/drawing/2014/main" id="{948ED67C-908B-47F8-ADC5-929ADAD58354}"/>
              </a:ext>
            </a:extLst>
          </p:cNvPr>
          <p:cNvSpPr/>
          <p:nvPr/>
        </p:nvSpPr>
        <p:spPr>
          <a:xfrm>
            <a:off x="7548542" y="2561925"/>
            <a:ext cx="4338092" cy="1928041"/>
          </a:xfrm>
          <a:prstGeom prst="parallelogram">
            <a:avLst>
              <a:gd name="adj" fmla="val 51301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2B9AD43A-F901-4068-AD39-0838C46F9D20}"/>
              </a:ext>
            </a:extLst>
          </p:cNvPr>
          <p:cNvCxnSpPr>
            <a:cxnSpLocks/>
          </p:cNvCxnSpPr>
          <p:nvPr/>
        </p:nvCxnSpPr>
        <p:spPr>
          <a:xfrm>
            <a:off x="5390888" y="1617945"/>
            <a:ext cx="0" cy="3816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E9BF0CA-299E-4673-9F64-5041200B7345}"/>
              </a:ext>
            </a:extLst>
          </p:cNvPr>
          <p:cNvCxnSpPr>
            <a:cxnSpLocks/>
          </p:cNvCxnSpPr>
          <p:nvPr/>
        </p:nvCxnSpPr>
        <p:spPr>
          <a:xfrm>
            <a:off x="9703461" y="1646467"/>
            <a:ext cx="0" cy="381600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 rot="16200000">
            <a:off x="1775999" y="1934467"/>
            <a:ext cx="0" cy="3240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E9BF0CA-299E-4673-9F64-5041200B7345}"/>
              </a:ext>
            </a:extLst>
          </p:cNvPr>
          <p:cNvCxnSpPr>
            <a:cxnSpLocks/>
          </p:cNvCxnSpPr>
          <p:nvPr/>
        </p:nvCxnSpPr>
        <p:spPr>
          <a:xfrm flipV="1">
            <a:off x="7543461" y="3513428"/>
            <a:ext cx="4320000" cy="1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E9BF0CA-299E-4673-9F64-5041200B7345}"/>
              </a:ext>
            </a:extLst>
          </p:cNvPr>
          <p:cNvCxnSpPr>
            <a:cxnSpLocks/>
          </p:cNvCxnSpPr>
          <p:nvPr/>
        </p:nvCxnSpPr>
        <p:spPr>
          <a:xfrm>
            <a:off x="8049986" y="2188032"/>
            <a:ext cx="3437405" cy="2781077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280478" y="626157"/>
            <a:ext cx="10800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509D087-AEAA-48B4-B08D-0BA976312AE6}"/>
              </a:ext>
            </a:extLst>
          </p:cNvPr>
          <p:cNvSpPr txBox="1"/>
          <p:nvPr/>
        </p:nvSpPr>
        <p:spPr>
          <a:xfrm>
            <a:off x="8436001" y="180000"/>
            <a:ext cx="3600000" cy="14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1000"/>
              </a:lnSpc>
            </a:pPr>
            <a:endParaRPr lang="en-US" altLang="ja-JP" sz="3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000"/>
              </a:lnSpc>
            </a:pPr>
            <a:r>
              <a:rPr lang="ja-JP" altLang="en-US" sz="3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重なる。</a:t>
            </a:r>
            <a:endParaRPr lang="en-US" altLang="ja-JP" sz="3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000"/>
              </a:lnSpc>
            </a:pPr>
            <a:r>
              <a:rPr kumimoji="1" lang="ja-JP" altLang="en-US" sz="3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重ならない。</a:t>
            </a:r>
            <a:endParaRPr kumimoji="1" lang="ja-JP" altLang="en-US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7280478" y="1252092"/>
            <a:ext cx="1080000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E09644E-BBF6-4DF7-BD59-BA8AA7C1E076}"/>
              </a:ext>
            </a:extLst>
          </p:cNvPr>
          <p:cNvSpPr txBox="1"/>
          <p:nvPr/>
        </p:nvSpPr>
        <p:spPr>
          <a:xfrm>
            <a:off x="8435999" y="186066"/>
            <a:ext cx="3599999" cy="28791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かさ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E09644E-BBF6-4DF7-BD59-BA8AA7C1E076}"/>
              </a:ext>
            </a:extLst>
          </p:cNvPr>
          <p:cNvSpPr txBox="1"/>
          <p:nvPr/>
        </p:nvSpPr>
        <p:spPr>
          <a:xfrm>
            <a:off x="8435998" y="846692"/>
            <a:ext cx="3599999" cy="28791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かさ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852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>
            <a:extLst>
              <a:ext uri="{FF2B5EF4-FFF2-40B4-BE49-F238E27FC236}">
                <a16:creationId xmlns:a16="http://schemas.microsoft.com/office/drawing/2014/main" id="{A2675322-5C41-4C84-8B88-9E7998955EA6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30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台形 1">
            <a:extLst>
              <a:ext uri="{FF2B5EF4-FFF2-40B4-BE49-F238E27FC236}">
                <a16:creationId xmlns:a16="http://schemas.microsoft.com/office/drawing/2014/main" id="{4D5775F0-B43F-4307-88BA-424BE69F415D}"/>
              </a:ext>
            </a:extLst>
          </p:cNvPr>
          <p:cNvSpPr/>
          <p:nvPr/>
        </p:nvSpPr>
        <p:spPr>
          <a:xfrm rot="12386482">
            <a:off x="1307367" y="2164147"/>
            <a:ext cx="1995188" cy="1484832"/>
          </a:xfrm>
          <a:prstGeom prst="trapezoid">
            <a:avLst>
              <a:gd name="adj" fmla="val 2864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7C62EA5-2F53-423B-9D0B-141ABDCB81E2}"/>
              </a:ext>
            </a:extLst>
          </p:cNvPr>
          <p:cNvSpPr txBox="1"/>
          <p:nvPr/>
        </p:nvSpPr>
        <p:spPr>
          <a:xfrm>
            <a:off x="155999" y="136144"/>
            <a:ext cx="11880001" cy="162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ts val="1500"/>
              </a:lnSpc>
            </a:pPr>
            <a:endParaRPr lang="en-US" altLang="ja-JP" sz="4000" b="0" i="0" u="none" strike="noStrike" baseline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lang="ja-JP" altLang="en-US" sz="4000" b="0" i="0" u="none" strike="noStrike" baseline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</a:t>
            </a:r>
            <a:r>
              <a:rPr lang="ja-JP" altLang="en-US" sz="4000" b="0" i="0" u="none" strike="noStrike" baseline="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図形の、どこを折ると対称になるか探しましょう。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D4EBE36-2627-4DCC-B444-40B468AC951D}"/>
              </a:ext>
            </a:extLst>
          </p:cNvPr>
          <p:cNvSpPr txBox="1"/>
          <p:nvPr/>
        </p:nvSpPr>
        <p:spPr>
          <a:xfrm>
            <a:off x="155996" y="180000"/>
            <a:ext cx="11879999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つぎ　　　ずけい　　　　　　　　　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お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　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たいしょう　　　　　　　　　　さが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ひし形 13">
            <a:extLst>
              <a:ext uri="{FF2B5EF4-FFF2-40B4-BE49-F238E27FC236}">
                <a16:creationId xmlns:a16="http://schemas.microsoft.com/office/drawing/2014/main" id="{1F729581-F69D-4491-8E84-8B9B8A4C0273}"/>
              </a:ext>
            </a:extLst>
          </p:cNvPr>
          <p:cNvSpPr/>
          <p:nvPr/>
        </p:nvSpPr>
        <p:spPr>
          <a:xfrm rot="16200000">
            <a:off x="9368272" y="1503592"/>
            <a:ext cx="1784377" cy="2244014"/>
          </a:xfrm>
          <a:prstGeom prst="diamond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7A789F7-A173-45B3-9593-D3EC1278BE31}"/>
              </a:ext>
            </a:extLst>
          </p:cNvPr>
          <p:cNvSpPr/>
          <p:nvPr/>
        </p:nvSpPr>
        <p:spPr>
          <a:xfrm rot="8364042">
            <a:off x="1532616" y="4310959"/>
            <a:ext cx="1800000" cy="180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37A789F7-A173-45B3-9593-D3EC1278BE31}"/>
              </a:ext>
            </a:extLst>
          </p:cNvPr>
          <p:cNvSpPr/>
          <p:nvPr/>
        </p:nvSpPr>
        <p:spPr>
          <a:xfrm rot="9744168">
            <a:off x="4872255" y="4675398"/>
            <a:ext cx="3027778" cy="1276603"/>
          </a:xfrm>
          <a:prstGeom prst="triangl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五角形 12">
            <a:extLst>
              <a:ext uri="{FF2B5EF4-FFF2-40B4-BE49-F238E27FC236}">
                <a16:creationId xmlns:a16="http://schemas.microsoft.com/office/drawing/2014/main" id="{37A789F7-A173-45B3-9593-D3EC1278BE31}"/>
              </a:ext>
            </a:extLst>
          </p:cNvPr>
          <p:cNvSpPr/>
          <p:nvPr/>
        </p:nvSpPr>
        <p:spPr>
          <a:xfrm rot="7838965">
            <a:off x="5566125" y="1855312"/>
            <a:ext cx="1937999" cy="1937999"/>
          </a:xfrm>
          <a:prstGeom prst="pent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 flipH="1">
            <a:off x="1635280" y="1703702"/>
            <a:ext cx="1237074" cy="2520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>
            <a:off x="5976257" y="4132506"/>
            <a:ext cx="816429" cy="2520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 flipH="1" flipV="1">
            <a:off x="6089482" y="1409669"/>
            <a:ext cx="696690" cy="2520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>
          <a:xfrm>
            <a:off x="360000" y="1366627"/>
            <a:ext cx="720000" cy="720000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5500"/>
              </a:lnSpc>
            </a:pPr>
            <a:r>
              <a:rPr kumimoji="1"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171885" y="1354058"/>
            <a:ext cx="720000" cy="720000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5500"/>
              </a:lnSpc>
            </a:pPr>
            <a:r>
              <a:rPr kumimoji="1"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7983770" y="1347196"/>
            <a:ext cx="720000" cy="720000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5500"/>
              </a:lnSpc>
            </a:pPr>
            <a:r>
              <a:rPr kumimoji="1"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360000" y="3949100"/>
            <a:ext cx="720000" cy="720000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5500"/>
              </a:lnSpc>
            </a:pPr>
            <a:r>
              <a:rPr kumimoji="1"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171885" y="3936531"/>
            <a:ext cx="720000" cy="720000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5500"/>
              </a:lnSpc>
            </a:pPr>
            <a:r>
              <a:rPr kumimoji="1"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983770" y="3929669"/>
            <a:ext cx="720000" cy="720000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5500"/>
              </a:lnSpc>
            </a:pPr>
            <a:r>
              <a:rPr kumimoji="1"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>
            <a:off x="2417184" y="4009681"/>
            <a:ext cx="15433" cy="2520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 flipH="1" flipV="1">
            <a:off x="8820460" y="2621197"/>
            <a:ext cx="2880000" cy="24415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ホームベース 55">
            <a:extLst>
              <a:ext uri="{FF2B5EF4-FFF2-40B4-BE49-F238E27FC236}">
                <a16:creationId xmlns:a16="http://schemas.microsoft.com/office/drawing/2014/main" id="{1F729581-F69D-4491-8E84-8B9B8A4C0273}"/>
              </a:ext>
            </a:extLst>
          </p:cNvPr>
          <p:cNvSpPr/>
          <p:nvPr/>
        </p:nvSpPr>
        <p:spPr>
          <a:xfrm rot="14970024">
            <a:off x="9477696" y="3905287"/>
            <a:ext cx="1784377" cy="2244014"/>
          </a:xfrm>
          <a:prstGeom prst="homePlat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B54073A-BF61-4C07-ABD1-ABB48DA97271}"/>
              </a:ext>
            </a:extLst>
          </p:cNvPr>
          <p:cNvCxnSpPr>
            <a:cxnSpLocks/>
          </p:cNvCxnSpPr>
          <p:nvPr/>
        </p:nvCxnSpPr>
        <p:spPr>
          <a:xfrm>
            <a:off x="9894854" y="3748994"/>
            <a:ext cx="979975" cy="2520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2163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>
            <a:extLst>
              <a:ext uri="{FF2B5EF4-FFF2-40B4-BE49-F238E27FC236}">
                <a16:creationId xmlns:a16="http://schemas.microsoft.com/office/drawing/2014/main" id="{6F98CD8C-934E-4BA8-B327-F210AF4F8944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 flipH="1">
            <a:off x="3215995" y="4120186"/>
            <a:ext cx="5760000" cy="1080000"/>
          </a:xfrm>
          <a:prstGeom prst="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2000"/>
              </a:lnSpc>
            </a:pPr>
            <a:endParaRPr lang="en-US" altLang="ja-JP" sz="4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整数</a:t>
            </a:r>
            <a:r>
              <a:rPr lang="ja-JP" altLang="en-US" sz="3200" spc="-3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（ここでは、０～９の整数）</a:t>
            </a:r>
            <a:endParaRPr kumimoji="1" lang="ja-JP" altLang="en-US" sz="5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DE6B7C3-EE65-48D5-A557-D994D58040F4}"/>
              </a:ext>
            </a:extLst>
          </p:cNvPr>
          <p:cNvSpPr txBox="1"/>
          <p:nvPr/>
        </p:nvSpPr>
        <p:spPr>
          <a:xfrm>
            <a:off x="156000" y="5220000"/>
            <a:ext cx="11880000" cy="14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０、１、２、３、４、５、６、７、８、９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D1C4B9-C78E-48F5-917D-84C50FBD8521}"/>
              </a:ext>
            </a:extLst>
          </p:cNvPr>
          <p:cNvSpPr txBox="1"/>
          <p:nvPr/>
        </p:nvSpPr>
        <p:spPr>
          <a:xfrm>
            <a:off x="3215992" y="4109300"/>
            <a:ext cx="57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せ</a:t>
            </a:r>
            <a:r>
              <a:rPr kumimoji="1"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いすう　　　　　　　　　　　　　　　　 </a:t>
            </a:r>
            <a:r>
              <a:rPr kumimoji="1"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せいすう</a:t>
            </a:r>
            <a:endParaRPr kumimoji="1"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9117E5C-6778-49C8-8F24-579566034666}"/>
              </a:ext>
            </a:extLst>
          </p:cNvPr>
          <p:cNvSpPr txBox="1"/>
          <p:nvPr/>
        </p:nvSpPr>
        <p:spPr>
          <a:xfrm>
            <a:off x="9516000" y="1437455"/>
            <a:ext cx="2520000" cy="108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偶数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146364B-1856-4D9E-BF8B-78A6F3632F41}"/>
              </a:ext>
            </a:extLst>
          </p:cNvPr>
          <p:cNvSpPr txBox="1"/>
          <p:nvPr/>
        </p:nvSpPr>
        <p:spPr>
          <a:xfrm>
            <a:off x="9516000" y="1437133"/>
            <a:ext cx="2520000" cy="43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ぐうすう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DBADED6-84BC-4748-9F15-702888ADACAF}"/>
              </a:ext>
            </a:extLst>
          </p:cNvPr>
          <p:cNvSpPr txBox="1"/>
          <p:nvPr/>
        </p:nvSpPr>
        <p:spPr>
          <a:xfrm>
            <a:off x="156000" y="1436304"/>
            <a:ext cx="2520000" cy="10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奇数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436304"/>
            <a:ext cx="2520000" cy="43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きすう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344AF50-3991-4EF8-9783-8D48B93A29D5}"/>
              </a:ext>
            </a:extLst>
          </p:cNvPr>
          <p:cNvSpPr txBox="1"/>
          <p:nvPr/>
        </p:nvSpPr>
        <p:spPr>
          <a:xfrm>
            <a:off x="6276000" y="2516304"/>
            <a:ext cx="5760000" cy="126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０、２、４、６、８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DDC596E-C959-4E0E-A4BC-EA89AB428853}"/>
              </a:ext>
            </a:extLst>
          </p:cNvPr>
          <p:cNvSpPr txBox="1"/>
          <p:nvPr/>
        </p:nvSpPr>
        <p:spPr>
          <a:xfrm>
            <a:off x="156000" y="2516304"/>
            <a:ext cx="5760000" cy="126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１、３、５、７、９</a:t>
            </a: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63AD3F91-C49F-4CBB-94CC-B7784017FC2E}"/>
              </a:ext>
            </a:extLst>
          </p:cNvPr>
          <p:cNvSpPr/>
          <p:nvPr/>
        </p:nvSpPr>
        <p:spPr>
          <a:xfrm flipV="1">
            <a:off x="875984" y="3929548"/>
            <a:ext cx="1080000" cy="10800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下 31">
            <a:extLst>
              <a:ext uri="{FF2B5EF4-FFF2-40B4-BE49-F238E27FC236}">
                <a16:creationId xmlns:a16="http://schemas.microsoft.com/office/drawing/2014/main" id="{D1F7C8F4-9A68-4FAF-B4FD-87A01676E79C}"/>
              </a:ext>
            </a:extLst>
          </p:cNvPr>
          <p:cNvSpPr/>
          <p:nvPr/>
        </p:nvSpPr>
        <p:spPr>
          <a:xfrm rot="10800000">
            <a:off x="10236000" y="3958152"/>
            <a:ext cx="1080000" cy="10800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82326051-05A3-4DE2-9FFF-364EAD06E8DA}"/>
              </a:ext>
            </a:extLst>
          </p:cNvPr>
          <p:cNvSpPr/>
          <p:nvPr/>
        </p:nvSpPr>
        <p:spPr>
          <a:xfrm>
            <a:off x="1850148" y="5355523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7E8D4912-C228-4907-B7F8-2D720FB63F8E}"/>
              </a:ext>
            </a:extLst>
          </p:cNvPr>
          <p:cNvSpPr/>
          <p:nvPr/>
        </p:nvSpPr>
        <p:spPr>
          <a:xfrm>
            <a:off x="3990377" y="5355523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3BB4C2F4-5CF8-4BC8-97E6-5E6F281CF2AC}"/>
              </a:ext>
            </a:extLst>
          </p:cNvPr>
          <p:cNvSpPr/>
          <p:nvPr/>
        </p:nvSpPr>
        <p:spPr>
          <a:xfrm>
            <a:off x="6130606" y="5355523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6B817AE6-1F8C-42DF-B319-2678D7E91973}"/>
              </a:ext>
            </a:extLst>
          </p:cNvPr>
          <p:cNvSpPr/>
          <p:nvPr/>
        </p:nvSpPr>
        <p:spPr>
          <a:xfrm>
            <a:off x="8255997" y="5355523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DE6CD20E-93B0-40C3-9448-ADE0F8C07FBA}"/>
              </a:ext>
            </a:extLst>
          </p:cNvPr>
          <p:cNvSpPr/>
          <p:nvPr/>
        </p:nvSpPr>
        <p:spPr>
          <a:xfrm>
            <a:off x="10381388" y="5346093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C76F3928-A61C-42DA-81F6-AD2E797D0E37}"/>
              </a:ext>
            </a:extLst>
          </p:cNvPr>
          <p:cNvSpPr/>
          <p:nvPr/>
        </p:nvSpPr>
        <p:spPr>
          <a:xfrm>
            <a:off x="781692" y="5369548"/>
            <a:ext cx="1080000" cy="1080000"/>
          </a:xfrm>
          <a:prstGeom prst="ellipse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796CB9BB-17A5-452B-A8BF-ECC8479312CE}"/>
              </a:ext>
            </a:extLst>
          </p:cNvPr>
          <p:cNvSpPr/>
          <p:nvPr/>
        </p:nvSpPr>
        <p:spPr>
          <a:xfrm>
            <a:off x="2921921" y="5369548"/>
            <a:ext cx="1080000" cy="1080000"/>
          </a:xfrm>
          <a:prstGeom prst="ellipse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93B27A20-91C2-4A6E-B9E9-227F135BCEEE}"/>
              </a:ext>
            </a:extLst>
          </p:cNvPr>
          <p:cNvSpPr/>
          <p:nvPr/>
        </p:nvSpPr>
        <p:spPr>
          <a:xfrm>
            <a:off x="5062150" y="5369548"/>
            <a:ext cx="1080000" cy="1080000"/>
          </a:xfrm>
          <a:prstGeom prst="ellipse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2822A931-C804-407C-AAA8-B930289884C2}"/>
              </a:ext>
            </a:extLst>
          </p:cNvPr>
          <p:cNvSpPr/>
          <p:nvPr/>
        </p:nvSpPr>
        <p:spPr>
          <a:xfrm>
            <a:off x="7187541" y="5369548"/>
            <a:ext cx="1080000" cy="1080000"/>
          </a:xfrm>
          <a:prstGeom prst="ellipse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18290708-CECD-4F6C-B901-101A1BF9E4B0}"/>
              </a:ext>
            </a:extLst>
          </p:cNvPr>
          <p:cNvSpPr/>
          <p:nvPr/>
        </p:nvSpPr>
        <p:spPr>
          <a:xfrm>
            <a:off x="9312932" y="5360118"/>
            <a:ext cx="1080000" cy="1080000"/>
          </a:xfrm>
          <a:prstGeom prst="ellipse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C115ECA-17DD-4A07-B9F7-7A94AB629FAD}"/>
              </a:ext>
            </a:extLst>
          </p:cNvPr>
          <p:cNvSpPr txBox="1"/>
          <p:nvPr/>
        </p:nvSpPr>
        <p:spPr>
          <a:xfrm flipH="1">
            <a:off x="155997" y="180000"/>
            <a:ext cx="4140000" cy="1080000"/>
          </a:xfrm>
          <a:prstGeom prst="snip1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1500"/>
              </a:lnSpc>
            </a:pPr>
            <a:endParaRPr lang="en-US" altLang="ja-JP" sz="5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5400" spc="-3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奇数と偶数</a:t>
            </a:r>
            <a:endParaRPr kumimoji="1" lang="ja-JP" altLang="en-US" sz="5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B7DB01C-57BC-4249-8EB4-C6250428F9B6}"/>
              </a:ext>
            </a:extLst>
          </p:cNvPr>
          <p:cNvSpPr txBox="1"/>
          <p:nvPr/>
        </p:nvSpPr>
        <p:spPr>
          <a:xfrm>
            <a:off x="155997" y="180000"/>
            <a:ext cx="4140003" cy="43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きすう　　　 </a:t>
            </a:r>
            <a:r>
              <a:rPr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ぐうすう</a:t>
            </a:r>
            <a:endParaRPr kumimoji="1" lang="en-US" altLang="ja-JP" sz="2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0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xit" presetSubtype="32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xit" presetSubtype="3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xit" presetSubtype="3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xit" presetSubtype="3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>
            <a:extLst>
              <a:ext uri="{FF2B5EF4-FFF2-40B4-BE49-F238E27FC236}">
                <a16:creationId xmlns:a16="http://schemas.microsoft.com/office/drawing/2014/main" id="{6F98CD8C-934E-4BA8-B327-F210AF4F8944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２で割って１余る数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をかけて作った数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+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DBADED6-84BC-4748-9F15-702888ADACAF}"/>
              </a:ext>
            </a:extLst>
          </p:cNvPr>
          <p:cNvSpPr txBox="1"/>
          <p:nvPr/>
        </p:nvSpPr>
        <p:spPr>
          <a:xfrm>
            <a:off x="156000" y="180000"/>
            <a:ext cx="2520000" cy="10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奇数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80000"/>
            <a:ext cx="2520000" cy="43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きすう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DDC596E-C959-4E0E-A4BC-EA89AB428853}"/>
              </a:ext>
            </a:extLst>
          </p:cNvPr>
          <p:cNvSpPr txBox="1"/>
          <p:nvPr/>
        </p:nvSpPr>
        <p:spPr>
          <a:xfrm>
            <a:off x="2676000" y="180000"/>
            <a:ext cx="936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１、３、５、７、９</a:t>
            </a:r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3C7694B4-A1E8-49C7-BE0A-6391BE47A013}"/>
              </a:ext>
            </a:extLst>
          </p:cNvPr>
          <p:cNvSpPr/>
          <p:nvPr/>
        </p:nvSpPr>
        <p:spPr>
          <a:xfrm rot="5400000">
            <a:off x="599461" y="1687447"/>
            <a:ext cx="540000" cy="360000"/>
          </a:xfrm>
          <a:prstGeom prst="triangle">
            <a:avLst/>
          </a:prstGeom>
          <a:solidFill>
            <a:srgbClr val="92D050"/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2033584-5AD8-49B3-89A8-B80211C801A7}"/>
              </a:ext>
            </a:extLst>
          </p:cNvPr>
          <p:cNvSpPr txBox="1"/>
          <p:nvPr/>
        </p:nvSpPr>
        <p:spPr>
          <a:xfrm>
            <a:off x="1761644" y="2330334"/>
            <a:ext cx="2520000" cy="23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０</a:t>
            </a:r>
            <a:endParaRPr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２</a:t>
            </a:r>
            <a:r>
              <a:rPr lang="ja-JP" altLang="en-US" sz="4400" spc="3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lang="en-US" altLang="ja-JP" sz="4400" spc="300" dirty="0">
              <a:solidFill>
                <a:schemeClr val="accent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０</a:t>
            </a:r>
            <a:endParaRPr kumimoji="1"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r>
              <a:rPr lang="ja-JP" altLang="en-US" sz="4400" spc="3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en-US" altLang="ja-JP" sz="4400" spc="3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円弧 5">
            <a:extLst>
              <a:ext uri="{FF2B5EF4-FFF2-40B4-BE49-F238E27FC236}">
                <a16:creationId xmlns:a16="http://schemas.microsoft.com/office/drawing/2014/main" id="{F11F8A3D-2BC8-49D0-AFC7-233CD5D25BB5}"/>
              </a:ext>
            </a:extLst>
          </p:cNvPr>
          <p:cNvSpPr/>
          <p:nvPr/>
        </p:nvSpPr>
        <p:spPr>
          <a:xfrm rot="2700000">
            <a:off x="1852926" y="2807806"/>
            <a:ext cx="900000" cy="90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1AABC0A-B6F8-4DE5-87BB-5F0348FDB9E2}"/>
              </a:ext>
            </a:extLst>
          </p:cNvPr>
          <p:cNvCxnSpPr>
            <a:stCxn id="6" idx="0"/>
          </p:cNvCxnSpPr>
          <p:nvPr/>
        </p:nvCxnSpPr>
        <p:spPr>
          <a:xfrm flipV="1">
            <a:off x="2621124" y="2938058"/>
            <a:ext cx="1260000" cy="1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D0ED8CA6-CE17-4400-A1CC-DEB4BE307AAB}"/>
              </a:ext>
            </a:extLst>
          </p:cNvPr>
          <p:cNvCxnSpPr/>
          <p:nvPr/>
        </p:nvCxnSpPr>
        <p:spPr>
          <a:xfrm flipV="1">
            <a:off x="2617773" y="4090370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FC25520-BCB5-47C6-9089-D715BB10CE06}"/>
              </a:ext>
            </a:extLst>
          </p:cNvPr>
          <p:cNvSpPr txBox="1"/>
          <p:nvPr/>
        </p:nvSpPr>
        <p:spPr>
          <a:xfrm>
            <a:off x="5318079" y="2330334"/>
            <a:ext cx="2520000" cy="23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１</a:t>
            </a:r>
            <a:endParaRPr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２</a:t>
            </a:r>
            <a:r>
              <a:rPr lang="ja-JP" altLang="en-US" sz="4400" spc="3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lang="en-US" altLang="ja-JP" sz="4400" spc="300" dirty="0">
              <a:solidFill>
                <a:schemeClr val="accent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</a:t>
            </a:r>
            <a:endParaRPr kumimoji="1"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r>
              <a:rPr lang="ja-JP" altLang="en-US" sz="4400" spc="3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en-US" altLang="ja-JP" sz="4400" spc="3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円弧 49">
            <a:extLst>
              <a:ext uri="{FF2B5EF4-FFF2-40B4-BE49-F238E27FC236}">
                <a16:creationId xmlns:a16="http://schemas.microsoft.com/office/drawing/2014/main" id="{1B2E9A74-F49F-4D2A-83C9-D94E8E297CD7}"/>
              </a:ext>
            </a:extLst>
          </p:cNvPr>
          <p:cNvSpPr/>
          <p:nvPr/>
        </p:nvSpPr>
        <p:spPr>
          <a:xfrm rot="2700000">
            <a:off x="5399712" y="2807807"/>
            <a:ext cx="900000" cy="90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A61872E-B9C2-477C-B9C0-D9373E33EA10}"/>
              </a:ext>
            </a:extLst>
          </p:cNvPr>
          <p:cNvCxnSpPr>
            <a:cxnSpLocks/>
          </p:cNvCxnSpPr>
          <p:nvPr/>
        </p:nvCxnSpPr>
        <p:spPr>
          <a:xfrm flipV="1">
            <a:off x="6163301" y="2938058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A723A6-52F7-4F58-A9AD-73D8C20E3FE3}"/>
              </a:ext>
            </a:extLst>
          </p:cNvPr>
          <p:cNvCxnSpPr/>
          <p:nvPr/>
        </p:nvCxnSpPr>
        <p:spPr>
          <a:xfrm flipV="1">
            <a:off x="6163301" y="4090370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8FB49A1-2D42-4AEC-A7E5-D6C899B42DB3}"/>
              </a:ext>
            </a:extLst>
          </p:cNvPr>
          <p:cNvSpPr txBox="1"/>
          <p:nvPr/>
        </p:nvSpPr>
        <p:spPr>
          <a:xfrm>
            <a:off x="8841188" y="2330334"/>
            <a:ext cx="2520000" cy="23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</a:t>
            </a:r>
            <a:endParaRPr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4400" spc="3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endParaRPr lang="en-US" altLang="ja-JP" sz="4400" spc="300" dirty="0">
              <a:solidFill>
                <a:schemeClr val="accent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kumimoji="1"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４</a:t>
            </a:r>
            <a:endParaRPr kumimoji="1"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400" spc="3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en-US" altLang="ja-JP" sz="4400" spc="3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54D40A4C-474A-4722-A02B-9AF25DB1A4B4}"/>
              </a:ext>
            </a:extLst>
          </p:cNvPr>
          <p:cNvSpPr/>
          <p:nvPr/>
        </p:nvSpPr>
        <p:spPr>
          <a:xfrm rot="2700000">
            <a:off x="8631604" y="2808734"/>
            <a:ext cx="900000" cy="90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2A79D2AE-9ABA-4E14-902E-5DA6390D6B80}"/>
              </a:ext>
            </a:extLst>
          </p:cNvPr>
          <p:cNvCxnSpPr>
            <a:cxnSpLocks/>
          </p:cNvCxnSpPr>
          <p:nvPr/>
        </p:nvCxnSpPr>
        <p:spPr>
          <a:xfrm flipV="1">
            <a:off x="9376703" y="2938058"/>
            <a:ext cx="1260000" cy="1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8BC3CDE-B433-425C-B4F8-FAD5B2ED2D68}"/>
              </a:ext>
            </a:extLst>
          </p:cNvPr>
          <p:cNvCxnSpPr/>
          <p:nvPr/>
        </p:nvCxnSpPr>
        <p:spPr>
          <a:xfrm flipV="1">
            <a:off x="9376703" y="4090370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77E6877-2393-41C2-AF3F-F350FCCA8308}"/>
              </a:ext>
            </a:extLst>
          </p:cNvPr>
          <p:cNvSpPr txBox="1"/>
          <p:nvPr/>
        </p:nvSpPr>
        <p:spPr>
          <a:xfrm>
            <a:off x="1761644" y="5681772"/>
            <a:ext cx="4500000" cy="79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55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4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２＋</a:t>
            </a:r>
            <a:r>
              <a:rPr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＝７</a:t>
            </a:r>
            <a:endParaRPr kumimoji="1" lang="en-US" altLang="ja-JP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EFA48FD-C80B-4066-A8A4-6CDE3F50956D}"/>
              </a:ext>
            </a:extLst>
          </p:cNvPr>
          <p:cNvSpPr txBox="1"/>
          <p:nvPr/>
        </p:nvSpPr>
        <p:spPr>
          <a:xfrm>
            <a:off x="941311" y="2330334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7FA2193-7385-403A-8CD6-EACF22095889}"/>
              </a:ext>
            </a:extLst>
          </p:cNvPr>
          <p:cNvSpPr txBox="1"/>
          <p:nvPr/>
        </p:nvSpPr>
        <p:spPr>
          <a:xfrm>
            <a:off x="4499845" y="2330240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en-US" altLang="ja-JP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F3EF469-76DA-4FEE-8EB8-3CE5442839C7}"/>
              </a:ext>
            </a:extLst>
          </p:cNvPr>
          <p:cNvSpPr txBox="1"/>
          <p:nvPr/>
        </p:nvSpPr>
        <p:spPr>
          <a:xfrm>
            <a:off x="8028955" y="2340684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endParaRPr lang="en-US" altLang="ja-JP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D0BEA2A8-FEE3-415F-AA20-1EEE7337E928}"/>
              </a:ext>
            </a:extLst>
          </p:cNvPr>
          <p:cNvSpPr/>
          <p:nvPr/>
        </p:nvSpPr>
        <p:spPr>
          <a:xfrm rot="5400000">
            <a:off x="599461" y="5053550"/>
            <a:ext cx="540000" cy="360000"/>
          </a:xfrm>
          <a:prstGeom prst="triangle">
            <a:avLst/>
          </a:prstGeom>
          <a:solidFill>
            <a:srgbClr val="92D050"/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84D6B20-5165-4099-96EA-24CE992BC211}"/>
              </a:ext>
            </a:extLst>
          </p:cNvPr>
          <p:cNvSpPr txBox="1"/>
          <p:nvPr/>
        </p:nvSpPr>
        <p:spPr>
          <a:xfrm>
            <a:off x="941311" y="5681867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A56B630-40B2-45AB-A2CF-B3FDDA47C660}"/>
              </a:ext>
            </a:extLst>
          </p:cNvPr>
          <p:cNvSpPr txBox="1"/>
          <p:nvPr/>
        </p:nvSpPr>
        <p:spPr>
          <a:xfrm>
            <a:off x="6694058" y="5681772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lang="en-US" altLang="ja-JP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2F2FB2C-66E4-4526-B10C-BF911B5CCD71}"/>
              </a:ext>
            </a:extLst>
          </p:cNvPr>
          <p:cNvSpPr txBox="1"/>
          <p:nvPr/>
        </p:nvSpPr>
        <p:spPr>
          <a:xfrm>
            <a:off x="7508290" y="5681772"/>
            <a:ext cx="4500000" cy="79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55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4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２＋</a:t>
            </a:r>
            <a:r>
              <a:rPr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＝９</a:t>
            </a:r>
            <a:endParaRPr kumimoji="1" lang="en-US" altLang="ja-JP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368000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 わ　　　　　　　　 あま　　　</a:t>
            </a:r>
            <a:r>
              <a:rPr lang="ja-JP" altLang="en-US" sz="2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4720531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 　　　　　　　　つく　　　　　　</a:t>
            </a:r>
            <a:r>
              <a:rPr lang="ja-JP" altLang="en-US" sz="2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0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>
            <a:extLst>
              <a:ext uri="{FF2B5EF4-FFF2-40B4-BE49-F238E27FC236}">
                <a16:creationId xmlns:a16="http://schemas.microsoft.com/office/drawing/2014/main" id="{6F98CD8C-934E-4BA8-B327-F210AF4F8944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２で割ると商が整数となり、割り切れる数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２に整数をかけてできた数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DBADED6-84BC-4748-9F15-702888ADACAF}"/>
              </a:ext>
            </a:extLst>
          </p:cNvPr>
          <p:cNvSpPr txBox="1"/>
          <p:nvPr/>
        </p:nvSpPr>
        <p:spPr>
          <a:xfrm>
            <a:off x="156000" y="180000"/>
            <a:ext cx="2520000" cy="108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偶数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80000"/>
            <a:ext cx="2520000" cy="43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ぐうすう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DDC596E-C959-4E0E-A4BC-EA89AB428853}"/>
              </a:ext>
            </a:extLst>
          </p:cNvPr>
          <p:cNvSpPr txBox="1"/>
          <p:nvPr/>
        </p:nvSpPr>
        <p:spPr>
          <a:xfrm>
            <a:off x="2676000" y="180000"/>
            <a:ext cx="936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０、２、４、６、８</a:t>
            </a:r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3C7694B4-A1E8-49C7-BE0A-6391BE47A013}"/>
              </a:ext>
            </a:extLst>
          </p:cNvPr>
          <p:cNvSpPr/>
          <p:nvPr/>
        </p:nvSpPr>
        <p:spPr>
          <a:xfrm rot="5400000">
            <a:off x="599461" y="1687447"/>
            <a:ext cx="540000" cy="360000"/>
          </a:xfrm>
          <a:prstGeom prst="triangle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2033584-5AD8-49B3-89A8-B80211C801A7}"/>
              </a:ext>
            </a:extLst>
          </p:cNvPr>
          <p:cNvSpPr txBox="1"/>
          <p:nvPr/>
        </p:nvSpPr>
        <p:spPr>
          <a:xfrm>
            <a:off x="1789354" y="2330334"/>
            <a:ext cx="2520000" cy="23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０</a:t>
            </a:r>
            <a:endParaRPr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２</a:t>
            </a:r>
            <a:r>
              <a:rPr lang="ja-JP" altLang="en-US" sz="4400" spc="3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lang="en-US" altLang="ja-JP" sz="4400" spc="300" dirty="0">
              <a:solidFill>
                <a:schemeClr val="accent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０</a:t>
            </a:r>
            <a:endParaRPr kumimoji="1"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r>
              <a:rPr lang="ja-JP" altLang="en-US" sz="4400" spc="3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en-US" altLang="ja-JP" sz="4400" spc="3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円弧 5">
            <a:extLst>
              <a:ext uri="{FF2B5EF4-FFF2-40B4-BE49-F238E27FC236}">
                <a16:creationId xmlns:a16="http://schemas.microsoft.com/office/drawing/2014/main" id="{F11F8A3D-2BC8-49D0-AFC7-233CD5D25BB5}"/>
              </a:ext>
            </a:extLst>
          </p:cNvPr>
          <p:cNvSpPr/>
          <p:nvPr/>
        </p:nvSpPr>
        <p:spPr>
          <a:xfrm rot="2700000">
            <a:off x="1880636" y="2807806"/>
            <a:ext cx="900000" cy="90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1AABC0A-B6F8-4DE5-87BB-5F0348FDB9E2}"/>
              </a:ext>
            </a:extLst>
          </p:cNvPr>
          <p:cNvCxnSpPr>
            <a:stCxn id="6" idx="0"/>
          </p:cNvCxnSpPr>
          <p:nvPr/>
        </p:nvCxnSpPr>
        <p:spPr>
          <a:xfrm flipV="1">
            <a:off x="2648834" y="2938058"/>
            <a:ext cx="1260000" cy="1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D0ED8CA6-CE17-4400-A1CC-DEB4BE307AAB}"/>
              </a:ext>
            </a:extLst>
          </p:cNvPr>
          <p:cNvCxnSpPr/>
          <p:nvPr/>
        </p:nvCxnSpPr>
        <p:spPr>
          <a:xfrm flipV="1">
            <a:off x="2645483" y="4090370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FC25520-BCB5-47C6-9089-D715BB10CE06}"/>
              </a:ext>
            </a:extLst>
          </p:cNvPr>
          <p:cNvSpPr txBox="1"/>
          <p:nvPr/>
        </p:nvSpPr>
        <p:spPr>
          <a:xfrm>
            <a:off x="5318079" y="2330334"/>
            <a:ext cx="2520000" cy="23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１</a:t>
            </a:r>
            <a:endParaRPr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２</a:t>
            </a:r>
            <a:r>
              <a:rPr lang="ja-JP" altLang="en-US" sz="4400" spc="3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endParaRPr lang="en-US" altLang="ja-JP" sz="4400" spc="300" dirty="0">
              <a:solidFill>
                <a:schemeClr val="accent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</a:t>
            </a:r>
            <a:endParaRPr kumimoji="1"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r>
              <a:rPr lang="ja-JP" altLang="en-US" sz="4400" spc="3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en-US" altLang="ja-JP" sz="4400" spc="3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円弧 49">
            <a:extLst>
              <a:ext uri="{FF2B5EF4-FFF2-40B4-BE49-F238E27FC236}">
                <a16:creationId xmlns:a16="http://schemas.microsoft.com/office/drawing/2014/main" id="{1B2E9A74-F49F-4D2A-83C9-D94E8E297CD7}"/>
              </a:ext>
            </a:extLst>
          </p:cNvPr>
          <p:cNvSpPr/>
          <p:nvPr/>
        </p:nvSpPr>
        <p:spPr>
          <a:xfrm rot="2700000">
            <a:off x="5399712" y="2807807"/>
            <a:ext cx="900000" cy="90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A61872E-B9C2-477C-B9C0-D9373E33EA10}"/>
              </a:ext>
            </a:extLst>
          </p:cNvPr>
          <p:cNvCxnSpPr>
            <a:cxnSpLocks/>
          </p:cNvCxnSpPr>
          <p:nvPr/>
        </p:nvCxnSpPr>
        <p:spPr>
          <a:xfrm flipV="1">
            <a:off x="6163301" y="2938058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A723A6-52F7-4F58-A9AD-73D8C20E3FE3}"/>
              </a:ext>
            </a:extLst>
          </p:cNvPr>
          <p:cNvCxnSpPr/>
          <p:nvPr/>
        </p:nvCxnSpPr>
        <p:spPr>
          <a:xfrm flipV="1">
            <a:off x="6163301" y="4090370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8FB49A1-2D42-4AEC-A7E5-D6C899B42DB3}"/>
              </a:ext>
            </a:extLst>
          </p:cNvPr>
          <p:cNvSpPr txBox="1"/>
          <p:nvPr/>
        </p:nvSpPr>
        <p:spPr>
          <a:xfrm>
            <a:off x="8855043" y="2330334"/>
            <a:ext cx="2520000" cy="23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</a:t>
            </a:r>
            <a:endParaRPr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4400" spc="3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lang="en-US" altLang="ja-JP" sz="4400" spc="300" dirty="0">
              <a:solidFill>
                <a:schemeClr val="accent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kumimoji="1"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４</a:t>
            </a:r>
            <a:endParaRPr kumimoji="1" lang="en-US" altLang="ja-JP" sz="4400" spc="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4500"/>
              </a:lnSpc>
            </a:pPr>
            <a:r>
              <a:rPr lang="ja-JP" altLang="en-US" sz="4400" spc="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400" spc="3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en-US" altLang="ja-JP" sz="4400" spc="3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54D40A4C-474A-4722-A02B-9AF25DB1A4B4}"/>
              </a:ext>
            </a:extLst>
          </p:cNvPr>
          <p:cNvSpPr/>
          <p:nvPr/>
        </p:nvSpPr>
        <p:spPr>
          <a:xfrm rot="2700000">
            <a:off x="8645459" y="2808734"/>
            <a:ext cx="900000" cy="90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2A79D2AE-9ABA-4E14-902E-5DA6390D6B80}"/>
              </a:ext>
            </a:extLst>
          </p:cNvPr>
          <p:cNvCxnSpPr>
            <a:cxnSpLocks/>
          </p:cNvCxnSpPr>
          <p:nvPr/>
        </p:nvCxnSpPr>
        <p:spPr>
          <a:xfrm flipV="1">
            <a:off x="9390558" y="2938058"/>
            <a:ext cx="1260000" cy="1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8BC3CDE-B433-425C-B4F8-FAD5B2ED2D68}"/>
              </a:ext>
            </a:extLst>
          </p:cNvPr>
          <p:cNvCxnSpPr/>
          <p:nvPr/>
        </p:nvCxnSpPr>
        <p:spPr>
          <a:xfrm flipV="1">
            <a:off x="9390558" y="4090370"/>
            <a:ext cx="1260000" cy="15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77E6877-2393-41C2-AF3F-F350FCCA8308}"/>
              </a:ext>
            </a:extLst>
          </p:cNvPr>
          <p:cNvSpPr txBox="1"/>
          <p:nvPr/>
        </p:nvSpPr>
        <p:spPr>
          <a:xfrm>
            <a:off x="1789354" y="5681772"/>
            <a:ext cx="3600000" cy="79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55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２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44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＝６</a:t>
            </a:r>
            <a:endParaRPr kumimoji="1" lang="en-US" altLang="ja-JP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EFA48FD-C80B-4066-A8A4-6CDE3F50956D}"/>
              </a:ext>
            </a:extLst>
          </p:cNvPr>
          <p:cNvSpPr txBox="1"/>
          <p:nvPr/>
        </p:nvSpPr>
        <p:spPr>
          <a:xfrm>
            <a:off x="941311" y="2330334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7FA2193-7385-403A-8CD6-EACF22095889}"/>
              </a:ext>
            </a:extLst>
          </p:cNvPr>
          <p:cNvSpPr txBox="1"/>
          <p:nvPr/>
        </p:nvSpPr>
        <p:spPr>
          <a:xfrm>
            <a:off x="4499845" y="2330240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en-US" altLang="ja-JP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F3EF469-76DA-4FEE-8EB8-3CE5442839C7}"/>
              </a:ext>
            </a:extLst>
          </p:cNvPr>
          <p:cNvSpPr txBox="1"/>
          <p:nvPr/>
        </p:nvSpPr>
        <p:spPr>
          <a:xfrm>
            <a:off x="8028955" y="2340684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lang="en-US" altLang="ja-JP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D0BEA2A8-FEE3-415F-AA20-1EEE7337E928}"/>
              </a:ext>
            </a:extLst>
          </p:cNvPr>
          <p:cNvSpPr/>
          <p:nvPr/>
        </p:nvSpPr>
        <p:spPr>
          <a:xfrm rot="5400000">
            <a:off x="599461" y="5053550"/>
            <a:ext cx="540000" cy="360000"/>
          </a:xfrm>
          <a:prstGeom prst="triangle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84D6B20-5165-4099-96EA-24CE992BC211}"/>
              </a:ext>
            </a:extLst>
          </p:cNvPr>
          <p:cNvSpPr txBox="1"/>
          <p:nvPr/>
        </p:nvSpPr>
        <p:spPr>
          <a:xfrm>
            <a:off x="941311" y="5681867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A56B630-40B2-45AB-A2CF-B3FDDA47C660}"/>
              </a:ext>
            </a:extLst>
          </p:cNvPr>
          <p:cNvSpPr txBox="1"/>
          <p:nvPr/>
        </p:nvSpPr>
        <p:spPr>
          <a:xfrm>
            <a:off x="5817120" y="5681772"/>
            <a:ext cx="720000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lang="en-US" altLang="ja-JP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2F2FB2C-66E4-4526-B10C-BF911B5CCD71}"/>
              </a:ext>
            </a:extLst>
          </p:cNvPr>
          <p:cNvSpPr txBox="1"/>
          <p:nvPr/>
        </p:nvSpPr>
        <p:spPr>
          <a:xfrm>
            <a:off x="6659062" y="5681772"/>
            <a:ext cx="3600000" cy="79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55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44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＝８</a:t>
            </a:r>
            <a:endParaRPr kumimoji="1" lang="en-US" altLang="ja-JP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368000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 わ　　　　　　しょう　　　せいす</a:t>
            </a:r>
            <a:r>
              <a:rPr lang="ja-JP" altLang="en-US" sz="2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 わ　　　　き　　　　　　　</a:t>
            </a:r>
            <a:r>
              <a:rPr lang="ja-JP" altLang="en-US" sz="2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4720531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 せいす</a:t>
            </a:r>
            <a:r>
              <a:rPr lang="ja-JP" altLang="en-US" sz="2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　　　　　　　　　　　　　 　　　　　　</a:t>
            </a:r>
            <a:r>
              <a:rPr lang="ja-JP" altLang="en-US" sz="2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8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4103846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かず　　　　わ　　　　き　　　　　　　　　　　　　　　　　　　　　せいす</a:t>
            </a:r>
            <a:r>
              <a:rPr lang="ja-JP" altLang="en-US" sz="24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368000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かず　　　せいすうばい　　　　　 せいすう　　　しゅうごう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6F98CD8C-934E-4BA8-B327-F210AF4F8944}"/>
              </a:ext>
            </a:extLst>
          </p:cNvPr>
          <p:cNvSpPr txBox="1">
            <a:spLocks/>
          </p:cNvSpPr>
          <p:nvPr/>
        </p:nvSpPr>
        <p:spPr>
          <a:xfrm>
            <a:off x="156000" y="180000"/>
            <a:ext cx="11880000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ある数を整数倍した整数の集合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1000"/>
              </a:lnSpc>
            </a:pP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例）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８の倍数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ある数を割り切ることができる整数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15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例）　８の約数　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 flipH="1">
            <a:off x="155997" y="180000"/>
            <a:ext cx="3960000" cy="1079790"/>
          </a:xfrm>
          <a:prstGeom prst="snip1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1500"/>
              </a:lnSpc>
            </a:pPr>
            <a:endParaRPr lang="en-US" altLang="ja-JP" sz="5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5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倍数と約数</a:t>
            </a:r>
            <a:endParaRPr lang="en-US" altLang="ja-JP" sz="5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DE6B7C3-EE65-48D5-A557-D994D58040F4}"/>
              </a:ext>
            </a:extLst>
          </p:cNvPr>
          <p:cNvSpPr txBox="1"/>
          <p:nvPr/>
        </p:nvSpPr>
        <p:spPr>
          <a:xfrm>
            <a:off x="1236000" y="2969538"/>
            <a:ext cx="10799999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１＝</a:t>
            </a:r>
            <a:r>
              <a:rPr kumimoji="1" lang="ja-JP" altLang="en-US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２＝</a:t>
            </a:r>
            <a:r>
              <a:rPr kumimoji="1" lang="en-US" altLang="ja-JP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16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、８</a:t>
            </a:r>
            <a:r>
              <a:rPr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３＝</a:t>
            </a:r>
            <a:r>
              <a:rPr kumimoji="1" lang="en-US" altLang="ja-JP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４＝</a:t>
            </a:r>
            <a:r>
              <a:rPr kumimoji="1" lang="en-US" altLang="ja-JP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32</a:t>
            </a:r>
            <a:r>
              <a:rPr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  <a:endParaRPr kumimoji="1" lang="ja-JP" altLang="en-US" sz="44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D1C4B9-C78E-48F5-917D-84C50FBD8521}"/>
              </a:ext>
            </a:extLst>
          </p:cNvPr>
          <p:cNvSpPr txBox="1"/>
          <p:nvPr/>
        </p:nvSpPr>
        <p:spPr>
          <a:xfrm>
            <a:off x="155997" y="179961"/>
            <a:ext cx="3960000" cy="43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ばいすう　　　</a:t>
            </a:r>
            <a:r>
              <a:rPr lang="ja-JP" altLang="en-US" sz="2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やく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すう　　</a:t>
            </a:r>
            <a:endParaRPr kumimoji="1" lang="ja-JP" altLang="en-US" sz="2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C75D316-3C8A-46C1-BBB4-FB1E46708E88}"/>
              </a:ext>
            </a:extLst>
          </p:cNvPr>
          <p:cNvSpPr txBox="1"/>
          <p:nvPr/>
        </p:nvSpPr>
        <p:spPr>
          <a:xfrm>
            <a:off x="1235999" y="5759076"/>
            <a:ext cx="108000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＝８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＝４</a:t>
            </a:r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、８</a:t>
            </a:r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4656995-B504-4831-B8B6-FE613F49BEBE}"/>
              </a:ext>
            </a:extLst>
          </p:cNvPr>
          <p:cNvSpPr txBox="1"/>
          <p:nvPr/>
        </p:nvSpPr>
        <p:spPr>
          <a:xfrm>
            <a:off x="360000" y="4171277"/>
            <a:ext cx="2520000" cy="79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約数</a:t>
            </a:r>
            <a:endParaRPr kumimoji="1" lang="ja-JP" altLang="en-US" sz="4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8001E52-575C-4060-AE61-FC31807A0957}"/>
              </a:ext>
            </a:extLst>
          </p:cNvPr>
          <p:cNvSpPr txBox="1"/>
          <p:nvPr/>
        </p:nvSpPr>
        <p:spPr>
          <a:xfrm>
            <a:off x="360000" y="4170955"/>
            <a:ext cx="2520000" cy="43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やくすう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C0C6B12-9A53-4AF6-8AE8-2FE0C561E326}"/>
              </a:ext>
            </a:extLst>
          </p:cNvPr>
          <p:cNvSpPr txBox="1"/>
          <p:nvPr/>
        </p:nvSpPr>
        <p:spPr>
          <a:xfrm>
            <a:off x="360000" y="1421216"/>
            <a:ext cx="2520000" cy="79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倍数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B0C18EA-766F-4798-B196-EE2C0BB97CFB}"/>
              </a:ext>
            </a:extLst>
          </p:cNvPr>
          <p:cNvSpPr txBox="1"/>
          <p:nvPr/>
        </p:nvSpPr>
        <p:spPr>
          <a:xfrm>
            <a:off x="360000" y="1421216"/>
            <a:ext cx="252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ばいすう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2197336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れい　　　　　　　　 　　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ばい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4975711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れい　　　　　　　　　　 やくすう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18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>
            <a:extLst>
              <a:ext uri="{FF2B5EF4-FFF2-40B4-BE49-F238E27FC236}">
                <a16:creationId xmlns:a16="http://schemas.microsoft.com/office/drawing/2014/main" id="{627D682D-9073-4AEE-8965-C3F8D3FA7126}"/>
              </a:ext>
            </a:extLst>
          </p:cNvPr>
          <p:cNvSpPr txBox="1">
            <a:spLocks/>
          </p:cNvSpPr>
          <p:nvPr/>
        </p:nvSpPr>
        <p:spPr>
          <a:xfrm>
            <a:off x="220336" y="180000"/>
            <a:ext cx="11815663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➢ ８の倍数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2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➢ 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の倍数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9A99E67-B0AE-49BD-8D22-BEF0A7852258}"/>
              </a:ext>
            </a:extLst>
          </p:cNvPr>
          <p:cNvSpPr txBox="1"/>
          <p:nvPr/>
        </p:nvSpPr>
        <p:spPr>
          <a:xfrm>
            <a:off x="154800" y="180000"/>
            <a:ext cx="3600000" cy="108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最小公倍数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154800" y="288000"/>
            <a:ext cx="360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さいしょうこうばいすう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D214E4-AEF5-4E5B-9570-CE750AC02D1E}"/>
              </a:ext>
            </a:extLst>
          </p:cNvPr>
          <p:cNvSpPr txBox="1"/>
          <p:nvPr/>
        </p:nvSpPr>
        <p:spPr>
          <a:xfrm>
            <a:off x="515998" y="2209646"/>
            <a:ext cx="115200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１＝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２＝</a:t>
            </a:r>
            <a:r>
              <a:rPr kumimoji="1" lang="en-US" altLang="ja-JP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16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、８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３＝</a:t>
            </a:r>
            <a:r>
              <a:rPr kumimoji="1" lang="en-US" altLang="ja-JP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４＝</a:t>
            </a:r>
            <a:r>
              <a:rPr kumimoji="1" lang="en-US" altLang="ja-JP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32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2F1EAB5-ABCB-4C8E-8F55-9C7D9F8FA91B}"/>
              </a:ext>
            </a:extLst>
          </p:cNvPr>
          <p:cNvSpPr txBox="1"/>
          <p:nvPr/>
        </p:nvSpPr>
        <p:spPr>
          <a:xfrm>
            <a:off x="515999" y="5159518"/>
            <a:ext cx="115200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12×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１＝</a:t>
            </a:r>
            <a:r>
              <a:rPr kumimoji="1" lang="en-US" altLang="ja-JP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12×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２＝</a:t>
            </a:r>
            <a:r>
              <a:rPr kumimoji="1" lang="en-US" altLang="ja-JP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３＝</a:t>
            </a:r>
            <a:r>
              <a:rPr lang="en-US" altLang="ja-JP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36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FEA747B-F208-43BC-A284-22B48E1CB3CD}"/>
              </a:ext>
            </a:extLst>
          </p:cNvPr>
          <p:cNvSpPr/>
          <p:nvPr/>
        </p:nvSpPr>
        <p:spPr>
          <a:xfrm>
            <a:off x="7356565" y="2124801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824E5338-F7F6-4E31-AC8C-A740A0375C28}"/>
              </a:ext>
            </a:extLst>
          </p:cNvPr>
          <p:cNvSpPr/>
          <p:nvPr/>
        </p:nvSpPr>
        <p:spPr>
          <a:xfrm>
            <a:off x="5735998" y="5069518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B3702B-654A-48BB-9F30-1DF781B22B70}"/>
              </a:ext>
            </a:extLst>
          </p:cNvPr>
          <p:cNvSpPr txBox="1"/>
          <p:nvPr/>
        </p:nvSpPr>
        <p:spPr>
          <a:xfrm>
            <a:off x="4419600" y="3623257"/>
            <a:ext cx="6480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1500"/>
              </a:lnSpc>
            </a:pPr>
            <a:endParaRPr kumimoji="1" lang="en-US" altLang="ja-JP" sz="4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公倍数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の中で</a:t>
            </a:r>
            <a:r>
              <a:rPr kumimoji="1" lang="ja-JP" altLang="en-US" sz="4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最小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の数</a:t>
            </a:r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871A358A-9B77-40D8-B49F-D4660D14C95B}"/>
              </a:ext>
            </a:extLst>
          </p:cNvPr>
          <p:cNvSpPr/>
          <p:nvPr/>
        </p:nvSpPr>
        <p:spPr>
          <a:xfrm>
            <a:off x="7446565" y="3279226"/>
            <a:ext cx="900000" cy="288000"/>
          </a:xfrm>
          <a:prstGeom prst="triangle">
            <a:avLst/>
          </a:prstGeom>
          <a:solidFill>
            <a:schemeClr val="accent1"/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C0CA6BCF-06DA-40F9-AB06-CAEFCA4ADCF9}"/>
              </a:ext>
            </a:extLst>
          </p:cNvPr>
          <p:cNvSpPr/>
          <p:nvPr/>
        </p:nvSpPr>
        <p:spPr>
          <a:xfrm rot="10800000">
            <a:off x="5855024" y="4611079"/>
            <a:ext cx="900000" cy="288000"/>
          </a:xfrm>
          <a:prstGeom prst="triangl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389266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　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ばい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4295231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 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ばい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4419599" y="3660792"/>
            <a:ext cx="6480001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うばいすう　　なか　 さいしょう　 かず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33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5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>
            <a:extLst>
              <a:ext uri="{FF2B5EF4-FFF2-40B4-BE49-F238E27FC236}">
                <a16:creationId xmlns:a16="http://schemas.microsoft.com/office/drawing/2014/main" id="{627D682D-9073-4AEE-8965-C3F8D3FA7126}"/>
              </a:ext>
            </a:extLst>
          </p:cNvPr>
          <p:cNvSpPr txBox="1">
            <a:spLocks/>
          </p:cNvSpPr>
          <p:nvPr/>
        </p:nvSpPr>
        <p:spPr>
          <a:xfrm>
            <a:off x="220336" y="180000"/>
            <a:ext cx="11815663" cy="64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➢ ８の約数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1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➢ 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の約数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9A99E67-B0AE-49BD-8D22-BEF0A7852258}"/>
              </a:ext>
            </a:extLst>
          </p:cNvPr>
          <p:cNvSpPr txBox="1"/>
          <p:nvPr/>
        </p:nvSpPr>
        <p:spPr>
          <a:xfrm>
            <a:off x="154800" y="180000"/>
            <a:ext cx="3600000" cy="108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最大公約数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A46787D-C458-4E95-9ADC-3FD15701EE5B}"/>
              </a:ext>
            </a:extLst>
          </p:cNvPr>
          <p:cNvSpPr txBox="1"/>
          <p:nvPr/>
        </p:nvSpPr>
        <p:spPr>
          <a:xfrm>
            <a:off x="154800" y="288000"/>
            <a:ext cx="360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さいだいこうやくすう</a:t>
            </a:r>
            <a:endParaRPr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D214E4-AEF5-4E5B-9570-CE750AC02D1E}"/>
              </a:ext>
            </a:extLst>
          </p:cNvPr>
          <p:cNvSpPr txBox="1"/>
          <p:nvPr/>
        </p:nvSpPr>
        <p:spPr>
          <a:xfrm>
            <a:off x="515998" y="2209646"/>
            <a:ext cx="115200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＝８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＝４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、８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2F1EAB5-ABCB-4C8E-8F55-9C7D9F8FA91B}"/>
              </a:ext>
            </a:extLst>
          </p:cNvPr>
          <p:cNvSpPr txBox="1"/>
          <p:nvPr/>
        </p:nvSpPr>
        <p:spPr>
          <a:xfrm>
            <a:off x="516000" y="5074403"/>
            <a:ext cx="11520000" cy="144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12÷</a:t>
            </a:r>
            <a:r>
              <a:rPr kumimoji="1" lang="ja-JP" altLang="en-US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kumimoji="1"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12÷</a:t>
            </a:r>
            <a:r>
              <a:rPr lang="ja-JP" altLang="en-US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６、</a:t>
            </a:r>
            <a:r>
              <a:rPr kumimoji="1"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12÷</a:t>
            </a:r>
            <a:r>
              <a:rPr lang="ja-JP" altLang="en-US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＝４、</a:t>
            </a:r>
            <a:r>
              <a:rPr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12÷</a:t>
            </a:r>
            <a:r>
              <a:rPr lang="ja-JP" altLang="en-US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＝３、</a:t>
            </a:r>
            <a:endParaRPr lang="en-US" altLang="ja-JP" sz="44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kumimoji="1"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12÷</a:t>
            </a:r>
            <a:r>
              <a:rPr kumimoji="1" lang="ja-JP" altLang="en-US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＝２、</a:t>
            </a:r>
            <a:r>
              <a:rPr kumimoji="1" lang="en-US" altLang="ja-JP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12÷</a:t>
            </a:r>
            <a:r>
              <a:rPr kumimoji="1" lang="en-US" altLang="ja-JP" sz="44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kumimoji="1" lang="ja-JP" altLang="en-US" sz="44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＝１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CFEA747B-F208-43BC-A284-22B48E1CB3CD}"/>
              </a:ext>
            </a:extLst>
          </p:cNvPr>
          <p:cNvSpPr/>
          <p:nvPr/>
        </p:nvSpPr>
        <p:spPr>
          <a:xfrm>
            <a:off x="1099905" y="2119646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824E5338-F7F6-4E31-AC8C-A740A0375C28}"/>
              </a:ext>
            </a:extLst>
          </p:cNvPr>
          <p:cNvSpPr/>
          <p:nvPr/>
        </p:nvSpPr>
        <p:spPr>
          <a:xfrm>
            <a:off x="1492840" y="4890448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B3702B-654A-48BB-9F30-1DF781B22B70}"/>
              </a:ext>
            </a:extLst>
          </p:cNvPr>
          <p:cNvSpPr txBox="1"/>
          <p:nvPr/>
        </p:nvSpPr>
        <p:spPr>
          <a:xfrm>
            <a:off x="4466058" y="3623257"/>
            <a:ext cx="6480000" cy="90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endParaRPr kumimoji="1" lang="en-US" altLang="ja-JP" sz="4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公約数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の中で</a:t>
            </a:r>
            <a:r>
              <a:rPr kumimoji="1" lang="ja-JP" altLang="en-US" sz="4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の数</a:t>
            </a:r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871A358A-9B77-40D8-B49F-D4660D14C95B}"/>
              </a:ext>
            </a:extLst>
          </p:cNvPr>
          <p:cNvSpPr/>
          <p:nvPr/>
        </p:nvSpPr>
        <p:spPr>
          <a:xfrm>
            <a:off x="6043398" y="3267029"/>
            <a:ext cx="900000" cy="288000"/>
          </a:xfrm>
          <a:prstGeom prst="triangle">
            <a:avLst/>
          </a:prstGeom>
          <a:solidFill>
            <a:schemeClr val="accent2"/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C0CA6BCF-06DA-40F9-AB06-CAEFCA4ADCF9}"/>
              </a:ext>
            </a:extLst>
          </p:cNvPr>
          <p:cNvSpPr/>
          <p:nvPr/>
        </p:nvSpPr>
        <p:spPr>
          <a:xfrm rot="10800000">
            <a:off x="9884545" y="4602447"/>
            <a:ext cx="900000" cy="288000"/>
          </a:xfrm>
          <a:prstGeom prst="triangle">
            <a:avLst/>
          </a:prstGeom>
          <a:solidFill>
            <a:schemeClr val="accent2"/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1389266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　　やくすう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156000" y="4167641"/>
            <a:ext cx="1188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 やくすう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4419599" y="3660792"/>
            <a:ext cx="6480001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こうやくすう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なか　  さいだい　　かず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CFEA747B-F208-43BC-A284-22B48E1CB3CD}"/>
              </a:ext>
            </a:extLst>
          </p:cNvPr>
          <p:cNvSpPr/>
          <p:nvPr/>
        </p:nvSpPr>
        <p:spPr>
          <a:xfrm>
            <a:off x="3513874" y="2119646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24E5338-F7F6-4E31-AC8C-A740A0375C28}"/>
              </a:ext>
            </a:extLst>
          </p:cNvPr>
          <p:cNvSpPr/>
          <p:nvPr/>
        </p:nvSpPr>
        <p:spPr>
          <a:xfrm>
            <a:off x="4525050" y="4890448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CFEA747B-F208-43BC-A284-22B48E1CB3CD}"/>
              </a:ext>
            </a:extLst>
          </p:cNvPr>
          <p:cNvSpPr/>
          <p:nvPr/>
        </p:nvSpPr>
        <p:spPr>
          <a:xfrm>
            <a:off x="5916776" y="2119646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24E5338-F7F6-4E31-AC8C-A740A0375C28}"/>
              </a:ext>
            </a:extLst>
          </p:cNvPr>
          <p:cNvSpPr/>
          <p:nvPr/>
        </p:nvSpPr>
        <p:spPr>
          <a:xfrm>
            <a:off x="9830278" y="4890448"/>
            <a:ext cx="1080000" cy="1080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85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5" grpId="0" animBg="1"/>
      <p:bldP spid="3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155998" y="41990"/>
            <a:ext cx="11879999" cy="64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36810" y="3310229"/>
            <a:ext cx="2592000" cy="259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18BC8F-31CA-4513-8026-957956DC6726}"/>
              </a:ext>
            </a:extLst>
          </p:cNvPr>
          <p:cNvSpPr txBox="1"/>
          <p:nvPr/>
        </p:nvSpPr>
        <p:spPr>
          <a:xfrm>
            <a:off x="155998" y="179999"/>
            <a:ext cx="11879999" cy="23346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ts val="1000"/>
              </a:lnSpc>
            </a:pP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縦が４</a:t>
            </a: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横が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長方形の紙をすきまなくしきつめて、正方形をつくります。正方形の１辺をできるだけ小さくするとき、正方形の１辺は何</a:t>
            </a: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になりますか。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000" y="180000"/>
            <a:ext cx="11879999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たて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センチメートル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よこ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2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センチメートル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ちょうほう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けい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かみ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5998" y="925752"/>
            <a:ext cx="11879999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いほうけい　　　　　　　　　　　　　　　　　　　　　　せいほうけい　　　　　　　ぺん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5998" y="1606188"/>
            <a:ext cx="11879999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ちい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いほうけい　　　　　　ぺん　　なん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センチメートル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37156" y="3309074"/>
            <a:ext cx="1296000" cy="86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52570" y="2884496"/>
            <a:ext cx="1296000" cy="86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27" name="下カーブ矢印 26"/>
          <p:cNvSpPr/>
          <p:nvPr/>
        </p:nvSpPr>
        <p:spPr>
          <a:xfrm rot="1426705">
            <a:off x="2204262" y="2637839"/>
            <a:ext cx="2249044" cy="9136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718BC8F-31CA-4513-8026-957956DC6726}"/>
              </a:ext>
            </a:extLst>
          </p:cNvPr>
          <p:cNvSpPr txBox="1"/>
          <p:nvPr/>
        </p:nvSpPr>
        <p:spPr>
          <a:xfrm>
            <a:off x="7556675" y="2784996"/>
            <a:ext cx="4500000" cy="360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just">
              <a:lnSpc>
                <a:spcPts val="1000"/>
              </a:lnSpc>
            </a:pP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1000"/>
              </a:lnSpc>
            </a:pPr>
            <a:endParaRPr lang="en-US" altLang="ja-JP" sz="4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４の倍数</a:t>
            </a: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</a:p>
          <a:p>
            <a:pPr algn="just">
              <a:lnSpc>
                <a:spcPts val="5500"/>
              </a:lnSpc>
            </a:pP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４、８、</a:t>
            </a:r>
            <a:r>
              <a:rPr lang="en-US" altLang="ja-JP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4000" spc="-3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16</a:t>
            </a:r>
            <a:r>
              <a:rPr lang="ja-JP" altLang="en-US" sz="4000" spc="-3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</a:p>
          <a:p>
            <a:pPr algn="just">
              <a:lnSpc>
                <a:spcPts val="3000"/>
              </a:lnSpc>
            </a:pPr>
            <a:endParaRPr lang="en-US" altLang="ja-JP" sz="4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６の倍数</a:t>
            </a:r>
            <a:r>
              <a:rPr lang="en-US" altLang="ja-JP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</a:p>
          <a:p>
            <a:pPr algn="just">
              <a:lnSpc>
                <a:spcPts val="5500"/>
              </a:lnSpc>
            </a:pPr>
            <a:r>
              <a:rPr kumimoji="1"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６、</a:t>
            </a:r>
            <a:r>
              <a:rPr kumimoji="1" lang="en-US" altLang="ja-JP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kumimoji="1" lang="ja-JP" altLang="en-US" sz="4000" spc="-3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en-US" altLang="ja-JP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</a:t>
            </a:r>
            <a:r>
              <a:rPr kumimoji="1" lang="ja-JP" altLang="en-US" sz="4000" spc="-3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en-US" altLang="ja-JP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kumimoji="1" lang="ja-JP" altLang="en-US" sz="4000" spc="-3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kumimoji="1" lang="en-US" altLang="ja-JP" sz="4000" spc="-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endParaRPr kumimoji="1" lang="ja-JP" altLang="en-US" sz="4000" spc="-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CFEA747B-F208-43BC-A284-22B48E1CB3CD}"/>
              </a:ext>
            </a:extLst>
          </p:cNvPr>
          <p:cNvSpPr/>
          <p:nvPr/>
        </p:nvSpPr>
        <p:spPr>
          <a:xfrm>
            <a:off x="9071450" y="3717493"/>
            <a:ext cx="792000" cy="79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FEA747B-F208-43BC-A284-22B48E1CB3CD}"/>
              </a:ext>
            </a:extLst>
          </p:cNvPr>
          <p:cNvSpPr/>
          <p:nvPr/>
        </p:nvSpPr>
        <p:spPr>
          <a:xfrm>
            <a:off x="8528162" y="5465113"/>
            <a:ext cx="792000" cy="79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088D3437-F08D-41D6-81B5-93E52D7A9949}"/>
              </a:ext>
            </a:extLst>
          </p:cNvPr>
          <p:cNvSpPr txBox="1">
            <a:spLocks/>
          </p:cNvSpPr>
          <p:nvPr/>
        </p:nvSpPr>
        <p:spPr>
          <a:xfrm>
            <a:off x="1396405" y="3942126"/>
            <a:ext cx="1077755" cy="4618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spc="-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lang="en-US" altLang="ja-JP" sz="3200" spc="-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3200" spc="-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左中かっこ 31">
            <a:extLst>
              <a:ext uri="{FF2B5EF4-FFF2-40B4-BE49-F238E27FC236}">
                <a16:creationId xmlns:a16="http://schemas.microsoft.com/office/drawing/2014/main" id="{59CA9461-095B-4810-B891-7C8F01641703}"/>
              </a:ext>
            </a:extLst>
          </p:cNvPr>
          <p:cNvSpPr/>
          <p:nvPr/>
        </p:nvSpPr>
        <p:spPr>
          <a:xfrm rot="16200000">
            <a:off x="1828911" y="3254310"/>
            <a:ext cx="180000" cy="1296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088D3437-F08D-41D6-81B5-93E52D7A9949}"/>
              </a:ext>
            </a:extLst>
          </p:cNvPr>
          <p:cNvSpPr txBox="1">
            <a:spLocks/>
          </p:cNvSpPr>
          <p:nvPr/>
        </p:nvSpPr>
        <p:spPr>
          <a:xfrm>
            <a:off x="-134100" y="2985124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spc="-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3200" spc="-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3200" spc="-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左中かっこ 33">
            <a:extLst>
              <a:ext uri="{FF2B5EF4-FFF2-40B4-BE49-F238E27FC236}">
                <a16:creationId xmlns:a16="http://schemas.microsoft.com/office/drawing/2014/main" id="{59CA9461-095B-4810-B891-7C8F01641703}"/>
              </a:ext>
            </a:extLst>
          </p:cNvPr>
          <p:cNvSpPr/>
          <p:nvPr/>
        </p:nvSpPr>
        <p:spPr>
          <a:xfrm>
            <a:off x="965823" y="2876185"/>
            <a:ext cx="180000" cy="864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088D3437-F08D-41D6-81B5-93E52D7A9949}"/>
              </a:ext>
            </a:extLst>
          </p:cNvPr>
          <p:cNvSpPr txBox="1">
            <a:spLocks/>
          </p:cNvSpPr>
          <p:nvPr/>
        </p:nvSpPr>
        <p:spPr>
          <a:xfrm>
            <a:off x="4085156" y="6292196"/>
            <a:ext cx="12600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左中かっこ 35">
            <a:extLst>
              <a:ext uri="{FF2B5EF4-FFF2-40B4-BE49-F238E27FC236}">
                <a16:creationId xmlns:a16="http://schemas.microsoft.com/office/drawing/2014/main" id="{59CA9461-095B-4810-B891-7C8F01641703}"/>
              </a:ext>
            </a:extLst>
          </p:cNvPr>
          <p:cNvSpPr/>
          <p:nvPr/>
        </p:nvSpPr>
        <p:spPr>
          <a:xfrm rot="16200000">
            <a:off x="4642810" y="4727115"/>
            <a:ext cx="180000" cy="2592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左中かっこ 36">
            <a:extLst>
              <a:ext uri="{FF2B5EF4-FFF2-40B4-BE49-F238E27FC236}">
                <a16:creationId xmlns:a16="http://schemas.microsoft.com/office/drawing/2014/main" id="{59CA9461-095B-4810-B891-7C8F01641703}"/>
              </a:ext>
            </a:extLst>
          </p:cNvPr>
          <p:cNvSpPr/>
          <p:nvPr/>
        </p:nvSpPr>
        <p:spPr>
          <a:xfrm flipH="1" flipV="1">
            <a:off x="6043892" y="3288996"/>
            <a:ext cx="254316" cy="2592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088D3437-F08D-41D6-81B5-93E52D7A9949}"/>
              </a:ext>
            </a:extLst>
          </p:cNvPr>
          <p:cNvSpPr txBox="1">
            <a:spLocks/>
          </p:cNvSpPr>
          <p:nvPr/>
        </p:nvSpPr>
        <p:spPr>
          <a:xfrm>
            <a:off x="6340561" y="4406982"/>
            <a:ext cx="1372713" cy="4618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3028764" y="3316496"/>
            <a:ext cx="288000" cy="864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3037922" y="4180496"/>
            <a:ext cx="288000" cy="864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下矢印 42"/>
          <p:cNvSpPr/>
          <p:nvPr/>
        </p:nvSpPr>
        <p:spPr>
          <a:xfrm rot="16200000">
            <a:off x="3940380" y="2435623"/>
            <a:ext cx="288000" cy="1296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 rot="16200000">
            <a:off x="5231112" y="2435623"/>
            <a:ext cx="288000" cy="1296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436810" y="4173073"/>
            <a:ext cx="1296000" cy="86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23131" y="3309072"/>
            <a:ext cx="1296000" cy="86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7550977" y="2893259"/>
            <a:ext cx="450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 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ばい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5A6ABCE-ECF1-4CD6-830F-A34D225DD3FC}"/>
              </a:ext>
            </a:extLst>
          </p:cNvPr>
          <p:cNvSpPr txBox="1"/>
          <p:nvPr/>
        </p:nvSpPr>
        <p:spPr>
          <a:xfrm>
            <a:off x="7562373" y="4725003"/>
            <a:ext cx="4500000" cy="288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 </a:t>
            </a:r>
            <a:r>
              <a:rPr lang="ja-JP" altLang="en-US" sz="20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ばい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すう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6398842" y="4278702"/>
            <a:ext cx="640313" cy="581856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28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endParaRPr lang="ja-JP" altLang="en-US" sz="2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C378B705-B113-4104-969B-89B0E4791550}"/>
              </a:ext>
            </a:extLst>
          </p:cNvPr>
          <p:cNvSpPr txBox="1">
            <a:spLocks/>
          </p:cNvSpPr>
          <p:nvPr/>
        </p:nvSpPr>
        <p:spPr>
          <a:xfrm>
            <a:off x="4118177" y="6246428"/>
            <a:ext cx="601381" cy="551124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28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endParaRPr lang="ja-JP" altLang="en-US" sz="2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47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000" y="180000"/>
            <a:ext cx="11880000" cy="6480000"/>
          </a:xfrm>
        </p:spPr>
        <p:txBody>
          <a:bodyPr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縮図や拡大図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70AB3B0-A2D8-466E-86D3-86DC7C4C08DF}"/>
              </a:ext>
            </a:extLst>
          </p:cNvPr>
          <p:cNvSpPr txBox="1">
            <a:spLocks/>
          </p:cNvSpPr>
          <p:nvPr/>
        </p:nvSpPr>
        <p:spPr>
          <a:xfrm>
            <a:off x="156000" y="2520000"/>
            <a:ext cx="11880000" cy="36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 しゅくず　　　　　かくだいず</a:t>
            </a:r>
          </a:p>
        </p:txBody>
      </p:sp>
    </p:spTree>
    <p:extLst>
      <p:ext uri="{BB962C8B-B14F-4D97-AF65-F5344CB8AC3E}">
        <p14:creationId xmlns:p14="http://schemas.microsoft.com/office/powerpoint/2010/main" val="37357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368</Words>
  <Application>Microsoft Office PowerPoint</Application>
  <PresentationFormat>ワイド画面</PresentationFormat>
  <Paragraphs>430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BIZ UDPゴシック</vt:lpstr>
      <vt:lpstr>ＭＳ Ｐゴシック</vt:lpstr>
      <vt:lpstr>ＭＳ ゴシック</vt:lpstr>
      <vt:lpstr>UD デジタル 教科書体 NK-B</vt:lpstr>
      <vt:lpstr>游ゴシック</vt:lpstr>
      <vt:lpstr>游ゴシック Light</vt:lpstr>
      <vt:lpstr>Arial</vt:lpstr>
      <vt:lpstr>Calibri</vt:lpstr>
      <vt:lpstr>Office テーマ</vt:lpstr>
      <vt:lpstr>整数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縮図や拡大図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427</cp:revision>
  <cp:lastPrinted>2021-01-15T04:40:12Z</cp:lastPrinted>
  <dcterms:created xsi:type="dcterms:W3CDTF">2020-08-21T05:09:50Z</dcterms:created>
  <dcterms:modified xsi:type="dcterms:W3CDTF">2021-01-27T02:28:53Z</dcterms:modified>
</cp:coreProperties>
</file>