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67" r:id="rId2"/>
    <p:sldId id="292" r:id="rId3"/>
    <p:sldId id="295" r:id="rId4"/>
    <p:sldId id="296" r:id="rId5"/>
    <p:sldId id="297" r:id="rId6"/>
    <p:sldId id="298" r:id="rId7"/>
    <p:sldId id="293" r:id="rId8"/>
    <p:sldId id="299" r:id="rId9"/>
    <p:sldId id="300" r:id="rId10"/>
    <p:sldId id="301" r:id="rId11"/>
    <p:sldId id="302" r:id="rId12"/>
    <p:sldId id="303" r:id="rId13"/>
    <p:sldId id="304" r:id="rId14"/>
    <p:sldId id="256" r:id="rId15"/>
    <p:sldId id="281" r:id="rId16"/>
    <p:sldId id="306" r:id="rId17"/>
    <p:sldId id="307" r:id="rId18"/>
    <p:sldId id="308" r:id="rId19"/>
    <p:sldId id="309" r:id="rId20"/>
    <p:sldId id="310" r:id="rId21"/>
    <p:sldId id="311" r:id="rId22"/>
    <p:sldId id="317" r:id="rId23"/>
    <p:sldId id="290" r:id="rId24"/>
    <p:sldId id="312" r:id="rId25"/>
    <p:sldId id="313" r:id="rId26"/>
    <p:sldId id="314" r:id="rId27"/>
    <p:sldId id="316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34" r:id="rId38"/>
    <p:sldId id="329" r:id="rId39"/>
    <p:sldId id="335" r:id="rId40"/>
    <p:sldId id="330" r:id="rId41"/>
    <p:sldId id="331" r:id="rId42"/>
    <p:sldId id="336" r:id="rId43"/>
    <p:sldId id="333" r:id="rId44"/>
    <p:sldId id="277" r:id="rId4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CC66"/>
    <a:srgbClr val="66FFFF"/>
    <a:srgbClr val="CC00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960" autoAdjust="0"/>
  </p:normalViewPr>
  <p:slideViewPr>
    <p:cSldViewPr snapToGrid="0">
      <p:cViewPr varScale="1">
        <p:scale>
          <a:sx n="53" d="100"/>
          <a:sy n="53" d="100"/>
        </p:scale>
        <p:origin x="133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55E2-8DE1-44E2-817D-AB64B92AA076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ED4CE-B5A9-49FE-8636-46D6CF599E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75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掛け算をしましょう。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355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</a:t>
            </a:r>
            <a:r>
              <a:rPr kumimoji="1" lang="ja-JP" altLang="en-US" dirty="0"/>
              <a:t>君の赤の輪の得点は、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r>
              <a:rPr kumimoji="1" lang="ja-JP" altLang="en-US" dirty="0"/>
              <a:t>２点が０個で、何点でしょう？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２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０は＜クリック＞０。０点ですね。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770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</a:t>
            </a:r>
            <a:r>
              <a:rPr kumimoji="1" lang="ja-JP" altLang="en-US" dirty="0"/>
              <a:t>君の青の輪の得点は、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r>
              <a:rPr kumimoji="1" lang="ja-JP" altLang="en-US" dirty="0"/>
              <a:t>１点が２個で、何点でしょう？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１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２は＜クリック＞２。２点ですね。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188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</a:t>
            </a:r>
            <a:r>
              <a:rPr kumimoji="1" lang="ja-JP" altLang="en-US" dirty="0"/>
              <a:t>君の緑、赤、青の点数を合わせた合計の得点は、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r>
              <a:rPr kumimoji="1" lang="ja-JP" altLang="en-US" dirty="0"/>
              <a:t>９＋０＋２なので＜クリック＞</a:t>
            </a:r>
            <a:r>
              <a:rPr kumimoji="1" lang="en-US" altLang="ja-JP" dirty="0"/>
              <a:t>11</a:t>
            </a:r>
            <a:r>
              <a:rPr kumimoji="1" lang="ja-JP" altLang="en-US" dirty="0"/>
              <a:t>点。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B</a:t>
            </a:r>
            <a:r>
              <a:rPr kumimoji="1" lang="ja-JP" altLang="en-US" dirty="0"/>
              <a:t>君の得点は＜クリック＞</a:t>
            </a:r>
            <a:r>
              <a:rPr kumimoji="1" lang="en-US" altLang="ja-JP" dirty="0"/>
              <a:t>11</a:t>
            </a:r>
            <a:r>
              <a:rPr kumimoji="1" lang="ja-JP" altLang="en-US" dirty="0"/>
              <a:t>点ですね。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505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君の得点は＜クリック＞</a:t>
            </a:r>
            <a:r>
              <a:rPr kumimoji="1" lang="en-US" altLang="ja-JP" dirty="0"/>
              <a:t>10</a:t>
            </a:r>
            <a:r>
              <a:rPr kumimoji="1" lang="ja-JP" altLang="en-US" dirty="0"/>
              <a:t>点、</a:t>
            </a:r>
            <a:r>
              <a:rPr kumimoji="1" lang="en-US" altLang="ja-JP" dirty="0"/>
              <a:t>B</a:t>
            </a:r>
            <a:r>
              <a:rPr kumimoji="1" lang="ja-JP" altLang="en-US" dirty="0"/>
              <a:t>君の得点は＜クリック＞</a:t>
            </a:r>
            <a:r>
              <a:rPr kumimoji="1" lang="en-US" altLang="ja-JP" dirty="0"/>
              <a:t>11</a:t>
            </a:r>
            <a:r>
              <a:rPr kumimoji="1" lang="ja-JP" altLang="en-US" dirty="0"/>
              <a:t>点。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今回の輪投げは、＜クリック＞</a:t>
            </a:r>
            <a:r>
              <a:rPr kumimoji="1" lang="en-US" altLang="ja-JP" dirty="0"/>
              <a:t>B</a:t>
            </a:r>
            <a:r>
              <a:rPr kumimoji="1" lang="ja-JP" altLang="en-US" dirty="0"/>
              <a:t>君の勝ちですね。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104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割り算をしましょう。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BEB6-4C9A-4F1C-9D23-782A33C8C56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674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お皿に同じ数ずつドーナツを分けましょう。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ドーナツは何個ありますか。</a:t>
            </a:r>
            <a:r>
              <a:rPr kumimoji="1" lang="en-US" altLang="ja-JP" dirty="0"/>
              <a:t>3</a:t>
            </a:r>
            <a:r>
              <a:rPr kumimoji="1" lang="ja-JP" altLang="en-US" dirty="0"/>
              <a:t>個ですね。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お皿は何枚ありますか。</a:t>
            </a:r>
            <a:r>
              <a:rPr kumimoji="1" lang="en-US" altLang="ja-JP" dirty="0"/>
              <a:t>3</a:t>
            </a:r>
            <a:r>
              <a:rPr kumimoji="1" lang="ja-JP" altLang="en-US" dirty="0"/>
              <a:t>枚ですね。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それぞれのお皿に同じ数ずつドーナツを分けると、１枚のお皿に何個のドーナツが分けられますか。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＜クリック＞１枚のお皿に分けられるドーナツは１個ずつですね。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BEB6-4C9A-4F1C-9D23-782A33C8C56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24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割り算の式で表してみましょう。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＜クリック＞ドーナツの数、３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r>
              <a:rPr kumimoji="1" lang="en-US" altLang="ja-JP" dirty="0"/>
              <a:t>÷</a:t>
            </a:r>
            <a:r>
              <a:rPr kumimoji="1" lang="ja-JP" altLang="en-US" dirty="0"/>
              <a:t>お皿の数、３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＜クリック＞＝１。１枚のお皿に分けられるドーナツの数は１個。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BEB6-4C9A-4F1C-9D23-782A33C8C56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78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今度は、ドーナツは何個ありますか。６個ですね。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お皿は何枚ありますか。３枚ですね。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それぞれのお皿に同じ数ずつドーナツを分けると、１枚のお皿に何個のドーナツが分けられますか。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＜クリック＞１枚のお皿に分けられるドーナツは２個ずつですね。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BEB6-4C9A-4F1C-9D23-782A33C8C56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209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割り算の式で表してみましょう。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＜クリック＞ドーナツの数、６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r>
              <a:rPr kumimoji="1" lang="en-US" altLang="ja-JP" dirty="0"/>
              <a:t>÷</a:t>
            </a:r>
            <a:r>
              <a:rPr kumimoji="1" lang="ja-JP" altLang="en-US" dirty="0"/>
              <a:t>お皿の数、３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＜クリック＞＝２。１枚のお皿に分けられるドーナツの数は２個。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BEB6-4C9A-4F1C-9D23-782A33C8C56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736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１人に同じ数ずつりんごを分けましょう。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りんごは何個ありますか。２個ですね。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人は何人いますか。２人ですね。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１人に同じ数ずつりんごを分けると、それぞれ何個ずつりんごがもらえますか。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＜クリック＞１人がもらえるりんごは１個ずつですね。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BEB6-4C9A-4F1C-9D23-782A33C8C56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75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君と</a:t>
            </a:r>
            <a:r>
              <a:rPr kumimoji="1" lang="en-US" altLang="ja-JP" dirty="0"/>
              <a:t>B</a:t>
            </a:r>
            <a:r>
              <a:rPr kumimoji="1" lang="ja-JP" altLang="en-US" dirty="0"/>
              <a:t>君は、輪投げをします。</a:t>
            </a:r>
            <a:endParaRPr kumimoji="1" lang="en-US" altLang="ja-JP" dirty="0"/>
          </a:p>
          <a:p>
            <a:r>
              <a:rPr kumimoji="1" lang="ja-JP" altLang="en-US" dirty="0"/>
              <a:t>それぞれ</a:t>
            </a:r>
            <a:r>
              <a:rPr kumimoji="1" lang="en-US" altLang="ja-JP" dirty="0"/>
              <a:t>6</a:t>
            </a:r>
            <a:r>
              <a:rPr kumimoji="1" lang="ja-JP" altLang="en-US" dirty="0"/>
              <a:t>回ずつ投げます。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緑の輪が１個入ると３点、赤の輪が１個入ると２点、青の輪が１個入ると１点です。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71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わり算の式で表してみましょう。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＜クリック＞りんごの数、２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r>
              <a:rPr kumimoji="1" lang="en-US" altLang="ja-JP" dirty="0"/>
              <a:t>÷</a:t>
            </a:r>
            <a:r>
              <a:rPr kumimoji="1" lang="ja-JP" altLang="en-US" dirty="0"/>
              <a:t>人数、２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＜クリック＞＝１。１人がもらえるりんごの数は、１個ずつ。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BEB6-4C9A-4F1C-9D23-782A33C8C56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9805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今度は、りんごは何個ありますか。１、２、３、４、５、６、７</a:t>
            </a:r>
            <a:r>
              <a:rPr kumimoji="1" lang="en-US" altLang="ja-JP" dirty="0"/>
              <a:t>…</a:t>
            </a:r>
            <a:r>
              <a:rPr kumimoji="1" lang="ja-JP" altLang="en-US" dirty="0"/>
              <a:t>８個ですね。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人は何人いますか。２人ですね。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１人に同じ数ずつりんごを分けると、それぞれ何個ずつりんごがもらえますか。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＜クリック＞１人がもらえるりんごは４個ずつですね。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BEB6-4C9A-4F1C-9D23-782A33C8C56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318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わり算の式で表してみましょう。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＜クリック＞りんごの数、</a:t>
            </a:r>
            <a:r>
              <a:rPr kumimoji="1" lang="en-US" altLang="ja-JP" dirty="0"/>
              <a:t>8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r>
              <a:rPr kumimoji="1" lang="en-US" altLang="ja-JP" dirty="0"/>
              <a:t>÷</a:t>
            </a:r>
            <a:r>
              <a:rPr kumimoji="1" lang="ja-JP" altLang="en-US" dirty="0"/>
              <a:t>人数、２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＜クリック＞＝</a:t>
            </a:r>
            <a:r>
              <a:rPr kumimoji="1" lang="en-US" altLang="ja-JP" dirty="0"/>
              <a:t>4</a:t>
            </a:r>
            <a:r>
              <a:rPr kumimoji="1" lang="ja-JP" altLang="en-US" dirty="0"/>
              <a:t>。１人がもらえるりんごの数は、</a:t>
            </a:r>
            <a:r>
              <a:rPr kumimoji="1" lang="en-US" altLang="ja-JP" dirty="0"/>
              <a:t>4</a:t>
            </a:r>
            <a:r>
              <a:rPr kumimoji="1" lang="ja-JP" altLang="en-US" dirty="0"/>
              <a:t>個ずつ。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ABEB6-4C9A-4F1C-9D23-782A33C8C565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41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面積を求めましょう。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2240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赤い線で囲まれた①</a:t>
            </a:r>
            <a:r>
              <a:rPr kumimoji="1" lang="ja-JP" altLang="en-US" dirty="0"/>
              <a:t>の面積を求めましょう。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縦が３㎝、横が３㎝なので、式は＜クリック＞３㎝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３㎝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答えは＜クリック＞９㎠になります。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1016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赤い線で囲まれた②</a:t>
            </a:r>
            <a:r>
              <a:rPr kumimoji="1" lang="ja-JP" altLang="en-US" dirty="0"/>
              <a:t>の面積を求めましょう。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縦が３㎝、横が２㎝なので、式は＜クリック＞３㎝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２㎝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答えは＜クリック＞６㎠になります。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7858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赤い線で囲まれた③</a:t>
            </a:r>
            <a:r>
              <a:rPr kumimoji="1" lang="ja-JP" altLang="en-US" dirty="0"/>
              <a:t>の面積を求めましょう。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縦が２㎝、横が３㎝なので、式は＜クリック＞２㎝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３㎝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答えは＜クリック＞６㎠になります。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2652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赤い線で囲まれた④</a:t>
            </a:r>
            <a:r>
              <a:rPr kumimoji="1" lang="ja-JP" altLang="en-US" dirty="0"/>
              <a:t>の面積を求めましょう。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縦が２㎝、横が５㎝なので、式は＜クリック＞２㎝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５㎝</a:t>
            </a:r>
            <a:endParaRPr kumimoji="1" lang="en-US" altLang="ja-JP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答えは＜クリック＞</a:t>
            </a:r>
            <a:r>
              <a:rPr kumimoji="1" lang="en-US" altLang="ja-JP" dirty="0"/>
              <a:t>10</a:t>
            </a:r>
            <a:r>
              <a:rPr kumimoji="1" lang="ja-JP" altLang="en-US" dirty="0"/>
              <a:t>㎠になります。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9942E-F5B6-4598-9CE8-A2737129506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9186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二つの数量の関係を比べましょう。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2837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ある店で、トマトとミニトマトを値上げしました。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815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君は</a:t>
            </a:r>
            <a:r>
              <a:rPr kumimoji="1" lang="en-US" altLang="ja-JP" dirty="0"/>
              <a:t>…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緑の輪が１個＜クリック＞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赤の輪が２個＜クリック＞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青の輪が３個＜クリック＞入りました。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5063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トマトは１個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円が</a:t>
            </a:r>
            <a:r>
              <a:rPr kumimoji="1" lang="en-US" altLang="ja-JP" dirty="0" smtClean="0"/>
              <a:t>200</a:t>
            </a:r>
            <a:r>
              <a:rPr kumimoji="1" lang="ja-JP" altLang="en-US" dirty="0" smtClean="0"/>
              <a:t>円になりました。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895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ミニトマトは１個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円が</a:t>
            </a:r>
            <a:r>
              <a:rPr kumimoji="1" lang="en-US" altLang="ja-JP" dirty="0" smtClean="0"/>
              <a:t>150</a:t>
            </a:r>
            <a:r>
              <a:rPr kumimoji="1" lang="ja-JP" altLang="en-US" dirty="0" smtClean="0"/>
              <a:t>円になりました。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425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トマトとミニトマトではどちらが多く値上がりしたと言えますか。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403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トマトの数と値段を表に表すと、このようになります。</a:t>
            </a: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0938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＜クリック＞トマトの数が１個のときは、＜クリック＞</a:t>
            </a:r>
            <a:r>
              <a:rPr kumimoji="1" lang="en-US" altLang="ja-JP" dirty="0" smtClean="0">
                <a:latin typeface="+mn-ea"/>
                <a:ea typeface="+mn-ea"/>
              </a:rPr>
              <a:t>100</a:t>
            </a:r>
            <a:r>
              <a:rPr kumimoji="1" lang="ja-JP" altLang="en-US" dirty="0" smtClean="0">
                <a:latin typeface="+mn-ea"/>
                <a:ea typeface="+mn-ea"/>
              </a:rPr>
              <a:t>円が</a:t>
            </a:r>
            <a:r>
              <a:rPr kumimoji="1" lang="en-US" altLang="ja-JP" dirty="0" smtClean="0">
                <a:latin typeface="+mn-ea"/>
                <a:ea typeface="+mn-ea"/>
              </a:rPr>
              <a:t>200</a:t>
            </a:r>
            <a:r>
              <a:rPr kumimoji="1" lang="ja-JP" altLang="en-US" dirty="0" smtClean="0">
                <a:latin typeface="+mn-ea"/>
                <a:ea typeface="+mn-ea"/>
              </a:rPr>
              <a:t>円になっています。</a:t>
            </a: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7510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＜クリック＞トマトの数が２個のときは、＜クリック＞</a:t>
            </a:r>
            <a:r>
              <a:rPr kumimoji="1" lang="en-US" altLang="ja-JP" dirty="0" smtClean="0">
                <a:latin typeface="+mn-ea"/>
                <a:ea typeface="+mn-ea"/>
              </a:rPr>
              <a:t>200</a:t>
            </a:r>
            <a:r>
              <a:rPr kumimoji="1" lang="ja-JP" altLang="en-US" dirty="0" smtClean="0">
                <a:latin typeface="+mn-ea"/>
                <a:ea typeface="+mn-ea"/>
              </a:rPr>
              <a:t>円が</a:t>
            </a:r>
            <a:r>
              <a:rPr kumimoji="1" lang="en-US" altLang="ja-JP" dirty="0" smtClean="0">
                <a:latin typeface="+mn-ea"/>
                <a:ea typeface="+mn-ea"/>
              </a:rPr>
              <a:t>400</a:t>
            </a:r>
            <a:r>
              <a:rPr kumimoji="1" lang="ja-JP" altLang="en-US" dirty="0" smtClean="0">
                <a:latin typeface="+mn-ea"/>
                <a:ea typeface="+mn-ea"/>
              </a:rPr>
              <a:t>円になっています。</a:t>
            </a: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8347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＜クリック＞トマトの数が３個のときは、＜クリック＞</a:t>
            </a:r>
            <a:r>
              <a:rPr kumimoji="1" lang="en-US" altLang="ja-JP" dirty="0" smtClean="0">
                <a:latin typeface="+mn-ea"/>
                <a:ea typeface="+mn-ea"/>
              </a:rPr>
              <a:t>300</a:t>
            </a:r>
            <a:r>
              <a:rPr kumimoji="1" lang="ja-JP" altLang="en-US" dirty="0" smtClean="0">
                <a:latin typeface="+mn-ea"/>
                <a:ea typeface="+mn-ea"/>
              </a:rPr>
              <a:t>円が</a:t>
            </a:r>
            <a:r>
              <a:rPr kumimoji="1" lang="en-US" altLang="ja-JP" dirty="0" smtClean="0">
                <a:latin typeface="+mn-ea"/>
                <a:ea typeface="+mn-ea"/>
              </a:rPr>
              <a:t>600</a:t>
            </a:r>
            <a:r>
              <a:rPr kumimoji="1" lang="ja-JP" altLang="en-US" dirty="0" smtClean="0">
                <a:latin typeface="+mn-ea"/>
                <a:ea typeface="+mn-ea"/>
              </a:rPr>
              <a:t>円になっています。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44275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＜クリック＞トマトの数が４個のときは、＜クリック＞</a:t>
            </a:r>
            <a:r>
              <a:rPr kumimoji="1" lang="en-US" altLang="ja-JP" dirty="0" smtClean="0">
                <a:latin typeface="+mn-ea"/>
                <a:ea typeface="+mn-ea"/>
              </a:rPr>
              <a:t>400</a:t>
            </a:r>
            <a:r>
              <a:rPr kumimoji="1" lang="ja-JP" altLang="en-US" dirty="0" smtClean="0">
                <a:latin typeface="+mn-ea"/>
                <a:ea typeface="+mn-ea"/>
              </a:rPr>
              <a:t>円が</a:t>
            </a:r>
            <a:r>
              <a:rPr kumimoji="1" lang="en-US" altLang="ja-JP" dirty="0" smtClean="0">
                <a:latin typeface="+mn-ea"/>
                <a:ea typeface="+mn-ea"/>
              </a:rPr>
              <a:t>800</a:t>
            </a:r>
            <a:r>
              <a:rPr kumimoji="1" lang="ja-JP" altLang="en-US" dirty="0" smtClean="0">
                <a:latin typeface="+mn-ea"/>
                <a:ea typeface="+mn-ea"/>
              </a:rPr>
              <a:t>円になっています。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もう、皆さんも気付いていると思いますが、トマトの元の値段に対して、値上がりした値段は、いつでも２倍になっています。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つまり、トマトは＜クリック＞２倍に値上がりしたと言うことができます。</a:t>
            </a: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865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次に、ミニトマトの数と値段を表に表すと、このようになります。</a:t>
            </a: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6906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＜クリック＞ミニトマトの数が１個のときは、＜クリック＞</a:t>
            </a:r>
            <a:r>
              <a:rPr kumimoji="1" lang="en-US" altLang="ja-JP" dirty="0" smtClean="0">
                <a:latin typeface="+mn-ea"/>
                <a:ea typeface="+mn-ea"/>
              </a:rPr>
              <a:t>50</a:t>
            </a:r>
            <a:r>
              <a:rPr kumimoji="1" lang="ja-JP" altLang="en-US" dirty="0" smtClean="0">
                <a:latin typeface="+mn-ea"/>
                <a:ea typeface="+mn-ea"/>
              </a:rPr>
              <a:t>円が</a:t>
            </a:r>
            <a:r>
              <a:rPr kumimoji="1" lang="en-US" altLang="ja-JP" dirty="0" smtClean="0">
                <a:latin typeface="+mn-ea"/>
                <a:ea typeface="+mn-ea"/>
              </a:rPr>
              <a:t>150</a:t>
            </a:r>
            <a:r>
              <a:rPr kumimoji="1" lang="ja-JP" altLang="en-US" dirty="0" smtClean="0">
                <a:latin typeface="+mn-ea"/>
                <a:ea typeface="+mn-ea"/>
              </a:rPr>
              <a:t>円になっています。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200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輪の色ごとに得点を数えると、</a:t>
            </a:r>
            <a:r>
              <a:rPr kumimoji="1" lang="en-US" altLang="ja-JP" dirty="0"/>
              <a:t>A</a:t>
            </a:r>
            <a:r>
              <a:rPr kumimoji="1" lang="ja-JP" altLang="en-US" dirty="0"/>
              <a:t>君の緑の輪の得点は、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r>
              <a:rPr kumimoji="1" lang="ja-JP" altLang="en-US" dirty="0"/>
              <a:t>３点が１個で、何点でしょう？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３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１は＜クリック＞３。３点ですね。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8440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＜クリック＞ミニトマトの数が２個のときは、＜クリック＞</a:t>
            </a:r>
            <a:r>
              <a:rPr kumimoji="1" lang="en-US" altLang="ja-JP" dirty="0" smtClean="0">
                <a:latin typeface="+mn-ea"/>
                <a:ea typeface="+mn-ea"/>
              </a:rPr>
              <a:t>100</a:t>
            </a:r>
            <a:r>
              <a:rPr kumimoji="1" lang="ja-JP" altLang="en-US" dirty="0" smtClean="0">
                <a:latin typeface="+mn-ea"/>
                <a:ea typeface="+mn-ea"/>
              </a:rPr>
              <a:t>円が</a:t>
            </a:r>
            <a:r>
              <a:rPr kumimoji="1" lang="en-US" altLang="ja-JP" dirty="0" smtClean="0">
                <a:latin typeface="+mn-ea"/>
                <a:ea typeface="+mn-ea"/>
              </a:rPr>
              <a:t>300</a:t>
            </a:r>
            <a:r>
              <a:rPr kumimoji="1" lang="ja-JP" altLang="en-US" dirty="0" smtClean="0">
                <a:latin typeface="+mn-ea"/>
                <a:ea typeface="+mn-ea"/>
              </a:rPr>
              <a:t>円になっています。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3898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＜クリック＞ミニトマトの数が３個のときは、＜クリック＞</a:t>
            </a:r>
            <a:r>
              <a:rPr kumimoji="1" lang="en-US" altLang="ja-JP" dirty="0" smtClean="0">
                <a:latin typeface="+mn-ea"/>
                <a:ea typeface="+mn-ea"/>
              </a:rPr>
              <a:t>150</a:t>
            </a:r>
            <a:r>
              <a:rPr kumimoji="1" lang="ja-JP" altLang="en-US" dirty="0" smtClean="0">
                <a:latin typeface="+mn-ea"/>
                <a:ea typeface="+mn-ea"/>
              </a:rPr>
              <a:t>円が</a:t>
            </a:r>
            <a:r>
              <a:rPr kumimoji="1" lang="en-US" altLang="ja-JP" dirty="0" smtClean="0">
                <a:latin typeface="+mn-ea"/>
                <a:ea typeface="+mn-ea"/>
              </a:rPr>
              <a:t>450</a:t>
            </a:r>
            <a:r>
              <a:rPr kumimoji="1" lang="ja-JP" altLang="en-US" dirty="0" smtClean="0">
                <a:latin typeface="+mn-ea"/>
                <a:ea typeface="+mn-ea"/>
              </a:rPr>
              <a:t>円になっています。</a:t>
            </a:r>
            <a:endParaRPr kumimoji="1" lang="en-US" altLang="ja-JP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1126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＜クリック＞ミニトマトの数が４個のときは、＜クリック＞</a:t>
            </a:r>
            <a:r>
              <a:rPr kumimoji="1" lang="en-US" altLang="ja-JP" dirty="0" smtClean="0">
                <a:latin typeface="+mn-ea"/>
                <a:ea typeface="+mn-ea"/>
              </a:rPr>
              <a:t>200</a:t>
            </a:r>
            <a:r>
              <a:rPr kumimoji="1" lang="ja-JP" altLang="en-US" dirty="0" smtClean="0">
                <a:latin typeface="+mn-ea"/>
                <a:ea typeface="+mn-ea"/>
              </a:rPr>
              <a:t>円が</a:t>
            </a:r>
            <a:r>
              <a:rPr kumimoji="1" lang="en-US" altLang="ja-JP" dirty="0" smtClean="0">
                <a:latin typeface="+mn-ea"/>
                <a:ea typeface="+mn-ea"/>
              </a:rPr>
              <a:t>600</a:t>
            </a:r>
            <a:r>
              <a:rPr kumimoji="1" lang="ja-JP" altLang="en-US" dirty="0" smtClean="0">
                <a:latin typeface="+mn-ea"/>
                <a:ea typeface="+mn-ea"/>
              </a:rPr>
              <a:t>円になっています。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もう、皆さんも気付いていると思いますが、ミニトマトの元の値段に対して、値上がりした値段は、いつでも３倍になっています。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つまり、ミニトマトは＜クリック＞３倍に値上がりしたと言うことができます。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F4DA84-3E06-4F87-A804-6A804E8AA76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7276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はじめの質問に戻ります。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トマトとミニトマトではどちらが多く値上がりしたと言えますか。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トマトは２倍に値上がりしました。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ミニトマトは３倍に値上がりしました。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つまり、質問の答え</a:t>
            </a:r>
            <a:r>
              <a:rPr kumimoji="1" lang="ja-JP" altLang="en-US" smtClean="0"/>
              <a:t>は、＜クリック＞ミニトマト</a:t>
            </a:r>
            <a:r>
              <a:rPr kumimoji="1" lang="ja-JP" altLang="en-US" dirty="0" smtClean="0"/>
              <a:t>の方が多く値上がりしたと言えます。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4DA84-3E06-4F87-A804-6A804E8AA768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9824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よくできました！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38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君の赤の輪の得点は、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r>
              <a:rPr kumimoji="1" lang="ja-JP" altLang="en-US" dirty="0"/>
              <a:t>２点が２個で、何点でしょう？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２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２は＜クリック＞４。４点ですね。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766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君の青の輪の得点は、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r>
              <a:rPr kumimoji="1" lang="ja-JP" altLang="en-US" dirty="0"/>
              <a:t>１点が３個で、何点でしょう？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１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３は＜クリック＞３。３点ですね。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752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君の緑、赤、青の得点を合わせた合計の得点は、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r>
              <a:rPr kumimoji="1" lang="ja-JP" altLang="en-US" dirty="0"/>
              <a:t>３＋４＋３なので＜クリック＞</a:t>
            </a:r>
            <a:r>
              <a:rPr kumimoji="1" lang="en-US" altLang="ja-JP" dirty="0"/>
              <a:t>10</a:t>
            </a:r>
            <a:r>
              <a:rPr kumimoji="1" lang="ja-JP" altLang="en-US" dirty="0"/>
              <a:t>点。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A</a:t>
            </a:r>
            <a:r>
              <a:rPr kumimoji="1" lang="ja-JP" altLang="en-US" dirty="0"/>
              <a:t>君の得点は＜クリック＞</a:t>
            </a:r>
            <a:r>
              <a:rPr kumimoji="1" lang="en-US" altLang="ja-JP" dirty="0"/>
              <a:t>10</a:t>
            </a:r>
            <a:r>
              <a:rPr kumimoji="1" lang="ja-JP" altLang="en-US" dirty="0"/>
              <a:t>点ですね。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154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</a:t>
            </a:r>
            <a:r>
              <a:rPr kumimoji="1" lang="ja-JP" altLang="en-US" dirty="0"/>
              <a:t>君は</a:t>
            </a:r>
            <a:r>
              <a:rPr kumimoji="1" lang="en-US" altLang="ja-JP" dirty="0"/>
              <a:t>…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緑の輪が</a:t>
            </a:r>
            <a:r>
              <a:rPr kumimoji="1" lang="en-US" altLang="ja-JP" dirty="0"/>
              <a:t>3</a:t>
            </a:r>
            <a:r>
              <a:rPr kumimoji="1" lang="ja-JP" altLang="en-US" dirty="0"/>
              <a:t>個＜クリック＞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赤の輪が０個＜クリック＞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青の輪が</a:t>
            </a:r>
            <a:r>
              <a:rPr kumimoji="1" lang="en-US" altLang="ja-JP" dirty="0"/>
              <a:t>2</a:t>
            </a:r>
            <a:r>
              <a:rPr kumimoji="1" lang="ja-JP" altLang="en-US" dirty="0"/>
              <a:t>個＜クリック＞入りました。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081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輪の色ごとに数えると、</a:t>
            </a:r>
            <a:r>
              <a:rPr kumimoji="1" lang="en-US" altLang="ja-JP" dirty="0"/>
              <a:t>B</a:t>
            </a:r>
            <a:r>
              <a:rPr kumimoji="1" lang="ja-JP" altLang="en-US" dirty="0"/>
              <a:t>君の緑の輪の得点は、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＜クリック＞</a:t>
            </a:r>
            <a:endParaRPr kumimoji="1" lang="en-US" altLang="ja-JP" dirty="0"/>
          </a:p>
          <a:p>
            <a:r>
              <a:rPr kumimoji="1" lang="ja-JP" altLang="en-US" dirty="0"/>
              <a:t>３点が</a:t>
            </a:r>
            <a:r>
              <a:rPr kumimoji="1" lang="en-US" altLang="ja-JP" dirty="0"/>
              <a:t>3</a:t>
            </a:r>
            <a:r>
              <a:rPr kumimoji="1" lang="ja-JP" altLang="en-US" dirty="0"/>
              <a:t>個で、何点でしょう？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３</a:t>
            </a:r>
            <a:r>
              <a:rPr kumimoji="1" lang="en-US" altLang="ja-JP" dirty="0"/>
              <a:t>×3</a:t>
            </a:r>
            <a:r>
              <a:rPr kumimoji="1" lang="ja-JP" altLang="en-US" dirty="0"/>
              <a:t>は＜クリック＞</a:t>
            </a:r>
            <a:r>
              <a:rPr kumimoji="1" lang="en-US" altLang="ja-JP" dirty="0"/>
              <a:t>9</a:t>
            </a:r>
            <a:r>
              <a:rPr kumimoji="1" lang="ja-JP" altLang="en-US" dirty="0"/>
              <a:t>。</a:t>
            </a:r>
            <a:r>
              <a:rPr kumimoji="1" lang="en-US" altLang="ja-JP" dirty="0"/>
              <a:t>9</a:t>
            </a:r>
            <a:r>
              <a:rPr kumimoji="1" lang="ja-JP" altLang="en-US" dirty="0"/>
              <a:t>点ですね。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ED4CE-B5A9-49FE-8636-46D6CF599E5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1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8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8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60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4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7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5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8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7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F4BD-71D5-4F61-BBBD-753EA6A5E59B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7AE1-6F4C-4875-800C-941B3B765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かけ</a:t>
            </a:r>
            <a:r>
              <a:rPr kumimoji="1"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算をしましょう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40306" y="2615046"/>
            <a:ext cx="919595" cy="460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ざん</a:t>
            </a:r>
          </a:p>
        </p:txBody>
      </p:sp>
    </p:spTree>
    <p:extLst>
      <p:ext uri="{BB962C8B-B14F-4D97-AF65-F5344CB8AC3E}">
        <p14:creationId xmlns:p14="http://schemas.microsoft.com/office/powerpoint/2010/main" val="25895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r>
              <a:rPr kumimoji="1" lang="ja-JP" altLang="en-US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くんの</a:t>
            </a:r>
            <a:r>
              <a:rPr kumimoji="1"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の得点は何点ですか？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52619" y="4277161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467FE6-CBEA-4748-AEE9-279FBF63D6BD}"/>
              </a:ext>
            </a:extLst>
          </p:cNvPr>
          <p:cNvSpPr txBox="1"/>
          <p:nvPr/>
        </p:nvSpPr>
        <p:spPr>
          <a:xfrm>
            <a:off x="6828126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B1C2FC-1EA2-4A5E-8FA3-913BB9977380}"/>
              </a:ext>
            </a:extLst>
          </p:cNvPr>
          <p:cNvSpPr txBox="1"/>
          <p:nvPr/>
        </p:nvSpPr>
        <p:spPr>
          <a:xfrm>
            <a:off x="4075014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413681A-C143-4977-B2D0-6F09C7B5602F}"/>
              </a:ext>
            </a:extLst>
          </p:cNvPr>
          <p:cNvSpPr txBox="1"/>
          <p:nvPr/>
        </p:nvSpPr>
        <p:spPr>
          <a:xfrm>
            <a:off x="8163191" y="3378154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21AE58C-BF13-4032-B7BA-C185ECD60AD3}"/>
              </a:ext>
            </a:extLst>
          </p:cNvPr>
          <p:cNvSpPr txBox="1"/>
          <p:nvPr/>
        </p:nvSpPr>
        <p:spPr>
          <a:xfrm>
            <a:off x="6914605" y="251638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75B68C8-7085-4DF1-97BF-983F8B198159}"/>
              </a:ext>
            </a:extLst>
          </p:cNvPr>
          <p:cNvSpPr txBox="1"/>
          <p:nvPr/>
        </p:nvSpPr>
        <p:spPr>
          <a:xfrm>
            <a:off x="4140141" y="2477298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A272BCF-F00A-4C5B-A431-3DBF42CE5E40}"/>
              </a:ext>
            </a:extLst>
          </p:cNvPr>
          <p:cNvSpPr txBox="1"/>
          <p:nvPr/>
        </p:nvSpPr>
        <p:spPr>
          <a:xfrm>
            <a:off x="5332818" y="3339072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E1F161-0D4C-49BA-92E7-16D37AA93B53}"/>
              </a:ext>
            </a:extLst>
          </p:cNvPr>
          <p:cNvSpPr txBox="1"/>
          <p:nvPr/>
        </p:nvSpPr>
        <p:spPr>
          <a:xfrm>
            <a:off x="5810655" y="2670043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C806B24-8F24-4CC9-AB61-A6AA197A719B}"/>
              </a:ext>
            </a:extLst>
          </p:cNvPr>
          <p:cNvSpPr txBox="1"/>
          <p:nvPr/>
        </p:nvSpPr>
        <p:spPr>
          <a:xfrm>
            <a:off x="8768381" y="2709879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38AC5C-B516-48AA-8887-C8E777A4576D}"/>
              </a:ext>
            </a:extLst>
          </p:cNvPr>
          <p:cNvSpPr txBox="1"/>
          <p:nvPr/>
        </p:nvSpPr>
        <p:spPr>
          <a:xfrm>
            <a:off x="9733246" y="2514037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E2B06F6-0FCD-4551-8392-CC32CAFB1967}"/>
              </a:ext>
            </a:extLst>
          </p:cNvPr>
          <p:cNvSpPr txBox="1"/>
          <p:nvPr/>
        </p:nvSpPr>
        <p:spPr>
          <a:xfrm>
            <a:off x="9834236" y="2482665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B8DB05E-11C9-4E41-B823-5E748AB06D39}"/>
              </a:ext>
            </a:extLst>
          </p:cNvPr>
          <p:cNvSpPr txBox="1"/>
          <p:nvPr/>
        </p:nvSpPr>
        <p:spPr>
          <a:xfrm>
            <a:off x="11099269" y="3397628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D0A42A-14D3-42D4-B2BE-2B3FB8C150EA}"/>
              </a:ext>
            </a:extLst>
          </p:cNvPr>
          <p:cNvSpPr/>
          <p:nvPr/>
        </p:nvSpPr>
        <p:spPr>
          <a:xfrm>
            <a:off x="4062002" y="1343012"/>
            <a:ext cx="4246518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</a:t>
            </a:r>
            <a:r>
              <a:rPr kumimoji="1"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</a:t>
            </a:r>
            <a:r>
              <a:rPr kumimoji="1" lang="en-US" altLang="ja-JP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</a:p>
        </p:txBody>
      </p:sp>
      <p:pic>
        <p:nvPicPr>
          <p:cNvPr id="17" name="図 16" descr="テーブル, 挿絵 が含まれている画像&#10;&#10;自動的に生成された説明">
            <a:extLst>
              <a:ext uri="{FF2B5EF4-FFF2-40B4-BE49-F238E27FC236}">
                <a16:creationId xmlns:a16="http://schemas.microsoft.com/office/drawing/2014/main" id="{C2F5C66C-BCE7-4FCC-A193-3885234B7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43" y="1172438"/>
            <a:ext cx="1689543" cy="3170786"/>
          </a:xfrm>
          <a:prstGeom prst="rect">
            <a:avLst/>
          </a:prstGeom>
        </p:spPr>
      </p:pic>
      <p:sp>
        <p:nvSpPr>
          <p:cNvPr id="1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969045" y="4151032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004708" y="3016304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198095" y="720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208978" y="126203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150612" y="3014749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927341" y="3053043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824793" y="-267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なんてん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4339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あか</a:t>
            </a:r>
          </a:p>
        </p:txBody>
      </p:sp>
      <p:sp>
        <p:nvSpPr>
          <p:cNvPr id="3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124935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あか</a:t>
            </a:r>
          </a:p>
        </p:txBody>
      </p:sp>
    </p:spTree>
    <p:extLst>
      <p:ext uri="{BB962C8B-B14F-4D97-AF65-F5344CB8AC3E}">
        <p14:creationId xmlns:p14="http://schemas.microsoft.com/office/powerpoint/2010/main" val="2718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r>
              <a:rPr kumimoji="1" lang="ja-JP" altLang="en-US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くんの</a:t>
            </a:r>
            <a:r>
              <a:rPr kumimoji="1" lang="ja-JP" altLang="en-US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の得点は何点ですか？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52619" y="4297039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467FE6-CBEA-4748-AEE9-279FBF63D6BD}"/>
              </a:ext>
            </a:extLst>
          </p:cNvPr>
          <p:cNvSpPr txBox="1"/>
          <p:nvPr/>
        </p:nvSpPr>
        <p:spPr>
          <a:xfrm>
            <a:off x="6828126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B1C2FC-1EA2-4A5E-8FA3-913BB9977380}"/>
              </a:ext>
            </a:extLst>
          </p:cNvPr>
          <p:cNvSpPr txBox="1"/>
          <p:nvPr/>
        </p:nvSpPr>
        <p:spPr>
          <a:xfrm>
            <a:off x="4075014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413681A-C143-4977-B2D0-6F09C7B5602F}"/>
              </a:ext>
            </a:extLst>
          </p:cNvPr>
          <p:cNvSpPr txBox="1"/>
          <p:nvPr/>
        </p:nvSpPr>
        <p:spPr>
          <a:xfrm>
            <a:off x="8163191" y="3378154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21AE58C-BF13-4032-B7BA-C185ECD60AD3}"/>
              </a:ext>
            </a:extLst>
          </p:cNvPr>
          <p:cNvSpPr txBox="1"/>
          <p:nvPr/>
        </p:nvSpPr>
        <p:spPr>
          <a:xfrm>
            <a:off x="6914605" y="251638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75B68C8-7085-4DF1-97BF-983F8B198159}"/>
              </a:ext>
            </a:extLst>
          </p:cNvPr>
          <p:cNvSpPr txBox="1"/>
          <p:nvPr/>
        </p:nvSpPr>
        <p:spPr>
          <a:xfrm>
            <a:off x="4140141" y="2477298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A272BCF-F00A-4C5B-A431-3DBF42CE5E40}"/>
              </a:ext>
            </a:extLst>
          </p:cNvPr>
          <p:cNvSpPr txBox="1"/>
          <p:nvPr/>
        </p:nvSpPr>
        <p:spPr>
          <a:xfrm>
            <a:off x="5332818" y="3339072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E1F161-0D4C-49BA-92E7-16D37AA93B53}"/>
              </a:ext>
            </a:extLst>
          </p:cNvPr>
          <p:cNvSpPr txBox="1"/>
          <p:nvPr/>
        </p:nvSpPr>
        <p:spPr>
          <a:xfrm>
            <a:off x="5810655" y="2670043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C806B24-8F24-4CC9-AB61-A6AA197A719B}"/>
              </a:ext>
            </a:extLst>
          </p:cNvPr>
          <p:cNvSpPr txBox="1"/>
          <p:nvPr/>
        </p:nvSpPr>
        <p:spPr>
          <a:xfrm>
            <a:off x="8768381" y="2709879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38AC5C-B516-48AA-8887-C8E777A4576D}"/>
              </a:ext>
            </a:extLst>
          </p:cNvPr>
          <p:cNvSpPr txBox="1"/>
          <p:nvPr/>
        </p:nvSpPr>
        <p:spPr>
          <a:xfrm>
            <a:off x="9733246" y="2514037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E2B06F6-0FCD-4551-8392-CC32CAFB1967}"/>
              </a:ext>
            </a:extLst>
          </p:cNvPr>
          <p:cNvSpPr txBox="1"/>
          <p:nvPr/>
        </p:nvSpPr>
        <p:spPr>
          <a:xfrm>
            <a:off x="9834236" y="2482665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B8DB05E-11C9-4E41-B823-5E748AB06D39}"/>
              </a:ext>
            </a:extLst>
          </p:cNvPr>
          <p:cNvSpPr txBox="1"/>
          <p:nvPr/>
        </p:nvSpPr>
        <p:spPr>
          <a:xfrm>
            <a:off x="11099269" y="3397628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D0A42A-14D3-42D4-B2BE-2B3FB8C150EA}"/>
              </a:ext>
            </a:extLst>
          </p:cNvPr>
          <p:cNvSpPr/>
          <p:nvPr/>
        </p:nvSpPr>
        <p:spPr>
          <a:xfrm>
            <a:off x="4062002" y="1343012"/>
            <a:ext cx="4246518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</a:t>
            </a:r>
            <a:r>
              <a:rPr kumimoji="1"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</a:t>
            </a:r>
            <a:r>
              <a:rPr kumimoji="1" lang="en-US" altLang="ja-JP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</a:p>
        </p:txBody>
      </p:sp>
      <p:pic>
        <p:nvPicPr>
          <p:cNvPr id="17" name="図 1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FFF6D49-2624-49DD-AF9D-BFA9A4F36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746" y="1182979"/>
            <a:ext cx="1679679" cy="3152274"/>
          </a:xfrm>
          <a:prstGeom prst="rect">
            <a:avLst/>
          </a:prstGeom>
        </p:spPr>
      </p:pic>
      <p:sp>
        <p:nvSpPr>
          <p:cNvPr id="1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969045" y="4151032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004708" y="3016304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237855" y="720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287484" y="1213211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110021" y="2954118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854572" y="3064219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864554" y="-267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なんてん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4339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あお</a:t>
            </a:r>
          </a:p>
        </p:txBody>
      </p:sp>
      <p:sp>
        <p:nvSpPr>
          <p:cNvPr id="3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123020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あお</a:t>
            </a:r>
          </a:p>
        </p:txBody>
      </p:sp>
    </p:spTree>
    <p:extLst>
      <p:ext uri="{BB962C8B-B14F-4D97-AF65-F5344CB8AC3E}">
        <p14:creationId xmlns:p14="http://schemas.microsoft.com/office/powerpoint/2010/main" val="254910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45414"/>
              </p:ext>
            </p:extLst>
          </p:nvPr>
        </p:nvGraphicFramePr>
        <p:xfrm>
          <a:off x="1344025" y="1044404"/>
          <a:ext cx="9503950" cy="3389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790">
                  <a:extLst>
                    <a:ext uri="{9D8B030D-6E8A-4147-A177-3AD203B41FA5}">
                      <a16:colId xmlns:a16="http://schemas.microsoft.com/office/drawing/2014/main" val="1540780247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2439836415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2971021805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1977818992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3295717342"/>
                    </a:ext>
                  </a:extLst>
                </a:gridCol>
              </a:tblGrid>
              <a:tr h="1388635">
                <a:tc>
                  <a:txBody>
                    <a:bodyPr/>
                    <a:lstStyle/>
                    <a:p>
                      <a:endParaRPr kumimoji="1" lang="ja-JP" altLang="en-US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みどり</a:t>
                      </a:r>
                      <a:endParaRPr kumimoji="1" lang="en-US" altLang="ja-JP" sz="40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あか</a:t>
                      </a:r>
                      <a:endParaRPr kumimoji="1" lang="en-US" altLang="ja-JP" sz="40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あお</a:t>
                      </a:r>
                      <a:endParaRPr kumimoji="1" lang="en-US" altLang="ja-JP" sz="40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46810"/>
                  </a:ext>
                </a:extLst>
              </a:tr>
              <a:tr h="17740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B</a:t>
                      </a:r>
                      <a:r>
                        <a:rPr kumimoji="1" lang="ja-JP" altLang="en-US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28278"/>
                  </a:ext>
                </a:extLst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851776" y="5216157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r>
              <a:rPr kumimoji="1" lang="ja-JP" altLang="en-US" sz="6600" dirty="0" err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</a:t>
            </a:r>
            <a:r>
              <a:rPr lang="ja-JP" altLang="en-US" sz="6600" dirty="0" err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得点</a:t>
            </a:r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8031537" y="5216157"/>
            <a:ext cx="2348583" cy="1214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endParaRPr kumimoji="1" lang="ja-JP" altLang="en-US" sz="9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114070" y="5141108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7D1F69-FB48-4CC9-BE73-F1D331A4C42B}"/>
              </a:ext>
            </a:extLst>
          </p:cNvPr>
          <p:cNvSpPr txBox="1"/>
          <p:nvPr/>
        </p:nvSpPr>
        <p:spPr>
          <a:xfrm>
            <a:off x="3610515" y="2770109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1602D48-93F3-4406-9265-F1BBF155177F}"/>
              </a:ext>
            </a:extLst>
          </p:cNvPr>
          <p:cNvSpPr txBox="1"/>
          <p:nvPr/>
        </p:nvSpPr>
        <p:spPr>
          <a:xfrm>
            <a:off x="5632247" y="2770109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1FC4A15-F7D4-4DDC-94BB-82DBF4997A9C}"/>
              </a:ext>
            </a:extLst>
          </p:cNvPr>
          <p:cNvSpPr txBox="1"/>
          <p:nvPr/>
        </p:nvSpPr>
        <p:spPr>
          <a:xfrm>
            <a:off x="7524787" y="2758416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6E904A6-EB50-40FD-82E6-81292D6D38CA}"/>
              </a:ext>
            </a:extLst>
          </p:cNvPr>
          <p:cNvSpPr txBox="1"/>
          <p:nvPr/>
        </p:nvSpPr>
        <p:spPr>
          <a:xfrm>
            <a:off x="8919242" y="2770109"/>
            <a:ext cx="1928733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DC1466-568A-4135-9BF2-2D976120997D}"/>
              </a:ext>
            </a:extLst>
          </p:cNvPr>
          <p:cNvSpPr txBox="1"/>
          <p:nvPr/>
        </p:nvSpPr>
        <p:spPr>
          <a:xfrm>
            <a:off x="10545186" y="5288449"/>
            <a:ext cx="99225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1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545186" y="4895284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2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948136" y="507451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838339" y="1039812"/>
            <a:ext cx="1928732" cy="4911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ごうけい　　　　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042052" y="1668262"/>
            <a:ext cx="665972" cy="4215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911568" y="1668262"/>
            <a:ext cx="665972" cy="4215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781084" y="1638042"/>
            <a:ext cx="665972" cy="4215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</p:spTree>
    <p:extLst>
      <p:ext uri="{BB962C8B-B14F-4D97-AF65-F5344CB8AC3E}">
        <p14:creationId xmlns:p14="http://schemas.microsoft.com/office/powerpoint/2010/main" val="42113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輪投げの結果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851776" y="5216157"/>
            <a:ext cx="5128110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勝ったのは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979885" y="5306129"/>
            <a:ext cx="3108463" cy="1214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endParaRPr kumimoji="1" lang="ja-JP" altLang="en-US" sz="9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747657" y="5228364"/>
            <a:ext cx="3458946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13003"/>
              </p:ext>
            </p:extLst>
          </p:nvPr>
        </p:nvGraphicFramePr>
        <p:xfrm>
          <a:off x="1344025" y="1031562"/>
          <a:ext cx="9503950" cy="3833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790">
                  <a:extLst>
                    <a:ext uri="{9D8B030D-6E8A-4147-A177-3AD203B41FA5}">
                      <a16:colId xmlns:a16="http://schemas.microsoft.com/office/drawing/2014/main" val="1540780247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2439836415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2971021805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1977818992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3295717342"/>
                    </a:ext>
                  </a:extLst>
                </a:gridCol>
              </a:tblGrid>
              <a:tr h="855427">
                <a:tc>
                  <a:txBody>
                    <a:bodyPr/>
                    <a:lstStyle/>
                    <a:p>
                      <a:endParaRPr kumimoji="1" lang="ja-JP" altLang="en-US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３点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２点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１点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合計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46810"/>
                  </a:ext>
                </a:extLst>
              </a:tr>
              <a:tr h="1489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</a:t>
                      </a:r>
                      <a:r>
                        <a:rPr kumimoji="1" lang="ja-JP" altLang="en-US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971224"/>
                  </a:ext>
                </a:extLst>
              </a:tr>
              <a:tr h="14890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B</a:t>
                      </a:r>
                      <a:r>
                        <a:rPr kumimoji="1" lang="ja-JP" altLang="en-US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28278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7D1F69-FB48-4CC9-BE73-F1D331A4C42B}"/>
              </a:ext>
            </a:extLst>
          </p:cNvPr>
          <p:cNvSpPr txBox="1"/>
          <p:nvPr/>
        </p:nvSpPr>
        <p:spPr>
          <a:xfrm>
            <a:off x="3739707" y="347099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1602D48-93F3-4406-9265-F1BBF155177F}"/>
              </a:ext>
            </a:extLst>
          </p:cNvPr>
          <p:cNvSpPr txBox="1"/>
          <p:nvPr/>
        </p:nvSpPr>
        <p:spPr>
          <a:xfrm>
            <a:off x="5575435" y="347099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1FC4A15-F7D4-4DDC-94BB-82DBF4997A9C}"/>
              </a:ext>
            </a:extLst>
          </p:cNvPr>
          <p:cNvSpPr txBox="1"/>
          <p:nvPr/>
        </p:nvSpPr>
        <p:spPr>
          <a:xfrm>
            <a:off x="7503187" y="3440984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6E904A6-EB50-40FD-82E6-81292D6D38CA}"/>
              </a:ext>
            </a:extLst>
          </p:cNvPr>
          <p:cNvSpPr txBox="1"/>
          <p:nvPr/>
        </p:nvSpPr>
        <p:spPr>
          <a:xfrm>
            <a:off x="8919242" y="3425947"/>
            <a:ext cx="1928733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DC1466-568A-4135-9BF2-2D976120997D}"/>
              </a:ext>
            </a:extLst>
          </p:cNvPr>
          <p:cNvSpPr txBox="1"/>
          <p:nvPr/>
        </p:nvSpPr>
        <p:spPr>
          <a:xfrm>
            <a:off x="9206603" y="5294981"/>
            <a:ext cx="175168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85A92DC-19A9-469F-90F0-6C2C395B9E71}"/>
              </a:ext>
            </a:extLst>
          </p:cNvPr>
          <p:cNvSpPr txBox="1"/>
          <p:nvPr/>
        </p:nvSpPr>
        <p:spPr>
          <a:xfrm>
            <a:off x="3739707" y="204133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ABBBE4-724D-4B4F-9E5C-68B9D1508917}"/>
              </a:ext>
            </a:extLst>
          </p:cNvPr>
          <p:cNvSpPr txBox="1"/>
          <p:nvPr/>
        </p:nvSpPr>
        <p:spPr>
          <a:xfrm>
            <a:off x="5611156" y="204133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36CCD2-5885-4F12-B24A-63244E500687}"/>
              </a:ext>
            </a:extLst>
          </p:cNvPr>
          <p:cNvSpPr txBox="1"/>
          <p:nvPr/>
        </p:nvSpPr>
        <p:spPr>
          <a:xfrm>
            <a:off x="7503187" y="204133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A7FCDEC-8917-4409-BBC0-33AD0544C1F3}"/>
              </a:ext>
            </a:extLst>
          </p:cNvPr>
          <p:cNvSpPr txBox="1"/>
          <p:nvPr/>
        </p:nvSpPr>
        <p:spPr>
          <a:xfrm>
            <a:off x="8892849" y="2041333"/>
            <a:ext cx="1928733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050923" y="1031562"/>
            <a:ext cx="665972" cy="3063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966163" y="1036676"/>
            <a:ext cx="665972" cy="3063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2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881403" y="1043769"/>
            <a:ext cx="665972" cy="3063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9191243" y="1043769"/>
            <a:ext cx="1423748" cy="3063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ごうけい　　　　</a:t>
            </a: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344025" y="509784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</a:t>
            </a:r>
          </a:p>
        </p:txBody>
      </p:sp>
      <p:sp>
        <p:nvSpPr>
          <p:cNvPr id="3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427571" y="7213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　な</a:t>
            </a: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632135" y="7213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けっか</a:t>
            </a:r>
          </a:p>
        </p:txBody>
      </p:sp>
    </p:spTree>
    <p:extLst>
      <p:ext uri="{BB962C8B-B14F-4D97-AF65-F5344CB8AC3E}">
        <p14:creationId xmlns:p14="http://schemas.microsoft.com/office/powerpoint/2010/main" val="363670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949824"/>
            <a:ext cx="12192000" cy="1976997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わり算をしましょう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62153" y="2707990"/>
            <a:ext cx="919595" cy="460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ざん</a:t>
            </a:r>
          </a:p>
        </p:txBody>
      </p:sp>
    </p:spTree>
    <p:extLst>
      <p:ext uri="{BB962C8B-B14F-4D97-AF65-F5344CB8AC3E}">
        <p14:creationId xmlns:p14="http://schemas.microsoft.com/office/powerpoint/2010/main" val="41596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020" y="2138969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お皿に同じ数ずつドーナツを分けましょう。</a:t>
            </a:r>
          </a:p>
        </p:txBody>
      </p:sp>
      <p:pic>
        <p:nvPicPr>
          <p:cNvPr id="5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820" y="1257907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896" y="3021987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 descr="フレンチクルーラーのイラスト（チョコがけ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05" y="1893902"/>
            <a:ext cx="11620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 descr="フレンチクルーラーのイラスト（チョコがけ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0" y="3301019"/>
            <a:ext cx="11620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 descr="フレンチクルーラーのイラスト（チョコがけ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41" y="2138969"/>
            <a:ext cx="1162050" cy="116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正方形/長方形 11"/>
          <p:cNvSpPr/>
          <p:nvPr/>
        </p:nvSpPr>
        <p:spPr>
          <a:xfrm>
            <a:off x="8668999" y="5517295"/>
            <a:ext cx="2480441" cy="105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個ずつ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215751" y="5360470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69438" y="5351265"/>
            <a:ext cx="5471584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１枚のお皿に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A85D04-A63C-488B-83C2-5DDA178ED8B9}"/>
              </a:ext>
            </a:extLst>
          </p:cNvPr>
          <p:cNvSpPr txBox="1"/>
          <p:nvPr/>
        </p:nvSpPr>
        <p:spPr>
          <a:xfrm>
            <a:off x="6861692" y="524548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1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420501" y="2306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526801" y="185563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おな</a:t>
            </a:r>
          </a:p>
        </p:txBody>
      </p:sp>
      <p:sp>
        <p:nvSpPr>
          <p:cNvPr id="1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536453" y="20634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1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646345" y="185562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</a:t>
            </a: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149401" y="5250122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まい</a:t>
            </a:r>
          </a:p>
        </p:txBody>
      </p:sp>
      <p:sp>
        <p:nvSpPr>
          <p:cNvPr id="2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668999" y="5303360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122418" y="530335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</p:spTree>
    <p:extLst>
      <p:ext uri="{BB962C8B-B14F-4D97-AF65-F5344CB8AC3E}">
        <p14:creationId xmlns:p14="http://schemas.microsoft.com/office/powerpoint/2010/main" val="215083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11065 L 0.13438 -0.18727 C 0.16237 -0.2044 0.20456 -0.21319 0.24883 -0.21319 C 0.29883 -0.21319 0.3392 -0.2044 0.36719 -0.18727 L 0.50209 -0.11065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4" y="-5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0.12748 -0.08172 C 0.15404 -0.10023 0.19388 -0.11042 0.23568 -0.11042 C 0.28321 -0.11042 0.32136 -0.10023 0.34779 -0.08172 L 0.47552 2.22222E-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76" y="-553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0.04398 L 0.15222 -0.07639 C 0.18373 -0.08403 0.23138 -0.0875 0.28125 -0.0875 C 0.33802 -0.0875 0.3836 -0.08403 0.41511 -0.07639 L 0.56758 -0.04398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72" y="-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わり算の式で表しましょう。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E9F592-332B-403E-8560-DC23BD79CDEC}"/>
              </a:ext>
            </a:extLst>
          </p:cNvPr>
          <p:cNvSpPr txBox="1"/>
          <p:nvPr/>
        </p:nvSpPr>
        <p:spPr>
          <a:xfrm>
            <a:off x="2422163" y="1908589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952D6AF-58E9-4EF0-BC96-883BB9C32024}"/>
              </a:ext>
            </a:extLst>
          </p:cNvPr>
          <p:cNvSpPr txBox="1"/>
          <p:nvPr/>
        </p:nvSpPr>
        <p:spPr>
          <a:xfrm>
            <a:off x="5424336" y="1908589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619E0B-9B0F-4783-BE2B-B999F167A562}"/>
              </a:ext>
            </a:extLst>
          </p:cNvPr>
          <p:cNvSpPr txBox="1"/>
          <p:nvPr/>
        </p:nvSpPr>
        <p:spPr>
          <a:xfrm>
            <a:off x="8429106" y="1888684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F279154-6C36-45A1-B2E6-9C50A44DF4AE}"/>
              </a:ext>
            </a:extLst>
          </p:cNvPr>
          <p:cNvSpPr txBox="1"/>
          <p:nvPr/>
        </p:nvSpPr>
        <p:spPr>
          <a:xfrm>
            <a:off x="4080220" y="2096200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190B242-ABB8-4A67-B369-F5D571FA4D73}"/>
              </a:ext>
            </a:extLst>
          </p:cNvPr>
          <p:cNvSpPr txBox="1"/>
          <p:nvPr/>
        </p:nvSpPr>
        <p:spPr>
          <a:xfrm>
            <a:off x="7082393" y="2173090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D75324-DF7D-4F52-89E8-49A8B50CD7DA}"/>
              </a:ext>
            </a:extLst>
          </p:cNvPr>
          <p:cNvSpPr txBox="1"/>
          <p:nvPr/>
        </p:nvSpPr>
        <p:spPr>
          <a:xfrm>
            <a:off x="2523152" y="197466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D79A742-CA5C-4E13-9D31-550CC381C740}"/>
              </a:ext>
            </a:extLst>
          </p:cNvPr>
          <p:cNvSpPr txBox="1"/>
          <p:nvPr/>
        </p:nvSpPr>
        <p:spPr>
          <a:xfrm>
            <a:off x="5558888" y="196822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E824E89-4766-4FEB-83CB-50CB91CD4913}"/>
              </a:ext>
            </a:extLst>
          </p:cNvPr>
          <p:cNvSpPr txBox="1"/>
          <p:nvPr/>
        </p:nvSpPr>
        <p:spPr>
          <a:xfrm>
            <a:off x="8530095" y="1908589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角丸四角形吹き出し 4">
            <a:extLst>
              <a:ext uri="{FF2B5EF4-FFF2-40B4-BE49-F238E27FC236}">
                <a16:creationId xmlns:a16="http://schemas.microsoft.com/office/drawing/2014/main" id="{9E220A6A-6B11-44A3-A7A5-B0D48F71A05F}"/>
              </a:ext>
            </a:extLst>
          </p:cNvPr>
          <p:cNvSpPr/>
          <p:nvPr/>
        </p:nvSpPr>
        <p:spPr>
          <a:xfrm>
            <a:off x="1124109" y="4018231"/>
            <a:ext cx="2956111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ドーナツの数</a:t>
            </a:r>
          </a:p>
        </p:txBody>
      </p:sp>
      <p:sp>
        <p:nvSpPr>
          <p:cNvPr id="24" name="角丸四角形吹き出し 4">
            <a:extLst>
              <a:ext uri="{FF2B5EF4-FFF2-40B4-BE49-F238E27FC236}">
                <a16:creationId xmlns:a16="http://schemas.microsoft.com/office/drawing/2014/main" id="{A2B88AD6-39AA-4837-8D39-29D20A6ECF0F}"/>
              </a:ext>
            </a:extLst>
          </p:cNvPr>
          <p:cNvSpPr/>
          <p:nvPr/>
        </p:nvSpPr>
        <p:spPr>
          <a:xfrm>
            <a:off x="4423410" y="4018231"/>
            <a:ext cx="2513789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お皿の数</a:t>
            </a:r>
          </a:p>
        </p:txBody>
      </p:sp>
      <p:sp>
        <p:nvSpPr>
          <p:cNvPr id="25" name="角丸四角形吹き出し 4">
            <a:extLst>
              <a:ext uri="{FF2B5EF4-FFF2-40B4-BE49-F238E27FC236}">
                <a16:creationId xmlns:a16="http://schemas.microsoft.com/office/drawing/2014/main" id="{E9B45CB5-50B2-42A5-8E62-DAED5277D64E}"/>
              </a:ext>
            </a:extLst>
          </p:cNvPr>
          <p:cNvSpPr/>
          <p:nvPr/>
        </p:nvSpPr>
        <p:spPr>
          <a:xfrm>
            <a:off x="7280389" y="3936944"/>
            <a:ext cx="2956111" cy="1755197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4000"/>
              </a:lnSpc>
            </a:pPr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枚のお皿に</a:t>
            </a:r>
            <a:endParaRPr kumimoji="1"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分けられる</a:t>
            </a: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ドーナツの数</a:t>
            </a:r>
          </a:p>
        </p:txBody>
      </p:sp>
      <p:pic>
        <p:nvPicPr>
          <p:cNvPr id="26" name="図 25" descr="フレンチクルーラーのイラスト（チョコがけ）">
            <a:extLst>
              <a:ext uri="{FF2B5EF4-FFF2-40B4-BE49-F238E27FC236}">
                <a16:creationId xmlns:a16="http://schemas.microsoft.com/office/drawing/2014/main" id="{98A5DE45-1AD4-421C-8C14-6E72AFF9B3A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177" y="5799451"/>
            <a:ext cx="991597" cy="1010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 descr="ソース画像を表示">
            <a:extLst>
              <a:ext uri="{FF2B5EF4-FFF2-40B4-BE49-F238E27FC236}">
                <a16:creationId xmlns:a16="http://schemas.microsoft.com/office/drawing/2014/main" id="{9F75FF50-2AB0-4A50-B7AC-F2C88038B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994" y="5511582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ソース画像を表示">
            <a:extLst>
              <a:ext uri="{FF2B5EF4-FFF2-40B4-BE49-F238E27FC236}">
                <a16:creationId xmlns:a16="http://schemas.microsoft.com/office/drawing/2014/main" id="{39732205-ADB7-48B9-8947-AB4CBDBBA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829" y="5531487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図 28" descr="フレンチクルーラーのイラスト（チョコがけ）">
            <a:extLst>
              <a:ext uri="{FF2B5EF4-FFF2-40B4-BE49-F238E27FC236}">
                <a16:creationId xmlns:a16="http://schemas.microsoft.com/office/drawing/2014/main" id="{5CBF53CB-0B27-46F1-9963-94E9C87D359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500" y="5218426"/>
            <a:ext cx="1162050" cy="11620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624130" y="220197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ざん</a:t>
            </a: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771994" y="17249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しき</a:t>
            </a:r>
          </a:p>
        </p:txBody>
      </p:sp>
      <p:sp>
        <p:nvSpPr>
          <p:cNvPr id="3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919858" y="17020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</a:p>
        </p:txBody>
      </p:sp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939449" y="426602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850404" y="4264467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758444" y="3804912"/>
            <a:ext cx="1029792" cy="448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  <p:sp>
        <p:nvSpPr>
          <p:cNvPr id="3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642855" y="4308495"/>
            <a:ext cx="1029792" cy="448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</a:t>
            </a:r>
          </a:p>
        </p:txBody>
      </p:sp>
      <p:sp>
        <p:nvSpPr>
          <p:cNvPr id="3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711606" y="426602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3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9012863" y="4836418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4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728652" y="3790550"/>
            <a:ext cx="1029792" cy="448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まい</a:t>
            </a:r>
          </a:p>
        </p:txBody>
      </p:sp>
    </p:spTree>
    <p:extLst>
      <p:ext uri="{BB962C8B-B14F-4D97-AF65-F5344CB8AC3E}">
        <p14:creationId xmlns:p14="http://schemas.microsoft.com/office/powerpoint/2010/main" val="26954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020" y="2138969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お皿に　同じ数ずつドーナツを分けましょう。</a:t>
            </a:r>
          </a:p>
        </p:txBody>
      </p:sp>
      <p:pic>
        <p:nvPicPr>
          <p:cNvPr id="5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820" y="1257907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896" y="3021987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 descr="フレンチクルーラーのイラスト（チョコがけ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457" y="1536939"/>
            <a:ext cx="11620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 descr="フレンチクルーラーのイラスト（チョコがけ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533" y="3021987"/>
            <a:ext cx="11620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 descr="フレンチクルーラーのイラスト（チョコがけ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23" y="1697460"/>
            <a:ext cx="1162050" cy="116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正方形/長方形 11"/>
          <p:cNvSpPr/>
          <p:nvPr/>
        </p:nvSpPr>
        <p:spPr>
          <a:xfrm>
            <a:off x="8192813" y="5517295"/>
            <a:ext cx="2480441" cy="105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個ずつ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844230" y="5360470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38200" y="5360470"/>
            <a:ext cx="5257800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１枚のお皿に</a:t>
            </a:r>
          </a:p>
        </p:txBody>
      </p:sp>
      <p:pic>
        <p:nvPicPr>
          <p:cNvPr id="15" name="図 14" descr="フレンチクルーラーのイラスト（チョコがけ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37" y="3063955"/>
            <a:ext cx="11620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 descr="フレンチクルーラーのイラスト（チョコがけ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418" y="2109658"/>
            <a:ext cx="11620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 descr="フレンチクルーラーのイラスト（チョコがけ）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901" y="3665999"/>
            <a:ext cx="1162050" cy="116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551039A-91A0-48ED-B4FF-53E9D466AD8F}"/>
              </a:ext>
            </a:extLst>
          </p:cNvPr>
          <p:cNvSpPr txBox="1"/>
          <p:nvPr/>
        </p:nvSpPr>
        <p:spPr>
          <a:xfrm>
            <a:off x="6515720" y="5254716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1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281323" y="2306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672275" y="185563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おな</a:t>
            </a:r>
          </a:p>
        </p:txBody>
      </p:sp>
      <p:sp>
        <p:nvSpPr>
          <p:cNvPr id="2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681927" y="20634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771037" y="22712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</a:t>
            </a:r>
          </a:p>
        </p:txBody>
      </p:sp>
      <p:sp>
        <p:nvSpPr>
          <p:cNvPr id="2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816889" y="5354032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まい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789906" y="530335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  <p:sp>
        <p:nvSpPr>
          <p:cNvPr id="2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274143" y="5303360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32877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97 -0.05903 L 0.03997 -0.05903 C 0.04036 -0.06736 0.04036 -0.07546 0.04114 -0.08356 C 0.04245 -0.0956 0.04752 -0.10278 0.05117 -0.1125 C 0.05195 -0.11458 0.0526 -0.11736 0.05364 -0.11921 C 0.05677 -0.12407 0.06068 -0.12731 0.06367 -0.13241 C 0.06536 -0.13542 0.0668 -0.13866 0.06862 -0.14143 C 0.07148 -0.14537 0.07422 -0.14954 0.07734 -0.15255 C 0.08216 -0.15694 0.09245 -0.16366 0.09245 -0.16366 C 0.09948 -0.17616 0.09219 -0.16574 0.10234 -0.17245 C 0.10377 -0.17338 0.10469 -0.17616 0.10612 -0.17685 C 0.10833 -0.17824 0.12252 -0.18102 0.1237 -0.18125 C 0.12487 -0.18287 0.12591 -0.18495 0.12734 -0.18588 C 0.13802 -0.19167 0.14883 -0.1912 0.15989 -0.19236 L 0.39479 -0.19028 C 0.40456 -0.19005 0.40273 -0.18657 0.41237 -0.18356 C 0.4164 -0.18241 0.4207 -0.18217 0.42487 -0.18125 C 0.42604 -0.18079 0.43216 -0.17847 0.43359 -0.17685 C 0.4362 -0.1743 0.43841 -0.17037 0.44101 -0.16805 C 0.44258 -0.16667 0.4444 -0.16667 0.44609 -0.16574 C 0.44726 -0.16528 0.44857 -0.16435 0.44987 -0.16366 C 0.45403 -0.15602 0.45416 -0.15532 0.45976 -0.14792 C 0.46224 -0.14491 0.46523 -0.14282 0.46732 -0.13912 C 0.46901 -0.13611 0.47044 -0.13287 0.47226 -0.13032 C 0.47487 -0.12685 0.47812 -0.12407 0.48112 -0.1213 " pathEditMode="relative" ptsTypes="AAAAAAAAAAAAAAAAAAAAAAA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6 -0.02222 L 0.00756 -0.02199 C 0.00873 -0.02824 0.00964 -0.03449 0.0112 -0.04004 C 0.01381 -0.0493 0.0198 -0.05602 0.0237 -0.06227 C 0.025 -0.06435 0.02592 -0.06759 0.02748 -0.06898 C 0.03099 -0.07222 0.03529 -0.07199 0.03881 -0.07569 C 0.05391 -0.09166 0.0349 -0.07222 0.05391 -0.08889 C 0.05521 -0.09027 0.05639 -0.0919 0.05769 -0.09352 C 0.05977 -0.09629 0.06146 -0.10046 0.06394 -0.10231 C 0.06654 -0.1044 0.06967 -0.1037 0.07266 -0.10463 C 0.07487 -0.1074 0.0767 -0.11111 0.07904 -0.11342 C 0.08047 -0.11481 0.0823 -0.11504 0.08399 -0.11574 C 0.08659 -0.11666 0.09128 -0.11759 0.09402 -0.12014 C 0.09623 -0.12199 0.09805 -0.12477 0.10027 -0.12685 C 0.10144 -0.12777 0.10274 -0.12824 0.10404 -0.12893 C 0.10938 -0.13171 0.11068 -0.13171 0.11667 -0.13333 C 0.11875 -0.13495 0.12071 -0.13657 0.12292 -0.13796 C 0.13125 -0.14236 0.13334 -0.14236 0.1418 -0.14444 C 0.14909 -0.14884 0.14206 -0.14514 0.153 -0.14907 C 0.17123 -0.15555 0.16107 -0.15463 0.18685 -0.15555 L 0.34883 -0.15995 L 0.4392 -0.15555 C 0.44128 -0.15555 0.44336 -0.15393 0.44545 -0.15347 C 0.45079 -0.15185 0.45625 -0.15046 0.46172 -0.14907 C 0.46381 -0.14838 0.46589 -0.14791 0.46797 -0.14676 C 0.47331 -0.14398 0.47592 -0.14097 0.4806 -0.13565 C 0.48178 -0.13426 0.48295 -0.13217 0.48438 -0.13125 C 0.48594 -0.13009 0.48764 -0.12963 0.48933 -0.12893 C 0.49271 -0.12453 0.49688 -0.11967 0.49935 -0.11342 C 0.50756 -0.09328 0.49389 -0.11875 0.50326 -0.10231 " pathEditMode="relative" rAng="0" ptsTypes="AAAAAAAAAAAAAAAAAAAAAAAAAAAA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79" y="-687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39 -0.09445 L 0.02239 -0.09445 C 0.02604 -0.09885 0.02995 -0.10301 0.03359 -0.10787 C 0.03711 -0.1125 0.03984 -0.11899 0.04362 -0.12338 C 0.04622 -0.12639 0.04948 -0.12755 0.05234 -0.1301 C 0.0582 -0.13496 0.06406 -0.14005 0.06979 -0.14561 C 0.07578 -0.15116 0.08125 -0.15811 0.08737 -0.16343 C 0.09088 -0.16644 0.09505 -0.1669 0.09857 -0.16991 C 0.10677 -0.17732 0.1138 -0.18843 0.12239 -0.19445 C 0.12656 -0.19746 0.1306 -0.2007 0.13489 -0.20324 C 0.13646 -0.2044 0.13828 -0.2044 0.13984 -0.20556 C 0.1457 -0.20973 0.1513 -0.21528 0.15729 -0.21899 C 0.16094 -0.22107 0.16484 -0.22153 0.16862 -0.22338 C 0.1737 -0.22593 0.17851 -0.23033 0.18359 -0.23218 C 0.18815 -0.23403 0.19284 -0.23357 0.19739 -0.23449 C 0.20117 -0.23519 0.20482 -0.23588 0.20859 -0.23658 C 0.24088 -0.23542 0.26836 -0.23635 0.29987 -0.22778 C 0.34297 -0.21598 0.28919 -0.23149 0.33242 -0.21667 C 0.33776 -0.21482 0.34323 -0.21366 0.34857 -0.21227 C 0.34987 -0.21158 0.3513 -0.21135 0.35234 -0.20996 C 0.36028 -0.20116 0.36015 -0.19375 0.37109 -0.18774 C 0.40976 -0.16713 0.35586 -0.19792 0.39609 -0.16783 C 0.39974 -0.16505 0.40364 -0.16505 0.40742 -0.16343 C 0.4207 -0.15718 0.40911 -0.16088 0.4237 -0.15232 C 0.42565 -0.15116 0.42786 -0.1507 0.42995 -0.15 C 0.43997 -0.13797 0.42682 -0.1544 0.43737 -0.13889 C 0.44062 -0.13426 0.44388 -0.12963 0.44739 -0.12547 C 0.44857 -0.12431 0.44987 -0.12408 0.45117 -0.12338 C 0.45599 -0.11042 0.45078 -0.12269 0.45859 -0.10996 C 0.46172 -0.1051 0.46419 -0.09908 0.46745 -0.09445 C 0.46953 -0.09144 0.47161 -0.08866 0.4737 -0.08565 C 0.47539 -0.08287 0.47708 -0.07987 0.47864 -0.07662 C 0.47969 -0.07454 0.48008 -0.07199 0.48112 -0.06991 C 0.4901 -0.05394 0.49088 -0.05394 0.49987 -0.04329 C 0.50182 -0.03311 0.50065 -0.0375 0.50495 -0.02547 C 0.50677 -0.02014 0.5082 -0.01621 0.5112 -0.01227 C 0.51588 -0.00602 0.51836 -0.00487 0.5237 -0.00116 C 0.53034 0.01666 0.52161 -0.00487 0.52995 0.00995 C 0.53099 0.0118 0.53138 0.01458 0.53242 0.01666 C 0.53646 0.025 0.53672 0.02476 0.54114 0.03009 C 0.54193 0.03449 0.54297 0.03888 0.54362 0.04328 C 0.54427 0.04699 0.54414 0.05092 0.54492 0.05439 C 0.54505 0.05509 0.5457 0.05439 0.54622 0.05439 " pathEditMode="relative" ptsTypes="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24 -0.05556 L 0.03424 -0.05556 L 0.04297 -0.0801 C 0.04375 -0.08241 0.04427 -0.08519 0.04544 -0.08681 C 0.05521 -0.09977 0.04609 -0.08635 0.05417 -0.10232 L 0.06797 -0.12662 C 0.07226 -0.13449 0.07135 -0.13334 0.07669 -0.14005 C 0.07917 -0.14306 0.08138 -0.14723 0.08424 -0.14885 C 0.08893 -0.15186 0.09414 -0.15186 0.09922 -0.15324 C 0.10872 -0.16459 0.10065 -0.15649 0.12292 -0.16227 C 0.12799 -0.16343 0.13294 -0.16574 0.13789 -0.16667 C 0.15039 -0.16922 0.18385 -0.17061 0.19167 -0.17107 C 0.19583 -0.17338 0.19987 -0.17732 0.20417 -0.17778 C 0.28099 -0.18565 0.38802 -0.18102 0.45924 -0.1801 C 0.46419 -0.17917 0.46927 -0.17871 0.47422 -0.17778 C 0.48073 -0.17662 0.4832 -0.17547 0.48919 -0.17338 C 0.49049 -0.17176 0.49167 -0.17014 0.49297 -0.16899 C 0.49414 -0.16783 0.49544 -0.16736 0.49674 -0.16667 C 0.49857 -0.16574 0.50351 -0.16412 0.50547 -0.16227 C 0.50677 -0.16111 0.50794 -0.15903 0.50924 -0.15787 C 0.5112 -0.15602 0.51341 -0.15486 0.51549 -0.15324 C 0.52135 -0.13774 0.51367 -0.15649 0.52292 -0.14005 C 0.52409 -0.1382 0.52448 -0.13519 0.52552 -0.13334 C 0.52656 -0.13149 0.52812 -0.13079 0.52917 -0.12894 C 0.53581 -0.11736 0.53047 -0.12338 0.53542 -0.11111 C 0.53646 -0.10857 0.53802 -0.10672 0.53919 -0.1044 C 0.54271 -0.0801 0.5375 -0.11065 0.54427 -0.08889 C 0.54557 -0.08496 0.54531 -0.07963 0.54674 -0.0757 C 0.54792 -0.07199 0.54948 -0.06852 0.55052 -0.06459 C 0.55156 -0.06019 0.55208 -0.05556 0.55299 -0.05116 L 0.5543 -0.04445 " pathEditMode="relative" ptsTypes="AAAAAAAAAAAAAAAAAAAAAAAAAAAAA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68 -0.07106 L 0.03568 -0.07083 C 0.03933 -0.07361 0.04349 -0.07546 0.04714 -0.07916 C 0.04844 -0.08055 0.04818 -0.08449 0.04974 -0.08541 C 0.0543 -0.08819 0.05925 -0.08819 0.06394 -0.08935 C 0.07227 -0.09838 0.06316 -0.08935 0.07149 -0.0956 C 0.07501 -0.09815 0.07826 -0.10185 0.08191 -0.1037 C 0.08594 -0.10625 0.09037 -0.10671 0.09467 -0.10787 C 0.10287 -0.11597 0.10326 -0.11921 0.11146 -0.12037 C 0.12396 -0.12199 0.1487 -0.1243 0.1487 -0.12407 C 0.153 -0.12592 0.1573 -0.12731 0.16159 -0.12847 C 0.17045 -0.13078 0.18464 -0.13194 0.19245 -0.13264 C 0.24076 -0.14676 0.21224 -0.13981 0.31472 -0.13472 C 0.31954 -0.13449 0.32409 -0.13171 0.32891 -0.13055 C 0.34688 -0.12639 0.36485 -0.12129 0.38295 -0.11805 L 0.39441 -0.1162 C 0.4099 -0.11365 0.42514 -0.11227 0.44076 -0.10995 C 0.44506 -0.10949 0.44935 -0.10879 0.45365 -0.10787 C 0.45482 -0.10717 0.45612 -0.10671 0.45756 -0.10602 C 0.45912 -0.10509 0.46107 -0.10486 0.46264 -0.1037 C 0.46446 -0.10277 0.4767 -0.09537 0.4806 -0.09166 C 0.48503 -0.08703 0.4905 -0.07893 0.49349 -0.07291 C 0.49558 -0.06898 0.49766 -0.06458 0.49987 -0.06065 C 0.50196 -0.05717 0.5043 -0.05393 0.50626 -0.05046 C 0.50899 -0.04583 0.51107 -0.04027 0.51407 -0.03588 C 0.52032 -0.02662 0.52514 -0.02615 0.53334 -0.02152 L 0.53724 -0.01967 C 0.54623 -0.00532 0.53868 -0.01574 0.55261 -0.00092 C 0.55443 0.00093 0.55795 0.00533 0.55795 0.00556 " pathEditMode="relative" rAng="0" ptsTypes="AAAAAAAAAAAAAAAAAAAAAAAAAAA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07" y="32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84 -0.08032 L 0.01484 -0.08032 C 0.0164 -0.08634 0.01783 -0.09259 0.01979 -0.09815 C 0.02161 -0.1037 0.02382 -0.10856 0.02604 -0.11366 C 0.0276 -0.11759 0.02968 -0.12083 0.03099 -0.12477 C 0.03216 -0.12824 0.03216 -0.13287 0.03346 -0.13588 C 0.03476 -0.13889 0.03711 -0.14004 0.03854 -0.14259 C 0.03958 -0.14444 0.03984 -0.14768 0.04101 -0.1493 C 0.04817 -0.16018 0.04544 -0.15185 0.05104 -0.16042 C 0.05533 -0.16713 0.05638 -0.17176 0.06106 -0.17592 C 0.07135 -0.18518 0.05677 -0.16875 0.06979 -0.18264 C 0.07239 -0.18542 0.07487 -0.18842 0.07721 -0.19143 C 0.07942 -0.19421 0.08112 -0.19838 0.08346 -0.20046 C 0.08541 -0.20208 0.08776 -0.20162 0.08971 -0.20254 C 0.09101 -0.20324 0.09231 -0.20417 0.09349 -0.20486 C 0.09557 -0.20787 0.09739 -0.21134 0.09974 -0.21366 C 0.1013 -0.21528 0.10312 -0.21504 0.10481 -0.21597 C 0.10599 -0.21667 0.10729 -0.21713 0.10846 -0.21829 C 0.11067 -0.22014 0.11263 -0.22292 0.11471 -0.22477 C 0.11601 -0.22592 0.13112 -0.2368 0.13476 -0.23819 C 0.14726 -0.24259 0.13424 -0.23819 0.14974 -0.24259 C 0.17942 -0.25116 0.16315 -0.24792 0.18606 -0.25139 L 0.40846 -0.2493 C 0.41471 -0.24907 0.42096 -0.24815 0.42721 -0.24699 C 0.4345 -0.24583 0.43672 -0.24167 0.44479 -0.23819 L 0.44974 -0.23588 C 0.45781 -0.21435 0.44518 -0.24792 0.45599 -0.22037 C 0.45768 -0.21597 0.46093 -0.20717 0.46093 -0.20717 C 0.46406 -0.18472 0.45937 -0.20764 0.46601 -0.19606 C 0.46692 -0.19421 0.46653 -0.19143 0.46718 -0.18935 C 0.46823 -0.18611 0.46979 -0.18333 0.47096 -0.18032 L 0.47343 -0.16713 C 0.47395 -0.16481 0.47395 -0.16227 0.47474 -0.16042 C 0.47552 -0.1581 0.47656 -0.15625 0.47721 -0.1537 C 0.48164 -0.13819 0.47734 -0.14676 0.48229 -0.13819 " pathEditMode="relative" ptsTypes="AAAAAAAAAAAAAAAAAAAAAAAAAAAAAAAAA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わり算の式で表しましょう。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E9F592-332B-403E-8560-DC23BD79CDEC}"/>
              </a:ext>
            </a:extLst>
          </p:cNvPr>
          <p:cNvSpPr txBox="1"/>
          <p:nvPr/>
        </p:nvSpPr>
        <p:spPr>
          <a:xfrm>
            <a:off x="2422163" y="1908589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952D6AF-58E9-4EF0-BC96-883BB9C32024}"/>
              </a:ext>
            </a:extLst>
          </p:cNvPr>
          <p:cNvSpPr txBox="1"/>
          <p:nvPr/>
        </p:nvSpPr>
        <p:spPr>
          <a:xfrm>
            <a:off x="5424336" y="1908589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619E0B-9B0F-4783-BE2B-B999F167A562}"/>
              </a:ext>
            </a:extLst>
          </p:cNvPr>
          <p:cNvSpPr txBox="1"/>
          <p:nvPr/>
        </p:nvSpPr>
        <p:spPr>
          <a:xfrm>
            <a:off x="8429106" y="1888684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F279154-6C36-45A1-B2E6-9C50A44DF4AE}"/>
              </a:ext>
            </a:extLst>
          </p:cNvPr>
          <p:cNvSpPr txBox="1"/>
          <p:nvPr/>
        </p:nvSpPr>
        <p:spPr>
          <a:xfrm>
            <a:off x="4080220" y="2096200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190B242-ABB8-4A67-B369-F5D571FA4D73}"/>
              </a:ext>
            </a:extLst>
          </p:cNvPr>
          <p:cNvSpPr txBox="1"/>
          <p:nvPr/>
        </p:nvSpPr>
        <p:spPr>
          <a:xfrm>
            <a:off x="7082393" y="2173090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D75324-DF7D-4F52-89E8-49A8B50CD7DA}"/>
              </a:ext>
            </a:extLst>
          </p:cNvPr>
          <p:cNvSpPr txBox="1"/>
          <p:nvPr/>
        </p:nvSpPr>
        <p:spPr>
          <a:xfrm>
            <a:off x="2523152" y="197466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D79A742-CA5C-4E13-9D31-550CC381C740}"/>
              </a:ext>
            </a:extLst>
          </p:cNvPr>
          <p:cNvSpPr txBox="1"/>
          <p:nvPr/>
        </p:nvSpPr>
        <p:spPr>
          <a:xfrm>
            <a:off x="5558888" y="196822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E824E89-4766-4FEB-83CB-50CB91CD4913}"/>
              </a:ext>
            </a:extLst>
          </p:cNvPr>
          <p:cNvSpPr txBox="1"/>
          <p:nvPr/>
        </p:nvSpPr>
        <p:spPr>
          <a:xfrm>
            <a:off x="8530095" y="1988101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3" name="角丸四角形吹き出し 4">
            <a:extLst>
              <a:ext uri="{FF2B5EF4-FFF2-40B4-BE49-F238E27FC236}">
                <a16:creationId xmlns:a16="http://schemas.microsoft.com/office/drawing/2014/main" id="{9E220A6A-6B11-44A3-A7A5-B0D48F71A05F}"/>
              </a:ext>
            </a:extLst>
          </p:cNvPr>
          <p:cNvSpPr/>
          <p:nvPr/>
        </p:nvSpPr>
        <p:spPr>
          <a:xfrm>
            <a:off x="1124109" y="4018231"/>
            <a:ext cx="2956111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ドーナツの数</a:t>
            </a:r>
          </a:p>
        </p:txBody>
      </p:sp>
      <p:sp>
        <p:nvSpPr>
          <p:cNvPr id="24" name="角丸四角形吹き出し 4">
            <a:extLst>
              <a:ext uri="{FF2B5EF4-FFF2-40B4-BE49-F238E27FC236}">
                <a16:creationId xmlns:a16="http://schemas.microsoft.com/office/drawing/2014/main" id="{A2B88AD6-39AA-4837-8D39-29D20A6ECF0F}"/>
              </a:ext>
            </a:extLst>
          </p:cNvPr>
          <p:cNvSpPr/>
          <p:nvPr/>
        </p:nvSpPr>
        <p:spPr>
          <a:xfrm>
            <a:off x="4423410" y="4018231"/>
            <a:ext cx="2513789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お皿の数</a:t>
            </a:r>
          </a:p>
        </p:txBody>
      </p:sp>
      <p:sp>
        <p:nvSpPr>
          <p:cNvPr id="25" name="角丸四角形吹き出し 4">
            <a:extLst>
              <a:ext uri="{FF2B5EF4-FFF2-40B4-BE49-F238E27FC236}">
                <a16:creationId xmlns:a16="http://schemas.microsoft.com/office/drawing/2014/main" id="{E9B45CB5-50B2-42A5-8E62-DAED5277D64E}"/>
              </a:ext>
            </a:extLst>
          </p:cNvPr>
          <p:cNvSpPr/>
          <p:nvPr/>
        </p:nvSpPr>
        <p:spPr>
          <a:xfrm>
            <a:off x="7280389" y="4018231"/>
            <a:ext cx="2956111" cy="167137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300"/>
              </a:lnSpc>
            </a:pPr>
            <a:r>
              <a:rPr kumimoji="1" lang="en-US" altLang="ja-JP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枚のお皿に</a:t>
            </a: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300"/>
              </a:lnSpc>
            </a:pP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分けられる</a:t>
            </a: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300"/>
              </a:lnSpc>
            </a:pP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ドーナツの数</a:t>
            </a:r>
          </a:p>
        </p:txBody>
      </p:sp>
      <p:pic>
        <p:nvPicPr>
          <p:cNvPr id="27" name="Picture 2" descr="ソース画像を表示">
            <a:extLst>
              <a:ext uri="{FF2B5EF4-FFF2-40B4-BE49-F238E27FC236}">
                <a16:creationId xmlns:a16="http://schemas.microsoft.com/office/drawing/2014/main" id="{9F75FF50-2AB0-4A50-B7AC-F2C88038B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994" y="5511582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ソース画像を表示">
            <a:extLst>
              <a:ext uri="{FF2B5EF4-FFF2-40B4-BE49-F238E27FC236}">
                <a16:creationId xmlns:a16="http://schemas.microsoft.com/office/drawing/2014/main" id="{39732205-ADB7-48B9-8947-AB4CBDBBA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829" y="5531487"/>
            <a:ext cx="2336800" cy="144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図 28" descr="フレンチクルーラーのイラスト（チョコがけ）">
            <a:extLst>
              <a:ext uri="{FF2B5EF4-FFF2-40B4-BE49-F238E27FC236}">
                <a16:creationId xmlns:a16="http://schemas.microsoft.com/office/drawing/2014/main" id="{5CBF53CB-0B27-46F1-9963-94E9C87D359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500" y="5218426"/>
            <a:ext cx="1162050" cy="11620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624130" y="220197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ざん</a:t>
            </a: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771994" y="17249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しき</a:t>
            </a:r>
          </a:p>
        </p:txBody>
      </p:sp>
      <p:sp>
        <p:nvSpPr>
          <p:cNvPr id="3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919858" y="17020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</a:p>
        </p:txBody>
      </p:sp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939449" y="426602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680304" y="426602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850404" y="4278981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703815" y="3891878"/>
            <a:ext cx="1029792" cy="448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まい</a:t>
            </a:r>
          </a:p>
        </p:txBody>
      </p:sp>
      <p:sp>
        <p:nvSpPr>
          <p:cNvPr id="3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738776" y="3883787"/>
            <a:ext cx="1029792" cy="448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さら</a:t>
            </a:r>
          </a:p>
        </p:txBody>
      </p:sp>
      <p:sp>
        <p:nvSpPr>
          <p:cNvPr id="3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638557" y="4408265"/>
            <a:ext cx="1029792" cy="448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</a:t>
            </a:r>
          </a:p>
        </p:txBody>
      </p:sp>
      <p:sp>
        <p:nvSpPr>
          <p:cNvPr id="3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992133" y="499615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pic>
        <p:nvPicPr>
          <p:cNvPr id="40" name="図 39" descr="フレンチクルーラーのイラスト（チョコがけ）">
            <a:extLst>
              <a:ext uri="{FF2B5EF4-FFF2-40B4-BE49-F238E27FC236}">
                <a16:creationId xmlns:a16="http://schemas.microsoft.com/office/drawing/2014/main" id="{98A5DE45-1AD4-421C-8C14-6E72AFF9B3A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177" y="5799451"/>
            <a:ext cx="991597" cy="1010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97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１人に同じ数ずつりんごを分けましょう。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192813" y="5517295"/>
            <a:ext cx="2480441" cy="105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個ずつ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747658" y="5360470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27689" y="5360470"/>
            <a:ext cx="2868311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１人に</a:t>
            </a:r>
          </a:p>
        </p:txBody>
      </p:sp>
      <p:pic>
        <p:nvPicPr>
          <p:cNvPr id="18" name="図 17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318" y="2550262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158" y="2528455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図 20" descr="斜めから見た立つ人のイラスト（女の子）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658" y="1251837"/>
            <a:ext cx="2654600" cy="3500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図 21" descr="斜めから見た立つ人のイラスト（男の子）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989" y="1251837"/>
            <a:ext cx="2627811" cy="350011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05FF6B-68E5-4DEF-8AA1-4219F23E35D1}"/>
              </a:ext>
            </a:extLst>
          </p:cNvPr>
          <p:cNvSpPr txBox="1"/>
          <p:nvPr/>
        </p:nvSpPr>
        <p:spPr>
          <a:xfrm>
            <a:off x="6393599" y="528834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  <p:sp>
        <p:nvSpPr>
          <p:cNvPr id="1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281323" y="2306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ひとり</a:t>
            </a:r>
          </a:p>
        </p:txBody>
      </p:sp>
      <p:sp>
        <p:nvSpPr>
          <p:cNvPr id="1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737723" y="2306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おな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678226" y="2306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293901" y="203170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</a:t>
            </a:r>
          </a:p>
        </p:txBody>
      </p:sp>
      <p:sp>
        <p:nvSpPr>
          <p:cNvPr id="2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742170" y="5303360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ひとり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168250" y="5288340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154282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01968 L 3.54167E-6 -0.01968 C 0.00091 -0.02755 0.00299 -0.03495 0.00325 -0.04259 C 0.00455 -0.06713 0.00403 -0.09144 0.00455 -0.11574 C 0.00468 -0.12199 0.00455 -0.12847 0.00586 -0.13449 C 0.00716 -0.14144 0.00976 -0.14699 0.01172 -0.15324 C 0.01224 -0.15602 0.01224 -0.15903 0.01289 -0.16181 C 0.02226 -0.19468 0.02083 -0.18819 0.03554 -0.21389 L 0.04856 -0.23681 C 0.05143 -0.2412 0.05416 -0.2456 0.0569 -0.24931 C 0.05846 -0.25093 0.06028 -0.25185 0.06172 -0.25347 C 0.07369 -0.2662 0.06393 -0.25857 0.07474 -0.2662 C 0.07604 -0.26898 0.07669 -0.27245 0.07838 -0.27431 C 0.0806 -0.27708 0.09114 -0.28194 0.0927 -0.28264 C 0.10468 -0.28843 0.10052 -0.28657 0.11406 -0.28866 C 0.13685 -0.2875 0.15937 -0.28727 0.18216 -0.28472 C 0.18528 -0.28449 0.19466 -0.27361 0.19635 -0.27245 C 0.20013 -0.26921 0.20468 -0.26806 0.20833 -0.26389 C 0.20924 -0.26273 0.21041 -0.26065 0.21185 -0.25995 C 0.21367 -0.25857 0.21575 -0.25857 0.2177 -0.25741 C 0.22734 -0.24653 0.21276 -0.26227 0.22968 -0.25139 C 0.23151 -0.25023 0.23281 -0.24699 0.2345 -0.24514 C 0.23593 -0.24352 0.23776 -0.24282 0.23906 -0.2412 C 0.24062 -0.23935 0.24127 -0.23588 0.2427 -0.23495 C 0.24492 -0.2331 0.24752 -0.2338 0.25 -0.23264 C 0.25273 -0.23171 0.25547 -0.22986 0.2582 -0.2287 C 0.26601 -0.21921 0.2569 -0.22894 0.26784 -0.22222 C 0.27265 -0.21921 0.27734 -0.21597 0.28203 -0.21181 C 0.28372 -0.21042 0.28541 -0.20949 0.28685 -0.20764 C 0.29323 -0.20023 0.29856 -0.18958 0.30586 -0.18449 C 0.31315 -0.17963 0.3108 -0.18171 0.3177 -0.17431 C 0.31901 -0.17292 0.32031 -0.17176 0.32148 -0.17014 C 0.32461 -0.16482 0.32721 -0.15764 0.33086 -0.15324 C 0.33724 -0.14607 0.33216 -0.15278 0.33802 -0.14074 C 0.34492 -0.12662 0.33828 -0.14398 0.34518 -0.12407 C 0.34726 -0.10579 0.34479 -0.12107 0.34987 -0.10324 C 0.3513 -0.09861 0.35169 -0.09144 0.35234 -0.08657 C 0.3526 -0.08449 0.35312 -0.08241 0.35351 -0.08032 C 0.35937 -0.05255 0.35273 -0.08681 0.35703 -0.05949 C 0.35768 -0.05509 0.35911 -0.05139 0.35937 -0.04699 C 0.35976 -0.04259 0.36002 -0.03843 0.36067 -0.03449 C 0.36458 -0.01389 0.36302 -0.05069 0.36302 -0.01319 " pathEditMode="relative" rAng="0" ptsTypes="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64" y="-131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9 -0.08102 L 0.01289 -0.08102 C 0.01537 -0.08681 0.01901 -0.09167 0.02031 -0.09884 C 0.02201 -0.10787 0.02097 -0.11806 0.02162 -0.12755 C 0.02214 -0.13611 0.02435 -0.15417 0.02526 -0.16088 C 0.02565 -0.16319 0.02617 -0.16551 0.02656 -0.16759 C 0.02774 -0.17454 0.02891 -0.18611 0.03034 -0.19213 C 0.03203 -0.19907 0.03464 -0.20532 0.03659 -0.21204 C 0.03841 -0.21852 0.03972 -0.22569 0.04154 -0.23218 C 0.04505 -0.24421 0.04909 -0.25579 0.05287 -0.26759 C 0.05443 -0.27292 0.05612 -0.27801 0.05781 -0.2831 C 0.05951 -0.28843 0.06029 -0.29491 0.06276 -0.29884 C 0.06537 -0.30255 0.06797 -0.30579 0.07031 -0.30995 C 0.08112 -0.32917 0.07149 -0.31806 0.08399 -0.33426 C 0.08763 -0.33912 0.09167 -0.34282 0.09531 -0.34768 C 0.09831 -0.35162 0.10091 -0.35694 0.10404 -0.36088 C 0.10677 -0.36435 0.11003 -0.36643 0.11276 -0.36991 C 0.11498 -0.37245 0.1168 -0.37639 0.11901 -0.3787 C 0.12097 -0.38079 0.12331 -0.38148 0.12526 -0.3831 C 0.12748 -0.38518 0.1293 -0.38796 0.13151 -0.38981 C 0.13516 -0.39306 0.13906 -0.39583 0.14271 -0.39861 C 0.14818 -0.39722 0.15378 -0.39722 0.15899 -0.39421 C 0.16185 -0.39259 0.16654 -0.38542 0.16654 -0.38542 C 0.16862 -0.37662 0.1711 -0.36782 0.17279 -0.3588 C 0.17318 -0.35648 0.17357 -0.35417 0.17396 -0.35208 C 0.17852 -0.33079 0.17487 -0.34954 0.17774 -0.33426 C 0.18333 -0.27037 0.178 -0.33287 0.18151 -0.28773 C 0.18451 -0.24815 0.18229 -0.26806 0.18646 -0.24097 C 0.18685 -0.23889 0.18815 -0.22801 0.18893 -0.22546 C 0.18998 -0.22222 0.19154 -0.21944 0.19271 -0.21643 C 0.19505 -0.20023 0.19258 -0.21505 0.19649 -0.19884 C 0.19701 -0.19653 0.19727 -0.19421 0.19779 -0.19213 C 0.19961 -0.18426 0.20026 -0.18333 0.20274 -0.17662 C 0.20313 -0.17292 0.20326 -0.16898 0.20404 -0.16551 C 0.20456 -0.16296 0.20586 -0.16111 0.20651 -0.1588 C 0.20703 -0.15671 0.20716 -0.15417 0.20768 -0.15208 C 0.21016 -0.14306 0.21341 -0.13495 0.21524 -0.12546 C 0.2181 -0.10972 0.21432 -0.12917 0.21901 -0.10995 C 0.21953 -0.10764 0.21966 -0.10532 0.22018 -0.10324 C 0.22097 -0.10023 0.22214 -0.09745 0.22279 -0.09421 C 0.22331 -0.09143 0.22318 -0.08819 0.22396 -0.08542 C 0.22487 -0.08218 0.22656 -0.07963 0.22774 -0.07662 C 0.22826 -0.07523 0.22852 -0.07361 0.22904 -0.07199 " pathEditMode="relative" ptsTypes="AAAAAAAAAAAAAAAAAAAAAAAAAAAAAAAAAAAAAAAAA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輪投げをします。それぞれ</a:t>
            </a:r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6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回ずつ投げます。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902797" y="4644275"/>
            <a:ext cx="3730170" cy="1368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kumimoji="1" lang="ja-JP" altLang="en-US" sz="40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緑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endParaRPr kumimoji="1" lang="en-US" altLang="ja-JP" sz="4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endParaRPr kumimoji="1" lang="en-US" altLang="ja-JP" sz="4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pic>
        <p:nvPicPr>
          <p:cNvPr id="10" name="図 9" descr="スポーツゲーム, 挿絵 が含まれている画像&#10;&#10;自動的に生成された説明">
            <a:extLst>
              <a:ext uri="{FF2B5EF4-FFF2-40B4-BE49-F238E27FC236}">
                <a16:creationId xmlns:a16="http://schemas.microsoft.com/office/drawing/2014/main" id="{47F4DF1C-58DB-41AB-A790-595492BB6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75" y="1179065"/>
            <a:ext cx="1679680" cy="3152277"/>
          </a:xfrm>
          <a:prstGeom prst="rect">
            <a:avLst/>
          </a:prstGeom>
        </p:spPr>
      </p:pic>
      <p:pic>
        <p:nvPicPr>
          <p:cNvPr id="12" name="図 11" descr="テーブル, 挿絵 が含まれている画像&#10;&#10;自動的に生成された説明">
            <a:extLst>
              <a:ext uri="{FF2B5EF4-FFF2-40B4-BE49-F238E27FC236}">
                <a16:creationId xmlns:a16="http://schemas.microsoft.com/office/drawing/2014/main" id="{4B3B9AEF-4E16-4F30-8B2B-09B4D0136B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229" y="1179065"/>
            <a:ext cx="1689543" cy="3170785"/>
          </a:xfrm>
          <a:prstGeom prst="rect">
            <a:avLst/>
          </a:prstGeom>
        </p:spPr>
      </p:pic>
      <p:pic>
        <p:nvPicPr>
          <p:cNvPr id="14" name="図 13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8A84C5D9-55EC-4EF7-9C5D-DFC7DD8731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849" y="1083287"/>
            <a:ext cx="1689543" cy="3170787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B1603D5-0CAE-48E0-A4CD-FDB5F588AF2E}"/>
              </a:ext>
            </a:extLst>
          </p:cNvPr>
          <p:cNvSpPr/>
          <p:nvPr/>
        </p:nvSpPr>
        <p:spPr>
          <a:xfrm>
            <a:off x="4319365" y="4845716"/>
            <a:ext cx="3730170" cy="10228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kumimoji="1" lang="ja-JP" altLang="en-US" sz="4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endParaRPr kumimoji="1" lang="en-US" altLang="ja-JP" sz="4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endParaRPr kumimoji="1" lang="en-US" altLang="ja-JP" sz="4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902797" y="0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　な</a:t>
            </a:r>
          </a:p>
        </p:txBody>
      </p:sp>
      <p:sp>
        <p:nvSpPr>
          <p:cNvPr id="1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004262" y="12327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かい</a:t>
            </a:r>
          </a:p>
        </p:txBody>
      </p:sp>
      <p:sp>
        <p:nvSpPr>
          <p:cNvPr id="1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654941" y="45268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</a:t>
            </a:r>
          </a:p>
        </p:txBody>
      </p:sp>
      <p:sp>
        <p:nvSpPr>
          <p:cNvPr id="1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174518" y="4943238"/>
            <a:ext cx="1586367" cy="525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てん</a:t>
            </a:r>
          </a:p>
        </p:txBody>
      </p:sp>
      <p:sp>
        <p:nvSpPr>
          <p:cNvPr id="1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523753" y="5044195"/>
            <a:ext cx="1762051" cy="470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てん</a:t>
            </a:r>
          </a:p>
        </p:txBody>
      </p:sp>
      <p:sp>
        <p:nvSpPr>
          <p:cNvPr id="1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050661" y="4283463"/>
            <a:ext cx="1082314" cy="3764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みどり</a:t>
            </a:r>
          </a:p>
        </p:txBody>
      </p:sp>
      <p:sp>
        <p:nvSpPr>
          <p:cNvPr id="1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439760" y="4322823"/>
            <a:ext cx="1082314" cy="3764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あか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B1603D5-0CAE-48E0-A4CD-FDB5F588AF2E}"/>
              </a:ext>
            </a:extLst>
          </p:cNvPr>
          <p:cNvSpPr/>
          <p:nvPr/>
        </p:nvSpPr>
        <p:spPr>
          <a:xfrm>
            <a:off x="8049535" y="4841159"/>
            <a:ext cx="3730170" cy="10228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kumimoji="1" lang="ja-JP" altLang="en-US" sz="40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endParaRPr kumimoji="1" lang="en-US" altLang="ja-JP" sz="4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endParaRPr kumimoji="1" lang="en-US" altLang="ja-JP" sz="40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3000"/>
              </a:lnSpc>
            </a:pP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個１点</a:t>
            </a:r>
          </a:p>
        </p:txBody>
      </p:sp>
      <p:sp>
        <p:nvSpPr>
          <p:cNvPr id="2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9260513" y="5050052"/>
            <a:ext cx="1762051" cy="4704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てん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9169239" y="4274037"/>
            <a:ext cx="1082314" cy="3764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あお</a:t>
            </a:r>
          </a:p>
        </p:txBody>
      </p:sp>
    </p:spTree>
    <p:extLst>
      <p:ext uri="{BB962C8B-B14F-4D97-AF65-F5344CB8AC3E}">
        <p14:creationId xmlns:p14="http://schemas.microsoft.com/office/powerpoint/2010/main" val="38043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わり算の式で表しましょう。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E9F592-332B-403E-8560-DC23BD79CDEC}"/>
              </a:ext>
            </a:extLst>
          </p:cNvPr>
          <p:cNvSpPr txBox="1"/>
          <p:nvPr/>
        </p:nvSpPr>
        <p:spPr>
          <a:xfrm>
            <a:off x="2422163" y="1908589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952D6AF-58E9-4EF0-BC96-883BB9C32024}"/>
              </a:ext>
            </a:extLst>
          </p:cNvPr>
          <p:cNvSpPr txBox="1"/>
          <p:nvPr/>
        </p:nvSpPr>
        <p:spPr>
          <a:xfrm>
            <a:off x="5424336" y="1908589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619E0B-9B0F-4783-BE2B-B999F167A562}"/>
              </a:ext>
            </a:extLst>
          </p:cNvPr>
          <p:cNvSpPr txBox="1"/>
          <p:nvPr/>
        </p:nvSpPr>
        <p:spPr>
          <a:xfrm>
            <a:off x="8429106" y="1888684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F279154-6C36-45A1-B2E6-9C50A44DF4AE}"/>
              </a:ext>
            </a:extLst>
          </p:cNvPr>
          <p:cNvSpPr txBox="1"/>
          <p:nvPr/>
        </p:nvSpPr>
        <p:spPr>
          <a:xfrm>
            <a:off x="4080220" y="2096200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190B242-ABB8-4A67-B369-F5D571FA4D73}"/>
              </a:ext>
            </a:extLst>
          </p:cNvPr>
          <p:cNvSpPr txBox="1"/>
          <p:nvPr/>
        </p:nvSpPr>
        <p:spPr>
          <a:xfrm>
            <a:off x="7082393" y="2173090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D75324-DF7D-4F52-89E8-49A8B50CD7DA}"/>
              </a:ext>
            </a:extLst>
          </p:cNvPr>
          <p:cNvSpPr txBox="1"/>
          <p:nvPr/>
        </p:nvSpPr>
        <p:spPr>
          <a:xfrm>
            <a:off x="2523152" y="197466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D79A742-CA5C-4E13-9D31-550CC381C740}"/>
              </a:ext>
            </a:extLst>
          </p:cNvPr>
          <p:cNvSpPr txBox="1"/>
          <p:nvPr/>
        </p:nvSpPr>
        <p:spPr>
          <a:xfrm>
            <a:off x="5547654" y="1962568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E824E89-4766-4FEB-83CB-50CB91CD4913}"/>
              </a:ext>
            </a:extLst>
          </p:cNvPr>
          <p:cNvSpPr txBox="1"/>
          <p:nvPr/>
        </p:nvSpPr>
        <p:spPr>
          <a:xfrm>
            <a:off x="8569823" y="2002394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角丸四角形吹き出し 4">
            <a:extLst>
              <a:ext uri="{FF2B5EF4-FFF2-40B4-BE49-F238E27FC236}">
                <a16:creationId xmlns:a16="http://schemas.microsoft.com/office/drawing/2014/main" id="{9E220A6A-6B11-44A3-A7A5-B0D48F71A05F}"/>
              </a:ext>
            </a:extLst>
          </p:cNvPr>
          <p:cNvSpPr/>
          <p:nvPr/>
        </p:nvSpPr>
        <p:spPr>
          <a:xfrm>
            <a:off x="1124109" y="4018231"/>
            <a:ext cx="2956111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りんごの数</a:t>
            </a:r>
          </a:p>
        </p:txBody>
      </p:sp>
      <p:sp>
        <p:nvSpPr>
          <p:cNvPr id="24" name="角丸四角形吹き出し 4">
            <a:extLst>
              <a:ext uri="{FF2B5EF4-FFF2-40B4-BE49-F238E27FC236}">
                <a16:creationId xmlns:a16="http://schemas.microsoft.com/office/drawing/2014/main" id="{A2B88AD6-39AA-4837-8D39-29D20A6ECF0F}"/>
              </a:ext>
            </a:extLst>
          </p:cNvPr>
          <p:cNvSpPr/>
          <p:nvPr/>
        </p:nvSpPr>
        <p:spPr>
          <a:xfrm>
            <a:off x="4423410" y="4018231"/>
            <a:ext cx="2513789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人数</a:t>
            </a:r>
          </a:p>
        </p:txBody>
      </p:sp>
      <p:sp>
        <p:nvSpPr>
          <p:cNvPr id="25" name="角丸四角形吹き出し 4">
            <a:extLst>
              <a:ext uri="{FF2B5EF4-FFF2-40B4-BE49-F238E27FC236}">
                <a16:creationId xmlns:a16="http://schemas.microsoft.com/office/drawing/2014/main" id="{E9B45CB5-50B2-42A5-8E62-DAED5277D64E}"/>
              </a:ext>
            </a:extLst>
          </p:cNvPr>
          <p:cNvSpPr/>
          <p:nvPr/>
        </p:nvSpPr>
        <p:spPr>
          <a:xfrm>
            <a:off x="7280389" y="4018231"/>
            <a:ext cx="2956111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5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１人がもらえるりんごの数</a:t>
            </a:r>
          </a:p>
        </p:txBody>
      </p:sp>
      <p:pic>
        <p:nvPicPr>
          <p:cNvPr id="30" name="図 29" descr="リンゴのイラスト">
            <a:extLst>
              <a:ext uri="{FF2B5EF4-FFF2-40B4-BE49-F238E27FC236}">
                <a16:creationId xmlns:a16="http://schemas.microsoft.com/office/drawing/2014/main" id="{1D671699-75E2-4869-B590-9AEA419DCAA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152" y="5692141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図 30" descr="斜めから見た立つ人のイラスト（女の子）">
            <a:extLst>
              <a:ext uri="{FF2B5EF4-FFF2-40B4-BE49-F238E27FC236}">
                <a16:creationId xmlns:a16="http://schemas.microsoft.com/office/drawing/2014/main" id="{1FDE1AC0-4B6B-40DD-9E78-E2809590645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897" y="5304975"/>
            <a:ext cx="1337333" cy="1378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図 31" descr="斜めから見た立つ人のイラスト（女の子）">
            <a:extLst>
              <a:ext uri="{FF2B5EF4-FFF2-40B4-BE49-F238E27FC236}">
                <a16:creationId xmlns:a16="http://schemas.microsoft.com/office/drawing/2014/main" id="{C8B5541A-09E9-45FC-BFCE-101B4B4B39E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804" y="5248813"/>
            <a:ext cx="1337333" cy="1378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図 32" descr="リンゴのイラスト">
            <a:extLst>
              <a:ext uri="{FF2B5EF4-FFF2-40B4-BE49-F238E27FC236}">
                <a16:creationId xmlns:a16="http://schemas.microsoft.com/office/drawing/2014/main" id="{4C19A326-BDBA-4AEC-B5B7-F6ED371924D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637" y="5433928"/>
            <a:ext cx="889090" cy="10083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752411" y="426602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624130" y="220197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ざん</a:t>
            </a: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771994" y="17249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しき</a:t>
            </a:r>
          </a:p>
        </p:txBody>
      </p:sp>
      <p:sp>
        <p:nvSpPr>
          <p:cNvPr id="2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919858" y="17020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149648" y="423373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にんずう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339293" y="4022522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ひとり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908736" y="4681923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</p:spTree>
    <p:extLst>
      <p:ext uri="{BB962C8B-B14F-4D97-AF65-F5344CB8AC3E}">
        <p14:creationId xmlns:p14="http://schemas.microsoft.com/office/powerpoint/2010/main" val="4410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１人に　同じ数ずつりんごを分けましょう。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192813" y="5517295"/>
            <a:ext cx="2480441" cy="105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個ずつ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053675" y="5360470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72937" y="5360470"/>
            <a:ext cx="3823063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１人に</a:t>
            </a:r>
          </a:p>
        </p:txBody>
      </p:sp>
      <p:pic>
        <p:nvPicPr>
          <p:cNvPr id="18" name="図 17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392" y="2729275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19" y="2953809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図 20" descr="斜めから見た立つ人のイラスト（女の子）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658" y="1251837"/>
            <a:ext cx="2654600" cy="3500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図 21" descr="斜めから見た立つ人のイラスト（男の子）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133" y="1251837"/>
            <a:ext cx="2627811" cy="3500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494" y="4456364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図 10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476" y="3605317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図 14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769" y="4047909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01" y="2355359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640" y="1425109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図 19" descr="リンゴのイラスト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378" y="1638596"/>
            <a:ext cx="889090" cy="1008301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02830D3-8E1A-49D1-8042-EDE53A7235ED}"/>
              </a:ext>
            </a:extLst>
          </p:cNvPr>
          <p:cNvSpPr txBox="1"/>
          <p:nvPr/>
        </p:nvSpPr>
        <p:spPr>
          <a:xfrm>
            <a:off x="6709592" y="520867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322887" y="2306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ひとり</a:t>
            </a:r>
          </a:p>
        </p:txBody>
      </p:sp>
      <p:sp>
        <p:nvSpPr>
          <p:cNvPr id="2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903979" y="2306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おな</a:t>
            </a:r>
          </a:p>
        </p:txBody>
      </p:sp>
      <p:sp>
        <p:nvSpPr>
          <p:cNvPr id="2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6046" y="2306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543285" y="203170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</a:t>
            </a: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471527" y="538661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ひとり</a:t>
            </a:r>
          </a:p>
        </p:txBody>
      </p:sp>
      <p:sp>
        <p:nvSpPr>
          <p:cNvPr id="2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168250" y="5288340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155345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27 -0.05463 L 0.01927 -0.05463 C 0.02174 -0.05995 0.02448 -0.06481 0.02669 -0.07037 C 0.02786 -0.07292 0.02812 -0.07639 0.02917 -0.07917 C 0.03073 -0.0831 0.03424 -0.08819 0.03672 -0.09028 C 0.03789 -0.09144 0.03919 -0.09167 0.04049 -0.09259 C 0.04271 -0.09421 0.04831 -0.10046 0.05169 -0.10139 C 0.05547 -0.10255 0.05924 -0.10278 0.06289 -0.1037 C 0.06419 -0.1044 0.06562 -0.10463 0.06667 -0.10579 C 0.06901 -0.10833 0.07044 -0.11296 0.07292 -0.11481 C 0.07695 -0.11759 0.08125 -0.11759 0.08542 -0.11921 C 0.09284 -0.13241 0.08516 -0.12083 0.09414 -0.12801 C 0.10299 -0.13495 0.09766 -0.13472 0.10664 -0.13912 C 0.10976 -0.14074 0.122 -0.14306 0.12422 -0.14352 C 0.12799 -0.14583 0.13164 -0.14861 0.13542 -0.15023 C 0.14141 -0.15278 0.16315 -0.1544 0.16549 -0.15463 C 0.18333 -0.15394 0.2013 -0.1544 0.21914 -0.15255 C 0.22187 -0.15231 0.22409 -0.14884 0.22669 -0.14815 C 0.23294 -0.14653 0.23919 -0.14653 0.24544 -0.14583 C 0.25729 -0.14051 0.24193 -0.14792 0.25911 -0.13704 C 0.26198 -0.13519 0.2651 -0.13426 0.26797 -0.13241 C 0.27435 -0.1287 0.27357 -0.12824 0.27917 -0.12361 C 0.28294 -0.1206 0.28672 -0.11759 0.29036 -0.11481 C 0.29128 -0.1125 0.2918 -0.10972 0.29297 -0.1081 C 0.2944 -0.10602 0.29622 -0.10486 0.29792 -0.1037 C 0.30547 -0.09792 0.29753 -0.10625 0.30794 -0.09699 C 0.31016 -0.09491 0.31198 -0.09213 0.31419 -0.09028 C 0.32669 -0.07986 0.32526 -0.08102 0.33411 -0.07685 C 0.33542 -0.07407 0.33607 -0.06991 0.33789 -0.06806 C 0.34088 -0.06505 0.34792 -0.06366 0.34792 -0.06366 C 0.35963 -0.04977 0.34115 -0.07106 0.35794 -0.05463 C 0.36055 -0.05208 0.36276 -0.04838 0.36536 -0.04583 C 0.36654 -0.04468 0.36797 -0.04468 0.36914 -0.04352 C 0.3707 -0.04213 0.37721 -0.03356 0.37786 -0.03241 C 0.38008 -0.02894 0.3819 -0.02477 0.38411 -0.0213 C 0.38646 -0.01806 0.38919 -0.01551 0.39167 -0.0125 C 0.39414 -0.00579 0.3957 0.00231 0.39922 0.00764 C 0.40169 0.01134 0.40443 0.01435 0.40664 0.01875 C 0.4168 0.03866 0.40495 0.02315 0.41419 0.03426 C 0.41693 0.0537 0.41302 0.03449 0.41914 0.04745 C 0.42031 0.05 0.4207 0.05347 0.42161 0.05648 C 0.4224 0.0588 0.42344 0.06065 0.42422 0.06319 C 0.42513 0.06667 0.42552 0.07083 0.42669 0.07431 C 0.4276 0.07685 0.4293 0.07847 0.43047 0.08079 C 0.43216 0.08449 0.43398 0.08796 0.43542 0.0919 C 0.44101 0.10856 0.43437 0.09884 0.44167 0.10764 C 0.447 0.12662 0.44088 0.10833 0.44792 0.12083 C 0.44896 0.12269 0.44948 0.12546 0.45039 0.12755 C 0.45156 0.13009 0.45286 0.13218 0.45417 0.13426 C 0.45573 0.13657 0.45768 0.13819 0.45911 0.14097 C 0.46016 0.14282 0.46172 0.14769 0.46172 0.14769 " pathEditMode="relative" ptsTypes="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07 -0.0125 L 0.00807 -0.01227 C 0.0082 -0.01436 0.01172 -0.03264 0.01224 -0.03843 C 0.01276 -0.04676 0.01276 -0.06088 0.01432 -0.07014 C 0.01523 -0.07547 0.01627 -0.08102 0.01758 -0.08612 C 0.0181 -0.0882 0.01914 -0.08982 0.01966 -0.0919 C 0.02057 -0.09584 0.02083 -0.10024 0.02174 -0.10394 C 0.02226 -0.10602 0.02682 -0.11713 0.02708 -0.1176 C 0.02812 -0.11945 0.0293 -0.12038 0.03034 -0.12153 C 0.03216 -0.12709 0.03281 -0.1294 0.03568 -0.13357 C 0.03945 -0.13913 0.04479 -0.14213 0.04739 -0.14954 C 0.04805 -0.15139 0.04857 -0.15394 0.04948 -0.15556 C 0.05039 -0.15718 0.05156 -0.15788 0.05273 -0.1595 C 0.05416 -0.16135 0.05547 -0.16343 0.0569 -0.16551 C 0.05989 -0.16899 0.06133 -0.16922 0.06432 -0.17107 C 0.06979 -0.17061 0.07526 -0.17153 0.08047 -0.16922 C 0.08164 -0.16875 0.08177 -0.16528 0.08255 -0.16343 C 0.08463 -0.15788 0.08698 -0.15301 0.08893 -0.14746 C 0.09036 -0.14352 0.09232 -0.14028 0.09323 -0.13565 C 0.09362 -0.13357 0.09375 -0.13149 0.09427 -0.12963 C 0.09557 -0.12547 0.09778 -0.12223 0.09857 -0.1176 L 0.10065 -0.10602 C 0.1013 -0.10186 0.10247 -0.09815 0.10273 -0.09399 C 0.10312 -0.09005 0.10338 -0.08588 0.1039 -0.08195 C 0.1043 -0.07871 0.10534 -0.07547 0.10599 -0.072 C 0.10677 -0.06806 0.10742 -0.06413 0.10807 -0.06019 C 0.10846 -0.0544 0.10872 -0.04838 0.10924 -0.04237 C 0.11041 -0.02686 0.11028 -0.0375 0.11028 -0.02848 " pathEditMode="relative" rAng="0" ptsTypes="AAAAAAAAAAAAAAAAAAAAAAAAAA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.01759 L -4.58333E-6 0.01805 C 0.00053 0.00903 0.00131 0.00046 0.00222 -0.00833 C 0.00248 -0.01111 0.00274 -0.01412 0.00339 -0.0169 C 0.00482 -0.02292 0.00678 -0.02778 0.00821 -0.0338 C 0.00886 -0.03658 0.0086 -0.04005 0.00938 -0.04259 C 0.01537 -0.06134 0.01615 -0.0544 0.02383 -0.07107 C 0.02605 -0.07616 0.02748 -0.08333 0.02969 -0.08843 C 0.03308 -0.0956 0.03698 -0.10139 0.04063 -0.10833 C 0.04818 -0.12222 0.04402 -0.11806 0.05144 -0.12246 C 0.053 -0.12523 0.05443 -0.12871 0.05625 -0.13125 C 0.05808 -0.13333 0.06016 -0.13496 0.06224 -0.13704 C 0.06576 -0.13935 0.07071 -0.14097 0.07435 -0.14236 C 0.09649 -0.16505 0.07162 -0.14167 0.08868 -0.15394 C 0.11277 -0.17153 0.08868 -0.15695 0.10313 -0.16528 C 0.11615 -0.18634 0.09779 -0.15833 0.11029 -0.17408 C 0.11511 -0.18009 0.11915 -0.19259 0.12474 -0.19398 L 0.13542 -0.19676 C 0.13829 -0.20139 0.14063 -0.20764 0.14375 -0.21088 C 0.1461 -0.21366 0.1487 -0.2125 0.15105 -0.21389 C 0.17149 -0.22662 0.15235 -0.21991 0.17266 -0.22523 C 0.17435 -0.22639 0.17579 -0.22778 0.17748 -0.22824 C 0.2155 -0.23565 0.25782 -0.22755 0.29375 -0.22523 C 0.29714 -0.22431 0.3004 -0.22361 0.30352 -0.22269 C 0.30873 -0.22037 0.32097 -0.21296 0.32383 -0.21088 C 0.32631 -0.20949 0.32865 -0.20718 0.33112 -0.20509 C 0.33269 -0.20417 0.33425 -0.20324 0.33581 -0.20278 C 0.33985 -0.20046 0.34402 -0.20023 0.34779 -0.19676 C 0.35534 -0.18958 0.3517 -0.19236 0.35873 -0.1882 C 0.36693 -0.175 0.35652 -0.19074 0.36823 -0.17685 C 0.37761 -0.16551 0.36641 -0.17523 0.37553 -0.16806 C 0.37982 -0.15255 0.37592 -0.1632 0.38633 -0.15394 C 0.39141 -0.14931 0.39115 -0.14699 0.39584 -0.13935 C 0.39779 -0.13634 0.39974 -0.1331 0.40183 -0.13125 C 0.4043 -0.12847 0.40912 -0.12523 0.40912 -0.125 C 0.4142 -0.11621 0.4181 -0.10996 0.42227 -0.09653 C 0.42344 -0.09306 0.42448 -0.08866 0.42592 -0.08542 C 0.42722 -0.08218 0.42917 -0.07986 0.43073 -0.07662 C 0.43204 -0.07408 0.43321 -0.07107 0.43425 -0.06806 C 0.43711 -0.04097 0.43269 -0.0757 0.44141 -0.04259 C 0.44284 -0.0375 0.4431 -0.03125 0.44388 -0.02523 C 0.44428 -0.02176 0.44545 -0.01968 0.44623 -0.0169 C 0.44714 -0.01019 0.4474 -0.00278 0.4487 0.00324 C 0.44948 0.00694 0.45144 0.00833 0.45222 0.0118 C 0.45352 0.01713 0.45326 0.02384 0.45482 0.02893 C 0.45808 0.04097 0.45612 0.03518 0.46081 0.04629 C 0.4612 0.05092 0.46094 0.05648 0.46198 0.06042 C 0.46263 0.06342 0.46498 0.06319 0.4655 0.0662 C 0.46693 0.07315 0.46615 0.08241 0.46784 0.08912 L 0.47149 0.10324 C 0.4737 0.12986 0.47084 0.10625 0.47631 0.12893 C 0.47865 0.13889 0.47644 0.13796 0.47878 0.14884 C 0.47969 0.15324 0.48125 0.15625 0.4823 0.16065 C 0.48777 0.18125 0.48217 0.16227 0.48594 0.18333 C 0.48659 0.18657 0.4875 0.18912 0.48829 0.19167 C 0.48972 0.2081 0.48868 0.20185 0.49089 0.21227 " pathEditMode="relative" rAng="0" ptsTypes="AAAAAAAAAAAAA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44" y="-270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25E-17 -4.44444E-6 L 3.1225E-17 0.00024 C 0.00208 -0.00833 0.0043 -0.0162 0.00638 -0.02453 C 0.01393 -0.05509 0.00508 -0.02523 0.01393 -0.05555 C 0.01471 -0.05787 0.01549 -0.06018 0.01628 -0.06226 C 0.01758 -0.0662 0.01927 -0.06944 0.02057 -0.07338 C 0.02161 -0.07685 0.02188 -0.08101 0.02266 -0.08449 C 0.02448 -0.09143 0.02643 -0.09768 0.02813 -0.10439 C 0.02904 -0.1081 0.02943 -0.11226 0.03034 -0.1155 C 0.03307 -0.12476 0.0375 -0.13217 0.03906 -0.14236 C 0.03932 -0.14444 0.03958 -0.14699 0.04023 -0.14884 C 0.04206 -0.15601 0.04492 -0.16088 0.04779 -0.16666 C 0.04818 -0.17037 0.04779 -0.17476 0.04896 -0.17777 C 0.05052 -0.18194 0.05534 -0.18657 0.05534 -0.18634 C 0.05977 -0.18588 0.06432 -0.18726 0.06836 -0.18449 C 0.07018 -0.18333 0.0707 -0.1787 0.07174 -0.17569 C 0.07318 -0.17129 0.07422 -0.16597 0.07617 -0.16226 C 0.07917 -0.15601 0.08008 -0.15555 0.08151 -0.14675 C 0.08568 -0.12129 0.08138 -0.13634 0.08581 -0.12222 C 0.08659 -0.11643 0.0875 -0.11041 0.08802 -0.10439 C 0.08841 -0.10069 0.08867 -0.09699 0.08919 -0.09328 C 0.09023 -0.08263 0.09023 -0.08796 0.09023 -0.0824 " pathEditMode="relative" rAng="0" ptsTypes="AAAAAAAAAAAAAAAAAAAA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10741 L -8.33333E-7 -0.10625 C -8.33333E-7 -0.11065 0.00182 -0.12662 0.00339 -0.13311 C 0.00443 -0.1375 0.00573 -0.14167 0.00703 -0.14699 C 0.00781 -0.15348 0.00846 -0.16111 0.01068 -0.1676 C 0.01185 -0.17176 0.01406 -0.175 0.0155 -0.17917 C 0.02136 -0.19653 0.01328 -0.18357 0.02383 -0.20834 C 0.02995 -0.22223 0.02487 -0.21135 0.03112 -0.22315 C 0.03477 -0.22963 0.03854 -0.23936 0.0431 -0.24352 C 0.04857 -0.24908 0.05742 -0.25649 0.0599 -0.26181 C 0.06211 -0.26621 0.06289 -0.26829 0.06602 -0.27153 C 0.06953 -0.27477 0.07331 -0.27801 0.07695 -0.28125 C 0.07852 -0.28334 0.08034 -0.28449 0.08164 -0.28658 C 0.0918 -0.30047 0.08307 -0.29306 0.09609 -0.30579 C 0.09805 -0.30787 0.10886 -0.31343 0.10925 -0.31343 C 0.11784 -0.31968 0.11602 -0.32199 0.12617 -0.32616 C 0.12891 -0.32732 0.1319 -0.32732 0.13464 -0.32848 C 0.13698 -0.32848 0.13945 -0.3294 0.1418 -0.33056 C 0.14609 -0.33264 0.14609 -0.3338 0.15026 -0.33473 C 0.15195 -0.33588 0.15352 -0.33588 0.15521 -0.33704 C 0.15677 -0.33704 0.1582 -0.33912 0.16003 -0.34005 C 0.16901 -0.34005 0.17839 -0.34005 0.18763 -0.34005 L 0.30677 -0.34005 C 0.31406 -0.33912 0.3207 -0.33912 0.32839 -0.33797 C 0.33372 -0.33704 0.33893 -0.33588 0.34375 -0.33473 C 0.36328 -0.33149 0.37109 -0.33056 0.38737 -0.32848 C 0.39102 -0.32616 0.3944 -0.32408 0.39818 -0.32199 C 0.40339 -0.31968 0.40886 -0.31968 0.4138 -0.31667 C 0.41628 -0.31551 0.41784 -0.31227 0.41992 -0.31019 C 0.42109 -0.30903 0.42227 -0.30903 0.42357 -0.30695 C 0.42513 -0.30579 0.42695 -0.30579 0.42839 -0.30371 C 0.42969 -0.30255 0.4306 -0.30047 0.43203 -0.29931 C 0.43372 -0.29723 0.43607 -0.29723 0.43789 -0.2963 C 0.44011 -0.29399 0.44193 -0.29306 0.44401 -0.29074 C 0.44518 -0.28982 0.44636 -0.28866 0.44766 -0.2875 C 0.44883 -0.28658 0.45 -0.28658 0.4513 -0.28658 C 0.45287 -0.28449 0.45469 -0.28334 0.45612 -0.28125 C 0.45833 -0.27801 0.45977 -0.27477 0.46198 -0.27153 C 0.4694 -0.26297 0.47149 -0.26297 0.47904 -0.25857 C 0.48047 -0.25649 0.48203 -0.2544 0.48386 -0.25232 C 0.4849 -0.25116 0.48646 -0.25 0.4875 -0.24908 C 0.48919 -0.24584 0.4905 -0.2426 0.49206 -0.23936 L 0.49453 -0.23403 C 0.49922 -0.20926 0.49141 -0.25 0.49818 -0.22014 C 0.49883 -0.2169 0.49909 -0.21459 0.49948 -0.21135 C 0.49974 -0.20834 0.50026 -0.2051 0.50052 -0.20186 C 0.50156 -0.19098 0.50104 -0.18033 0.50313 -0.16968 C 0.50378 -0.16528 0.50469 -0.16111 0.50547 -0.15672 C 0.5069 -0.14699 0.50664 -0.14399 0.50781 -0.13542 C 0.50807 -0.13311 0.50872 -0.13102 0.50912 -0.12894 C 0.50951 -0.12662 0.50964 -0.12246 0.51029 -0.12037 C 0.51094 -0.11806 0.51198 -0.11598 0.51263 -0.11389 C 0.5168 -0.09885 0.51159 -0.11389 0.51524 -0.10301 " pathEditMode="relative" rAng="0" ptsTypes="AAAAAAAAAA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55" y="-1141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95 -0.16967 L -0.12695 -0.16944 C -0.12643 -0.17639 -0.12656 -0.18333 -0.12526 -0.18981 C -0.12409 -0.19606 -0.12044 -0.20139 -0.1194 -0.20764 C -0.1151 -0.23611 -0.11979 -0.23333 -0.11562 -0.25671 C -0.11484 -0.26134 -0.11302 -0.26528 -0.11185 -0.26991 C -0.10625 -0.31505 -0.11328 -0.25856 -0.10807 -0.29861 C -0.10729 -0.30393 -0.10716 -0.30926 -0.10612 -0.31435 C -0.10429 -0.32338 -0.09948 -0.33495 -0.09648 -0.34305 C -0.09609 -0.34537 -0.09362 -0.36458 -0.09271 -0.36759 C -0.09114 -0.37292 -0.08854 -0.37778 -0.08698 -0.3831 C -0.08593 -0.38611 -0.08593 -0.38912 -0.08502 -0.39213 C -0.08333 -0.39745 -0.08125 -0.40255 -0.07942 -0.40764 C -0.07461 -0.43518 -0.08047 -0.40069 -0.07539 -0.43217 C -0.07487 -0.43588 -0.07461 -0.43958 -0.0737 -0.44329 C -0.07278 -0.4456 -0.0707 -0.44745 -0.06979 -0.44977 C -0.06745 -0.45555 -0.06692 -0.46227 -0.06406 -0.46759 C -0.06224 -0.4713 -0.05885 -0.47361 -0.05625 -0.47662 C -0.05573 -0.4787 -0.05573 -0.48125 -0.05455 -0.4831 C -0.0487 -0.49236 -0.0483 -0.49143 -0.04114 -0.49421 C -0.03593 -0.49884 -0.03138 -0.5044 -0.02578 -0.50764 L -0.01054 -0.51643 C 0.00339 -0.51574 0.01784 -0.5169 0.03151 -0.51435 C 0.03438 -0.51389 0.03568 -0.51018 0.03737 -0.50764 C 0.03933 -0.50417 0.04323 -0.4919 0.04688 -0.48773 C 0.04844 -0.48588 0.05065 -0.48472 0.05261 -0.4831 C 0.05443 -0.47801 0.05625 -0.47268 0.05847 -0.46759 C 0.05938 -0.46458 0.06016 -0.46134 0.06224 -0.4588 C 0.0642 -0.45602 0.06719 -0.4544 0.06979 -0.45208 C 0.07123 -0.44699 0.0724 -0.44167 0.07357 -0.43657 C 0.07422 -0.43426 0.07461 -0.43194 0.07552 -0.42986 C 0.07709 -0.42592 0.07956 -0.42245 0.08138 -0.41875 C 0.08268 -0.41574 0.08386 -0.41273 0.08516 -0.40995 C 0.08893 -0.38796 0.08451 -0.40949 0.09089 -0.38773 C 0.09284 -0.38055 0.09232 -0.37847 0.09466 -0.37199 C 0.09649 -0.36759 0.09844 -0.36319 0.10039 -0.3588 C 0.1013 -0.35255 0.10378 -0.33565 0.1043 -0.32986 C 0.10443 -0.32616 0.1043 -0.32245 0.1043 -0.31875 " pathEditMode="relative" rAng="0" ptsTypes="AAAAAAAAAAAAAAAAAAAAAAAAAAAAAAAAAAAA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63" y="-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7755 L -0.00143 -0.07755 C 0.00495 -0.10834 0.00143 -0.08704 0.00482 -0.13311 C 0.00547 -0.14352 0.00508 -0.15463 0.00729 -0.16436 C 0.00989 -0.17616 0.01042 -0.17755 0.01224 -0.19098 C 0.01328 -0.19838 0.01341 -0.20602 0.01471 -0.2132 C 0.01523 -0.21551 0.0151 -0.21806 0.01601 -0.21991 C 0.01732 -0.22269 0.0194 -0.22431 0.02096 -0.22662 C 0.02109 -0.22686 0.02278 -0.2507 0.02357 -0.25324 C 0.02474 -0.25741 0.02708 -0.26019 0.02851 -0.26436 C 0.03476 -0.28287 0.02643 -0.26945 0.03607 -0.28218 C 0.04726 -0.31713 0.03307 -0.27477 0.05351 -0.32662 C 0.05547 -0.33148 0.05638 -0.3375 0.05846 -0.34213 C 0.0668 -0.36088 0.06627 -0.35371 0.07474 -0.36875 C 0.07786 -0.37431 0.08021 -0.38125 0.08346 -0.38658 C 0.09258 -0.4007 0.10625 -0.41875 0.11732 -0.43102 C 0.12005 -0.43426 0.12292 -0.4375 0.12604 -0.43982 C 0.16601 -0.46991 0.12318 -0.43496 0.14974 -0.45324 C 0.15234 -0.4551 0.15469 -0.45787 0.15729 -0.45996 C 0.16224 -0.46389 0.16732 -0.46736 0.17226 -0.47107 C 0.17513 -0.47315 0.17786 -0.47662 0.18099 -0.47755 L 0.18854 -0.47986 C 0.1914 -0.48079 0.1944 -0.48102 0.19726 -0.48218 C 0.20065 -0.48334 0.2039 -0.48588 0.20729 -0.48658 C 0.2151 -0.4882 0.22305 -0.48797 0.23099 -0.48866 L 0.31107 -0.48658 C 0.31315 -0.48635 0.32278 -0.48033 0.32357 -0.47986 L 0.33099 -0.47547 C 0.33229 -0.47477 0.33372 -0.47454 0.33476 -0.47315 L 0.34232 -0.46436 C 0.34479 -0.46135 0.34792 -0.45973 0.34974 -0.45533 C 0.35104 -0.45255 0.35195 -0.44908 0.35351 -0.44653 C 0.35664 -0.44167 0.36107 -0.43912 0.36354 -0.43311 C 0.37135 -0.41459 0.36315 -0.43311 0.37096 -0.4176 C 0.38568 -0.38866 0.37135 -0.41505 0.38607 -0.38866 L 0.38971 -0.38218 C 0.3914 -0.37917 0.39297 -0.37593 0.39479 -0.37315 C 0.39687 -0.37014 0.39909 -0.3676 0.40104 -0.36436 C 0.40534 -0.35718 0.40937 -0.34954 0.41354 -0.34213 C 0.41471 -0.33982 0.41588 -0.33727 0.41732 -0.33542 C 0.41888 -0.33311 0.4207 -0.33125 0.42226 -0.32871 C 0.43528 -0.30857 0.41966 -0.3301 0.43229 -0.3132 C 0.43268 -0.31019 0.43281 -0.30718 0.43346 -0.3044 C 0.43515 -0.29769 0.43724 -0.2963 0.43971 -0.29098 C 0.44114 -0.2882 0.44219 -0.28496 0.44349 -0.28218 C 0.44505 -0.27894 0.447 -0.27639 0.44857 -0.27315 C 0.45065 -0.26875 0.45286 -0.26273 0.45482 -0.25764 C 0.45625 -0.24676 0.45482 -0.25093 0.45859 -0.24422 " pathEditMode="relative" ptsTypes="AAAAAAAAAAAAAAAAAAAAAAAAAAAAAAAAAAAAAAAAAAAAAA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7 -0.06389 L 0.00377 -0.06389 C 0.00546 -0.11366 0.00846 -0.20116 0.01119 -0.23264 C 0.01393 -0.26366 0.02005 -0.29352 0.025 -0.32385 C 0.0263 -0.33218 0.02773 -0.34051 0.02994 -0.34815 C 0.03645 -0.37107 0.04323 -0.39352 0.05117 -0.41482 C 0.05872 -0.43519 0.06757 -0.45394 0.07617 -0.47269 C 0.08541 -0.4926 0.11497 -0.53033 0.11875 -0.53496 C 0.12994 -0.54861 0.1483 -0.57385 0.16237 -0.58172 C 0.16757 -0.58449 0.1733 -0.5831 0.17864 -0.5838 C 0.19036 -0.5831 0.20221 -0.58611 0.21367 -0.58172 C 0.21888 -0.57963 0.22304 -0.56551 0.22747 -0.55949 C 0.23307 -0.55162 0.23958 -0.5456 0.24492 -0.53727 C 0.25182 -0.52616 0.2569 -0.50787 0.25989 -0.49283 C 0.26158 -0.48403 0.2625 -0.475 0.26367 -0.46597 C 0.26536 -0.45209 0.26705 -0.4338 0.26744 -0.41945 C 0.2677 -0.40834 0.26744 -0.39722 0.26744 -0.38611 " pathEditMode="relative" ptsTypes="AAAAAAAAAAAAAAAAA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わり算の式で表しましょう。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E9F592-332B-403E-8560-DC23BD79CDEC}"/>
              </a:ext>
            </a:extLst>
          </p:cNvPr>
          <p:cNvSpPr txBox="1"/>
          <p:nvPr/>
        </p:nvSpPr>
        <p:spPr>
          <a:xfrm>
            <a:off x="2422163" y="1908589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952D6AF-58E9-4EF0-BC96-883BB9C32024}"/>
              </a:ext>
            </a:extLst>
          </p:cNvPr>
          <p:cNvSpPr txBox="1"/>
          <p:nvPr/>
        </p:nvSpPr>
        <p:spPr>
          <a:xfrm>
            <a:off x="5424336" y="1908589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619E0B-9B0F-4783-BE2B-B999F167A562}"/>
              </a:ext>
            </a:extLst>
          </p:cNvPr>
          <p:cNvSpPr txBox="1"/>
          <p:nvPr/>
        </p:nvSpPr>
        <p:spPr>
          <a:xfrm>
            <a:off x="8429106" y="1888684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F279154-6C36-45A1-B2E6-9C50A44DF4AE}"/>
              </a:ext>
            </a:extLst>
          </p:cNvPr>
          <p:cNvSpPr txBox="1"/>
          <p:nvPr/>
        </p:nvSpPr>
        <p:spPr>
          <a:xfrm>
            <a:off x="4080220" y="2096200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÷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190B242-ABB8-4A67-B369-F5D571FA4D73}"/>
              </a:ext>
            </a:extLst>
          </p:cNvPr>
          <p:cNvSpPr txBox="1"/>
          <p:nvPr/>
        </p:nvSpPr>
        <p:spPr>
          <a:xfrm>
            <a:off x="7082393" y="2173090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D75324-DF7D-4F52-89E8-49A8B50CD7DA}"/>
              </a:ext>
            </a:extLst>
          </p:cNvPr>
          <p:cNvSpPr txBox="1"/>
          <p:nvPr/>
        </p:nvSpPr>
        <p:spPr>
          <a:xfrm>
            <a:off x="2523152" y="1974663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D79A742-CA5C-4E13-9D31-550CC381C740}"/>
              </a:ext>
            </a:extLst>
          </p:cNvPr>
          <p:cNvSpPr txBox="1"/>
          <p:nvPr/>
        </p:nvSpPr>
        <p:spPr>
          <a:xfrm>
            <a:off x="5547654" y="1962568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E824E89-4766-4FEB-83CB-50CB91CD4913}"/>
              </a:ext>
            </a:extLst>
          </p:cNvPr>
          <p:cNvSpPr txBox="1"/>
          <p:nvPr/>
        </p:nvSpPr>
        <p:spPr>
          <a:xfrm>
            <a:off x="8569823" y="2002394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角丸四角形吹き出し 4">
            <a:extLst>
              <a:ext uri="{FF2B5EF4-FFF2-40B4-BE49-F238E27FC236}">
                <a16:creationId xmlns:a16="http://schemas.microsoft.com/office/drawing/2014/main" id="{9E220A6A-6B11-44A3-A7A5-B0D48F71A05F}"/>
              </a:ext>
            </a:extLst>
          </p:cNvPr>
          <p:cNvSpPr/>
          <p:nvPr/>
        </p:nvSpPr>
        <p:spPr>
          <a:xfrm>
            <a:off x="1124109" y="4018231"/>
            <a:ext cx="2956111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りんごの数</a:t>
            </a:r>
          </a:p>
        </p:txBody>
      </p:sp>
      <p:sp>
        <p:nvSpPr>
          <p:cNvPr id="24" name="角丸四角形吹き出し 4">
            <a:extLst>
              <a:ext uri="{FF2B5EF4-FFF2-40B4-BE49-F238E27FC236}">
                <a16:creationId xmlns:a16="http://schemas.microsoft.com/office/drawing/2014/main" id="{A2B88AD6-39AA-4837-8D39-29D20A6ECF0F}"/>
              </a:ext>
            </a:extLst>
          </p:cNvPr>
          <p:cNvSpPr/>
          <p:nvPr/>
        </p:nvSpPr>
        <p:spPr>
          <a:xfrm>
            <a:off x="4423410" y="4018231"/>
            <a:ext cx="2513789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人数</a:t>
            </a:r>
          </a:p>
        </p:txBody>
      </p:sp>
      <p:sp>
        <p:nvSpPr>
          <p:cNvPr id="25" name="角丸四角形吹き出し 4">
            <a:extLst>
              <a:ext uri="{FF2B5EF4-FFF2-40B4-BE49-F238E27FC236}">
                <a16:creationId xmlns:a16="http://schemas.microsoft.com/office/drawing/2014/main" id="{E9B45CB5-50B2-42A5-8E62-DAED5277D64E}"/>
              </a:ext>
            </a:extLst>
          </p:cNvPr>
          <p:cNvSpPr/>
          <p:nvPr/>
        </p:nvSpPr>
        <p:spPr>
          <a:xfrm>
            <a:off x="7280389" y="4018231"/>
            <a:ext cx="2956111" cy="1673910"/>
          </a:xfrm>
          <a:prstGeom prst="wedgeRoundRectCallout">
            <a:avLst>
              <a:gd name="adj1" fmla="val 19329"/>
              <a:gd name="adj2" fmla="val -76086"/>
              <a:gd name="adj3" fmla="val 16667"/>
            </a:avLst>
          </a:prstGeom>
          <a:ln w="3492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5000"/>
              </a:lnSpc>
            </a:pP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１人がもらえるりんごの数</a:t>
            </a:r>
          </a:p>
        </p:txBody>
      </p:sp>
      <p:pic>
        <p:nvPicPr>
          <p:cNvPr id="30" name="図 29" descr="リンゴのイラスト">
            <a:extLst>
              <a:ext uri="{FF2B5EF4-FFF2-40B4-BE49-F238E27FC236}">
                <a16:creationId xmlns:a16="http://schemas.microsoft.com/office/drawing/2014/main" id="{1D671699-75E2-4869-B590-9AEA419DCAA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152" y="5692141"/>
            <a:ext cx="889090" cy="100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図 30" descr="斜めから見た立つ人のイラスト（女の子）">
            <a:extLst>
              <a:ext uri="{FF2B5EF4-FFF2-40B4-BE49-F238E27FC236}">
                <a16:creationId xmlns:a16="http://schemas.microsoft.com/office/drawing/2014/main" id="{1FDE1AC0-4B6B-40DD-9E78-E2809590645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897" y="5304975"/>
            <a:ext cx="1337333" cy="1378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図 31" descr="斜めから見た立つ人のイラスト（女の子）">
            <a:extLst>
              <a:ext uri="{FF2B5EF4-FFF2-40B4-BE49-F238E27FC236}">
                <a16:creationId xmlns:a16="http://schemas.microsoft.com/office/drawing/2014/main" id="{C8B5541A-09E9-45FC-BFCE-101B4B4B39E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804" y="5248813"/>
            <a:ext cx="1337333" cy="13785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図 32" descr="リンゴのイラスト">
            <a:extLst>
              <a:ext uri="{FF2B5EF4-FFF2-40B4-BE49-F238E27FC236}">
                <a16:creationId xmlns:a16="http://schemas.microsoft.com/office/drawing/2014/main" id="{4C19A326-BDBA-4AEC-B5B7-F6ED371924D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637" y="5433928"/>
            <a:ext cx="889090" cy="100830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752411" y="426602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624130" y="220197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ざん</a:t>
            </a: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771994" y="17249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しき</a:t>
            </a:r>
          </a:p>
        </p:txBody>
      </p:sp>
      <p:sp>
        <p:nvSpPr>
          <p:cNvPr id="2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919858" y="17020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149648" y="423373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にんずう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339293" y="4022522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ひとり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908736" y="4681923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</a:p>
        </p:txBody>
      </p:sp>
    </p:spTree>
    <p:extLst>
      <p:ext uri="{BB962C8B-B14F-4D97-AF65-F5344CB8AC3E}">
        <p14:creationId xmlns:p14="http://schemas.microsoft.com/office/powerpoint/2010/main" val="287581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面積を　求めましょう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511564" y="2513323"/>
            <a:ext cx="1599825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めんせき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131111" y="2464760"/>
            <a:ext cx="1033138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もと</a:t>
            </a:r>
          </a:p>
        </p:txBody>
      </p:sp>
    </p:spTree>
    <p:extLst>
      <p:ext uri="{BB962C8B-B14F-4D97-AF65-F5344CB8AC3E}">
        <p14:creationId xmlns:p14="http://schemas.microsoft.com/office/powerpoint/2010/main" val="44026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CC17ABD-71BD-49E2-AC26-310D868C57D8}"/>
              </a:ext>
            </a:extLst>
          </p:cNvPr>
          <p:cNvGraphicFramePr>
            <a:graphicFrameLocks noGrp="1"/>
          </p:cNvGraphicFramePr>
          <p:nvPr/>
        </p:nvGraphicFramePr>
        <p:xfrm>
          <a:off x="839039" y="811454"/>
          <a:ext cx="5400000" cy="54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9559826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81022132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97600858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0254098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304148830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64037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749664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50554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35637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207495"/>
                  </a:ext>
                </a:extLst>
              </a:tr>
            </a:tbl>
          </a:graphicData>
        </a:graphic>
      </p:graphicFrame>
      <p:sp>
        <p:nvSpPr>
          <p:cNvPr id="3" name="左中かっこ 2">
            <a:extLst>
              <a:ext uri="{FF2B5EF4-FFF2-40B4-BE49-F238E27FC236}">
                <a16:creationId xmlns:a16="http://schemas.microsoft.com/office/drawing/2014/main" id="{7979CAEA-4B1C-45CA-94A8-C7D764DADCC8}"/>
              </a:ext>
            </a:extLst>
          </p:cNvPr>
          <p:cNvSpPr/>
          <p:nvPr/>
        </p:nvSpPr>
        <p:spPr>
          <a:xfrm>
            <a:off x="641897" y="859900"/>
            <a:ext cx="137932" cy="987067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左中かっこ 31">
            <a:extLst>
              <a:ext uri="{FF2B5EF4-FFF2-40B4-BE49-F238E27FC236}">
                <a16:creationId xmlns:a16="http://schemas.microsoft.com/office/drawing/2014/main" id="{EFE3C700-511B-453C-8DCF-2DBA81EE41C4}"/>
              </a:ext>
            </a:extLst>
          </p:cNvPr>
          <p:cNvSpPr/>
          <p:nvPr/>
        </p:nvSpPr>
        <p:spPr>
          <a:xfrm rot="5400000">
            <a:off x="1320127" y="177237"/>
            <a:ext cx="137932" cy="987067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E37BB5C4-7B48-4438-ACD5-BC9AEAF824B9}"/>
              </a:ext>
            </a:extLst>
          </p:cNvPr>
          <p:cNvSpPr txBox="1">
            <a:spLocks/>
          </p:cNvSpPr>
          <p:nvPr/>
        </p:nvSpPr>
        <p:spPr>
          <a:xfrm>
            <a:off x="-84788" y="1202744"/>
            <a:ext cx="726685" cy="30137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9F1D6C2-7C24-4849-A6A1-A06343303E7E}"/>
              </a:ext>
            </a:extLst>
          </p:cNvPr>
          <p:cNvSpPr txBox="1">
            <a:spLocks/>
          </p:cNvSpPr>
          <p:nvPr/>
        </p:nvSpPr>
        <p:spPr>
          <a:xfrm>
            <a:off x="1025750" y="228709"/>
            <a:ext cx="726685" cy="30137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EC6EA3F-EBC4-417A-B3C3-B56EFCF91D8E}"/>
              </a:ext>
            </a:extLst>
          </p:cNvPr>
          <p:cNvSpPr/>
          <p:nvPr/>
        </p:nvSpPr>
        <p:spPr>
          <a:xfrm>
            <a:off x="1912907" y="1895530"/>
            <a:ext cx="3240000" cy="3240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4663ECD-B8D5-4479-82A1-D0EF4669DAA8}"/>
              </a:ext>
            </a:extLst>
          </p:cNvPr>
          <p:cNvSpPr txBox="1"/>
          <p:nvPr/>
        </p:nvSpPr>
        <p:spPr>
          <a:xfrm>
            <a:off x="6298248" y="2367171"/>
            <a:ext cx="5792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①の面積を求めましょう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605DC9B-C4F3-47BE-A5F0-63514113BCEA}"/>
              </a:ext>
            </a:extLst>
          </p:cNvPr>
          <p:cNvSpPr txBox="1">
            <a:spLocks/>
          </p:cNvSpPr>
          <p:nvPr/>
        </p:nvSpPr>
        <p:spPr>
          <a:xfrm>
            <a:off x="7456903" y="3941666"/>
            <a:ext cx="1363799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（たて）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063F381-27CA-4BAC-8BA5-CCE49980D47E}"/>
              </a:ext>
            </a:extLst>
          </p:cNvPr>
          <p:cNvSpPr txBox="1"/>
          <p:nvPr/>
        </p:nvSpPr>
        <p:spPr>
          <a:xfrm>
            <a:off x="2938632" y="2930343"/>
            <a:ext cx="109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endParaRPr kumimoji="1" lang="en-US" altLang="ja-JP" sz="8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428F9350-977D-4A65-859F-5BF1B48F7D4E}"/>
              </a:ext>
            </a:extLst>
          </p:cNvPr>
          <p:cNvSpPr txBox="1">
            <a:spLocks/>
          </p:cNvSpPr>
          <p:nvPr/>
        </p:nvSpPr>
        <p:spPr>
          <a:xfrm>
            <a:off x="8920982" y="1895530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9E7C24E-0BC3-426B-B008-E41B31AB96E2}"/>
              </a:ext>
            </a:extLst>
          </p:cNvPr>
          <p:cNvSpPr txBox="1"/>
          <p:nvPr/>
        </p:nvSpPr>
        <p:spPr>
          <a:xfrm>
            <a:off x="7649546" y="3539519"/>
            <a:ext cx="3280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㎝</a:t>
            </a:r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㎝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72621FE-DA45-4973-84B8-A6BA84F7D32F}"/>
              </a:ext>
            </a:extLst>
          </p:cNvPr>
          <p:cNvSpPr txBox="1"/>
          <p:nvPr/>
        </p:nvSpPr>
        <p:spPr>
          <a:xfrm>
            <a:off x="6629079" y="3539519"/>
            <a:ext cx="865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式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AD2DFA9-EBF7-4358-984C-7D159BB11C43}"/>
              </a:ext>
            </a:extLst>
          </p:cNvPr>
          <p:cNvSpPr txBox="1"/>
          <p:nvPr/>
        </p:nvSpPr>
        <p:spPr>
          <a:xfrm>
            <a:off x="8199627" y="5000539"/>
            <a:ext cx="155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９㎠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6A74180-6F17-457F-9579-D687E4440226}"/>
              </a:ext>
            </a:extLst>
          </p:cNvPr>
          <p:cNvSpPr txBox="1"/>
          <p:nvPr/>
        </p:nvSpPr>
        <p:spPr>
          <a:xfrm>
            <a:off x="6621725" y="5000540"/>
            <a:ext cx="1348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ACD83400-6927-40DD-B70B-005426F8501D}"/>
              </a:ext>
            </a:extLst>
          </p:cNvPr>
          <p:cNvSpPr txBox="1">
            <a:spLocks/>
          </p:cNvSpPr>
          <p:nvPr/>
        </p:nvSpPr>
        <p:spPr>
          <a:xfrm>
            <a:off x="8906523" y="3947722"/>
            <a:ext cx="1363799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（よこ）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F56FB55-0278-4BF4-9C59-16C5C7D8A6CD}"/>
              </a:ext>
            </a:extLst>
          </p:cNvPr>
          <p:cNvSpPr/>
          <p:nvPr/>
        </p:nvSpPr>
        <p:spPr>
          <a:xfrm>
            <a:off x="7649545" y="3499367"/>
            <a:ext cx="2620777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EB2BEAAE-3C0C-4B33-BA51-05DA0FBC9515}"/>
              </a:ext>
            </a:extLst>
          </p:cNvPr>
          <p:cNvSpPr txBox="1">
            <a:spLocks/>
          </p:cNvSpPr>
          <p:nvPr/>
        </p:nvSpPr>
        <p:spPr>
          <a:xfrm>
            <a:off x="7301201" y="1895648"/>
            <a:ext cx="1347608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めんせき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1AA1BF6E-5E28-42DE-BFB9-ABB556D3AA8A}"/>
              </a:ext>
            </a:extLst>
          </p:cNvPr>
          <p:cNvSpPr txBox="1">
            <a:spLocks/>
          </p:cNvSpPr>
          <p:nvPr/>
        </p:nvSpPr>
        <p:spPr>
          <a:xfrm>
            <a:off x="6531362" y="3070490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しき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B4FEAC5-8C8D-45A7-B7F6-FCBBEF444B7C}"/>
              </a:ext>
            </a:extLst>
          </p:cNvPr>
          <p:cNvSpPr txBox="1">
            <a:spLocks/>
          </p:cNvSpPr>
          <p:nvPr/>
        </p:nvSpPr>
        <p:spPr>
          <a:xfrm>
            <a:off x="6514637" y="4516669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こた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4BC3826-7F2A-4D17-8899-6175E9642F3B}"/>
              </a:ext>
            </a:extLst>
          </p:cNvPr>
          <p:cNvSpPr/>
          <p:nvPr/>
        </p:nvSpPr>
        <p:spPr>
          <a:xfrm>
            <a:off x="8077327" y="4960388"/>
            <a:ext cx="1539640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328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5" grpId="0"/>
      <p:bldP spid="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CC17ABD-71BD-49E2-AC26-310D868C57D8}"/>
              </a:ext>
            </a:extLst>
          </p:cNvPr>
          <p:cNvGraphicFramePr>
            <a:graphicFrameLocks noGrp="1"/>
          </p:cNvGraphicFramePr>
          <p:nvPr/>
        </p:nvGraphicFramePr>
        <p:xfrm>
          <a:off x="839039" y="811454"/>
          <a:ext cx="5400000" cy="54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9559826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81022132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97600858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0254098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304148830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64037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749664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50554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35637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207495"/>
                  </a:ext>
                </a:extLst>
              </a:tr>
            </a:tbl>
          </a:graphicData>
        </a:graphic>
      </p:graphicFrame>
      <p:sp>
        <p:nvSpPr>
          <p:cNvPr id="3" name="左中かっこ 2">
            <a:extLst>
              <a:ext uri="{FF2B5EF4-FFF2-40B4-BE49-F238E27FC236}">
                <a16:creationId xmlns:a16="http://schemas.microsoft.com/office/drawing/2014/main" id="{7979CAEA-4B1C-45CA-94A8-C7D764DADCC8}"/>
              </a:ext>
            </a:extLst>
          </p:cNvPr>
          <p:cNvSpPr/>
          <p:nvPr/>
        </p:nvSpPr>
        <p:spPr>
          <a:xfrm>
            <a:off x="641897" y="859900"/>
            <a:ext cx="137932" cy="987067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左中かっこ 31">
            <a:extLst>
              <a:ext uri="{FF2B5EF4-FFF2-40B4-BE49-F238E27FC236}">
                <a16:creationId xmlns:a16="http://schemas.microsoft.com/office/drawing/2014/main" id="{EFE3C700-511B-453C-8DCF-2DBA81EE41C4}"/>
              </a:ext>
            </a:extLst>
          </p:cNvPr>
          <p:cNvSpPr/>
          <p:nvPr/>
        </p:nvSpPr>
        <p:spPr>
          <a:xfrm rot="5400000">
            <a:off x="1320127" y="177237"/>
            <a:ext cx="137932" cy="987067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E37BB5C4-7B48-4438-ACD5-BC9AEAF824B9}"/>
              </a:ext>
            </a:extLst>
          </p:cNvPr>
          <p:cNvSpPr txBox="1">
            <a:spLocks/>
          </p:cNvSpPr>
          <p:nvPr/>
        </p:nvSpPr>
        <p:spPr>
          <a:xfrm>
            <a:off x="-84788" y="1202744"/>
            <a:ext cx="726685" cy="30137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9F1D6C2-7C24-4849-A6A1-A06343303E7E}"/>
              </a:ext>
            </a:extLst>
          </p:cNvPr>
          <p:cNvSpPr txBox="1">
            <a:spLocks/>
          </p:cNvSpPr>
          <p:nvPr/>
        </p:nvSpPr>
        <p:spPr>
          <a:xfrm>
            <a:off x="1025750" y="228709"/>
            <a:ext cx="726685" cy="30137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EC6EA3F-EBC4-417A-B3C3-B56EFCF91D8E}"/>
              </a:ext>
            </a:extLst>
          </p:cNvPr>
          <p:cNvSpPr/>
          <p:nvPr/>
        </p:nvSpPr>
        <p:spPr>
          <a:xfrm>
            <a:off x="1912907" y="1895530"/>
            <a:ext cx="2168587" cy="3240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4663ECD-B8D5-4479-82A1-D0EF4669DAA8}"/>
              </a:ext>
            </a:extLst>
          </p:cNvPr>
          <p:cNvSpPr txBox="1"/>
          <p:nvPr/>
        </p:nvSpPr>
        <p:spPr>
          <a:xfrm>
            <a:off x="6298250" y="2367171"/>
            <a:ext cx="6009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②の面積を求めましょう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605DC9B-C4F3-47BE-A5F0-63514113BCEA}"/>
              </a:ext>
            </a:extLst>
          </p:cNvPr>
          <p:cNvSpPr txBox="1">
            <a:spLocks/>
          </p:cNvSpPr>
          <p:nvPr/>
        </p:nvSpPr>
        <p:spPr>
          <a:xfrm>
            <a:off x="7488431" y="3941666"/>
            <a:ext cx="1363799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（たて）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063F381-27CA-4BAC-8BA5-CCE49980D47E}"/>
              </a:ext>
            </a:extLst>
          </p:cNvPr>
          <p:cNvSpPr txBox="1"/>
          <p:nvPr/>
        </p:nvSpPr>
        <p:spPr>
          <a:xfrm>
            <a:off x="2381516" y="2922920"/>
            <a:ext cx="109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endParaRPr kumimoji="1" lang="en-US" altLang="ja-JP" sz="8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428F9350-977D-4A65-859F-5BF1B48F7D4E}"/>
              </a:ext>
            </a:extLst>
          </p:cNvPr>
          <p:cNvSpPr txBox="1">
            <a:spLocks/>
          </p:cNvSpPr>
          <p:nvPr/>
        </p:nvSpPr>
        <p:spPr>
          <a:xfrm>
            <a:off x="8936748" y="1895530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9E7C24E-0BC3-426B-B008-E41B31AB96E2}"/>
              </a:ext>
            </a:extLst>
          </p:cNvPr>
          <p:cNvSpPr txBox="1"/>
          <p:nvPr/>
        </p:nvSpPr>
        <p:spPr>
          <a:xfrm>
            <a:off x="7649546" y="3539519"/>
            <a:ext cx="2708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㎝</a:t>
            </a:r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㎝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72621FE-DA45-4973-84B8-A6BA84F7D32F}"/>
              </a:ext>
            </a:extLst>
          </p:cNvPr>
          <p:cNvSpPr txBox="1"/>
          <p:nvPr/>
        </p:nvSpPr>
        <p:spPr>
          <a:xfrm>
            <a:off x="6629079" y="3539519"/>
            <a:ext cx="865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式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AD2DFA9-EBF7-4358-984C-7D159BB11C43}"/>
              </a:ext>
            </a:extLst>
          </p:cNvPr>
          <p:cNvSpPr txBox="1"/>
          <p:nvPr/>
        </p:nvSpPr>
        <p:spPr>
          <a:xfrm>
            <a:off x="8199627" y="5000539"/>
            <a:ext cx="155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㎠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6A74180-6F17-457F-9579-D687E4440226}"/>
              </a:ext>
            </a:extLst>
          </p:cNvPr>
          <p:cNvSpPr txBox="1"/>
          <p:nvPr/>
        </p:nvSpPr>
        <p:spPr>
          <a:xfrm>
            <a:off x="6621725" y="5000540"/>
            <a:ext cx="1348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ACD83400-6927-40DD-B70B-005426F8501D}"/>
              </a:ext>
            </a:extLst>
          </p:cNvPr>
          <p:cNvSpPr txBox="1">
            <a:spLocks/>
          </p:cNvSpPr>
          <p:nvPr/>
        </p:nvSpPr>
        <p:spPr>
          <a:xfrm>
            <a:off x="8874992" y="3947722"/>
            <a:ext cx="1363799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（よこ）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F56FB55-0278-4BF4-9C59-16C5C7D8A6CD}"/>
              </a:ext>
            </a:extLst>
          </p:cNvPr>
          <p:cNvSpPr/>
          <p:nvPr/>
        </p:nvSpPr>
        <p:spPr>
          <a:xfrm>
            <a:off x="7649545" y="3499367"/>
            <a:ext cx="2578205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EB2BEAAE-3C0C-4B33-BA51-05DA0FBC9515}"/>
              </a:ext>
            </a:extLst>
          </p:cNvPr>
          <p:cNvSpPr txBox="1">
            <a:spLocks/>
          </p:cNvSpPr>
          <p:nvPr/>
        </p:nvSpPr>
        <p:spPr>
          <a:xfrm>
            <a:off x="7301201" y="1895648"/>
            <a:ext cx="1347608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めんせき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1AA1BF6E-5E28-42DE-BFB9-ABB556D3AA8A}"/>
              </a:ext>
            </a:extLst>
          </p:cNvPr>
          <p:cNvSpPr txBox="1">
            <a:spLocks/>
          </p:cNvSpPr>
          <p:nvPr/>
        </p:nvSpPr>
        <p:spPr>
          <a:xfrm>
            <a:off x="6531362" y="3070490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しき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B4FEAC5-8C8D-45A7-B7F6-FCBBEF444B7C}"/>
              </a:ext>
            </a:extLst>
          </p:cNvPr>
          <p:cNvSpPr txBox="1">
            <a:spLocks/>
          </p:cNvSpPr>
          <p:nvPr/>
        </p:nvSpPr>
        <p:spPr>
          <a:xfrm>
            <a:off x="6514637" y="4516669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こた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4BC3826-7F2A-4D17-8899-6175E9642F3B}"/>
              </a:ext>
            </a:extLst>
          </p:cNvPr>
          <p:cNvSpPr/>
          <p:nvPr/>
        </p:nvSpPr>
        <p:spPr>
          <a:xfrm>
            <a:off x="8077326" y="4960388"/>
            <a:ext cx="1492343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5" grpId="0"/>
      <p:bldP spid="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CC17ABD-71BD-49E2-AC26-310D868C57D8}"/>
              </a:ext>
            </a:extLst>
          </p:cNvPr>
          <p:cNvGraphicFramePr>
            <a:graphicFrameLocks noGrp="1"/>
          </p:cNvGraphicFramePr>
          <p:nvPr/>
        </p:nvGraphicFramePr>
        <p:xfrm>
          <a:off x="839039" y="811454"/>
          <a:ext cx="5400000" cy="54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9559826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81022132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97600858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0254098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304148830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64037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749664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50554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35637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207495"/>
                  </a:ext>
                </a:extLst>
              </a:tr>
            </a:tbl>
          </a:graphicData>
        </a:graphic>
      </p:graphicFrame>
      <p:sp>
        <p:nvSpPr>
          <p:cNvPr id="3" name="左中かっこ 2">
            <a:extLst>
              <a:ext uri="{FF2B5EF4-FFF2-40B4-BE49-F238E27FC236}">
                <a16:creationId xmlns:a16="http://schemas.microsoft.com/office/drawing/2014/main" id="{7979CAEA-4B1C-45CA-94A8-C7D764DADCC8}"/>
              </a:ext>
            </a:extLst>
          </p:cNvPr>
          <p:cNvSpPr/>
          <p:nvPr/>
        </p:nvSpPr>
        <p:spPr>
          <a:xfrm>
            <a:off x="641897" y="859900"/>
            <a:ext cx="137932" cy="987067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左中かっこ 31">
            <a:extLst>
              <a:ext uri="{FF2B5EF4-FFF2-40B4-BE49-F238E27FC236}">
                <a16:creationId xmlns:a16="http://schemas.microsoft.com/office/drawing/2014/main" id="{EFE3C700-511B-453C-8DCF-2DBA81EE41C4}"/>
              </a:ext>
            </a:extLst>
          </p:cNvPr>
          <p:cNvSpPr/>
          <p:nvPr/>
        </p:nvSpPr>
        <p:spPr>
          <a:xfrm rot="5400000">
            <a:off x="1320127" y="177237"/>
            <a:ext cx="137932" cy="987067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E37BB5C4-7B48-4438-ACD5-BC9AEAF824B9}"/>
              </a:ext>
            </a:extLst>
          </p:cNvPr>
          <p:cNvSpPr txBox="1">
            <a:spLocks/>
          </p:cNvSpPr>
          <p:nvPr/>
        </p:nvSpPr>
        <p:spPr>
          <a:xfrm>
            <a:off x="-84788" y="1202744"/>
            <a:ext cx="726685" cy="30137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9F1D6C2-7C24-4849-A6A1-A06343303E7E}"/>
              </a:ext>
            </a:extLst>
          </p:cNvPr>
          <p:cNvSpPr txBox="1">
            <a:spLocks/>
          </p:cNvSpPr>
          <p:nvPr/>
        </p:nvSpPr>
        <p:spPr>
          <a:xfrm>
            <a:off x="1025750" y="228709"/>
            <a:ext cx="726685" cy="30137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EC6EA3F-EBC4-417A-B3C3-B56EFCF91D8E}"/>
              </a:ext>
            </a:extLst>
          </p:cNvPr>
          <p:cNvSpPr/>
          <p:nvPr/>
        </p:nvSpPr>
        <p:spPr>
          <a:xfrm>
            <a:off x="1912907" y="1895530"/>
            <a:ext cx="3228322" cy="21496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4663ECD-B8D5-4479-82A1-D0EF4669DAA8}"/>
              </a:ext>
            </a:extLst>
          </p:cNvPr>
          <p:cNvSpPr txBox="1"/>
          <p:nvPr/>
        </p:nvSpPr>
        <p:spPr>
          <a:xfrm>
            <a:off x="6298249" y="2367171"/>
            <a:ext cx="5763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③の面積を求めましょう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605DC9B-C4F3-47BE-A5F0-63514113BCEA}"/>
              </a:ext>
            </a:extLst>
          </p:cNvPr>
          <p:cNvSpPr txBox="1">
            <a:spLocks/>
          </p:cNvSpPr>
          <p:nvPr/>
        </p:nvSpPr>
        <p:spPr>
          <a:xfrm>
            <a:off x="7504197" y="3941666"/>
            <a:ext cx="1363799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（たて）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063F381-27CA-4BAC-8BA5-CCE49980D47E}"/>
              </a:ext>
            </a:extLst>
          </p:cNvPr>
          <p:cNvSpPr txBox="1"/>
          <p:nvPr/>
        </p:nvSpPr>
        <p:spPr>
          <a:xfrm>
            <a:off x="2932578" y="2367171"/>
            <a:ext cx="109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</a:t>
            </a:r>
            <a:endParaRPr kumimoji="1" lang="en-US" altLang="ja-JP" sz="8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428F9350-977D-4A65-859F-5BF1B48F7D4E}"/>
              </a:ext>
            </a:extLst>
          </p:cNvPr>
          <p:cNvSpPr txBox="1">
            <a:spLocks/>
          </p:cNvSpPr>
          <p:nvPr/>
        </p:nvSpPr>
        <p:spPr>
          <a:xfrm>
            <a:off x="8922236" y="1895530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9E7C24E-0BC3-426B-B008-E41B31AB96E2}"/>
              </a:ext>
            </a:extLst>
          </p:cNvPr>
          <p:cNvSpPr txBox="1"/>
          <p:nvPr/>
        </p:nvSpPr>
        <p:spPr>
          <a:xfrm>
            <a:off x="7681078" y="3539519"/>
            <a:ext cx="3280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２㎝</a:t>
            </a:r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３㎝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72621FE-DA45-4973-84B8-A6BA84F7D32F}"/>
              </a:ext>
            </a:extLst>
          </p:cNvPr>
          <p:cNvSpPr txBox="1"/>
          <p:nvPr/>
        </p:nvSpPr>
        <p:spPr>
          <a:xfrm>
            <a:off x="6629079" y="3539519"/>
            <a:ext cx="865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式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AD2DFA9-EBF7-4358-984C-7D159BB11C43}"/>
              </a:ext>
            </a:extLst>
          </p:cNvPr>
          <p:cNvSpPr txBox="1"/>
          <p:nvPr/>
        </p:nvSpPr>
        <p:spPr>
          <a:xfrm>
            <a:off x="8168095" y="5000539"/>
            <a:ext cx="155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㎠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6A74180-6F17-457F-9579-D687E4440226}"/>
              </a:ext>
            </a:extLst>
          </p:cNvPr>
          <p:cNvSpPr txBox="1"/>
          <p:nvPr/>
        </p:nvSpPr>
        <p:spPr>
          <a:xfrm>
            <a:off x="6621725" y="5000540"/>
            <a:ext cx="1348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ACD83400-6927-40DD-B70B-005426F8501D}"/>
              </a:ext>
            </a:extLst>
          </p:cNvPr>
          <p:cNvSpPr txBox="1">
            <a:spLocks/>
          </p:cNvSpPr>
          <p:nvPr/>
        </p:nvSpPr>
        <p:spPr>
          <a:xfrm>
            <a:off x="8906521" y="3947722"/>
            <a:ext cx="1363799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（よこ）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F56FB55-0278-4BF4-9C59-16C5C7D8A6CD}"/>
              </a:ext>
            </a:extLst>
          </p:cNvPr>
          <p:cNvSpPr/>
          <p:nvPr/>
        </p:nvSpPr>
        <p:spPr>
          <a:xfrm>
            <a:off x="7649545" y="3499367"/>
            <a:ext cx="2636541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EB2BEAAE-3C0C-4B33-BA51-05DA0FBC9515}"/>
              </a:ext>
            </a:extLst>
          </p:cNvPr>
          <p:cNvSpPr txBox="1">
            <a:spLocks/>
          </p:cNvSpPr>
          <p:nvPr/>
        </p:nvSpPr>
        <p:spPr>
          <a:xfrm>
            <a:off x="7303707" y="1895530"/>
            <a:ext cx="1347608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めんせき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1AA1BF6E-5E28-42DE-BFB9-ABB556D3AA8A}"/>
              </a:ext>
            </a:extLst>
          </p:cNvPr>
          <p:cNvSpPr txBox="1">
            <a:spLocks/>
          </p:cNvSpPr>
          <p:nvPr/>
        </p:nvSpPr>
        <p:spPr>
          <a:xfrm>
            <a:off x="6531362" y="3070490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しき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B4FEAC5-8C8D-45A7-B7F6-FCBBEF444B7C}"/>
              </a:ext>
            </a:extLst>
          </p:cNvPr>
          <p:cNvSpPr txBox="1">
            <a:spLocks/>
          </p:cNvSpPr>
          <p:nvPr/>
        </p:nvSpPr>
        <p:spPr>
          <a:xfrm>
            <a:off x="6514637" y="4516669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こた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4BC3826-7F2A-4D17-8899-6175E9642F3B}"/>
              </a:ext>
            </a:extLst>
          </p:cNvPr>
          <p:cNvSpPr/>
          <p:nvPr/>
        </p:nvSpPr>
        <p:spPr>
          <a:xfrm>
            <a:off x="8077326" y="4960388"/>
            <a:ext cx="1413515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70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5" grpId="0"/>
      <p:bldP spid="4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CC17ABD-71BD-49E2-AC26-310D868C57D8}"/>
              </a:ext>
            </a:extLst>
          </p:cNvPr>
          <p:cNvGraphicFramePr>
            <a:graphicFrameLocks noGrp="1"/>
          </p:cNvGraphicFramePr>
          <p:nvPr/>
        </p:nvGraphicFramePr>
        <p:xfrm>
          <a:off x="839039" y="811454"/>
          <a:ext cx="5400000" cy="54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9559826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81022132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97600858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0254098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304148830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64037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749664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50554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535637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207495"/>
                  </a:ext>
                </a:extLst>
              </a:tr>
            </a:tbl>
          </a:graphicData>
        </a:graphic>
      </p:graphicFrame>
      <p:sp>
        <p:nvSpPr>
          <p:cNvPr id="3" name="左中かっこ 2">
            <a:extLst>
              <a:ext uri="{FF2B5EF4-FFF2-40B4-BE49-F238E27FC236}">
                <a16:creationId xmlns:a16="http://schemas.microsoft.com/office/drawing/2014/main" id="{7979CAEA-4B1C-45CA-94A8-C7D764DADCC8}"/>
              </a:ext>
            </a:extLst>
          </p:cNvPr>
          <p:cNvSpPr/>
          <p:nvPr/>
        </p:nvSpPr>
        <p:spPr>
          <a:xfrm>
            <a:off x="641897" y="859900"/>
            <a:ext cx="137932" cy="987067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左中かっこ 31">
            <a:extLst>
              <a:ext uri="{FF2B5EF4-FFF2-40B4-BE49-F238E27FC236}">
                <a16:creationId xmlns:a16="http://schemas.microsoft.com/office/drawing/2014/main" id="{EFE3C700-511B-453C-8DCF-2DBA81EE41C4}"/>
              </a:ext>
            </a:extLst>
          </p:cNvPr>
          <p:cNvSpPr/>
          <p:nvPr/>
        </p:nvSpPr>
        <p:spPr>
          <a:xfrm rot="5400000">
            <a:off x="1320127" y="177237"/>
            <a:ext cx="137932" cy="987067"/>
          </a:xfrm>
          <a:prstGeom prst="leftBrace">
            <a:avLst>
              <a:gd name="adj1" fmla="val 93239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E37BB5C4-7B48-4438-ACD5-BC9AEAF824B9}"/>
              </a:ext>
            </a:extLst>
          </p:cNvPr>
          <p:cNvSpPr txBox="1">
            <a:spLocks/>
          </p:cNvSpPr>
          <p:nvPr/>
        </p:nvSpPr>
        <p:spPr>
          <a:xfrm>
            <a:off x="-84788" y="1202744"/>
            <a:ext cx="726685" cy="30137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9F1D6C2-7C24-4849-A6A1-A06343303E7E}"/>
              </a:ext>
            </a:extLst>
          </p:cNvPr>
          <p:cNvSpPr txBox="1">
            <a:spLocks/>
          </p:cNvSpPr>
          <p:nvPr/>
        </p:nvSpPr>
        <p:spPr>
          <a:xfrm>
            <a:off x="1025750" y="228709"/>
            <a:ext cx="726685" cy="30137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１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cm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EC6EA3F-EBC4-417A-B3C3-B56EFCF91D8E}"/>
              </a:ext>
            </a:extLst>
          </p:cNvPr>
          <p:cNvSpPr/>
          <p:nvPr/>
        </p:nvSpPr>
        <p:spPr>
          <a:xfrm>
            <a:off x="839037" y="2998730"/>
            <a:ext cx="5399999" cy="21496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4663ECD-B8D5-4479-82A1-D0EF4669DAA8}"/>
              </a:ext>
            </a:extLst>
          </p:cNvPr>
          <p:cNvSpPr txBox="1"/>
          <p:nvPr/>
        </p:nvSpPr>
        <p:spPr>
          <a:xfrm>
            <a:off x="6298246" y="2367171"/>
            <a:ext cx="5893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④の面積を求めましょう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605DC9B-C4F3-47BE-A5F0-63514113BCEA}"/>
              </a:ext>
            </a:extLst>
          </p:cNvPr>
          <p:cNvSpPr txBox="1">
            <a:spLocks/>
          </p:cNvSpPr>
          <p:nvPr/>
        </p:nvSpPr>
        <p:spPr>
          <a:xfrm>
            <a:off x="7519963" y="3941666"/>
            <a:ext cx="1363799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（たて）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063F381-27CA-4BAC-8BA5-CCE49980D47E}"/>
              </a:ext>
            </a:extLst>
          </p:cNvPr>
          <p:cNvSpPr txBox="1"/>
          <p:nvPr/>
        </p:nvSpPr>
        <p:spPr>
          <a:xfrm>
            <a:off x="2938634" y="3492731"/>
            <a:ext cx="109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</a:t>
            </a:r>
            <a:endParaRPr kumimoji="1" lang="en-US" altLang="ja-JP" sz="8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428F9350-977D-4A65-859F-5BF1B48F7D4E}"/>
              </a:ext>
            </a:extLst>
          </p:cNvPr>
          <p:cNvSpPr txBox="1">
            <a:spLocks/>
          </p:cNvSpPr>
          <p:nvPr/>
        </p:nvSpPr>
        <p:spPr>
          <a:xfrm>
            <a:off x="8941866" y="1895530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もと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9E7C24E-0BC3-426B-B008-E41B31AB96E2}"/>
              </a:ext>
            </a:extLst>
          </p:cNvPr>
          <p:cNvSpPr txBox="1"/>
          <p:nvPr/>
        </p:nvSpPr>
        <p:spPr>
          <a:xfrm>
            <a:off x="7649546" y="3539519"/>
            <a:ext cx="25782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２㎝</a:t>
            </a:r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５㎝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72621FE-DA45-4973-84B8-A6BA84F7D32F}"/>
              </a:ext>
            </a:extLst>
          </p:cNvPr>
          <p:cNvSpPr txBox="1"/>
          <p:nvPr/>
        </p:nvSpPr>
        <p:spPr>
          <a:xfrm>
            <a:off x="6629079" y="3539519"/>
            <a:ext cx="865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式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AD2DFA9-EBF7-4358-984C-7D159BB11C43}"/>
              </a:ext>
            </a:extLst>
          </p:cNvPr>
          <p:cNvSpPr txBox="1"/>
          <p:nvPr/>
        </p:nvSpPr>
        <p:spPr>
          <a:xfrm>
            <a:off x="8041969" y="5016305"/>
            <a:ext cx="1554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㎠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6A74180-6F17-457F-9579-D687E4440226}"/>
              </a:ext>
            </a:extLst>
          </p:cNvPr>
          <p:cNvSpPr txBox="1"/>
          <p:nvPr/>
        </p:nvSpPr>
        <p:spPr>
          <a:xfrm>
            <a:off x="6621725" y="5000540"/>
            <a:ext cx="13485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ACD83400-6927-40DD-B70B-005426F8501D}"/>
              </a:ext>
            </a:extLst>
          </p:cNvPr>
          <p:cNvSpPr txBox="1">
            <a:spLocks/>
          </p:cNvSpPr>
          <p:nvPr/>
        </p:nvSpPr>
        <p:spPr>
          <a:xfrm>
            <a:off x="8953819" y="3947722"/>
            <a:ext cx="1363799" cy="683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（よこ）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F56FB55-0278-4BF4-9C59-16C5C7D8A6CD}"/>
              </a:ext>
            </a:extLst>
          </p:cNvPr>
          <p:cNvSpPr/>
          <p:nvPr/>
        </p:nvSpPr>
        <p:spPr>
          <a:xfrm>
            <a:off x="7649545" y="3499367"/>
            <a:ext cx="2578205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EB2BEAAE-3C0C-4B33-BA51-05DA0FBC9515}"/>
              </a:ext>
            </a:extLst>
          </p:cNvPr>
          <p:cNvSpPr txBox="1">
            <a:spLocks/>
          </p:cNvSpPr>
          <p:nvPr/>
        </p:nvSpPr>
        <p:spPr>
          <a:xfrm>
            <a:off x="7257659" y="1895648"/>
            <a:ext cx="1347608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めんせき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1AA1BF6E-5E28-42DE-BFB9-ABB556D3AA8A}"/>
              </a:ext>
            </a:extLst>
          </p:cNvPr>
          <p:cNvSpPr txBox="1">
            <a:spLocks/>
          </p:cNvSpPr>
          <p:nvPr/>
        </p:nvSpPr>
        <p:spPr>
          <a:xfrm>
            <a:off x="6531362" y="3070490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しき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B4FEAC5-8C8D-45A7-B7F6-FCBBEF444B7C}"/>
              </a:ext>
            </a:extLst>
          </p:cNvPr>
          <p:cNvSpPr txBox="1">
            <a:spLocks/>
          </p:cNvSpPr>
          <p:nvPr/>
        </p:nvSpPr>
        <p:spPr>
          <a:xfrm>
            <a:off x="6514637" y="4516669"/>
            <a:ext cx="797595" cy="495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こた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44BC3826-7F2A-4D17-8899-6175E9642F3B}"/>
              </a:ext>
            </a:extLst>
          </p:cNvPr>
          <p:cNvSpPr/>
          <p:nvPr/>
        </p:nvSpPr>
        <p:spPr>
          <a:xfrm>
            <a:off x="8077326" y="4960388"/>
            <a:ext cx="1611681" cy="769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631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3" grpId="0"/>
      <p:bldP spid="45" grpId="0"/>
      <p:bldP spid="4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3944" y="2253488"/>
            <a:ext cx="11330608" cy="2387600"/>
          </a:xfrm>
        </p:spPr>
        <p:txBody>
          <a:bodyPr anchor="ctr"/>
          <a:lstStyle/>
          <a:p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二つの数量の関係を比べましょう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5A08546D-6814-44FB-A424-F88186653854}"/>
              </a:ext>
            </a:extLst>
          </p:cNvPr>
          <p:cNvSpPr txBox="1">
            <a:spLocks/>
          </p:cNvSpPr>
          <p:nvPr/>
        </p:nvSpPr>
        <p:spPr>
          <a:xfrm>
            <a:off x="6990620" y="2529540"/>
            <a:ext cx="1378526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くら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677489F-378D-4239-B2A9-1C8FA57223BC}"/>
              </a:ext>
            </a:extLst>
          </p:cNvPr>
          <p:cNvSpPr txBox="1">
            <a:spLocks/>
          </p:cNvSpPr>
          <p:nvPr/>
        </p:nvSpPr>
        <p:spPr>
          <a:xfrm>
            <a:off x="2659736" y="2513484"/>
            <a:ext cx="1620449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すうりょう</a:t>
            </a:r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0162FAA4-246D-46E9-96DB-F709311E2DC6}"/>
              </a:ext>
            </a:extLst>
          </p:cNvPr>
          <p:cNvSpPr txBox="1">
            <a:spLocks/>
          </p:cNvSpPr>
          <p:nvPr/>
        </p:nvSpPr>
        <p:spPr>
          <a:xfrm>
            <a:off x="5002688" y="2503224"/>
            <a:ext cx="1435481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かんけい</a:t>
            </a:r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A08546D-6814-44FB-A424-F88186653854}"/>
              </a:ext>
            </a:extLst>
          </p:cNvPr>
          <p:cNvSpPr txBox="1">
            <a:spLocks/>
          </p:cNvSpPr>
          <p:nvPr/>
        </p:nvSpPr>
        <p:spPr>
          <a:xfrm>
            <a:off x="214003" y="2513484"/>
            <a:ext cx="1378526" cy="525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ふた</a:t>
            </a:r>
            <a:endParaRPr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5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>
            <a:extLst>
              <a:ext uri="{FF2B5EF4-FFF2-40B4-BE49-F238E27FC236}">
                <a16:creationId xmlns:a16="http://schemas.microsoft.com/office/drawing/2014/main" id="{FF69F236-0026-4A7F-BE22-C10311F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46" y="622739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ある店で、トマトとミニトマトを値上げしました。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17" y="2295774"/>
            <a:ext cx="3810000" cy="381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126" y="2601585"/>
            <a:ext cx="3810000" cy="3571875"/>
          </a:xfrm>
          <a:prstGeom prst="rect">
            <a:avLst/>
          </a:prstGeom>
        </p:spPr>
      </p:pic>
      <p:sp>
        <p:nvSpPr>
          <p:cNvPr id="39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1586293" y="622739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みせ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566469" y="623687"/>
            <a:ext cx="1303211" cy="340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あ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60227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結果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52619" y="4177771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pic>
        <p:nvPicPr>
          <p:cNvPr id="10" name="図 9" descr="スポーツゲーム, 挿絵 が含まれている画像&#10;&#10;自動的に生成された説明">
            <a:extLst>
              <a:ext uri="{FF2B5EF4-FFF2-40B4-BE49-F238E27FC236}">
                <a16:creationId xmlns:a16="http://schemas.microsoft.com/office/drawing/2014/main" id="{47F4DF1C-58DB-41AB-A790-595492BB6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75" y="1000163"/>
            <a:ext cx="1679680" cy="3152277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B1603D5-0CAE-48E0-A4CD-FDB5F588AF2E}"/>
              </a:ext>
            </a:extLst>
          </p:cNvPr>
          <p:cNvSpPr/>
          <p:nvPr/>
        </p:nvSpPr>
        <p:spPr>
          <a:xfrm>
            <a:off x="4230915" y="4130265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5C5FA9A-3596-43FE-B0F3-8505D203F864}"/>
              </a:ext>
            </a:extLst>
          </p:cNvPr>
          <p:cNvSpPr/>
          <p:nvPr/>
        </p:nvSpPr>
        <p:spPr>
          <a:xfrm>
            <a:off x="8049535" y="4141355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pic>
        <p:nvPicPr>
          <p:cNvPr id="4" name="図 3" descr="テーブル, 挿絵 が含まれている画像&#10;&#10;自動的に生成された説明">
            <a:extLst>
              <a:ext uri="{FF2B5EF4-FFF2-40B4-BE49-F238E27FC236}">
                <a16:creationId xmlns:a16="http://schemas.microsoft.com/office/drawing/2014/main" id="{7A5C5EB9-A270-4C86-A508-8DBE9D90F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229" y="947394"/>
            <a:ext cx="1689543" cy="3170786"/>
          </a:xfrm>
          <a:prstGeom prst="rect">
            <a:avLst/>
          </a:prstGeom>
        </p:spPr>
      </p:pic>
      <p:pic>
        <p:nvPicPr>
          <p:cNvPr id="8" name="図 7" descr="アイコン&#10;&#10;自動的に生成された説明">
            <a:extLst>
              <a:ext uri="{FF2B5EF4-FFF2-40B4-BE49-F238E27FC236}">
                <a16:creationId xmlns:a16="http://schemas.microsoft.com/office/drawing/2014/main" id="{B4994467-988F-4FEE-B9B5-3507EB1B22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223" y="900006"/>
            <a:ext cx="1714793" cy="3218174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467FE6-CBEA-4748-AEE9-279FBF63D6BD}"/>
              </a:ext>
            </a:extLst>
          </p:cNvPr>
          <p:cNvSpPr txBox="1"/>
          <p:nvPr/>
        </p:nvSpPr>
        <p:spPr>
          <a:xfrm>
            <a:off x="1905468" y="501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B1C2FC-1EA2-4A5E-8FA3-913BB9977380}"/>
              </a:ext>
            </a:extLst>
          </p:cNvPr>
          <p:cNvSpPr txBox="1"/>
          <p:nvPr/>
        </p:nvSpPr>
        <p:spPr>
          <a:xfrm>
            <a:off x="5650990" y="501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89CD575-7C6C-4B69-8132-D7C6AE9A63C0}"/>
              </a:ext>
            </a:extLst>
          </p:cNvPr>
          <p:cNvSpPr txBox="1"/>
          <p:nvPr/>
        </p:nvSpPr>
        <p:spPr>
          <a:xfrm>
            <a:off x="9395987" y="501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413681A-C143-4977-B2D0-6F09C7B5602F}"/>
              </a:ext>
            </a:extLst>
          </p:cNvPr>
          <p:cNvSpPr txBox="1"/>
          <p:nvPr/>
        </p:nvSpPr>
        <p:spPr>
          <a:xfrm>
            <a:off x="3159928" y="5888516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0E839C3-85FE-44AD-8C21-AA63D071B292}"/>
              </a:ext>
            </a:extLst>
          </p:cNvPr>
          <p:cNvSpPr txBox="1"/>
          <p:nvPr/>
        </p:nvSpPr>
        <p:spPr>
          <a:xfrm>
            <a:off x="6940772" y="5929531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FAB678-BB18-462D-99BB-047BDA0AB803}"/>
              </a:ext>
            </a:extLst>
          </p:cNvPr>
          <p:cNvSpPr txBox="1"/>
          <p:nvPr/>
        </p:nvSpPr>
        <p:spPr>
          <a:xfrm>
            <a:off x="10646228" y="5888516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21AE58C-BF13-4032-B7BA-C185ECD60AD3}"/>
              </a:ext>
            </a:extLst>
          </p:cNvPr>
          <p:cNvSpPr txBox="1"/>
          <p:nvPr/>
        </p:nvSpPr>
        <p:spPr>
          <a:xfrm>
            <a:off x="1972639" y="5103686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05C2BB-386C-4F23-B64A-B1A34AF2A655}"/>
              </a:ext>
            </a:extLst>
          </p:cNvPr>
          <p:cNvSpPr txBox="1"/>
          <p:nvPr/>
        </p:nvSpPr>
        <p:spPr>
          <a:xfrm>
            <a:off x="5810155" y="5067757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11DC0DB-3558-4993-B424-E3C2A2B1CB9B}"/>
              </a:ext>
            </a:extLst>
          </p:cNvPr>
          <p:cNvSpPr txBox="1"/>
          <p:nvPr/>
        </p:nvSpPr>
        <p:spPr>
          <a:xfrm>
            <a:off x="9496976" y="5026742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341974" y="0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けっか</a:t>
            </a:r>
          </a:p>
        </p:txBody>
      </p:sp>
      <p:sp>
        <p:nvSpPr>
          <p:cNvPr id="2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969045" y="4071520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610611" y="4027259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9429231" y="4027259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976857" y="5534941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3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759422" y="5531696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436752" y="5498203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</p:spTree>
    <p:extLst>
      <p:ext uri="{BB962C8B-B14F-4D97-AF65-F5344CB8AC3E}">
        <p14:creationId xmlns:p14="http://schemas.microsoft.com/office/powerpoint/2010/main" val="6862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83" y="2332350"/>
            <a:ext cx="3810000" cy="3810000"/>
          </a:xfrm>
          <a:prstGeom prst="rect">
            <a:avLst/>
          </a:prstGeom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id="{FF69F236-0026-4A7F-BE22-C10311F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46" y="622739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トマトは１個１００円が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200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円になりました。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3159061" y="622739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896421" y="622739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199966" y="623686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5640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783" y="2327265"/>
            <a:ext cx="3810000" cy="3571875"/>
          </a:xfrm>
          <a:prstGeom prst="rect">
            <a:avLst/>
          </a:prstGeom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id="{FF69F236-0026-4A7F-BE22-C10311F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46" y="622739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ミニトマトは１個５０円が１５０円になりました。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3854005" y="622739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189029" y="622739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492574" y="623686"/>
            <a:ext cx="832529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えん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8015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>
            <a:extLst>
              <a:ext uri="{FF2B5EF4-FFF2-40B4-BE49-F238E27FC236}">
                <a16:creationId xmlns:a16="http://schemas.microsoft.com/office/drawing/2014/main" id="{FF69F236-0026-4A7F-BE22-C10311F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02" y="293555"/>
            <a:ext cx="11785242" cy="197884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トマトとミニトマトではどちらが多く値上がりしたと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言えますか。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17" y="2601585"/>
            <a:ext cx="3810000" cy="381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838" y="2839710"/>
            <a:ext cx="3810000" cy="3571875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8188261" y="220403"/>
            <a:ext cx="1303211" cy="340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あ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237285" y="125987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440554" y="110198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7887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84232"/>
              </p:ext>
            </p:extLst>
          </p:nvPr>
        </p:nvGraphicFramePr>
        <p:xfrm>
          <a:off x="1103599" y="2157983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45814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274629" y="38499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449825" y="31184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6887700" y="38499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ひょう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999324" y="38594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951158" y="2310064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221856" y="5478096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311177" y="4838325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　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26" y="384994"/>
            <a:ext cx="1418649" cy="1418649"/>
          </a:xfrm>
          <a:prstGeom prst="rect">
            <a:avLst/>
          </a:prstGeom>
        </p:spPr>
      </p:pic>
      <p:sp>
        <p:nvSpPr>
          <p:cNvPr id="15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3626800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3608511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77013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761741"/>
              </p:ext>
            </p:extLst>
          </p:nvPr>
        </p:nvGraphicFramePr>
        <p:xfrm>
          <a:off x="1103599" y="2157983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45814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4169665" y="2157982"/>
            <a:ext cx="1298448" cy="41682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>
            <a:off x="4623469" y="4482071"/>
            <a:ext cx="390839" cy="73307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274629" y="38499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449825" y="31184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6887700" y="38499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ひょう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999324" y="38594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951158" y="2310064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3626800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3608511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26" y="384994"/>
            <a:ext cx="1418649" cy="1418649"/>
          </a:xfrm>
          <a:prstGeom prst="rect">
            <a:avLst/>
          </a:prstGeom>
        </p:spPr>
      </p:pic>
      <p:sp>
        <p:nvSpPr>
          <p:cNvPr id="16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311177" y="4838325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　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221856" y="5478096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69937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25403"/>
              </p:ext>
            </p:extLst>
          </p:nvPr>
        </p:nvGraphicFramePr>
        <p:xfrm>
          <a:off x="1103599" y="2157983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45814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5431537" y="2157982"/>
            <a:ext cx="1298448" cy="41682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>
            <a:off x="5885341" y="4482071"/>
            <a:ext cx="390839" cy="73307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274629" y="38499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449825" y="31184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6887700" y="38499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ひょう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999324" y="38594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951158" y="2310064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3626800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3608511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26" y="384994"/>
            <a:ext cx="1418649" cy="1418649"/>
          </a:xfrm>
          <a:prstGeom prst="rect">
            <a:avLst/>
          </a:prstGeom>
        </p:spPr>
      </p:pic>
      <p:sp>
        <p:nvSpPr>
          <p:cNvPr id="17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311177" y="4838325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　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221856" y="5478096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206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361523"/>
              </p:ext>
            </p:extLst>
          </p:nvPr>
        </p:nvGraphicFramePr>
        <p:xfrm>
          <a:off x="1103599" y="2157983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45814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6693409" y="2157982"/>
            <a:ext cx="1298448" cy="41956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>
            <a:off x="7147213" y="4482071"/>
            <a:ext cx="390839" cy="73307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274629" y="38499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449825" y="31184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6887700" y="38499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ひょう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999324" y="38594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951158" y="2310064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3626800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3608511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26" y="384994"/>
            <a:ext cx="1418649" cy="1418649"/>
          </a:xfrm>
          <a:prstGeom prst="rect">
            <a:avLst/>
          </a:prstGeom>
        </p:spPr>
      </p:pic>
      <p:sp>
        <p:nvSpPr>
          <p:cNvPr id="17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311177" y="4838325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　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221856" y="5478096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3179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99653"/>
              </p:ext>
            </p:extLst>
          </p:nvPr>
        </p:nvGraphicFramePr>
        <p:xfrm>
          <a:off x="1103599" y="1408175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18382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7955281" y="1408174"/>
            <a:ext cx="1298448" cy="41331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下矢印 27"/>
          <p:cNvSpPr/>
          <p:nvPr/>
        </p:nvSpPr>
        <p:spPr>
          <a:xfrm>
            <a:off x="8409085" y="3732263"/>
            <a:ext cx="390839" cy="733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274629" y="11067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449825" y="3752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6887700" y="11067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ひょう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999324" y="11162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951158" y="1596832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2913568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2895279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239831" y="4704870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276190" y="4068118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　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 txBox="1">
            <a:spLocks/>
          </p:cNvSpPr>
          <p:nvPr/>
        </p:nvSpPr>
        <p:spPr>
          <a:xfrm>
            <a:off x="403630" y="5541305"/>
            <a:ext cx="114414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トマトは、　　　　倍に値上がりしています。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7544162-93B7-4FF0-A573-586EF26395EF}"/>
              </a:ext>
            </a:extLst>
          </p:cNvPr>
          <p:cNvSpPr/>
          <p:nvPr/>
        </p:nvSpPr>
        <p:spPr>
          <a:xfrm>
            <a:off x="3662698" y="5661583"/>
            <a:ext cx="1039263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F5B1BB2-BB0D-4797-BE03-FDF65DBDE822}"/>
              </a:ext>
            </a:extLst>
          </p:cNvPr>
          <p:cNvSpPr txBox="1">
            <a:spLocks/>
          </p:cNvSpPr>
          <p:nvPr/>
        </p:nvSpPr>
        <p:spPr>
          <a:xfrm>
            <a:off x="3757210" y="5833872"/>
            <a:ext cx="878113" cy="754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785771" y="5546081"/>
            <a:ext cx="1303211" cy="340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あ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701720" y="5443982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ばい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30" y="-4014"/>
            <a:ext cx="1418649" cy="141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0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72026"/>
              </p:ext>
            </p:extLst>
          </p:nvPr>
        </p:nvGraphicFramePr>
        <p:xfrm>
          <a:off x="1103599" y="2157983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ミニトマトの数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45814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ミニトマトの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750117" y="38499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925313" y="31184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363188" y="38499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ひょう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8474812" y="38594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3371782" y="2310064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3626800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3608511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30" y="379146"/>
            <a:ext cx="1569991" cy="1471867"/>
          </a:xfrm>
          <a:prstGeom prst="rect">
            <a:avLst/>
          </a:prstGeom>
        </p:spPr>
      </p:pic>
      <p:sp>
        <p:nvSpPr>
          <p:cNvPr id="16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311177" y="4838325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　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221856" y="5478096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6488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16058"/>
              </p:ext>
            </p:extLst>
          </p:nvPr>
        </p:nvGraphicFramePr>
        <p:xfrm>
          <a:off x="1103599" y="2157983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ミニトマトの数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45814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ミニトマトの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750117" y="38499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925313" y="31184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363188" y="38499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ひょう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8474812" y="38594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3371782" y="2310064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3626800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3608511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4169665" y="2157982"/>
            <a:ext cx="1298448" cy="41956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下矢印 14"/>
          <p:cNvSpPr/>
          <p:nvPr/>
        </p:nvSpPr>
        <p:spPr>
          <a:xfrm>
            <a:off x="4623469" y="4482071"/>
            <a:ext cx="390839" cy="73307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311177" y="4838325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　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221856" y="5478096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30" y="379146"/>
            <a:ext cx="1569991" cy="147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05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くんの</a:t>
            </a:r>
            <a:r>
              <a:rPr kumimoji="1" lang="ja-JP" altLang="en-US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緑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の得点は何点ですか？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52619" y="4297039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pic>
        <p:nvPicPr>
          <p:cNvPr id="10" name="図 9" descr="スポーツゲーム, 挿絵 が含まれている画像&#10;&#10;自動的に生成された説明">
            <a:extLst>
              <a:ext uri="{FF2B5EF4-FFF2-40B4-BE49-F238E27FC236}">
                <a16:creationId xmlns:a16="http://schemas.microsoft.com/office/drawing/2014/main" id="{47F4DF1C-58DB-41AB-A790-595492BB64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75" y="1179065"/>
            <a:ext cx="1679680" cy="3152277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467FE6-CBEA-4748-AEE9-279FBF63D6BD}"/>
              </a:ext>
            </a:extLst>
          </p:cNvPr>
          <p:cNvSpPr txBox="1"/>
          <p:nvPr/>
        </p:nvSpPr>
        <p:spPr>
          <a:xfrm>
            <a:off x="6828126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B1C2FC-1EA2-4A5E-8FA3-913BB9977380}"/>
              </a:ext>
            </a:extLst>
          </p:cNvPr>
          <p:cNvSpPr txBox="1"/>
          <p:nvPr/>
        </p:nvSpPr>
        <p:spPr>
          <a:xfrm>
            <a:off x="4075014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413681A-C143-4977-B2D0-6F09C7B5602F}"/>
              </a:ext>
            </a:extLst>
          </p:cNvPr>
          <p:cNvSpPr txBox="1"/>
          <p:nvPr/>
        </p:nvSpPr>
        <p:spPr>
          <a:xfrm>
            <a:off x="8163191" y="3378154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21AE58C-BF13-4032-B7BA-C185ECD60AD3}"/>
              </a:ext>
            </a:extLst>
          </p:cNvPr>
          <p:cNvSpPr txBox="1"/>
          <p:nvPr/>
        </p:nvSpPr>
        <p:spPr>
          <a:xfrm>
            <a:off x="6914605" y="251638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75B68C8-7085-4DF1-97BF-983F8B198159}"/>
              </a:ext>
            </a:extLst>
          </p:cNvPr>
          <p:cNvSpPr txBox="1"/>
          <p:nvPr/>
        </p:nvSpPr>
        <p:spPr>
          <a:xfrm>
            <a:off x="4140141" y="2477298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A272BCF-F00A-4C5B-A431-3DBF42CE5E40}"/>
              </a:ext>
            </a:extLst>
          </p:cNvPr>
          <p:cNvSpPr txBox="1"/>
          <p:nvPr/>
        </p:nvSpPr>
        <p:spPr>
          <a:xfrm>
            <a:off x="5332818" y="3339072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E1F161-0D4C-49BA-92E7-16D37AA93B53}"/>
              </a:ext>
            </a:extLst>
          </p:cNvPr>
          <p:cNvSpPr txBox="1"/>
          <p:nvPr/>
        </p:nvSpPr>
        <p:spPr>
          <a:xfrm>
            <a:off x="5810655" y="2670043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C806B24-8F24-4CC9-AB61-A6AA197A719B}"/>
              </a:ext>
            </a:extLst>
          </p:cNvPr>
          <p:cNvSpPr txBox="1"/>
          <p:nvPr/>
        </p:nvSpPr>
        <p:spPr>
          <a:xfrm>
            <a:off x="8768381" y="2709879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38AC5C-B516-48AA-8887-C8E777A4576D}"/>
              </a:ext>
            </a:extLst>
          </p:cNvPr>
          <p:cNvSpPr txBox="1"/>
          <p:nvPr/>
        </p:nvSpPr>
        <p:spPr>
          <a:xfrm>
            <a:off x="9733246" y="2514037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E2B06F6-0FCD-4551-8392-CC32CAFB1967}"/>
              </a:ext>
            </a:extLst>
          </p:cNvPr>
          <p:cNvSpPr txBox="1"/>
          <p:nvPr/>
        </p:nvSpPr>
        <p:spPr>
          <a:xfrm>
            <a:off x="9834236" y="2482665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B8DB05E-11C9-4E41-B823-5E748AB06D39}"/>
              </a:ext>
            </a:extLst>
          </p:cNvPr>
          <p:cNvSpPr txBox="1"/>
          <p:nvPr/>
        </p:nvSpPr>
        <p:spPr>
          <a:xfrm>
            <a:off x="11099269" y="3397628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D0A42A-14D3-42D4-B2BE-2B3FB8C150EA}"/>
              </a:ext>
            </a:extLst>
          </p:cNvPr>
          <p:cNvSpPr/>
          <p:nvPr/>
        </p:nvSpPr>
        <p:spPr>
          <a:xfrm>
            <a:off x="4075014" y="1401068"/>
            <a:ext cx="4246518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緑</a:t>
            </a:r>
            <a:r>
              <a:rPr kumimoji="1"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</a:t>
            </a:r>
            <a:r>
              <a:rPr kumimoji="1" lang="en-US" altLang="ja-JP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155028" y="4339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1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827426" y="720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なんてん</a:t>
            </a: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332818" y="1265790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969045" y="4151032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004708" y="3016304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110021" y="2954118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927341" y="3024383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4339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みどり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126683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みどり</a:t>
            </a:r>
          </a:p>
        </p:txBody>
      </p:sp>
    </p:spTree>
    <p:extLst>
      <p:ext uri="{BB962C8B-B14F-4D97-AF65-F5344CB8AC3E}">
        <p14:creationId xmlns:p14="http://schemas.microsoft.com/office/powerpoint/2010/main" val="415896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306147"/>
              </p:ext>
            </p:extLst>
          </p:nvPr>
        </p:nvGraphicFramePr>
        <p:xfrm>
          <a:off x="1103599" y="2157983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ミニトマトの数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45814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ミニトマトの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750117" y="38499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925313" y="31184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363188" y="38499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ひょう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8474812" y="38594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3371782" y="2310064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3626800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3608511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5431537" y="2157982"/>
            <a:ext cx="1298448" cy="41956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下矢印 14"/>
          <p:cNvSpPr/>
          <p:nvPr/>
        </p:nvSpPr>
        <p:spPr>
          <a:xfrm>
            <a:off x="5885341" y="4482071"/>
            <a:ext cx="390839" cy="73307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30" y="379146"/>
            <a:ext cx="1569991" cy="1471867"/>
          </a:xfrm>
          <a:prstGeom prst="rect">
            <a:avLst/>
          </a:prstGeom>
        </p:spPr>
      </p:pic>
      <p:sp>
        <p:nvSpPr>
          <p:cNvPr id="18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311177" y="4838325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　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221856" y="5478096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90424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153896"/>
              </p:ext>
            </p:extLst>
          </p:nvPr>
        </p:nvGraphicFramePr>
        <p:xfrm>
          <a:off x="1103599" y="2157983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ミニトマトの数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45814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ミニトマトの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750117" y="38499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かず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925313" y="31184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363188" y="38499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ひょう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8474812" y="38594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あらわ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3371782" y="2310064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かず　　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3626800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もと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3608511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6693409" y="2157982"/>
            <a:ext cx="1298448" cy="41956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下矢印 14"/>
          <p:cNvSpPr/>
          <p:nvPr/>
        </p:nvSpPr>
        <p:spPr>
          <a:xfrm>
            <a:off x="7147213" y="4482071"/>
            <a:ext cx="390839" cy="73307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30" y="379146"/>
            <a:ext cx="1569991" cy="1471867"/>
          </a:xfrm>
          <a:prstGeom prst="rect">
            <a:avLst/>
          </a:prstGeom>
        </p:spPr>
      </p:pic>
      <p:sp>
        <p:nvSpPr>
          <p:cNvPr id="18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311177" y="4838325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　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221856" y="5478096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09591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7">
            <a:extLst>
              <a:ext uri="{FF2B5EF4-FFF2-40B4-BE49-F238E27FC236}">
                <a16:creationId xmlns:a16="http://schemas.microsoft.com/office/drawing/2014/main" id="{DB81F983-8FC9-469C-BCC4-7F50DFAFF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638047"/>
              </p:ext>
            </p:extLst>
          </p:nvPr>
        </p:nvGraphicFramePr>
        <p:xfrm>
          <a:off x="1103598" y="1367176"/>
          <a:ext cx="10041537" cy="4195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1909">
                  <a:extLst>
                    <a:ext uri="{9D8B030D-6E8A-4147-A177-3AD203B41FA5}">
                      <a16:colId xmlns:a16="http://schemas.microsoft.com/office/drawing/2014/main" val="184642737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340703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89907493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617470427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024866604"/>
                    </a:ext>
                  </a:extLst>
                </a:gridCol>
                <a:gridCol w="1909628">
                  <a:extLst>
                    <a:ext uri="{9D8B030D-6E8A-4147-A177-3AD203B41FA5}">
                      <a16:colId xmlns:a16="http://schemas.microsoft.com/office/drawing/2014/main" val="3445073839"/>
                    </a:ext>
                  </a:extLst>
                </a:gridCol>
              </a:tblGrid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ミニトマトの数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940805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元の値段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706094"/>
                  </a:ext>
                </a:extLst>
              </a:tr>
              <a:tr h="1354839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値上がりした値段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marT="180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450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600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・・・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760325"/>
                  </a:ext>
                </a:extLst>
              </a:tr>
            </a:tbl>
          </a:graphicData>
        </a:graphic>
      </p:graphicFrame>
      <p:sp>
        <p:nvSpPr>
          <p:cNvPr id="22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630" y="183827"/>
            <a:ext cx="11441474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ミニトマトの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</a:t>
            </a: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と値段を表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に表すと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3F29E50-F4F6-44EF-999A-F8C4218911C6}"/>
              </a:ext>
            </a:extLst>
          </p:cNvPr>
          <p:cNvSpPr/>
          <p:nvPr/>
        </p:nvSpPr>
        <p:spPr>
          <a:xfrm>
            <a:off x="7955281" y="1408174"/>
            <a:ext cx="1298448" cy="41272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8409085" y="3732263"/>
            <a:ext cx="390839" cy="733075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750117" y="11067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かず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925313" y="37523"/>
            <a:ext cx="896112" cy="4909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ねだん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363188" y="110674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ひょう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8474812" y="11162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あらわ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951158" y="1596832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かず　　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542982" y="2913568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もと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712724" y="2895279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ねだん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2181682" y="4700583"/>
            <a:ext cx="769476" cy="350867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ねだん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1D65F407-548D-4A84-A223-820CA2C79BF1}"/>
              </a:ext>
            </a:extLst>
          </p:cNvPr>
          <p:cNvSpPr txBox="1">
            <a:spLocks/>
          </p:cNvSpPr>
          <p:nvPr/>
        </p:nvSpPr>
        <p:spPr>
          <a:xfrm>
            <a:off x="1331055" y="4049060"/>
            <a:ext cx="981403" cy="350868"/>
          </a:xfrm>
          <a:prstGeom prst="rect">
            <a:avLst/>
          </a:prstGeom>
        </p:spPr>
        <p:txBody>
          <a:bodyPr vert="horz" lIns="91440" tIns="18000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ね　　　　あ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 txBox="1">
            <a:spLocks/>
          </p:cNvSpPr>
          <p:nvPr/>
        </p:nvSpPr>
        <p:spPr>
          <a:xfrm>
            <a:off x="403630" y="5541305"/>
            <a:ext cx="114414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ミニトマトは、　　　　倍に値上がりしています。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j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7544162-93B7-4FF0-A573-586EF26395EF}"/>
              </a:ext>
            </a:extLst>
          </p:cNvPr>
          <p:cNvSpPr/>
          <p:nvPr/>
        </p:nvSpPr>
        <p:spPr>
          <a:xfrm>
            <a:off x="4150760" y="5671466"/>
            <a:ext cx="1039263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F5B1BB2-BB0D-4797-BE03-FDF65DBDE822}"/>
              </a:ext>
            </a:extLst>
          </p:cNvPr>
          <p:cNvSpPr txBox="1">
            <a:spLocks/>
          </p:cNvSpPr>
          <p:nvPr/>
        </p:nvSpPr>
        <p:spPr>
          <a:xfrm>
            <a:off x="4245272" y="5843755"/>
            <a:ext cx="878113" cy="754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３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j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6265078" y="5541305"/>
            <a:ext cx="1303211" cy="340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ね　　　あ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181027" y="5462066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ばい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64830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>
            <a:extLst>
              <a:ext uri="{FF2B5EF4-FFF2-40B4-BE49-F238E27FC236}">
                <a16:creationId xmlns:a16="http://schemas.microsoft.com/office/drawing/2014/main" id="{FF69F236-0026-4A7F-BE22-C10311F96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02" y="202115"/>
            <a:ext cx="11785242" cy="197884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トマトとミニトマトではどちらが多く値上がりしたと</a:t>
            </a:r>
            <a: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kumimoji="1"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言えますか。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505" y="2018964"/>
            <a:ext cx="3810000" cy="3810000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626" y="2257089"/>
            <a:ext cx="3810000" cy="3571875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8188261" y="128963"/>
            <a:ext cx="1303211" cy="340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あ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7237285" y="34547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440554" y="1010540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5D3B0D31-6F03-445B-975C-FB8E140F033C}"/>
              </a:ext>
            </a:extLst>
          </p:cNvPr>
          <p:cNvSpPr txBox="1">
            <a:spLocks/>
          </p:cNvSpPr>
          <p:nvPr/>
        </p:nvSpPr>
        <p:spPr>
          <a:xfrm>
            <a:off x="42486" y="6053488"/>
            <a:ext cx="1845956" cy="658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答え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0729984-DA58-45CD-B1F9-F5686575AA73}"/>
              </a:ext>
            </a:extLst>
          </p:cNvPr>
          <p:cNvSpPr txBox="1">
            <a:spLocks/>
          </p:cNvSpPr>
          <p:nvPr/>
        </p:nvSpPr>
        <p:spPr>
          <a:xfrm>
            <a:off x="290587" y="5595834"/>
            <a:ext cx="741377" cy="3416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こた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7D8347-E2FB-45BD-80D6-D94241B27D8A}"/>
              </a:ext>
            </a:extLst>
          </p:cNvPr>
          <p:cNvSpPr/>
          <p:nvPr/>
        </p:nvSpPr>
        <p:spPr>
          <a:xfrm>
            <a:off x="1853997" y="5792388"/>
            <a:ext cx="245542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82E8E3D2-76E6-4708-AF6D-14FDB10E8C6E}"/>
              </a:ext>
            </a:extLst>
          </p:cNvPr>
          <p:cNvSpPr txBox="1">
            <a:spLocks/>
          </p:cNvSpPr>
          <p:nvPr/>
        </p:nvSpPr>
        <p:spPr>
          <a:xfrm>
            <a:off x="2490983" y="5658402"/>
            <a:ext cx="114414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の方が多く値上がりしたと言えます。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BF5B1BB2-BB0D-4797-BE03-FDF65DBDE822}"/>
              </a:ext>
            </a:extLst>
          </p:cNvPr>
          <p:cNvSpPr txBox="1">
            <a:spLocks/>
          </p:cNvSpPr>
          <p:nvPr/>
        </p:nvSpPr>
        <p:spPr>
          <a:xfrm>
            <a:off x="1879958" y="5932252"/>
            <a:ext cx="2374597" cy="754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ミニトマト</a:t>
            </a:r>
            <a:endParaRPr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6524799" y="5698659"/>
            <a:ext cx="1303211" cy="340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　　　あ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5663997" y="5618341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9717761" y="5600053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7AE3D7E-B769-42DE-9D81-060DAE2A7118}"/>
              </a:ext>
            </a:extLst>
          </p:cNvPr>
          <p:cNvSpPr txBox="1">
            <a:spLocks/>
          </p:cNvSpPr>
          <p:nvPr/>
        </p:nvSpPr>
        <p:spPr>
          <a:xfrm>
            <a:off x="4659209" y="5585675"/>
            <a:ext cx="809435" cy="43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ほう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9297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7427" y="349885"/>
            <a:ext cx="6736080" cy="1325563"/>
          </a:xfrm>
        </p:spPr>
        <p:txBody>
          <a:bodyPr>
            <a:normAutofit/>
          </a:bodyPr>
          <a:lstStyle/>
          <a:p>
            <a:r>
              <a:rPr kumimoji="1"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よくできました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98" y="2145432"/>
            <a:ext cx="4319804" cy="378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くんの</a:t>
            </a:r>
            <a:r>
              <a:rPr kumimoji="1"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の得点は何点ですか？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52619" y="4277161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467FE6-CBEA-4748-AEE9-279FBF63D6BD}"/>
              </a:ext>
            </a:extLst>
          </p:cNvPr>
          <p:cNvSpPr txBox="1"/>
          <p:nvPr/>
        </p:nvSpPr>
        <p:spPr>
          <a:xfrm>
            <a:off x="6828126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B1C2FC-1EA2-4A5E-8FA3-913BB9977380}"/>
              </a:ext>
            </a:extLst>
          </p:cNvPr>
          <p:cNvSpPr txBox="1"/>
          <p:nvPr/>
        </p:nvSpPr>
        <p:spPr>
          <a:xfrm>
            <a:off x="4075014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413681A-C143-4977-B2D0-6F09C7B5602F}"/>
              </a:ext>
            </a:extLst>
          </p:cNvPr>
          <p:cNvSpPr txBox="1"/>
          <p:nvPr/>
        </p:nvSpPr>
        <p:spPr>
          <a:xfrm>
            <a:off x="8163191" y="3378154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21AE58C-BF13-4032-B7BA-C185ECD60AD3}"/>
              </a:ext>
            </a:extLst>
          </p:cNvPr>
          <p:cNvSpPr txBox="1"/>
          <p:nvPr/>
        </p:nvSpPr>
        <p:spPr>
          <a:xfrm>
            <a:off x="6914605" y="251638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75B68C8-7085-4DF1-97BF-983F8B198159}"/>
              </a:ext>
            </a:extLst>
          </p:cNvPr>
          <p:cNvSpPr txBox="1"/>
          <p:nvPr/>
        </p:nvSpPr>
        <p:spPr>
          <a:xfrm>
            <a:off x="4140141" y="2477298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A272BCF-F00A-4C5B-A431-3DBF42CE5E40}"/>
              </a:ext>
            </a:extLst>
          </p:cNvPr>
          <p:cNvSpPr txBox="1"/>
          <p:nvPr/>
        </p:nvSpPr>
        <p:spPr>
          <a:xfrm>
            <a:off x="5332818" y="3339072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E1F161-0D4C-49BA-92E7-16D37AA93B53}"/>
              </a:ext>
            </a:extLst>
          </p:cNvPr>
          <p:cNvSpPr txBox="1"/>
          <p:nvPr/>
        </p:nvSpPr>
        <p:spPr>
          <a:xfrm>
            <a:off x="5810655" y="2670043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C806B24-8F24-4CC9-AB61-A6AA197A719B}"/>
              </a:ext>
            </a:extLst>
          </p:cNvPr>
          <p:cNvSpPr txBox="1"/>
          <p:nvPr/>
        </p:nvSpPr>
        <p:spPr>
          <a:xfrm>
            <a:off x="8768381" y="2709879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38AC5C-B516-48AA-8887-C8E777A4576D}"/>
              </a:ext>
            </a:extLst>
          </p:cNvPr>
          <p:cNvSpPr txBox="1"/>
          <p:nvPr/>
        </p:nvSpPr>
        <p:spPr>
          <a:xfrm>
            <a:off x="9733246" y="2514037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E2B06F6-0FCD-4551-8392-CC32CAFB1967}"/>
              </a:ext>
            </a:extLst>
          </p:cNvPr>
          <p:cNvSpPr txBox="1"/>
          <p:nvPr/>
        </p:nvSpPr>
        <p:spPr>
          <a:xfrm>
            <a:off x="9834236" y="2482665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B8DB05E-11C9-4E41-B823-5E748AB06D39}"/>
              </a:ext>
            </a:extLst>
          </p:cNvPr>
          <p:cNvSpPr txBox="1"/>
          <p:nvPr/>
        </p:nvSpPr>
        <p:spPr>
          <a:xfrm>
            <a:off x="11099269" y="3397628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D0A42A-14D3-42D4-B2BE-2B3FB8C150EA}"/>
              </a:ext>
            </a:extLst>
          </p:cNvPr>
          <p:cNvSpPr/>
          <p:nvPr/>
        </p:nvSpPr>
        <p:spPr>
          <a:xfrm>
            <a:off x="4062002" y="1343012"/>
            <a:ext cx="4246518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</a:t>
            </a:r>
            <a:r>
              <a:rPr kumimoji="1"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</a:t>
            </a:r>
            <a:r>
              <a:rPr kumimoji="1" lang="en-US" altLang="ja-JP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</a:p>
        </p:txBody>
      </p:sp>
      <p:pic>
        <p:nvPicPr>
          <p:cNvPr id="17" name="図 16" descr="テーブル, 挿絵 が含まれている画像&#10;&#10;自動的に生成された説明">
            <a:extLst>
              <a:ext uri="{FF2B5EF4-FFF2-40B4-BE49-F238E27FC236}">
                <a16:creationId xmlns:a16="http://schemas.microsoft.com/office/drawing/2014/main" id="{C2F5C66C-BCE7-4FCC-A193-3885234B7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43" y="1172438"/>
            <a:ext cx="1689543" cy="3170786"/>
          </a:xfrm>
          <a:prstGeom prst="rect">
            <a:avLst/>
          </a:prstGeom>
        </p:spPr>
      </p:pic>
      <p:sp>
        <p:nvSpPr>
          <p:cNvPr id="1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004708" y="3016304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219039" y="3240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236723" y="118592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110021" y="2954118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868717" y="3016304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969045" y="4151032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875589" y="3015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なんてん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4339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あか</a:t>
            </a:r>
          </a:p>
        </p:txBody>
      </p:sp>
      <p:sp>
        <p:nvSpPr>
          <p:cNvPr id="3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1222907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あか</a:t>
            </a:r>
          </a:p>
        </p:txBody>
      </p:sp>
    </p:spTree>
    <p:extLst>
      <p:ext uri="{BB962C8B-B14F-4D97-AF65-F5344CB8AC3E}">
        <p14:creationId xmlns:p14="http://schemas.microsoft.com/office/powerpoint/2010/main" val="253193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くんの</a:t>
            </a:r>
            <a:r>
              <a:rPr kumimoji="1" lang="ja-JP" altLang="en-US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の得点は何点ですか？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52619" y="4177771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467FE6-CBEA-4748-AEE9-279FBF63D6BD}"/>
              </a:ext>
            </a:extLst>
          </p:cNvPr>
          <p:cNvSpPr txBox="1"/>
          <p:nvPr/>
        </p:nvSpPr>
        <p:spPr>
          <a:xfrm>
            <a:off x="6828126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B1C2FC-1EA2-4A5E-8FA3-913BB9977380}"/>
              </a:ext>
            </a:extLst>
          </p:cNvPr>
          <p:cNvSpPr txBox="1"/>
          <p:nvPr/>
        </p:nvSpPr>
        <p:spPr>
          <a:xfrm>
            <a:off x="4075014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413681A-C143-4977-B2D0-6F09C7B5602F}"/>
              </a:ext>
            </a:extLst>
          </p:cNvPr>
          <p:cNvSpPr txBox="1"/>
          <p:nvPr/>
        </p:nvSpPr>
        <p:spPr>
          <a:xfrm>
            <a:off x="8163191" y="3378154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21AE58C-BF13-4032-B7BA-C185ECD60AD3}"/>
              </a:ext>
            </a:extLst>
          </p:cNvPr>
          <p:cNvSpPr txBox="1"/>
          <p:nvPr/>
        </p:nvSpPr>
        <p:spPr>
          <a:xfrm>
            <a:off x="6914605" y="251638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75B68C8-7085-4DF1-97BF-983F8B198159}"/>
              </a:ext>
            </a:extLst>
          </p:cNvPr>
          <p:cNvSpPr txBox="1"/>
          <p:nvPr/>
        </p:nvSpPr>
        <p:spPr>
          <a:xfrm>
            <a:off x="4140141" y="2477298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A272BCF-F00A-4C5B-A431-3DBF42CE5E40}"/>
              </a:ext>
            </a:extLst>
          </p:cNvPr>
          <p:cNvSpPr txBox="1"/>
          <p:nvPr/>
        </p:nvSpPr>
        <p:spPr>
          <a:xfrm>
            <a:off x="5332818" y="3339072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E1F161-0D4C-49BA-92E7-16D37AA93B53}"/>
              </a:ext>
            </a:extLst>
          </p:cNvPr>
          <p:cNvSpPr txBox="1"/>
          <p:nvPr/>
        </p:nvSpPr>
        <p:spPr>
          <a:xfrm>
            <a:off x="5810655" y="2670043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C806B24-8F24-4CC9-AB61-A6AA197A719B}"/>
              </a:ext>
            </a:extLst>
          </p:cNvPr>
          <p:cNvSpPr txBox="1"/>
          <p:nvPr/>
        </p:nvSpPr>
        <p:spPr>
          <a:xfrm>
            <a:off x="8768381" y="2709879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38AC5C-B516-48AA-8887-C8E777A4576D}"/>
              </a:ext>
            </a:extLst>
          </p:cNvPr>
          <p:cNvSpPr txBox="1"/>
          <p:nvPr/>
        </p:nvSpPr>
        <p:spPr>
          <a:xfrm>
            <a:off x="9733246" y="2514037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E2B06F6-0FCD-4551-8392-CC32CAFB1967}"/>
              </a:ext>
            </a:extLst>
          </p:cNvPr>
          <p:cNvSpPr txBox="1"/>
          <p:nvPr/>
        </p:nvSpPr>
        <p:spPr>
          <a:xfrm>
            <a:off x="9834236" y="2482665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B8DB05E-11C9-4E41-B823-5E748AB06D39}"/>
              </a:ext>
            </a:extLst>
          </p:cNvPr>
          <p:cNvSpPr txBox="1"/>
          <p:nvPr/>
        </p:nvSpPr>
        <p:spPr>
          <a:xfrm>
            <a:off x="11099269" y="3397628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D0A42A-14D3-42D4-B2BE-2B3FB8C150EA}"/>
              </a:ext>
            </a:extLst>
          </p:cNvPr>
          <p:cNvSpPr/>
          <p:nvPr/>
        </p:nvSpPr>
        <p:spPr>
          <a:xfrm>
            <a:off x="4062002" y="1343012"/>
            <a:ext cx="4246518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</a:t>
            </a:r>
            <a:r>
              <a:rPr kumimoji="1"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</a:t>
            </a:r>
            <a:r>
              <a:rPr kumimoji="1" lang="en-US" altLang="ja-JP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</a:p>
        </p:txBody>
      </p:sp>
      <p:pic>
        <p:nvPicPr>
          <p:cNvPr id="19" name="図 18" descr="アイコン&#10;&#10;自動的に生成された説明">
            <a:extLst>
              <a:ext uri="{FF2B5EF4-FFF2-40B4-BE49-F238E27FC236}">
                <a16:creationId xmlns:a16="http://schemas.microsoft.com/office/drawing/2014/main" id="{096BDAE4-B954-4C9A-9D5E-1078C1F399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12" y="1071142"/>
            <a:ext cx="1714793" cy="3218174"/>
          </a:xfrm>
          <a:prstGeom prst="rect">
            <a:avLst/>
          </a:prstGeom>
        </p:spPr>
      </p:pic>
      <p:sp>
        <p:nvSpPr>
          <p:cNvPr id="1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969045" y="4071520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004708" y="3016304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237855" y="720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208979" y="123786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110021" y="2954118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868717" y="3053043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864554" y="-267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なんてん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4339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あお</a:t>
            </a:r>
          </a:p>
        </p:txBody>
      </p:sp>
      <p:sp>
        <p:nvSpPr>
          <p:cNvPr id="3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2620" y="1208551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70C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あお</a:t>
            </a:r>
          </a:p>
        </p:txBody>
      </p:sp>
    </p:spTree>
    <p:extLst>
      <p:ext uri="{BB962C8B-B14F-4D97-AF65-F5344CB8AC3E}">
        <p14:creationId xmlns:p14="http://schemas.microsoft.com/office/powerpoint/2010/main" val="105023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851776" y="5216157"/>
            <a:ext cx="7221028" cy="1358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kumimoji="1" lang="ja-JP" altLang="en-US" sz="6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くんの得点は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8031537" y="5216157"/>
            <a:ext cx="2348583" cy="1214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endParaRPr kumimoji="1" lang="ja-JP" altLang="en-US" sz="96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114070" y="5141108"/>
            <a:ext cx="2348583" cy="1214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2137"/>
              </p:ext>
            </p:extLst>
          </p:nvPr>
        </p:nvGraphicFramePr>
        <p:xfrm>
          <a:off x="1344025" y="1177063"/>
          <a:ext cx="9503950" cy="3389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790">
                  <a:extLst>
                    <a:ext uri="{9D8B030D-6E8A-4147-A177-3AD203B41FA5}">
                      <a16:colId xmlns:a16="http://schemas.microsoft.com/office/drawing/2014/main" val="1540780247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2439836415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2971021805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1977818992"/>
                    </a:ext>
                  </a:extLst>
                </a:gridCol>
                <a:gridCol w="1900790">
                  <a:extLst>
                    <a:ext uri="{9D8B030D-6E8A-4147-A177-3AD203B41FA5}">
                      <a16:colId xmlns:a16="http://schemas.microsoft.com/office/drawing/2014/main" val="3295717342"/>
                    </a:ext>
                  </a:extLst>
                </a:gridCol>
              </a:tblGrid>
              <a:tr h="1388635">
                <a:tc>
                  <a:txBody>
                    <a:bodyPr/>
                    <a:lstStyle/>
                    <a:p>
                      <a:endParaRPr kumimoji="1" lang="ja-JP" altLang="en-US" sz="4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みどり</a:t>
                      </a:r>
                      <a:endParaRPr kumimoji="1" lang="en-US" altLang="ja-JP" sz="40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あか</a:t>
                      </a:r>
                      <a:endParaRPr kumimoji="1" lang="en-US" altLang="ja-JP" sz="40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70C0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あお</a:t>
                      </a:r>
                      <a:endParaRPr kumimoji="1" lang="en-US" altLang="ja-JP" sz="4000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70C0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6000"/>
                        </a:lnSpc>
                      </a:pPr>
                      <a:r>
                        <a:rPr kumimoji="1" lang="ja-JP" altLang="en-US" sz="4000" baseline="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46810"/>
                  </a:ext>
                </a:extLst>
              </a:tr>
              <a:tr h="177407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A</a:t>
                      </a:r>
                      <a:r>
                        <a:rPr kumimoji="1" lang="ja-JP" altLang="en-US" sz="48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28278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7D1F69-FB48-4CC9-BE73-F1D331A4C42B}"/>
              </a:ext>
            </a:extLst>
          </p:cNvPr>
          <p:cNvSpPr txBox="1"/>
          <p:nvPr/>
        </p:nvSpPr>
        <p:spPr>
          <a:xfrm>
            <a:off x="3610515" y="3008649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1602D48-93F3-4406-9265-F1BBF155177F}"/>
              </a:ext>
            </a:extLst>
          </p:cNvPr>
          <p:cNvSpPr txBox="1"/>
          <p:nvPr/>
        </p:nvSpPr>
        <p:spPr>
          <a:xfrm>
            <a:off x="5632247" y="3008646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1FC4A15-F7D4-4DDC-94BB-82DBF4997A9C}"/>
              </a:ext>
            </a:extLst>
          </p:cNvPr>
          <p:cNvSpPr txBox="1"/>
          <p:nvPr/>
        </p:nvSpPr>
        <p:spPr>
          <a:xfrm>
            <a:off x="7524787" y="2996956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6E904A6-EB50-40FD-82E6-81292D6D38CA}"/>
              </a:ext>
            </a:extLst>
          </p:cNvPr>
          <p:cNvSpPr txBox="1"/>
          <p:nvPr/>
        </p:nvSpPr>
        <p:spPr>
          <a:xfrm>
            <a:off x="8919242" y="3008649"/>
            <a:ext cx="1928733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DC1466-568A-4135-9BF2-2D976120997D}"/>
              </a:ext>
            </a:extLst>
          </p:cNvPr>
          <p:cNvSpPr txBox="1"/>
          <p:nvPr/>
        </p:nvSpPr>
        <p:spPr>
          <a:xfrm>
            <a:off x="10545186" y="5288449"/>
            <a:ext cx="99225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1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545186" y="4895284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1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948136" y="5074514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1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4042053" y="1790758"/>
            <a:ext cx="665972" cy="4215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2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946879" y="1766227"/>
            <a:ext cx="665972" cy="4215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7851705" y="1797297"/>
            <a:ext cx="665972" cy="4215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2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919243" y="1177063"/>
            <a:ext cx="1928732" cy="4911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ごうけい　　　　</a:t>
            </a:r>
          </a:p>
        </p:txBody>
      </p:sp>
    </p:spTree>
    <p:extLst>
      <p:ext uri="{BB962C8B-B14F-4D97-AF65-F5344CB8AC3E}">
        <p14:creationId xmlns:p14="http://schemas.microsoft.com/office/powerpoint/2010/main" val="266146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r>
              <a:rPr kumimoji="1" lang="ja-JP" altLang="en-US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結果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52619" y="4177771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6B1603D5-0CAE-48E0-A4CD-FDB5F588AF2E}"/>
              </a:ext>
            </a:extLst>
          </p:cNvPr>
          <p:cNvSpPr/>
          <p:nvPr/>
        </p:nvSpPr>
        <p:spPr>
          <a:xfrm>
            <a:off x="4230915" y="4130265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5C5FA9A-3596-43FE-B0F3-8505D203F864}"/>
              </a:ext>
            </a:extLst>
          </p:cNvPr>
          <p:cNvSpPr/>
          <p:nvPr/>
        </p:nvSpPr>
        <p:spPr>
          <a:xfrm>
            <a:off x="8049535" y="4141355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467FE6-CBEA-4748-AEE9-279FBF63D6BD}"/>
              </a:ext>
            </a:extLst>
          </p:cNvPr>
          <p:cNvSpPr txBox="1"/>
          <p:nvPr/>
        </p:nvSpPr>
        <p:spPr>
          <a:xfrm>
            <a:off x="1905468" y="501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B1C2FC-1EA2-4A5E-8FA3-913BB9977380}"/>
              </a:ext>
            </a:extLst>
          </p:cNvPr>
          <p:cNvSpPr txBox="1"/>
          <p:nvPr/>
        </p:nvSpPr>
        <p:spPr>
          <a:xfrm>
            <a:off x="5650990" y="501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89CD575-7C6C-4B69-8132-D7C6AE9A63C0}"/>
              </a:ext>
            </a:extLst>
          </p:cNvPr>
          <p:cNvSpPr txBox="1"/>
          <p:nvPr/>
        </p:nvSpPr>
        <p:spPr>
          <a:xfrm>
            <a:off x="9395987" y="501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413681A-C143-4977-B2D0-6F09C7B5602F}"/>
              </a:ext>
            </a:extLst>
          </p:cNvPr>
          <p:cNvSpPr txBox="1"/>
          <p:nvPr/>
        </p:nvSpPr>
        <p:spPr>
          <a:xfrm>
            <a:off x="3159928" y="5888516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0E839C3-85FE-44AD-8C21-AA63D071B292}"/>
              </a:ext>
            </a:extLst>
          </p:cNvPr>
          <p:cNvSpPr txBox="1"/>
          <p:nvPr/>
        </p:nvSpPr>
        <p:spPr>
          <a:xfrm>
            <a:off x="6940772" y="5929531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FAB678-BB18-462D-99BB-047BDA0AB803}"/>
              </a:ext>
            </a:extLst>
          </p:cNvPr>
          <p:cNvSpPr txBox="1"/>
          <p:nvPr/>
        </p:nvSpPr>
        <p:spPr>
          <a:xfrm>
            <a:off x="10646228" y="5888516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21AE58C-BF13-4032-B7BA-C185ECD60AD3}"/>
              </a:ext>
            </a:extLst>
          </p:cNvPr>
          <p:cNvSpPr txBox="1"/>
          <p:nvPr/>
        </p:nvSpPr>
        <p:spPr>
          <a:xfrm>
            <a:off x="1972639" y="5103686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05C2BB-386C-4F23-B64A-B1A34AF2A655}"/>
              </a:ext>
            </a:extLst>
          </p:cNvPr>
          <p:cNvSpPr txBox="1"/>
          <p:nvPr/>
        </p:nvSpPr>
        <p:spPr>
          <a:xfrm>
            <a:off x="5750521" y="5067757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11DC0DB-3558-4993-B424-E3C2A2B1CB9B}"/>
              </a:ext>
            </a:extLst>
          </p:cNvPr>
          <p:cNvSpPr txBox="1"/>
          <p:nvPr/>
        </p:nvSpPr>
        <p:spPr>
          <a:xfrm>
            <a:off x="9496976" y="5026742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5" name="図 4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F60A38AA-0767-4F91-AEFE-D9114B32E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577" y="926503"/>
            <a:ext cx="1679679" cy="3152275"/>
          </a:xfrm>
          <a:prstGeom prst="rect">
            <a:avLst/>
          </a:prstGeom>
        </p:spPr>
      </p:pic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8819FC80-4C16-4EA6-BFA2-418FAEE5E9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967" y="1018794"/>
            <a:ext cx="1679679" cy="3152275"/>
          </a:xfrm>
          <a:prstGeom prst="rect">
            <a:avLst/>
          </a:prstGeom>
        </p:spPr>
      </p:pic>
      <p:pic>
        <p:nvPicPr>
          <p:cNvPr id="25" name="図 2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E4F498A-011A-4434-89B3-3EB4B385DC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010" y="926504"/>
            <a:ext cx="1679679" cy="3152274"/>
          </a:xfrm>
          <a:prstGeom prst="rect">
            <a:avLst/>
          </a:prstGeom>
        </p:spPr>
      </p:pic>
      <p:sp>
        <p:nvSpPr>
          <p:cNvPr id="2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969045" y="4071520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576683" y="4027259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8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9391022" y="4008417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2976857" y="5534941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3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756153" y="5531696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31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444452" y="5470141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3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490535" y="667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けっか</a:t>
            </a:r>
          </a:p>
        </p:txBody>
      </p:sp>
    </p:spTree>
    <p:extLst>
      <p:ext uri="{BB962C8B-B14F-4D97-AF65-F5344CB8AC3E}">
        <p14:creationId xmlns:p14="http://schemas.microsoft.com/office/powerpoint/2010/main" val="202836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2797" y="12327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r>
              <a:rPr kumimoji="1" lang="ja-JP" altLang="en-US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くんの</a:t>
            </a:r>
            <a:r>
              <a:rPr kumimoji="1" lang="ja-JP" altLang="en-US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緑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の得点は何点ですか？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52619" y="4257283"/>
            <a:ext cx="3730170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  <a:r>
              <a:rPr kumimoji="1" lang="en-US" altLang="ja-JP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4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467FE6-CBEA-4748-AEE9-279FBF63D6BD}"/>
              </a:ext>
            </a:extLst>
          </p:cNvPr>
          <p:cNvSpPr txBox="1"/>
          <p:nvPr/>
        </p:nvSpPr>
        <p:spPr>
          <a:xfrm>
            <a:off x="6828126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B1C2FC-1EA2-4A5E-8FA3-913BB9977380}"/>
              </a:ext>
            </a:extLst>
          </p:cNvPr>
          <p:cNvSpPr txBox="1"/>
          <p:nvPr/>
        </p:nvSpPr>
        <p:spPr>
          <a:xfrm>
            <a:off x="4075014" y="2477298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413681A-C143-4977-B2D0-6F09C7B5602F}"/>
              </a:ext>
            </a:extLst>
          </p:cNvPr>
          <p:cNvSpPr txBox="1"/>
          <p:nvPr/>
        </p:nvSpPr>
        <p:spPr>
          <a:xfrm>
            <a:off x="8163191" y="3378154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21AE58C-BF13-4032-B7BA-C185ECD60AD3}"/>
              </a:ext>
            </a:extLst>
          </p:cNvPr>
          <p:cNvSpPr txBox="1"/>
          <p:nvPr/>
        </p:nvSpPr>
        <p:spPr>
          <a:xfrm>
            <a:off x="6914605" y="2516380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75B68C8-7085-4DF1-97BF-983F8B198159}"/>
              </a:ext>
            </a:extLst>
          </p:cNvPr>
          <p:cNvSpPr txBox="1"/>
          <p:nvPr/>
        </p:nvSpPr>
        <p:spPr>
          <a:xfrm>
            <a:off x="4140141" y="2477298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A272BCF-F00A-4C5B-A431-3DBF42CE5E40}"/>
              </a:ext>
            </a:extLst>
          </p:cNvPr>
          <p:cNvSpPr txBox="1"/>
          <p:nvPr/>
        </p:nvSpPr>
        <p:spPr>
          <a:xfrm>
            <a:off x="5332818" y="3339072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CE1F161-0D4C-49BA-92E7-16D37AA93B53}"/>
              </a:ext>
            </a:extLst>
          </p:cNvPr>
          <p:cNvSpPr txBox="1"/>
          <p:nvPr/>
        </p:nvSpPr>
        <p:spPr>
          <a:xfrm>
            <a:off x="5810655" y="2670043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endParaRPr kumimoji="1" lang="ja-JP" altLang="en-US" sz="7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C806B24-8F24-4CC9-AB61-A6AA197A719B}"/>
              </a:ext>
            </a:extLst>
          </p:cNvPr>
          <p:cNvSpPr txBox="1"/>
          <p:nvPr/>
        </p:nvSpPr>
        <p:spPr>
          <a:xfrm>
            <a:off x="8768381" y="2709879"/>
            <a:ext cx="94473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7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38AC5C-B516-48AA-8887-C8E777A4576D}"/>
              </a:ext>
            </a:extLst>
          </p:cNvPr>
          <p:cNvSpPr txBox="1"/>
          <p:nvPr/>
        </p:nvSpPr>
        <p:spPr>
          <a:xfrm>
            <a:off x="9733246" y="2514037"/>
            <a:ext cx="125867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E2B06F6-0FCD-4551-8392-CC32CAFB1967}"/>
              </a:ext>
            </a:extLst>
          </p:cNvPr>
          <p:cNvSpPr txBox="1"/>
          <p:nvPr/>
        </p:nvSpPr>
        <p:spPr>
          <a:xfrm>
            <a:off x="9834236" y="2482665"/>
            <a:ext cx="1056700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9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endParaRPr kumimoji="1" lang="ja-JP" altLang="en-US" sz="9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B8DB05E-11C9-4E41-B823-5E748AB06D39}"/>
              </a:ext>
            </a:extLst>
          </p:cNvPr>
          <p:cNvSpPr txBox="1"/>
          <p:nvPr/>
        </p:nvSpPr>
        <p:spPr>
          <a:xfrm>
            <a:off x="11099269" y="3397628"/>
            <a:ext cx="697627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7D0A42A-14D3-42D4-B2BE-2B3FB8C150EA}"/>
              </a:ext>
            </a:extLst>
          </p:cNvPr>
          <p:cNvSpPr/>
          <p:nvPr/>
        </p:nvSpPr>
        <p:spPr>
          <a:xfrm>
            <a:off x="4062002" y="1343012"/>
            <a:ext cx="4246518" cy="1076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4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緑</a:t>
            </a:r>
            <a:r>
              <a:rPr kumimoji="1"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の得点は</a:t>
            </a:r>
            <a:r>
              <a:rPr kumimoji="1" lang="en-US" altLang="ja-JP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…</a:t>
            </a:r>
          </a:p>
        </p:txBody>
      </p:sp>
      <p:pic>
        <p:nvPicPr>
          <p:cNvPr id="17" name="図 16" descr="アイコン&#10;&#10;自動的に生成された説明">
            <a:extLst>
              <a:ext uri="{FF2B5EF4-FFF2-40B4-BE49-F238E27FC236}">
                <a16:creationId xmlns:a16="http://schemas.microsoft.com/office/drawing/2014/main" id="{57431299-16BE-44AE-9ECE-87108EC3F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967" y="1157940"/>
            <a:ext cx="1679679" cy="3152275"/>
          </a:xfrm>
          <a:prstGeom prst="rect">
            <a:avLst/>
          </a:prstGeom>
        </p:spPr>
      </p:pic>
      <p:sp>
        <p:nvSpPr>
          <p:cNvPr id="19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969045" y="4131154"/>
            <a:ext cx="1431235" cy="41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　てん</a:t>
            </a:r>
          </a:p>
        </p:txBody>
      </p:sp>
      <p:sp>
        <p:nvSpPr>
          <p:cNvPr id="20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8004708" y="3016304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　　　　</a:t>
            </a: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337716" y="720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sp>
        <p:nvSpPr>
          <p:cNvPr id="2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5350237" y="1208551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とくてん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8261" y="2947091"/>
            <a:ext cx="1115665" cy="646232"/>
          </a:xfrm>
          <a:prstGeom prst="rect">
            <a:avLst/>
          </a:prstGeom>
        </p:spPr>
      </p:pic>
      <p:sp>
        <p:nvSpPr>
          <p:cNvPr id="33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10860108" y="3053043"/>
            <a:ext cx="1116577" cy="491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てん　　　　</a:t>
            </a:r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6864551" y="-26755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なんてん</a:t>
            </a:r>
          </a:p>
        </p:txBody>
      </p:sp>
      <p:sp>
        <p:nvSpPr>
          <p:cNvPr id="35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83815" y="43399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みどり</a:t>
            </a:r>
          </a:p>
        </p:txBody>
      </p:sp>
      <p:sp>
        <p:nvSpPr>
          <p:cNvPr id="36" name="タイトル 3">
            <a:extLst>
              <a:ext uri="{FF2B5EF4-FFF2-40B4-BE49-F238E27FC236}">
                <a16:creationId xmlns:a16="http://schemas.microsoft.com/office/drawing/2014/main" id="{4FA48A4B-FD20-4B37-B887-2655379299F4}"/>
              </a:ext>
            </a:extLst>
          </p:cNvPr>
          <p:cNvSpPr txBox="1">
            <a:spLocks/>
          </p:cNvSpPr>
          <p:nvPr/>
        </p:nvSpPr>
        <p:spPr>
          <a:xfrm>
            <a:off x="3843062" y="1249356"/>
            <a:ext cx="1147864" cy="427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みどり</a:t>
            </a:r>
          </a:p>
        </p:txBody>
      </p:sp>
    </p:spTree>
    <p:extLst>
      <p:ext uri="{BB962C8B-B14F-4D97-AF65-F5344CB8AC3E}">
        <p14:creationId xmlns:p14="http://schemas.microsoft.com/office/powerpoint/2010/main" val="316870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2705</Words>
  <Application>Microsoft Office PowerPoint</Application>
  <PresentationFormat>ワイド画面</PresentationFormat>
  <Paragraphs>998</Paragraphs>
  <Slides>44</Slides>
  <Notes>44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52" baseType="lpstr">
      <vt:lpstr>BIZ UDPゴシック</vt:lpstr>
      <vt:lpstr>ＭＳ Ｐゴシック</vt:lpstr>
      <vt:lpstr>UD デジタル 教科書体 NK-B</vt:lpstr>
      <vt:lpstr>游ゴシック</vt:lpstr>
      <vt:lpstr>游ゴシック Light</vt:lpstr>
      <vt:lpstr>Arial</vt:lpstr>
      <vt:lpstr>Calibri</vt:lpstr>
      <vt:lpstr>Office テーマ</vt:lpstr>
      <vt:lpstr>かけ算をしましょう</vt:lpstr>
      <vt:lpstr>輪投げをします。それぞれ6回ずつ投げます。</vt:lpstr>
      <vt:lpstr>Aくんの結果</vt:lpstr>
      <vt:lpstr>Aくんの緑の得点は何点ですか？</vt:lpstr>
      <vt:lpstr>Aくんの赤の得点は何点ですか？</vt:lpstr>
      <vt:lpstr>Aくんの青の得点は何点ですか？</vt:lpstr>
      <vt:lpstr>PowerPoint プレゼンテーション</vt:lpstr>
      <vt:lpstr>Bくんの結果</vt:lpstr>
      <vt:lpstr>Bくんの緑の得点は何点ですか？</vt:lpstr>
      <vt:lpstr>Bくんの赤の得点は何点ですか？</vt:lpstr>
      <vt:lpstr>Bくんの青の得点は何点ですか？</vt:lpstr>
      <vt:lpstr>PowerPoint プレゼンテーション</vt:lpstr>
      <vt:lpstr>輪投げの結果</vt:lpstr>
      <vt:lpstr>わり算をしましょう</vt:lpstr>
      <vt:lpstr>お皿に同じ数ずつドーナツを分けましょう。</vt:lpstr>
      <vt:lpstr>わり算の式で表しましょう。</vt:lpstr>
      <vt:lpstr>お皿に　同じ数ずつドーナツを分けましょう。</vt:lpstr>
      <vt:lpstr>わり算の式で表しましょう。</vt:lpstr>
      <vt:lpstr>１人に同じ数ずつりんごを分けましょう。</vt:lpstr>
      <vt:lpstr>わり算の式で表しましょう。</vt:lpstr>
      <vt:lpstr>１人に　同じ数ずつりんごを分けましょう。</vt:lpstr>
      <vt:lpstr>わり算の式で表しましょう。</vt:lpstr>
      <vt:lpstr>面積を　求めましょう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二つの数量の関係を比べましょう</vt:lpstr>
      <vt:lpstr>ある店で、トマトとミニトマトを値上げしました。</vt:lpstr>
      <vt:lpstr>トマトは１個１００円が200円になりました。</vt:lpstr>
      <vt:lpstr>ミニトマトは１個５０円が１５０円になりました。</vt:lpstr>
      <vt:lpstr>トマトとミニトマトではどちらが多く値上がりしたと 言えますか。</vt:lpstr>
      <vt:lpstr>トマトの数と値段を表に表すと</vt:lpstr>
      <vt:lpstr>トマトの数と値段を表に表すと</vt:lpstr>
      <vt:lpstr>トマトの数と値段を表に表すと</vt:lpstr>
      <vt:lpstr>トマトの数と値段を表に表すと</vt:lpstr>
      <vt:lpstr>トマトの数と値段を表に表すと</vt:lpstr>
      <vt:lpstr>ミニトマトの数と値段を表に表すと</vt:lpstr>
      <vt:lpstr>ミニトマトの数と値段を表に表すと</vt:lpstr>
      <vt:lpstr>ミニトマトの数と値段を表に表すと</vt:lpstr>
      <vt:lpstr>ミニトマトの数と値段を表に表すと</vt:lpstr>
      <vt:lpstr>ミニトマトの数と値段を表に表すと</vt:lpstr>
      <vt:lpstr>トマトとミニトマトではどちらが多く値上がりしたと 言えますか。</vt:lpstr>
      <vt:lpstr>よくできました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なにいろかな？</dc:title>
  <dc:creator>Windows ユーザー</dc:creator>
  <cp:lastModifiedBy>Windows ユーザー</cp:lastModifiedBy>
  <cp:revision>111</cp:revision>
  <cp:lastPrinted>2020-12-21T03:45:52Z</cp:lastPrinted>
  <dcterms:created xsi:type="dcterms:W3CDTF">2020-08-21T05:09:50Z</dcterms:created>
  <dcterms:modified xsi:type="dcterms:W3CDTF">2020-12-23T01:58:09Z</dcterms:modified>
</cp:coreProperties>
</file>