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7" r:id="rId2"/>
    <p:sldId id="289" r:id="rId3"/>
    <p:sldId id="290" r:id="rId4"/>
    <p:sldId id="291" r:id="rId5"/>
    <p:sldId id="285" r:id="rId6"/>
    <p:sldId id="287" r:id="rId7"/>
    <p:sldId id="288" r:id="rId8"/>
    <p:sldId id="292" r:id="rId9"/>
    <p:sldId id="293" r:id="rId10"/>
    <p:sldId id="295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282" r:id="rId22"/>
    <p:sldId id="283" r:id="rId23"/>
    <p:sldId id="284" r:id="rId24"/>
    <p:sldId id="307" r:id="rId25"/>
    <p:sldId id="278" r:id="rId26"/>
    <p:sldId id="308" r:id="rId27"/>
    <p:sldId id="309" r:id="rId28"/>
    <p:sldId id="277" r:id="rId2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FFCCFF"/>
    <a:srgbClr val="66FFFF"/>
    <a:srgbClr val="CC00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865" autoAdjust="0"/>
  </p:normalViewPr>
  <p:slideViewPr>
    <p:cSldViewPr snapToGrid="0">
      <p:cViewPr varScale="1">
        <p:scale>
          <a:sx n="55" d="100"/>
          <a:sy n="5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2F3E-F9A6-4F77-BBB4-A5B669F10767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F6978-997D-402F-9E95-CF057B2F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61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10000</a:t>
            </a:r>
            <a:r>
              <a:rPr kumimoji="1" lang="ja-JP" altLang="en-US" dirty="0" err="1"/>
              <a:t>までの</a:t>
            </a:r>
            <a:r>
              <a:rPr kumimoji="1" lang="ja-JP" altLang="en-US" dirty="0"/>
              <a:t>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10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4000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6000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たすといくつですか？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（５秒待つ）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＜クリック＞答えは、</a:t>
            </a:r>
            <a:r>
              <a:rPr kumimoji="1" lang="en-US" altLang="ja-JP" dirty="0"/>
              <a:t>10000</a:t>
            </a:r>
            <a:r>
              <a:rPr kumimoji="1" lang="ja-JP" altLang="en-US" dirty="0"/>
              <a:t>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694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12000</a:t>
            </a:r>
            <a:r>
              <a:rPr kumimoji="1" lang="ja-JP" altLang="en-US" dirty="0"/>
              <a:t>から</a:t>
            </a:r>
            <a:r>
              <a:rPr kumimoji="1" lang="en-US" altLang="ja-JP" dirty="0"/>
              <a:t>4000</a:t>
            </a:r>
            <a:r>
              <a:rPr kumimoji="1" lang="ja-JP" altLang="en-US" dirty="0"/>
              <a:t>をひくといくつですか？</a:t>
            </a:r>
            <a:endParaRPr kumimoji="1" lang="en-US" altLang="ja-JP" dirty="0"/>
          </a:p>
          <a:p>
            <a:r>
              <a:rPr kumimoji="1" lang="ja-JP" altLang="en-US" dirty="0"/>
              <a:t>（５秒待つ）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＜クリック＞答えは、</a:t>
            </a:r>
            <a:r>
              <a:rPr kumimoji="1" lang="en-US" altLang="ja-JP" dirty="0"/>
              <a:t>8000</a:t>
            </a:r>
            <a:r>
              <a:rPr kumimoji="1" lang="ja-JP" altLang="en-US" dirty="0"/>
              <a:t>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74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次は式だけでやってみましょう。まずは足し算ですよ。</a:t>
            </a:r>
            <a:endParaRPr kumimoji="1" lang="en-US" altLang="ja-JP" dirty="0"/>
          </a:p>
          <a:p>
            <a:r>
              <a:rPr kumimoji="1" lang="en-US" altLang="ja-JP" dirty="0"/>
              <a:t>2735</a:t>
            </a:r>
            <a:r>
              <a:rPr kumimoji="1" lang="ja-JP" altLang="en-US" dirty="0"/>
              <a:t>＋</a:t>
            </a:r>
            <a:r>
              <a:rPr kumimoji="1" lang="en-US" altLang="ja-JP" dirty="0"/>
              <a:t>26</a:t>
            </a:r>
            <a:r>
              <a:rPr kumimoji="1" lang="ja-JP" altLang="en-US" dirty="0"/>
              <a:t>はいくつですか。</a:t>
            </a:r>
            <a:endParaRPr kumimoji="1" lang="en-US" altLang="ja-JP" dirty="0"/>
          </a:p>
          <a:p>
            <a:r>
              <a:rPr kumimoji="1" lang="ja-JP" altLang="en-US" dirty="0"/>
              <a:t>（５秒待つ）</a:t>
            </a:r>
            <a:endParaRPr kumimoji="1" lang="en-US" altLang="ja-JP" dirty="0"/>
          </a:p>
          <a:p>
            <a:r>
              <a:rPr kumimoji="1" lang="ja-JP" altLang="en-US" dirty="0"/>
              <a:t>＜クリック＞５＋６は</a:t>
            </a:r>
            <a:r>
              <a:rPr kumimoji="1" lang="en-US" altLang="ja-JP" dirty="0"/>
              <a:t>11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r>
              <a:rPr kumimoji="1" lang="ja-JP" altLang="en-US" dirty="0"/>
              <a:t>繰り上がった１と３と２を足して＜クリック＞６。</a:t>
            </a:r>
            <a:endParaRPr kumimoji="1" lang="en-US" altLang="ja-JP" dirty="0"/>
          </a:p>
          <a:p>
            <a:r>
              <a:rPr kumimoji="1" lang="en-US" altLang="ja-JP" dirty="0"/>
              <a:t>100</a:t>
            </a:r>
            <a:r>
              <a:rPr kumimoji="1" lang="ja-JP" altLang="en-US" dirty="0"/>
              <a:t>の位の７はそのまま下ろしてきて＜クリック＞７。</a:t>
            </a:r>
            <a:endParaRPr kumimoji="1" lang="en-US" altLang="ja-JP" dirty="0"/>
          </a:p>
          <a:p>
            <a:r>
              <a:rPr kumimoji="1" lang="en-US" altLang="ja-JP" dirty="0"/>
              <a:t>1000</a:t>
            </a:r>
            <a:r>
              <a:rPr kumimoji="1" lang="ja-JP" altLang="en-US" dirty="0"/>
              <a:t>の位の２もそのまま下ろしてきて＜クリック＞２ですね。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答えは、</a:t>
            </a:r>
            <a:r>
              <a:rPr kumimoji="1" lang="en-US" altLang="ja-JP" dirty="0"/>
              <a:t>2761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633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次は引き算ですよ。</a:t>
            </a:r>
            <a:r>
              <a:rPr kumimoji="1" lang="en-US" altLang="ja-JP" dirty="0"/>
              <a:t>5586</a:t>
            </a:r>
            <a:r>
              <a:rPr kumimoji="1" lang="ja-JP" altLang="en-US" dirty="0"/>
              <a:t>－</a:t>
            </a:r>
            <a:r>
              <a:rPr kumimoji="1" lang="en-US" altLang="ja-JP" dirty="0"/>
              <a:t>159</a:t>
            </a:r>
            <a:r>
              <a:rPr kumimoji="1" lang="ja-JP" altLang="en-US" dirty="0"/>
              <a:t>はいくつですか。</a:t>
            </a:r>
            <a:endParaRPr kumimoji="1" lang="en-US" altLang="ja-JP" dirty="0"/>
          </a:p>
          <a:p>
            <a:r>
              <a:rPr kumimoji="1" lang="ja-JP" altLang="en-US" dirty="0"/>
              <a:t>（５秒待つ）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一の位の６から９は引けないので、十の位から</a:t>
            </a:r>
            <a:r>
              <a:rPr kumimoji="1" lang="en-US" altLang="ja-JP" dirty="0"/>
              <a:t>10</a:t>
            </a:r>
            <a:r>
              <a:rPr kumimoji="1" lang="ja-JP" altLang="en-US" dirty="0"/>
              <a:t>を借りてきます。＜クリック＞</a:t>
            </a:r>
            <a:endParaRPr kumimoji="1" lang="en-US" altLang="ja-JP" dirty="0"/>
          </a:p>
          <a:p>
            <a:r>
              <a:rPr kumimoji="1" lang="en-US" altLang="ja-JP" dirty="0"/>
              <a:t>16</a:t>
            </a:r>
            <a:r>
              <a:rPr kumimoji="1" lang="ja-JP" altLang="en-US" dirty="0"/>
              <a:t>から９を引いて、一の位は＜クリック＞７。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次は十の位を引きます。７から５を引いて、＜クリック＞２。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百の位は、５から１を引いて、＜クリック＞４。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千の位は、引く数がないのでそのまま下ろしてきて、＜クリック＞５ですね。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答えは、</a:t>
            </a:r>
            <a:r>
              <a:rPr kumimoji="1" lang="en-US" altLang="ja-JP" dirty="0"/>
              <a:t>5427</a:t>
            </a:r>
            <a:r>
              <a:rPr kumimoji="1" lang="ja-JP" altLang="en-US" dirty="0"/>
              <a:t>です。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946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形の特徴を確認しましょう。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87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＜クリック＞二辺（赤い線）の長さが同じ三角形を＜クリック＞二等辺三角形と言います。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624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＜クリック＞三辺（赤い線）の長さが同じ三角形を＜クリック＞正三角形と言います。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939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＜クリック＞赤い点の部分を＜クリック＞中心と言います。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150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＜クリック＞赤い線の部分を＜クリック＞半径と言います。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9088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＜クリック＞赤い線の部分を＜クリック＞直径と言います。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951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10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大きい数はどちらですか。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秒待つ）＜クリック＞大きい数は</a:t>
            </a:r>
            <a:r>
              <a:rPr kumimoji="1" lang="en-US" altLang="ja-JP" dirty="0"/>
              <a:t>20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「</a:t>
            </a:r>
            <a:r>
              <a:rPr kumimoji="1" lang="en-US" altLang="ja-JP" dirty="0"/>
              <a:t>20</a:t>
            </a:r>
            <a:r>
              <a:rPr kumimoji="1" lang="ja-JP" altLang="en-US" dirty="0"/>
              <a:t>は</a:t>
            </a:r>
            <a:r>
              <a:rPr kumimoji="1" lang="en-US" altLang="ja-JP" dirty="0"/>
              <a:t>10</a:t>
            </a:r>
            <a:r>
              <a:rPr kumimoji="1" lang="ja-JP" altLang="en-US" dirty="0"/>
              <a:t>より大きい」ということを、記号を使ってこのように書きます。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これを＜クリック＞「</a:t>
            </a:r>
            <a:r>
              <a:rPr kumimoji="1" lang="en-US" altLang="ja-JP" dirty="0"/>
              <a:t>20</a:t>
            </a:r>
            <a:r>
              <a:rPr kumimoji="1" lang="ja-JP" altLang="en-US" dirty="0"/>
              <a:t>大なり</a:t>
            </a:r>
            <a:r>
              <a:rPr kumimoji="1" lang="en-US" altLang="ja-JP" dirty="0"/>
              <a:t>10</a:t>
            </a:r>
            <a:r>
              <a:rPr kumimoji="1" lang="ja-JP" altLang="en-US" dirty="0"/>
              <a:t>」と読みます。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読むときは必ず左から読みます。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228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変化の特徴を読み取りましょう。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704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一辺</a:t>
            </a:r>
            <a:r>
              <a:rPr kumimoji="1" lang="ja-JP" altLang="en-US" smtClean="0"/>
              <a:t>が１</a:t>
            </a:r>
            <a:r>
              <a:rPr kumimoji="1" lang="en-US" altLang="ja-JP" smtClean="0"/>
              <a:t>cm</a:t>
            </a:r>
            <a:r>
              <a:rPr kumimoji="1" lang="ja-JP" altLang="en-US" dirty="0"/>
              <a:t>の正三角形がスライドに示すように並んでいます。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１番目は＜クリック＞正三角形が１個の図形、２番目は＜クリック＞正三角形が２個の図形、３番目は＜クリック＞正三角形が３個の図形、４番目は＜クリック＞正三角形が４個の図形。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このように規則的に並んだ</a:t>
            </a:r>
            <a:r>
              <a:rPr kumimoji="1" lang="en-US" altLang="ja-JP" dirty="0"/>
              <a:t>20</a:t>
            </a:r>
            <a:r>
              <a:rPr kumimoji="1" lang="ja-JP" altLang="en-US" dirty="0"/>
              <a:t>番目の図形の周りの長さを求めましょう。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4979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まず、正三角形の数が１個のときの、周りの長さを考えましょう。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（５秒間）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答えは、３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4984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正三角形の数が２個のときの、周りの長さを考えましょう。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（５秒間）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答えは、４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815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正三角形の数が３個のときの、周りの長さを考えましょう。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（５秒間）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答えは、５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6943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+mn-ea"/>
                <a:ea typeface="+mn-ea"/>
              </a:rPr>
              <a:t>正三角形の数と周りの長さを表に表すと、このようになります。</a:t>
            </a: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+mn-ea"/>
                <a:ea typeface="+mn-ea"/>
              </a:rPr>
              <a:t>＜クリック＞では、</a:t>
            </a:r>
            <a:r>
              <a:rPr kumimoji="1" lang="en-US" altLang="ja-JP" dirty="0">
                <a:latin typeface="+mn-ea"/>
                <a:ea typeface="+mn-ea"/>
              </a:rPr>
              <a:t>20</a:t>
            </a:r>
            <a:r>
              <a:rPr kumimoji="1" lang="ja-JP" altLang="en-US" dirty="0">
                <a:latin typeface="+mn-ea"/>
                <a:ea typeface="+mn-ea"/>
              </a:rPr>
              <a:t>番目の図形の周りの長さの数はいくつになるか考えましょう。</a:t>
            </a: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3862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+mn-ea"/>
                <a:ea typeface="+mn-ea"/>
              </a:rPr>
              <a:t>＜クリック＞正三角形の数が１ずつ増えると、＜クリック＞周りの長さが１ずつ増えることが分かりますね。</a:t>
            </a: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+mn-ea"/>
                <a:ea typeface="+mn-ea"/>
              </a:rPr>
              <a:t>＜クリック＞正三角形の数に２を足すと、＜クリック＞周りの長さになることが分かりますか。</a:t>
            </a: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+mn-ea"/>
                <a:ea typeface="+mn-ea"/>
              </a:rPr>
              <a:t>＜クリック＞それでは、</a:t>
            </a:r>
            <a:r>
              <a:rPr kumimoji="1" lang="en-US" altLang="ja-JP" dirty="0">
                <a:latin typeface="+mn-ea"/>
                <a:ea typeface="+mn-ea"/>
              </a:rPr>
              <a:t>20</a:t>
            </a:r>
            <a:r>
              <a:rPr kumimoji="1" lang="ja-JP" altLang="en-US" dirty="0">
                <a:latin typeface="+mn-ea"/>
                <a:ea typeface="+mn-ea"/>
              </a:rPr>
              <a:t>番目の図形の周りの長さを求める式を考えてみましょう。</a:t>
            </a: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+mn-ea"/>
                <a:ea typeface="+mn-ea"/>
              </a:rPr>
              <a:t>（</a:t>
            </a:r>
            <a:r>
              <a:rPr kumimoji="1" lang="en-US" altLang="ja-JP" dirty="0">
                <a:latin typeface="+mn-ea"/>
                <a:ea typeface="+mn-ea"/>
              </a:rPr>
              <a:t>10</a:t>
            </a:r>
            <a:r>
              <a:rPr kumimoji="1" lang="ja-JP" altLang="en-US" dirty="0">
                <a:latin typeface="+mn-ea"/>
                <a:ea typeface="+mn-ea"/>
              </a:rPr>
              <a:t>秒間）</a:t>
            </a: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+mn-ea"/>
                <a:ea typeface="+mn-ea"/>
              </a:rPr>
              <a:t>正三角形の数に２を足すと周りの長さになるので、＜クリック＞</a:t>
            </a:r>
            <a:r>
              <a:rPr kumimoji="1" lang="en-US" altLang="ja-JP" dirty="0">
                <a:latin typeface="+mn-ea"/>
                <a:ea typeface="+mn-ea"/>
              </a:rPr>
              <a:t>20</a:t>
            </a:r>
            <a:r>
              <a:rPr kumimoji="1" lang="ja-JP" altLang="en-US" dirty="0">
                <a:latin typeface="+mn-ea"/>
                <a:ea typeface="+mn-ea"/>
              </a:rPr>
              <a:t>番目の周りの数を求める式は</a:t>
            </a:r>
            <a:r>
              <a:rPr kumimoji="1" lang="en-US" altLang="ja-JP" dirty="0">
                <a:latin typeface="+mn-ea"/>
                <a:ea typeface="+mn-ea"/>
              </a:rPr>
              <a:t>20</a:t>
            </a:r>
            <a:r>
              <a:rPr kumimoji="1" lang="ja-JP" altLang="en-US" dirty="0">
                <a:latin typeface="+mn-ea"/>
                <a:ea typeface="+mn-ea"/>
              </a:rPr>
              <a:t>＋２で、答えは</a:t>
            </a:r>
            <a:r>
              <a:rPr kumimoji="1" lang="en-US" altLang="ja-JP" dirty="0">
                <a:latin typeface="+mn-ea"/>
                <a:ea typeface="+mn-ea"/>
              </a:rPr>
              <a:t>22</a:t>
            </a:r>
            <a:r>
              <a:rPr kumimoji="1" lang="ja-JP" altLang="en-US" dirty="0">
                <a:latin typeface="+mn-ea"/>
                <a:ea typeface="+mn-ea"/>
              </a:rPr>
              <a:t>になります。</a:t>
            </a:r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2154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＜クリック＞変化の様子を式を用いて表すと、次のような＜クリック＞言葉の式にしたり、＜クリック＞□と△を用いた式にすることができます。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0091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よくできました！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66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500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大きい数はどちらですか。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秒待つ）＜クリック＞大きい数は</a:t>
            </a:r>
            <a:r>
              <a:rPr kumimoji="1" lang="en-US" altLang="ja-JP" dirty="0"/>
              <a:t>500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「</a:t>
            </a:r>
            <a:r>
              <a:rPr kumimoji="1" lang="en-US" altLang="ja-JP" dirty="0"/>
              <a:t>300</a:t>
            </a:r>
            <a:r>
              <a:rPr kumimoji="1" lang="ja-JP" altLang="en-US" dirty="0"/>
              <a:t>は</a:t>
            </a:r>
            <a:r>
              <a:rPr kumimoji="1" lang="en-US" altLang="ja-JP" dirty="0"/>
              <a:t>500</a:t>
            </a:r>
            <a:r>
              <a:rPr kumimoji="1" lang="ja-JP" altLang="en-US" dirty="0"/>
              <a:t>より小さい」ということを、記号を使ってこのように書きます。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これを＜クリック＞「</a:t>
            </a:r>
            <a:r>
              <a:rPr kumimoji="1" lang="en-US" altLang="ja-JP" dirty="0"/>
              <a:t>300</a:t>
            </a:r>
            <a:r>
              <a:rPr kumimoji="1" lang="ja-JP" altLang="en-US" dirty="0"/>
              <a:t>小なり</a:t>
            </a:r>
            <a:r>
              <a:rPr kumimoji="1" lang="en-US" altLang="ja-JP" dirty="0"/>
              <a:t>500</a:t>
            </a:r>
            <a:r>
              <a:rPr kumimoji="1" lang="ja-JP" altLang="en-US" dirty="0"/>
              <a:t>」と読みます。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読むときは必ず左から読みます。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118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1000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1000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大きい数はどちらですか。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秒待つ）＜クリック＞</a:t>
            </a:r>
            <a:r>
              <a:rPr kumimoji="1" lang="en-US" altLang="ja-JP" dirty="0"/>
              <a:t>1000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1000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数は同じですね。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「同じ」ということを、記号を使ってこのように書きます。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これを＜クリック＞「</a:t>
            </a:r>
            <a:r>
              <a:rPr kumimoji="1" lang="en-US" altLang="ja-JP" dirty="0"/>
              <a:t>1000</a:t>
            </a:r>
            <a:r>
              <a:rPr kumimoji="1" lang="ja-JP" altLang="en-US" dirty="0"/>
              <a:t>イコール</a:t>
            </a:r>
            <a:r>
              <a:rPr kumimoji="1" lang="en-US" altLang="ja-JP" dirty="0"/>
              <a:t>1000</a:t>
            </a:r>
            <a:r>
              <a:rPr kumimoji="1" lang="ja-JP" altLang="en-US" dirty="0"/>
              <a:t>」と読みます。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936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大きい数はどちらですか。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＜クリック＞大きい数は、</a:t>
            </a:r>
            <a:r>
              <a:rPr kumimoji="1" lang="en-US" altLang="ja-JP" dirty="0"/>
              <a:t>5110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これを＜クリック＞「</a:t>
            </a:r>
            <a:r>
              <a:rPr kumimoji="1" lang="en-US" altLang="ja-JP" dirty="0"/>
              <a:t>5100</a:t>
            </a:r>
            <a:r>
              <a:rPr kumimoji="1" lang="ja-JP" altLang="en-US" dirty="0"/>
              <a:t>小なり</a:t>
            </a:r>
            <a:r>
              <a:rPr kumimoji="1" lang="en-US" altLang="ja-JP" dirty="0"/>
              <a:t>5110</a:t>
            </a:r>
            <a:r>
              <a:rPr kumimoji="1" lang="ja-JP" altLang="en-US" dirty="0"/>
              <a:t>」と読みます。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542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大きい数はどちらですか。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＜クリック＞大きい数は、</a:t>
            </a:r>
            <a:r>
              <a:rPr kumimoji="1" lang="en-US" altLang="ja-JP" dirty="0"/>
              <a:t>7120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これを＜クリック＞「</a:t>
            </a:r>
            <a:r>
              <a:rPr kumimoji="1" lang="en-US" altLang="ja-JP" dirty="0"/>
              <a:t>7120</a:t>
            </a:r>
            <a:r>
              <a:rPr kumimoji="1" lang="ja-JP" altLang="en-US" dirty="0"/>
              <a:t>大なり</a:t>
            </a:r>
            <a:r>
              <a:rPr kumimoji="1" lang="en-US" altLang="ja-JP" dirty="0"/>
              <a:t>1720</a:t>
            </a:r>
            <a:r>
              <a:rPr kumimoji="1" lang="ja-JP" altLang="en-US" dirty="0"/>
              <a:t>」と読みます。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68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大きい数はどちらですか。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＜クリック＞どちらも</a:t>
            </a:r>
            <a:r>
              <a:rPr kumimoji="1" lang="en-US" altLang="ja-JP" dirty="0"/>
              <a:t>2135</a:t>
            </a:r>
            <a:r>
              <a:rPr kumimoji="1" lang="ja-JP" altLang="en-US" dirty="0"/>
              <a:t>で、同じですね。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これを＜クリック＞「</a:t>
            </a:r>
            <a:r>
              <a:rPr kumimoji="1" lang="en-US" altLang="ja-JP" dirty="0"/>
              <a:t>2135</a:t>
            </a:r>
            <a:r>
              <a:rPr kumimoji="1" lang="ja-JP" altLang="en-US" dirty="0"/>
              <a:t>イコール</a:t>
            </a:r>
            <a:r>
              <a:rPr kumimoji="1" lang="en-US" altLang="ja-JP" dirty="0"/>
              <a:t>2135</a:t>
            </a:r>
            <a:r>
              <a:rPr kumimoji="1" lang="ja-JP" altLang="en-US" dirty="0"/>
              <a:t>」と読みます。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893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計算をしましょう。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686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2300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4200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たすといくつですか？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（５秒待つ）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＜クリック＞答えは、</a:t>
            </a:r>
            <a:r>
              <a:rPr kumimoji="1" lang="en-US" altLang="ja-JP" dirty="0"/>
              <a:t>6500</a:t>
            </a:r>
            <a:r>
              <a:rPr kumimoji="1" lang="ja-JP" altLang="en-US" dirty="0"/>
              <a:t>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80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60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5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8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488318" y="2716305"/>
            <a:ext cx="11215364" cy="1076045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１０００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kumimoji="1"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までの数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70AB3B0-A2D8-466E-86D3-86DC7C4C08DF}"/>
              </a:ext>
            </a:extLst>
          </p:cNvPr>
          <p:cNvSpPr txBox="1">
            <a:spLocks/>
          </p:cNvSpPr>
          <p:nvPr/>
        </p:nvSpPr>
        <p:spPr>
          <a:xfrm>
            <a:off x="8165936" y="2460086"/>
            <a:ext cx="854959" cy="5124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かず</a:t>
            </a:r>
          </a:p>
        </p:txBody>
      </p:sp>
    </p:spTree>
    <p:extLst>
      <p:ext uri="{BB962C8B-B14F-4D97-AF65-F5344CB8AC3E}">
        <p14:creationId xmlns:p14="http://schemas.microsoft.com/office/powerpoint/2010/main" val="25895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" y="5086671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1128" y="299145"/>
            <a:ext cx="12192000" cy="1156447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たすといくつですか？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81423" y="5086670"/>
            <a:ext cx="3984453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57901" y="3594047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４０００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7084522" y="3594047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６０００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5486162" y="5151502"/>
            <a:ext cx="3979714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１００００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526875" y="1669031"/>
            <a:ext cx="4351136" cy="1042138"/>
            <a:chOff x="477194" y="1593486"/>
            <a:chExt cx="4351136" cy="1042138"/>
          </a:xfrm>
        </p:grpSpPr>
        <p:sp>
          <p:nvSpPr>
            <p:cNvPr id="2" name="楕円 1"/>
            <p:cNvSpPr/>
            <p:nvPr/>
          </p:nvSpPr>
          <p:spPr>
            <a:xfrm>
              <a:off x="477194" y="1607588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楕円 21"/>
            <p:cNvSpPr/>
            <p:nvPr/>
          </p:nvSpPr>
          <p:spPr>
            <a:xfrm>
              <a:off x="1567394" y="1598623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3" name="楕円 32"/>
            <p:cNvSpPr/>
            <p:nvPr/>
          </p:nvSpPr>
          <p:spPr>
            <a:xfrm>
              <a:off x="2663559" y="1598623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4" name="楕円 33"/>
            <p:cNvSpPr/>
            <p:nvPr/>
          </p:nvSpPr>
          <p:spPr>
            <a:xfrm>
              <a:off x="3763800" y="1593486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256423" y="1598623"/>
            <a:ext cx="5389854" cy="2140582"/>
            <a:chOff x="6256423" y="1598623"/>
            <a:chExt cx="5389854" cy="2140582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6256423" y="1598623"/>
              <a:ext cx="5389854" cy="1037001"/>
              <a:chOff x="6552257" y="1598623"/>
              <a:chExt cx="5389854" cy="1037001"/>
            </a:xfrm>
          </p:grpSpPr>
          <p:sp>
            <p:nvSpPr>
              <p:cNvPr id="24" name="楕円 23"/>
              <p:cNvSpPr/>
              <p:nvPr/>
            </p:nvSpPr>
            <p:spPr>
              <a:xfrm>
                <a:off x="10877581" y="1598623"/>
                <a:ext cx="1064530" cy="102803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spc="-3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1000</a:t>
                </a:r>
                <a:endParaRPr kumimoji="1" lang="ja-JP" altLang="en-US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29" name="楕円 28"/>
              <p:cNvSpPr/>
              <p:nvPr/>
            </p:nvSpPr>
            <p:spPr>
              <a:xfrm>
                <a:off x="9761711" y="1607588"/>
                <a:ext cx="1064530" cy="102803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spc="-3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1000</a:t>
                </a:r>
                <a:endParaRPr kumimoji="1" lang="ja-JP" altLang="en-US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30" name="楕円 29"/>
              <p:cNvSpPr/>
              <p:nvPr/>
            </p:nvSpPr>
            <p:spPr>
              <a:xfrm>
                <a:off x="8697181" y="1607588"/>
                <a:ext cx="1064530" cy="102803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spc="-3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1000</a:t>
                </a:r>
                <a:endParaRPr kumimoji="1" lang="ja-JP" altLang="en-US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31" name="楕円 30"/>
              <p:cNvSpPr/>
              <p:nvPr/>
            </p:nvSpPr>
            <p:spPr>
              <a:xfrm>
                <a:off x="7620721" y="1598623"/>
                <a:ext cx="1064530" cy="102803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spc="-3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1000</a:t>
                </a:r>
                <a:endParaRPr kumimoji="1" lang="ja-JP" altLang="en-US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32" name="楕円 31"/>
              <p:cNvSpPr/>
              <p:nvPr/>
            </p:nvSpPr>
            <p:spPr>
              <a:xfrm>
                <a:off x="6552257" y="1607588"/>
                <a:ext cx="1064530" cy="102803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spc="-3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1000</a:t>
                </a:r>
                <a:endParaRPr kumimoji="1" lang="ja-JP" altLang="en-US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</p:grpSp>
        <p:sp>
          <p:nvSpPr>
            <p:cNvPr id="35" name="楕円 34"/>
            <p:cNvSpPr/>
            <p:nvPr/>
          </p:nvSpPr>
          <p:spPr>
            <a:xfrm>
              <a:off x="6256423" y="2711169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36" name="正方形/長方形 35"/>
          <p:cNvSpPr/>
          <p:nvPr/>
        </p:nvSpPr>
        <p:spPr>
          <a:xfrm>
            <a:off x="4894753" y="1626866"/>
            <a:ext cx="1310330" cy="994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＋</a:t>
            </a:r>
          </a:p>
        </p:txBody>
      </p:sp>
      <p:sp>
        <p:nvSpPr>
          <p:cNvPr id="2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335045" y="4600804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</p:spTree>
    <p:extLst>
      <p:ext uri="{BB962C8B-B14F-4D97-AF65-F5344CB8AC3E}">
        <p14:creationId xmlns:p14="http://schemas.microsoft.com/office/powerpoint/2010/main" val="79208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-0.22513 -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63" y="-1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33112 0.147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9" y="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3" grpId="0"/>
      <p:bldP spid="44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" y="5086671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61045"/>
            <a:ext cx="12192000" cy="1156447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ひくといくつですか？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81423" y="5086670"/>
            <a:ext cx="3984453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91982" y="3570316"/>
            <a:ext cx="4120553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１２０００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5486162" y="5151502"/>
            <a:ext cx="3979714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８０００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480188" y="2257425"/>
            <a:ext cx="1310330" cy="994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－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790518" y="3570315"/>
            <a:ext cx="4120553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４０００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183783" y="1493037"/>
            <a:ext cx="4614247" cy="1982039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311259" y="1599252"/>
            <a:ext cx="4464202" cy="1875824"/>
            <a:chOff x="354991" y="1582993"/>
            <a:chExt cx="4464202" cy="1875824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354991" y="1620864"/>
              <a:ext cx="3586696" cy="913081"/>
              <a:chOff x="477194" y="1593486"/>
              <a:chExt cx="4351136" cy="1042138"/>
            </a:xfrm>
          </p:grpSpPr>
          <p:sp>
            <p:nvSpPr>
              <p:cNvPr id="28" name="楕円 27"/>
              <p:cNvSpPr/>
              <p:nvPr/>
            </p:nvSpPr>
            <p:spPr>
              <a:xfrm>
                <a:off x="477194" y="1607588"/>
                <a:ext cx="1064530" cy="102803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pc="-45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1000</a:t>
                </a:r>
                <a:endParaRPr kumimoji="1" lang="ja-JP" altLang="en-US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29" name="楕円 28"/>
              <p:cNvSpPr/>
              <p:nvPr/>
            </p:nvSpPr>
            <p:spPr>
              <a:xfrm>
                <a:off x="1567394" y="1598623"/>
                <a:ext cx="1064530" cy="102803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pc="-45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1000</a:t>
                </a:r>
                <a:endParaRPr kumimoji="1" lang="ja-JP" altLang="en-US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30" name="楕円 29"/>
              <p:cNvSpPr/>
              <p:nvPr/>
            </p:nvSpPr>
            <p:spPr>
              <a:xfrm>
                <a:off x="2663559" y="1598623"/>
                <a:ext cx="1064530" cy="102803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pc="-45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1000</a:t>
                </a:r>
                <a:endParaRPr kumimoji="1" lang="ja-JP" altLang="en-US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31" name="楕円 30"/>
              <p:cNvSpPr/>
              <p:nvPr/>
            </p:nvSpPr>
            <p:spPr>
              <a:xfrm>
                <a:off x="3763800" y="1593486"/>
                <a:ext cx="1064530" cy="102803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pc="-45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1000</a:t>
                </a:r>
                <a:endParaRPr kumimoji="1" lang="ja-JP" altLang="en-US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</p:grpSp>
        <p:sp>
          <p:nvSpPr>
            <p:cNvPr id="32" name="楕円 31"/>
            <p:cNvSpPr/>
            <p:nvPr/>
          </p:nvSpPr>
          <p:spPr>
            <a:xfrm>
              <a:off x="3941687" y="1582993"/>
              <a:ext cx="877506" cy="900725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5" name="楕円 34"/>
            <p:cNvSpPr/>
            <p:nvPr/>
          </p:nvSpPr>
          <p:spPr>
            <a:xfrm>
              <a:off x="365571" y="2558092"/>
              <a:ext cx="877506" cy="900725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7" name="楕円 36"/>
            <p:cNvSpPr/>
            <p:nvPr/>
          </p:nvSpPr>
          <p:spPr>
            <a:xfrm>
              <a:off x="1266696" y="2536911"/>
              <a:ext cx="877506" cy="900725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9" name="楕円 38"/>
            <p:cNvSpPr/>
            <p:nvPr/>
          </p:nvSpPr>
          <p:spPr>
            <a:xfrm>
              <a:off x="2157239" y="2562431"/>
              <a:ext cx="864747" cy="857158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3041329" y="2554956"/>
            <a:ext cx="1756701" cy="877155"/>
            <a:chOff x="3041329" y="2554956"/>
            <a:chExt cx="1756701" cy="877155"/>
          </a:xfrm>
        </p:grpSpPr>
        <p:sp>
          <p:nvSpPr>
            <p:cNvPr id="40" name="楕円 39"/>
            <p:cNvSpPr/>
            <p:nvPr/>
          </p:nvSpPr>
          <p:spPr>
            <a:xfrm>
              <a:off x="3041329" y="2574953"/>
              <a:ext cx="864747" cy="857158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1" name="楕円 40"/>
            <p:cNvSpPr/>
            <p:nvPr/>
          </p:nvSpPr>
          <p:spPr>
            <a:xfrm>
              <a:off x="3933283" y="2554956"/>
              <a:ext cx="864747" cy="857158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4863215" y="1617625"/>
            <a:ext cx="1799406" cy="939719"/>
            <a:chOff x="7673446" y="2214986"/>
            <a:chExt cx="2196406" cy="1045237"/>
          </a:xfrm>
        </p:grpSpPr>
        <p:sp>
          <p:nvSpPr>
            <p:cNvPr id="34" name="楕円 33"/>
            <p:cNvSpPr/>
            <p:nvPr/>
          </p:nvSpPr>
          <p:spPr>
            <a:xfrm>
              <a:off x="7673446" y="2214986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2" name="楕円 41"/>
            <p:cNvSpPr/>
            <p:nvPr/>
          </p:nvSpPr>
          <p:spPr>
            <a:xfrm>
              <a:off x="8805322" y="2232187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8019332" y="2257425"/>
            <a:ext cx="1846318" cy="994656"/>
            <a:chOff x="8019332" y="2257425"/>
            <a:chExt cx="1846318" cy="994656"/>
          </a:xfrm>
        </p:grpSpPr>
        <p:sp>
          <p:nvSpPr>
            <p:cNvPr id="53" name="楕円 52"/>
            <p:cNvSpPr/>
            <p:nvPr/>
          </p:nvSpPr>
          <p:spPr>
            <a:xfrm>
              <a:off x="8019332" y="2266024"/>
              <a:ext cx="912161" cy="986057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4" name="楕円 53"/>
            <p:cNvSpPr/>
            <p:nvPr/>
          </p:nvSpPr>
          <p:spPr>
            <a:xfrm>
              <a:off x="8953489" y="2257425"/>
              <a:ext cx="912161" cy="986057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9892757" y="2257425"/>
            <a:ext cx="1855295" cy="994656"/>
            <a:chOff x="9892757" y="2257425"/>
            <a:chExt cx="1855295" cy="994656"/>
          </a:xfrm>
          <a:solidFill>
            <a:srgbClr val="FFC000"/>
          </a:solidFill>
        </p:grpSpPr>
        <p:sp>
          <p:nvSpPr>
            <p:cNvPr id="55" name="楕円 54"/>
            <p:cNvSpPr/>
            <p:nvPr/>
          </p:nvSpPr>
          <p:spPr>
            <a:xfrm>
              <a:off x="9892757" y="2257425"/>
              <a:ext cx="912161" cy="986057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3" name="楕円 42"/>
            <p:cNvSpPr/>
            <p:nvPr/>
          </p:nvSpPr>
          <p:spPr>
            <a:xfrm>
              <a:off x="10835891" y="2266024"/>
              <a:ext cx="912161" cy="986057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pc="-45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pc="-4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3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335045" y="4600804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</p:spTree>
    <p:extLst>
      <p:ext uri="{BB962C8B-B14F-4D97-AF65-F5344CB8AC3E}">
        <p14:creationId xmlns:p14="http://schemas.microsoft.com/office/powerpoint/2010/main" val="238386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7 L -0.41054 0.040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34" y="19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-0.41562 -0.0942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81" y="-47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0.28034 -0.0067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1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4" grpId="0"/>
      <p:bldP spid="36" grpId="0"/>
      <p:bldP spid="26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424136" y="4531315"/>
            <a:ext cx="4085249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24136" y="1615369"/>
            <a:ext cx="4085249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２７３５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701612" y="3000411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２６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6212541" y="4558206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1848255" y="3419418"/>
            <a:ext cx="1144097" cy="885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＋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1848255" y="4304781"/>
            <a:ext cx="6602424" cy="26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325033" y="4585102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437525" y="4585098"/>
            <a:ext cx="116250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325033" y="469958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496233" y="4585098"/>
            <a:ext cx="116250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43146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7" grpId="0"/>
      <p:bldP spid="38" grpId="0"/>
      <p:bldP spid="3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432390" y="4531315"/>
            <a:ext cx="4076995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406157" y="1615363"/>
            <a:ext cx="1017106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221804" y="3000411"/>
            <a:ext cx="3270419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１５９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6212541" y="4558206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2332544" y="3413195"/>
            <a:ext cx="1144097" cy="885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－</a:t>
            </a: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2081719" y="4331672"/>
            <a:ext cx="6368960" cy="268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325033" y="4585102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410765" y="4585098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256282" y="654367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5325033" y="1681140"/>
            <a:ext cx="1051767" cy="106205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5366814" y="1648849"/>
            <a:ext cx="1009986" cy="1331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157231" y="1613392"/>
            <a:ext cx="1299885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212539" y="648898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１６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256282" y="660793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432390" y="1611210"/>
            <a:ext cx="1017106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476641" y="4585098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6298800" y="1734922"/>
            <a:ext cx="1051767" cy="106205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0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02148 -0.09745 C 0.02591 -0.11944 0.03268 -0.12824 0.03971 -0.12824 C 0.04778 -0.12824 0.05429 -0.11944 0.05872 -0.09745 L 0.08034 -4.44444E-6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7" grpId="0"/>
      <p:bldP spid="38" grpId="0"/>
      <p:bldP spid="39" grpId="0"/>
      <p:bldP spid="39" grpId="1"/>
      <p:bldP spid="39" grpId="2"/>
      <p:bldP spid="21" grpId="0"/>
      <p:bldP spid="23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3010" y="2235200"/>
            <a:ext cx="9745980" cy="2387600"/>
          </a:xfrm>
        </p:spPr>
        <p:txBody>
          <a:bodyPr anchor="ctr"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形の特徴を確認しましょう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282772" y="2487012"/>
            <a:ext cx="1413562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かたち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994625" y="2464152"/>
            <a:ext cx="1865507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とくちょう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193792" y="2488982"/>
            <a:ext cx="2051619" cy="5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かくにん</a:t>
            </a:r>
          </a:p>
        </p:txBody>
      </p:sp>
    </p:spTree>
    <p:extLst>
      <p:ext uri="{BB962C8B-B14F-4D97-AF65-F5344CB8AC3E}">
        <p14:creationId xmlns:p14="http://schemas.microsoft.com/office/powerpoint/2010/main" val="24348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4688487" y="3239725"/>
            <a:ext cx="7548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二辺（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赤い線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）の長さが同じ</a:t>
            </a:r>
            <a:endParaRPr kumimoji="1" lang="en-US" altLang="ja-JP" sz="44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66242" y="525539"/>
            <a:ext cx="57054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二等辺三角形の特徴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218490" y="449"/>
            <a:ext cx="1560552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にとうへん</a:t>
            </a:r>
          </a:p>
        </p:txBody>
      </p:sp>
      <p:pic>
        <p:nvPicPr>
          <p:cNvPr id="18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67" y="3865097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タイトル 1"/>
          <p:cNvSpPr txBox="1">
            <a:spLocks/>
          </p:cNvSpPr>
          <p:nvPr/>
        </p:nvSpPr>
        <p:spPr>
          <a:xfrm>
            <a:off x="4925063" y="17205"/>
            <a:ext cx="1686910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かくけい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994423" y="17205"/>
            <a:ext cx="1686910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とくちょう</a:t>
            </a:r>
          </a:p>
        </p:txBody>
      </p:sp>
      <p:sp>
        <p:nvSpPr>
          <p:cNvPr id="2" name="二等辺三角形 1"/>
          <p:cNvSpPr/>
          <p:nvPr/>
        </p:nvSpPr>
        <p:spPr>
          <a:xfrm>
            <a:off x="716939" y="1655379"/>
            <a:ext cx="3309939" cy="45758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716939" y="1672318"/>
            <a:ext cx="1655366" cy="457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371909" y="1669027"/>
            <a:ext cx="1654969" cy="45758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6794" y="3865098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正方形/長方形 24"/>
          <p:cNvSpPr/>
          <p:nvPr/>
        </p:nvSpPr>
        <p:spPr>
          <a:xfrm>
            <a:off x="4779042" y="5349165"/>
            <a:ext cx="365527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417504" y="5421644"/>
            <a:ext cx="3635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と言います。　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830520" y="5453180"/>
            <a:ext cx="3632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二等辺三角形　</a:t>
            </a:r>
            <a:r>
              <a:rPr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577668" y="2645256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にへん</a:t>
            </a: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8418080" y="2624607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9925283" y="2645256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おな</a:t>
            </a: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5980798" y="2648876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あか</a:t>
            </a: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7054328" y="2643388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702136" y="4239853"/>
            <a:ext cx="7548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三角形を、</a:t>
            </a:r>
            <a:endParaRPr kumimoji="1" lang="en-US" altLang="ja-JP" sz="44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4495912" y="3647697"/>
            <a:ext cx="2231528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かくけい</a:t>
            </a:r>
          </a:p>
        </p:txBody>
      </p:sp>
      <p:sp>
        <p:nvSpPr>
          <p:cNvPr id="31" name="タイトル 1"/>
          <p:cNvSpPr txBox="1">
            <a:spLocks/>
          </p:cNvSpPr>
          <p:nvPr/>
        </p:nvSpPr>
        <p:spPr>
          <a:xfrm>
            <a:off x="4901572" y="4834938"/>
            <a:ext cx="1560552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にとうへん</a:t>
            </a:r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6442460" y="4828416"/>
            <a:ext cx="1686910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かくけい</a:t>
            </a:r>
          </a:p>
        </p:txBody>
      </p:sp>
      <p:sp>
        <p:nvSpPr>
          <p:cNvPr id="33" name="タイトル 1"/>
          <p:cNvSpPr txBox="1">
            <a:spLocks/>
          </p:cNvSpPr>
          <p:nvPr/>
        </p:nvSpPr>
        <p:spPr>
          <a:xfrm>
            <a:off x="8509345" y="4812650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い</a:t>
            </a:r>
          </a:p>
        </p:txBody>
      </p:sp>
    </p:spTree>
    <p:extLst>
      <p:ext uri="{BB962C8B-B14F-4D97-AF65-F5344CB8AC3E}">
        <p14:creationId xmlns:p14="http://schemas.microsoft.com/office/powerpoint/2010/main" val="141096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3428967" y="580755"/>
            <a:ext cx="4474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正三角形の特徴</a:t>
            </a:r>
          </a:p>
        </p:txBody>
      </p:sp>
      <p:pic>
        <p:nvPicPr>
          <p:cNvPr id="18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3780">
            <a:off x="4018432" y="3758682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タイトル 1"/>
          <p:cNvSpPr txBox="1">
            <a:spLocks/>
          </p:cNvSpPr>
          <p:nvPr/>
        </p:nvSpPr>
        <p:spPr>
          <a:xfrm>
            <a:off x="3561607" y="55665"/>
            <a:ext cx="2162803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17371" y="80319"/>
            <a:ext cx="1686910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とくちょう</a:t>
            </a:r>
          </a:p>
        </p:txBody>
      </p:sp>
      <p:sp>
        <p:nvSpPr>
          <p:cNvPr id="2" name="二等辺三角形 1"/>
          <p:cNvSpPr/>
          <p:nvPr/>
        </p:nvSpPr>
        <p:spPr>
          <a:xfrm>
            <a:off x="623411" y="2371667"/>
            <a:ext cx="4145729" cy="360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9" name="直線コネクタ 18"/>
          <p:cNvCxnSpPr>
            <a:endCxn id="2" idx="2"/>
          </p:cNvCxnSpPr>
          <p:nvPr/>
        </p:nvCxnSpPr>
        <p:spPr>
          <a:xfrm flipH="1">
            <a:off x="623411" y="2382272"/>
            <a:ext cx="2072864" cy="35893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070" y="3751859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正方形/長方形 24"/>
          <p:cNvSpPr/>
          <p:nvPr/>
        </p:nvSpPr>
        <p:spPr>
          <a:xfrm>
            <a:off x="5807933" y="5189761"/>
            <a:ext cx="247419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63030" y="5262240"/>
            <a:ext cx="3635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と言います。　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07933" y="5334719"/>
            <a:ext cx="2457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正三角形　</a:t>
            </a:r>
            <a:r>
              <a:rPr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44765" y="3109350"/>
            <a:ext cx="63539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三辺（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赤い線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）の長さが</a:t>
            </a:r>
            <a:endParaRPr kumimoji="1" lang="en-US" altLang="ja-JP" sz="44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H="1">
            <a:off x="609764" y="5958019"/>
            <a:ext cx="41457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 flipV="1">
            <a:off x="2682628" y="2371667"/>
            <a:ext cx="2072864" cy="3600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628" y="6032031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タイトル 1"/>
          <p:cNvSpPr txBox="1">
            <a:spLocks/>
          </p:cNvSpPr>
          <p:nvPr/>
        </p:nvSpPr>
        <p:spPr>
          <a:xfrm>
            <a:off x="5597651" y="2447217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さんぺん</a:t>
            </a: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9371472" y="2444773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5276661" y="3517047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おな</a:t>
            </a: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6926850" y="2444773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あか</a:t>
            </a:r>
          </a:p>
        </p:txBody>
      </p:sp>
      <p:sp>
        <p:nvSpPr>
          <p:cNvPr id="31" name="タイトル 1"/>
          <p:cNvSpPr txBox="1">
            <a:spLocks/>
          </p:cNvSpPr>
          <p:nvPr/>
        </p:nvSpPr>
        <p:spPr>
          <a:xfrm>
            <a:off x="7997793" y="2452285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44765" y="4126859"/>
            <a:ext cx="63539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同じ三角形を、</a:t>
            </a:r>
            <a:endParaRPr kumimoji="1" lang="en-US" altLang="ja-JP" sz="44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タイトル 1"/>
          <p:cNvSpPr txBox="1">
            <a:spLocks/>
          </p:cNvSpPr>
          <p:nvPr/>
        </p:nvSpPr>
        <p:spPr>
          <a:xfrm>
            <a:off x="6528671" y="3503399"/>
            <a:ext cx="2231528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かくけい</a:t>
            </a: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5909101" y="4664670"/>
            <a:ext cx="2118056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</a:t>
            </a: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8436106" y="4651361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い</a:t>
            </a:r>
          </a:p>
        </p:txBody>
      </p:sp>
    </p:spTree>
    <p:extLst>
      <p:ext uri="{BB962C8B-B14F-4D97-AF65-F5344CB8AC3E}">
        <p14:creationId xmlns:p14="http://schemas.microsoft.com/office/powerpoint/2010/main" val="218310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4514817" y="626270"/>
            <a:ext cx="2627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円の特徴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4443377" y="140122"/>
            <a:ext cx="796081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えん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5549283" y="125834"/>
            <a:ext cx="1686910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とくちょう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99C837F1-7C7D-4679-8739-7444E8974A88}"/>
              </a:ext>
            </a:extLst>
          </p:cNvPr>
          <p:cNvSpPr/>
          <p:nvPr/>
        </p:nvSpPr>
        <p:spPr>
          <a:xfrm>
            <a:off x="912818" y="2477938"/>
            <a:ext cx="3816000" cy="3816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2730818" y="4295938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8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818" y="4475938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5403274" y="4170280"/>
            <a:ext cx="66179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赤い点の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部分を</a:t>
            </a:r>
            <a:endParaRPr kumimoji="1" lang="en-US" altLang="ja-JP" sz="44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5178964" y="3509661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あか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7698524" y="3509661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ぶぶん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DCD161D-AE8C-4E4D-93D4-84E1CA0C8BAA}"/>
              </a:ext>
            </a:extLst>
          </p:cNvPr>
          <p:cNvSpPr txBox="1"/>
          <p:nvPr/>
        </p:nvSpPr>
        <p:spPr>
          <a:xfrm>
            <a:off x="7748866" y="5455801"/>
            <a:ext cx="3635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と言います。　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49F1FA2-7830-4E02-9722-D6408CACB792}"/>
              </a:ext>
            </a:extLst>
          </p:cNvPr>
          <p:cNvSpPr txBox="1"/>
          <p:nvPr/>
        </p:nvSpPr>
        <p:spPr>
          <a:xfrm>
            <a:off x="6339557" y="5516361"/>
            <a:ext cx="1331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中心</a:t>
            </a:r>
            <a:r>
              <a:rPr kumimoji="1"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2AF1D67-9C9F-4A91-8CE8-BF58420C35D2}"/>
              </a:ext>
            </a:extLst>
          </p:cNvPr>
          <p:cNvSpPr/>
          <p:nvPr/>
        </p:nvSpPr>
        <p:spPr>
          <a:xfrm>
            <a:off x="6301897" y="5189675"/>
            <a:ext cx="1409309" cy="1095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004858C8-E189-4519-B5FC-5ACC9A1EE595}"/>
              </a:ext>
            </a:extLst>
          </p:cNvPr>
          <p:cNvSpPr txBox="1">
            <a:spLocks/>
          </p:cNvSpPr>
          <p:nvPr/>
        </p:nvSpPr>
        <p:spPr>
          <a:xfrm>
            <a:off x="7826542" y="4835574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い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84C1E0EA-AEB2-47FD-9AD0-6E19B76A1CBE}"/>
              </a:ext>
            </a:extLst>
          </p:cNvPr>
          <p:cNvSpPr txBox="1">
            <a:spLocks/>
          </p:cNvSpPr>
          <p:nvPr/>
        </p:nvSpPr>
        <p:spPr>
          <a:xfrm>
            <a:off x="6087105" y="5266626"/>
            <a:ext cx="1608029" cy="3183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ちゅうしん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D10D7107-B276-45F8-A28D-A9FAF070E0CF}"/>
              </a:ext>
            </a:extLst>
          </p:cNvPr>
          <p:cNvSpPr txBox="1">
            <a:spLocks/>
          </p:cNvSpPr>
          <p:nvPr/>
        </p:nvSpPr>
        <p:spPr>
          <a:xfrm>
            <a:off x="6302192" y="3509661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てん</a:t>
            </a:r>
          </a:p>
        </p:txBody>
      </p:sp>
    </p:spTree>
    <p:extLst>
      <p:ext uri="{BB962C8B-B14F-4D97-AF65-F5344CB8AC3E}">
        <p14:creationId xmlns:p14="http://schemas.microsoft.com/office/powerpoint/2010/main" val="166458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4514817" y="626270"/>
            <a:ext cx="2627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円の特徴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4443377" y="140122"/>
            <a:ext cx="796081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えん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5496470" y="125834"/>
            <a:ext cx="1686910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とくちょう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99C837F1-7C7D-4679-8739-7444E8974A88}"/>
              </a:ext>
            </a:extLst>
          </p:cNvPr>
          <p:cNvSpPr/>
          <p:nvPr/>
        </p:nvSpPr>
        <p:spPr>
          <a:xfrm>
            <a:off x="912818" y="2477938"/>
            <a:ext cx="3816000" cy="3816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626" y="4475938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線コネクタ 14"/>
          <p:cNvCxnSpPr/>
          <p:nvPr/>
        </p:nvCxnSpPr>
        <p:spPr>
          <a:xfrm flipH="1">
            <a:off x="2911106" y="4402786"/>
            <a:ext cx="1836000" cy="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8013048-3025-497D-B61F-D585C2CD0FEC}"/>
              </a:ext>
            </a:extLst>
          </p:cNvPr>
          <p:cNvSpPr txBox="1"/>
          <p:nvPr/>
        </p:nvSpPr>
        <p:spPr>
          <a:xfrm>
            <a:off x="7748866" y="5455801"/>
            <a:ext cx="3635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と言います。　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F8F504-BE4F-4BB3-ACC5-2B6B42B59446}"/>
              </a:ext>
            </a:extLst>
          </p:cNvPr>
          <p:cNvSpPr txBox="1"/>
          <p:nvPr/>
        </p:nvSpPr>
        <p:spPr>
          <a:xfrm>
            <a:off x="6339557" y="5516361"/>
            <a:ext cx="1331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半径</a:t>
            </a:r>
            <a:r>
              <a:rPr kumimoji="1"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F42D4E9-5E3A-4DDB-8662-F183F643E8F3}"/>
              </a:ext>
            </a:extLst>
          </p:cNvPr>
          <p:cNvSpPr/>
          <p:nvPr/>
        </p:nvSpPr>
        <p:spPr>
          <a:xfrm>
            <a:off x="6301897" y="5189675"/>
            <a:ext cx="1409309" cy="1095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97FF2B3-9155-465A-B7C2-F2BEC7120F39}"/>
              </a:ext>
            </a:extLst>
          </p:cNvPr>
          <p:cNvSpPr txBox="1">
            <a:spLocks/>
          </p:cNvSpPr>
          <p:nvPr/>
        </p:nvSpPr>
        <p:spPr>
          <a:xfrm>
            <a:off x="7810777" y="4835574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い</a:t>
            </a: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1740F2A2-4386-4A32-9C7C-9ADFC1B492E2}"/>
              </a:ext>
            </a:extLst>
          </p:cNvPr>
          <p:cNvSpPr txBox="1">
            <a:spLocks/>
          </p:cNvSpPr>
          <p:nvPr/>
        </p:nvSpPr>
        <p:spPr>
          <a:xfrm>
            <a:off x="6087105" y="5266626"/>
            <a:ext cx="1608029" cy="3183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はんけい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FC1024A-357A-4D3F-B1B5-58E1CEAF3ABC}"/>
              </a:ext>
            </a:extLst>
          </p:cNvPr>
          <p:cNvSpPr txBox="1"/>
          <p:nvPr/>
        </p:nvSpPr>
        <p:spPr>
          <a:xfrm>
            <a:off x="5427496" y="4133938"/>
            <a:ext cx="6617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赤い線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の部分を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43089D-CACC-415D-99B9-868DB570F616}"/>
              </a:ext>
            </a:extLst>
          </p:cNvPr>
          <p:cNvSpPr txBox="1">
            <a:spLocks/>
          </p:cNvSpPr>
          <p:nvPr/>
        </p:nvSpPr>
        <p:spPr>
          <a:xfrm>
            <a:off x="5193460" y="3533214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あか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04D780C8-BF18-4D22-87DC-8C6D4DE05559}"/>
              </a:ext>
            </a:extLst>
          </p:cNvPr>
          <p:cNvSpPr txBox="1">
            <a:spLocks/>
          </p:cNvSpPr>
          <p:nvPr/>
        </p:nvSpPr>
        <p:spPr>
          <a:xfrm>
            <a:off x="6276786" y="3483037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ADB16757-7139-4201-A457-8222C83C9A01}"/>
              </a:ext>
            </a:extLst>
          </p:cNvPr>
          <p:cNvSpPr txBox="1">
            <a:spLocks/>
          </p:cNvSpPr>
          <p:nvPr/>
        </p:nvSpPr>
        <p:spPr>
          <a:xfrm>
            <a:off x="7594148" y="3483037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ぶぶん</a:t>
            </a:r>
          </a:p>
        </p:txBody>
      </p:sp>
      <p:sp>
        <p:nvSpPr>
          <p:cNvPr id="30" name="楕円 29"/>
          <p:cNvSpPr/>
          <p:nvPr/>
        </p:nvSpPr>
        <p:spPr>
          <a:xfrm>
            <a:off x="2730818" y="4295938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80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4514817" y="626270"/>
            <a:ext cx="2627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円の特徴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4443377" y="140122"/>
            <a:ext cx="796081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えん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5496471" y="125834"/>
            <a:ext cx="1686910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とくちょう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99C837F1-7C7D-4679-8739-7444E8974A88}"/>
              </a:ext>
            </a:extLst>
          </p:cNvPr>
          <p:cNvSpPr/>
          <p:nvPr/>
        </p:nvSpPr>
        <p:spPr>
          <a:xfrm>
            <a:off x="912818" y="2477938"/>
            <a:ext cx="3816000" cy="3816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2730818" y="4295938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8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626" y="4475938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5427496" y="4133938"/>
            <a:ext cx="66179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赤い線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の部分を</a:t>
            </a:r>
            <a:endParaRPr kumimoji="1" lang="en-US" altLang="ja-JP" sz="44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H="1">
            <a:off x="912818" y="4390626"/>
            <a:ext cx="3816000" cy="259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タイトル 1"/>
          <p:cNvSpPr txBox="1">
            <a:spLocks/>
          </p:cNvSpPr>
          <p:nvPr/>
        </p:nvSpPr>
        <p:spPr>
          <a:xfrm>
            <a:off x="5220240" y="3478516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あか</a:t>
            </a: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6287800" y="3462021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7715022" y="3478516"/>
            <a:ext cx="108332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ぶぶん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6D68DE3-41EA-4FBB-A56A-232757247A9E}"/>
              </a:ext>
            </a:extLst>
          </p:cNvPr>
          <p:cNvSpPr txBox="1"/>
          <p:nvPr/>
        </p:nvSpPr>
        <p:spPr>
          <a:xfrm>
            <a:off x="7748866" y="5455801"/>
            <a:ext cx="3635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と言います。　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5E2E664-0771-4117-9289-6581C44E53DD}"/>
              </a:ext>
            </a:extLst>
          </p:cNvPr>
          <p:cNvSpPr txBox="1"/>
          <p:nvPr/>
        </p:nvSpPr>
        <p:spPr>
          <a:xfrm>
            <a:off x="6339557" y="5516361"/>
            <a:ext cx="1331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直径</a:t>
            </a:r>
            <a:r>
              <a:rPr kumimoji="1"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4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D3AB26A-6055-458A-92B5-6BECEAC4B897}"/>
              </a:ext>
            </a:extLst>
          </p:cNvPr>
          <p:cNvSpPr/>
          <p:nvPr/>
        </p:nvSpPr>
        <p:spPr>
          <a:xfrm>
            <a:off x="6301897" y="5189675"/>
            <a:ext cx="1409309" cy="1095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42C3B11B-C6FF-4B9F-9714-6B452197A000}"/>
              </a:ext>
            </a:extLst>
          </p:cNvPr>
          <p:cNvSpPr txBox="1">
            <a:spLocks/>
          </p:cNvSpPr>
          <p:nvPr/>
        </p:nvSpPr>
        <p:spPr>
          <a:xfrm>
            <a:off x="7842307" y="4835574"/>
            <a:ext cx="1331812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い</a:t>
            </a: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57F77ABB-EFD1-4D17-A522-AC2AB703EDFA}"/>
              </a:ext>
            </a:extLst>
          </p:cNvPr>
          <p:cNvSpPr txBox="1">
            <a:spLocks/>
          </p:cNvSpPr>
          <p:nvPr/>
        </p:nvSpPr>
        <p:spPr>
          <a:xfrm>
            <a:off x="6087105" y="5266626"/>
            <a:ext cx="1608029" cy="3183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ちょっけい</a:t>
            </a:r>
          </a:p>
        </p:txBody>
      </p:sp>
    </p:spTree>
    <p:extLst>
      <p:ext uri="{BB962C8B-B14F-4D97-AF65-F5344CB8AC3E}">
        <p14:creationId xmlns:p14="http://schemas.microsoft.com/office/powerpoint/2010/main" val="131209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0" y="369645"/>
            <a:ext cx="12192000" cy="1156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大きい数はどちらですか？</a:t>
            </a:r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742624" y="0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</a:t>
            </a:r>
          </a:p>
        </p:txBody>
      </p:sp>
      <p:sp>
        <p:nvSpPr>
          <p:cNvPr id="7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3902870" y="-1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E57FD4-99A1-4851-85E0-E75760D10359}"/>
              </a:ext>
            </a:extLst>
          </p:cNvPr>
          <p:cNvSpPr/>
          <p:nvPr/>
        </p:nvSpPr>
        <p:spPr>
          <a:xfrm>
            <a:off x="836386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AF9B60-5C6B-445F-ACD0-F7BA656A48B6}"/>
              </a:ext>
            </a:extLst>
          </p:cNvPr>
          <p:cNvSpPr/>
          <p:nvPr/>
        </p:nvSpPr>
        <p:spPr>
          <a:xfrm>
            <a:off x="6961764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endParaRPr kumimoji="1" lang="ja-JP" altLang="en-US" sz="10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30236" y="1980388"/>
            <a:ext cx="25207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＞</a:t>
            </a:r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4588726" y="5013593"/>
            <a:ext cx="3162300" cy="86715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大なり</a:t>
            </a:r>
          </a:p>
        </p:txBody>
      </p:sp>
      <p:sp>
        <p:nvSpPr>
          <p:cNvPr id="11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4948136" y="4450703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だい</a:t>
            </a:r>
          </a:p>
        </p:txBody>
      </p:sp>
    </p:spTree>
    <p:extLst>
      <p:ext uri="{BB962C8B-B14F-4D97-AF65-F5344CB8AC3E}">
        <p14:creationId xmlns:p14="http://schemas.microsoft.com/office/powerpoint/2010/main" val="47926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1040" y="2235200"/>
            <a:ext cx="10789920" cy="2387600"/>
          </a:xfrm>
        </p:spPr>
        <p:txBody>
          <a:bodyPr anchor="ctr"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変化の特徴を読み取りましょう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5A08546D-6814-44FB-A424-F88186653854}"/>
              </a:ext>
            </a:extLst>
          </p:cNvPr>
          <p:cNvSpPr txBox="1">
            <a:spLocks/>
          </p:cNvSpPr>
          <p:nvPr/>
        </p:nvSpPr>
        <p:spPr>
          <a:xfrm>
            <a:off x="876440" y="2521353"/>
            <a:ext cx="1378526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へんか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677489F-378D-4239-B2A9-1C8FA57223BC}"/>
              </a:ext>
            </a:extLst>
          </p:cNvPr>
          <p:cNvSpPr txBox="1">
            <a:spLocks/>
          </p:cNvSpPr>
          <p:nvPr/>
        </p:nvSpPr>
        <p:spPr>
          <a:xfrm>
            <a:off x="3079567" y="2521179"/>
            <a:ext cx="1808017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とくちょう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162FAA4-246D-46E9-96DB-F709311E2DC6}"/>
              </a:ext>
            </a:extLst>
          </p:cNvPr>
          <p:cNvSpPr txBox="1">
            <a:spLocks/>
          </p:cNvSpPr>
          <p:nvPr/>
        </p:nvSpPr>
        <p:spPr>
          <a:xfrm>
            <a:off x="6812407" y="2521179"/>
            <a:ext cx="1087178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と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3B0F8AF4-F38B-4ED3-A891-EEB2D75707B3}"/>
              </a:ext>
            </a:extLst>
          </p:cNvPr>
          <p:cNvSpPr txBox="1">
            <a:spLocks/>
          </p:cNvSpPr>
          <p:nvPr/>
        </p:nvSpPr>
        <p:spPr>
          <a:xfrm>
            <a:off x="5335010" y="2521179"/>
            <a:ext cx="1087178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</a:t>
            </a:r>
          </a:p>
        </p:txBody>
      </p:sp>
    </p:spTree>
    <p:extLst>
      <p:ext uri="{BB962C8B-B14F-4D97-AF65-F5344CB8AC3E}">
        <p14:creationId xmlns:p14="http://schemas.microsoft.com/office/powerpoint/2010/main" val="252882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46527EAD-3E9F-4EAE-99DA-163DC4001058}"/>
              </a:ext>
            </a:extLst>
          </p:cNvPr>
          <p:cNvSpPr/>
          <p:nvPr/>
        </p:nvSpPr>
        <p:spPr>
          <a:xfrm>
            <a:off x="70749" y="3345868"/>
            <a:ext cx="1800000" cy="162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FF69F236-0026-4A7F-BE22-C10311F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460" y="611309"/>
            <a:ext cx="10515600" cy="1325563"/>
          </a:xfrm>
        </p:spPr>
        <p:txBody>
          <a:bodyPr/>
          <a:lstStyle/>
          <a:p>
            <a:pPr algn="ctr"/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番目の図形の周りの長さを求めましょう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A978DE3F-6304-4350-AF07-3AE6101C3115}"/>
              </a:ext>
            </a:extLst>
          </p:cNvPr>
          <p:cNvSpPr txBox="1">
            <a:spLocks/>
          </p:cNvSpPr>
          <p:nvPr/>
        </p:nvSpPr>
        <p:spPr>
          <a:xfrm>
            <a:off x="1758621" y="592465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ばんめ　　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54CC4A9C-04F4-4719-8B81-51AE7DB34AB5}"/>
              </a:ext>
            </a:extLst>
          </p:cNvPr>
          <p:cNvSpPr txBox="1">
            <a:spLocks/>
          </p:cNvSpPr>
          <p:nvPr/>
        </p:nvSpPr>
        <p:spPr>
          <a:xfrm>
            <a:off x="5032376" y="587244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まわ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25323290-D108-4618-B75E-75D900907B07}"/>
              </a:ext>
            </a:extLst>
          </p:cNvPr>
          <p:cNvSpPr txBox="1">
            <a:spLocks/>
          </p:cNvSpPr>
          <p:nvPr/>
        </p:nvSpPr>
        <p:spPr>
          <a:xfrm>
            <a:off x="8085310" y="587245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3A60FDD9-F474-4C76-BD74-4A149AA370DE}"/>
              </a:ext>
            </a:extLst>
          </p:cNvPr>
          <p:cNvSpPr txBox="1">
            <a:spLocks/>
          </p:cNvSpPr>
          <p:nvPr/>
        </p:nvSpPr>
        <p:spPr>
          <a:xfrm>
            <a:off x="3479573" y="592465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ずけい　　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625431C7-6209-4473-8C2D-D6D2D8E57AC9}"/>
              </a:ext>
            </a:extLst>
          </p:cNvPr>
          <p:cNvSpPr txBox="1">
            <a:spLocks/>
          </p:cNvSpPr>
          <p:nvPr/>
        </p:nvSpPr>
        <p:spPr>
          <a:xfrm>
            <a:off x="6606255" y="590657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30D92C6-7F3B-47EA-AA99-AAE2C49332F9}"/>
              </a:ext>
            </a:extLst>
          </p:cNvPr>
          <p:cNvGrpSpPr/>
          <p:nvPr/>
        </p:nvGrpSpPr>
        <p:grpSpPr>
          <a:xfrm>
            <a:off x="1967931" y="3339186"/>
            <a:ext cx="2698361" cy="1626682"/>
            <a:chOff x="1967931" y="3339186"/>
            <a:chExt cx="2698361" cy="1626682"/>
          </a:xfrm>
        </p:grpSpPr>
        <p:sp>
          <p:nvSpPr>
            <p:cNvPr id="37" name="二等辺三角形 36">
              <a:extLst>
                <a:ext uri="{FF2B5EF4-FFF2-40B4-BE49-F238E27FC236}">
                  <a16:creationId xmlns:a16="http://schemas.microsoft.com/office/drawing/2014/main" id="{B9BEFDEF-2B74-41B0-AFC2-2CE39583F4F1}"/>
                </a:ext>
              </a:extLst>
            </p:cNvPr>
            <p:cNvSpPr/>
            <p:nvPr/>
          </p:nvSpPr>
          <p:spPr>
            <a:xfrm>
              <a:off x="1967931" y="3345868"/>
              <a:ext cx="1800000" cy="1620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二等辺三角形 37">
              <a:extLst>
                <a:ext uri="{FF2B5EF4-FFF2-40B4-BE49-F238E27FC236}">
                  <a16:creationId xmlns:a16="http://schemas.microsoft.com/office/drawing/2014/main" id="{38F0FD50-8A1B-4BAE-A3AD-32702CF113D8}"/>
                </a:ext>
              </a:extLst>
            </p:cNvPr>
            <p:cNvSpPr/>
            <p:nvPr/>
          </p:nvSpPr>
          <p:spPr>
            <a:xfrm rot="10800000">
              <a:off x="2866292" y="3339186"/>
              <a:ext cx="1800000" cy="1620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41D76BE-A134-49F5-82D3-3FF08DDAD2CF}"/>
              </a:ext>
            </a:extLst>
          </p:cNvPr>
          <p:cNvGrpSpPr/>
          <p:nvPr/>
        </p:nvGrpSpPr>
        <p:grpSpPr>
          <a:xfrm>
            <a:off x="3953531" y="3326486"/>
            <a:ext cx="3599999" cy="1627914"/>
            <a:chOff x="3953531" y="3326486"/>
            <a:chExt cx="3599999" cy="1627914"/>
          </a:xfrm>
        </p:grpSpPr>
        <p:sp>
          <p:nvSpPr>
            <p:cNvPr id="39" name="二等辺三角形 38">
              <a:extLst>
                <a:ext uri="{FF2B5EF4-FFF2-40B4-BE49-F238E27FC236}">
                  <a16:creationId xmlns:a16="http://schemas.microsoft.com/office/drawing/2014/main" id="{E95F89AE-1928-4C40-9A1B-036FF62B0A89}"/>
                </a:ext>
              </a:extLst>
            </p:cNvPr>
            <p:cNvSpPr/>
            <p:nvPr/>
          </p:nvSpPr>
          <p:spPr>
            <a:xfrm>
              <a:off x="3953531" y="3334400"/>
              <a:ext cx="1800000" cy="1620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二等辺三角形 39">
              <a:extLst>
                <a:ext uri="{FF2B5EF4-FFF2-40B4-BE49-F238E27FC236}">
                  <a16:creationId xmlns:a16="http://schemas.microsoft.com/office/drawing/2014/main" id="{5C28AA1F-7C7A-4293-84B7-EBCCBFED64E4}"/>
                </a:ext>
              </a:extLst>
            </p:cNvPr>
            <p:cNvSpPr/>
            <p:nvPr/>
          </p:nvSpPr>
          <p:spPr>
            <a:xfrm rot="10800000">
              <a:off x="4853531" y="3326486"/>
              <a:ext cx="1800000" cy="1620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二等辺三角形 40">
              <a:extLst>
                <a:ext uri="{FF2B5EF4-FFF2-40B4-BE49-F238E27FC236}">
                  <a16:creationId xmlns:a16="http://schemas.microsoft.com/office/drawing/2014/main" id="{FE6CBBA1-C1BC-4BBF-931A-DC6F0965B2BF}"/>
                </a:ext>
              </a:extLst>
            </p:cNvPr>
            <p:cNvSpPr/>
            <p:nvPr/>
          </p:nvSpPr>
          <p:spPr>
            <a:xfrm>
              <a:off x="5753530" y="3333035"/>
              <a:ext cx="1800000" cy="1620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33001B4-0AF7-4DED-889A-C7E527313509}"/>
              </a:ext>
            </a:extLst>
          </p:cNvPr>
          <p:cNvGrpSpPr/>
          <p:nvPr/>
        </p:nvGrpSpPr>
        <p:grpSpPr>
          <a:xfrm>
            <a:off x="7624247" y="3338437"/>
            <a:ext cx="4490475" cy="1621699"/>
            <a:chOff x="7624247" y="3338437"/>
            <a:chExt cx="4490475" cy="1621699"/>
          </a:xfrm>
        </p:grpSpPr>
        <p:sp>
          <p:nvSpPr>
            <p:cNvPr id="42" name="二等辺三角形 41">
              <a:extLst>
                <a:ext uri="{FF2B5EF4-FFF2-40B4-BE49-F238E27FC236}">
                  <a16:creationId xmlns:a16="http://schemas.microsoft.com/office/drawing/2014/main" id="{B8F92756-F517-4C80-A7A3-DB1A00A8BD85}"/>
                </a:ext>
              </a:extLst>
            </p:cNvPr>
            <p:cNvSpPr/>
            <p:nvPr/>
          </p:nvSpPr>
          <p:spPr>
            <a:xfrm>
              <a:off x="7624247" y="3340136"/>
              <a:ext cx="1800000" cy="1620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二等辺三角形 42">
              <a:extLst>
                <a:ext uri="{FF2B5EF4-FFF2-40B4-BE49-F238E27FC236}">
                  <a16:creationId xmlns:a16="http://schemas.microsoft.com/office/drawing/2014/main" id="{AE1C18A7-166F-4FC6-BD59-105630435A67}"/>
                </a:ext>
              </a:extLst>
            </p:cNvPr>
            <p:cNvSpPr/>
            <p:nvPr/>
          </p:nvSpPr>
          <p:spPr>
            <a:xfrm rot="10800000">
              <a:off x="8524247" y="3338437"/>
              <a:ext cx="1800000" cy="1620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二等辺三角形 43">
              <a:extLst>
                <a:ext uri="{FF2B5EF4-FFF2-40B4-BE49-F238E27FC236}">
                  <a16:creationId xmlns:a16="http://schemas.microsoft.com/office/drawing/2014/main" id="{B718707F-02B0-4671-A59F-6C7A29816B78}"/>
                </a:ext>
              </a:extLst>
            </p:cNvPr>
            <p:cNvSpPr/>
            <p:nvPr/>
          </p:nvSpPr>
          <p:spPr>
            <a:xfrm>
              <a:off x="9424247" y="3340136"/>
              <a:ext cx="1800000" cy="1620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二等辺三角形 44">
              <a:extLst>
                <a:ext uri="{FF2B5EF4-FFF2-40B4-BE49-F238E27FC236}">
                  <a16:creationId xmlns:a16="http://schemas.microsoft.com/office/drawing/2014/main" id="{20917E55-F9A1-4995-9E61-23125E86C40F}"/>
                </a:ext>
              </a:extLst>
            </p:cNvPr>
            <p:cNvSpPr/>
            <p:nvPr/>
          </p:nvSpPr>
          <p:spPr>
            <a:xfrm rot="10800000">
              <a:off x="10314722" y="3338439"/>
              <a:ext cx="1800000" cy="1620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タイトル 1">
            <a:extLst>
              <a:ext uri="{FF2B5EF4-FFF2-40B4-BE49-F238E27FC236}">
                <a16:creationId xmlns:a16="http://schemas.microsoft.com/office/drawing/2014/main" id="{920BE0BE-7592-4BEA-AD29-D8ADF5DFC1BF}"/>
              </a:ext>
            </a:extLst>
          </p:cNvPr>
          <p:cNvSpPr txBox="1">
            <a:spLocks/>
          </p:cNvSpPr>
          <p:nvPr/>
        </p:nvSpPr>
        <p:spPr>
          <a:xfrm>
            <a:off x="-165059" y="5436841"/>
            <a:ext cx="2115850" cy="82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１番目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2E5261E4-AC55-4B73-A05F-C10C20FB98E4}"/>
              </a:ext>
            </a:extLst>
          </p:cNvPr>
          <p:cNvSpPr txBox="1">
            <a:spLocks/>
          </p:cNvSpPr>
          <p:nvPr/>
        </p:nvSpPr>
        <p:spPr>
          <a:xfrm>
            <a:off x="422497" y="5203656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ばんめ　　</a:t>
            </a: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EBF70BF2-CA1A-4EBA-A109-C81C68418C77}"/>
              </a:ext>
            </a:extLst>
          </p:cNvPr>
          <p:cNvSpPr txBox="1">
            <a:spLocks/>
          </p:cNvSpPr>
          <p:nvPr/>
        </p:nvSpPr>
        <p:spPr>
          <a:xfrm>
            <a:off x="2024308" y="5436841"/>
            <a:ext cx="2115850" cy="82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２番目</a:t>
            </a: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80020622-7FDF-4068-8D56-218FC3AA91BB}"/>
              </a:ext>
            </a:extLst>
          </p:cNvPr>
          <p:cNvSpPr txBox="1">
            <a:spLocks/>
          </p:cNvSpPr>
          <p:nvPr/>
        </p:nvSpPr>
        <p:spPr>
          <a:xfrm>
            <a:off x="2645116" y="5203656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ばんめ　　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5513CB2-580A-4700-B498-4F1433A3451E}"/>
              </a:ext>
            </a:extLst>
          </p:cNvPr>
          <p:cNvSpPr txBox="1">
            <a:spLocks/>
          </p:cNvSpPr>
          <p:nvPr/>
        </p:nvSpPr>
        <p:spPr>
          <a:xfrm>
            <a:off x="4662158" y="5434388"/>
            <a:ext cx="2115850" cy="82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３番目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D546995B-9F7C-4CFA-941F-8945ABC9FC9A}"/>
              </a:ext>
            </a:extLst>
          </p:cNvPr>
          <p:cNvSpPr txBox="1">
            <a:spLocks/>
          </p:cNvSpPr>
          <p:nvPr/>
        </p:nvSpPr>
        <p:spPr>
          <a:xfrm>
            <a:off x="5266341" y="5201203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ばんめ　　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72E2064-397F-489C-A0EB-21D2A2D0833C}"/>
              </a:ext>
            </a:extLst>
          </p:cNvPr>
          <p:cNvSpPr txBox="1">
            <a:spLocks/>
          </p:cNvSpPr>
          <p:nvPr/>
        </p:nvSpPr>
        <p:spPr>
          <a:xfrm>
            <a:off x="8574464" y="5434388"/>
            <a:ext cx="2115850" cy="82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４番目</a:t>
            </a: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3207E048-3481-4494-A7AF-898F5FD2662C}"/>
              </a:ext>
            </a:extLst>
          </p:cNvPr>
          <p:cNvSpPr txBox="1">
            <a:spLocks/>
          </p:cNvSpPr>
          <p:nvPr/>
        </p:nvSpPr>
        <p:spPr>
          <a:xfrm>
            <a:off x="9162022" y="5201203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ばんめ　　</a:t>
            </a:r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9FCCFC54-5337-419F-971E-51DFD67F3354}"/>
              </a:ext>
            </a:extLst>
          </p:cNvPr>
          <p:cNvSpPr/>
          <p:nvPr/>
        </p:nvSpPr>
        <p:spPr>
          <a:xfrm>
            <a:off x="60957" y="3340136"/>
            <a:ext cx="1800000" cy="1620000"/>
          </a:xfrm>
          <a:prstGeom prst="triangl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0F6E5CB-E87C-49AB-84B2-65C190BF0E6C}"/>
              </a:ext>
            </a:extLst>
          </p:cNvPr>
          <p:cNvGrpSpPr/>
          <p:nvPr/>
        </p:nvGrpSpPr>
        <p:grpSpPr>
          <a:xfrm>
            <a:off x="1960965" y="3348170"/>
            <a:ext cx="2690475" cy="1620000"/>
            <a:chOff x="1960965" y="3348170"/>
            <a:chExt cx="2690475" cy="1620000"/>
          </a:xfrm>
        </p:grpSpPr>
        <p:sp>
          <p:nvSpPr>
            <p:cNvPr id="29" name="二等辺三角形 28">
              <a:extLst>
                <a:ext uri="{FF2B5EF4-FFF2-40B4-BE49-F238E27FC236}">
                  <a16:creationId xmlns:a16="http://schemas.microsoft.com/office/drawing/2014/main" id="{4CFD70C0-3744-4450-B431-929BCA5F56AA}"/>
                </a:ext>
              </a:extLst>
            </p:cNvPr>
            <p:cNvSpPr/>
            <p:nvPr/>
          </p:nvSpPr>
          <p:spPr>
            <a:xfrm>
              <a:off x="1960965" y="3348170"/>
              <a:ext cx="1800000" cy="1620000"/>
            </a:xfrm>
            <a:prstGeom prst="triangl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二等辺三角形 29">
              <a:extLst>
                <a:ext uri="{FF2B5EF4-FFF2-40B4-BE49-F238E27FC236}">
                  <a16:creationId xmlns:a16="http://schemas.microsoft.com/office/drawing/2014/main" id="{B844D077-D45E-4673-B72D-80BF8FDABEA1}"/>
                </a:ext>
              </a:extLst>
            </p:cNvPr>
            <p:cNvSpPr/>
            <p:nvPr/>
          </p:nvSpPr>
          <p:spPr>
            <a:xfrm rot="10800000">
              <a:off x="2851440" y="3348170"/>
              <a:ext cx="1800000" cy="1620000"/>
            </a:xfrm>
            <a:prstGeom prst="triangl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23029CAE-2B84-4CBE-B597-2A7C161134EF}"/>
              </a:ext>
            </a:extLst>
          </p:cNvPr>
          <p:cNvGrpSpPr/>
          <p:nvPr/>
        </p:nvGrpSpPr>
        <p:grpSpPr>
          <a:xfrm>
            <a:off x="3961677" y="3316313"/>
            <a:ext cx="3599999" cy="1627914"/>
            <a:chOff x="3953531" y="3326486"/>
            <a:chExt cx="3599999" cy="1627914"/>
          </a:xfrm>
        </p:grpSpPr>
        <p:sp>
          <p:nvSpPr>
            <p:cNvPr id="55" name="二等辺三角形 54">
              <a:extLst>
                <a:ext uri="{FF2B5EF4-FFF2-40B4-BE49-F238E27FC236}">
                  <a16:creationId xmlns:a16="http://schemas.microsoft.com/office/drawing/2014/main" id="{AAAF5287-28EC-46ED-90DF-ACCDD925384E}"/>
                </a:ext>
              </a:extLst>
            </p:cNvPr>
            <p:cNvSpPr/>
            <p:nvPr/>
          </p:nvSpPr>
          <p:spPr>
            <a:xfrm>
              <a:off x="3953531" y="3334400"/>
              <a:ext cx="1800000" cy="1620000"/>
            </a:xfrm>
            <a:prstGeom prst="triangl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二等辺三角形 55">
              <a:extLst>
                <a:ext uri="{FF2B5EF4-FFF2-40B4-BE49-F238E27FC236}">
                  <a16:creationId xmlns:a16="http://schemas.microsoft.com/office/drawing/2014/main" id="{6471C602-7E86-4538-9EC2-37F6999609AF}"/>
                </a:ext>
              </a:extLst>
            </p:cNvPr>
            <p:cNvSpPr/>
            <p:nvPr/>
          </p:nvSpPr>
          <p:spPr>
            <a:xfrm rot="10800000">
              <a:off x="4853531" y="3326486"/>
              <a:ext cx="1800000" cy="1620000"/>
            </a:xfrm>
            <a:prstGeom prst="triangl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二等辺三角形 56">
              <a:extLst>
                <a:ext uri="{FF2B5EF4-FFF2-40B4-BE49-F238E27FC236}">
                  <a16:creationId xmlns:a16="http://schemas.microsoft.com/office/drawing/2014/main" id="{20A94313-3CDA-4CAA-AB3D-B37725187732}"/>
                </a:ext>
              </a:extLst>
            </p:cNvPr>
            <p:cNvSpPr/>
            <p:nvPr/>
          </p:nvSpPr>
          <p:spPr>
            <a:xfrm>
              <a:off x="5753530" y="3333035"/>
              <a:ext cx="1800000" cy="1620000"/>
            </a:xfrm>
            <a:prstGeom prst="triangl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853D7CF5-E7B7-425D-ADC3-146BC27C61D2}"/>
              </a:ext>
            </a:extLst>
          </p:cNvPr>
          <p:cNvGrpSpPr/>
          <p:nvPr/>
        </p:nvGrpSpPr>
        <p:grpSpPr>
          <a:xfrm>
            <a:off x="7624247" y="3350362"/>
            <a:ext cx="4490475" cy="1621699"/>
            <a:chOff x="7624247" y="3338437"/>
            <a:chExt cx="4490475" cy="1621699"/>
          </a:xfrm>
        </p:grpSpPr>
        <p:sp>
          <p:nvSpPr>
            <p:cNvPr id="59" name="二等辺三角形 58">
              <a:extLst>
                <a:ext uri="{FF2B5EF4-FFF2-40B4-BE49-F238E27FC236}">
                  <a16:creationId xmlns:a16="http://schemas.microsoft.com/office/drawing/2014/main" id="{D8020D14-82EA-4F67-8849-5E6C631C0E05}"/>
                </a:ext>
              </a:extLst>
            </p:cNvPr>
            <p:cNvSpPr/>
            <p:nvPr/>
          </p:nvSpPr>
          <p:spPr>
            <a:xfrm>
              <a:off x="7624247" y="3340136"/>
              <a:ext cx="1800000" cy="1620000"/>
            </a:xfrm>
            <a:prstGeom prst="triangl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二等辺三角形 59">
              <a:extLst>
                <a:ext uri="{FF2B5EF4-FFF2-40B4-BE49-F238E27FC236}">
                  <a16:creationId xmlns:a16="http://schemas.microsoft.com/office/drawing/2014/main" id="{8137A45B-9B5D-4B50-ADB4-CA1DA9B713EC}"/>
                </a:ext>
              </a:extLst>
            </p:cNvPr>
            <p:cNvSpPr/>
            <p:nvPr/>
          </p:nvSpPr>
          <p:spPr>
            <a:xfrm rot="10800000">
              <a:off x="8524247" y="3338437"/>
              <a:ext cx="1800000" cy="1620000"/>
            </a:xfrm>
            <a:prstGeom prst="triangl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二等辺三角形 60">
              <a:extLst>
                <a:ext uri="{FF2B5EF4-FFF2-40B4-BE49-F238E27FC236}">
                  <a16:creationId xmlns:a16="http://schemas.microsoft.com/office/drawing/2014/main" id="{F23C322A-2BCD-4AA2-9569-714C1E25F870}"/>
                </a:ext>
              </a:extLst>
            </p:cNvPr>
            <p:cNvSpPr/>
            <p:nvPr/>
          </p:nvSpPr>
          <p:spPr>
            <a:xfrm>
              <a:off x="9424247" y="3340136"/>
              <a:ext cx="1800000" cy="1620000"/>
            </a:xfrm>
            <a:prstGeom prst="triangl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二等辺三角形 61">
              <a:extLst>
                <a:ext uri="{FF2B5EF4-FFF2-40B4-BE49-F238E27FC236}">
                  <a16:creationId xmlns:a16="http://schemas.microsoft.com/office/drawing/2014/main" id="{4CAD94CA-8A27-4AB6-848A-046FF3141D4C}"/>
                </a:ext>
              </a:extLst>
            </p:cNvPr>
            <p:cNvSpPr/>
            <p:nvPr/>
          </p:nvSpPr>
          <p:spPr>
            <a:xfrm rot="10800000">
              <a:off x="10314722" y="3338439"/>
              <a:ext cx="1800000" cy="1620000"/>
            </a:xfrm>
            <a:prstGeom prst="triangl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138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46527EAD-3E9F-4EAE-99DA-163DC4001058}"/>
              </a:ext>
            </a:extLst>
          </p:cNvPr>
          <p:cNvSpPr/>
          <p:nvPr/>
        </p:nvSpPr>
        <p:spPr>
          <a:xfrm>
            <a:off x="5165260" y="2866876"/>
            <a:ext cx="1800000" cy="17941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FF69F236-0026-4A7F-BE22-C10311F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46" y="622739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正三角形の数が１個のとき、周りの長さは？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A978DE3F-6304-4350-AF07-3AE6101C3115}"/>
              </a:ext>
            </a:extLst>
          </p:cNvPr>
          <p:cNvSpPr txBox="1">
            <a:spLocks/>
          </p:cNvSpPr>
          <p:nvPr/>
        </p:nvSpPr>
        <p:spPr>
          <a:xfrm>
            <a:off x="1209465" y="576264"/>
            <a:ext cx="1848228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　　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54CC4A9C-04F4-4719-8B81-51AE7DB34AB5}"/>
              </a:ext>
            </a:extLst>
          </p:cNvPr>
          <p:cNvSpPr txBox="1">
            <a:spLocks/>
          </p:cNvSpPr>
          <p:nvPr/>
        </p:nvSpPr>
        <p:spPr>
          <a:xfrm>
            <a:off x="5231701" y="576264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25323290-D108-4618-B75E-75D900907B07}"/>
              </a:ext>
            </a:extLst>
          </p:cNvPr>
          <p:cNvSpPr txBox="1">
            <a:spLocks/>
          </p:cNvSpPr>
          <p:nvPr/>
        </p:nvSpPr>
        <p:spPr>
          <a:xfrm>
            <a:off x="9133112" y="550667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3A60FDD9-F474-4C76-BD74-4A149AA370DE}"/>
              </a:ext>
            </a:extLst>
          </p:cNvPr>
          <p:cNvSpPr txBox="1">
            <a:spLocks/>
          </p:cNvSpPr>
          <p:nvPr/>
        </p:nvSpPr>
        <p:spPr>
          <a:xfrm>
            <a:off x="3652865" y="576264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625431C7-6209-4473-8C2D-D6D2D8E57AC9}"/>
              </a:ext>
            </a:extLst>
          </p:cNvPr>
          <p:cNvSpPr txBox="1">
            <a:spLocks/>
          </p:cNvSpPr>
          <p:nvPr/>
        </p:nvSpPr>
        <p:spPr>
          <a:xfrm>
            <a:off x="7548765" y="550666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まわ</a:t>
            </a:r>
          </a:p>
        </p:txBody>
      </p:sp>
      <p:sp>
        <p:nvSpPr>
          <p:cNvPr id="26" name="左中かっこ 25">
            <a:extLst>
              <a:ext uri="{FF2B5EF4-FFF2-40B4-BE49-F238E27FC236}">
                <a16:creationId xmlns:a16="http://schemas.microsoft.com/office/drawing/2014/main" id="{9916E5C1-2618-4319-88E4-6F42A88BA7A9}"/>
              </a:ext>
            </a:extLst>
          </p:cNvPr>
          <p:cNvSpPr/>
          <p:nvPr/>
        </p:nvSpPr>
        <p:spPr>
          <a:xfrm rot="1625356">
            <a:off x="5375519" y="2755208"/>
            <a:ext cx="194757" cy="1909006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8BC2E03E-C8D5-47D6-AB60-6748177732C1}"/>
              </a:ext>
            </a:extLst>
          </p:cNvPr>
          <p:cNvSpPr txBox="1">
            <a:spLocks/>
          </p:cNvSpPr>
          <p:nvPr/>
        </p:nvSpPr>
        <p:spPr>
          <a:xfrm>
            <a:off x="4589751" y="3275857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28" name="左中かっこ 27">
            <a:extLst>
              <a:ext uri="{FF2B5EF4-FFF2-40B4-BE49-F238E27FC236}">
                <a16:creationId xmlns:a16="http://schemas.microsoft.com/office/drawing/2014/main" id="{83EDBD32-80DC-4E63-A6B3-A90BFA5E7A20}"/>
              </a:ext>
            </a:extLst>
          </p:cNvPr>
          <p:cNvSpPr/>
          <p:nvPr/>
        </p:nvSpPr>
        <p:spPr>
          <a:xfrm rot="16200000">
            <a:off x="5992735" y="3948601"/>
            <a:ext cx="160683" cy="1784371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左中かっこ 28">
            <a:extLst>
              <a:ext uri="{FF2B5EF4-FFF2-40B4-BE49-F238E27FC236}">
                <a16:creationId xmlns:a16="http://schemas.microsoft.com/office/drawing/2014/main" id="{0427A69E-6E2A-4B35-9385-D4FF9FDCAC3E}"/>
              </a:ext>
            </a:extLst>
          </p:cNvPr>
          <p:cNvSpPr/>
          <p:nvPr/>
        </p:nvSpPr>
        <p:spPr>
          <a:xfrm rot="9180707">
            <a:off x="6555264" y="2764828"/>
            <a:ext cx="194757" cy="1909006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C293AFBF-8DBA-437A-B8A6-8AD065815140}"/>
              </a:ext>
            </a:extLst>
          </p:cNvPr>
          <p:cNvSpPr txBox="1">
            <a:spLocks/>
          </p:cNvSpPr>
          <p:nvPr/>
        </p:nvSpPr>
        <p:spPr>
          <a:xfrm>
            <a:off x="5572933" y="4910262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A6EE570F-7FF6-4769-870A-4845D0E2072D}"/>
              </a:ext>
            </a:extLst>
          </p:cNvPr>
          <p:cNvSpPr txBox="1">
            <a:spLocks/>
          </p:cNvSpPr>
          <p:nvPr/>
        </p:nvSpPr>
        <p:spPr>
          <a:xfrm>
            <a:off x="6496098" y="3275857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920BE0BE-7592-4BEA-AD29-D8ADF5DFC1BF}"/>
              </a:ext>
            </a:extLst>
          </p:cNvPr>
          <p:cNvSpPr txBox="1">
            <a:spLocks/>
          </p:cNvSpPr>
          <p:nvPr/>
        </p:nvSpPr>
        <p:spPr>
          <a:xfrm>
            <a:off x="4936329" y="5751886"/>
            <a:ext cx="2115850" cy="82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１番目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2E5261E4-AC55-4B73-A05F-C10C20FB98E4}"/>
              </a:ext>
            </a:extLst>
          </p:cNvPr>
          <p:cNvSpPr txBox="1">
            <a:spLocks/>
          </p:cNvSpPr>
          <p:nvPr/>
        </p:nvSpPr>
        <p:spPr>
          <a:xfrm>
            <a:off x="5523885" y="5518701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ばんめ　　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CFEF614-8D3E-4E72-A20F-59B852C05967}"/>
              </a:ext>
            </a:extLst>
          </p:cNvPr>
          <p:cNvSpPr txBox="1"/>
          <p:nvPr/>
        </p:nvSpPr>
        <p:spPr>
          <a:xfrm>
            <a:off x="9390942" y="4207015"/>
            <a:ext cx="637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92DE627-B419-41EF-A63A-844523C8C14B}"/>
              </a:ext>
            </a:extLst>
          </p:cNvPr>
          <p:cNvSpPr txBox="1"/>
          <p:nvPr/>
        </p:nvSpPr>
        <p:spPr>
          <a:xfrm>
            <a:off x="7781509" y="4207016"/>
            <a:ext cx="1348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31C2D02C-82F6-43CA-8B78-46B069170577}"/>
              </a:ext>
            </a:extLst>
          </p:cNvPr>
          <p:cNvSpPr txBox="1">
            <a:spLocks/>
          </p:cNvSpPr>
          <p:nvPr/>
        </p:nvSpPr>
        <p:spPr>
          <a:xfrm>
            <a:off x="7674421" y="3723145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こた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7DBDAA0-2798-44F7-9C93-168856EF3FFC}"/>
              </a:ext>
            </a:extLst>
          </p:cNvPr>
          <p:cNvSpPr/>
          <p:nvPr/>
        </p:nvSpPr>
        <p:spPr>
          <a:xfrm>
            <a:off x="9237111" y="4166864"/>
            <a:ext cx="886836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377913" y="4219127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10041343" y="3972017"/>
            <a:ext cx="1523972" cy="3162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  <a:r>
              <a:rPr lang="ja-JP" altLang="en-US" sz="20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ちめ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A6EE570F-7FF6-4769-870A-4845D0E2072D}"/>
              </a:ext>
            </a:extLst>
          </p:cNvPr>
          <p:cNvSpPr txBox="1">
            <a:spLocks/>
          </p:cNvSpPr>
          <p:nvPr/>
        </p:nvSpPr>
        <p:spPr>
          <a:xfrm>
            <a:off x="6628038" y="2378173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17585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左中かっこ 25">
            <a:extLst>
              <a:ext uri="{FF2B5EF4-FFF2-40B4-BE49-F238E27FC236}">
                <a16:creationId xmlns:a16="http://schemas.microsoft.com/office/drawing/2014/main" id="{9916E5C1-2618-4319-88E4-6F42A88BA7A9}"/>
              </a:ext>
            </a:extLst>
          </p:cNvPr>
          <p:cNvSpPr/>
          <p:nvPr/>
        </p:nvSpPr>
        <p:spPr>
          <a:xfrm rot="1625356">
            <a:off x="4849047" y="2742521"/>
            <a:ext cx="194757" cy="1909006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8BC2E03E-C8D5-47D6-AB60-6748177732C1}"/>
              </a:ext>
            </a:extLst>
          </p:cNvPr>
          <p:cNvSpPr txBox="1">
            <a:spLocks/>
          </p:cNvSpPr>
          <p:nvPr/>
        </p:nvSpPr>
        <p:spPr>
          <a:xfrm>
            <a:off x="4063279" y="3263170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28" name="左中かっこ 27">
            <a:extLst>
              <a:ext uri="{FF2B5EF4-FFF2-40B4-BE49-F238E27FC236}">
                <a16:creationId xmlns:a16="http://schemas.microsoft.com/office/drawing/2014/main" id="{83EDBD32-80DC-4E63-A6B3-A90BFA5E7A20}"/>
              </a:ext>
            </a:extLst>
          </p:cNvPr>
          <p:cNvSpPr/>
          <p:nvPr/>
        </p:nvSpPr>
        <p:spPr>
          <a:xfrm rot="16200000">
            <a:off x="5466263" y="3935914"/>
            <a:ext cx="160683" cy="1784371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C293AFBF-8DBA-437A-B8A6-8AD065815140}"/>
              </a:ext>
            </a:extLst>
          </p:cNvPr>
          <p:cNvSpPr txBox="1">
            <a:spLocks/>
          </p:cNvSpPr>
          <p:nvPr/>
        </p:nvSpPr>
        <p:spPr>
          <a:xfrm>
            <a:off x="5046461" y="4897575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062F1162-94D8-4264-8E2F-5F992F0BC884}"/>
              </a:ext>
            </a:extLst>
          </p:cNvPr>
          <p:cNvSpPr/>
          <p:nvPr/>
        </p:nvSpPr>
        <p:spPr>
          <a:xfrm>
            <a:off x="4638790" y="2865751"/>
            <a:ext cx="1800000" cy="17941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6151FA5F-5C32-4C46-82CD-4B609924DD66}"/>
              </a:ext>
            </a:extLst>
          </p:cNvPr>
          <p:cNvSpPr/>
          <p:nvPr/>
        </p:nvSpPr>
        <p:spPr>
          <a:xfrm rot="10800000">
            <a:off x="5538790" y="2865751"/>
            <a:ext cx="1800000" cy="17941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中かっこ 18">
            <a:extLst>
              <a:ext uri="{FF2B5EF4-FFF2-40B4-BE49-F238E27FC236}">
                <a16:creationId xmlns:a16="http://schemas.microsoft.com/office/drawing/2014/main" id="{AC6D67B7-0470-48CD-A129-67621BA750AB}"/>
              </a:ext>
            </a:extLst>
          </p:cNvPr>
          <p:cNvSpPr/>
          <p:nvPr/>
        </p:nvSpPr>
        <p:spPr>
          <a:xfrm rot="5400000">
            <a:off x="6366263" y="1801826"/>
            <a:ext cx="160683" cy="1784371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2D6F731-61C1-4A4E-A72C-34EA613AD31F}"/>
              </a:ext>
            </a:extLst>
          </p:cNvPr>
          <p:cNvSpPr txBox="1">
            <a:spLocks/>
          </p:cNvSpPr>
          <p:nvPr/>
        </p:nvSpPr>
        <p:spPr>
          <a:xfrm>
            <a:off x="5956751" y="2007064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21" name="左中かっこ 20">
            <a:extLst>
              <a:ext uri="{FF2B5EF4-FFF2-40B4-BE49-F238E27FC236}">
                <a16:creationId xmlns:a16="http://schemas.microsoft.com/office/drawing/2014/main" id="{FA2ABDA2-3CC0-4511-9BD7-0B2834188943}"/>
              </a:ext>
            </a:extLst>
          </p:cNvPr>
          <p:cNvSpPr/>
          <p:nvPr/>
        </p:nvSpPr>
        <p:spPr>
          <a:xfrm rot="12360070">
            <a:off x="6971736" y="2892672"/>
            <a:ext cx="194757" cy="1909006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9A8522AF-1A64-4B82-8CF8-96C22A677237}"/>
              </a:ext>
            </a:extLst>
          </p:cNvPr>
          <p:cNvSpPr txBox="1">
            <a:spLocks/>
          </p:cNvSpPr>
          <p:nvPr/>
        </p:nvSpPr>
        <p:spPr>
          <a:xfrm>
            <a:off x="6931322" y="3640764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EBF70BF2-CA1A-4EBA-A109-C81C68418C77}"/>
              </a:ext>
            </a:extLst>
          </p:cNvPr>
          <p:cNvSpPr txBox="1">
            <a:spLocks/>
          </p:cNvSpPr>
          <p:nvPr/>
        </p:nvSpPr>
        <p:spPr>
          <a:xfrm>
            <a:off x="4865946" y="5768679"/>
            <a:ext cx="2115850" cy="82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２番目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80020622-7FDF-4068-8D56-218FC3AA91BB}"/>
              </a:ext>
            </a:extLst>
          </p:cNvPr>
          <p:cNvSpPr txBox="1">
            <a:spLocks/>
          </p:cNvSpPr>
          <p:nvPr/>
        </p:nvSpPr>
        <p:spPr>
          <a:xfrm>
            <a:off x="5486754" y="5535494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ばんめ　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16487E0-D8A2-4FB6-AEA5-3A44510D6587}"/>
              </a:ext>
            </a:extLst>
          </p:cNvPr>
          <p:cNvSpPr txBox="1"/>
          <p:nvPr/>
        </p:nvSpPr>
        <p:spPr>
          <a:xfrm>
            <a:off x="9649229" y="4180408"/>
            <a:ext cx="637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9E592BD-D107-4331-BA28-FEE88EFE20D3}"/>
              </a:ext>
            </a:extLst>
          </p:cNvPr>
          <p:cNvSpPr txBox="1"/>
          <p:nvPr/>
        </p:nvSpPr>
        <p:spPr>
          <a:xfrm>
            <a:off x="8039796" y="4180409"/>
            <a:ext cx="1348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BFA0573-25B0-4017-83E8-C12B4856CD32}"/>
              </a:ext>
            </a:extLst>
          </p:cNvPr>
          <p:cNvSpPr txBox="1">
            <a:spLocks/>
          </p:cNvSpPr>
          <p:nvPr/>
        </p:nvSpPr>
        <p:spPr>
          <a:xfrm>
            <a:off x="7932708" y="3696538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こた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15B12F7-FC64-41D2-90E7-5B44D4968DCB}"/>
              </a:ext>
            </a:extLst>
          </p:cNvPr>
          <p:cNvSpPr/>
          <p:nvPr/>
        </p:nvSpPr>
        <p:spPr>
          <a:xfrm>
            <a:off x="9495398" y="4140257"/>
            <a:ext cx="886836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FF69F236-0026-4A7F-BE22-C10311F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46" y="622739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正三角形の数が２個のとき、周りの長さは？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A978DE3F-6304-4350-AF07-3AE6101C3115}"/>
              </a:ext>
            </a:extLst>
          </p:cNvPr>
          <p:cNvSpPr txBox="1">
            <a:spLocks/>
          </p:cNvSpPr>
          <p:nvPr/>
        </p:nvSpPr>
        <p:spPr>
          <a:xfrm>
            <a:off x="1209465" y="576264"/>
            <a:ext cx="1848228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　　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54CC4A9C-04F4-4719-8B81-51AE7DB34AB5}"/>
              </a:ext>
            </a:extLst>
          </p:cNvPr>
          <p:cNvSpPr txBox="1">
            <a:spLocks/>
          </p:cNvSpPr>
          <p:nvPr/>
        </p:nvSpPr>
        <p:spPr>
          <a:xfrm>
            <a:off x="5231701" y="576264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</a:t>
            </a: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25323290-D108-4618-B75E-75D900907B07}"/>
              </a:ext>
            </a:extLst>
          </p:cNvPr>
          <p:cNvSpPr txBox="1">
            <a:spLocks/>
          </p:cNvSpPr>
          <p:nvPr/>
        </p:nvSpPr>
        <p:spPr>
          <a:xfrm>
            <a:off x="9133112" y="550667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3A60FDD9-F474-4C76-BD74-4A149AA370DE}"/>
              </a:ext>
            </a:extLst>
          </p:cNvPr>
          <p:cNvSpPr txBox="1">
            <a:spLocks/>
          </p:cNvSpPr>
          <p:nvPr/>
        </p:nvSpPr>
        <p:spPr>
          <a:xfrm>
            <a:off x="3652865" y="576264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625431C7-6209-4473-8C2D-D6D2D8E57AC9}"/>
              </a:ext>
            </a:extLst>
          </p:cNvPr>
          <p:cNvSpPr txBox="1">
            <a:spLocks/>
          </p:cNvSpPr>
          <p:nvPr/>
        </p:nvSpPr>
        <p:spPr>
          <a:xfrm>
            <a:off x="7548765" y="550666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まわ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6EE570F-7FF6-4769-870A-4845D0E2072D}"/>
              </a:ext>
            </a:extLst>
          </p:cNvPr>
          <p:cNvSpPr txBox="1">
            <a:spLocks/>
          </p:cNvSpPr>
          <p:nvPr/>
        </p:nvSpPr>
        <p:spPr>
          <a:xfrm>
            <a:off x="7038637" y="1825934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667879" y="4217844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タイトル 1"/>
          <p:cNvSpPr txBox="1">
            <a:spLocks/>
          </p:cNvSpPr>
          <p:nvPr/>
        </p:nvSpPr>
        <p:spPr>
          <a:xfrm>
            <a:off x="10331309" y="3970734"/>
            <a:ext cx="1523972" cy="3162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  <a:r>
              <a:rPr lang="ja-JP" altLang="en-US" sz="20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ちめ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</a:p>
        </p:txBody>
      </p:sp>
    </p:spTree>
    <p:extLst>
      <p:ext uri="{BB962C8B-B14F-4D97-AF65-F5344CB8AC3E}">
        <p14:creationId xmlns:p14="http://schemas.microsoft.com/office/powerpoint/2010/main" val="18474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左中かっこ 25">
            <a:extLst>
              <a:ext uri="{FF2B5EF4-FFF2-40B4-BE49-F238E27FC236}">
                <a16:creationId xmlns:a16="http://schemas.microsoft.com/office/drawing/2014/main" id="{9916E5C1-2618-4319-88E4-6F42A88BA7A9}"/>
              </a:ext>
            </a:extLst>
          </p:cNvPr>
          <p:cNvSpPr/>
          <p:nvPr/>
        </p:nvSpPr>
        <p:spPr>
          <a:xfrm rot="1625356">
            <a:off x="4475518" y="2742521"/>
            <a:ext cx="194757" cy="1909006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8BC2E03E-C8D5-47D6-AB60-6748177732C1}"/>
              </a:ext>
            </a:extLst>
          </p:cNvPr>
          <p:cNvSpPr txBox="1">
            <a:spLocks/>
          </p:cNvSpPr>
          <p:nvPr/>
        </p:nvSpPr>
        <p:spPr>
          <a:xfrm>
            <a:off x="3689750" y="3263170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28" name="左中かっこ 27">
            <a:extLst>
              <a:ext uri="{FF2B5EF4-FFF2-40B4-BE49-F238E27FC236}">
                <a16:creationId xmlns:a16="http://schemas.microsoft.com/office/drawing/2014/main" id="{83EDBD32-80DC-4E63-A6B3-A90BFA5E7A20}"/>
              </a:ext>
            </a:extLst>
          </p:cNvPr>
          <p:cNvSpPr/>
          <p:nvPr/>
        </p:nvSpPr>
        <p:spPr>
          <a:xfrm rot="16200000">
            <a:off x="5092734" y="3935914"/>
            <a:ext cx="160683" cy="1784371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C293AFBF-8DBA-437A-B8A6-8AD065815140}"/>
              </a:ext>
            </a:extLst>
          </p:cNvPr>
          <p:cNvSpPr txBox="1">
            <a:spLocks/>
          </p:cNvSpPr>
          <p:nvPr/>
        </p:nvSpPr>
        <p:spPr>
          <a:xfrm>
            <a:off x="4672932" y="4897575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062F1162-94D8-4264-8E2F-5F992F0BC884}"/>
              </a:ext>
            </a:extLst>
          </p:cNvPr>
          <p:cNvSpPr/>
          <p:nvPr/>
        </p:nvSpPr>
        <p:spPr>
          <a:xfrm>
            <a:off x="4265261" y="2865751"/>
            <a:ext cx="1800000" cy="17941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6151FA5F-5C32-4C46-82CD-4B609924DD66}"/>
              </a:ext>
            </a:extLst>
          </p:cNvPr>
          <p:cNvSpPr/>
          <p:nvPr/>
        </p:nvSpPr>
        <p:spPr>
          <a:xfrm rot="10800000">
            <a:off x="5165261" y="2865751"/>
            <a:ext cx="1800000" cy="17941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中かっこ 18">
            <a:extLst>
              <a:ext uri="{FF2B5EF4-FFF2-40B4-BE49-F238E27FC236}">
                <a16:creationId xmlns:a16="http://schemas.microsoft.com/office/drawing/2014/main" id="{AC6D67B7-0470-48CD-A129-67621BA750AB}"/>
              </a:ext>
            </a:extLst>
          </p:cNvPr>
          <p:cNvSpPr/>
          <p:nvPr/>
        </p:nvSpPr>
        <p:spPr>
          <a:xfrm rot="5400000">
            <a:off x="5992734" y="1801826"/>
            <a:ext cx="160683" cy="1784371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2D6F731-61C1-4A4E-A72C-34EA613AD31F}"/>
              </a:ext>
            </a:extLst>
          </p:cNvPr>
          <p:cNvSpPr txBox="1">
            <a:spLocks/>
          </p:cNvSpPr>
          <p:nvPr/>
        </p:nvSpPr>
        <p:spPr>
          <a:xfrm>
            <a:off x="5583222" y="2007064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21" name="左中かっこ 20">
            <a:extLst>
              <a:ext uri="{FF2B5EF4-FFF2-40B4-BE49-F238E27FC236}">
                <a16:creationId xmlns:a16="http://schemas.microsoft.com/office/drawing/2014/main" id="{FA2ABDA2-3CC0-4511-9BD7-0B2834188943}"/>
              </a:ext>
            </a:extLst>
          </p:cNvPr>
          <p:cNvSpPr/>
          <p:nvPr/>
        </p:nvSpPr>
        <p:spPr>
          <a:xfrm rot="9197417">
            <a:off x="7505168" y="2729846"/>
            <a:ext cx="194757" cy="1909006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9A8522AF-1A64-4B82-8CF8-96C22A677237}"/>
              </a:ext>
            </a:extLst>
          </p:cNvPr>
          <p:cNvSpPr txBox="1">
            <a:spLocks/>
          </p:cNvSpPr>
          <p:nvPr/>
        </p:nvSpPr>
        <p:spPr>
          <a:xfrm>
            <a:off x="7457794" y="3263169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23" name="二等辺三角形 22">
            <a:extLst>
              <a:ext uri="{FF2B5EF4-FFF2-40B4-BE49-F238E27FC236}">
                <a16:creationId xmlns:a16="http://schemas.microsoft.com/office/drawing/2014/main" id="{4B6A2944-AF41-4401-9F5D-37ABA1772748}"/>
              </a:ext>
            </a:extLst>
          </p:cNvPr>
          <p:cNvSpPr/>
          <p:nvPr/>
        </p:nvSpPr>
        <p:spPr>
          <a:xfrm>
            <a:off x="6065260" y="2865751"/>
            <a:ext cx="1800000" cy="17941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左中かっこ 23">
            <a:extLst>
              <a:ext uri="{FF2B5EF4-FFF2-40B4-BE49-F238E27FC236}">
                <a16:creationId xmlns:a16="http://schemas.microsoft.com/office/drawing/2014/main" id="{E3568068-73C5-44CB-A996-A12F7BD96C32}"/>
              </a:ext>
            </a:extLst>
          </p:cNvPr>
          <p:cNvSpPr/>
          <p:nvPr/>
        </p:nvSpPr>
        <p:spPr>
          <a:xfrm rot="16200000">
            <a:off x="6884919" y="3925896"/>
            <a:ext cx="160683" cy="1784371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5968B877-A653-4A56-BB9C-2CA9B2A6D769}"/>
              </a:ext>
            </a:extLst>
          </p:cNvPr>
          <p:cNvSpPr txBox="1">
            <a:spLocks/>
          </p:cNvSpPr>
          <p:nvPr/>
        </p:nvSpPr>
        <p:spPr>
          <a:xfrm>
            <a:off x="6465117" y="4887557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C5513CB2-580A-4700-B498-4F1433A3451E}"/>
              </a:ext>
            </a:extLst>
          </p:cNvPr>
          <p:cNvSpPr txBox="1">
            <a:spLocks/>
          </p:cNvSpPr>
          <p:nvPr/>
        </p:nvSpPr>
        <p:spPr>
          <a:xfrm>
            <a:off x="5015150" y="5661334"/>
            <a:ext cx="2115850" cy="82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３番目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D546995B-9F7C-4CFA-941F-8945ABC9FC9A}"/>
              </a:ext>
            </a:extLst>
          </p:cNvPr>
          <p:cNvSpPr txBox="1">
            <a:spLocks/>
          </p:cNvSpPr>
          <p:nvPr/>
        </p:nvSpPr>
        <p:spPr>
          <a:xfrm>
            <a:off x="5619333" y="5428149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ばんめ　　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0358E16-83FE-484E-B699-EEF439051877}"/>
              </a:ext>
            </a:extLst>
          </p:cNvPr>
          <p:cNvSpPr txBox="1"/>
          <p:nvPr/>
        </p:nvSpPr>
        <p:spPr>
          <a:xfrm>
            <a:off x="9868175" y="5075826"/>
            <a:ext cx="637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61AA88F-C6FB-4AFD-864F-B40EF0DC4C4E}"/>
              </a:ext>
            </a:extLst>
          </p:cNvPr>
          <p:cNvSpPr txBox="1"/>
          <p:nvPr/>
        </p:nvSpPr>
        <p:spPr>
          <a:xfrm>
            <a:off x="8258742" y="5075827"/>
            <a:ext cx="1348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B6712D56-C284-4E71-9C63-34A7B1E62B1E}"/>
              </a:ext>
            </a:extLst>
          </p:cNvPr>
          <p:cNvSpPr txBox="1">
            <a:spLocks/>
          </p:cNvSpPr>
          <p:nvPr/>
        </p:nvSpPr>
        <p:spPr>
          <a:xfrm>
            <a:off x="8151654" y="4591956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こた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42535D2-FFDF-4FCA-BE57-6E9DD1F87854}"/>
              </a:ext>
            </a:extLst>
          </p:cNvPr>
          <p:cNvSpPr/>
          <p:nvPr/>
        </p:nvSpPr>
        <p:spPr>
          <a:xfrm>
            <a:off x="9714344" y="5035675"/>
            <a:ext cx="886836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FF69F236-0026-4A7F-BE22-C10311F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46" y="622739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正三角形の数が３個のとき、周りの長さは？</a:t>
            </a: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A978DE3F-6304-4350-AF07-3AE6101C3115}"/>
              </a:ext>
            </a:extLst>
          </p:cNvPr>
          <p:cNvSpPr txBox="1">
            <a:spLocks/>
          </p:cNvSpPr>
          <p:nvPr/>
        </p:nvSpPr>
        <p:spPr>
          <a:xfrm>
            <a:off x="1209465" y="576264"/>
            <a:ext cx="1848228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　　</a:t>
            </a: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54CC4A9C-04F4-4719-8B81-51AE7DB34AB5}"/>
              </a:ext>
            </a:extLst>
          </p:cNvPr>
          <p:cNvSpPr txBox="1">
            <a:spLocks/>
          </p:cNvSpPr>
          <p:nvPr/>
        </p:nvSpPr>
        <p:spPr>
          <a:xfrm>
            <a:off x="5231701" y="576264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25323290-D108-4618-B75E-75D900907B07}"/>
              </a:ext>
            </a:extLst>
          </p:cNvPr>
          <p:cNvSpPr txBox="1">
            <a:spLocks/>
          </p:cNvSpPr>
          <p:nvPr/>
        </p:nvSpPr>
        <p:spPr>
          <a:xfrm>
            <a:off x="9133112" y="550667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A60FDD9-F474-4C76-BD74-4A149AA370DE}"/>
              </a:ext>
            </a:extLst>
          </p:cNvPr>
          <p:cNvSpPr txBox="1">
            <a:spLocks/>
          </p:cNvSpPr>
          <p:nvPr/>
        </p:nvSpPr>
        <p:spPr>
          <a:xfrm>
            <a:off x="3652865" y="576264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625431C7-6209-4473-8C2D-D6D2D8E57AC9}"/>
              </a:ext>
            </a:extLst>
          </p:cNvPr>
          <p:cNvSpPr txBox="1">
            <a:spLocks/>
          </p:cNvSpPr>
          <p:nvPr/>
        </p:nvSpPr>
        <p:spPr>
          <a:xfrm>
            <a:off x="7548765" y="550666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まわ</a:t>
            </a: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A6EE570F-7FF6-4769-870A-4845D0E2072D}"/>
              </a:ext>
            </a:extLst>
          </p:cNvPr>
          <p:cNvSpPr txBox="1">
            <a:spLocks/>
          </p:cNvSpPr>
          <p:nvPr/>
        </p:nvSpPr>
        <p:spPr>
          <a:xfrm>
            <a:off x="7042513" y="1918925"/>
            <a:ext cx="814933" cy="4881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922517" y="5087938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0" name="タイトル 1"/>
          <p:cNvSpPr txBox="1">
            <a:spLocks/>
          </p:cNvSpPr>
          <p:nvPr/>
        </p:nvSpPr>
        <p:spPr>
          <a:xfrm>
            <a:off x="10585947" y="4840828"/>
            <a:ext cx="1523972" cy="3162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  <a:r>
              <a:rPr lang="ja-JP" altLang="en-US" sz="20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ちめ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</a:p>
        </p:txBody>
      </p:sp>
    </p:spTree>
    <p:extLst>
      <p:ext uri="{BB962C8B-B14F-4D97-AF65-F5344CB8AC3E}">
        <p14:creationId xmlns:p14="http://schemas.microsoft.com/office/powerpoint/2010/main" val="331232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/>
        </p:nvGraphicFramePr>
        <p:xfrm>
          <a:off x="445231" y="2532932"/>
          <a:ext cx="11301537" cy="32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83553635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正三角形の数（□）</a:t>
                      </a: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周りの長さ（△）</a:t>
                      </a: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</a:tbl>
          </a:graphicData>
        </a:graphic>
      </p:graphicFrame>
      <p:sp>
        <p:nvSpPr>
          <p:cNvPr id="10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46" y="622739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正三角形の数と周りの長さを表に表すと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59157" y="562408"/>
            <a:ext cx="1848228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　　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002557" y="562408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840FE624-07DE-4503-B739-FB2C6CCF8397}"/>
              </a:ext>
            </a:extLst>
          </p:cNvPr>
          <p:cNvSpPr txBox="1">
            <a:spLocks/>
          </p:cNvSpPr>
          <p:nvPr/>
        </p:nvSpPr>
        <p:spPr>
          <a:xfrm>
            <a:off x="6610752" y="562409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91F12D5D-524A-4E28-85E3-1A726306178B}"/>
              </a:ext>
            </a:extLst>
          </p:cNvPr>
          <p:cNvSpPr txBox="1">
            <a:spLocks/>
          </p:cNvSpPr>
          <p:nvPr/>
        </p:nvSpPr>
        <p:spPr>
          <a:xfrm>
            <a:off x="5056333" y="562408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まわ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5BBF3BC9-2D67-4611-9A64-992A09BE6717}"/>
              </a:ext>
            </a:extLst>
          </p:cNvPr>
          <p:cNvSpPr txBox="1">
            <a:spLocks/>
          </p:cNvSpPr>
          <p:nvPr/>
        </p:nvSpPr>
        <p:spPr>
          <a:xfrm>
            <a:off x="8104765" y="562408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ひょう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A3DF0F2F-A75A-4BE2-AB89-E81706D8FFEC}"/>
              </a:ext>
            </a:extLst>
          </p:cNvPr>
          <p:cNvSpPr txBox="1">
            <a:spLocks/>
          </p:cNvSpPr>
          <p:nvPr/>
        </p:nvSpPr>
        <p:spPr>
          <a:xfrm>
            <a:off x="9154179" y="556780"/>
            <a:ext cx="90138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あらわ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10504517" y="2532932"/>
            <a:ext cx="1242252" cy="324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599869" y="2523744"/>
            <a:ext cx="1848228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　　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1751" y="2511232"/>
            <a:ext cx="769476" cy="3508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815998" y="4150859"/>
            <a:ext cx="648392" cy="321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まわ　　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095976" y="4150859"/>
            <a:ext cx="648392" cy="321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　　</a:t>
            </a:r>
          </a:p>
        </p:txBody>
      </p:sp>
    </p:spTree>
    <p:extLst>
      <p:ext uri="{BB962C8B-B14F-4D97-AF65-F5344CB8AC3E}">
        <p14:creationId xmlns:p14="http://schemas.microsoft.com/office/powerpoint/2010/main" val="335901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/>
        </p:nvGraphicFramePr>
        <p:xfrm>
          <a:off x="445231" y="1974634"/>
          <a:ext cx="11301537" cy="32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83553635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正三角形の数（□）</a:t>
                      </a:r>
                    </a:p>
                  </a:txBody>
                  <a:tcPr marT="18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周りの長さ（△）</a:t>
                      </a:r>
                    </a:p>
                  </a:txBody>
                  <a:tcPr marT="18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</a:tbl>
          </a:graphicData>
        </a:graphic>
      </p:graphicFrame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10504517" y="1974634"/>
            <a:ext cx="1242252" cy="324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D200B6A8-6686-4CEB-AA5D-E35D65A6E9FF}"/>
              </a:ext>
            </a:extLst>
          </p:cNvPr>
          <p:cNvSpPr txBox="1">
            <a:spLocks/>
          </p:cNvSpPr>
          <p:nvPr/>
        </p:nvSpPr>
        <p:spPr>
          <a:xfrm>
            <a:off x="3709653" y="5849053"/>
            <a:ext cx="2150416" cy="759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＋２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5D3B0D31-6F03-445B-975C-FB8E140F033C}"/>
              </a:ext>
            </a:extLst>
          </p:cNvPr>
          <p:cNvSpPr txBox="1">
            <a:spLocks/>
          </p:cNvSpPr>
          <p:nvPr/>
        </p:nvSpPr>
        <p:spPr>
          <a:xfrm>
            <a:off x="6713647" y="5899978"/>
            <a:ext cx="1845956" cy="658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1154A6B1-3B16-4126-9EF4-343D3FA6AEB1}"/>
              </a:ext>
            </a:extLst>
          </p:cNvPr>
          <p:cNvSpPr txBox="1">
            <a:spLocks/>
          </p:cNvSpPr>
          <p:nvPr/>
        </p:nvSpPr>
        <p:spPr>
          <a:xfrm>
            <a:off x="2389961" y="5899978"/>
            <a:ext cx="1386192" cy="658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式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77D8347-E2FB-45BD-80D6-D94241B27D8A}"/>
              </a:ext>
            </a:extLst>
          </p:cNvPr>
          <p:cNvSpPr/>
          <p:nvPr/>
        </p:nvSpPr>
        <p:spPr>
          <a:xfrm>
            <a:off x="3546644" y="5721659"/>
            <a:ext cx="252857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7544162-93B7-4FF0-A573-586EF26395EF}"/>
              </a:ext>
            </a:extLst>
          </p:cNvPr>
          <p:cNvSpPr/>
          <p:nvPr/>
        </p:nvSpPr>
        <p:spPr>
          <a:xfrm>
            <a:off x="8339770" y="5700878"/>
            <a:ext cx="1039263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F5B1BB2-BB0D-4797-BE03-FDF65DBDE822}"/>
              </a:ext>
            </a:extLst>
          </p:cNvPr>
          <p:cNvSpPr txBox="1">
            <a:spLocks/>
          </p:cNvSpPr>
          <p:nvPr/>
        </p:nvSpPr>
        <p:spPr>
          <a:xfrm>
            <a:off x="8434114" y="5895665"/>
            <a:ext cx="878113" cy="658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22</a:t>
            </a:r>
            <a:endParaRPr lang="ja-JP" altLang="en-US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3529584" y="1956904"/>
            <a:ext cx="2548127" cy="324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3948950" y="3092228"/>
            <a:ext cx="427678" cy="9144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5205440" y="3092228"/>
            <a:ext cx="427678" cy="9144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BF5B1BB2-BB0D-4797-BE03-FDF65DBDE822}"/>
              </a:ext>
            </a:extLst>
          </p:cNvPr>
          <p:cNvSpPr txBox="1">
            <a:spLocks/>
          </p:cNvSpPr>
          <p:nvPr/>
        </p:nvSpPr>
        <p:spPr>
          <a:xfrm>
            <a:off x="10703211" y="4166618"/>
            <a:ext cx="878113" cy="658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22</a:t>
            </a:r>
            <a:endParaRPr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599869" y="1987615"/>
            <a:ext cx="1848228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　　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1751" y="1945968"/>
            <a:ext cx="769476" cy="3508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799372" y="3585595"/>
            <a:ext cx="648392" cy="321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まわ　　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095976" y="3602220"/>
            <a:ext cx="648392" cy="321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　　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D0729984-DA58-45CD-B1F9-F5686575AA73}"/>
              </a:ext>
            </a:extLst>
          </p:cNvPr>
          <p:cNvSpPr txBox="1">
            <a:spLocks/>
          </p:cNvSpPr>
          <p:nvPr/>
        </p:nvSpPr>
        <p:spPr>
          <a:xfrm>
            <a:off x="2680739" y="5442828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しき</a:t>
            </a: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D0729984-DA58-45CD-B1F9-F5686575AA73}"/>
              </a:ext>
            </a:extLst>
          </p:cNvPr>
          <p:cNvSpPr txBox="1">
            <a:spLocks/>
          </p:cNvSpPr>
          <p:nvPr/>
        </p:nvSpPr>
        <p:spPr>
          <a:xfrm>
            <a:off x="6961748" y="5442324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こた</a:t>
            </a: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46" y="622739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正三角形の数と周りの長さを表に表すと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59157" y="562408"/>
            <a:ext cx="1848228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　　</a:t>
            </a: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002557" y="562408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840FE624-07DE-4503-B739-FB2C6CCF8397}"/>
              </a:ext>
            </a:extLst>
          </p:cNvPr>
          <p:cNvSpPr txBox="1">
            <a:spLocks/>
          </p:cNvSpPr>
          <p:nvPr/>
        </p:nvSpPr>
        <p:spPr>
          <a:xfrm>
            <a:off x="6610752" y="562409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91F12D5D-524A-4E28-85E3-1A726306178B}"/>
              </a:ext>
            </a:extLst>
          </p:cNvPr>
          <p:cNvSpPr txBox="1">
            <a:spLocks/>
          </p:cNvSpPr>
          <p:nvPr/>
        </p:nvSpPr>
        <p:spPr>
          <a:xfrm>
            <a:off x="5056333" y="562408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まわ</a:t>
            </a: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5BBF3BC9-2D67-4611-9A64-992A09BE6717}"/>
              </a:ext>
            </a:extLst>
          </p:cNvPr>
          <p:cNvSpPr txBox="1">
            <a:spLocks/>
          </p:cNvSpPr>
          <p:nvPr/>
        </p:nvSpPr>
        <p:spPr>
          <a:xfrm>
            <a:off x="8104765" y="562408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ひょう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3DF0F2F-A75A-4BE2-AB89-E81706D8FFEC}"/>
              </a:ext>
            </a:extLst>
          </p:cNvPr>
          <p:cNvSpPr txBox="1">
            <a:spLocks/>
          </p:cNvSpPr>
          <p:nvPr/>
        </p:nvSpPr>
        <p:spPr>
          <a:xfrm>
            <a:off x="9154179" y="556780"/>
            <a:ext cx="90138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あらわ</a:t>
            </a:r>
          </a:p>
        </p:txBody>
      </p:sp>
      <p:sp>
        <p:nvSpPr>
          <p:cNvPr id="27" name="右矢印 1">
            <a:extLst>
              <a:ext uri="{FF2B5EF4-FFF2-40B4-BE49-F238E27FC236}">
                <a16:creationId xmlns:a16="http://schemas.microsoft.com/office/drawing/2014/main" id="{3C3570D1-FC34-4A9D-9915-DA88FBBC94CA}"/>
              </a:ext>
            </a:extLst>
          </p:cNvPr>
          <p:cNvSpPr/>
          <p:nvPr/>
        </p:nvSpPr>
        <p:spPr>
          <a:xfrm>
            <a:off x="4510232" y="2555748"/>
            <a:ext cx="651314" cy="402336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17">
            <a:extLst>
              <a:ext uri="{FF2B5EF4-FFF2-40B4-BE49-F238E27FC236}">
                <a16:creationId xmlns:a16="http://schemas.microsoft.com/office/drawing/2014/main" id="{96304786-FF42-43FA-838B-535952C6523E}"/>
              </a:ext>
            </a:extLst>
          </p:cNvPr>
          <p:cNvSpPr/>
          <p:nvPr/>
        </p:nvSpPr>
        <p:spPr>
          <a:xfrm>
            <a:off x="4524190" y="4177792"/>
            <a:ext cx="651314" cy="402336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3" grpId="0"/>
      <p:bldP spid="16" grpId="0" animBg="1"/>
      <p:bldP spid="16" grpId="1" animBg="1"/>
      <p:bldP spid="24" grpId="0" animBg="1"/>
      <p:bldP spid="31" grpId="0" animBg="1"/>
      <p:bldP spid="32" grpId="0"/>
      <p:bldP spid="27" grpId="0" animBg="1"/>
      <p:bldP spid="27" grpId="1" animBg="1"/>
      <p:bldP spid="28" grpId="0" animBg="1"/>
      <p:bldP spid="28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/>
        </p:nvGraphicFramePr>
        <p:xfrm>
          <a:off x="445231" y="1747732"/>
          <a:ext cx="11301537" cy="32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83553635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正三角形の数（□）</a:t>
                      </a:r>
                    </a:p>
                  </a:txBody>
                  <a:tcPr marT="18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周りの長さ（△）</a:t>
                      </a:r>
                    </a:p>
                  </a:txBody>
                  <a:tcPr marT="18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22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</a:tbl>
          </a:graphicData>
        </a:graphic>
      </p:graphicFrame>
      <p:sp>
        <p:nvSpPr>
          <p:cNvPr id="31" name="タイトル 1">
            <a:extLst>
              <a:ext uri="{FF2B5EF4-FFF2-40B4-BE49-F238E27FC236}">
                <a16:creationId xmlns:a16="http://schemas.microsoft.com/office/drawing/2014/main" id="{03A4EE1F-9887-48CA-8582-479106D81FBA}"/>
              </a:ext>
            </a:extLst>
          </p:cNvPr>
          <p:cNvSpPr txBox="1">
            <a:spLocks/>
          </p:cNvSpPr>
          <p:nvPr/>
        </p:nvSpPr>
        <p:spPr>
          <a:xfrm>
            <a:off x="1676402" y="5259894"/>
            <a:ext cx="8603621" cy="909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（正三角形の数）＋２＝（周りの長さ）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BB70256C-4AA0-4D40-8D99-C581B568F9F1}"/>
              </a:ext>
            </a:extLst>
          </p:cNvPr>
          <p:cNvSpPr txBox="1">
            <a:spLocks/>
          </p:cNvSpPr>
          <p:nvPr/>
        </p:nvSpPr>
        <p:spPr>
          <a:xfrm>
            <a:off x="1978477" y="6012453"/>
            <a:ext cx="8603621" cy="909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□＋２＝△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481090B-6973-41B2-BC77-A65D630AC146}"/>
              </a:ext>
            </a:extLst>
          </p:cNvPr>
          <p:cNvSpPr/>
          <p:nvPr/>
        </p:nvSpPr>
        <p:spPr>
          <a:xfrm>
            <a:off x="10504516" y="1747732"/>
            <a:ext cx="1242252" cy="324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791D449-E227-4F05-983A-2B79319E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59" y="320364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変化の様子を式を用いて表すと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02135563-7229-4073-93BD-4ACC9F54D97A}"/>
              </a:ext>
            </a:extLst>
          </p:cNvPr>
          <p:cNvSpPr txBox="1">
            <a:spLocks/>
          </p:cNvSpPr>
          <p:nvPr/>
        </p:nvSpPr>
        <p:spPr>
          <a:xfrm>
            <a:off x="2368777" y="264944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へんか　　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96B145D-06BB-4CAB-9127-6CEB89764EEB}"/>
              </a:ext>
            </a:extLst>
          </p:cNvPr>
          <p:cNvSpPr txBox="1">
            <a:spLocks/>
          </p:cNvSpPr>
          <p:nvPr/>
        </p:nvSpPr>
        <p:spPr>
          <a:xfrm>
            <a:off x="5561068" y="259723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しき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144D7D91-2EED-4C2C-8A09-090A149AC0DE}"/>
              </a:ext>
            </a:extLst>
          </p:cNvPr>
          <p:cNvSpPr txBox="1">
            <a:spLocks/>
          </p:cNvSpPr>
          <p:nvPr/>
        </p:nvSpPr>
        <p:spPr>
          <a:xfrm>
            <a:off x="8040422" y="270489"/>
            <a:ext cx="1041865" cy="3416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あらわ</a:t>
            </a: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37F79F53-D7F5-4D7C-B8C1-678009149B85}"/>
              </a:ext>
            </a:extLst>
          </p:cNvPr>
          <p:cNvSpPr txBox="1">
            <a:spLocks/>
          </p:cNvSpPr>
          <p:nvPr/>
        </p:nvSpPr>
        <p:spPr>
          <a:xfrm>
            <a:off x="3991639" y="231694"/>
            <a:ext cx="1076920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ようす　　</a:t>
            </a: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0B32FFE-5302-4D9A-A269-82A4262E434A}"/>
              </a:ext>
            </a:extLst>
          </p:cNvPr>
          <p:cNvSpPr txBox="1">
            <a:spLocks/>
          </p:cNvSpPr>
          <p:nvPr/>
        </p:nvSpPr>
        <p:spPr>
          <a:xfrm>
            <a:off x="6597947" y="263136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もち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638108" y="1725730"/>
            <a:ext cx="1848228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せいさんかくけい　　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695126" y="1729843"/>
            <a:ext cx="769476" cy="3508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799372" y="3386095"/>
            <a:ext cx="648392" cy="321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まわ　　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095976" y="3369470"/>
            <a:ext cx="648392" cy="321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　　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2666217" y="5064681"/>
            <a:ext cx="6278212" cy="362659"/>
            <a:chOff x="2300465" y="5031431"/>
            <a:chExt cx="6278212" cy="362659"/>
          </a:xfrm>
        </p:grpSpPr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1D65F407-548D-4A84-A223-820CA2C79BF1}"/>
                </a:ext>
              </a:extLst>
            </p:cNvPr>
            <p:cNvSpPr txBox="1">
              <a:spLocks/>
            </p:cNvSpPr>
            <p:nvPr/>
          </p:nvSpPr>
          <p:spPr>
            <a:xfrm>
              <a:off x="2300465" y="5039110"/>
              <a:ext cx="1848228" cy="34167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せいさんかくけい　　</a:t>
              </a: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1D65F407-548D-4A84-A223-820CA2C79BF1}"/>
                </a:ext>
              </a:extLst>
            </p:cNvPr>
            <p:cNvSpPr txBox="1">
              <a:spLocks/>
            </p:cNvSpPr>
            <p:nvPr/>
          </p:nvSpPr>
          <p:spPr>
            <a:xfrm>
              <a:off x="4430635" y="5043223"/>
              <a:ext cx="769476" cy="35086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かず　　</a:t>
              </a: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:a16="http://schemas.microsoft.com/office/drawing/2014/main" id="{1D65F407-548D-4A84-A223-820CA2C79BF1}"/>
                </a:ext>
              </a:extLst>
            </p:cNvPr>
            <p:cNvSpPr txBox="1">
              <a:spLocks/>
            </p:cNvSpPr>
            <p:nvPr/>
          </p:nvSpPr>
          <p:spPr>
            <a:xfrm>
              <a:off x="6548020" y="5031431"/>
              <a:ext cx="769476" cy="35086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まわ　　</a:t>
              </a:r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1D65F407-548D-4A84-A223-820CA2C79BF1}"/>
                </a:ext>
              </a:extLst>
            </p:cNvPr>
            <p:cNvSpPr txBox="1">
              <a:spLocks/>
            </p:cNvSpPr>
            <p:nvPr/>
          </p:nvSpPr>
          <p:spPr>
            <a:xfrm>
              <a:off x="7809201" y="5042424"/>
              <a:ext cx="769476" cy="35086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なが　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70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7427" y="349885"/>
            <a:ext cx="6736080" cy="1325563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よくできました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98" y="2145432"/>
            <a:ext cx="4319804" cy="37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E57FD4-99A1-4851-85E0-E75760D10359}"/>
              </a:ext>
            </a:extLst>
          </p:cNvPr>
          <p:cNvSpPr/>
          <p:nvPr/>
        </p:nvSpPr>
        <p:spPr>
          <a:xfrm>
            <a:off x="836386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300</a:t>
            </a:r>
            <a:endParaRPr kumimoji="1" lang="ja-JP" altLang="en-US" sz="10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AF9B60-5C6B-445F-ACD0-F7BA656A48B6}"/>
              </a:ext>
            </a:extLst>
          </p:cNvPr>
          <p:cNvSpPr/>
          <p:nvPr/>
        </p:nvSpPr>
        <p:spPr>
          <a:xfrm>
            <a:off x="6961764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５００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30236" y="1980388"/>
            <a:ext cx="25207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</a:t>
            </a:r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0" y="369645"/>
            <a:ext cx="12192000" cy="1156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大きい数はどちらですか？</a:t>
            </a:r>
          </a:p>
        </p:txBody>
      </p:sp>
      <p:sp>
        <p:nvSpPr>
          <p:cNvPr id="1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742624" y="0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</a:t>
            </a:r>
          </a:p>
        </p:txBody>
      </p:sp>
      <p:sp>
        <p:nvSpPr>
          <p:cNvPr id="12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3902870" y="-1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13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4863046" y="5013593"/>
            <a:ext cx="3162300" cy="86715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小なり</a:t>
            </a: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5222456" y="4436650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しょう</a:t>
            </a:r>
          </a:p>
        </p:txBody>
      </p:sp>
    </p:spTree>
    <p:extLst>
      <p:ext uri="{BB962C8B-B14F-4D97-AF65-F5344CB8AC3E}">
        <p14:creationId xmlns:p14="http://schemas.microsoft.com/office/powerpoint/2010/main" val="31054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788344" y="0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</a:t>
            </a:r>
          </a:p>
        </p:txBody>
      </p:sp>
      <p:sp>
        <p:nvSpPr>
          <p:cNvPr id="7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3902870" y="-1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E57FD4-99A1-4851-85E0-E75760D10359}"/>
              </a:ext>
            </a:extLst>
          </p:cNvPr>
          <p:cNvSpPr/>
          <p:nvPr/>
        </p:nvSpPr>
        <p:spPr>
          <a:xfrm>
            <a:off x="836386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1000</a:t>
            </a:r>
            <a:endParaRPr kumimoji="1" lang="ja-JP" altLang="en-US" sz="10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AF9B60-5C6B-445F-ACD0-F7BA656A48B6}"/>
              </a:ext>
            </a:extLst>
          </p:cNvPr>
          <p:cNvSpPr/>
          <p:nvPr/>
        </p:nvSpPr>
        <p:spPr>
          <a:xfrm>
            <a:off x="6961764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００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24726" y="1980388"/>
            <a:ext cx="25207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0" y="369645"/>
            <a:ext cx="12192000" cy="1156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大きい数はどちらですか？</a:t>
            </a:r>
          </a:p>
        </p:txBody>
      </p:sp>
      <p:sp>
        <p:nvSpPr>
          <p:cNvPr id="11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4863046" y="4784993"/>
            <a:ext cx="3162300" cy="86715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イコール</a:t>
            </a:r>
          </a:p>
        </p:txBody>
      </p:sp>
    </p:spTree>
    <p:extLst>
      <p:ext uri="{BB962C8B-B14F-4D97-AF65-F5344CB8AC3E}">
        <p14:creationId xmlns:p14="http://schemas.microsoft.com/office/powerpoint/2010/main" val="3654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842132" y="0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</a:t>
            </a:r>
          </a:p>
        </p:txBody>
      </p:sp>
      <p:sp>
        <p:nvSpPr>
          <p:cNvPr id="7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3902870" y="-1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E57FD4-99A1-4851-85E0-E75760D10359}"/>
              </a:ext>
            </a:extLst>
          </p:cNvPr>
          <p:cNvSpPr/>
          <p:nvPr/>
        </p:nvSpPr>
        <p:spPr>
          <a:xfrm>
            <a:off x="836386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AF9B60-5C6B-445F-ACD0-F7BA656A48B6}"/>
              </a:ext>
            </a:extLst>
          </p:cNvPr>
          <p:cNvSpPr/>
          <p:nvPr/>
        </p:nvSpPr>
        <p:spPr>
          <a:xfrm>
            <a:off x="6961764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５１</a:t>
            </a:r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54386" y="1980388"/>
            <a:ext cx="25207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</a:t>
            </a:r>
          </a:p>
        </p:txBody>
      </p:sp>
      <p:sp>
        <p:nvSpPr>
          <p:cNvPr id="11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0" y="369645"/>
            <a:ext cx="12192000" cy="1156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大きい数はどちらですか？</a:t>
            </a:r>
          </a:p>
        </p:txBody>
      </p:sp>
      <p:sp>
        <p:nvSpPr>
          <p:cNvPr id="12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4863046" y="5013593"/>
            <a:ext cx="3162300" cy="86715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小なり</a:t>
            </a:r>
          </a:p>
        </p:txBody>
      </p:sp>
      <p:sp>
        <p:nvSpPr>
          <p:cNvPr id="13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5222456" y="4436650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しょう</a:t>
            </a:r>
          </a:p>
        </p:txBody>
      </p:sp>
    </p:spTree>
    <p:extLst>
      <p:ext uri="{BB962C8B-B14F-4D97-AF65-F5344CB8AC3E}">
        <p14:creationId xmlns:p14="http://schemas.microsoft.com/office/powerpoint/2010/main" val="19165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784310" y="0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</a:t>
            </a:r>
          </a:p>
        </p:txBody>
      </p:sp>
      <p:sp>
        <p:nvSpPr>
          <p:cNvPr id="7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3902870" y="-1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E57FD4-99A1-4851-85E0-E75760D10359}"/>
              </a:ext>
            </a:extLst>
          </p:cNvPr>
          <p:cNvSpPr/>
          <p:nvPr/>
        </p:nvSpPr>
        <p:spPr>
          <a:xfrm>
            <a:off x="836386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endParaRPr kumimoji="1" lang="ja-JP" altLang="en-US" sz="10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AF9B60-5C6B-445F-ACD0-F7BA656A48B6}"/>
              </a:ext>
            </a:extLst>
          </p:cNvPr>
          <p:cNvSpPr/>
          <p:nvPr/>
        </p:nvSpPr>
        <p:spPr>
          <a:xfrm>
            <a:off x="6961764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１７２</a:t>
            </a:r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endParaRPr kumimoji="1" lang="ja-JP" altLang="en-US" sz="10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30236" y="1980388"/>
            <a:ext cx="25207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＞</a:t>
            </a:r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0" y="369645"/>
            <a:ext cx="12192000" cy="1156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大きい数はどちらですか？</a:t>
            </a:r>
          </a:p>
        </p:txBody>
      </p:sp>
      <p:sp>
        <p:nvSpPr>
          <p:cNvPr id="12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4588726" y="5013593"/>
            <a:ext cx="3162300" cy="86715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大なり</a:t>
            </a:r>
          </a:p>
        </p:txBody>
      </p:sp>
      <p:sp>
        <p:nvSpPr>
          <p:cNvPr id="13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4948136" y="4436650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だい</a:t>
            </a:r>
          </a:p>
        </p:txBody>
      </p:sp>
    </p:spTree>
    <p:extLst>
      <p:ext uri="{BB962C8B-B14F-4D97-AF65-F5344CB8AC3E}">
        <p14:creationId xmlns:p14="http://schemas.microsoft.com/office/powerpoint/2010/main" val="197902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761450" y="0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</a:t>
            </a:r>
          </a:p>
        </p:txBody>
      </p:sp>
      <p:sp>
        <p:nvSpPr>
          <p:cNvPr id="7" name="タイトル 3">
            <a:extLst>
              <a:ext uri="{FF2B5EF4-FFF2-40B4-BE49-F238E27FC236}">
                <a16:creationId xmlns:a16="http://schemas.microsoft.com/office/drawing/2014/main" id="{CB8511B1-BAC8-443B-9658-F0E6277D5CB9}"/>
              </a:ext>
            </a:extLst>
          </p:cNvPr>
          <p:cNvSpPr txBox="1">
            <a:spLocks/>
          </p:cNvSpPr>
          <p:nvPr/>
        </p:nvSpPr>
        <p:spPr>
          <a:xfrm>
            <a:off x="3902870" y="-1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E57FD4-99A1-4851-85E0-E75760D10359}"/>
              </a:ext>
            </a:extLst>
          </p:cNvPr>
          <p:cNvSpPr/>
          <p:nvPr/>
        </p:nvSpPr>
        <p:spPr>
          <a:xfrm>
            <a:off x="836386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</a:t>
            </a:r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AF9B60-5C6B-445F-ACD0-F7BA656A48B6}"/>
              </a:ext>
            </a:extLst>
          </p:cNvPr>
          <p:cNvSpPr/>
          <p:nvPr/>
        </p:nvSpPr>
        <p:spPr>
          <a:xfrm>
            <a:off x="6961764" y="2256351"/>
            <a:ext cx="4393850" cy="2345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en-US" altLang="ja-JP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３５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92843" y="1980388"/>
            <a:ext cx="25207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0" y="369645"/>
            <a:ext cx="12192000" cy="1156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大きい数はどちらですか？</a:t>
            </a:r>
          </a:p>
        </p:txBody>
      </p:sp>
      <p:sp>
        <p:nvSpPr>
          <p:cNvPr id="12" name="タイトル 3">
            <a:extLst>
              <a:ext uri="{FF2B5EF4-FFF2-40B4-BE49-F238E27FC236}">
                <a16:creationId xmlns:a16="http://schemas.microsoft.com/office/drawing/2014/main" id="{5966727F-7420-4758-A176-1F7166FAE0CC}"/>
              </a:ext>
            </a:extLst>
          </p:cNvPr>
          <p:cNvSpPr txBox="1">
            <a:spLocks/>
          </p:cNvSpPr>
          <p:nvPr/>
        </p:nvSpPr>
        <p:spPr>
          <a:xfrm>
            <a:off x="4863046" y="4784993"/>
            <a:ext cx="3162300" cy="86715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イコール</a:t>
            </a:r>
          </a:p>
        </p:txBody>
      </p:sp>
    </p:spTree>
    <p:extLst>
      <p:ext uri="{BB962C8B-B14F-4D97-AF65-F5344CB8AC3E}">
        <p14:creationId xmlns:p14="http://schemas.microsoft.com/office/powerpoint/2010/main" val="65579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計算をしましょう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64230" y="2575560"/>
            <a:ext cx="13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けいさん</a:t>
            </a:r>
          </a:p>
        </p:txBody>
      </p:sp>
    </p:spTree>
    <p:extLst>
      <p:ext uri="{BB962C8B-B14F-4D97-AF65-F5344CB8AC3E}">
        <p14:creationId xmlns:p14="http://schemas.microsoft.com/office/powerpoint/2010/main" val="10531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" y="5086671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61045"/>
            <a:ext cx="12192000" cy="1156447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たすといくつですか？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81424" y="5086670"/>
            <a:ext cx="3206196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51159" y="3567154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２３００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7939498" y="3479747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4200</a:t>
            </a:r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486162" y="5151502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６５０</a:t>
            </a:r>
            <a:r>
              <a:rPr kumimoji="1" lang="en-US" altLang="ja-JP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516012" y="2715107"/>
            <a:ext cx="2836791" cy="914401"/>
            <a:chOff x="461760" y="1672186"/>
            <a:chExt cx="2836791" cy="914401"/>
          </a:xfrm>
        </p:grpSpPr>
        <p:sp>
          <p:nvSpPr>
            <p:cNvPr id="2" name="楕円 1"/>
            <p:cNvSpPr/>
            <p:nvPr/>
          </p:nvSpPr>
          <p:spPr>
            <a:xfrm>
              <a:off x="461760" y="1694329"/>
              <a:ext cx="909779" cy="892258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5" name="楕円 34"/>
            <p:cNvSpPr/>
            <p:nvPr/>
          </p:nvSpPr>
          <p:spPr>
            <a:xfrm>
              <a:off x="1425266" y="1672186"/>
              <a:ext cx="909779" cy="892258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6" name="楕円 35"/>
            <p:cNvSpPr/>
            <p:nvPr/>
          </p:nvSpPr>
          <p:spPr>
            <a:xfrm>
              <a:off x="2388772" y="1676937"/>
              <a:ext cx="909779" cy="892258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6975992" y="2680100"/>
            <a:ext cx="1843114" cy="927265"/>
            <a:chOff x="461760" y="1637179"/>
            <a:chExt cx="1873285" cy="927265"/>
          </a:xfrm>
        </p:grpSpPr>
        <p:sp>
          <p:nvSpPr>
            <p:cNvPr id="51" name="楕円 50"/>
            <p:cNvSpPr/>
            <p:nvPr/>
          </p:nvSpPr>
          <p:spPr>
            <a:xfrm>
              <a:off x="461760" y="1637179"/>
              <a:ext cx="909779" cy="892258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2" name="楕円 51"/>
            <p:cNvSpPr/>
            <p:nvPr/>
          </p:nvSpPr>
          <p:spPr>
            <a:xfrm>
              <a:off x="1425266" y="1672186"/>
              <a:ext cx="909779" cy="892258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56" name="正方形/長方形 55"/>
          <p:cNvSpPr/>
          <p:nvPr/>
        </p:nvSpPr>
        <p:spPr>
          <a:xfrm>
            <a:off x="4957714" y="2137525"/>
            <a:ext cx="1310330" cy="994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＋</a:t>
            </a:r>
          </a:p>
        </p:txBody>
      </p:sp>
      <p:grpSp>
        <p:nvGrpSpPr>
          <p:cNvPr id="25" name="グループ化 24"/>
          <p:cNvGrpSpPr/>
          <p:nvPr/>
        </p:nvGrpSpPr>
        <p:grpSpPr>
          <a:xfrm>
            <a:off x="1434890" y="1521919"/>
            <a:ext cx="2196406" cy="1045237"/>
            <a:chOff x="7673446" y="2214986"/>
            <a:chExt cx="2196406" cy="1045237"/>
          </a:xfrm>
        </p:grpSpPr>
        <p:sp>
          <p:nvSpPr>
            <p:cNvPr id="26" name="楕円 25"/>
            <p:cNvSpPr/>
            <p:nvPr/>
          </p:nvSpPr>
          <p:spPr>
            <a:xfrm>
              <a:off x="7673446" y="2214986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楕円 26"/>
            <p:cNvSpPr/>
            <p:nvPr/>
          </p:nvSpPr>
          <p:spPr>
            <a:xfrm>
              <a:off x="8805322" y="2232187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945821" y="1521919"/>
            <a:ext cx="4351136" cy="1042138"/>
            <a:chOff x="477194" y="1593486"/>
            <a:chExt cx="4351136" cy="1042138"/>
          </a:xfrm>
        </p:grpSpPr>
        <p:sp>
          <p:nvSpPr>
            <p:cNvPr id="29" name="楕円 28"/>
            <p:cNvSpPr/>
            <p:nvPr/>
          </p:nvSpPr>
          <p:spPr>
            <a:xfrm>
              <a:off x="477194" y="1607588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楕円 29"/>
            <p:cNvSpPr/>
            <p:nvPr/>
          </p:nvSpPr>
          <p:spPr>
            <a:xfrm>
              <a:off x="1567394" y="1598623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1" name="楕円 30"/>
            <p:cNvSpPr/>
            <p:nvPr/>
          </p:nvSpPr>
          <p:spPr>
            <a:xfrm>
              <a:off x="2663559" y="1598623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2" name="楕円 31"/>
            <p:cNvSpPr/>
            <p:nvPr/>
          </p:nvSpPr>
          <p:spPr>
            <a:xfrm>
              <a:off x="3763800" y="1593486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spc="-3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1000</a:t>
              </a:r>
              <a:endParaRPr kumimoji="1" lang="ja-JP" altLang="en-US" sz="2000" spc="-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335045" y="4600804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</p:spTree>
    <p:extLst>
      <p:ext uri="{BB962C8B-B14F-4D97-AF65-F5344CB8AC3E}">
        <p14:creationId xmlns:p14="http://schemas.microsoft.com/office/powerpoint/2010/main" val="268182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85185E-6 L 0.12591 -0.0064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32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11641 -0.0057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20" y="-30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-0.1418 -0.0062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6" y="-32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-0.09649 -3.33333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3" grpId="0"/>
      <p:bldP spid="44" grpId="0"/>
      <p:bldP spid="5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1565</Words>
  <Application>Microsoft Office PowerPoint</Application>
  <PresentationFormat>ワイド画面</PresentationFormat>
  <Paragraphs>514</Paragraphs>
  <Slides>28</Slides>
  <Notes>28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7" baseType="lpstr">
      <vt:lpstr>BIZ UDPゴシック</vt:lpstr>
      <vt:lpstr>ＭＳ Ｐゴシック</vt:lpstr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Office テーマ</vt:lpstr>
      <vt:lpstr>１０００0までの数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計算をしましょう</vt:lpstr>
      <vt:lpstr>たすといくつですか？</vt:lpstr>
      <vt:lpstr>たすといくつですか？</vt:lpstr>
      <vt:lpstr>ひくといくつですか？</vt:lpstr>
      <vt:lpstr>PowerPoint プレゼンテーション</vt:lpstr>
      <vt:lpstr>PowerPoint プレゼンテーション</vt:lpstr>
      <vt:lpstr>形の特徴を確認しましょう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変化の特徴を読み取りましょう</vt:lpstr>
      <vt:lpstr>20番目の図形の周りの長さを求めましょう</vt:lpstr>
      <vt:lpstr>正三角形の数が１個のとき、周りの長さは？</vt:lpstr>
      <vt:lpstr>正三角形の数が２個のとき、周りの長さは？</vt:lpstr>
      <vt:lpstr>正三角形の数が３個のとき、周りの長さは？</vt:lpstr>
      <vt:lpstr>正三角形の数と周りの長さを表に表すと</vt:lpstr>
      <vt:lpstr>正三角形の数と周りの長さを表に表すと</vt:lpstr>
      <vt:lpstr>変化の様子を式を用いて表すと</vt:lpstr>
      <vt:lpstr>よくできました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なにいろかな？</dc:title>
  <dc:creator>Windows ユーザー</dc:creator>
  <cp:lastModifiedBy>Windows ユーザー</cp:lastModifiedBy>
  <cp:revision>91</cp:revision>
  <cp:lastPrinted>2020-12-21T02:15:26Z</cp:lastPrinted>
  <dcterms:created xsi:type="dcterms:W3CDTF">2020-08-21T05:09:50Z</dcterms:created>
  <dcterms:modified xsi:type="dcterms:W3CDTF">2020-12-23T01:57:28Z</dcterms:modified>
</cp:coreProperties>
</file>