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7" r:id="rId2"/>
    <p:sldId id="286" r:id="rId3"/>
    <p:sldId id="297" r:id="rId4"/>
    <p:sldId id="298" r:id="rId5"/>
    <p:sldId id="299" r:id="rId6"/>
    <p:sldId id="300" r:id="rId7"/>
    <p:sldId id="301" r:id="rId8"/>
    <p:sldId id="302" r:id="rId9"/>
    <p:sldId id="304" r:id="rId10"/>
    <p:sldId id="303" r:id="rId11"/>
    <p:sldId id="305" r:id="rId12"/>
    <p:sldId id="307" r:id="rId13"/>
    <p:sldId id="306" r:id="rId14"/>
    <p:sldId id="308" r:id="rId1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FFFFCC"/>
    <a:srgbClr val="FFC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62" autoAdjust="0"/>
    <p:restoredTop sz="75711" autoAdjust="0"/>
  </p:normalViewPr>
  <p:slideViewPr>
    <p:cSldViewPr snapToGrid="0">
      <p:cViewPr varScale="1">
        <p:scale>
          <a:sx n="67" d="100"/>
          <a:sy n="67" d="100"/>
        </p:scale>
        <p:origin x="558" y="5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649"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AC38504-84F1-4BC2-99AE-CB2E2C96FD60}" type="datetimeFigureOut">
              <a:rPr kumimoji="1" lang="ja-JP" altLang="en-US" smtClean="0"/>
              <a:t>2021/1/21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ED56A31-CED6-4DDD-8007-3353167BFEC2}" type="slidenum">
              <a:rPr kumimoji="1" lang="ja-JP" altLang="en-US" smtClean="0"/>
              <a:t>‹#›</a:t>
            </a:fld>
            <a:endParaRPr kumimoji="1" lang="ja-JP" altLang="en-US"/>
          </a:p>
        </p:txBody>
      </p:sp>
    </p:spTree>
    <p:extLst>
      <p:ext uri="{BB962C8B-B14F-4D97-AF65-F5344CB8AC3E}">
        <p14:creationId xmlns:p14="http://schemas.microsoft.com/office/powerpoint/2010/main" val="24001114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lnSpc>
                <a:spcPct val="150000"/>
              </a:lnSpc>
            </a:pPr>
            <a:r>
              <a:rPr lang="ja-JP" altLang="en-US" dirty="0">
                <a:latin typeface="ＭＳ ゴシック" panose="020B0609070205080204" pitchFamily="49" charset="-128"/>
                <a:ea typeface="ＭＳ ゴシック" panose="020B0609070205080204" pitchFamily="49" charset="-128"/>
              </a:rPr>
              <a:t>　資料を</a:t>
            </a:r>
            <a:r>
              <a:rPr lang="ja-JP" altLang="en-US">
                <a:latin typeface="ＭＳ ゴシック" panose="020B0609070205080204" pitchFamily="49" charset="-128"/>
                <a:ea typeface="ＭＳ ゴシック" panose="020B0609070205080204" pitchFamily="49" charset="-128"/>
              </a:rPr>
              <a:t>読んでまとめよう。</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a:t>
            </a:fld>
            <a:endParaRPr kumimoji="1" lang="ja-JP" altLang="en-US"/>
          </a:p>
        </p:txBody>
      </p:sp>
    </p:spTree>
    <p:extLst>
      <p:ext uri="{BB962C8B-B14F-4D97-AF65-F5344CB8AC3E}">
        <p14:creationId xmlns:p14="http://schemas.microsoft.com/office/powerpoint/2010/main" val="3603536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＜クリック＞</a:t>
            </a:r>
            <a:endParaRPr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「有料」という言葉を国語辞典で調べると、</a:t>
            </a:r>
            <a:endParaRPr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＜クリック＞</a:t>
            </a:r>
            <a:endParaRPr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「料金が必要であること」と書かれています。</a:t>
            </a:r>
            <a:endParaRPr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他にも難しい言葉を国語辞典で調べて、意味を□の中に書いてみましょう。</a:t>
            </a:r>
            <a:endParaRPr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（書き終えるまで、一時停止を押してください。）</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10</a:t>
            </a:fld>
            <a:endParaRPr kumimoji="1" lang="ja-JP" altLang="en-US"/>
          </a:p>
        </p:txBody>
      </p:sp>
    </p:spTree>
    <p:extLst>
      <p:ext uri="{BB962C8B-B14F-4D97-AF65-F5344CB8AC3E}">
        <p14:creationId xmlns:p14="http://schemas.microsoft.com/office/powerpoint/2010/main" val="1282425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次に、</a:t>
            </a:r>
            <a:endParaRPr kumimoji="1"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＜クリック＞</a:t>
            </a:r>
            <a:endParaRPr kumimoji="1"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　③</a:t>
            </a:r>
            <a:r>
              <a:rPr lang="ja-JP" altLang="en-US" sz="1200" dirty="0">
                <a:latin typeface="ＭＳ ゴシック" panose="020B0609070205080204" pitchFamily="49" charset="-128"/>
                <a:ea typeface="ＭＳ ゴシック" panose="020B0609070205080204" pitchFamily="49" charset="-128"/>
              </a:rPr>
              <a:t>資料から当てはまる言葉を探し、（　）に書きましょう。</a:t>
            </a:r>
            <a:endParaRPr kumimoji="1"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（書き終えるまで、一時停止を押してください。）</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11</a:t>
            </a:fld>
            <a:endParaRPr kumimoji="1" lang="ja-JP" altLang="en-US"/>
          </a:p>
        </p:txBody>
      </p:sp>
    </p:spTree>
    <p:extLst>
      <p:ext uri="{BB962C8B-B14F-4D97-AF65-F5344CB8AC3E}">
        <p14:creationId xmlns:p14="http://schemas.microsoft.com/office/powerpoint/2010/main" val="2360301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では、答え合わせをしましょう。　</a:t>
            </a:r>
            <a:endParaRPr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sz="1200" dirty="0">
                <a:latin typeface="ＭＳ ゴシック" panose="020B0609070205080204" pitchFamily="49" charset="-128"/>
                <a:ea typeface="ＭＳ ゴシック" panose="020B0609070205080204" pitchFamily="49" charset="-128"/>
              </a:rPr>
              <a:t>　粗大ごみとは、最大辺が＜クリック＞（</a:t>
            </a:r>
            <a:r>
              <a:rPr lang="en-US" altLang="ja-JP" sz="1200" dirty="0">
                <a:latin typeface="ＭＳ ゴシック" panose="020B0609070205080204" pitchFamily="49" charset="-128"/>
                <a:ea typeface="ＭＳ ゴシック" panose="020B0609070205080204" pitchFamily="49" charset="-128"/>
              </a:rPr>
              <a:t>30</a:t>
            </a:r>
            <a:r>
              <a:rPr lang="ja-JP" altLang="en-US" sz="1200" dirty="0">
                <a:latin typeface="ＭＳ ゴシック" panose="020B0609070205080204" pitchFamily="49" charset="-128"/>
                <a:ea typeface="ＭＳ ゴシック" panose="020B0609070205080204" pitchFamily="49" charset="-128"/>
              </a:rPr>
              <a:t>）</a:t>
            </a:r>
            <a:r>
              <a:rPr lang="en-US" altLang="ja-JP" sz="1200" dirty="0">
                <a:latin typeface="ＭＳ ゴシック" panose="020B0609070205080204" pitchFamily="49" charset="-128"/>
                <a:ea typeface="ＭＳ ゴシック" panose="020B0609070205080204" pitchFamily="49" charset="-128"/>
              </a:rPr>
              <a:t>cm</a:t>
            </a:r>
            <a:r>
              <a:rPr lang="ja-JP" altLang="en-US" sz="1200" dirty="0">
                <a:latin typeface="ＭＳ ゴシック" panose="020B0609070205080204" pitchFamily="49" charset="-128"/>
                <a:ea typeface="ＭＳ ゴシック" panose="020B0609070205080204" pitchFamily="49" charset="-128"/>
              </a:rPr>
              <a:t>以上の大型ごみ。</a:t>
            </a:r>
            <a:endParaRPr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sz="1200" dirty="0">
                <a:latin typeface="ＭＳ ゴシック" panose="020B0609070205080204" pitchFamily="49" charset="-128"/>
                <a:ea typeface="ＭＳ ゴシック" panose="020B0609070205080204" pitchFamily="49" charset="-128"/>
              </a:rPr>
              <a:t>　具体的には、＜クリック＞（一般家庭）から排出される家具、＜クリック＞（布団）、各種電化製品、＜クリック＞（自転車）などである。</a:t>
            </a:r>
            <a:endParaRPr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endParaRPr kumimoji="1"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endParaRPr kumimoji="1"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12</a:t>
            </a:fld>
            <a:endParaRPr kumimoji="1" lang="ja-JP" altLang="en-US"/>
          </a:p>
        </p:txBody>
      </p:sp>
    </p:spTree>
    <p:extLst>
      <p:ext uri="{BB962C8B-B14F-4D97-AF65-F5344CB8AC3E}">
        <p14:creationId xmlns:p14="http://schemas.microsoft.com/office/powerpoint/2010/main" val="4014173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2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　＜クリック＞</a:t>
            </a:r>
            <a:endParaRPr kumimoji="1"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　③</a:t>
            </a:r>
            <a:r>
              <a:rPr lang="ja-JP" altLang="en-US" sz="1200" dirty="0">
                <a:latin typeface="ＭＳ ゴシック" panose="020B0609070205080204" pitchFamily="49" charset="-128"/>
                <a:ea typeface="ＭＳ ゴシック" panose="020B0609070205080204" pitchFamily="49" charset="-128"/>
              </a:rPr>
              <a:t>資料から当てはまる言葉を探し、（　）に書きましょう。</a:t>
            </a:r>
            <a:endParaRPr kumimoji="1"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（書き終えるまで、一時停止を押してください。）</a:t>
            </a:r>
            <a:endParaRPr kumimoji="1"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endParaRPr kumimoji="1"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13</a:t>
            </a:fld>
            <a:endParaRPr kumimoji="1" lang="ja-JP" altLang="en-US"/>
          </a:p>
        </p:txBody>
      </p:sp>
    </p:spTree>
    <p:extLst>
      <p:ext uri="{BB962C8B-B14F-4D97-AF65-F5344CB8AC3E}">
        <p14:creationId xmlns:p14="http://schemas.microsoft.com/office/powerpoint/2010/main" val="2597440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2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粗大ごみの処理は＜クリック＞（申込制）で、有料となっている。</a:t>
            </a:r>
            <a:endParaRPr lang="en-US" altLang="ja-JP" sz="1200" dirty="0">
              <a:latin typeface="ＭＳ ゴシック" panose="020B0609070205080204" pitchFamily="49" charset="-128"/>
              <a:ea typeface="ＭＳ ゴシック" panose="020B0609070205080204" pitchFamily="49" charset="-128"/>
            </a:endParaRPr>
          </a:p>
          <a:p>
            <a:pPr algn="just">
              <a:lnSpc>
                <a:spcPct val="200000"/>
              </a:lnSpc>
            </a:pPr>
            <a:r>
              <a:rPr lang="ja-JP" altLang="en-US" sz="1200" dirty="0">
                <a:latin typeface="ＭＳ ゴシック" panose="020B0609070205080204" pitchFamily="49" charset="-128"/>
                <a:ea typeface="ＭＳ ゴシック" panose="020B0609070205080204" pitchFamily="49" charset="-128"/>
              </a:rPr>
              <a:t>　対象にならないのは、＜クリック＞（エアコン）、テレビ、＜クリック＞（冷蔵庫）、＜クリック＞（洗濯機）、衣類乾燥機とパソコンである。</a:t>
            </a:r>
            <a:endParaRPr lang="en-US" altLang="ja-JP" sz="1200" dirty="0">
              <a:latin typeface="ＭＳ ゴシック" panose="020B0609070205080204" pitchFamily="49" charset="-128"/>
              <a:ea typeface="ＭＳ ゴシック" panose="020B0609070205080204" pitchFamily="49" charset="-128"/>
            </a:endParaRPr>
          </a:p>
          <a:p>
            <a:pPr algn="just">
              <a:lnSpc>
                <a:spcPct val="200000"/>
              </a:lnSpc>
            </a:pPr>
            <a:r>
              <a:rPr lang="ja-JP" altLang="en-US" sz="1200" dirty="0">
                <a:latin typeface="ＭＳ ゴシック" panose="020B0609070205080204" pitchFamily="49" charset="-128"/>
                <a:ea typeface="ＭＳ ゴシック" panose="020B0609070205080204" pitchFamily="49" charset="-128"/>
              </a:rPr>
              <a:t>　資料を読んで、大事な部分に線を引いたり、難しい言葉の意味を調べたりして、自分の考えを具体的に説明することが必要になります。</a:t>
            </a:r>
            <a:endParaRPr lang="en-US" altLang="ja-JP" sz="1200" dirty="0">
              <a:latin typeface="ＭＳ ゴシック" panose="020B0609070205080204" pitchFamily="49" charset="-128"/>
              <a:ea typeface="ＭＳ ゴシック" panose="020B0609070205080204" pitchFamily="49" charset="-128"/>
            </a:endParaRPr>
          </a:p>
          <a:p>
            <a:pPr algn="just">
              <a:lnSpc>
                <a:spcPct val="200000"/>
              </a:lnSpc>
            </a:pPr>
            <a:r>
              <a:rPr lang="ja-JP" altLang="en-US" sz="1200" dirty="0">
                <a:latin typeface="ＭＳ ゴシック" panose="020B0609070205080204" pitchFamily="49" charset="-128"/>
                <a:ea typeface="ＭＳ ゴシック" panose="020B0609070205080204" pitchFamily="49" charset="-128"/>
              </a:rPr>
              <a:t>　ぜひ今回学んだことを日々の学習に生かしてみてください。</a:t>
            </a:r>
            <a:endParaRPr lang="en-US" altLang="ja-JP" sz="12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14</a:t>
            </a:fld>
            <a:endParaRPr kumimoji="1" lang="ja-JP" altLang="en-US"/>
          </a:p>
        </p:txBody>
      </p:sp>
    </p:spTree>
    <p:extLst>
      <p:ext uri="{BB962C8B-B14F-4D97-AF65-F5344CB8AC3E}">
        <p14:creationId xmlns:p14="http://schemas.microsoft.com/office/powerpoint/2010/main" val="790824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a:t>
            </a:r>
            <a:r>
              <a:rPr lang="ja-JP" altLang="en-US" sz="1200" dirty="0">
                <a:solidFill>
                  <a:schemeClr val="tx1"/>
                </a:solidFill>
                <a:latin typeface="ＭＳ ゴシック" panose="020B0609070205080204" pitchFamily="49" charset="-128"/>
                <a:ea typeface="ＭＳ ゴシック" panose="020B0609070205080204" pitchFamily="49" charset="-128"/>
              </a:rPr>
              <a:t>高等部の皆さんは卒業後、社会の中で生活します。地域の中で決まりを守って生活するために必要なことを調べてまとめましょう。</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2</a:t>
            </a:fld>
            <a:endParaRPr kumimoji="1" lang="ja-JP" altLang="en-US"/>
          </a:p>
        </p:txBody>
      </p:sp>
    </p:spTree>
    <p:extLst>
      <p:ext uri="{BB962C8B-B14F-4D97-AF65-F5344CB8AC3E}">
        <p14:creationId xmlns:p14="http://schemas.microsoft.com/office/powerpoint/2010/main" val="3010500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「粗大ごみの処理の仕方」について、資料を読んでまとめましょう。</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3</a:t>
            </a:fld>
            <a:endParaRPr kumimoji="1" lang="ja-JP" altLang="en-US"/>
          </a:p>
        </p:txBody>
      </p:sp>
    </p:spTree>
    <p:extLst>
      <p:ext uri="{BB962C8B-B14F-4D97-AF65-F5344CB8AC3E}">
        <p14:creationId xmlns:p14="http://schemas.microsoft.com/office/powerpoint/2010/main" val="3477607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2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　粗大ごみとは、</a:t>
            </a:r>
            <a:endParaRPr kumimoji="1"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原則として、最大辺がおおむね</a:t>
            </a:r>
            <a:r>
              <a:rPr lang="en-US" altLang="ja-JP" sz="1200" dirty="0">
                <a:latin typeface="ＭＳ ゴシック" panose="020B0609070205080204" pitchFamily="49" charset="-128"/>
                <a:ea typeface="ＭＳ ゴシック" panose="020B0609070205080204" pitchFamily="49" charset="-128"/>
              </a:rPr>
              <a:t>30cm</a:t>
            </a:r>
            <a:r>
              <a:rPr lang="ja-JP" altLang="en-US" sz="1200" dirty="0">
                <a:latin typeface="ＭＳ ゴシック" panose="020B0609070205080204" pitchFamily="49" charset="-128"/>
                <a:ea typeface="ＭＳ ゴシック" panose="020B0609070205080204" pitchFamily="49" charset="-128"/>
              </a:rPr>
              <a:t>以上の大型のごみが粗大ごみです。具体的には、一般家庭から排出される家具、布団、電化製品、自転車などになります。</a:t>
            </a:r>
            <a:endParaRPr kumimoji="1" lang="ja-JP" altLang="en-US"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4</a:t>
            </a:fld>
            <a:endParaRPr kumimoji="1" lang="ja-JP" altLang="en-US"/>
          </a:p>
        </p:txBody>
      </p:sp>
    </p:spTree>
    <p:extLst>
      <p:ext uri="{BB962C8B-B14F-4D97-AF65-F5344CB8AC3E}">
        <p14:creationId xmlns:p14="http://schemas.microsoft.com/office/powerpoint/2010/main" val="2358317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719" y="4783307"/>
            <a:ext cx="5704205" cy="3913614"/>
          </a:xfrm>
        </p:spPr>
        <p:txBody>
          <a:bodyPr/>
          <a:lstStyle/>
          <a:p>
            <a:pPr algn="just">
              <a:lnSpc>
                <a:spcPct val="200000"/>
              </a:lnSpc>
            </a:pPr>
            <a:r>
              <a:rPr kumimoji="1" lang="ja-JP" altLang="en-US" sz="1200" dirty="0">
                <a:latin typeface="ＭＳ ゴシック" panose="020B0609070205080204" pitchFamily="49" charset="-128"/>
                <a:ea typeface="ＭＳ ゴシック" panose="020B0609070205080204" pitchFamily="49" charset="-128"/>
              </a:rPr>
              <a:t>　粗大ごみの処理は申込制になっており、有料での排出となります。</a:t>
            </a:r>
            <a:endParaRPr kumimoji="1" lang="en-US" altLang="ja-JP" sz="1200" dirty="0">
              <a:latin typeface="ＭＳ ゴシック" panose="020B0609070205080204" pitchFamily="49" charset="-128"/>
              <a:ea typeface="ＭＳ ゴシック" panose="020B0609070205080204" pitchFamily="49" charset="-128"/>
            </a:endParaRPr>
          </a:p>
          <a:p>
            <a:pPr marL="625475" indent="-625475" algn="just">
              <a:lnSpc>
                <a:spcPct val="200000"/>
              </a:lnSpc>
            </a:pPr>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エアコン、テレビ、冷蔵庫、洗濯機、衣類乾燥機とパソコンは対象外です。</a:t>
            </a:r>
            <a:endParaRPr kumimoji="1"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5</a:t>
            </a:fld>
            <a:endParaRPr kumimoji="1" lang="ja-JP" altLang="en-US"/>
          </a:p>
        </p:txBody>
      </p:sp>
    </p:spTree>
    <p:extLst>
      <p:ext uri="{BB962C8B-B14F-4D97-AF65-F5344CB8AC3E}">
        <p14:creationId xmlns:p14="http://schemas.microsoft.com/office/powerpoint/2010/main" val="761248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「粗大ごみ</a:t>
            </a:r>
            <a:r>
              <a:rPr lang="ja-JP" altLang="en-US" sz="1200" dirty="0">
                <a:latin typeface="ＭＳ ゴシック" panose="020B0609070205080204" pitchFamily="49" charset="-128"/>
                <a:ea typeface="ＭＳ ゴシック" panose="020B0609070205080204" pitchFamily="49" charset="-128"/>
              </a:rPr>
              <a:t>」とは何か、</a:t>
            </a:r>
            <a:r>
              <a:rPr kumimoji="1" lang="ja-JP" altLang="en-US" sz="1200" dirty="0">
                <a:latin typeface="ＭＳ ゴシック" panose="020B0609070205080204" pitchFamily="49" charset="-128"/>
                <a:ea typeface="ＭＳ ゴシック" panose="020B0609070205080204" pitchFamily="49" charset="-128"/>
              </a:rPr>
              <a:t>まとめましょう。</a:t>
            </a:r>
            <a:endParaRPr kumimoji="1"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＜クリック＞</a:t>
            </a:r>
            <a:endParaRPr kumimoji="1"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　①</a:t>
            </a:r>
            <a:r>
              <a:rPr lang="ja-JP" altLang="en-US" sz="1200" dirty="0">
                <a:latin typeface="ＭＳ ゴシック" panose="020B0609070205080204" pitchFamily="49" charset="-128"/>
                <a:ea typeface="ＭＳ ゴシック" panose="020B0609070205080204" pitchFamily="49" charset="-128"/>
              </a:rPr>
              <a:t>資料の中で大切だと思う言葉や部分に、線を引きましょう。</a:t>
            </a:r>
            <a:endParaRPr kumimoji="1"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＜少し待つ＞</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6</a:t>
            </a:fld>
            <a:endParaRPr kumimoji="1" lang="ja-JP" altLang="en-US"/>
          </a:p>
        </p:txBody>
      </p:sp>
    </p:spTree>
    <p:extLst>
      <p:ext uri="{BB962C8B-B14F-4D97-AF65-F5344CB8AC3E}">
        <p14:creationId xmlns:p14="http://schemas.microsoft.com/office/powerpoint/2010/main" val="2415767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＜クリック＞</a:t>
            </a:r>
            <a:endParaRPr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例えば、粗大ごみのことを端的に示している「最大辺がおおむね</a:t>
            </a:r>
            <a:r>
              <a:rPr lang="en-US" altLang="ja-JP" dirty="0">
                <a:latin typeface="ＭＳ ゴシック" panose="020B0609070205080204" pitchFamily="49" charset="-128"/>
                <a:ea typeface="ＭＳ ゴシック" panose="020B0609070205080204" pitchFamily="49" charset="-128"/>
              </a:rPr>
              <a:t>30cm</a:t>
            </a:r>
            <a:r>
              <a:rPr lang="ja-JP" altLang="en-US" dirty="0">
                <a:latin typeface="ＭＳ ゴシック" panose="020B0609070205080204" pitchFamily="49" charset="-128"/>
                <a:ea typeface="ＭＳ ゴシック" panose="020B0609070205080204" pitchFamily="49" charset="-128"/>
              </a:rPr>
              <a:t>以上の大型のごみが粗大ごみです。」という部分は、大切な箇所になります。</a:t>
            </a:r>
            <a:endParaRPr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他にも資料の大切だと思う言葉や部分に線を引いてみてください。</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7</a:t>
            </a:fld>
            <a:endParaRPr kumimoji="1" lang="ja-JP" altLang="en-US"/>
          </a:p>
        </p:txBody>
      </p:sp>
    </p:spTree>
    <p:extLst>
      <p:ext uri="{BB962C8B-B14F-4D97-AF65-F5344CB8AC3E}">
        <p14:creationId xmlns:p14="http://schemas.microsoft.com/office/powerpoint/2010/main" val="2504875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次に、　</a:t>
            </a:r>
            <a:endParaRPr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sz="1200" dirty="0">
                <a:latin typeface="ＭＳ ゴシック" panose="020B0609070205080204" pitchFamily="49" charset="-128"/>
                <a:ea typeface="ＭＳ ゴシック" panose="020B0609070205080204" pitchFamily="49" charset="-128"/>
              </a:rPr>
              <a:t>＜クリック＞</a:t>
            </a:r>
            <a:endParaRPr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lang="ja-JP" altLang="en-US" sz="1200" dirty="0">
                <a:latin typeface="ＭＳ ゴシック" panose="020B0609070205080204" pitchFamily="49" charset="-128"/>
                <a:ea typeface="ＭＳ ゴシック" panose="020B0609070205080204" pitchFamily="49" charset="-128"/>
              </a:rPr>
              <a:t>　　②</a:t>
            </a:r>
            <a:r>
              <a:rPr kumimoji="1" lang="ja-JP" altLang="en-US" sz="1200" dirty="0">
                <a:latin typeface="ＭＳ ゴシック" panose="020B0609070205080204" pitchFamily="49" charset="-128"/>
                <a:ea typeface="ＭＳ ゴシック" panose="020B0609070205080204" pitchFamily="49" charset="-128"/>
              </a:rPr>
              <a:t>難しい言葉の意味を国語辞典で調べ、下の□に書きましょう。</a:t>
            </a:r>
            <a:endParaRPr kumimoji="1" lang="en-US" altLang="ja-JP" sz="1200" dirty="0">
              <a:latin typeface="ＭＳ ゴシック" panose="020B0609070205080204" pitchFamily="49" charset="-128"/>
              <a:ea typeface="ＭＳ ゴシック" panose="020B0609070205080204" pitchFamily="49" charset="-128"/>
            </a:endParaRPr>
          </a:p>
          <a:p>
            <a:pPr>
              <a:lnSpc>
                <a:spcPct val="200000"/>
              </a:lnSpc>
            </a:pPr>
            <a:r>
              <a:rPr kumimoji="1" lang="ja-JP" altLang="en-US" dirty="0">
                <a:latin typeface="ＭＳ ゴシック" panose="020B0609070205080204" pitchFamily="49" charset="-128"/>
                <a:ea typeface="ＭＳ ゴシック" panose="020B0609070205080204" pitchFamily="49" charset="-128"/>
              </a:rPr>
              <a:t>　（書き終えるまで、一時停止を押してください。）</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a:xfrm>
            <a:off x="3855838" y="9478747"/>
            <a:ext cx="2949787" cy="498692"/>
          </a:xfrm>
        </p:spPr>
        <p:txBody>
          <a:bodyPr/>
          <a:lstStyle/>
          <a:p>
            <a:fld id="{AED56A31-CED6-4DDD-8007-3353167BFEC2}" type="slidenum">
              <a:rPr kumimoji="1" lang="ja-JP" altLang="en-US" smtClean="0"/>
              <a:t>8</a:t>
            </a:fld>
            <a:endParaRPr kumimoji="1" lang="ja-JP" altLang="en-US"/>
          </a:p>
        </p:txBody>
      </p:sp>
    </p:spTree>
    <p:extLst>
      <p:ext uri="{BB962C8B-B14F-4D97-AF65-F5344CB8AC3E}">
        <p14:creationId xmlns:p14="http://schemas.microsoft.com/office/powerpoint/2010/main" val="1489980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lnSpc>
                <a:spcPct val="200000"/>
              </a:lnSpc>
            </a:pPr>
            <a:r>
              <a:rPr kumimoji="1" lang="ja-JP" altLang="en-US" sz="1200" dirty="0">
                <a:latin typeface="ＭＳ ゴシック" panose="020B0609070205080204" pitchFamily="49" charset="-128"/>
                <a:ea typeface="ＭＳ ゴシック" panose="020B0609070205080204" pitchFamily="49" charset="-128"/>
              </a:rPr>
              <a:t>　例えば、</a:t>
            </a:r>
            <a:endParaRPr kumimoji="1" lang="en-US" altLang="ja-JP" sz="1200" dirty="0">
              <a:latin typeface="ＭＳ ゴシック" panose="020B0609070205080204" pitchFamily="49" charset="-128"/>
              <a:ea typeface="ＭＳ ゴシック" panose="020B0609070205080204" pitchFamily="49" charset="-128"/>
            </a:endParaRPr>
          </a:p>
          <a:p>
            <a:pPr algn="just">
              <a:lnSpc>
                <a:spcPct val="200000"/>
              </a:lnSpc>
            </a:pPr>
            <a:r>
              <a:rPr kumimoji="1" lang="ja-JP" altLang="en-US" sz="1200" dirty="0">
                <a:latin typeface="ＭＳ ゴシック" panose="020B0609070205080204" pitchFamily="49" charset="-128"/>
                <a:ea typeface="ＭＳ ゴシック" panose="020B0609070205080204" pitchFamily="49" charset="-128"/>
              </a:rPr>
              <a:t>　「有料」という言葉を国語辞典で調べてみましょう。</a:t>
            </a:r>
            <a:endParaRPr kumimoji="1" lang="en-US" altLang="ja-JP" sz="1200"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2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（国語辞典で調べ終わるまで、一時停止を押してください。）</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9</a:t>
            </a:fld>
            <a:endParaRPr kumimoji="1" lang="ja-JP" altLang="en-US"/>
          </a:p>
        </p:txBody>
      </p:sp>
    </p:spTree>
    <p:extLst>
      <p:ext uri="{BB962C8B-B14F-4D97-AF65-F5344CB8AC3E}">
        <p14:creationId xmlns:p14="http://schemas.microsoft.com/office/powerpoint/2010/main" val="2078221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253954-02B2-48F1-B645-9D106D51DB9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C27C81A-AD95-4CAA-8CFC-3A577F1C2D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6958683-73B1-45BD-B212-BF06241945F1}"/>
              </a:ext>
            </a:extLst>
          </p:cNvPr>
          <p:cNvSpPr>
            <a:spLocks noGrp="1"/>
          </p:cNvSpPr>
          <p:nvPr>
            <p:ph type="dt" sz="half" idx="10"/>
          </p:nvPr>
        </p:nvSpPr>
        <p:spPr/>
        <p:txBody>
          <a:bodyPr/>
          <a:lstStyle/>
          <a:p>
            <a:fld id="{EB0CB155-4C96-49AB-A45F-45DE8B258930}" type="datetimeFigureOut">
              <a:rPr kumimoji="1" lang="ja-JP" altLang="en-US" smtClean="0"/>
              <a:t>2021/1/21</a:t>
            </a:fld>
            <a:endParaRPr kumimoji="1" lang="ja-JP" altLang="en-US"/>
          </a:p>
        </p:txBody>
      </p:sp>
      <p:sp>
        <p:nvSpPr>
          <p:cNvPr id="5" name="フッター プレースホルダー 4">
            <a:extLst>
              <a:ext uri="{FF2B5EF4-FFF2-40B4-BE49-F238E27FC236}">
                <a16:creationId xmlns:a16="http://schemas.microsoft.com/office/drawing/2014/main" id="{16D4BF8B-4E6C-47F8-A3ED-C3C71E91B2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A2BCE00-BD67-4CCB-9794-0D9DDA90BBA7}"/>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241444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4F2525-0FB1-4FE6-A68F-CDC2AD47981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54F231A-74C7-4632-91AE-D6C50F1BD51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B978E3-8B30-4739-A56A-28BC6BF1C3C5}"/>
              </a:ext>
            </a:extLst>
          </p:cNvPr>
          <p:cNvSpPr>
            <a:spLocks noGrp="1"/>
          </p:cNvSpPr>
          <p:nvPr>
            <p:ph type="dt" sz="half" idx="10"/>
          </p:nvPr>
        </p:nvSpPr>
        <p:spPr/>
        <p:txBody>
          <a:bodyPr/>
          <a:lstStyle/>
          <a:p>
            <a:fld id="{EB0CB155-4C96-49AB-A45F-45DE8B258930}" type="datetimeFigureOut">
              <a:rPr kumimoji="1" lang="ja-JP" altLang="en-US" smtClean="0"/>
              <a:t>2021/1/21</a:t>
            </a:fld>
            <a:endParaRPr kumimoji="1" lang="ja-JP" altLang="en-US"/>
          </a:p>
        </p:txBody>
      </p:sp>
      <p:sp>
        <p:nvSpPr>
          <p:cNvPr id="5" name="フッター プレースホルダー 4">
            <a:extLst>
              <a:ext uri="{FF2B5EF4-FFF2-40B4-BE49-F238E27FC236}">
                <a16:creationId xmlns:a16="http://schemas.microsoft.com/office/drawing/2014/main" id="{3DDDE611-17D3-4474-B8CF-38CDF893E4B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CFB17D5-AD9E-4F1D-AEF0-646F616374EF}"/>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77196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75AD982-7C5E-4589-A0DA-6EB9395997D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EE00C9-2863-4668-8F04-445BEF7BD14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566C463-622A-4C7D-94D8-5E85B7ECFD02}"/>
              </a:ext>
            </a:extLst>
          </p:cNvPr>
          <p:cNvSpPr>
            <a:spLocks noGrp="1"/>
          </p:cNvSpPr>
          <p:nvPr>
            <p:ph type="dt" sz="half" idx="10"/>
          </p:nvPr>
        </p:nvSpPr>
        <p:spPr/>
        <p:txBody>
          <a:bodyPr/>
          <a:lstStyle/>
          <a:p>
            <a:fld id="{EB0CB155-4C96-49AB-A45F-45DE8B258930}" type="datetimeFigureOut">
              <a:rPr kumimoji="1" lang="ja-JP" altLang="en-US" smtClean="0"/>
              <a:t>2021/1/21</a:t>
            </a:fld>
            <a:endParaRPr kumimoji="1" lang="ja-JP" altLang="en-US"/>
          </a:p>
        </p:txBody>
      </p:sp>
      <p:sp>
        <p:nvSpPr>
          <p:cNvPr id="5" name="フッター プレースホルダー 4">
            <a:extLst>
              <a:ext uri="{FF2B5EF4-FFF2-40B4-BE49-F238E27FC236}">
                <a16:creationId xmlns:a16="http://schemas.microsoft.com/office/drawing/2014/main" id="{5E97D7E7-4E15-47B1-A84A-AEEE6F36A3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0C4CC72-8624-4869-9948-312649715869}"/>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481952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00311E-6447-4C1A-AD4C-3D2D1F77948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99FEF40-7260-44A6-9AE0-55F04D89FCC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B41582-3E6E-40CB-8992-BB73B6582169}"/>
              </a:ext>
            </a:extLst>
          </p:cNvPr>
          <p:cNvSpPr>
            <a:spLocks noGrp="1"/>
          </p:cNvSpPr>
          <p:nvPr>
            <p:ph type="dt" sz="half" idx="10"/>
          </p:nvPr>
        </p:nvSpPr>
        <p:spPr/>
        <p:txBody>
          <a:bodyPr/>
          <a:lstStyle/>
          <a:p>
            <a:fld id="{EB0CB155-4C96-49AB-A45F-45DE8B258930}" type="datetimeFigureOut">
              <a:rPr kumimoji="1" lang="ja-JP" altLang="en-US" smtClean="0"/>
              <a:t>2021/1/21</a:t>
            </a:fld>
            <a:endParaRPr kumimoji="1" lang="ja-JP" altLang="en-US"/>
          </a:p>
        </p:txBody>
      </p:sp>
      <p:sp>
        <p:nvSpPr>
          <p:cNvPr id="5" name="フッター プレースホルダー 4">
            <a:extLst>
              <a:ext uri="{FF2B5EF4-FFF2-40B4-BE49-F238E27FC236}">
                <a16:creationId xmlns:a16="http://schemas.microsoft.com/office/drawing/2014/main" id="{B9BB0812-02F1-4B2D-9A3B-736B48C434F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294FC27-79FF-4456-B7BD-50E3BBA01C36}"/>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696994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2C72D0-C69C-45CF-8ADA-A95F21A8DDE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6FB8418-1083-4D3A-9BE6-FA981F238A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602418C-7F14-45C0-BB09-EDD069AE18D3}"/>
              </a:ext>
            </a:extLst>
          </p:cNvPr>
          <p:cNvSpPr>
            <a:spLocks noGrp="1"/>
          </p:cNvSpPr>
          <p:nvPr>
            <p:ph type="dt" sz="half" idx="10"/>
          </p:nvPr>
        </p:nvSpPr>
        <p:spPr/>
        <p:txBody>
          <a:bodyPr/>
          <a:lstStyle/>
          <a:p>
            <a:fld id="{EB0CB155-4C96-49AB-A45F-45DE8B258930}" type="datetimeFigureOut">
              <a:rPr kumimoji="1" lang="ja-JP" altLang="en-US" smtClean="0"/>
              <a:t>2021/1/21</a:t>
            </a:fld>
            <a:endParaRPr kumimoji="1" lang="ja-JP" altLang="en-US"/>
          </a:p>
        </p:txBody>
      </p:sp>
      <p:sp>
        <p:nvSpPr>
          <p:cNvPr id="5" name="フッター プレースホルダー 4">
            <a:extLst>
              <a:ext uri="{FF2B5EF4-FFF2-40B4-BE49-F238E27FC236}">
                <a16:creationId xmlns:a16="http://schemas.microsoft.com/office/drawing/2014/main" id="{114664AB-2BA6-4491-AA81-34E82DF3811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633763-9E98-496C-A9F2-A73733CAB0DA}"/>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82753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9BED4F-EE9B-4CF8-8246-FE8D3972DA4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CC61A5A-8101-45FA-9D96-90014FB4DE0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0904BA8-AF74-4703-BA89-5AB27A8C90B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E036032-13DA-43DE-BDAA-31B91CAA07C9}"/>
              </a:ext>
            </a:extLst>
          </p:cNvPr>
          <p:cNvSpPr>
            <a:spLocks noGrp="1"/>
          </p:cNvSpPr>
          <p:nvPr>
            <p:ph type="dt" sz="half" idx="10"/>
          </p:nvPr>
        </p:nvSpPr>
        <p:spPr/>
        <p:txBody>
          <a:bodyPr/>
          <a:lstStyle/>
          <a:p>
            <a:fld id="{EB0CB155-4C96-49AB-A45F-45DE8B258930}" type="datetimeFigureOut">
              <a:rPr kumimoji="1" lang="ja-JP" altLang="en-US" smtClean="0"/>
              <a:t>2021/1/21</a:t>
            </a:fld>
            <a:endParaRPr kumimoji="1" lang="ja-JP" altLang="en-US"/>
          </a:p>
        </p:txBody>
      </p:sp>
      <p:sp>
        <p:nvSpPr>
          <p:cNvPr id="6" name="フッター プレースホルダー 5">
            <a:extLst>
              <a:ext uri="{FF2B5EF4-FFF2-40B4-BE49-F238E27FC236}">
                <a16:creationId xmlns:a16="http://schemas.microsoft.com/office/drawing/2014/main" id="{C5B04C47-BA75-4BE0-881E-F8EF374FABF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D5D2795-A526-4F7C-9CB6-D38A114F0E50}"/>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3189216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14DF32-0332-41B5-B600-20D02C5A576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0626AD2-9B1E-4522-BBC9-B44887606B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BF05225-DAE0-429F-820D-F53FCD3798B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FB184EE-1629-4ED1-B7EB-495C7AAFCA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B2F99FA-46E8-4061-A533-56337200E60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E1D2398-24D1-43CB-A9D8-12E2E96125CA}"/>
              </a:ext>
            </a:extLst>
          </p:cNvPr>
          <p:cNvSpPr>
            <a:spLocks noGrp="1"/>
          </p:cNvSpPr>
          <p:nvPr>
            <p:ph type="dt" sz="half" idx="10"/>
          </p:nvPr>
        </p:nvSpPr>
        <p:spPr/>
        <p:txBody>
          <a:bodyPr/>
          <a:lstStyle/>
          <a:p>
            <a:fld id="{EB0CB155-4C96-49AB-A45F-45DE8B258930}" type="datetimeFigureOut">
              <a:rPr kumimoji="1" lang="ja-JP" altLang="en-US" smtClean="0"/>
              <a:t>2021/1/21</a:t>
            </a:fld>
            <a:endParaRPr kumimoji="1" lang="ja-JP" altLang="en-US"/>
          </a:p>
        </p:txBody>
      </p:sp>
      <p:sp>
        <p:nvSpPr>
          <p:cNvPr id="8" name="フッター プレースホルダー 7">
            <a:extLst>
              <a:ext uri="{FF2B5EF4-FFF2-40B4-BE49-F238E27FC236}">
                <a16:creationId xmlns:a16="http://schemas.microsoft.com/office/drawing/2014/main" id="{6F519C7E-8D54-4897-B95B-704422FA4FB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AF4B940-BB16-4669-BEC6-D21C18AB6167}"/>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43542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2460FF-66A5-4B86-B7B7-E8182A62CF4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A0CF7AB-85D6-48E7-988C-A083BC80E12D}"/>
              </a:ext>
            </a:extLst>
          </p:cNvPr>
          <p:cNvSpPr>
            <a:spLocks noGrp="1"/>
          </p:cNvSpPr>
          <p:nvPr>
            <p:ph type="dt" sz="half" idx="10"/>
          </p:nvPr>
        </p:nvSpPr>
        <p:spPr/>
        <p:txBody>
          <a:bodyPr/>
          <a:lstStyle/>
          <a:p>
            <a:fld id="{EB0CB155-4C96-49AB-A45F-45DE8B258930}" type="datetimeFigureOut">
              <a:rPr kumimoji="1" lang="ja-JP" altLang="en-US" smtClean="0"/>
              <a:t>2021/1/21</a:t>
            </a:fld>
            <a:endParaRPr kumimoji="1" lang="ja-JP" altLang="en-US"/>
          </a:p>
        </p:txBody>
      </p:sp>
      <p:sp>
        <p:nvSpPr>
          <p:cNvPr id="4" name="フッター プレースホルダー 3">
            <a:extLst>
              <a:ext uri="{FF2B5EF4-FFF2-40B4-BE49-F238E27FC236}">
                <a16:creationId xmlns:a16="http://schemas.microsoft.com/office/drawing/2014/main" id="{D0A8A4B7-18A4-4C67-A8EE-9CB3E49BB22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B02508B-B10B-40E1-983C-72F123778E0A}"/>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930415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57ECCDD-A2D0-4F1B-9584-440B70BE00E4}"/>
              </a:ext>
            </a:extLst>
          </p:cNvPr>
          <p:cNvSpPr>
            <a:spLocks noGrp="1"/>
          </p:cNvSpPr>
          <p:nvPr>
            <p:ph type="dt" sz="half" idx="10"/>
          </p:nvPr>
        </p:nvSpPr>
        <p:spPr/>
        <p:txBody>
          <a:bodyPr/>
          <a:lstStyle/>
          <a:p>
            <a:fld id="{EB0CB155-4C96-49AB-A45F-45DE8B258930}" type="datetimeFigureOut">
              <a:rPr kumimoji="1" lang="ja-JP" altLang="en-US" smtClean="0"/>
              <a:t>2021/1/21</a:t>
            </a:fld>
            <a:endParaRPr kumimoji="1" lang="ja-JP" altLang="en-US"/>
          </a:p>
        </p:txBody>
      </p:sp>
      <p:sp>
        <p:nvSpPr>
          <p:cNvPr id="3" name="フッター プレースホルダー 2">
            <a:extLst>
              <a:ext uri="{FF2B5EF4-FFF2-40B4-BE49-F238E27FC236}">
                <a16:creationId xmlns:a16="http://schemas.microsoft.com/office/drawing/2014/main" id="{5A2122FB-08FB-4394-B956-4F56F50CF31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D375190-39D4-4A34-BF39-FF32AD2A7069}"/>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4019722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8A20A2-D74D-4B33-8FCB-4E80D015CA7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45E5ADD-F898-4F60-8E2D-79ABA9B3DD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BA087F9-575D-403C-B8F0-7A687BD9D4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B50FCBF-A823-4280-BC71-7C0EA5F7089C}"/>
              </a:ext>
            </a:extLst>
          </p:cNvPr>
          <p:cNvSpPr>
            <a:spLocks noGrp="1"/>
          </p:cNvSpPr>
          <p:nvPr>
            <p:ph type="dt" sz="half" idx="10"/>
          </p:nvPr>
        </p:nvSpPr>
        <p:spPr/>
        <p:txBody>
          <a:bodyPr/>
          <a:lstStyle/>
          <a:p>
            <a:fld id="{EB0CB155-4C96-49AB-A45F-45DE8B258930}" type="datetimeFigureOut">
              <a:rPr kumimoji="1" lang="ja-JP" altLang="en-US" smtClean="0"/>
              <a:t>2021/1/21</a:t>
            </a:fld>
            <a:endParaRPr kumimoji="1" lang="ja-JP" altLang="en-US"/>
          </a:p>
        </p:txBody>
      </p:sp>
      <p:sp>
        <p:nvSpPr>
          <p:cNvPr id="6" name="フッター プレースホルダー 5">
            <a:extLst>
              <a:ext uri="{FF2B5EF4-FFF2-40B4-BE49-F238E27FC236}">
                <a16:creationId xmlns:a16="http://schemas.microsoft.com/office/drawing/2014/main" id="{4D8A3BA6-18F0-4E13-9E0F-E5390C60723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BB17D81-2FF1-4E56-83C0-308294B3020A}"/>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240618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B54E49-F4B7-48B7-94B2-D031E0DD059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F67512F-DB65-4949-BE99-EE739BBCB0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D962D0D-4E8F-4199-A65B-502168FCE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F06F393-427D-4BEE-94EA-2CF6B69A3F51}"/>
              </a:ext>
            </a:extLst>
          </p:cNvPr>
          <p:cNvSpPr>
            <a:spLocks noGrp="1"/>
          </p:cNvSpPr>
          <p:nvPr>
            <p:ph type="dt" sz="half" idx="10"/>
          </p:nvPr>
        </p:nvSpPr>
        <p:spPr/>
        <p:txBody>
          <a:bodyPr/>
          <a:lstStyle/>
          <a:p>
            <a:fld id="{EB0CB155-4C96-49AB-A45F-45DE8B258930}" type="datetimeFigureOut">
              <a:rPr kumimoji="1" lang="ja-JP" altLang="en-US" smtClean="0"/>
              <a:t>2021/1/21</a:t>
            </a:fld>
            <a:endParaRPr kumimoji="1" lang="ja-JP" altLang="en-US"/>
          </a:p>
        </p:txBody>
      </p:sp>
      <p:sp>
        <p:nvSpPr>
          <p:cNvPr id="6" name="フッター プレースホルダー 5">
            <a:extLst>
              <a:ext uri="{FF2B5EF4-FFF2-40B4-BE49-F238E27FC236}">
                <a16:creationId xmlns:a16="http://schemas.microsoft.com/office/drawing/2014/main" id="{8C0B22AC-A898-4D96-B4D3-94AA3031660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E0DE6F0-1C30-4A35-B65E-64A58AA578A2}"/>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205830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696D695-98AF-4951-A068-2E2E4C7D23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4CAEB38-10BA-4605-A128-85D5D41423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D82FEA-ABE1-440F-96F2-1E73C96CE5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CB155-4C96-49AB-A45F-45DE8B258930}" type="datetimeFigureOut">
              <a:rPr kumimoji="1" lang="ja-JP" altLang="en-US" smtClean="0"/>
              <a:t>2021/1/21</a:t>
            </a:fld>
            <a:endParaRPr kumimoji="1" lang="ja-JP" altLang="en-US"/>
          </a:p>
        </p:txBody>
      </p:sp>
      <p:sp>
        <p:nvSpPr>
          <p:cNvPr id="5" name="フッター プレースホルダー 4">
            <a:extLst>
              <a:ext uri="{FF2B5EF4-FFF2-40B4-BE49-F238E27FC236}">
                <a16:creationId xmlns:a16="http://schemas.microsoft.com/office/drawing/2014/main" id="{924C888F-95FF-4BB9-80C4-639A509AF3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12082CA-AF8C-4454-A2EA-54CA047043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3185033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CFD551-B3CC-40B2-A350-4E6F6E82B02E}"/>
              </a:ext>
            </a:extLst>
          </p:cNvPr>
          <p:cNvSpPr>
            <a:spLocks noGrp="1"/>
          </p:cNvSpPr>
          <p:nvPr>
            <p:ph type="title"/>
          </p:nvPr>
        </p:nvSpPr>
        <p:spPr>
          <a:xfrm>
            <a:off x="156000" y="180000"/>
            <a:ext cx="11880000" cy="6120000"/>
          </a:xfrm>
        </p:spPr>
        <p:txBody>
          <a:bodyPr>
            <a:noAutofit/>
          </a:bodyPr>
          <a:lstStyle/>
          <a:p>
            <a:pPr algn="ctr">
              <a:lnSpc>
                <a:spcPts val="11000"/>
              </a:lnSpc>
            </a:pPr>
            <a:r>
              <a:rPr kumimoji="1" lang="ja-JP" altLang="en-US" sz="6000" dirty="0">
                <a:latin typeface="BIZ UDPゴシック" panose="020B0400000000000000" pitchFamily="50" charset="-128"/>
                <a:ea typeface="BIZ UDPゴシック" panose="020B0400000000000000" pitchFamily="50" charset="-128"/>
              </a:rPr>
              <a:t>資料を読んで</a:t>
            </a:r>
            <a:br>
              <a:rPr kumimoji="1" lang="en-US" altLang="ja-JP" sz="6000" dirty="0">
                <a:latin typeface="BIZ UDPゴシック" panose="020B0400000000000000" pitchFamily="50" charset="-128"/>
                <a:ea typeface="BIZ UDPゴシック" panose="020B0400000000000000" pitchFamily="50" charset="-128"/>
              </a:rPr>
            </a:br>
            <a:r>
              <a:rPr lang="ja-JP" altLang="en-US" sz="6000" dirty="0">
                <a:latin typeface="BIZ UDPゴシック" panose="020B0400000000000000" pitchFamily="50" charset="-128"/>
                <a:ea typeface="BIZ UDPゴシック" panose="020B0400000000000000" pitchFamily="50" charset="-128"/>
              </a:rPr>
              <a:t>まとめよう</a:t>
            </a:r>
            <a:endParaRPr kumimoji="1" lang="ja-JP" altLang="en-US" sz="6000" dirty="0">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FC32FB97-46AF-4A13-AED0-279EA4D9E336}"/>
              </a:ext>
            </a:extLst>
          </p:cNvPr>
          <p:cNvSpPr txBox="1"/>
          <p:nvPr/>
        </p:nvSpPr>
        <p:spPr>
          <a:xfrm>
            <a:off x="3835584" y="1678317"/>
            <a:ext cx="3087579" cy="540000"/>
          </a:xfrm>
          <a:prstGeom prst="rect">
            <a:avLst/>
          </a:prstGeom>
          <a:noFill/>
        </p:spPr>
        <p:txBody>
          <a:bodyPr wrap="square" rtlCol="0" anchor="ctr" anchorCtr="0">
            <a:noAutofit/>
          </a:bodyPr>
          <a:lstStyle/>
          <a:p>
            <a:pPr algn="just"/>
            <a:r>
              <a:rPr lang="ja-JP" altLang="en-US" sz="3200" dirty="0">
                <a:latin typeface="BIZ UDPゴシック" panose="020B0400000000000000" pitchFamily="50" charset="-128"/>
                <a:ea typeface="BIZ UDPゴシック" panose="020B0400000000000000" pitchFamily="50" charset="-128"/>
              </a:rPr>
              <a:t>しりょう　 　　よ</a:t>
            </a:r>
            <a:endParaRPr kumimoji="1" lang="ja-JP" altLang="en-US" sz="3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87333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428104E7-8F8B-479D-9564-2261A2C05975}"/>
              </a:ext>
            </a:extLst>
          </p:cNvPr>
          <p:cNvSpPr txBox="1"/>
          <p:nvPr/>
        </p:nvSpPr>
        <p:spPr>
          <a:xfrm>
            <a:off x="-117855" y="196947"/>
            <a:ext cx="11880000" cy="1085552"/>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「粗大ごみ</a:t>
            </a:r>
            <a:r>
              <a:rPr lang="ja-JP" altLang="en-US" sz="4800" dirty="0">
                <a:latin typeface="UD デジタル 教科書体 NK-B" panose="02020700000000000000" pitchFamily="18" charset="-128"/>
                <a:ea typeface="UD デジタル 教科書体 NK-B" panose="02020700000000000000" pitchFamily="18" charset="-128"/>
              </a:rPr>
              <a:t>」とは何かを</a:t>
            </a:r>
            <a:r>
              <a:rPr kumimoji="1" lang="ja-JP" altLang="en-US" sz="4800" dirty="0">
                <a:latin typeface="UD デジタル 教科書体 NK-B" panose="02020700000000000000" pitchFamily="18" charset="-128"/>
                <a:ea typeface="UD デジタル 教科書体 NK-B" panose="02020700000000000000" pitchFamily="18" charset="-128"/>
              </a:rPr>
              <a:t>まとめましょう。</a:t>
            </a:r>
          </a:p>
        </p:txBody>
      </p:sp>
      <p:sp>
        <p:nvSpPr>
          <p:cNvPr id="16" name="テキスト ボックス 15">
            <a:extLst>
              <a:ext uri="{FF2B5EF4-FFF2-40B4-BE49-F238E27FC236}">
                <a16:creationId xmlns:a16="http://schemas.microsoft.com/office/drawing/2014/main" id="{02A0CF66-A6A8-4E12-9607-BF3AFFB2BA2D}"/>
              </a:ext>
            </a:extLst>
          </p:cNvPr>
          <p:cNvSpPr txBox="1"/>
          <p:nvPr/>
        </p:nvSpPr>
        <p:spPr>
          <a:xfrm>
            <a:off x="312000" y="196947"/>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そだい　　　　　　　　　　　　　 なに</a:t>
            </a:r>
            <a:r>
              <a:rPr kumimoji="1" lang="ja-JP" altLang="en-US" sz="2800" dirty="0">
                <a:latin typeface="UD デジタル 教科書体 NK-B" panose="02020700000000000000" pitchFamily="18" charset="-128"/>
                <a:ea typeface="UD デジタル 教科書体 NK-B" panose="02020700000000000000" pitchFamily="18" charset="-128"/>
              </a:rPr>
              <a:t>　　　　 　　　　</a:t>
            </a:r>
          </a:p>
        </p:txBody>
      </p:sp>
      <p:sp>
        <p:nvSpPr>
          <p:cNvPr id="8" name="テキスト ボックス 7">
            <a:extLst>
              <a:ext uri="{FF2B5EF4-FFF2-40B4-BE49-F238E27FC236}">
                <a16:creationId xmlns:a16="http://schemas.microsoft.com/office/drawing/2014/main" id="{EC8DC504-3106-4D6A-BEE7-B33D5828EC54}"/>
              </a:ext>
            </a:extLst>
          </p:cNvPr>
          <p:cNvSpPr txBox="1"/>
          <p:nvPr/>
        </p:nvSpPr>
        <p:spPr>
          <a:xfrm>
            <a:off x="106762" y="1665587"/>
            <a:ext cx="11880000" cy="1589649"/>
          </a:xfrm>
          <a:prstGeom prst="rect">
            <a:avLst/>
          </a:prstGeom>
          <a:noFill/>
        </p:spPr>
        <p:txBody>
          <a:bodyPr wrap="square" rtlCol="0" anchor="ctr" anchorCtr="0">
            <a:noAutofit/>
          </a:bodyPr>
          <a:lstStyle/>
          <a:p>
            <a:pPr marL="541338" indent="-541338" algn="just"/>
            <a:r>
              <a:rPr kumimoji="1" lang="ja-JP" altLang="en-US" sz="4000" dirty="0">
                <a:latin typeface="UD デジタル 教科書体 NK-B" panose="02020700000000000000" pitchFamily="18" charset="-128"/>
                <a:ea typeface="UD デジタル 教科書体 NK-B" panose="02020700000000000000" pitchFamily="18" charset="-128"/>
              </a:rPr>
              <a:t>②難しい言葉の意味を国語辞典で調べ、下の□に書きましょう。</a:t>
            </a:r>
          </a:p>
        </p:txBody>
      </p:sp>
      <p:sp>
        <p:nvSpPr>
          <p:cNvPr id="10" name="テキスト ボックス 9">
            <a:extLst>
              <a:ext uri="{FF2B5EF4-FFF2-40B4-BE49-F238E27FC236}">
                <a16:creationId xmlns:a16="http://schemas.microsoft.com/office/drawing/2014/main" id="{3C941082-A827-4DB5-991B-78C742BE500C}"/>
              </a:ext>
            </a:extLst>
          </p:cNvPr>
          <p:cNvSpPr txBox="1"/>
          <p:nvPr/>
        </p:nvSpPr>
        <p:spPr>
          <a:xfrm>
            <a:off x="369987" y="1553047"/>
            <a:ext cx="11880000"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むずか</a:t>
            </a:r>
            <a:r>
              <a:rPr kumimoji="1" lang="ja-JP" altLang="en-US" sz="2000" dirty="0">
                <a:latin typeface="UD デジタル 教科書体 NK-B" panose="02020700000000000000" pitchFamily="18" charset="-128"/>
                <a:ea typeface="UD デジタル 教科書体 NK-B" panose="02020700000000000000" pitchFamily="18" charset="-128"/>
              </a:rPr>
              <a:t>　　　　 　 ことば　　　  　　 いみ　　　　　　　こくごじてん　　　　　　  しら 　　　　　 </a:t>
            </a:r>
            <a:r>
              <a:rPr lang="ja-JP" altLang="en-US" sz="2000" dirty="0">
                <a:latin typeface="UD デジタル 教科書体 NK-B" panose="02020700000000000000" pitchFamily="18" charset="-128"/>
                <a:ea typeface="UD デジタル 教科書体 NK-B" panose="02020700000000000000" pitchFamily="18" charset="-128"/>
              </a:rPr>
              <a:t>した　　　　　　　　　　　 か</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12" name="正方形/長方形 11">
            <a:extLst>
              <a:ext uri="{FF2B5EF4-FFF2-40B4-BE49-F238E27FC236}">
                <a16:creationId xmlns:a16="http://schemas.microsoft.com/office/drawing/2014/main" id="{7813D2BE-132A-44B8-B12A-A0439539A657}"/>
              </a:ext>
            </a:extLst>
          </p:cNvPr>
          <p:cNvSpPr/>
          <p:nvPr/>
        </p:nvSpPr>
        <p:spPr>
          <a:xfrm>
            <a:off x="739809" y="3207538"/>
            <a:ext cx="11160000" cy="324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E8E777AA-6538-401D-9C84-554CF9969697}"/>
              </a:ext>
            </a:extLst>
          </p:cNvPr>
          <p:cNvSpPr txBox="1"/>
          <p:nvPr/>
        </p:nvSpPr>
        <p:spPr>
          <a:xfrm>
            <a:off x="846572" y="3447605"/>
            <a:ext cx="1860909" cy="991774"/>
          </a:xfrm>
          <a:prstGeom prst="rect">
            <a:avLst/>
          </a:prstGeom>
          <a:noFill/>
        </p:spPr>
        <p:txBody>
          <a:bodyPr wrap="square" rtlCol="0" anchor="ctr" anchorCtr="0">
            <a:noAutofit/>
          </a:bodyPr>
          <a:lstStyle/>
          <a:p>
            <a:pPr algn="just">
              <a:lnSpc>
                <a:spcPts val="10000"/>
              </a:lnSpc>
            </a:pPr>
            <a:r>
              <a:rPr lang="ja-JP" altLang="en-US" sz="4800" dirty="0">
                <a:latin typeface="UD デジタル 教科書体 NK-B" panose="02020700000000000000" pitchFamily="18" charset="-128"/>
                <a:ea typeface="UD デジタル 教科書体 NK-B" panose="02020700000000000000" pitchFamily="18" charset="-128"/>
              </a:rPr>
              <a:t>有料</a:t>
            </a:r>
            <a:endParaRPr lang="en-US" altLang="ja-JP" sz="4800" dirty="0">
              <a:latin typeface="UD デジタル 教科書体 NK-B" panose="02020700000000000000" pitchFamily="18" charset="-128"/>
              <a:ea typeface="UD デジタル 教科書体 NK-B" panose="02020700000000000000" pitchFamily="18" charset="-128"/>
            </a:endParaRPr>
          </a:p>
        </p:txBody>
      </p:sp>
      <p:sp>
        <p:nvSpPr>
          <p:cNvPr id="14" name="テキスト ボックス 13">
            <a:extLst>
              <a:ext uri="{FF2B5EF4-FFF2-40B4-BE49-F238E27FC236}">
                <a16:creationId xmlns:a16="http://schemas.microsoft.com/office/drawing/2014/main" id="{1352F1D1-8DFC-4B63-B9A5-0B0ACEF95DE5}"/>
              </a:ext>
            </a:extLst>
          </p:cNvPr>
          <p:cNvSpPr txBox="1"/>
          <p:nvPr/>
        </p:nvSpPr>
        <p:spPr>
          <a:xfrm>
            <a:off x="884332" y="3422071"/>
            <a:ext cx="1466557" cy="360000"/>
          </a:xfrm>
          <a:prstGeom prst="rect">
            <a:avLst/>
          </a:prstGeom>
          <a:noFill/>
        </p:spPr>
        <p:txBody>
          <a:bodyPr wrap="square" rtlCol="0" anchor="ctr" anchorCtr="0">
            <a:noAutofit/>
          </a:bodyPr>
          <a:lstStyle/>
          <a:p>
            <a:pPr algn="just"/>
            <a:r>
              <a:rPr kumimoji="1" lang="ja-JP" altLang="en-US" sz="2400" dirty="0">
                <a:latin typeface="UD デジタル 教科書体 NK-B" panose="02020700000000000000" pitchFamily="18" charset="-128"/>
                <a:ea typeface="UD デジタル 教科書体 NK-B" panose="02020700000000000000" pitchFamily="18" charset="-128"/>
              </a:rPr>
              <a:t>ゆうりょう</a:t>
            </a:r>
          </a:p>
        </p:txBody>
      </p:sp>
      <p:sp>
        <p:nvSpPr>
          <p:cNvPr id="17" name="テキスト ボックス 16">
            <a:extLst>
              <a:ext uri="{FF2B5EF4-FFF2-40B4-BE49-F238E27FC236}">
                <a16:creationId xmlns:a16="http://schemas.microsoft.com/office/drawing/2014/main" id="{8D0A9179-1C5A-44B8-AA2A-7174DE87FEDC}"/>
              </a:ext>
            </a:extLst>
          </p:cNvPr>
          <p:cNvSpPr txBox="1"/>
          <p:nvPr/>
        </p:nvSpPr>
        <p:spPr>
          <a:xfrm>
            <a:off x="846572" y="4643986"/>
            <a:ext cx="9338329" cy="991774"/>
          </a:xfrm>
          <a:prstGeom prst="rect">
            <a:avLst/>
          </a:prstGeom>
          <a:noFill/>
        </p:spPr>
        <p:txBody>
          <a:bodyPr wrap="square" rtlCol="0" anchor="ctr" anchorCtr="0">
            <a:noAutofit/>
          </a:bodyPr>
          <a:lstStyle/>
          <a:p>
            <a:pPr algn="just">
              <a:lnSpc>
                <a:spcPts val="10000"/>
              </a:lnSpc>
            </a:pPr>
            <a:r>
              <a:rPr lang="ja-JP" altLang="en-US" sz="4800" dirty="0">
                <a:latin typeface="UD デジタル 教科書体 NK-B" panose="02020700000000000000" pitchFamily="18" charset="-128"/>
                <a:ea typeface="UD デジタル 教科書体 NK-B" panose="02020700000000000000" pitchFamily="18" charset="-128"/>
              </a:rPr>
              <a:t>料金が必要であること</a:t>
            </a:r>
            <a:endParaRPr lang="en-US" altLang="ja-JP" sz="4800" dirty="0">
              <a:latin typeface="UD デジタル 教科書体 NK-B" panose="02020700000000000000" pitchFamily="18" charset="-128"/>
              <a:ea typeface="UD デジタル 教科書体 NK-B" panose="02020700000000000000" pitchFamily="18" charset="-128"/>
            </a:endParaRPr>
          </a:p>
        </p:txBody>
      </p:sp>
      <p:sp>
        <p:nvSpPr>
          <p:cNvPr id="18" name="テキスト ボックス 17">
            <a:extLst>
              <a:ext uri="{FF2B5EF4-FFF2-40B4-BE49-F238E27FC236}">
                <a16:creationId xmlns:a16="http://schemas.microsoft.com/office/drawing/2014/main" id="{E29B7A1F-3636-4B90-82F7-AF2DF9E9845E}"/>
              </a:ext>
            </a:extLst>
          </p:cNvPr>
          <p:cNvSpPr txBox="1"/>
          <p:nvPr/>
        </p:nvSpPr>
        <p:spPr>
          <a:xfrm>
            <a:off x="847589" y="4616912"/>
            <a:ext cx="3354175" cy="427202"/>
          </a:xfrm>
          <a:prstGeom prst="rect">
            <a:avLst/>
          </a:prstGeom>
          <a:noFill/>
        </p:spPr>
        <p:txBody>
          <a:bodyPr wrap="square" rtlCol="0" anchor="ctr" anchorCtr="0">
            <a:noAutofit/>
          </a:bodyPr>
          <a:lstStyle/>
          <a:p>
            <a:pPr algn="just"/>
            <a:r>
              <a:rPr lang="ja-JP" altLang="en-US" sz="2400" dirty="0">
                <a:latin typeface="UD デジタル 教科書体 NK-B" panose="02020700000000000000" pitchFamily="18" charset="-128"/>
                <a:ea typeface="UD デジタル 教科書体 NK-B" panose="02020700000000000000" pitchFamily="18" charset="-128"/>
              </a:rPr>
              <a:t>りょうきん　　　　ひつよう</a:t>
            </a:r>
            <a:endParaRPr kumimoji="1" lang="ja-JP" altLang="en-US" sz="24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859976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500"/>
                                        <p:tgtEl>
                                          <p:spTgt spid="18"/>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428104E7-8F8B-479D-9564-2261A2C05975}"/>
              </a:ext>
            </a:extLst>
          </p:cNvPr>
          <p:cNvSpPr txBox="1"/>
          <p:nvPr/>
        </p:nvSpPr>
        <p:spPr>
          <a:xfrm>
            <a:off x="-117855" y="196947"/>
            <a:ext cx="11880000" cy="1085552"/>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「粗大ごみ</a:t>
            </a:r>
            <a:r>
              <a:rPr lang="ja-JP" altLang="en-US" sz="4800" dirty="0">
                <a:latin typeface="UD デジタル 教科書体 NK-B" panose="02020700000000000000" pitchFamily="18" charset="-128"/>
                <a:ea typeface="UD デジタル 教科書体 NK-B" panose="02020700000000000000" pitchFamily="18" charset="-128"/>
              </a:rPr>
              <a:t>」とは何かを</a:t>
            </a:r>
            <a:r>
              <a:rPr kumimoji="1" lang="ja-JP" altLang="en-US" sz="4800" dirty="0">
                <a:latin typeface="UD デジタル 教科書体 NK-B" panose="02020700000000000000" pitchFamily="18" charset="-128"/>
                <a:ea typeface="UD デジタル 教科書体 NK-B" panose="02020700000000000000" pitchFamily="18" charset="-128"/>
              </a:rPr>
              <a:t>まとめましょう。</a:t>
            </a:r>
          </a:p>
        </p:txBody>
      </p:sp>
      <p:sp>
        <p:nvSpPr>
          <p:cNvPr id="16" name="テキスト ボックス 15">
            <a:extLst>
              <a:ext uri="{FF2B5EF4-FFF2-40B4-BE49-F238E27FC236}">
                <a16:creationId xmlns:a16="http://schemas.microsoft.com/office/drawing/2014/main" id="{02A0CF66-A6A8-4E12-9607-BF3AFFB2BA2D}"/>
              </a:ext>
            </a:extLst>
          </p:cNvPr>
          <p:cNvSpPr txBox="1"/>
          <p:nvPr/>
        </p:nvSpPr>
        <p:spPr>
          <a:xfrm>
            <a:off x="312000" y="196947"/>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そだい　　　　　　　　　　　　　 なに</a:t>
            </a:r>
            <a:r>
              <a:rPr kumimoji="1" lang="ja-JP" altLang="en-US" sz="2800" dirty="0">
                <a:latin typeface="UD デジタル 教科書体 NK-B" panose="02020700000000000000" pitchFamily="18" charset="-128"/>
                <a:ea typeface="UD デジタル 教科書体 NK-B" panose="02020700000000000000" pitchFamily="18" charset="-128"/>
              </a:rPr>
              <a:t>　　　　 　　　　</a:t>
            </a:r>
          </a:p>
        </p:txBody>
      </p:sp>
      <p:sp>
        <p:nvSpPr>
          <p:cNvPr id="6" name="テキスト ボックス 5">
            <a:extLst>
              <a:ext uri="{FF2B5EF4-FFF2-40B4-BE49-F238E27FC236}">
                <a16:creationId xmlns:a16="http://schemas.microsoft.com/office/drawing/2014/main" id="{B7CC46C2-524D-4F83-ACA3-EECDEB7741F6}"/>
              </a:ext>
            </a:extLst>
          </p:cNvPr>
          <p:cNvSpPr txBox="1"/>
          <p:nvPr/>
        </p:nvSpPr>
        <p:spPr>
          <a:xfrm>
            <a:off x="106762" y="1308298"/>
            <a:ext cx="11880000" cy="1252024"/>
          </a:xfrm>
          <a:prstGeom prst="rect">
            <a:avLst/>
          </a:prstGeom>
          <a:noFill/>
        </p:spPr>
        <p:txBody>
          <a:bodyPr wrap="square" rtlCol="0" anchor="ctr" anchorCtr="0">
            <a:noAutofit/>
          </a:bodyPr>
          <a:lstStyle/>
          <a:p>
            <a:pPr algn="just">
              <a:lnSpc>
                <a:spcPts val="10000"/>
              </a:lnSpc>
            </a:pPr>
            <a:r>
              <a:rPr lang="ja-JP" altLang="en-US" sz="4000" dirty="0">
                <a:latin typeface="UD デジタル 教科書体 NK-B" panose="02020700000000000000" pitchFamily="18" charset="-128"/>
                <a:ea typeface="UD デジタル 教科書体 NK-B" panose="02020700000000000000" pitchFamily="18" charset="-128"/>
              </a:rPr>
              <a:t>③資料から当てはまる言葉を探し、（　　）に書きましょう。</a:t>
            </a:r>
            <a:endParaRPr lang="en-US" altLang="ja-JP" sz="4000" dirty="0">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8D16921F-61C6-408E-9B00-D826F070F4DF}"/>
              </a:ext>
            </a:extLst>
          </p:cNvPr>
          <p:cNvSpPr txBox="1"/>
          <p:nvPr/>
        </p:nvSpPr>
        <p:spPr>
          <a:xfrm>
            <a:off x="419989" y="1574207"/>
            <a:ext cx="11880000"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しりょう</a:t>
            </a:r>
            <a:r>
              <a:rPr kumimoji="1" lang="ja-JP" altLang="en-US" sz="2000" dirty="0">
                <a:latin typeface="UD デジタル 教科書体 NK-B" panose="02020700000000000000" pitchFamily="18" charset="-128"/>
                <a:ea typeface="UD デジタル 教科書体 NK-B" panose="02020700000000000000" pitchFamily="18" charset="-128"/>
              </a:rPr>
              <a:t>　　　　  　　　</a:t>
            </a:r>
            <a:r>
              <a:rPr lang="ja-JP" altLang="en-US" sz="2000" dirty="0">
                <a:latin typeface="UD デジタル 教科書体 NK-B" panose="02020700000000000000" pitchFamily="18" charset="-128"/>
                <a:ea typeface="UD デジタル 教科書体 NK-B" panose="02020700000000000000" pitchFamily="18" charset="-128"/>
              </a:rPr>
              <a:t>あ</a:t>
            </a:r>
            <a:r>
              <a:rPr kumimoji="1" lang="ja-JP" altLang="en-US" sz="2000" dirty="0">
                <a:latin typeface="UD デジタル 教科書体 NK-B" panose="02020700000000000000" pitchFamily="18" charset="-128"/>
                <a:ea typeface="UD デジタル 教科書体 NK-B" panose="02020700000000000000" pitchFamily="18" charset="-128"/>
              </a:rPr>
              <a:t>　　  　　 　　　　　 　　　 ことば　　　　　</a:t>
            </a:r>
            <a:r>
              <a:rPr lang="ja-JP" altLang="en-US" sz="2000" dirty="0">
                <a:latin typeface="UD デジタル 教科書体 NK-B" panose="02020700000000000000" pitchFamily="18" charset="-128"/>
                <a:ea typeface="UD デジタル 教科書体 NK-B" panose="02020700000000000000" pitchFamily="18" charset="-128"/>
              </a:rPr>
              <a:t>さが</a:t>
            </a:r>
            <a:r>
              <a:rPr kumimoji="1" lang="ja-JP" altLang="en-US" sz="2000" dirty="0">
                <a:latin typeface="UD デジタル 教科書体 NK-B" panose="02020700000000000000" pitchFamily="18" charset="-128"/>
                <a:ea typeface="UD デジタル 教科書体 NK-B" panose="02020700000000000000" pitchFamily="18" charset="-128"/>
              </a:rPr>
              <a:t>　　　　　　　　　　　　　　　　　　か</a:t>
            </a:r>
          </a:p>
        </p:txBody>
      </p:sp>
      <p:sp>
        <p:nvSpPr>
          <p:cNvPr id="7" name="テキスト ボックス 6">
            <a:extLst>
              <a:ext uri="{FF2B5EF4-FFF2-40B4-BE49-F238E27FC236}">
                <a16:creationId xmlns:a16="http://schemas.microsoft.com/office/drawing/2014/main" id="{A87BD23C-3A8C-4036-89DD-D7CB4484CA10}"/>
              </a:ext>
            </a:extLst>
          </p:cNvPr>
          <p:cNvSpPr txBox="1"/>
          <p:nvPr/>
        </p:nvSpPr>
        <p:spPr>
          <a:xfrm>
            <a:off x="290557" y="2726214"/>
            <a:ext cx="11696205" cy="3888000"/>
          </a:xfrm>
          <a:prstGeom prst="rect">
            <a:avLst/>
          </a:prstGeom>
          <a:noFill/>
          <a:ln w="19050">
            <a:solidFill>
              <a:schemeClr val="tx1"/>
            </a:solidFill>
          </a:ln>
        </p:spPr>
        <p:txBody>
          <a:bodyPr wrap="square" tIns="0" bIns="36000" rtlCol="0" anchor="t" anchorCtr="0">
            <a:noAutofit/>
          </a:bodyPr>
          <a:lstStyle/>
          <a:p>
            <a:pPr algn="just">
              <a:lnSpc>
                <a:spcPts val="10000"/>
              </a:lnSpc>
            </a:pPr>
            <a:r>
              <a:rPr lang="ja-JP" altLang="en-US" sz="4000" dirty="0">
                <a:latin typeface="UD デジタル 教科書体 NK-B" panose="02020700000000000000" pitchFamily="18" charset="-128"/>
                <a:ea typeface="UD デジタル 教科書体 NK-B" panose="02020700000000000000" pitchFamily="18" charset="-128"/>
              </a:rPr>
              <a:t>・粗大ごみとは、最大辺が（　　　）</a:t>
            </a:r>
            <a:r>
              <a:rPr lang="en-US" altLang="ja-JP" sz="4000" dirty="0">
                <a:latin typeface="UD デジタル 教科書体 NK-B" panose="02020700000000000000" pitchFamily="18" charset="-128"/>
                <a:ea typeface="UD デジタル 教科書体 NK-B" panose="02020700000000000000" pitchFamily="18" charset="-128"/>
              </a:rPr>
              <a:t>cm</a:t>
            </a:r>
            <a:r>
              <a:rPr lang="ja-JP" altLang="en-US" sz="4000" dirty="0">
                <a:latin typeface="UD デジタル 教科書体 NK-B" panose="02020700000000000000" pitchFamily="18" charset="-128"/>
                <a:ea typeface="UD デジタル 教科書体 NK-B" panose="02020700000000000000" pitchFamily="18" charset="-128"/>
              </a:rPr>
              <a:t>以上の大型ごみ。</a:t>
            </a:r>
            <a:endParaRPr lang="en-US" altLang="ja-JP" sz="4000" dirty="0">
              <a:latin typeface="UD デジタル 教科書体 NK-B" panose="02020700000000000000" pitchFamily="18" charset="-128"/>
              <a:ea typeface="UD デジタル 教科書体 NK-B" panose="02020700000000000000" pitchFamily="18" charset="-128"/>
            </a:endParaRPr>
          </a:p>
          <a:p>
            <a:pPr algn="just">
              <a:lnSpc>
                <a:spcPts val="10000"/>
              </a:lnSpc>
            </a:pPr>
            <a:r>
              <a:rPr lang="ja-JP" altLang="en-US" sz="4000" dirty="0">
                <a:latin typeface="UD デジタル 教科書体 NK-B" panose="02020700000000000000" pitchFamily="18" charset="-128"/>
                <a:ea typeface="UD デジタル 教科書体 NK-B" panose="02020700000000000000" pitchFamily="18" charset="-128"/>
              </a:rPr>
              <a:t>・具体的には、（　　　　　　　　）から排出される家具、（</a:t>
            </a:r>
            <a:endParaRPr lang="en-US" altLang="ja-JP" sz="4000" dirty="0">
              <a:latin typeface="UD デジタル 教科書体 NK-B" panose="02020700000000000000" pitchFamily="18" charset="-128"/>
              <a:ea typeface="UD デジタル 教科書体 NK-B" panose="02020700000000000000" pitchFamily="18" charset="-128"/>
            </a:endParaRPr>
          </a:p>
          <a:p>
            <a:pPr algn="just">
              <a:lnSpc>
                <a:spcPts val="10000"/>
              </a:lnSpc>
            </a:pPr>
            <a:r>
              <a:rPr lang="ja-JP" altLang="en-US" sz="4000" dirty="0">
                <a:latin typeface="UD デジタル 教科書体 NK-B" panose="02020700000000000000" pitchFamily="18" charset="-128"/>
                <a:ea typeface="UD デジタル 教科書体 NK-B" panose="02020700000000000000" pitchFamily="18" charset="-128"/>
              </a:rPr>
              <a:t>　　　　）、各種電化製品、（　　　　　　　　）などである。</a:t>
            </a:r>
            <a:endParaRPr lang="en-US" altLang="ja-JP" sz="4000" dirty="0">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15A4EC24-8AA7-4FD9-A87B-C53121478837}"/>
              </a:ext>
            </a:extLst>
          </p:cNvPr>
          <p:cNvSpPr txBox="1"/>
          <p:nvPr/>
        </p:nvSpPr>
        <p:spPr>
          <a:xfrm>
            <a:off x="448570" y="2892998"/>
            <a:ext cx="11880000"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そだい</a:t>
            </a:r>
            <a:r>
              <a:rPr kumimoji="1" lang="ja-JP" altLang="en-US" sz="2000" dirty="0">
                <a:latin typeface="UD デジタル 教科書体 NK-B" panose="02020700000000000000" pitchFamily="18" charset="-128"/>
                <a:ea typeface="UD デジタル 教科書体 NK-B" panose="02020700000000000000" pitchFamily="18" charset="-128"/>
              </a:rPr>
              <a:t>　　　　 　 　　　　　　　　　　 さいだいへん　　　  　　 　　　                　 いじょう　　　 　おおがた</a:t>
            </a:r>
          </a:p>
        </p:txBody>
      </p:sp>
      <p:sp>
        <p:nvSpPr>
          <p:cNvPr id="10" name="テキスト ボックス 9">
            <a:extLst>
              <a:ext uri="{FF2B5EF4-FFF2-40B4-BE49-F238E27FC236}">
                <a16:creationId xmlns:a16="http://schemas.microsoft.com/office/drawing/2014/main" id="{4AA5B9BA-E74E-4BAF-9E5F-C113A9A54250}"/>
              </a:ext>
            </a:extLst>
          </p:cNvPr>
          <p:cNvSpPr txBox="1"/>
          <p:nvPr/>
        </p:nvSpPr>
        <p:spPr>
          <a:xfrm>
            <a:off x="470002" y="4150408"/>
            <a:ext cx="11880000"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ぐたいてき</a:t>
            </a:r>
            <a:r>
              <a:rPr kumimoji="1" lang="ja-JP" altLang="en-US" sz="2000" dirty="0">
                <a:latin typeface="UD デジタル 教科書体 NK-B" panose="02020700000000000000" pitchFamily="18" charset="-128"/>
                <a:ea typeface="UD デジタル 教科書体 NK-B" panose="02020700000000000000" pitchFamily="18" charset="-128"/>
              </a:rPr>
              <a:t>　　 　 　　　　　　　　　　 　　　  　　 　　　                　　 はいしゅつ　　　            　かぐ</a:t>
            </a:r>
          </a:p>
        </p:txBody>
      </p:sp>
      <p:sp>
        <p:nvSpPr>
          <p:cNvPr id="11" name="テキスト ボックス 10">
            <a:extLst>
              <a:ext uri="{FF2B5EF4-FFF2-40B4-BE49-F238E27FC236}">
                <a16:creationId xmlns:a16="http://schemas.microsoft.com/office/drawing/2014/main" id="{CF90A629-B07F-4244-A7C5-ED499B70B569}"/>
              </a:ext>
            </a:extLst>
          </p:cNvPr>
          <p:cNvSpPr txBox="1"/>
          <p:nvPr/>
        </p:nvSpPr>
        <p:spPr>
          <a:xfrm>
            <a:off x="1898755" y="5414741"/>
            <a:ext cx="4001986"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かくしゅでんかせいひん</a:t>
            </a:r>
            <a:r>
              <a:rPr kumimoji="1" lang="ja-JP" altLang="en-US" sz="2000" dirty="0">
                <a:latin typeface="UD デジタル 教科書体 NK-B" panose="02020700000000000000" pitchFamily="18" charset="-128"/>
                <a:ea typeface="UD デジタル 教科書体 NK-B" panose="02020700000000000000" pitchFamily="18" charset="-128"/>
              </a:rPr>
              <a:t>　　 　 　　　　　　　　　　 　　　  　　 　　　                　　</a:t>
            </a:r>
          </a:p>
        </p:txBody>
      </p:sp>
    </p:spTree>
    <p:extLst>
      <p:ext uri="{BB962C8B-B14F-4D97-AF65-F5344CB8AC3E}">
        <p14:creationId xmlns:p14="http://schemas.microsoft.com/office/powerpoint/2010/main" val="357966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7" grpId="0" animBg="1"/>
      <p:bldP spid="8"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428104E7-8F8B-479D-9564-2261A2C05975}"/>
              </a:ext>
            </a:extLst>
          </p:cNvPr>
          <p:cNvSpPr txBox="1"/>
          <p:nvPr/>
        </p:nvSpPr>
        <p:spPr>
          <a:xfrm>
            <a:off x="-117855" y="196947"/>
            <a:ext cx="11880000" cy="1085552"/>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「粗大ごみ</a:t>
            </a:r>
            <a:r>
              <a:rPr lang="ja-JP" altLang="en-US" sz="4800" dirty="0">
                <a:latin typeface="UD デジタル 教科書体 NK-B" panose="02020700000000000000" pitchFamily="18" charset="-128"/>
                <a:ea typeface="UD デジタル 教科書体 NK-B" panose="02020700000000000000" pitchFamily="18" charset="-128"/>
              </a:rPr>
              <a:t>」とは何かを</a:t>
            </a:r>
            <a:r>
              <a:rPr kumimoji="1" lang="ja-JP" altLang="en-US" sz="4800" dirty="0">
                <a:latin typeface="UD デジタル 教科書体 NK-B" panose="02020700000000000000" pitchFamily="18" charset="-128"/>
                <a:ea typeface="UD デジタル 教科書体 NK-B" panose="02020700000000000000" pitchFamily="18" charset="-128"/>
              </a:rPr>
              <a:t>まとめましょう。</a:t>
            </a:r>
          </a:p>
        </p:txBody>
      </p:sp>
      <p:sp>
        <p:nvSpPr>
          <p:cNvPr id="16" name="テキスト ボックス 15">
            <a:extLst>
              <a:ext uri="{FF2B5EF4-FFF2-40B4-BE49-F238E27FC236}">
                <a16:creationId xmlns:a16="http://schemas.microsoft.com/office/drawing/2014/main" id="{02A0CF66-A6A8-4E12-9607-BF3AFFB2BA2D}"/>
              </a:ext>
            </a:extLst>
          </p:cNvPr>
          <p:cNvSpPr txBox="1"/>
          <p:nvPr/>
        </p:nvSpPr>
        <p:spPr>
          <a:xfrm>
            <a:off x="312000" y="196947"/>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そだい　　　　　　　　　　　　　 なに</a:t>
            </a:r>
            <a:r>
              <a:rPr kumimoji="1" lang="ja-JP" altLang="en-US" sz="2800" dirty="0">
                <a:latin typeface="UD デジタル 教科書体 NK-B" panose="02020700000000000000" pitchFamily="18" charset="-128"/>
                <a:ea typeface="UD デジタル 教科書体 NK-B" panose="02020700000000000000" pitchFamily="18" charset="-128"/>
              </a:rPr>
              <a:t>　　　　 　　　　</a:t>
            </a:r>
          </a:p>
        </p:txBody>
      </p:sp>
      <p:sp>
        <p:nvSpPr>
          <p:cNvPr id="6" name="テキスト ボックス 5">
            <a:extLst>
              <a:ext uri="{FF2B5EF4-FFF2-40B4-BE49-F238E27FC236}">
                <a16:creationId xmlns:a16="http://schemas.microsoft.com/office/drawing/2014/main" id="{B7CC46C2-524D-4F83-ACA3-EECDEB7741F6}"/>
              </a:ext>
            </a:extLst>
          </p:cNvPr>
          <p:cNvSpPr txBox="1"/>
          <p:nvPr/>
        </p:nvSpPr>
        <p:spPr>
          <a:xfrm>
            <a:off x="106762" y="1308298"/>
            <a:ext cx="11880000" cy="1252024"/>
          </a:xfrm>
          <a:prstGeom prst="rect">
            <a:avLst/>
          </a:prstGeom>
          <a:noFill/>
        </p:spPr>
        <p:txBody>
          <a:bodyPr wrap="square" rtlCol="0" anchor="ctr" anchorCtr="0">
            <a:noAutofit/>
          </a:bodyPr>
          <a:lstStyle/>
          <a:p>
            <a:pPr algn="just">
              <a:lnSpc>
                <a:spcPts val="10000"/>
              </a:lnSpc>
            </a:pPr>
            <a:r>
              <a:rPr lang="ja-JP" altLang="en-US" sz="4000" dirty="0">
                <a:latin typeface="UD デジタル 教科書体 NK-B" panose="02020700000000000000" pitchFamily="18" charset="-128"/>
                <a:ea typeface="UD デジタル 教科書体 NK-B" panose="02020700000000000000" pitchFamily="18" charset="-128"/>
              </a:rPr>
              <a:t>③資料から当てはまる言葉を探し、（　　）に書きましょう。</a:t>
            </a:r>
            <a:endParaRPr lang="en-US" altLang="ja-JP" sz="4000" dirty="0">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8D16921F-61C6-408E-9B00-D826F070F4DF}"/>
              </a:ext>
            </a:extLst>
          </p:cNvPr>
          <p:cNvSpPr txBox="1"/>
          <p:nvPr/>
        </p:nvSpPr>
        <p:spPr>
          <a:xfrm>
            <a:off x="419989" y="1574207"/>
            <a:ext cx="11880000"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しりょう</a:t>
            </a:r>
            <a:r>
              <a:rPr kumimoji="1" lang="ja-JP" altLang="en-US" sz="2000" dirty="0">
                <a:latin typeface="UD デジタル 教科書体 NK-B" panose="02020700000000000000" pitchFamily="18" charset="-128"/>
                <a:ea typeface="UD デジタル 教科書体 NK-B" panose="02020700000000000000" pitchFamily="18" charset="-128"/>
              </a:rPr>
              <a:t>　　　　  　　　</a:t>
            </a:r>
            <a:r>
              <a:rPr lang="ja-JP" altLang="en-US" sz="2000" dirty="0">
                <a:latin typeface="UD デジタル 教科書体 NK-B" panose="02020700000000000000" pitchFamily="18" charset="-128"/>
                <a:ea typeface="UD デジタル 教科書体 NK-B" panose="02020700000000000000" pitchFamily="18" charset="-128"/>
              </a:rPr>
              <a:t>あ</a:t>
            </a:r>
            <a:r>
              <a:rPr kumimoji="1" lang="ja-JP" altLang="en-US" sz="2000" dirty="0">
                <a:latin typeface="UD デジタル 教科書体 NK-B" panose="02020700000000000000" pitchFamily="18" charset="-128"/>
                <a:ea typeface="UD デジタル 教科書体 NK-B" panose="02020700000000000000" pitchFamily="18" charset="-128"/>
              </a:rPr>
              <a:t>　　  　　 　　　　　 　　　 ことば　　　　　</a:t>
            </a:r>
            <a:r>
              <a:rPr lang="ja-JP" altLang="en-US" sz="2000" dirty="0">
                <a:latin typeface="UD デジタル 教科書体 NK-B" panose="02020700000000000000" pitchFamily="18" charset="-128"/>
                <a:ea typeface="UD デジタル 教科書体 NK-B" panose="02020700000000000000" pitchFamily="18" charset="-128"/>
              </a:rPr>
              <a:t>さが</a:t>
            </a:r>
            <a:r>
              <a:rPr kumimoji="1" lang="ja-JP" altLang="en-US" sz="2000" dirty="0">
                <a:latin typeface="UD デジタル 教科書体 NK-B" panose="02020700000000000000" pitchFamily="18" charset="-128"/>
                <a:ea typeface="UD デジタル 教科書体 NK-B" panose="02020700000000000000" pitchFamily="18" charset="-128"/>
              </a:rPr>
              <a:t>　　　　　　　　　　　　　　　　　　か</a:t>
            </a:r>
          </a:p>
        </p:txBody>
      </p:sp>
      <p:sp>
        <p:nvSpPr>
          <p:cNvPr id="7" name="テキスト ボックス 6">
            <a:extLst>
              <a:ext uri="{FF2B5EF4-FFF2-40B4-BE49-F238E27FC236}">
                <a16:creationId xmlns:a16="http://schemas.microsoft.com/office/drawing/2014/main" id="{A87BD23C-3A8C-4036-89DD-D7CB4484CA10}"/>
              </a:ext>
            </a:extLst>
          </p:cNvPr>
          <p:cNvSpPr txBox="1"/>
          <p:nvPr/>
        </p:nvSpPr>
        <p:spPr>
          <a:xfrm>
            <a:off x="290557" y="2726214"/>
            <a:ext cx="11696205" cy="3888000"/>
          </a:xfrm>
          <a:prstGeom prst="rect">
            <a:avLst/>
          </a:prstGeom>
          <a:noFill/>
          <a:ln w="19050">
            <a:solidFill>
              <a:schemeClr val="tx1"/>
            </a:solidFill>
          </a:ln>
        </p:spPr>
        <p:txBody>
          <a:bodyPr wrap="square" tIns="0" bIns="36000" rtlCol="0" anchor="t" anchorCtr="0">
            <a:noAutofit/>
          </a:bodyPr>
          <a:lstStyle/>
          <a:p>
            <a:pPr algn="just">
              <a:lnSpc>
                <a:spcPts val="10000"/>
              </a:lnSpc>
            </a:pPr>
            <a:r>
              <a:rPr lang="ja-JP" altLang="en-US" sz="4000" dirty="0">
                <a:latin typeface="UD デジタル 教科書体 NK-B" panose="02020700000000000000" pitchFamily="18" charset="-128"/>
                <a:ea typeface="UD デジタル 教科書体 NK-B" panose="02020700000000000000" pitchFamily="18" charset="-128"/>
              </a:rPr>
              <a:t>・粗大ごみとは、最大辺が（　　　）</a:t>
            </a:r>
            <a:r>
              <a:rPr lang="en-US" altLang="ja-JP" sz="4000" dirty="0">
                <a:latin typeface="UD デジタル 教科書体 NK-B" panose="02020700000000000000" pitchFamily="18" charset="-128"/>
                <a:ea typeface="UD デジタル 教科書体 NK-B" panose="02020700000000000000" pitchFamily="18" charset="-128"/>
              </a:rPr>
              <a:t>cm</a:t>
            </a:r>
            <a:r>
              <a:rPr lang="ja-JP" altLang="en-US" sz="4000" dirty="0">
                <a:latin typeface="UD デジタル 教科書体 NK-B" panose="02020700000000000000" pitchFamily="18" charset="-128"/>
                <a:ea typeface="UD デジタル 教科書体 NK-B" panose="02020700000000000000" pitchFamily="18" charset="-128"/>
              </a:rPr>
              <a:t>以上の大型ごみ。</a:t>
            </a:r>
            <a:endParaRPr lang="en-US" altLang="ja-JP" sz="4000" dirty="0">
              <a:latin typeface="UD デジタル 教科書体 NK-B" panose="02020700000000000000" pitchFamily="18" charset="-128"/>
              <a:ea typeface="UD デジタル 教科書体 NK-B" panose="02020700000000000000" pitchFamily="18" charset="-128"/>
            </a:endParaRPr>
          </a:p>
          <a:p>
            <a:pPr algn="just">
              <a:lnSpc>
                <a:spcPts val="10000"/>
              </a:lnSpc>
            </a:pPr>
            <a:r>
              <a:rPr lang="ja-JP" altLang="en-US" sz="4000" dirty="0">
                <a:latin typeface="UD デジタル 教科書体 NK-B" panose="02020700000000000000" pitchFamily="18" charset="-128"/>
                <a:ea typeface="UD デジタル 教科書体 NK-B" panose="02020700000000000000" pitchFamily="18" charset="-128"/>
              </a:rPr>
              <a:t>・具体的には、（　　　　　　　　）から排出される家具、（</a:t>
            </a:r>
            <a:endParaRPr lang="en-US" altLang="ja-JP" sz="4000" dirty="0">
              <a:latin typeface="UD デジタル 教科書体 NK-B" panose="02020700000000000000" pitchFamily="18" charset="-128"/>
              <a:ea typeface="UD デジタル 教科書体 NK-B" panose="02020700000000000000" pitchFamily="18" charset="-128"/>
            </a:endParaRPr>
          </a:p>
          <a:p>
            <a:pPr algn="just">
              <a:lnSpc>
                <a:spcPts val="10000"/>
              </a:lnSpc>
            </a:pPr>
            <a:r>
              <a:rPr lang="ja-JP" altLang="en-US" sz="4000" dirty="0">
                <a:latin typeface="UD デジタル 教科書体 NK-B" panose="02020700000000000000" pitchFamily="18" charset="-128"/>
                <a:ea typeface="UD デジタル 教科書体 NK-B" panose="02020700000000000000" pitchFamily="18" charset="-128"/>
              </a:rPr>
              <a:t>　　　　）、各種電化製品、（　　　　　　　　）などである。</a:t>
            </a:r>
            <a:endParaRPr lang="en-US" altLang="ja-JP" sz="4000" dirty="0">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15A4EC24-8AA7-4FD9-A87B-C53121478837}"/>
              </a:ext>
            </a:extLst>
          </p:cNvPr>
          <p:cNvSpPr txBox="1"/>
          <p:nvPr/>
        </p:nvSpPr>
        <p:spPr>
          <a:xfrm>
            <a:off x="448570" y="2892998"/>
            <a:ext cx="11880000"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そだい</a:t>
            </a:r>
            <a:r>
              <a:rPr kumimoji="1" lang="ja-JP" altLang="en-US" sz="2000" dirty="0">
                <a:latin typeface="UD デジタル 教科書体 NK-B" panose="02020700000000000000" pitchFamily="18" charset="-128"/>
                <a:ea typeface="UD デジタル 教科書体 NK-B" panose="02020700000000000000" pitchFamily="18" charset="-128"/>
              </a:rPr>
              <a:t>　　　　 　 　　　　　　　　　　 さいだいへん　　　  　　 　　　                　 いじょう　　　 　おおがた</a:t>
            </a:r>
          </a:p>
        </p:txBody>
      </p:sp>
      <p:sp>
        <p:nvSpPr>
          <p:cNvPr id="10" name="テキスト ボックス 9">
            <a:extLst>
              <a:ext uri="{FF2B5EF4-FFF2-40B4-BE49-F238E27FC236}">
                <a16:creationId xmlns:a16="http://schemas.microsoft.com/office/drawing/2014/main" id="{4AA5B9BA-E74E-4BAF-9E5F-C113A9A54250}"/>
              </a:ext>
            </a:extLst>
          </p:cNvPr>
          <p:cNvSpPr txBox="1"/>
          <p:nvPr/>
        </p:nvSpPr>
        <p:spPr>
          <a:xfrm>
            <a:off x="470002" y="4150408"/>
            <a:ext cx="11880000"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ぐたいてき</a:t>
            </a:r>
            <a:r>
              <a:rPr kumimoji="1" lang="ja-JP" altLang="en-US" sz="2000" dirty="0">
                <a:latin typeface="UD デジタル 教科書体 NK-B" panose="02020700000000000000" pitchFamily="18" charset="-128"/>
                <a:ea typeface="UD デジタル 教科書体 NK-B" panose="02020700000000000000" pitchFamily="18" charset="-128"/>
              </a:rPr>
              <a:t>　　 　 　　　　　　　　　　 　　　  　　 　　　                　　 はいしゅつ　　　            　かぐ</a:t>
            </a:r>
          </a:p>
        </p:txBody>
      </p:sp>
      <p:sp>
        <p:nvSpPr>
          <p:cNvPr id="11" name="テキスト ボックス 10">
            <a:extLst>
              <a:ext uri="{FF2B5EF4-FFF2-40B4-BE49-F238E27FC236}">
                <a16:creationId xmlns:a16="http://schemas.microsoft.com/office/drawing/2014/main" id="{CF90A629-B07F-4244-A7C5-ED499B70B569}"/>
              </a:ext>
            </a:extLst>
          </p:cNvPr>
          <p:cNvSpPr txBox="1"/>
          <p:nvPr/>
        </p:nvSpPr>
        <p:spPr>
          <a:xfrm>
            <a:off x="1898755" y="5414741"/>
            <a:ext cx="4001986"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かくしゅでんかせいひん</a:t>
            </a:r>
            <a:r>
              <a:rPr kumimoji="1" lang="ja-JP" altLang="en-US" sz="2000" dirty="0">
                <a:latin typeface="UD デジタル 教科書体 NK-B" panose="02020700000000000000" pitchFamily="18" charset="-128"/>
                <a:ea typeface="UD デジタル 教科書体 NK-B" panose="02020700000000000000" pitchFamily="18" charset="-128"/>
              </a:rPr>
              <a:t>　　 　 　　　　　　　　　　 　　　  　　 　　　                　　</a:t>
            </a:r>
          </a:p>
        </p:txBody>
      </p:sp>
      <p:sp>
        <p:nvSpPr>
          <p:cNvPr id="12" name="テキスト ボックス 11">
            <a:extLst>
              <a:ext uri="{FF2B5EF4-FFF2-40B4-BE49-F238E27FC236}">
                <a16:creationId xmlns:a16="http://schemas.microsoft.com/office/drawing/2014/main" id="{558250B3-B35A-47AE-908A-A2A9595C4EE0}"/>
              </a:ext>
            </a:extLst>
          </p:cNvPr>
          <p:cNvSpPr txBox="1"/>
          <p:nvPr/>
        </p:nvSpPr>
        <p:spPr>
          <a:xfrm>
            <a:off x="6144311" y="3071745"/>
            <a:ext cx="1007663" cy="894735"/>
          </a:xfrm>
          <a:prstGeom prst="rect">
            <a:avLst/>
          </a:prstGeom>
          <a:noFill/>
        </p:spPr>
        <p:txBody>
          <a:bodyPr wrap="square" rtlCol="0" anchor="ctr" anchorCtr="0">
            <a:noAutofit/>
          </a:bodyPr>
          <a:lstStyle/>
          <a:p>
            <a:pPr marL="541338" indent="-541338" algn="just"/>
            <a:r>
              <a:rPr lang="en-US" altLang="ja-JP" sz="4000" dirty="0">
                <a:solidFill>
                  <a:srgbClr val="FF0000"/>
                </a:solidFill>
                <a:latin typeface="UD デジタル 教科書体 NK-B" panose="02020700000000000000" pitchFamily="18" charset="-128"/>
                <a:ea typeface="UD デジタル 教科書体 NK-B" panose="02020700000000000000" pitchFamily="18" charset="-128"/>
              </a:rPr>
              <a:t>30</a:t>
            </a:r>
            <a:endParaRPr kumimoji="1" lang="ja-JP" altLang="en-US" sz="4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13" name="テキスト ボックス 12">
            <a:extLst>
              <a:ext uri="{FF2B5EF4-FFF2-40B4-BE49-F238E27FC236}">
                <a16:creationId xmlns:a16="http://schemas.microsoft.com/office/drawing/2014/main" id="{126E785D-9C86-434C-8C26-8D0047A27347}"/>
              </a:ext>
            </a:extLst>
          </p:cNvPr>
          <p:cNvSpPr txBox="1"/>
          <p:nvPr/>
        </p:nvSpPr>
        <p:spPr>
          <a:xfrm>
            <a:off x="3781436" y="4320341"/>
            <a:ext cx="2363116" cy="894735"/>
          </a:xfrm>
          <a:prstGeom prst="rect">
            <a:avLst/>
          </a:prstGeom>
          <a:noFill/>
        </p:spPr>
        <p:txBody>
          <a:bodyPr wrap="square" rtlCol="0" anchor="ctr" anchorCtr="0">
            <a:noAutofit/>
          </a:bodyPr>
          <a:lstStyle/>
          <a:p>
            <a:pPr marL="541338" indent="-541338" algn="just"/>
            <a:r>
              <a:rPr lang="ja-JP" altLang="en-US" sz="4000" dirty="0">
                <a:solidFill>
                  <a:srgbClr val="FF0000"/>
                </a:solidFill>
                <a:latin typeface="UD デジタル 教科書体 NK-B" panose="02020700000000000000" pitchFamily="18" charset="-128"/>
                <a:ea typeface="UD デジタル 教科書体 NK-B" panose="02020700000000000000" pitchFamily="18" charset="-128"/>
              </a:rPr>
              <a:t>一般家庭</a:t>
            </a:r>
            <a:endParaRPr kumimoji="1" lang="ja-JP" altLang="en-US" sz="4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14" name="テキスト ボックス 13">
            <a:extLst>
              <a:ext uri="{FF2B5EF4-FFF2-40B4-BE49-F238E27FC236}">
                <a16:creationId xmlns:a16="http://schemas.microsoft.com/office/drawing/2014/main" id="{3578110B-0DE2-41EE-9710-881540351CD1}"/>
              </a:ext>
            </a:extLst>
          </p:cNvPr>
          <p:cNvSpPr txBox="1"/>
          <p:nvPr/>
        </p:nvSpPr>
        <p:spPr>
          <a:xfrm>
            <a:off x="3988774" y="4150057"/>
            <a:ext cx="1968611" cy="360000"/>
          </a:xfrm>
          <a:prstGeom prst="rect">
            <a:avLst/>
          </a:prstGeom>
          <a:noFill/>
        </p:spPr>
        <p:txBody>
          <a:bodyPr wrap="square" rtlCol="0" anchor="ctr" anchorCtr="0">
            <a:noAutofit/>
          </a:bodyPr>
          <a:lstStyle/>
          <a:p>
            <a:pPr algn="just"/>
            <a:r>
              <a:rPr kumimoji="1" lang="ja-JP" altLang="en-US" sz="2000" dirty="0">
                <a:solidFill>
                  <a:srgbClr val="FF0000"/>
                </a:solidFill>
                <a:latin typeface="UD デジタル 教科書体 NK-B" panose="02020700000000000000" pitchFamily="18" charset="-128"/>
                <a:ea typeface="UD デジタル 教科書体 NK-B" panose="02020700000000000000" pitchFamily="18" charset="-128"/>
              </a:rPr>
              <a:t>いっぱんかてい</a:t>
            </a:r>
          </a:p>
        </p:txBody>
      </p:sp>
      <p:sp>
        <p:nvSpPr>
          <p:cNvPr id="17" name="テキスト ボックス 16">
            <a:extLst>
              <a:ext uri="{FF2B5EF4-FFF2-40B4-BE49-F238E27FC236}">
                <a16:creationId xmlns:a16="http://schemas.microsoft.com/office/drawing/2014/main" id="{83E6E8E8-FFE5-4A59-B5AE-D7FF6BD60791}"/>
              </a:ext>
            </a:extLst>
          </p:cNvPr>
          <p:cNvSpPr txBox="1"/>
          <p:nvPr/>
        </p:nvSpPr>
        <p:spPr>
          <a:xfrm>
            <a:off x="11232870" y="4340942"/>
            <a:ext cx="668573" cy="894735"/>
          </a:xfrm>
          <a:prstGeom prst="rect">
            <a:avLst/>
          </a:prstGeom>
          <a:noFill/>
        </p:spPr>
        <p:txBody>
          <a:bodyPr wrap="square" rtlCol="0" anchor="ctr" anchorCtr="0">
            <a:noAutofit/>
          </a:bodyPr>
          <a:lstStyle/>
          <a:p>
            <a:pPr marL="541338" indent="-541338" algn="just"/>
            <a:r>
              <a:rPr lang="ja-JP" altLang="en-US" sz="4000" dirty="0">
                <a:solidFill>
                  <a:srgbClr val="FF0000"/>
                </a:solidFill>
                <a:latin typeface="UD デジタル 教科書体 NK-B" panose="02020700000000000000" pitchFamily="18" charset="-128"/>
                <a:ea typeface="UD デジタル 教科書体 NK-B" panose="02020700000000000000" pitchFamily="18" charset="-128"/>
              </a:rPr>
              <a:t>布</a:t>
            </a:r>
            <a:endParaRPr kumimoji="1" lang="ja-JP" altLang="en-US" sz="4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18" name="テキスト ボックス 17">
            <a:extLst>
              <a:ext uri="{FF2B5EF4-FFF2-40B4-BE49-F238E27FC236}">
                <a16:creationId xmlns:a16="http://schemas.microsoft.com/office/drawing/2014/main" id="{1C1CBBAE-BD8A-41A4-9F36-67103D50C42A}"/>
              </a:ext>
            </a:extLst>
          </p:cNvPr>
          <p:cNvSpPr txBox="1"/>
          <p:nvPr/>
        </p:nvSpPr>
        <p:spPr>
          <a:xfrm>
            <a:off x="748604" y="5610470"/>
            <a:ext cx="668573" cy="894735"/>
          </a:xfrm>
          <a:prstGeom prst="rect">
            <a:avLst/>
          </a:prstGeom>
          <a:noFill/>
        </p:spPr>
        <p:txBody>
          <a:bodyPr wrap="square" rtlCol="0" anchor="ctr" anchorCtr="0">
            <a:noAutofit/>
          </a:bodyPr>
          <a:lstStyle/>
          <a:p>
            <a:pPr marL="541338" indent="-541338" algn="just"/>
            <a:r>
              <a:rPr lang="ja-JP" altLang="en-US" sz="4000" dirty="0">
                <a:solidFill>
                  <a:srgbClr val="FF0000"/>
                </a:solidFill>
                <a:latin typeface="UD デジタル 教科書体 NK-B" panose="02020700000000000000" pitchFamily="18" charset="-128"/>
                <a:ea typeface="UD デジタル 教科書体 NK-B" panose="02020700000000000000" pitchFamily="18" charset="-128"/>
              </a:rPr>
              <a:t>団</a:t>
            </a:r>
            <a:endParaRPr kumimoji="1" lang="ja-JP" altLang="en-US" sz="4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19" name="テキスト ボックス 18">
            <a:extLst>
              <a:ext uri="{FF2B5EF4-FFF2-40B4-BE49-F238E27FC236}">
                <a16:creationId xmlns:a16="http://schemas.microsoft.com/office/drawing/2014/main" id="{CFABDFC8-0970-499A-871B-50165552E20C}"/>
              </a:ext>
            </a:extLst>
          </p:cNvPr>
          <p:cNvSpPr txBox="1"/>
          <p:nvPr/>
        </p:nvSpPr>
        <p:spPr>
          <a:xfrm>
            <a:off x="11363397" y="4172805"/>
            <a:ext cx="461844" cy="360000"/>
          </a:xfrm>
          <a:prstGeom prst="rect">
            <a:avLst/>
          </a:prstGeom>
          <a:noFill/>
        </p:spPr>
        <p:txBody>
          <a:bodyPr wrap="square" rtlCol="0" anchor="ctr" anchorCtr="0">
            <a:noAutofit/>
          </a:bodyPr>
          <a:lstStyle/>
          <a:p>
            <a:pPr algn="just"/>
            <a:r>
              <a:rPr lang="ja-JP" altLang="en-US" sz="2000" dirty="0">
                <a:solidFill>
                  <a:srgbClr val="FF0000"/>
                </a:solidFill>
                <a:latin typeface="UD デジタル 教科書体 NK-B" panose="02020700000000000000" pitchFamily="18" charset="-128"/>
                <a:ea typeface="UD デジタル 教科書体 NK-B" panose="02020700000000000000" pitchFamily="18" charset="-128"/>
              </a:rPr>
              <a:t>ふ</a:t>
            </a:r>
            <a:endParaRPr kumimoji="1" lang="ja-JP" altLang="en-US" sz="2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1FB1C7A0-5083-4EB3-9843-3A818FEA0B88}"/>
              </a:ext>
            </a:extLst>
          </p:cNvPr>
          <p:cNvSpPr txBox="1"/>
          <p:nvPr/>
        </p:nvSpPr>
        <p:spPr>
          <a:xfrm>
            <a:off x="788656" y="5444628"/>
            <a:ext cx="668573" cy="360000"/>
          </a:xfrm>
          <a:prstGeom prst="rect">
            <a:avLst/>
          </a:prstGeom>
          <a:noFill/>
        </p:spPr>
        <p:txBody>
          <a:bodyPr wrap="square" rtlCol="0" anchor="ctr" anchorCtr="0">
            <a:noAutofit/>
          </a:bodyPr>
          <a:lstStyle/>
          <a:p>
            <a:pPr algn="just"/>
            <a:r>
              <a:rPr lang="ja-JP" altLang="en-US" sz="2000" dirty="0">
                <a:solidFill>
                  <a:srgbClr val="FF0000"/>
                </a:solidFill>
                <a:latin typeface="UD デジタル 教科書体 NK-B" panose="02020700000000000000" pitchFamily="18" charset="-128"/>
                <a:ea typeface="UD デジタル 教科書体 NK-B" panose="02020700000000000000" pitchFamily="18" charset="-128"/>
              </a:rPr>
              <a:t>とん</a:t>
            </a:r>
            <a:endParaRPr kumimoji="1" lang="ja-JP" altLang="en-US" sz="2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21" name="テキスト ボックス 20">
            <a:extLst>
              <a:ext uri="{FF2B5EF4-FFF2-40B4-BE49-F238E27FC236}">
                <a16:creationId xmlns:a16="http://schemas.microsoft.com/office/drawing/2014/main" id="{1FE1F7EA-54A1-4530-BF0F-2DA21813BA72}"/>
              </a:ext>
            </a:extLst>
          </p:cNvPr>
          <p:cNvSpPr txBox="1"/>
          <p:nvPr/>
        </p:nvSpPr>
        <p:spPr>
          <a:xfrm>
            <a:off x="6086857" y="5600372"/>
            <a:ext cx="2363116" cy="894735"/>
          </a:xfrm>
          <a:prstGeom prst="rect">
            <a:avLst/>
          </a:prstGeom>
          <a:noFill/>
        </p:spPr>
        <p:txBody>
          <a:bodyPr wrap="square" rtlCol="0" anchor="ctr" anchorCtr="0">
            <a:noAutofit/>
          </a:bodyPr>
          <a:lstStyle/>
          <a:p>
            <a:pPr marL="541338" indent="-541338" algn="just"/>
            <a:r>
              <a:rPr lang="ja-JP" altLang="en-US" sz="4000" dirty="0">
                <a:solidFill>
                  <a:srgbClr val="FF0000"/>
                </a:solidFill>
                <a:latin typeface="UD デジタル 教科書体 NK-B" panose="02020700000000000000" pitchFamily="18" charset="-128"/>
                <a:ea typeface="UD デジタル 教科書体 NK-B" panose="02020700000000000000" pitchFamily="18" charset="-128"/>
              </a:rPr>
              <a:t>自転車</a:t>
            </a:r>
            <a:endParaRPr kumimoji="1" lang="ja-JP" altLang="en-US" sz="4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22" name="テキスト ボックス 21">
            <a:extLst>
              <a:ext uri="{FF2B5EF4-FFF2-40B4-BE49-F238E27FC236}">
                <a16:creationId xmlns:a16="http://schemas.microsoft.com/office/drawing/2014/main" id="{22C47962-0329-4176-AC04-DB4C81458F7D}"/>
              </a:ext>
            </a:extLst>
          </p:cNvPr>
          <p:cNvSpPr txBox="1"/>
          <p:nvPr/>
        </p:nvSpPr>
        <p:spPr>
          <a:xfrm>
            <a:off x="6325396" y="5407582"/>
            <a:ext cx="1968611" cy="360000"/>
          </a:xfrm>
          <a:prstGeom prst="rect">
            <a:avLst/>
          </a:prstGeom>
          <a:noFill/>
        </p:spPr>
        <p:txBody>
          <a:bodyPr wrap="square" rtlCol="0" anchor="ctr" anchorCtr="0">
            <a:noAutofit/>
          </a:bodyPr>
          <a:lstStyle/>
          <a:p>
            <a:pPr algn="just"/>
            <a:r>
              <a:rPr lang="ja-JP" altLang="en-US" sz="2000" dirty="0">
                <a:solidFill>
                  <a:srgbClr val="FF0000"/>
                </a:solidFill>
                <a:latin typeface="UD デジタル 教科書体 NK-B" panose="02020700000000000000" pitchFamily="18" charset="-128"/>
                <a:ea typeface="UD デジタル 教科書体 NK-B" panose="02020700000000000000" pitchFamily="18" charset="-128"/>
              </a:rPr>
              <a:t>じてんしゃ</a:t>
            </a:r>
            <a:endParaRPr kumimoji="1" lang="ja-JP" altLang="en-US" sz="2000" dirty="0">
              <a:solidFill>
                <a:srgbClr val="FF0000"/>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62386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arn(inVertical)">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barn(inVertical)">
                                      <p:cBhvr>
                                        <p:cTn id="20" dur="500"/>
                                        <p:tgtEl>
                                          <p:spTgt spid="17"/>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barn(inVertical)">
                                      <p:cBhvr>
                                        <p:cTn id="23" dur="500"/>
                                        <p:tgtEl>
                                          <p:spTgt spid="19"/>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arn(inVertical)">
                                      <p:cBhvr>
                                        <p:cTn id="26" dur="500"/>
                                        <p:tgtEl>
                                          <p:spTgt spid="18"/>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arn(inVertical)">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barn(inVertical)">
                                      <p:cBhvr>
                                        <p:cTn id="34" dur="500"/>
                                        <p:tgtEl>
                                          <p:spTgt spid="21"/>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barn(inVertical)">
                                      <p:cBhvr>
                                        <p:cTn id="3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7" grpId="0"/>
      <p:bldP spid="18" grpId="0"/>
      <p:bldP spid="19" grpId="0"/>
      <p:bldP spid="20" grpId="0"/>
      <p:bldP spid="21"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428104E7-8F8B-479D-9564-2261A2C05975}"/>
              </a:ext>
            </a:extLst>
          </p:cNvPr>
          <p:cNvSpPr txBox="1"/>
          <p:nvPr/>
        </p:nvSpPr>
        <p:spPr>
          <a:xfrm>
            <a:off x="-117855" y="196947"/>
            <a:ext cx="11880000" cy="1085552"/>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「粗大ごみ</a:t>
            </a:r>
            <a:r>
              <a:rPr lang="ja-JP" altLang="en-US" sz="4800" dirty="0">
                <a:latin typeface="UD デジタル 教科書体 NK-B" panose="02020700000000000000" pitchFamily="18" charset="-128"/>
                <a:ea typeface="UD デジタル 教科書体 NK-B" panose="02020700000000000000" pitchFamily="18" charset="-128"/>
              </a:rPr>
              <a:t>」とは何かを</a:t>
            </a:r>
            <a:r>
              <a:rPr kumimoji="1" lang="ja-JP" altLang="en-US" sz="4800" dirty="0">
                <a:latin typeface="UD デジタル 教科書体 NK-B" panose="02020700000000000000" pitchFamily="18" charset="-128"/>
                <a:ea typeface="UD デジタル 教科書体 NK-B" panose="02020700000000000000" pitchFamily="18" charset="-128"/>
              </a:rPr>
              <a:t>まとめましょう。</a:t>
            </a:r>
          </a:p>
        </p:txBody>
      </p:sp>
      <p:sp>
        <p:nvSpPr>
          <p:cNvPr id="16" name="テキスト ボックス 15">
            <a:extLst>
              <a:ext uri="{FF2B5EF4-FFF2-40B4-BE49-F238E27FC236}">
                <a16:creationId xmlns:a16="http://schemas.microsoft.com/office/drawing/2014/main" id="{02A0CF66-A6A8-4E12-9607-BF3AFFB2BA2D}"/>
              </a:ext>
            </a:extLst>
          </p:cNvPr>
          <p:cNvSpPr txBox="1"/>
          <p:nvPr/>
        </p:nvSpPr>
        <p:spPr>
          <a:xfrm>
            <a:off x="312000" y="196947"/>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そだい　　　　　　　　　　　　　 なに</a:t>
            </a:r>
            <a:r>
              <a:rPr kumimoji="1" lang="ja-JP" altLang="en-US" sz="2800" dirty="0">
                <a:latin typeface="UD デジタル 教科書体 NK-B" panose="02020700000000000000" pitchFamily="18" charset="-128"/>
                <a:ea typeface="UD デジタル 教科書体 NK-B" panose="02020700000000000000" pitchFamily="18" charset="-128"/>
              </a:rPr>
              <a:t>　　　　 　　　　</a:t>
            </a:r>
          </a:p>
        </p:txBody>
      </p:sp>
      <p:sp>
        <p:nvSpPr>
          <p:cNvPr id="6" name="テキスト ボックス 5">
            <a:extLst>
              <a:ext uri="{FF2B5EF4-FFF2-40B4-BE49-F238E27FC236}">
                <a16:creationId xmlns:a16="http://schemas.microsoft.com/office/drawing/2014/main" id="{B7CC46C2-524D-4F83-ACA3-EECDEB7741F6}"/>
              </a:ext>
            </a:extLst>
          </p:cNvPr>
          <p:cNvSpPr txBox="1"/>
          <p:nvPr/>
        </p:nvSpPr>
        <p:spPr>
          <a:xfrm>
            <a:off x="106762" y="1308298"/>
            <a:ext cx="11880000" cy="1252024"/>
          </a:xfrm>
          <a:prstGeom prst="rect">
            <a:avLst/>
          </a:prstGeom>
          <a:noFill/>
        </p:spPr>
        <p:txBody>
          <a:bodyPr wrap="square" rtlCol="0" anchor="ctr" anchorCtr="0">
            <a:noAutofit/>
          </a:bodyPr>
          <a:lstStyle/>
          <a:p>
            <a:pPr algn="just">
              <a:lnSpc>
                <a:spcPts val="10000"/>
              </a:lnSpc>
            </a:pPr>
            <a:r>
              <a:rPr lang="ja-JP" altLang="en-US" sz="4000" dirty="0">
                <a:latin typeface="UD デジタル 教科書体 NK-B" panose="02020700000000000000" pitchFamily="18" charset="-128"/>
                <a:ea typeface="UD デジタル 教科書体 NK-B" panose="02020700000000000000" pitchFamily="18" charset="-128"/>
              </a:rPr>
              <a:t>③資料から当てはまる言葉を探し、（　　）に書きましょう。</a:t>
            </a:r>
            <a:endParaRPr lang="en-US" altLang="ja-JP" sz="4000" dirty="0">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8D16921F-61C6-408E-9B00-D826F070F4DF}"/>
              </a:ext>
            </a:extLst>
          </p:cNvPr>
          <p:cNvSpPr txBox="1"/>
          <p:nvPr/>
        </p:nvSpPr>
        <p:spPr>
          <a:xfrm>
            <a:off x="419989" y="1574207"/>
            <a:ext cx="11880000"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しりょう</a:t>
            </a:r>
            <a:r>
              <a:rPr kumimoji="1" lang="ja-JP" altLang="en-US" sz="2000" dirty="0">
                <a:latin typeface="UD デジタル 教科書体 NK-B" panose="02020700000000000000" pitchFamily="18" charset="-128"/>
                <a:ea typeface="UD デジタル 教科書体 NK-B" panose="02020700000000000000" pitchFamily="18" charset="-128"/>
              </a:rPr>
              <a:t>　　　　  　　　</a:t>
            </a:r>
            <a:r>
              <a:rPr lang="ja-JP" altLang="en-US" sz="2000" dirty="0">
                <a:latin typeface="UD デジタル 教科書体 NK-B" panose="02020700000000000000" pitchFamily="18" charset="-128"/>
                <a:ea typeface="UD デジタル 教科書体 NK-B" panose="02020700000000000000" pitchFamily="18" charset="-128"/>
              </a:rPr>
              <a:t>あ</a:t>
            </a:r>
            <a:r>
              <a:rPr kumimoji="1" lang="ja-JP" altLang="en-US" sz="2000" dirty="0">
                <a:latin typeface="UD デジタル 教科書体 NK-B" panose="02020700000000000000" pitchFamily="18" charset="-128"/>
                <a:ea typeface="UD デジタル 教科書体 NK-B" panose="02020700000000000000" pitchFamily="18" charset="-128"/>
              </a:rPr>
              <a:t>　　  　　 　　　　　 　　　 ことば　　　　　</a:t>
            </a:r>
            <a:r>
              <a:rPr lang="ja-JP" altLang="en-US" sz="2000" dirty="0">
                <a:latin typeface="UD デジタル 教科書体 NK-B" panose="02020700000000000000" pitchFamily="18" charset="-128"/>
                <a:ea typeface="UD デジタル 教科書体 NK-B" panose="02020700000000000000" pitchFamily="18" charset="-128"/>
              </a:rPr>
              <a:t>さが</a:t>
            </a:r>
            <a:r>
              <a:rPr kumimoji="1" lang="ja-JP" altLang="en-US" sz="2000" dirty="0">
                <a:latin typeface="UD デジタル 教科書体 NK-B" panose="02020700000000000000" pitchFamily="18" charset="-128"/>
                <a:ea typeface="UD デジタル 教科書体 NK-B" panose="02020700000000000000" pitchFamily="18" charset="-128"/>
              </a:rPr>
              <a:t>　　　　　　　　　　　　　　　　　　か</a:t>
            </a:r>
          </a:p>
        </p:txBody>
      </p:sp>
      <p:sp>
        <p:nvSpPr>
          <p:cNvPr id="7" name="テキスト ボックス 6">
            <a:extLst>
              <a:ext uri="{FF2B5EF4-FFF2-40B4-BE49-F238E27FC236}">
                <a16:creationId xmlns:a16="http://schemas.microsoft.com/office/drawing/2014/main" id="{A87BD23C-3A8C-4036-89DD-D7CB4484CA10}"/>
              </a:ext>
            </a:extLst>
          </p:cNvPr>
          <p:cNvSpPr txBox="1"/>
          <p:nvPr/>
        </p:nvSpPr>
        <p:spPr>
          <a:xfrm>
            <a:off x="290557" y="2726214"/>
            <a:ext cx="11696205" cy="3888000"/>
          </a:xfrm>
          <a:prstGeom prst="rect">
            <a:avLst/>
          </a:prstGeom>
          <a:noFill/>
          <a:ln w="19050">
            <a:solidFill>
              <a:schemeClr val="tx1"/>
            </a:solidFill>
          </a:ln>
        </p:spPr>
        <p:txBody>
          <a:bodyPr wrap="square" tIns="0" bIns="36000" rtlCol="0" anchor="t" anchorCtr="0">
            <a:noAutofit/>
          </a:bodyPr>
          <a:lstStyle/>
          <a:p>
            <a:pPr algn="just">
              <a:lnSpc>
                <a:spcPts val="10000"/>
              </a:lnSpc>
            </a:pPr>
            <a:r>
              <a:rPr lang="ja-JP" altLang="en-US" sz="4000" dirty="0">
                <a:latin typeface="UD デジタル 教科書体 NK-B" panose="02020700000000000000" pitchFamily="18" charset="-128"/>
                <a:ea typeface="UD デジタル 教科書体 NK-B" panose="02020700000000000000" pitchFamily="18" charset="-128"/>
              </a:rPr>
              <a:t>・粗大ごみの処理は（　　　　　　）で、有料となっている。</a:t>
            </a:r>
            <a:endParaRPr lang="en-US" altLang="ja-JP" sz="4000" dirty="0">
              <a:latin typeface="UD デジタル 教科書体 NK-B" panose="02020700000000000000" pitchFamily="18" charset="-128"/>
              <a:ea typeface="UD デジタル 教科書体 NK-B" panose="02020700000000000000" pitchFamily="18" charset="-128"/>
            </a:endParaRPr>
          </a:p>
          <a:p>
            <a:pPr algn="just">
              <a:lnSpc>
                <a:spcPts val="10000"/>
              </a:lnSpc>
            </a:pPr>
            <a:r>
              <a:rPr lang="ja-JP" altLang="en-US" sz="4000" dirty="0">
                <a:latin typeface="UD デジタル 教科書体 NK-B" panose="02020700000000000000" pitchFamily="18" charset="-128"/>
                <a:ea typeface="UD デジタル 教科書体 NK-B" panose="02020700000000000000" pitchFamily="18" charset="-128"/>
              </a:rPr>
              <a:t>・対象にならないのは、（　　　　　　　）、テレビ、（　　　　　</a:t>
            </a:r>
            <a:endParaRPr lang="en-US" altLang="ja-JP" sz="4000" dirty="0">
              <a:latin typeface="UD デジタル 教科書体 NK-B" panose="02020700000000000000" pitchFamily="18" charset="-128"/>
              <a:ea typeface="UD デジタル 教科書体 NK-B" panose="02020700000000000000" pitchFamily="18" charset="-128"/>
            </a:endParaRPr>
          </a:p>
          <a:p>
            <a:pPr algn="just">
              <a:lnSpc>
                <a:spcPts val="10000"/>
              </a:lnSpc>
            </a:pPr>
            <a:r>
              <a:rPr lang="ja-JP" altLang="en-US" sz="4000" dirty="0">
                <a:latin typeface="UD デジタル 教科書体 NK-B" panose="02020700000000000000" pitchFamily="18" charset="-128"/>
                <a:ea typeface="UD デジタル 教科書体 NK-B" panose="02020700000000000000" pitchFamily="18" charset="-128"/>
              </a:rPr>
              <a:t>　　　　）、（　　　　　　　　）、衣類乾燥機とパソコンである。</a:t>
            </a:r>
            <a:endParaRPr lang="en-US" altLang="ja-JP" sz="4000" dirty="0">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15A4EC24-8AA7-4FD9-A87B-C53121478837}"/>
              </a:ext>
            </a:extLst>
          </p:cNvPr>
          <p:cNvSpPr txBox="1"/>
          <p:nvPr/>
        </p:nvSpPr>
        <p:spPr>
          <a:xfrm>
            <a:off x="448570" y="2892998"/>
            <a:ext cx="11880000"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そだい</a:t>
            </a:r>
            <a:r>
              <a:rPr kumimoji="1" lang="ja-JP" altLang="en-US" sz="2000" dirty="0">
                <a:latin typeface="UD デジタル 教科書体 NK-B" panose="02020700000000000000" pitchFamily="18" charset="-128"/>
                <a:ea typeface="UD デジタル 教科書体 NK-B" panose="02020700000000000000" pitchFamily="18" charset="-128"/>
              </a:rPr>
              <a:t>　　　　 　 　　　　　　　しょり　　　  　　 　　　                　 　　　　　　　ゆうりょう</a:t>
            </a:r>
          </a:p>
        </p:txBody>
      </p:sp>
      <p:sp>
        <p:nvSpPr>
          <p:cNvPr id="10" name="テキスト ボックス 9">
            <a:extLst>
              <a:ext uri="{FF2B5EF4-FFF2-40B4-BE49-F238E27FC236}">
                <a16:creationId xmlns:a16="http://schemas.microsoft.com/office/drawing/2014/main" id="{4AA5B9BA-E74E-4BAF-9E5F-C113A9A54250}"/>
              </a:ext>
            </a:extLst>
          </p:cNvPr>
          <p:cNvSpPr txBox="1"/>
          <p:nvPr/>
        </p:nvSpPr>
        <p:spPr>
          <a:xfrm>
            <a:off x="470002" y="4150408"/>
            <a:ext cx="11880000"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たいしょう</a:t>
            </a:r>
            <a:r>
              <a:rPr kumimoji="1" lang="ja-JP" altLang="en-US" sz="2000" dirty="0">
                <a:latin typeface="UD デジタル 教科書体 NK-B" panose="02020700000000000000" pitchFamily="18" charset="-128"/>
                <a:ea typeface="UD デジタル 教科書体 NK-B" panose="02020700000000000000" pitchFamily="18" charset="-128"/>
              </a:rPr>
              <a:t>　　 　 　　</a:t>
            </a:r>
          </a:p>
        </p:txBody>
      </p:sp>
      <p:sp>
        <p:nvSpPr>
          <p:cNvPr id="11" name="テキスト ボックス 10">
            <a:extLst>
              <a:ext uri="{FF2B5EF4-FFF2-40B4-BE49-F238E27FC236}">
                <a16:creationId xmlns:a16="http://schemas.microsoft.com/office/drawing/2014/main" id="{CF90A629-B07F-4244-A7C5-ED499B70B569}"/>
              </a:ext>
            </a:extLst>
          </p:cNvPr>
          <p:cNvSpPr txBox="1"/>
          <p:nvPr/>
        </p:nvSpPr>
        <p:spPr>
          <a:xfrm>
            <a:off x="4952361" y="5414741"/>
            <a:ext cx="4001986"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いるい　　かんそうき</a:t>
            </a:r>
            <a:r>
              <a:rPr kumimoji="1" lang="ja-JP" altLang="en-US" sz="2000" dirty="0">
                <a:latin typeface="UD デジタル 教科書体 NK-B" panose="02020700000000000000" pitchFamily="18" charset="-128"/>
                <a:ea typeface="UD デジタル 教科書体 NK-B" panose="02020700000000000000" pitchFamily="18" charset="-128"/>
              </a:rPr>
              <a:t>　　 　 　　　　　　　　　　 　　　  　　 　　　                　　</a:t>
            </a:r>
          </a:p>
        </p:txBody>
      </p:sp>
    </p:spTree>
    <p:extLst>
      <p:ext uri="{BB962C8B-B14F-4D97-AF65-F5344CB8AC3E}">
        <p14:creationId xmlns:p14="http://schemas.microsoft.com/office/powerpoint/2010/main" val="67803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428104E7-8F8B-479D-9564-2261A2C05975}"/>
              </a:ext>
            </a:extLst>
          </p:cNvPr>
          <p:cNvSpPr txBox="1"/>
          <p:nvPr/>
        </p:nvSpPr>
        <p:spPr>
          <a:xfrm>
            <a:off x="-117855" y="196947"/>
            <a:ext cx="11880000" cy="1085552"/>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「粗大ごみ</a:t>
            </a:r>
            <a:r>
              <a:rPr lang="ja-JP" altLang="en-US" sz="4800" dirty="0">
                <a:latin typeface="UD デジタル 教科書体 NK-B" panose="02020700000000000000" pitchFamily="18" charset="-128"/>
                <a:ea typeface="UD デジタル 教科書体 NK-B" panose="02020700000000000000" pitchFamily="18" charset="-128"/>
              </a:rPr>
              <a:t>」とは何かを</a:t>
            </a:r>
            <a:r>
              <a:rPr kumimoji="1" lang="ja-JP" altLang="en-US" sz="4800" dirty="0">
                <a:latin typeface="UD デジタル 教科書体 NK-B" panose="02020700000000000000" pitchFamily="18" charset="-128"/>
                <a:ea typeface="UD デジタル 教科書体 NK-B" panose="02020700000000000000" pitchFamily="18" charset="-128"/>
              </a:rPr>
              <a:t>まとめましょう。</a:t>
            </a:r>
          </a:p>
        </p:txBody>
      </p:sp>
      <p:sp>
        <p:nvSpPr>
          <p:cNvPr id="16" name="テキスト ボックス 15">
            <a:extLst>
              <a:ext uri="{FF2B5EF4-FFF2-40B4-BE49-F238E27FC236}">
                <a16:creationId xmlns:a16="http://schemas.microsoft.com/office/drawing/2014/main" id="{02A0CF66-A6A8-4E12-9607-BF3AFFB2BA2D}"/>
              </a:ext>
            </a:extLst>
          </p:cNvPr>
          <p:cNvSpPr txBox="1"/>
          <p:nvPr/>
        </p:nvSpPr>
        <p:spPr>
          <a:xfrm>
            <a:off x="312000" y="196947"/>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そだい　　　　　　　　　　　　　 なに</a:t>
            </a:r>
            <a:r>
              <a:rPr kumimoji="1" lang="ja-JP" altLang="en-US" sz="2800" dirty="0">
                <a:latin typeface="UD デジタル 教科書体 NK-B" panose="02020700000000000000" pitchFamily="18" charset="-128"/>
                <a:ea typeface="UD デジタル 教科書体 NK-B" panose="02020700000000000000" pitchFamily="18" charset="-128"/>
              </a:rPr>
              <a:t>　　　　 　　　　</a:t>
            </a:r>
          </a:p>
        </p:txBody>
      </p:sp>
      <p:sp>
        <p:nvSpPr>
          <p:cNvPr id="6" name="テキスト ボックス 5">
            <a:extLst>
              <a:ext uri="{FF2B5EF4-FFF2-40B4-BE49-F238E27FC236}">
                <a16:creationId xmlns:a16="http://schemas.microsoft.com/office/drawing/2014/main" id="{B7CC46C2-524D-4F83-ACA3-EECDEB7741F6}"/>
              </a:ext>
            </a:extLst>
          </p:cNvPr>
          <p:cNvSpPr txBox="1"/>
          <p:nvPr/>
        </p:nvSpPr>
        <p:spPr>
          <a:xfrm>
            <a:off x="106762" y="1308298"/>
            <a:ext cx="11880000" cy="1252024"/>
          </a:xfrm>
          <a:prstGeom prst="rect">
            <a:avLst/>
          </a:prstGeom>
          <a:noFill/>
        </p:spPr>
        <p:txBody>
          <a:bodyPr wrap="square" rtlCol="0" anchor="ctr" anchorCtr="0">
            <a:noAutofit/>
          </a:bodyPr>
          <a:lstStyle/>
          <a:p>
            <a:pPr algn="just">
              <a:lnSpc>
                <a:spcPts val="10000"/>
              </a:lnSpc>
            </a:pPr>
            <a:r>
              <a:rPr lang="ja-JP" altLang="en-US" sz="4000" dirty="0">
                <a:latin typeface="UD デジタル 教科書体 NK-B" panose="02020700000000000000" pitchFamily="18" charset="-128"/>
                <a:ea typeface="UD デジタル 教科書体 NK-B" panose="02020700000000000000" pitchFamily="18" charset="-128"/>
              </a:rPr>
              <a:t>③資料から当てはまる言葉を探し、（　　）に書きましょう。</a:t>
            </a:r>
            <a:endParaRPr lang="en-US" altLang="ja-JP" sz="4000" dirty="0">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8D16921F-61C6-408E-9B00-D826F070F4DF}"/>
              </a:ext>
            </a:extLst>
          </p:cNvPr>
          <p:cNvSpPr txBox="1"/>
          <p:nvPr/>
        </p:nvSpPr>
        <p:spPr>
          <a:xfrm>
            <a:off x="419989" y="1574207"/>
            <a:ext cx="11880000"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しりょう</a:t>
            </a:r>
            <a:r>
              <a:rPr kumimoji="1" lang="ja-JP" altLang="en-US" sz="2000" dirty="0">
                <a:latin typeface="UD デジタル 教科書体 NK-B" panose="02020700000000000000" pitchFamily="18" charset="-128"/>
                <a:ea typeface="UD デジタル 教科書体 NK-B" panose="02020700000000000000" pitchFamily="18" charset="-128"/>
              </a:rPr>
              <a:t>　　　　  　　　</a:t>
            </a:r>
            <a:r>
              <a:rPr lang="ja-JP" altLang="en-US" sz="2000" dirty="0">
                <a:latin typeface="UD デジタル 教科書体 NK-B" panose="02020700000000000000" pitchFamily="18" charset="-128"/>
                <a:ea typeface="UD デジタル 教科書体 NK-B" panose="02020700000000000000" pitchFamily="18" charset="-128"/>
              </a:rPr>
              <a:t>あ</a:t>
            </a:r>
            <a:r>
              <a:rPr kumimoji="1" lang="ja-JP" altLang="en-US" sz="2000" dirty="0">
                <a:latin typeface="UD デジタル 教科書体 NK-B" panose="02020700000000000000" pitchFamily="18" charset="-128"/>
                <a:ea typeface="UD デジタル 教科書体 NK-B" panose="02020700000000000000" pitchFamily="18" charset="-128"/>
              </a:rPr>
              <a:t>　　  　　 　　　　　 　　　 ことば　　　　　</a:t>
            </a:r>
            <a:r>
              <a:rPr lang="ja-JP" altLang="en-US" sz="2000" dirty="0">
                <a:latin typeface="UD デジタル 教科書体 NK-B" panose="02020700000000000000" pitchFamily="18" charset="-128"/>
                <a:ea typeface="UD デジタル 教科書体 NK-B" panose="02020700000000000000" pitchFamily="18" charset="-128"/>
              </a:rPr>
              <a:t>さが</a:t>
            </a:r>
            <a:r>
              <a:rPr kumimoji="1" lang="ja-JP" altLang="en-US" sz="2000" dirty="0">
                <a:latin typeface="UD デジタル 教科書体 NK-B" panose="02020700000000000000" pitchFamily="18" charset="-128"/>
                <a:ea typeface="UD デジタル 教科書体 NK-B" panose="02020700000000000000" pitchFamily="18" charset="-128"/>
              </a:rPr>
              <a:t>　　　　　　　　　　　　　　　　　　か</a:t>
            </a:r>
          </a:p>
        </p:txBody>
      </p:sp>
      <p:sp>
        <p:nvSpPr>
          <p:cNvPr id="7" name="テキスト ボックス 6">
            <a:extLst>
              <a:ext uri="{FF2B5EF4-FFF2-40B4-BE49-F238E27FC236}">
                <a16:creationId xmlns:a16="http://schemas.microsoft.com/office/drawing/2014/main" id="{A87BD23C-3A8C-4036-89DD-D7CB4484CA10}"/>
              </a:ext>
            </a:extLst>
          </p:cNvPr>
          <p:cNvSpPr txBox="1"/>
          <p:nvPr/>
        </p:nvSpPr>
        <p:spPr>
          <a:xfrm>
            <a:off x="290557" y="2726214"/>
            <a:ext cx="11696205" cy="3888000"/>
          </a:xfrm>
          <a:prstGeom prst="rect">
            <a:avLst/>
          </a:prstGeom>
          <a:noFill/>
          <a:ln w="19050">
            <a:solidFill>
              <a:schemeClr val="tx1"/>
            </a:solidFill>
          </a:ln>
        </p:spPr>
        <p:txBody>
          <a:bodyPr wrap="square" tIns="0" bIns="36000" rtlCol="0" anchor="t" anchorCtr="0">
            <a:noAutofit/>
          </a:bodyPr>
          <a:lstStyle/>
          <a:p>
            <a:pPr algn="just">
              <a:lnSpc>
                <a:spcPts val="10000"/>
              </a:lnSpc>
            </a:pPr>
            <a:r>
              <a:rPr lang="ja-JP" altLang="en-US" sz="4000" dirty="0">
                <a:latin typeface="UD デジタル 教科書体 NK-B" panose="02020700000000000000" pitchFamily="18" charset="-128"/>
                <a:ea typeface="UD デジタル 教科書体 NK-B" panose="02020700000000000000" pitchFamily="18" charset="-128"/>
              </a:rPr>
              <a:t>・粗大ごみの処理は（　　　　　　）で、有料となっている。</a:t>
            </a:r>
            <a:endParaRPr lang="en-US" altLang="ja-JP" sz="4000" dirty="0">
              <a:latin typeface="UD デジタル 教科書体 NK-B" panose="02020700000000000000" pitchFamily="18" charset="-128"/>
              <a:ea typeface="UD デジタル 教科書体 NK-B" panose="02020700000000000000" pitchFamily="18" charset="-128"/>
            </a:endParaRPr>
          </a:p>
          <a:p>
            <a:pPr algn="just">
              <a:lnSpc>
                <a:spcPts val="10000"/>
              </a:lnSpc>
            </a:pPr>
            <a:r>
              <a:rPr lang="ja-JP" altLang="en-US" sz="4000" dirty="0">
                <a:latin typeface="UD デジタル 教科書体 NK-B" panose="02020700000000000000" pitchFamily="18" charset="-128"/>
                <a:ea typeface="UD デジタル 教科書体 NK-B" panose="02020700000000000000" pitchFamily="18" charset="-128"/>
              </a:rPr>
              <a:t>・対象にならないのは、（　　　　　　　）、テレビ、（　　　　　</a:t>
            </a:r>
            <a:endParaRPr lang="en-US" altLang="ja-JP" sz="4000" dirty="0">
              <a:latin typeface="UD デジタル 教科書体 NK-B" panose="02020700000000000000" pitchFamily="18" charset="-128"/>
              <a:ea typeface="UD デジタル 教科書体 NK-B" panose="02020700000000000000" pitchFamily="18" charset="-128"/>
            </a:endParaRPr>
          </a:p>
          <a:p>
            <a:pPr algn="just">
              <a:lnSpc>
                <a:spcPts val="10000"/>
              </a:lnSpc>
            </a:pPr>
            <a:r>
              <a:rPr lang="ja-JP" altLang="en-US" sz="4000" dirty="0">
                <a:latin typeface="UD デジタル 教科書体 NK-B" panose="02020700000000000000" pitchFamily="18" charset="-128"/>
                <a:ea typeface="UD デジタル 教科書体 NK-B" panose="02020700000000000000" pitchFamily="18" charset="-128"/>
              </a:rPr>
              <a:t>　　　　）、（　　　　　　　　）、衣類乾燥機とパソコンである。</a:t>
            </a:r>
            <a:endParaRPr lang="en-US" altLang="ja-JP" sz="4000" dirty="0">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15A4EC24-8AA7-4FD9-A87B-C53121478837}"/>
              </a:ext>
            </a:extLst>
          </p:cNvPr>
          <p:cNvSpPr txBox="1"/>
          <p:nvPr/>
        </p:nvSpPr>
        <p:spPr>
          <a:xfrm>
            <a:off x="448570" y="2892998"/>
            <a:ext cx="11880000"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そだい</a:t>
            </a:r>
            <a:r>
              <a:rPr kumimoji="1" lang="ja-JP" altLang="en-US" sz="2000" dirty="0">
                <a:latin typeface="UD デジタル 教科書体 NK-B" panose="02020700000000000000" pitchFamily="18" charset="-128"/>
                <a:ea typeface="UD デジタル 教科書体 NK-B" panose="02020700000000000000" pitchFamily="18" charset="-128"/>
              </a:rPr>
              <a:t>　　　　 　 　　　　　　　しょり　　　  　　 　　　                　 　　　　　　　ゆうりょう</a:t>
            </a:r>
          </a:p>
        </p:txBody>
      </p:sp>
      <p:sp>
        <p:nvSpPr>
          <p:cNvPr id="10" name="テキスト ボックス 9">
            <a:extLst>
              <a:ext uri="{FF2B5EF4-FFF2-40B4-BE49-F238E27FC236}">
                <a16:creationId xmlns:a16="http://schemas.microsoft.com/office/drawing/2014/main" id="{4AA5B9BA-E74E-4BAF-9E5F-C113A9A54250}"/>
              </a:ext>
            </a:extLst>
          </p:cNvPr>
          <p:cNvSpPr txBox="1"/>
          <p:nvPr/>
        </p:nvSpPr>
        <p:spPr>
          <a:xfrm>
            <a:off x="470002" y="4150408"/>
            <a:ext cx="11880000"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たいしょう</a:t>
            </a:r>
            <a:r>
              <a:rPr kumimoji="1" lang="ja-JP" altLang="en-US" sz="2000" dirty="0">
                <a:latin typeface="UD デジタル 教科書体 NK-B" panose="02020700000000000000" pitchFamily="18" charset="-128"/>
                <a:ea typeface="UD デジタル 教科書体 NK-B" panose="02020700000000000000" pitchFamily="18" charset="-128"/>
              </a:rPr>
              <a:t>　　 　 　　</a:t>
            </a:r>
          </a:p>
        </p:txBody>
      </p:sp>
      <p:sp>
        <p:nvSpPr>
          <p:cNvPr id="11" name="テキスト ボックス 10">
            <a:extLst>
              <a:ext uri="{FF2B5EF4-FFF2-40B4-BE49-F238E27FC236}">
                <a16:creationId xmlns:a16="http://schemas.microsoft.com/office/drawing/2014/main" id="{CF90A629-B07F-4244-A7C5-ED499B70B569}"/>
              </a:ext>
            </a:extLst>
          </p:cNvPr>
          <p:cNvSpPr txBox="1"/>
          <p:nvPr/>
        </p:nvSpPr>
        <p:spPr>
          <a:xfrm>
            <a:off x="4971022" y="5414741"/>
            <a:ext cx="4001986"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いるい　　かんそうき</a:t>
            </a:r>
            <a:r>
              <a:rPr kumimoji="1" lang="ja-JP" altLang="en-US" sz="2000" dirty="0">
                <a:latin typeface="UD デジタル 教科書体 NK-B" panose="02020700000000000000" pitchFamily="18" charset="-128"/>
                <a:ea typeface="UD デジタル 教科書体 NK-B" panose="02020700000000000000" pitchFamily="18" charset="-128"/>
              </a:rPr>
              <a:t>　　 　 　　　　　　　　　　 　　　  　　 　　　                　　</a:t>
            </a:r>
          </a:p>
        </p:txBody>
      </p:sp>
      <p:sp>
        <p:nvSpPr>
          <p:cNvPr id="12" name="テキスト ボックス 11">
            <a:extLst>
              <a:ext uri="{FF2B5EF4-FFF2-40B4-BE49-F238E27FC236}">
                <a16:creationId xmlns:a16="http://schemas.microsoft.com/office/drawing/2014/main" id="{6B1CFA21-4C48-4DB8-8663-C16E8A5A6E76}"/>
              </a:ext>
            </a:extLst>
          </p:cNvPr>
          <p:cNvSpPr txBox="1"/>
          <p:nvPr/>
        </p:nvSpPr>
        <p:spPr>
          <a:xfrm>
            <a:off x="4934361" y="3071745"/>
            <a:ext cx="1915357" cy="894735"/>
          </a:xfrm>
          <a:prstGeom prst="rect">
            <a:avLst/>
          </a:prstGeom>
          <a:noFill/>
        </p:spPr>
        <p:txBody>
          <a:bodyPr wrap="square" rtlCol="0" anchor="ctr" anchorCtr="0">
            <a:noAutofit/>
          </a:bodyPr>
          <a:lstStyle/>
          <a:p>
            <a:pPr marL="541338" indent="-541338" algn="just"/>
            <a:r>
              <a:rPr lang="ja-JP" altLang="en-US" sz="4000" dirty="0">
                <a:solidFill>
                  <a:srgbClr val="FF0000"/>
                </a:solidFill>
                <a:latin typeface="UD デジタル 教科書体 NK-B" panose="02020700000000000000" pitchFamily="18" charset="-128"/>
                <a:ea typeface="UD デジタル 教科書体 NK-B" panose="02020700000000000000" pitchFamily="18" charset="-128"/>
              </a:rPr>
              <a:t>申込制</a:t>
            </a:r>
            <a:endParaRPr kumimoji="1" lang="ja-JP" altLang="en-US" sz="4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13" name="テキスト ボックス 12">
            <a:extLst>
              <a:ext uri="{FF2B5EF4-FFF2-40B4-BE49-F238E27FC236}">
                <a16:creationId xmlns:a16="http://schemas.microsoft.com/office/drawing/2014/main" id="{38388DD6-351F-46F1-AC17-9052DA4AE1AD}"/>
              </a:ext>
            </a:extLst>
          </p:cNvPr>
          <p:cNvSpPr txBox="1"/>
          <p:nvPr/>
        </p:nvSpPr>
        <p:spPr>
          <a:xfrm>
            <a:off x="4935869" y="2910475"/>
            <a:ext cx="1968611" cy="360000"/>
          </a:xfrm>
          <a:prstGeom prst="rect">
            <a:avLst/>
          </a:prstGeom>
          <a:noFill/>
        </p:spPr>
        <p:txBody>
          <a:bodyPr wrap="square" rtlCol="0" anchor="ctr" anchorCtr="0">
            <a:noAutofit/>
          </a:bodyPr>
          <a:lstStyle/>
          <a:p>
            <a:pPr algn="just"/>
            <a:r>
              <a:rPr lang="ja-JP" altLang="en-US" sz="2000" dirty="0">
                <a:solidFill>
                  <a:srgbClr val="FF0000"/>
                </a:solidFill>
                <a:latin typeface="UD デジタル 教科書体 NK-B" panose="02020700000000000000" pitchFamily="18" charset="-128"/>
                <a:ea typeface="UD デジタル 教科書体 NK-B" panose="02020700000000000000" pitchFamily="18" charset="-128"/>
              </a:rPr>
              <a:t>もうしこみせい</a:t>
            </a:r>
            <a:endParaRPr kumimoji="1" lang="ja-JP" altLang="en-US" sz="2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14" name="テキスト ボックス 13">
            <a:extLst>
              <a:ext uri="{FF2B5EF4-FFF2-40B4-BE49-F238E27FC236}">
                <a16:creationId xmlns:a16="http://schemas.microsoft.com/office/drawing/2014/main" id="{373AD80A-0362-4B51-B836-C7EA2039FA5E}"/>
              </a:ext>
            </a:extLst>
          </p:cNvPr>
          <p:cNvSpPr txBox="1"/>
          <p:nvPr/>
        </p:nvSpPr>
        <p:spPr>
          <a:xfrm>
            <a:off x="5607507" y="4349736"/>
            <a:ext cx="2138078" cy="894735"/>
          </a:xfrm>
          <a:prstGeom prst="rect">
            <a:avLst/>
          </a:prstGeom>
          <a:noFill/>
        </p:spPr>
        <p:txBody>
          <a:bodyPr wrap="square" rtlCol="0" anchor="ctr" anchorCtr="0">
            <a:noAutofit/>
          </a:bodyPr>
          <a:lstStyle/>
          <a:p>
            <a:pPr marL="541338" indent="-541338" algn="just"/>
            <a:r>
              <a:rPr lang="ja-JP" altLang="en-US" sz="4000" dirty="0">
                <a:solidFill>
                  <a:srgbClr val="FF0000"/>
                </a:solidFill>
                <a:latin typeface="UD デジタル 教科書体 NK-B" panose="02020700000000000000" pitchFamily="18" charset="-128"/>
                <a:ea typeface="UD デジタル 教科書体 NK-B" panose="02020700000000000000" pitchFamily="18" charset="-128"/>
              </a:rPr>
              <a:t>エアコン</a:t>
            </a:r>
            <a:endParaRPr kumimoji="1" lang="ja-JP" altLang="en-US" sz="4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18" name="テキスト ボックス 17">
            <a:extLst>
              <a:ext uri="{FF2B5EF4-FFF2-40B4-BE49-F238E27FC236}">
                <a16:creationId xmlns:a16="http://schemas.microsoft.com/office/drawing/2014/main" id="{950ABFDB-13C7-4074-85A9-C54EE409FC28}"/>
              </a:ext>
            </a:extLst>
          </p:cNvPr>
          <p:cNvSpPr txBox="1"/>
          <p:nvPr/>
        </p:nvSpPr>
        <p:spPr>
          <a:xfrm>
            <a:off x="10352108" y="4340506"/>
            <a:ext cx="1915357" cy="894735"/>
          </a:xfrm>
          <a:prstGeom prst="rect">
            <a:avLst/>
          </a:prstGeom>
          <a:noFill/>
        </p:spPr>
        <p:txBody>
          <a:bodyPr wrap="square" rtlCol="0" anchor="ctr" anchorCtr="0">
            <a:noAutofit/>
          </a:bodyPr>
          <a:lstStyle/>
          <a:p>
            <a:pPr marL="541338" indent="-541338" algn="just"/>
            <a:r>
              <a:rPr lang="ja-JP" altLang="en-US" sz="4000" dirty="0">
                <a:solidFill>
                  <a:srgbClr val="FF0000"/>
                </a:solidFill>
                <a:latin typeface="UD デジタル 教科書体 NK-B" panose="02020700000000000000" pitchFamily="18" charset="-128"/>
                <a:ea typeface="UD デジタル 教科書体 NK-B" panose="02020700000000000000" pitchFamily="18" charset="-128"/>
              </a:rPr>
              <a:t>冷蔵</a:t>
            </a:r>
            <a:endParaRPr kumimoji="1" lang="ja-JP" altLang="en-US" sz="4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19" name="テキスト ボックス 18">
            <a:extLst>
              <a:ext uri="{FF2B5EF4-FFF2-40B4-BE49-F238E27FC236}">
                <a16:creationId xmlns:a16="http://schemas.microsoft.com/office/drawing/2014/main" id="{6CF1E05E-88B2-4983-9B55-1B6B34D132BB}"/>
              </a:ext>
            </a:extLst>
          </p:cNvPr>
          <p:cNvSpPr txBox="1"/>
          <p:nvPr/>
        </p:nvSpPr>
        <p:spPr>
          <a:xfrm>
            <a:off x="10396114" y="4169736"/>
            <a:ext cx="1968611" cy="360000"/>
          </a:xfrm>
          <a:prstGeom prst="rect">
            <a:avLst/>
          </a:prstGeom>
          <a:noFill/>
        </p:spPr>
        <p:txBody>
          <a:bodyPr wrap="square" rtlCol="0" anchor="ctr" anchorCtr="0">
            <a:noAutofit/>
          </a:bodyPr>
          <a:lstStyle/>
          <a:p>
            <a:pPr algn="just"/>
            <a:r>
              <a:rPr lang="ja-JP" altLang="en-US" sz="2000" dirty="0">
                <a:solidFill>
                  <a:srgbClr val="FF0000"/>
                </a:solidFill>
                <a:latin typeface="UD デジタル 教科書体 NK-B" panose="02020700000000000000" pitchFamily="18" charset="-128"/>
                <a:ea typeface="UD デジタル 教科書体 NK-B" panose="02020700000000000000" pitchFamily="18" charset="-128"/>
              </a:rPr>
              <a:t>れいぞう</a:t>
            </a:r>
            <a:endParaRPr kumimoji="1" lang="ja-JP" altLang="en-US" sz="2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9A1A3685-6351-46BF-A4EB-04175F0404B3}"/>
              </a:ext>
            </a:extLst>
          </p:cNvPr>
          <p:cNvSpPr txBox="1"/>
          <p:nvPr/>
        </p:nvSpPr>
        <p:spPr>
          <a:xfrm>
            <a:off x="638921" y="5614867"/>
            <a:ext cx="795141" cy="894735"/>
          </a:xfrm>
          <a:prstGeom prst="rect">
            <a:avLst/>
          </a:prstGeom>
          <a:noFill/>
        </p:spPr>
        <p:txBody>
          <a:bodyPr wrap="square" rtlCol="0" anchor="ctr" anchorCtr="0">
            <a:noAutofit/>
          </a:bodyPr>
          <a:lstStyle/>
          <a:p>
            <a:pPr marL="541338" indent="-541338" algn="just"/>
            <a:r>
              <a:rPr lang="ja-JP" altLang="en-US" sz="4000" dirty="0">
                <a:solidFill>
                  <a:srgbClr val="FF0000"/>
                </a:solidFill>
                <a:latin typeface="UD デジタル 教科書体 NK-B" panose="02020700000000000000" pitchFamily="18" charset="-128"/>
                <a:ea typeface="UD デジタル 教科書体 NK-B" panose="02020700000000000000" pitchFamily="18" charset="-128"/>
              </a:rPr>
              <a:t>庫</a:t>
            </a:r>
            <a:endParaRPr kumimoji="1" lang="ja-JP" altLang="en-US" sz="4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21" name="テキスト ボックス 20">
            <a:extLst>
              <a:ext uri="{FF2B5EF4-FFF2-40B4-BE49-F238E27FC236}">
                <a16:creationId xmlns:a16="http://schemas.microsoft.com/office/drawing/2014/main" id="{C1236D37-5233-4A3E-B6A5-822586968CF1}"/>
              </a:ext>
            </a:extLst>
          </p:cNvPr>
          <p:cNvSpPr txBox="1"/>
          <p:nvPr/>
        </p:nvSpPr>
        <p:spPr>
          <a:xfrm>
            <a:off x="786352" y="5414289"/>
            <a:ext cx="403177" cy="360000"/>
          </a:xfrm>
          <a:prstGeom prst="rect">
            <a:avLst/>
          </a:prstGeom>
          <a:noFill/>
        </p:spPr>
        <p:txBody>
          <a:bodyPr wrap="square" rtlCol="0" anchor="ctr" anchorCtr="0">
            <a:noAutofit/>
          </a:bodyPr>
          <a:lstStyle/>
          <a:p>
            <a:pPr algn="just"/>
            <a:r>
              <a:rPr lang="ja-JP" altLang="en-US" sz="2000" dirty="0">
                <a:solidFill>
                  <a:srgbClr val="FF0000"/>
                </a:solidFill>
                <a:latin typeface="UD デジタル 教科書体 NK-B" panose="02020700000000000000" pitchFamily="18" charset="-128"/>
                <a:ea typeface="UD デジタル 教科書体 NK-B" panose="02020700000000000000" pitchFamily="18" charset="-128"/>
              </a:rPr>
              <a:t>こ</a:t>
            </a:r>
            <a:endParaRPr kumimoji="1" lang="ja-JP" altLang="en-US" sz="2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22" name="テキスト ボックス 21">
            <a:extLst>
              <a:ext uri="{FF2B5EF4-FFF2-40B4-BE49-F238E27FC236}">
                <a16:creationId xmlns:a16="http://schemas.microsoft.com/office/drawing/2014/main" id="{1DFFDAC9-3C57-4CCA-A30C-08D57DA67AEB}"/>
              </a:ext>
            </a:extLst>
          </p:cNvPr>
          <p:cNvSpPr txBox="1"/>
          <p:nvPr/>
        </p:nvSpPr>
        <p:spPr>
          <a:xfrm>
            <a:off x="2733660" y="5597111"/>
            <a:ext cx="1915357" cy="894735"/>
          </a:xfrm>
          <a:prstGeom prst="rect">
            <a:avLst/>
          </a:prstGeom>
          <a:noFill/>
        </p:spPr>
        <p:txBody>
          <a:bodyPr wrap="square" rtlCol="0" anchor="ctr" anchorCtr="0">
            <a:noAutofit/>
          </a:bodyPr>
          <a:lstStyle/>
          <a:p>
            <a:pPr marL="541338" indent="-541338" algn="just"/>
            <a:r>
              <a:rPr lang="ja-JP" altLang="en-US" sz="4000" dirty="0">
                <a:solidFill>
                  <a:srgbClr val="FF0000"/>
                </a:solidFill>
                <a:latin typeface="UD デジタル 教科書体 NK-B" panose="02020700000000000000" pitchFamily="18" charset="-128"/>
                <a:ea typeface="UD デジタル 教科書体 NK-B" panose="02020700000000000000" pitchFamily="18" charset="-128"/>
              </a:rPr>
              <a:t>洗濯機</a:t>
            </a:r>
            <a:endParaRPr kumimoji="1" lang="ja-JP" altLang="en-US" sz="4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23" name="テキスト ボックス 22">
            <a:extLst>
              <a:ext uri="{FF2B5EF4-FFF2-40B4-BE49-F238E27FC236}">
                <a16:creationId xmlns:a16="http://schemas.microsoft.com/office/drawing/2014/main" id="{58863827-FB33-4089-B12C-A1D3EE5EE215}"/>
              </a:ext>
            </a:extLst>
          </p:cNvPr>
          <p:cNvSpPr txBox="1"/>
          <p:nvPr/>
        </p:nvSpPr>
        <p:spPr>
          <a:xfrm>
            <a:off x="2916136" y="5391338"/>
            <a:ext cx="1968611" cy="360000"/>
          </a:xfrm>
          <a:prstGeom prst="rect">
            <a:avLst/>
          </a:prstGeom>
          <a:noFill/>
        </p:spPr>
        <p:txBody>
          <a:bodyPr wrap="square" rtlCol="0" anchor="ctr" anchorCtr="0">
            <a:noAutofit/>
          </a:bodyPr>
          <a:lstStyle/>
          <a:p>
            <a:pPr algn="just"/>
            <a:r>
              <a:rPr lang="ja-JP" altLang="en-US" sz="2000" dirty="0">
                <a:solidFill>
                  <a:srgbClr val="FF0000"/>
                </a:solidFill>
                <a:latin typeface="UD デジタル 教科書体 NK-B" panose="02020700000000000000" pitchFamily="18" charset="-128"/>
                <a:ea typeface="UD デジタル 教科書体 NK-B" panose="02020700000000000000" pitchFamily="18" charset="-128"/>
              </a:rPr>
              <a:t>せんたくき</a:t>
            </a:r>
            <a:endParaRPr kumimoji="1" lang="ja-JP" altLang="en-US" sz="2000" dirty="0">
              <a:solidFill>
                <a:srgbClr val="FF0000"/>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86732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arn(inVertical)">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barn(inVertical)">
                                      <p:cBhvr>
                                        <p:cTn id="20" dur="500"/>
                                        <p:tgtEl>
                                          <p:spTgt spid="18"/>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barn(inVertical)">
                                      <p:cBhvr>
                                        <p:cTn id="23" dur="500"/>
                                        <p:tgtEl>
                                          <p:spTgt spid="19"/>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barn(inVertical)">
                                      <p:cBhvr>
                                        <p:cTn id="26" dur="500"/>
                                        <p:tgtEl>
                                          <p:spTgt spid="20"/>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barn(inVertical)">
                                      <p:cBhvr>
                                        <p:cTn id="29" dur="500"/>
                                        <p:tgtEl>
                                          <p:spTgt spid="21"/>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arn(inVertical)">
                                      <p:cBhvr>
                                        <p:cTn id="34" dur="500"/>
                                        <p:tgtEl>
                                          <p:spTgt spid="22"/>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arn(inVertical)">
                                      <p:cBhvr>
                                        <p:cTn id="3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8" grpId="0"/>
      <p:bldP spid="19" grpId="0"/>
      <p:bldP spid="20" grpId="0"/>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吹き出し: 角を丸めた四角形 10">
            <a:extLst>
              <a:ext uri="{FF2B5EF4-FFF2-40B4-BE49-F238E27FC236}">
                <a16:creationId xmlns:a16="http://schemas.microsoft.com/office/drawing/2014/main" id="{4C04619A-A535-4182-B580-9C5280BB1619}"/>
              </a:ext>
            </a:extLst>
          </p:cNvPr>
          <p:cNvSpPr/>
          <p:nvPr/>
        </p:nvSpPr>
        <p:spPr>
          <a:xfrm>
            <a:off x="5215951" y="548642"/>
            <a:ext cx="6675078" cy="5782233"/>
          </a:xfrm>
          <a:prstGeom prst="wedgeRoundRectCallout">
            <a:avLst>
              <a:gd name="adj1" fmla="val -62134"/>
              <a:gd name="adj2" fmla="val -3040"/>
              <a:gd name="adj3" fmla="val 16667"/>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144000" bIns="0" rtlCol="0" anchor="ctr"/>
          <a:lstStyle/>
          <a:p>
            <a:pPr algn="just">
              <a:lnSpc>
                <a:spcPts val="7000"/>
              </a:lnSpc>
            </a:pPr>
            <a:r>
              <a:rPr lang="ja-JP" altLang="en-US" sz="4400" dirty="0">
                <a:solidFill>
                  <a:schemeClr val="tx1"/>
                </a:solidFill>
                <a:latin typeface="UD デジタル 教科書体 NP-B" panose="02020700000000000000" pitchFamily="18" charset="-128"/>
                <a:ea typeface="UD デジタル 教科書体 NP-B" panose="02020700000000000000" pitchFamily="18" charset="-128"/>
              </a:rPr>
              <a:t>　高等部の皆さんは卒業後、社会の中で生活します。地域の中で決まりを守って生活するために必要なことを調べてまとめましょう。</a:t>
            </a:r>
            <a:endParaRPr kumimoji="1" lang="ja-JP" altLang="en-US" sz="44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8" name="テキスト ボックス 17">
            <a:extLst>
              <a:ext uri="{FF2B5EF4-FFF2-40B4-BE49-F238E27FC236}">
                <a16:creationId xmlns:a16="http://schemas.microsoft.com/office/drawing/2014/main" id="{433F4129-204C-4FEB-AA8E-3634A3249E9C}"/>
              </a:ext>
            </a:extLst>
          </p:cNvPr>
          <p:cNvSpPr txBox="1"/>
          <p:nvPr/>
        </p:nvSpPr>
        <p:spPr>
          <a:xfrm>
            <a:off x="6270372" y="715313"/>
            <a:ext cx="5576582" cy="354323"/>
          </a:xfrm>
          <a:prstGeom prst="rect">
            <a:avLst/>
          </a:prstGeom>
          <a:noFill/>
        </p:spPr>
        <p:txBody>
          <a:bodyPr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こうとうぶ　　　　　     みな　　　　　　　　     　　 そつ</a:t>
            </a:r>
          </a:p>
        </p:txBody>
      </p:sp>
      <p:pic>
        <p:nvPicPr>
          <p:cNvPr id="3" name="図 2" descr="立つ, 男, 女性, 持つ が含まれている画像&#10;&#10;自動的に生成された説明">
            <a:extLst>
              <a:ext uri="{FF2B5EF4-FFF2-40B4-BE49-F238E27FC236}">
                <a16:creationId xmlns:a16="http://schemas.microsoft.com/office/drawing/2014/main" id="{F9D749B4-3E6B-4131-B111-84410426DF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565" y="2402439"/>
            <a:ext cx="4286250" cy="4000500"/>
          </a:xfrm>
          <a:prstGeom prst="rect">
            <a:avLst/>
          </a:prstGeom>
        </p:spPr>
      </p:pic>
      <p:sp>
        <p:nvSpPr>
          <p:cNvPr id="13" name="テキスト ボックス 12">
            <a:extLst>
              <a:ext uri="{FF2B5EF4-FFF2-40B4-BE49-F238E27FC236}">
                <a16:creationId xmlns:a16="http://schemas.microsoft.com/office/drawing/2014/main" id="{750B256F-C4C0-4199-AFA2-D356169337DE}"/>
              </a:ext>
            </a:extLst>
          </p:cNvPr>
          <p:cNvSpPr txBox="1"/>
          <p:nvPr/>
        </p:nvSpPr>
        <p:spPr>
          <a:xfrm>
            <a:off x="5550578" y="1627369"/>
            <a:ext cx="6041200" cy="354323"/>
          </a:xfrm>
          <a:prstGeom prst="rect">
            <a:avLst/>
          </a:prstGeom>
          <a:noFill/>
        </p:spPr>
        <p:txBody>
          <a:bodyPr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ぎょうご　　　　　　 しゃかい　　　　　 なか　　　　　 せいかつ</a:t>
            </a:r>
          </a:p>
        </p:txBody>
      </p:sp>
      <p:sp>
        <p:nvSpPr>
          <p:cNvPr id="21" name="テキスト ボックス 20">
            <a:extLst>
              <a:ext uri="{FF2B5EF4-FFF2-40B4-BE49-F238E27FC236}">
                <a16:creationId xmlns:a16="http://schemas.microsoft.com/office/drawing/2014/main" id="{EE3C1D4C-118F-4F05-AD1C-0C36E6875475}"/>
              </a:ext>
            </a:extLst>
          </p:cNvPr>
          <p:cNvSpPr txBox="1"/>
          <p:nvPr/>
        </p:nvSpPr>
        <p:spPr>
          <a:xfrm>
            <a:off x="8106207" y="2531012"/>
            <a:ext cx="3562943" cy="354323"/>
          </a:xfrm>
          <a:prstGeom prst="rect">
            <a:avLst/>
          </a:prstGeom>
          <a:noFill/>
        </p:spPr>
        <p:txBody>
          <a:bodyPr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ちいき　　　　　　 なか　　     　き</a:t>
            </a:r>
          </a:p>
        </p:txBody>
      </p:sp>
      <p:sp>
        <p:nvSpPr>
          <p:cNvPr id="22" name="テキスト ボックス 21">
            <a:extLst>
              <a:ext uri="{FF2B5EF4-FFF2-40B4-BE49-F238E27FC236}">
                <a16:creationId xmlns:a16="http://schemas.microsoft.com/office/drawing/2014/main" id="{E6A02C24-5DD8-41C2-B5E0-CC494D5EF377}"/>
              </a:ext>
            </a:extLst>
          </p:cNvPr>
          <p:cNvSpPr txBox="1"/>
          <p:nvPr/>
        </p:nvSpPr>
        <p:spPr>
          <a:xfrm>
            <a:off x="7344209" y="3421966"/>
            <a:ext cx="3959181" cy="354323"/>
          </a:xfrm>
          <a:prstGeom prst="rect">
            <a:avLst/>
          </a:prstGeom>
          <a:noFill/>
        </p:spPr>
        <p:txBody>
          <a:bodyPr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まも　　　　　　　　　 せいかつ</a:t>
            </a:r>
          </a:p>
        </p:txBody>
      </p:sp>
      <p:sp>
        <p:nvSpPr>
          <p:cNvPr id="23" name="テキスト ボックス 22">
            <a:extLst>
              <a:ext uri="{FF2B5EF4-FFF2-40B4-BE49-F238E27FC236}">
                <a16:creationId xmlns:a16="http://schemas.microsoft.com/office/drawing/2014/main" id="{F831682D-F803-40CF-B605-ADB98E957F46}"/>
              </a:ext>
            </a:extLst>
          </p:cNvPr>
          <p:cNvSpPr txBox="1"/>
          <p:nvPr/>
        </p:nvSpPr>
        <p:spPr>
          <a:xfrm>
            <a:off x="7428614" y="4312920"/>
            <a:ext cx="4219434" cy="354323"/>
          </a:xfrm>
          <a:prstGeom prst="rect">
            <a:avLst/>
          </a:prstGeom>
          <a:noFill/>
        </p:spPr>
        <p:txBody>
          <a:bodyPr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ひつよう　　　　　　　　　 　　　　　　　　 しら</a:t>
            </a:r>
          </a:p>
        </p:txBody>
      </p:sp>
    </p:spTree>
    <p:extLst>
      <p:ext uri="{BB962C8B-B14F-4D97-AF65-F5344CB8AC3E}">
        <p14:creationId xmlns:p14="http://schemas.microsoft.com/office/powerpoint/2010/main" val="1932432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428104E7-8F8B-479D-9564-2261A2C05975}"/>
              </a:ext>
            </a:extLst>
          </p:cNvPr>
          <p:cNvSpPr txBox="1"/>
          <p:nvPr/>
        </p:nvSpPr>
        <p:spPr>
          <a:xfrm>
            <a:off x="155999" y="180000"/>
            <a:ext cx="11880000" cy="2412750"/>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「粗大ごみの処理の仕方」について、資料を読んでまとめましょう。</a:t>
            </a:r>
          </a:p>
        </p:txBody>
      </p:sp>
      <p:sp>
        <p:nvSpPr>
          <p:cNvPr id="16" name="テキスト ボックス 15">
            <a:extLst>
              <a:ext uri="{FF2B5EF4-FFF2-40B4-BE49-F238E27FC236}">
                <a16:creationId xmlns:a16="http://schemas.microsoft.com/office/drawing/2014/main" id="{02A0CF66-A6A8-4E12-9607-BF3AFFB2BA2D}"/>
              </a:ext>
            </a:extLst>
          </p:cNvPr>
          <p:cNvSpPr txBox="1"/>
          <p:nvPr/>
        </p:nvSpPr>
        <p:spPr>
          <a:xfrm>
            <a:off x="557719" y="218590"/>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そだい</a:t>
            </a:r>
            <a:r>
              <a:rPr kumimoji="1" lang="ja-JP" altLang="en-US" sz="2800" dirty="0">
                <a:latin typeface="UD デジタル 教科書体 NK-B" panose="02020700000000000000" pitchFamily="18" charset="-128"/>
                <a:ea typeface="UD デジタル 教科書体 NK-B" panose="02020700000000000000" pitchFamily="18" charset="-128"/>
              </a:rPr>
              <a:t>　　　　 　　　　　　しょり　　　　</a:t>
            </a:r>
            <a:r>
              <a:rPr lang="ja-JP" altLang="en-US" sz="2800" dirty="0">
                <a:latin typeface="UD デジタル 教科書体 NK-B" panose="02020700000000000000" pitchFamily="18" charset="-128"/>
                <a:ea typeface="UD デジタル 教科書体 NK-B" panose="02020700000000000000" pitchFamily="18" charset="-128"/>
              </a:rPr>
              <a:t>　 しかた</a:t>
            </a:r>
            <a:r>
              <a:rPr kumimoji="1" lang="ja-JP" altLang="en-US" sz="2800" dirty="0">
                <a:latin typeface="UD デジタル 教科書体 NK-B" panose="02020700000000000000" pitchFamily="18" charset="-128"/>
                <a:ea typeface="UD デジタル 教科書体 NK-B" panose="02020700000000000000" pitchFamily="18" charset="-128"/>
              </a:rPr>
              <a:t>　　　  　　　　　　　　　　　　</a:t>
            </a:r>
            <a:r>
              <a:rPr lang="ja-JP" altLang="en-US" sz="2800" dirty="0">
                <a:latin typeface="UD デジタル 教科書体 NK-B" panose="02020700000000000000" pitchFamily="18" charset="-128"/>
                <a:ea typeface="UD デジタル 教科書体 NK-B" panose="02020700000000000000" pitchFamily="18" charset="-128"/>
              </a:rPr>
              <a:t>しりょう</a:t>
            </a:r>
            <a:endParaRPr kumimoji="1" lang="ja-JP" altLang="en-US" sz="2800" dirty="0">
              <a:latin typeface="UD デジタル 教科書体 NK-B" panose="02020700000000000000" pitchFamily="18" charset="-128"/>
              <a:ea typeface="UD デジタル 教科書体 NK-B" panose="02020700000000000000" pitchFamily="18" charset="-128"/>
            </a:endParaRPr>
          </a:p>
        </p:txBody>
      </p:sp>
      <p:sp>
        <p:nvSpPr>
          <p:cNvPr id="17" name="テキスト ボックス 16">
            <a:extLst>
              <a:ext uri="{FF2B5EF4-FFF2-40B4-BE49-F238E27FC236}">
                <a16:creationId xmlns:a16="http://schemas.microsoft.com/office/drawing/2014/main" id="{E4031552-96F8-4EBE-9ACF-1AB921927A63}"/>
              </a:ext>
            </a:extLst>
          </p:cNvPr>
          <p:cNvSpPr txBox="1"/>
          <p:nvPr/>
        </p:nvSpPr>
        <p:spPr>
          <a:xfrm>
            <a:off x="287299" y="1476867"/>
            <a:ext cx="5058424"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よ</a:t>
            </a:r>
            <a:endParaRPr kumimoji="1" lang="ja-JP" altLang="en-US" sz="2800" dirty="0">
              <a:latin typeface="UD デジタル 教科書体 NK-B" panose="02020700000000000000" pitchFamily="18" charset="-128"/>
              <a:ea typeface="UD デジタル 教科書体 NK-B" panose="02020700000000000000" pitchFamily="18" charset="-128"/>
            </a:endParaRPr>
          </a:p>
        </p:txBody>
      </p:sp>
      <p:pic>
        <p:nvPicPr>
          <p:cNvPr id="7" name="図 6" descr="座る, テーブル, コンピュータ, 机 が含まれている画像&#10;&#10;自動的に生成された説明">
            <a:extLst>
              <a:ext uri="{FF2B5EF4-FFF2-40B4-BE49-F238E27FC236}">
                <a16:creationId xmlns:a16="http://schemas.microsoft.com/office/drawing/2014/main" id="{8F4513DE-117B-4C0B-9D50-DA95C4E2C2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4812" y="2799338"/>
            <a:ext cx="4902374" cy="3693122"/>
          </a:xfrm>
          <a:prstGeom prst="rect">
            <a:avLst/>
          </a:prstGeom>
        </p:spPr>
      </p:pic>
    </p:spTree>
    <p:extLst>
      <p:ext uri="{BB962C8B-B14F-4D97-AF65-F5344CB8AC3E}">
        <p14:creationId xmlns:p14="http://schemas.microsoft.com/office/powerpoint/2010/main" val="2994070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428104E7-8F8B-479D-9564-2261A2C05975}"/>
              </a:ext>
            </a:extLst>
          </p:cNvPr>
          <p:cNvSpPr txBox="1"/>
          <p:nvPr/>
        </p:nvSpPr>
        <p:spPr>
          <a:xfrm>
            <a:off x="261509" y="180000"/>
            <a:ext cx="3951767" cy="1079058"/>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粗大ごみとは</a:t>
            </a:r>
          </a:p>
        </p:txBody>
      </p:sp>
      <p:sp>
        <p:nvSpPr>
          <p:cNvPr id="16" name="テキスト ボックス 15">
            <a:extLst>
              <a:ext uri="{FF2B5EF4-FFF2-40B4-BE49-F238E27FC236}">
                <a16:creationId xmlns:a16="http://schemas.microsoft.com/office/drawing/2014/main" id="{02A0CF66-A6A8-4E12-9607-BF3AFFB2BA2D}"/>
              </a:ext>
            </a:extLst>
          </p:cNvPr>
          <p:cNvSpPr txBox="1"/>
          <p:nvPr/>
        </p:nvSpPr>
        <p:spPr>
          <a:xfrm>
            <a:off x="-47190" y="232657"/>
            <a:ext cx="1679044"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そだい</a:t>
            </a:r>
            <a:r>
              <a:rPr kumimoji="1" lang="ja-JP" altLang="en-US" sz="2800" dirty="0">
                <a:latin typeface="UD デジタル 教科書体 NK-B" panose="02020700000000000000" pitchFamily="18" charset="-128"/>
                <a:ea typeface="UD デジタル 教科書体 NK-B" panose="02020700000000000000" pitchFamily="18" charset="-128"/>
              </a:rPr>
              <a:t>　　　　</a:t>
            </a:r>
          </a:p>
        </p:txBody>
      </p:sp>
      <p:sp>
        <p:nvSpPr>
          <p:cNvPr id="8" name="テキスト ボックス 7">
            <a:extLst>
              <a:ext uri="{FF2B5EF4-FFF2-40B4-BE49-F238E27FC236}">
                <a16:creationId xmlns:a16="http://schemas.microsoft.com/office/drawing/2014/main" id="{DD3126B2-9C03-4ED1-B648-9FFC24EC6FF1}"/>
              </a:ext>
            </a:extLst>
          </p:cNvPr>
          <p:cNvSpPr txBox="1"/>
          <p:nvPr/>
        </p:nvSpPr>
        <p:spPr>
          <a:xfrm>
            <a:off x="156000" y="1409373"/>
            <a:ext cx="11880000" cy="5146171"/>
          </a:xfrm>
          <a:prstGeom prst="rect">
            <a:avLst/>
          </a:prstGeom>
          <a:noFill/>
          <a:ln w="12700">
            <a:solidFill>
              <a:schemeClr val="tx1"/>
            </a:solidFill>
          </a:ln>
        </p:spPr>
        <p:txBody>
          <a:bodyPr wrap="square" rtlCol="0" anchor="ctr" anchorCtr="0">
            <a:noAutofit/>
          </a:bodyPr>
          <a:lstStyle/>
          <a:p>
            <a:pPr algn="just">
              <a:lnSpc>
                <a:spcPts val="10000"/>
              </a:lnSpc>
            </a:pPr>
            <a:r>
              <a:rPr lang="ja-JP" altLang="en-US" sz="4800" dirty="0">
                <a:latin typeface="UD デジタル 教科書体 NK-B" panose="02020700000000000000" pitchFamily="18" charset="-128"/>
                <a:ea typeface="UD デジタル 教科書体 NK-B" panose="02020700000000000000" pitchFamily="18" charset="-128"/>
              </a:rPr>
              <a:t>　原則として、最大辺がおおむね</a:t>
            </a:r>
            <a:r>
              <a:rPr lang="en-US" altLang="ja-JP" sz="4800" dirty="0">
                <a:latin typeface="UD デジタル 教科書体 NK-B" panose="02020700000000000000" pitchFamily="18" charset="-128"/>
                <a:ea typeface="UD デジタル 教科書体 NK-B" panose="02020700000000000000" pitchFamily="18" charset="-128"/>
              </a:rPr>
              <a:t>30cm</a:t>
            </a:r>
            <a:r>
              <a:rPr lang="ja-JP" altLang="en-US" sz="4800" dirty="0">
                <a:latin typeface="UD デジタル 教科書体 NK-B" panose="02020700000000000000" pitchFamily="18" charset="-128"/>
                <a:ea typeface="UD デジタル 教科書体 NK-B" panose="02020700000000000000" pitchFamily="18" charset="-128"/>
              </a:rPr>
              <a:t>以上の大型のごみが粗大ごみです。具体的には、一般家庭から排出される家具、布団、電化製品、自転車などになります。</a:t>
            </a:r>
            <a:endParaRPr kumimoji="1" lang="ja-JP" altLang="en-US" sz="4800" dirty="0">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BCED5558-B1D5-4A17-8351-140D277C4DC9}"/>
              </a:ext>
            </a:extLst>
          </p:cNvPr>
          <p:cNvSpPr txBox="1"/>
          <p:nvPr/>
        </p:nvSpPr>
        <p:spPr>
          <a:xfrm>
            <a:off x="150218" y="1557756"/>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げんそく</a:t>
            </a:r>
            <a:r>
              <a:rPr kumimoji="1" lang="ja-JP" altLang="en-US" sz="2800" dirty="0">
                <a:latin typeface="UD デジタル 教科書体 NK-B" panose="02020700000000000000" pitchFamily="18" charset="-128"/>
                <a:ea typeface="UD デジタル 教科書体 NK-B" panose="02020700000000000000" pitchFamily="18" charset="-128"/>
              </a:rPr>
              <a:t>　　　　 　　　　　 さいだいへん　　　  　　　　　　　　　　　　     　　　　　 いじょう</a:t>
            </a:r>
          </a:p>
        </p:txBody>
      </p:sp>
      <p:sp>
        <p:nvSpPr>
          <p:cNvPr id="10" name="テキスト ボックス 9">
            <a:extLst>
              <a:ext uri="{FF2B5EF4-FFF2-40B4-BE49-F238E27FC236}">
                <a16:creationId xmlns:a16="http://schemas.microsoft.com/office/drawing/2014/main" id="{4E10FDEE-8300-4B9B-AE5B-33ED77F6250C}"/>
              </a:ext>
            </a:extLst>
          </p:cNvPr>
          <p:cNvSpPr txBox="1"/>
          <p:nvPr/>
        </p:nvSpPr>
        <p:spPr>
          <a:xfrm>
            <a:off x="347164" y="2854719"/>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おおがた</a:t>
            </a:r>
            <a:r>
              <a:rPr kumimoji="1" lang="ja-JP" altLang="en-US" sz="2800" dirty="0">
                <a:latin typeface="UD デジタル 教科書体 NK-B" panose="02020700000000000000" pitchFamily="18" charset="-128"/>
                <a:ea typeface="UD デジタル 教科書体 NK-B" panose="02020700000000000000" pitchFamily="18" charset="-128"/>
              </a:rPr>
              <a:t>　　　　 　　　　　 　　そだい　　　  　　　　　　　　　　　 ぐたいてき</a:t>
            </a:r>
          </a:p>
        </p:txBody>
      </p:sp>
      <p:sp>
        <p:nvSpPr>
          <p:cNvPr id="11" name="テキスト ボックス 10">
            <a:extLst>
              <a:ext uri="{FF2B5EF4-FFF2-40B4-BE49-F238E27FC236}">
                <a16:creationId xmlns:a16="http://schemas.microsoft.com/office/drawing/2014/main" id="{72634A31-A8DB-40EA-B915-47A50FEE5E63}"/>
              </a:ext>
            </a:extLst>
          </p:cNvPr>
          <p:cNvSpPr txBox="1"/>
          <p:nvPr/>
        </p:nvSpPr>
        <p:spPr>
          <a:xfrm>
            <a:off x="261509" y="4092751"/>
            <a:ext cx="11880000" cy="360000"/>
          </a:xfrm>
          <a:prstGeom prst="rect">
            <a:avLst/>
          </a:prstGeom>
          <a:noFill/>
        </p:spPr>
        <p:txBody>
          <a:bodyPr wrap="square" rtlCol="0" anchor="ctr" anchorCtr="0">
            <a:noAutofit/>
          </a:bodyPr>
          <a:lstStyle/>
          <a:p>
            <a:pPr algn="just"/>
            <a:r>
              <a:rPr kumimoji="1" lang="ja-JP" altLang="en-US" sz="2800" dirty="0">
                <a:latin typeface="UD デジタル 教科書体 NK-B" panose="02020700000000000000" pitchFamily="18" charset="-128"/>
                <a:ea typeface="UD デジタル 教科書体 NK-B" panose="02020700000000000000" pitchFamily="18" charset="-128"/>
              </a:rPr>
              <a:t>いっぱんかてい　　　　 　はいしゅつ　　　　　　　　 かぐ　　　　 ふとん　　　でんかせい</a:t>
            </a:r>
          </a:p>
        </p:txBody>
      </p:sp>
      <p:sp>
        <p:nvSpPr>
          <p:cNvPr id="12" name="テキスト ボックス 11">
            <a:extLst>
              <a:ext uri="{FF2B5EF4-FFF2-40B4-BE49-F238E27FC236}">
                <a16:creationId xmlns:a16="http://schemas.microsoft.com/office/drawing/2014/main" id="{2CB53F5D-A6A8-4CE4-B49F-785F6BACA9A2}"/>
              </a:ext>
            </a:extLst>
          </p:cNvPr>
          <p:cNvSpPr txBox="1"/>
          <p:nvPr/>
        </p:nvSpPr>
        <p:spPr>
          <a:xfrm>
            <a:off x="-273065" y="5363366"/>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ひん</a:t>
            </a:r>
            <a:r>
              <a:rPr kumimoji="1" lang="ja-JP" altLang="en-US" sz="2800" dirty="0">
                <a:latin typeface="UD デジタル 教科書体 NK-B" panose="02020700000000000000" pitchFamily="18" charset="-128"/>
                <a:ea typeface="UD デジタル 教科書体 NK-B" panose="02020700000000000000" pitchFamily="18" charset="-128"/>
              </a:rPr>
              <a:t>　　 じてんしゃ</a:t>
            </a:r>
          </a:p>
        </p:txBody>
      </p:sp>
      <p:sp>
        <p:nvSpPr>
          <p:cNvPr id="13" name="テキスト ボックス 12">
            <a:extLst>
              <a:ext uri="{FF2B5EF4-FFF2-40B4-BE49-F238E27FC236}">
                <a16:creationId xmlns:a16="http://schemas.microsoft.com/office/drawing/2014/main" id="{428104E7-8F8B-479D-9564-2261A2C05975}"/>
              </a:ext>
            </a:extLst>
          </p:cNvPr>
          <p:cNvSpPr txBox="1"/>
          <p:nvPr/>
        </p:nvSpPr>
        <p:spPr>
          <a:xfrm>
            <a:off x="10543979" y="157357"/>
            <a:ext cx="1486239" cy="1116000"/>
          </a:xfrm>
          <a:prstGeom prst="rect">
            <a:avLst/>
          </a:prstGeom>
          <a:noFill/>
          <a:ln>
            <a:solidFill>
              <a:schemeClr val="tx1"/>
            </a:solidFill>
          </a:ln>
        </p:spPr>
        <p:txBody>
          <a:bodyPr wrap="square" tIns="144000" bIns="0" rtlCol="0" anchor="ctr" anchorCtr="0">
            <a:noAutofit/>
          </a:bodyPr>
          <a:lstStyle/>
          <a:p>
            <a:pPr algn="ctr">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資料</a:t>
            </a:r>
          </a:p>
        </p:txBody>
      </p:sp>
      <p:sp>
        <p:nvSpPr>
          <p:cNvPr id="17" name="テキスト ボックス 16">
            <a:extLst>
              <a:ext uri="{FF2B5EF4-FFF2-40B4-BE49-F238E27FC236}">
                <a16:creationId xmlns:a16="http://schemas.microsoft.com/office/drawing/2014/main" id="{02A0CF66-A6A8-4E12-9607-BF3AFFB2BA2D}"/>
              </a:ext>
            </a:extLst>
          </p:cNvPr>
          <p:cNvSpPr txBox="1"/>
          <p:nvPr/>
        </p:nvSpPr>
        <p:spPr>
          <a:xfrm>
            <a:off x="10295191" y="217322"/>
            <a:ext cx="1679044"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しりょう</a:t>
            </a:r>
            <a:r>
              <a:rPr kumimoji="1" lang="ja-JP" altLang="en-US" sz="2800" dirty="0">
                <a:latin typeface="UD デジタル 教科書体 NK-B" panose="02020700000000000000" pitchFamily="18" charset="-128"/>
                <a:ea typeface="UD デジタル 教科書体 NK-B" panose="02020700000000000000" pitchFamily="18" charset="-128"/>
              </a:rPr>
              <a:t>　　　　</a:t>
            </a:r>
          </a:p>
        </p:txBody>
      </p:sp>
    </p:spTree>
    <p:extLst>
      <p:ext uri="{BB962C8B-B14F-4D97-AF65-F5344CB8AC3E}">
        <p14:creationId xmlns:p14="http://schemas.microsoft.com/office/powerpoint/2010/main" val="1721171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A05A096-0634-4B08-B247-073D5BAE1A91}"/>
              </a:ext>
            </a:extLst>
          </p:cNvPr>
          <p:cNvSpPr txBox="1"/>
          <p:nvPr/>
        </p:nvSpPr>
        <p:spPr>
          <a:xfrm>
            <a:off x="156000" y="82341"/>
            <a:ext cx="11880000" cy="1176717"/>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a:t>
            </a:r>
          </a:p>
        </p:txBody>
      </p:sp>
      <p:sp>
        <p:nvSpPr>
          <p:cNvPr id="15" name="テキスト ボックス 14">
            <a:extLst>
              <a:ext uri="{FF2B5EF4-FFF2-40B4-BE49-F238E27FC236}">
                <a16:creationId xmlns:a16="http://schemas.microsoft.com/office/drawing/2014/main" id="{428104E7-8F8B-479D-9564-2261A2C05975}"/>
              </a:ext>
            </a:extLst>
          </p:cNvPr>
          <p:cNvSpPr txBox="1"/>
          <p:nvPr/>
        </p:nvSpPr>
        <p:spPr>
          <a:xfrm>
            <a:off x="261509" y="180000"/>
            <a:ext cx="3951767" cy="1079058"/>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粗大ごみとは</a:t>
            </a:r>
          </a:p>
        </p:txBody>
      </p:sp>
      <p:sp>
        <p:nvSpPr>
          <p:cNvPr id="16" name="テキスト ボックス 15">
            <a:extLst>
              <a:ext uri="{FF2B5EF4-FFF2-40B4-BE49-F238E27FC236}">
                <a16:creationId xmlns:a16="http://schemas.microsoft.com/office/drawing/2014/main" id="{02A0CF66-A6A8-4E12-9607-BF3AFFB2BA2D}"/>
              </a:ext>
            </a:extLst>
          </p:cNvPr>
          <p:cNvSpPr txBox="1"/>
          <p:nvPr/>
        </p:nvSpPr>
        <p:spPr>
          <a:xfrm>
            <a:off x="-47190" y="232657"/>
            <a:ext cx="1679044"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そだい</a:t>
            </a:r>
            <a:r>
              <a:rPr kumimoji="1" lang="ja-JP" altLang="en-US" sz="2800" dirty="0">
                <a:latin typeface="UD デジタル 教科書体 NK-B" panose="02020700000000000000" pitchFamily="18" charset="-128"/>
                <a:ea typeface="UD デジタル 教科書体 NK-B" panose="02020700000000000000" pitchFamily="18" charset="-128"/>
              </a:rPr>
              <a:t>　　　　</a:t>
            </a:r>
          </a:p>
        </p:txBody>
      </p:sp>
      <p:sp>
        <p:nvSpPr>
          <p:cNvPr id="8" name="テキスト ボックス 7">
            <a:extLst>
              <a:ext uri="{FF2B5EF4-FFF2-40B4-BE49-F238E27FC236}">
                <a16:creationId xmlns:a16="http://schemas.microsoft.com/office/drawing/2014/main" id="{DD3126B2-9C03-4ED1-B648-9FFC24EC6FF1}"/>
              </a:ext>
            </a:extLst>
          </p:cNvPr>
          <p:cNvSpPr txBox="1"/>
          <p:nvPr/>
        </p:nvSpPr>
        <p:spPr>
          <a:xfrm>
            <a:off x="156000" y="1521916"/>
            <a:ext cx="11880000" cy="4970324"/>
          </a:xfrm>
          <a:prstGeom prst="rect">
            <a:avLst/>
          </a:prstGeom>
          <a:noFill/>
          <a:ln w="12700">
            <a:solidFill>
              <a:schemeClr val="tx1"/>
            </a:solidFill>
          </a:ln>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粗大ごみの処理は申込制になっており、有　料での排出となります。</a:t>
            </a:r>
            <a:endParaRPr kumimoji="1" lang="en-US" altLang="ja-JP" sz="4800" dirty="0">
              <a:latin typeface="UD デジタル 教科書体 NK-B" panose="02020700000000000000" pitchFamily="18" charset="-128"/>
              <a:ea typeface="UD デジタル 教科書体 NK-B" panose="02020700000000000000" pitchFamily="18" charset="-128"/>
            </a:endParaRPr>
          </a:p>
          <a:p>
            <a:pPr marL="625475" indent="-625475" algn="just">
              <a:lnSpc>
                <a:spcPts val="10000"/>
              </a:lnSpc>
            </a:pPr>
            <a:r>
              <a:rPr lang="en-US" altLang="ja-JP" sz="4800" dirty="0">
                <a:latin typeface="UD デジタル 教科書体 NK-B" panose="02020700000000000000" pitchFamily="18" charset="-128"/>
                <a:ea typeface="UD デジタル 教科書体 NK-B" panose="02020700000000000000" pitchFamily="18" charset="-128"/>
              </a:rPr>
              <a:t>※</a:t>
            </a:r>
            <a:r>
              <a:rPr lang="ja-JP" altLang="en-US" sz="4800" dirty="0">
                <a:latin typeface="UD デジタル 教科書体 NK-B" panose="02020700000000000000" pitchFamily="18" charset="-128"/>
                <a:ea typeface="UD デジタル 教科書体 NK-B" panose="02020700000000000000" pitchFamily="18" charset="-128"/>
              </a:rPr>
              <a:t>エアコン、テレビ、冷蔵庫、洗濯機、衣類乾　燥機とパソコンは対象外です。</a:t>
            </a:r>
            <a:endParaRPr kumimoji="1" lang="en-US" altLang="ja-JP" sz="4800" dirty="0">
              <a:latin typeface="UD デジタル 教科書体 NK-B" panose="02020700000000000000" pitchFamily="18" charset="-128"/>
              <a:ea typeface="UD デジタル 教科書体 NK-B" panose="02020700000000000000" pitchFamily="18" charset="-128"/>
            </a:endParaRPr>
          </a:p>
        </p:txBody>
      </p:sp>
      <p:sp>
        <p:nvSpPr>
          <p:cNvPr id="6" name="テキスト ボックス 5">
            <a:extLst>
              <a:ext uri="{FF2B5EF4-FFF2-40B4-BE49-F238E27FC236}">
                <a16:creationId xmlns:a16="http://schemas.microsoft.com/office/drawing/2014/main" id="{138FC820-CE74-4EC8-9E99-A01DC94E3ED1}"/>
              </a:ext>
            </a:extLst>
          </p:cNvPr>
          <p:cNvSpPr txBox="1"/>
          <p:nvPr/>
        </p:nvSpPr>
        <p:spPr>
          <a:xfrm>
            <a:off x="150218" y="1592926"/>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そだい</a:t>
            </a:r>
            <a:r>
              <a:rPr kumimoji="1" lang="ja-JP" altLang="en-US" sz="2800" dirty="0">
                <a:latin typeface="UD デジタル 教科書体 NK-B" panose="02020700000000000000" pitchFamily="18" charset="-128"/>
                <a:ea typeface="UD デジタル 教科書体 NK-B" panose="02020700000000000000" pitchFamily="18" charset="-128"/>
              </a:rPr>
              <a:t>　　　　 　　　　　 　しょり　　　  もうしこみせい　　　　　　　　　　　　　　　　　　ゆう</a:t>
            </a:r>
          </a:p>
        </p:txBody>
      </p:sp>
      <p:sp>
        <p:nvSpPr>
          <p:cNvPr id="7" name="テキスト ボックス 6">
            <a:extLst>
              <a:ext uri="{FF2B5EF4-FFF2-40B4-BE49-F238E27FC236}">
                <a16:creationId xmlns:a16="http://schemas.microsoft.com/office/drawing/2014/main" id="{5E3B1ADE-8D30-42FC-A0AA-0C5A45F4BC10}"/>
              </a:ext>
            </a:extLst>
          </p:cNvPr>
          <p:cNvSpPr txBox="1"/>
          <p:nvPr/>
        </p:nvSpPr>
        <p:spPr>
          <a:xfrm>
            <a:off x="72838" y="2861753"/>
            <a:ext cx="11880000" cy="360000"/>
          </a:xfrm>
          <a:prstGeom prst="rect">
            <a:avLst/>
          </a:prstGeom>
          <a:noFill/>
        </p:spPr>
        <p:txBody>
          <a:bodyPr wrap="square" rtlCol="0" anchor="ctr" anchorCtr="0">
            <a:noAutofit/>
          </a:bodyPr>
          <a:lstStyle/>
          <a:p>
            <a:pPr algn="just"/>
            <a:r>
              <a:rPr kumimoji="1" lang="ja-JP" altLang="en-US" sz="2800" dirty="0">
                <a:latin typeface="UD デジタル 教科書体 NK-B" panose="02020700000000000000" pitchFamily="18" charset="-128"/>
                <a:ea typeface="UD デジタル 教科書体 NK-B" panose="02020700000000000000" pitchFamily="18" charset="-128"/>
              </a:rPr>
              <a:t>りょう　　　　 はいしゅつ</a:t>
            </a:r>
          </a:p>
        </p:txBody>
      </p:sp>
      <p:sp>
        <p:nvSpPr>
          <p:cNvPr id="9" name="テキスト ボックス 8">
            <a:extLst>
              <a:ext uri="{FF2B5EF4-FFF2-40B4-BE49-F238E27FC236}">
                <a16:creationId xmlns:a16="http://schemas.microsoft.com/office/drawing/2014/main" id="{83AB8E95-7051-4B31-9B62-37704AC5A2E0}"/>
              </a:ext>
            </a:extLst>
          </p:cNvPr>
          <p:cNvSpPr txBox="1"/>
          <p:nvPr/>
        </p:nvSpPr>
        <p:spPr>
          <a:xfrm>
            <a:off x="261509" y="4127921"/>
            <a:ext cx="11880000" cy="360000"/>
          </a:xfrm>
          <a:prstGeom prst="rect">
            <a:avLst/>
          </a:prstGeom>
          <a:noFill/>
        </p:spPr>
        <p:txBody>
          <a:bodyPr wrap="square" rtlCol="0" anchor="ctr" anchorCtr="0">
            <a:noAutofit/>
          </a:bodyPr>
          <a:lstStyle/>
          <a:p>
            <a:pPr algn="just"/>
            <a:r>
              <a:rPr kumimoji="1" lang="ja-JP" altLang="en-US" sz="2800" dirty="0">
                <a:latin typeface="UD デジタル 教科書体 NK-B" panose="02020700000000000000" pitchFamily="18" charset="-128"/>
                <a:ea typeface="UD デジタル 教科書体 NK-B" panose="02020700000000000000" pitchFamily="18" charset="-128"/>
              </a:rPr>
              <a:t>　　　　　　　　　　　　　　　　　　　　　　　　　　　れいぞうこ　　　 せんたくき</a:t>
            </a:r>
            <a:r>
              <a:rPr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err="1">
                <a:latin typeface="UD デジタル 教科書体 NK-B" panose="02020700000000000000" pitchFamily="18" charset="-128"/>
                <a:ea typeface="UD デジタル 教科書体 NK-B" panose="02020700000000000000" pitchFamily="18" charset="-128"/>
              </a:rPr>
              <a:t>いるいかん</a:t>
            </a:r>
            <a:endParaRPr kumimoji="1" lang="ja-JP" altLang="en-US" sz="2800" dirty="0">
              <a:latin typeface="UD デジタル 教科書体 NK-B" panose="02020700000000000000" pitchFamily="18" charset="-128"/>
              <a:ea typeface="UD デジタル 教科書体 NK-B" panose="02020700000000000000" pitchFamily="18" charset="-128"/>
            </a:endParaRPr>
          </a:p>
        </p:txBody>
      </p:sp>
      <p:sp>
        <p:nvSpPr>
          <p:cNvPr id="10" name="テキスト ボックス 9">
            <a:extLst>
              <a:ext uri="{FF2B5EF4-FFF2-40B4-BE49-F238E27FC236}">
                <a16:creationId xmlns:a16="http://schemas.microsoft.com/office/drawing/2014/main" id="{337D1311-516D-4477-94D9-1EC9B09683D5}"/>
              </a:ext>
            </a:extLst>
          </p:cNvPr>
          <p:cNvSpPr txBox="1"/>
          <p:nvPr/>
        </p:nvSpPr>
        <p:spPr>
          <a:xfrm>
            <a:off x="-216793" y="5398536"/>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そうき　　　　　　　　　　　　　　　　たいしょうがい</a:t>
            </a:r>
            <a:endParaRPr kumimoji="1" lang="ja-JP" altLang="en-US" sz="2800" dirty="0">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a:extLst>
              <a:ext uri="{FF2B5EF4-FFF2-40B4-BE49-F238E27FC236}">
                <a16:creationId xmlns:a16="http://schemas.microsoft.com/office/drawing/2014/main" id="{29375B02-3F40-4AF3-96D0-1A8E2000C561}"/>
              </a:ext>
            </a:extLst>
          </p:cNvPr>
          <p:cNvSpPr txBox="1"/>
          <p:nvPr/>
        </p:nvSpPr>
        <p:spPr>
          <a:xfrm>
            <a:off x="10543979" y="157357"/>
            <a:ext cx="1486239" cy="1116000"/>
          </a:xfrm>
          <a:prstGeom prst="rect">
            <a:avLst/>
          </a:prstGeom>
          <a:noFill/>
          <a:ln>
            <a:solidFill>
              <a:schemeClr val="tx1"/>
            </a:solidFill>
          </a:ln>
        </p:spPr>
        <p:txBody>
          <a:bodyPr wrap="square" tIns="144000" bIns="0" rtlCol="0" anchor="ctr" anchorCtr="0">
            <a:noAutofit/>
          </a:bodyPr>
          <a:lstStyle/>
          <a:p>
            <a:pPr algn="ctr">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資料</a:t>
            </a:r>
          </a:p>
        </p:txBody>
      </p:sp>
      <p:sp>
        <p:nvSpPr>
          <p:cNvPr id="12" name="テキスト ボックス 11">
            <a:extLst>
              <a:ext uri="{FF2B5EF4-FFF2-40B4-BE49-F238E27FC236}">
                <a16:creationId xmlns:a16="http://schemas.microsoft.com/office/drawing/2014/main" id="{38C37EFC-5121-4A42-A3E1-C438D6AB3CF9}"/>
              </a:ext>
            </a:extLst>
          </p:cNvPr>
          <p:cNvSpPr txBox="1"/>
          <p:nvPr/>
        </p:nvSpPr>
        <p:spPr>
          <a:xfrm>
            <a:off x="10295191" y="217322"/>
            <a:ext cx="1679044"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しりょう</a:t>
            </a:r>
            <a:r>
              <a:rPr kumimoji="1" lang="ja-JP" altLang="en-US" sz="2800" dirty="0">
                <a:latin typeface="UD デジタル 教科書体 NK-B" panose="02020700000000000000" pitchFamily="18" charset="-128"/>
                <a:ea typeface="UD デジタル 教科書体 NK-B" panose="02020700000000000000" pitchFamily="18" charset="-128"/>
              </a:rPr>
              <a:t>　　　　</a:t>
            </a:r>
          </a:p>
        </p:txBody>
      </p:sp>
    </p:spTree>
    <p:extLst>
      <p:ext uri="{BB962C8B-B14F-4D97-AF65-F5344CB8AC3E}">
        <p14:creationId xmlns:p14="http://schemas.microsoft.com/office/powerpoint/2010/main" val="2693863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428104E7-8F8B-479D-9564-2261A2C05975}"/>
              </a:ext>
            </a:extLst>
          </p:cNvPr>
          <p:cNvSpPr txBox="1"/>
          <p:nvPr/>
        </p:nvSpPr>
        <p:spPr>
          <a:xfrm>
            <a:off x="-117855" y="196947"/>
            <a:ext cx="11880000" cy="1085552"/>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「粗大ごみ</a:t>
            </a:r>
            <a:r>
              <a:rPr lang="ja-JP" altLang="en-US" sz="4800" dirty="0">
                <a:latin typeface="UD デジタル 教科書体 NK-B" panose="02020700000000000000" pitchFamily="18" charset="-128"/>
                <a:ea typeface="UD デジタル 教科書体 NK-B" panose="02020700000000000000" pitchFamily="18" charset="-128"/>
              </a:rPr>
              <a:t>」とは何かを</a:t>
            </a:r>
            <a:r>
              <a:rPr kumimoji="1" lang="ja-JP" altLang="en-US" sz="4800" dirty="0">
                <a:latin typeface="UD デジタル 教科書体 NK-B" panose="02020700000000000000" pitchFamily="18" charset="-128"/>
                <a:ea typeface="UD デジタル 教科書体 NK-B" panose="02020700000000000000" pitchFamily="18" charset="-128"/>
              </a:rPr>
              <a:t>まとめましょう。</a:t>
            </a:r>
          </a:p>
        </p:txBody>
      </p:sp>
      <p:sp>
        <p:nvSpPr>
          <p:cNvPr id="16" name="テキスト ボックス 15">
            <a:extLst>
              <a:ext uri="{FF2B5EF4-FFF2-40B4-BE49-F238E27FC236}">
                <a16:creationId xmlns:a16="http://schemas.microsoft.com/office/drawing/2014/main" id="{02A0CF66-A6A8-4E12-9607-BF3AFFB2BA2D}"/>
              </a:ext>
            </a:extLst>
          </p:cNvPr>
          <p:cNvSpPr txBox="1"/>
          <p:nvPr/>
        </p:nvSpPr>
        <p:spPr>
          <a:xfrm>
            <a:off x="312000" y="196947"/>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そだい　　　　　　　　　　　　　 なに</a:t>
            </a:r>
            <a:r>
              <a:rPr kumimoji="1" lang="ja-JP" altLang="en-US" sz="2800" dirty="0">
                <a:latin typeface="UD デジタル 教科書体 NK-B" panose="02020700000000000000" pitchFamily="18" charset="-128"/>
                <a:ea typeface="UD デジタル 教科書体 NK-B" panose="02020700000000000000" pitchFamily="18" charset="-128"/>
              </a:rPr>
              <a:t>　　　　 　　　　</a:t>
            </a:r>
          </a:p>
        </p:txBody>
      </p:sp>
      <p:sp>
        <p:nvSpPr>
          <p:cNvPr id="6" name="テキスト ボックス 5">
            <a:extLst>
              <a:ext uri="{FF2B5EF4-FFF2-40B4-BE49-F238E27FC236}">
                <a16:creationId xmlns:a16="http://schemas.microsoft.com/office/drawing/2014/main" id="{B7CC46C2-524D-4F83-ACA3-EECDEB7741F6}"/>
              </a:ext>
            </a:extLst>
          </p:cNvPr>
          <p:cNvSpPr txBox="1"/>
          <p:nvPr/>
        </p:nvSpPr>
        <p:spPr>
          <a:xfrm>
            <a:off x="106762" y="1308297"/>
            <a:ext cx="11880000" cy="2330641"/>
          </a:xfrm>
          <a:prstGeom prst="rect">
            <a:avLst/>
          </a:prstGeom>
          <a:noFill/>
        </p:spPr>
        <p:txBody>
          <a:bodyPr wrap="square" rtlCol="0" anchor="ctr" anchorCtr="0">
            <a:noAutofit/>
          </a:bodyPr>
          <a:lstStyle/>
          <a:p>
            <a:pPr marL="541338" indent="-541338" algn="just"/>
            <a:r>
              <a:rPr lang="ja-JP" altLang="en-US" sz="4000" dirty="0">
                <a:latin typeface="UD デジタル 教科書体 NK-B" panose="02020700000000000000" pitchFamily="18" charset="-128"/>
                <a:ea typeface="UD デジタル 教科書体 NK-B" panose="02020700000000000000" pitchFamily="18" charset="-128"/>
              </a:rPr>
              <a:t>①資料の中で大切だと思う言葉や部分に、線を</a:t>
            </a:r>
            <a:r>
              <a:rPr lang="ja-JP" altLang="en-US" sz="4000" dirty="0" err="1">
                <a:latin typeface="UD デジタル 教科書体 NK-B" panose="02020700000000000000" pitchFamily="18" charset="-128"/>
                <a:ea typeface="UD デジタル 教科書体 NK-B" panose="02020700000000000000" pitchFamily="18" charset="-128"/>
              </a:rPr>
              <a:t>引きま</a:t>
            </a:r>
            <a:r>
              <a:rPr lang="ja-JP" altLang="en-US" sz="4000" dirty="0">
                <a:latin typeface="UD デジタル 教科書体 NK-B" panose="02020700000000000000" pitchFamily="18" charset="-128"/>
                <a:ea typeface="UD デジタル 教科書体 NK-B" panose="02020700000000000000" pitchFamily="18" charset="-128"/>
              </a:rPr>
              <a:t>　しょう。</a:t>
            </a:r>
            <a:endParaRPr lang="en-US" altLang="ja-JP" sz="4000" dirty="0">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8D16921F-61C6-408E-9B00-D826F070F4DF}"/>
              </a:ext>
            </a:extLst>
          </p:cNvPr>
          <p:cNvSpPr txBox="1"/>
          <p:nvPr/>
        </p:nvSpPr>
        <p:spPr>
          <a:xfrm>
            <a:off x="405701" y="1574207"/>
            <a:ext cx="11880000"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しりょう</a:t>
            </a:r>
            <a:r>
              <a:rPr kumimoji="1" lang="ja-JP" altLang="en-US" sz="2000" dirty="0">
                <a:latin typeface="UD デジタル 教科書体 NK-B" panose="02020700000000000000" pitchFamily="18" charset="-128"/>
                <a:ea typeface="UD デジタル 教科書体 NK-B" panose="02020700000000000000" pitchFamily="18" charset="-128"/>
              </a:rPr>
              <a:t>　　　　 </a:t>
            </a:r>
            <a:r>
              <a:rPr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a:latin typeface="UD デジタル 教科書体 NK-B" panose="02020700000000000000" pitchFamily="18" charset="-128"/>
                <a:ea typeface="UD デジタル 教科書体 NK-B" panose="02020700000000000000" pitchFamily="18" charset="-128"/>
              </a:rPr>
              <a:t>なか       たいせつ　　　  　　 おも　　　　ことば　　　　　　ぶぶん　　 　　　　せん 　　　　ひ</a:t>
            </a:r>
          </a:p>
        </p:txBody>
      </p:sp>
    </p:spTree>
    <p:extLst>
      <p:ext uri="{BB962C8B-B14F-4D97-AF65-F5344CB8AC3E}">
        <p14:creationId xmlns:p14="http://schemas.microsoft.com/office/powerpoint/2010/main" val="421467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A05A096-0634-4B08-B247-073D5BAE1A91}"/>
              </a:ext>
            </a:extLst>
          </p:cNvPr>
          <p:cNvSpPr txBox="1"/>
          <p:nvPr/>
        </p:nvSpPr>
        <p:spPr>
          <a:xfrm>
            <a:off x="156000" y="82341"/>
            <a:ext cx="11880000" cy="1176717"/>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a:t>
            </a:r>
          </a:p>
        </p:txBody>
      </p:sp>
      <p:sp>
        <p:nvSpPr>
          <p:cNvPr id="15" name="テキスト ボックス 14">
            <a:extLst>
              <a:ext uri="{FF2B5EF4-FFF2-40B4-BE49-F238E27FC236}">
                <a16:creationId xmlns:a16="http://schemas.microsoft.com/office/drawing/2014/main" id="{428104E7-8F8B-479D-9564-2261A2C05975}"/>
              </a:ext>
            </a:extLst>
          </p:cNvPr>
          <p:cNvSpPr txBox="1"/>
          <p:nvPr/>
        </p:nvSpPr>
        <p:spPr>
          <a:xfrm>
            <a:off x="261509" y="180000"/>
            <a:ext cx="3951767" cy="1079058"/>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粗大ごみとは</a:t>
            </a:r>
          </a:p>
        </p:txBody>
      </p:sp>
      <p:sp>
        <p:nvSpPr>
          <p:cNvPr id="16" name="テキスト ボックス 15">
            <a:extLst>
              <a:ext uri="{FF2B5EF4-FFF2-40B4-BE49-F238E27FC236}">
                <a16:creationId xmlns:a16="http://schemas.microsoft.com/office/drawing/2014/main" id="{02A0CF66-A6A8-4E12-9607-BF3AFFB2BA2D}"/>
              </a:ext>
            </a:extLst>
          </p:cNvPr>
          <p:cNvSpPr txBox="1"/>
          <p:nvPr/>
        </p:nvSpPr>
        <p:spPr>
          <a:xfrm>
            <a:off x="-47190" y="232657"/>
            <a:ext cx="1679044"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そだい</a:t>
            </a:r>
            <a:r>
              <a:rPr kumimoji="1" lang="ja-JP" altLang="en-US" sz="2800" dirty="0">
                <a:latin typeface="UD デジタル 教科書体 NK-B" panose="02020700000000000000" pitchFamily="18" charset="-128"/>
                <a:ea typeface="UD デジタル 教科書体 NK-B" panose="02020700000000000000" pitchFamily="18" charset="-128"/>
              </a:rPr>
              <a:t>　　　　</a:t>
            </a:r>
          </a:p>
        </p:txBody>
      </p:sp>
      <p:sp>
        <p:nvSpPr>
          <p:cNvPr id="8" name="テキスト ボックス 7">
            <a:extLst>
              <a:ext uri="{FF2B5EF4-FFF2-40B4-BE49-F238E27FC236}">
                <a16:creationId xmlns:a16="http://schemas.microsoft.com/office/drawing/2014/main" id="{DD3126B2-9C03-4ED1-B648-9FFC24EC6FF1}"/>
              </a:ext>
            </a:extLst>
          </p:cNvPr>
          <p:cNvSpPr txBox="1"/>
          <p:nvPr/>
        </p:nvSpPr>
        <p:spPr>
          <a:xfrm>
            <a:off x="156000" y="1409373"/>
            <a:ext cx="11880000" cy="5146171"/>
          </a:xfrm>
          <a:prstGeom prst="rect">
            <a:avLst/>
          </a:prstGeom>
          <a:noFill/>
          <a:ln w="12700">
            <a:solidFill>
              <a:schemeClr val="tx1"/>
            </a:solidFill>
          </a:ln>
        </p:spPr>
        <p:txBody>
          <a:bodyPr wrap="square" rtlCol="0" anchor="ctr" anchorCtr="0">
            <a:noAutofit/>
          </a:bodyPr>
          <a:lstStyle/>
          <a:p>
            <a:pPr algn="just">
              <a:lnSpc>
                <a:spcPts val="10000"/>
              </a:lnSpc>
            </a:pPr>
            <a:r>
              <a:rPr lang="ja-JP" altLang="en-US" sz="4800" dirty="0">
                <a:latin typeface="UD デジタル 教科書体 NK-B" panose="02020700000000000000" pitchFamily="18" charset="-128"/>
                <a:ea typeface="UD デジタル 教科書体 NK-B" panose="02020700000000000000" pitchFamily="18" charset="-128"/>
              </a:rPr>
              <a:t>　原則として、最大辺がおおむね</a:t>
            </a:r>
            <a:r>
              <a:rPr lang="en-US" altLang="ja-JP" sz="4800" dirty="0">
                <a:latin typeface="UD デジタル 教科書体 NK-B" panose="02020700000000000000" pitchFamily="18" charset="-128"/>
                <a:ea typeface="UD デジタル 教科書体 NK-B" panose="02020700000000000000" pitchFamily="18" charset="-128"/>
              </a:rPr>
              <a:t>30cm</a:t>
            </a:r>
            <a:r>
              <a:rPr lang="ja-JP" altLang="en-US" sz="4800" dirty="0">
                <a:latin typeface="UD デジタル 教科書体 NK-B" panose="02020700000000000000" pitchFamily="18" charset="-128"/>
                <a:ea typeface="UD デジタル 教科書体 NK-B" panose="02020700000000000000" pitchFamily="18" charset="-128"/>
              </a:rPr>
              <a:t>以上の大型のごみが粗大ごみです。具体的には、一般家庭から排出される家具、布団、電化製品、自転車などになります。</a:t>
            </a:r>
            <a:endParaRPr kumimoji="1" lang="ja-JP" altLang="en-US" sz="4800" dirty="0">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BCED5558-B1D5-4A17-8351-140D277C4DC9}"/>
              </a:ext>
            </a:extLst>
          </p:cNvPr>
          <p:cNvSpPr txBox="1"/>
          <p:nvPr/>
        </p:nvSpPr>
        <p:spPr>
          <a:xfrm>
            <a:off x="150218" y="1557756"/>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げんそく</a:t>
            </a:r>
            <a:r>
              <a:rPr kumimoji="1" lang="ja-JP" altLang="en-US" sz="2800" dirty="0">
                <a:latin typeface="UD デジタル 教科書体 NK-B" panose="02020700000000000000" pitchFamily="18" charset="-128"/>
                <a:ea typeface="UD デジタル 教科書体 NK-B" panose="02020700000000000000" pitchFamily="18" charset="-128"/>
              </a:rPr>
              <a:t>　　　　 　　　　　 さいだいへん　　　  　　　　　　　　　　　　     　　　　　 いじょう</a:t>
            </a:r>
          </a:p>
        </p:txBody>
      </p:sp>
      <p:sp>
        <p:nvSpPr>
          <p:cNvPr id="10" name="テキスト ボックス 9">
            <a:extLst>
              <a:ext uri="{FF2B5EF4-FFF2-40B4-BE49-F238E27FC236}">
                <a16:creationId xmlns:a16="http://schemas.microsoft.com/office/drawing/2014/main" id="{4E10FDEE-8300-4B9B-AE5B-33ED77F6250C}"/>
              </a:ext>
            </a:extLst>
          </p:cNvPr>
          <p:cNvSpPr txBox="1"/>
          <p:nvPr/>
        </p:nvSpPr>
        <p:spPr>
          <a:xfrm>
            <a:off x="347164" y="2854719"/>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おおがた</a:t>
            </a:r>
            <a:r>
              <a:rPr kumimoji="1" lang="ja-JP" altLang="en-US" sz="2800" dirty="0">
                <a:latin typeface="UD デジタル 教科書体 NK-B" panose="02020700000000000000" pitchFamily="18" charset="-128"/>
                <a:ea typeface="UD デジタル 教科書体 NK-B" panose="02020700000000000000" pitchFamily="18" charset="-128"/>
              </a:rPr>
              <a:t>　　　　 　　　　　 　　そだい　　　  　　　　　　　　　　　 ぐたいてき</a:t>
            </a:r>
          </a:p>
        </p:txBody>
      </p:sp>
      <p:sp>
        <p:nvSpPr>
          <p:cNvPr id="11" name="テキスト ボックス 10">
            <a:extLst>
              <a:ext uri="{FF2B5EF4-FFF2-40B4-BE49-F238E27FC236}">
                <a16:creationId xmlns:a16="http://schemas.microsoft.com/office/drawing/2014/main" id="{72634A31-A8DB-40EA-B915-47A50FEE5E63}"/>
              </a:ext>
            </a:extLst>
          </p:cNvPr>
          <p:cNvSpPr txBox="1"/>
          <p:nvPr/>
        </p:nvSpPr>
        <p:spPr>
          <a:xfrm>
            <a:off x="261509" y="4092751"/>
            <a:ext cx="11880000" cy="360000"/>
          </a:xfrm>
          <a:prstGeom prst="rect">
            <a:avLst/>
          </a:prstGeom>
          <a:noFill/>
        </p:spPr>
        <p:txBody>
          <a:bodyPr wrap="square" rtlCol="0" anchor="ctr" anchorCtr="0">
            <a:noAutofit/>
          </a:bodyPr>
          <a:lstStyle/>
          <a:p>
            <a:pPr algn="just"/>
            <a:r>
              <a:rPr kumimoji="1" lang="ja-JP" altLang="en-US" sz="2800" dirty="0">
                <a:latin typeface="UD デジタル 教科書体 NK-B" panose="02020700000000000000" pitchFamily="18" charset="-128"/>
                <a:ea typeface="UD デジタル 教科書体 NK-B" panose="02020700000000000000" pitchFamily="18" charset="-128"/>
              </a:rPr>
              <a:t>いっぱんかてい　　　　 　はいしゅつ　　　　　　　　 かぐ　　　　 ふとん　　　でんかせい</a:t>
            </a:r>
          </a:p>
        </p:txBody>
      </p:sp>
      <p:sp>
        <p:nvSpPr>
          <p:cNvPr id="12" name="テキスト ボックス 11">
            <a:extLst>
              <a:ext uri="{FF2B5EF4-FFF2-40B4-BE49-F238E27FC236}">
                <a16:creationId xmlns:a16="http://schemas.microsoft.com/office/drawing/2014/main" id="{2CB53F5D-A6A8-4CE4-B49F-785F6BACA9A2}"/>
              </a:ext>
            </a:extLst>
          </p:cNvPr>
          <p:cNvSpPr txBox="1"/>
          <p:nvPr/>
        </p:nvSpPr>
        <p:spPr>
          <a:xfrm>
            <a:off x="-273065" y="5363366"/>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ひん</a:t>
            </a:r>
            <a:r>
              <a:rPr kumimoji="1" lang="ja-JP" altLang="en-US" sz="2800" dirty="0">
                <a:latin typeface="UD デジタル 教科書体 NK-B" panose="02020700000000000000" pitchFamily="18" charset="-128"/>
                <a:ea typeface="UD デジタル 教科書体 NK-B" panose="02020700000000000000" pitchFamily="18" charset="-128"/>
              </a:rPr>
              <a:t>　　 じてんしゃ</a:t>
            </a:r>
          </a:p>
        </p:txBody>
      </p:sp>
      <p:cxnSp>
        <p:nvCxnSpPr>
          <p:cNvPr id="3" name="直線コネクタ 2">
            <a:extLst>
              <a:ext uri="{FF2B5EF4-FFF2-40B4-BE49-F238E27FC236}">
                <a16:creationId xmlns:a16="http://schemas.microsoft.com/office/drawing/2014/main" id="{CC456A5E-263E-4C0E-9037-4C977543A513}"/>
              </a:ext>
            </a:extLst>
          </p:cNvPr>
          <p:cNvCxnSpPr/>
          <p:nvPr/>
        </p:nvCxnSpPr>
        <p:spPr>
          <a:xfrm>
            <a:off x="3924887" y="2523286"/>
            <a:ext cx="797622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8C3A3FE7-09E3-40CC-9C93-BA032A42CBC4}"/>
              </a:ext>
            </a:extLst>
          </p:cNvPr>
          <p:cNvCxnSpPr/>
          <p:nvPr/>
        </p:nvCxnSpPr>
        <p:spPr>
          <a:xfrm>
            <a:off x="297925" y="3796413"/>
            <a:ext cx="8100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613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750"/>
                                        <p:tgtEl>
                                          <p:spTgt spid="3"/>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428104E7-8F8B-479D-9564-2261A2C05975}"/>
              </a:ext>
            </a:extLst>
          </p:cNvPr>
          <p:cNvSpPr txBox="1"/>
          <p:nvPr/>
        </p:nvSpPr>
        <p:spPr>
          <a:xfrm>
            <a:off x="-117855" y="196947"/>
            <a:ext cx="11880000" cy="1085552"/>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「粗大ごみ</a:t>
            </a:r>
            <a:r>
              <a:rPr lang="ja-JP" altLang="en-US" sz="4800" dirty="0">
                <a:latin typeface="UD デジタル 教科書体 NK-B" panose="02020700000000000000" pitchFamily="18" charset="-128"/>
                <a:ea typeface="UD デジタル 教科書体 NK-B" panose="02020700000000000000" pitchFamily="18" charset="-128"/>
              </a:rPr>
              <a:t>」とは何かを</a:t>
            </a:r>
            <a:r>
              <a:rPr kumimoji="1" lang="ja-JP" altLang="en-US" sz="4800" dirty="0">
                <a:latin typeface="UD デジタル 教科書体 NK-B" panose="02020700000000000000" pitchFamily="18" charset="-128"/>
                <a:ea typeface="UD デジタル 教科書体 NK-B" panose="02020700000000000000" pitchFamily="18" charset="-128"/>
              </a:rPr>
              <a:t>まとめましょう。</a:t>
            </a:r>
          </a:p>
        </p:txBody>
      </p:sp>
      <p:sp>
        <p:nvSpPr>
          <p:cNvPr id="16" name="テキスト ボックス 15">
            <a:extLst>
              <a:ext uri="{FF2B5EF4-FFF2-40B4-BE49-F238E27FC236}">
                <a16:creationId xmlns:a16="http://schemas.microsoft.com/office/drawing/2014/main" id="{02A0CF66-A6A8-4E12-9607-BF3AFFB2BA2D}"/>
              </a:ext>
            </a:extLst>
          </p:cNvPr>
          <p:cNvSpPr txBox="1"/>
          <p:nvPr/>
        </p:nvSpPr>
        <p:spPr>
          <a:xfrm>
            <a:off x="312000" y="196947"/>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そだい　　　　　　　　　　　　　 なに</a:t>
            </a:r>
            <a:r>
              <a:rPr kumimoji="1" lang="ja-JP" altLang="en-US" sz="2800" dirty="0">
                <a:latin typeface="UD デジタル 教科書体 NK-B" panose="02020700000000000000" pitchFamily="18" charset="-128"/>
                <a:ea typeface="UD デジタル 教科書体 NK-B" panose="02020700000000000000" pitchFamily="18" charset="-128"/>
              </a:rPr>
              <a:t>　　　　 　　　　</a:t>
            </a:r>
          </a:p>
        </p:txBody>
      </p:sp>
      <p:sp>
        <p:nvSpPr>
          <p:cNvPr id="8" name="テキスト ボックス 7">
            <a:extLst>
              <a:ext uri="{FF2B5EF4-FFF2-40B4-BE49-F238E27FC236}">
                <a16:creationId xmlns:a16="http://schemas.microsoft.com/office/drawing/2014/main" id="{EC8DC504-3106-4D6A-BEE7-B33D5828EC54}"/>
              </a:ext>
            </a:extLst>
          </p:cNvPr>
          <p:cNvSpPr txBox="1"/>
          <p:nvPr/>
        </p:nvSpPr>
        <p:spPr>
          <a:xfrm>
            <a:off x="106762" y="1665589"/>
            <a:ext cx="11880000" cy="1589649"/>
          </a:xfrm>
          <a:prstGeom prst="rect">
            <a:avLst/>
          </a:prstGeom>
          <a:noFill/>
        </p:spPr>
        <p:txBody>
          <a:bodyPr wrap="square" rtlCol="0" anchor="ctr" anchorCtr="0">
            <a:noAutofit/>
          </a:bodyPr>
          <a:lstStyle/>
          <a:p>
            <a:pPr marL="541338" indent="-541338" algn="just"/>
            <a:r>
              <a:rPr kumimoji="1" lang="ja-JP" altLang="en-US" sz="4000" dirty="0">
                <a:latin typeface="UD デジタル 教科書体 NK-B" panose="02020700000000000000" pitchFamily="18" charset="-128"/>
                <a:ea typeface="UD デジタル 教科書体 NK-B" panose="02020700000000000000" pitchFamily="18" charset="-128"/>
              </a:rPr>
              <a:t>②難しい言葉の意味を国語辞典で調べ、下の□に書きましょう。</a:t>
            </a:r>
          </a:p>
        </p:txBody>
      </p:sp>
      <p:sp>
        <p:nvSpPr>
          <p:cNvPr id="2" name="正方形/長方形 1">
            <a:extLst>
              <a:ext uri="{FF2B5EF4-FFF2-40B4-BE49-F238E27FC236}">
                <a16:creationId xmlns:a16="http://schemas.microsoft.com/office/drawing/2014/main" id="{D2E391D0-03B6-471B-9CA2-3102BA45A5CE}"/>
              </a:ext>
            </a:extLst>
          </p:cNvPr>
          <p:cNvSpPr/>
          <p:nvPr/>
        </p:nvSpPr>
        <p:spPr>
          <a:xfrm>
            <a:off x="739809" y="3207544"/>
            <a:ext cx="11160000" cy="324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3C941082-A827-4DB5-991B-78C742BE500C}"/>
              </a:ext>
            </a:extLst>
          </p:cNvPr>
          <p:cNvSpPr txBox="1"/>
          <p:nvPr/>
        </p:nvSpPr>
        <p:spPr>
          <a:xfrm>
            <a:off x="369987" y="1553049"/>
            <a:ext cx="11880000" cy="360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むずか</a:t>
            </a:r>
            <a:r>
              <a:rPr kumimoji="1" lang="ja-JP" altLang="en-US" sz="2000" dirty="0">
                <a:latin typeface="UD デジタル 教科書体 NK-B" panose="02020700000000000000" pitchFamily="18" charset="-128"/>
                <a:ea typeface="UD デジタル 教科書体 NK-B" panose="02020700000000000000" pitchFamily="18" charset="-128"/>
              </a:rPr>
              <a:t>　　　　 　 ことば　　　  　　 いみ　　　　　　　こくごじてん　　　　　　  しら 　　　　　 </a:t>
            </a:r>
            <a:r>
              <a:rPr lang="ja-JP" altLang="en-US" sz="2000" dirty="0">
                <a:latin typeface="UD デジタル 教科書体 NK-B" panose="02020700000000000000" pitchFamily="18" charset="-128"/>
                <a:ea typeface="UD デジタル 教科書体 NK-B" panose="02020700000000000000" pitchFamily="18" charset="-128"/>
              </a:rPr>
              <a:t>した　　　　　　　　　　　 か</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61096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A05A096-0634-4B08-B247-073D5BAE1A91}"/>
              </a:ext>
            </a:extLst>
          </p:cNvPr>
          <p:cNvSpPr txBox="1"/>
          <p:nvPr/>
        </p:nvSpPr>
        <p:spPr>
          <a:xfrm>
            <a:off x="156000" y="82341"/>
            <a:ext cx="11880000" cy="1176717"/>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a:t>
            </a:r>
          </a:p>
        </p:txBody>
      </p:sp>
      <p:sp>
        <p:nvSpPr>
          <p:cNvPr id="15" name="テキスト ボックス 14">
            <a:extLst>
              <a:ext uri="{FF2B5EF4-FFF2-40B4-BE49-F238E27FC236}">
                <a16:creationId xmlns:a16="http://schemas.microsoft.com/office/drawing/2014/main" id="{428104E7-8F8B-479D-9564-2261A2C05975}"/>
              </a:ext>
            </a:extLst>
          </p:cNvPr>
          <p:cNvSpPr txBox="1"/>
          <p:nvPr/>
        </p:nvSpPr>
        <p:spPr>
          <a:xfrm>
            <a:off x="261509" y="180000"/>
            <a:ext cx="3951767" cy="1079058"/>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粗大ごみとは</a:t>
            </a:r>
          </a:p>
        </p:txBody>
      </p:sp>
      <p:sp>
        <p:nvSpPr>
          <p:cNvPr id="16" name="テキスト ボックス 15">
            <a:extLst>
              <a:ext uri="{FF2B5EF4-FFF2-40B4-BE49-F238E27FC236}">
                <a16:creationId xmlns:a16="http://schemas.microsoft.com/office/drawing/2014/main" id="{02A0CF66-A6A8-4E12-9607-BF3AFFB2BA2D}"/>
              </a:ext>
            </a:extLst>
          </p:cNvPr>
          <p:cNvSpPr txBox="1"/>
          <p:nvPr/>
        </p:nvSpPr>
        <p:spPr>
          <a:xfrm>
            <a:off x="-47190" y="232657"/>
            <a:ext cx="1679044"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そだい</a:t>
            </a:r>
            <a:r>
              <a:rPr kumimoji="1" lang="ja-JP" altLang="en-US" sz="2800" dirty="0">
                <a:latin typeface="UD デジタル 教科書体 NK-B" panose="02020700000000000000" pitchFamily="18" charset="-128"/>
                <a:ea typeface="UD デジタル 教科書体 NK-B" panose="02020700000000000000" pitchFamily="18" charset="-128"/>
              </a:rPr>
              <a:t>　　　　</a:t>
            </a:r>
          </a:p>
        </p:txBody>
      </p:sp>
      <p:sp>
        <p:nvSpPr>
          <p:cNvPr id="8" name="テキスト ボックス 7">
            <a:extLst>
              <a:ext uri="{FF2B5EF4-FFF2-40B4-BE49-F238E27FC236}">
                <a16:creationId xmlns:a16="http://schemas.microsoft.com/office/drawing/2014/main" id="{DD3126B2-9C03-4ED1-B648-9FFC24EC6FF1}"/>
              </a:ext>
            </a:extLst>
          </p:cNvPr>
          <p:cNvSpPr txBox="1"/>
          <p:nvPr/>
        </p:nvSpPr>
        <p:spPr>
          <a:xfrm>
            <a:off x="156000" y="1521916"/>
            <a:ext cx="11880000" cy="4970324"/>
          </a:xfrm>
          <a:prstGeom prst="rect">
            <a:avLst/>
          </a:prstGeom>
          <a:noFill/>
          <a:ln w="12700">
            <a:solidFill>
              <a:schemeClr val="tx1"/>
            </a:solidFill>
          </a:ln>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粗大ごみの処理は申込制になっており、有　料での排出となります。</a:t>
            </a:r>
            <a:endParaRPr kumimoji="1" lang="en-US" altLang="ja-JP" sz="4800" dirty="0">
              <a:latin typeface="UD デジタル 教科書体 NK-B" panose="02020700000000000000" pitchFamily="18" charset="-128"/>
              <a:ea typeface="UD デジタル 教科書体 NK-B" panose="02020700000000000000" pitchFamily="18" charset="-128"/>
            </a:endParaRPr>
          </a:p>
          <a:p>
            <a:pPr marL="625475" indent="-625475" algn="just">
              <a:lnSpc>
                <a:spcPts val="10000"/>
              </a:lnSpc>
            </a:pPr>
            <a:r>
              <a:rPr lang="en-US" altLang="ja-JP" sz="4800" dirty="0">
                <a:latin typeface="UD デジタル 教科書体 NK-B" panose="02020700000000000000" pitchFamily="18" charset="-128"/>
                <a:ea typeface="UD デジタル 教科書体 NK-B" panose="02020700000000000000" pitchFamily="18" charset="-128"/>
              </a:rPr>
              <a:t>※</a:t>
            </a:r>
            <a:r>
              <a:rPr lang="ja-JP" altLang="en-US" sz="4800" dirty="0">
                <a:latin typeface="UD デジタル 教科書体 NK-B" panose="02020700000000000000" pitchFamily="18" charset="-128"/>
                <a:ea typeface="UD デジタル 教科書体 NK-B" panose="02020700000000000000" pitchFamily="18" charset="-128"/>
              </a:rPr>
              <a:t>エアコン、テレビ、冷蔵庫、洗濯機、衣類乾　燥機とパソコンは対象外です。</a:t>
            </a:r>
            <a:endParaRPr kumimoji="1" lang="en-US" altLang="ja-JP" sz="4800" dirty="0">
              <a:latin typeface="UD デジタル 教科書体 NK-B" panose="02020700000000000000" pitchFamily="18" charset="-128"/>
              <a:ea typeface="UD デジタル 教科書体 NK-B" panose="02020700000000000000" pitchFamily="18" charset="-128"/>
            </a:endParaRPr>
          </a:p>
        </p:txBody>
      </p:sp>
      <p:sp>
        <p:nvSpPr>
          <p:cNvPr id="6" name="テキスト ボックス 5">
            <a:extLst>
              <a:ext uri="{FF2B5EF4-FFF2-40B4-BE49-F238E27FC236}">
                <a16:creationId xmlns:a16="http://schemas.microsoft.com/office/drawing/2014/main" id="{138FC820-CE74-4EC8-9E99-A01DC94E3ED1}"/>
              </a:ext>
            </a:extLst>
          </p:cNvPr>
          <p:cNvSpPr txBox="1"/>
          <p:nvPr/>
        </p:nvSpPr>
        <p:spPr>
          <a:xfrm>
            <a:off x="150218" y="1592926"/>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そだい</a:t>
            </a:r>
            <a:r>
              <a:rPr kumimoji="1" lang="ja-JP" altLang="en-US" sz="2800" dirty="0">
                <a:latin typeface="UD デジタル 教科書体 NK-B" panose="02020700000000000000" pitchFamily="18" charset="-128"/>
                <a:ea typeface="UD デジタル 教科書体 NK-B" panose="02020700000000000000" pitchFamily="18" charset="-128"/>
              </a:rPr>
              <a:t>　　　　 　　　　　 　しょり　　　  もうしこみせい　　　　　　　　　　　　　　　　　　ゆう</a:t>
            </a:r>
          </a:p>
        </p:txBody>
      </p:sp>
      <p:sp>
        <p:nvSpPr>
          <p:cNvPr id="7" name="テキスト ボックス 6">
            <a:extLst>
              <a:ext uri="{FF2B5EF4-FFF2-40B4-BE49-F238E27FC236}">
                <a16:creationId xmlns:a16="http://schemas.microsoft.com/office/drawing/2014/main" id="{5E3B1ADE-8D30-42FC-A0AA-0C5A45F4BC10}"/>
              </a:ext>
            </a:extLst>
          </p:cNvPr>
          <p:cNvSpPr txBox="1"/>
          <p:nvPr/>
        </p:nvSpPr>
        <p:spPr>
          <a:xfrm>
            <a:off x="72838" y="2861753"/>
            <a:ext cx="11880000" cy="360000"/>
          </a:xfrm>
          <a:prstGeom prst="rect">
            <a:avLst/>
          </a:prstGeom>
          <a:noFill/>
        </p:spPr>
        <p:txBody>
          <a:bodyPr wrap="square" rtlCol="0" anchor="ctr" anchorCtr="0">
            <a:noAutofit/>
          </a:bodyPr>
          <a:lstStyle/>
          <a:p>
            <a:pPr algn="just"/>
            <a:r>
              <a:rPr kumimoji="1" lang="ja-JP" altLang="en-US" sz="2800" dirty="0">
                <a:latin typeface="UD デジタル 教科書体 NK-B" panose="02020700000000000000" pitchFamily="18" charset="-128"/>
                <a:ea typeface="UD デジタル 教科書体 NK-B" panose="02020700000000000000" pitchFamily="18" charset="-128"/>
              </a:rPr>
              <a:t>りょう　　　　 はいしゅつ</a:t>
            </a:r>
          </a:p>
        </p:txBody>
      </p:sp>
      <p:sp>
        <p:nvSpPr>
          <p:cNvPr id="9" name="テキスト ボックス 8">
            <a:extLst>
              <a:ext uri="{FF2B5EF4-FFF2-40B4-BE49-F238E27FC236}">
                <a16:creationId xmlns:a16="http://schemas.microsoft.com/office/drawing/2014/main" id="{83AB8E95-7051-4B31-9B62-37704AC5A2E0}"/>
              </a:ext>
            </a:extLst>
          </p:cNvPr>
          <p:cNvSpPr txBox="1"/>
          <p:nvPr/>
        </p:nvSpPr>
        <p:spPr>
          <a:xfrm>
            <a:off x="261509" y="4127921"/>
            <a:ext cx="11880000" cy="360000"/>
          </a:xfrm>
          <a:prstGeom prst="rect">
            <a:avLst/>
          </a:prstGeom>
          <a:noFill/>
        </p:spPr>
        <p:txBody>
          <a:bodyPr wrap="square" rtlCol="0" anchor="ctr" anchorCtr="0">
            <a:noAutofit/>
          </a:bodyPr>
          <a:lstStyle/>
          <a:p>
            <a:pPr algn="just"/>
            <a:r>
              <a:rPr kumimoji="1" lang="ja-JP" altLang="en-US" sz="2800" dirty="0">
                <a:latin typeface="UD デジタル 教科書体 NK-B" panose="02020700000000000000" pitchFamily="18" charset="-128"/>
                <a:ea typeface="UD デジタル 教科書体 NK-B" panose="02020700000000000000" pitchFamily="18" charset="-128"/>
              </a:rPr>
              <a:t>　　　　　　　　　　　　　　　　　　　　　　　　　　　れいぞうこ　　　 せんたくき</a:t>
            </a:r>
            <a:r>
              <a:rPr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err="1">
                <a:latin typeface="UD デジタル 教科書体 NK-B" panose="02020700000000000000" pitchFamily="18" charset="-128"/>
                <a:ea typeface="UD デジタル 教科書体 NK-B" panose="02020700000000000000" pitchFamily="18" charset="-128"/>
              </a:rPr>
              <a:t>いるいかん</a:t>
            </a:r>
            <a:endParaRPr kumimoji="1" lang="ja-JP" altLang="en-US" sz="2800" dirty="0">
              <a:latin typeface="UD デジタル 教科書体 NK-B" panose="02020700000000000000" pitchFamily="18" charset="-128"/>
              <a:ea typeface="UD デジタル 教科書体 NK-B" panose="02020700000000000000" pitchFamily="18" charset="-128"/>
            </a:endParaRPr>
          </a:p>
        </p:txBody>
      </p:sp>
      <p:sp>
        <p:nvSpPr>
          <p:cNvPr id="10" name="テキスト ボックス 9">
            <a:extLst>
              <a:ext uri="{FF2B5EF4-FFF2-40B4-BE49-F238E27FC236}">
                <a16:creationId xmlns:a16="http://schemas.microsoft.com/office/drawing/2014/main" id="{337D1311-516D-4477-94D9-1EC9B09683D5}"/>
              </a:ext>
            </a:extLst>
          </p:cNvPr>
          <p:cNvSpPr txBox="1"/>
          <p:nvPr/>
        </p:nvSpPr>
        <p:spPr>
          <a:xfrm>
            <a:off x="-216793" y="5398536"/>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そうき　　　　　　　　　　　　　　　　たいしょうがい</a:t>
            </a:r>
            <a:endParaRPr kumimoji="1" lang="ja-JP" altLang="en-US" sz="2800" dirty="0">
              <a:latin typeface="UD デジタル 教科書体 NK-B" panose="02020700000000000000" pitchFamily="18" charset="-128"/>
              <a:ea typeface="UD デジタル 教科書体 NK-B" panose="02020700000000000000" pitchFamily="18" charset="-128"/>
            </a:endParaRPr>
          </a:p>
        </p:txBody>
      </p:sp>
      <p:cxnSp>
        <p:nvCxnSpPr>
          <p:cNvPr id="11" name="直線コネクタ 10">
            <a:extLst>
              <a:ext uri="{FF2B5EF4-FFF2-40B4-BE49-F238E27FC236}">
                <a16:creationId xmlns:a16="http://schemas.microsoft.com/office/drawing/2014/main" id="{2A6934B3-CA6B-4990-A9E0-F46A75F00E2F}"/>
              </a:ext>
            </a:extLst>
          </p:cNvPr>
          <p:cNvCxnSpPr/>
          <p:nvPr/>
        </p:nvCxnSpPr>
        <p:spPr>
          <a:xfrm>
            <a:off x="11352596" y="2616591"/>
            <a:ext cx="612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902EF279-C05D-421F-A7FF-35FB534E8DB0}"/>
              </a:ext>
            </a:extLst>
          </p:cNvPr>
          <p:cNvCxnSpPr/>
          <p:nvPr/>
        </p:nvCxnSpPr>
        <p:spPr>
          <a:xfrm>
            <a:off x="255721" y="3889718"/>
            <a:ext cx="612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641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1633</Words>
  <Application>Microsoft Office PowerPoint</Application>
  <PresentationFormat>ワイド画面</PresentationFormat>
  <Paragraphs>178</Paragraphs>
  <Slides>14</Slides>
  <Notes>14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BIZ UDPゴシック</vt:lpstr>
      <vt:lpstr>ＭＳ ゴシック</vt:lpstr>
      <vt:lpstr>UD デジタル 教科書体 NK-B</vt:lpstr>
      <vt:lpstr>UD デジタル 教科書体 NP-B</vt:lpstr>
      <vt:lpstr>游ゴシック</vt:lpstr>
      <vt:lpstr>游ゴシック Light</vt:lpstr>
      <vt:lpstr>Arial</vt:lpstr>
      <vt:lpstr>Office テーマ</vt:lpstr>
      <vt:lpstr>資料を読んで まとめよう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佳慎</dc:creator>
  <cp:lastModifiedBy>tano daisuke</cp:lastModifiedBy>
  <cp:revision>179</cp:revision>
  <cp:lastPrinted>2021-01-19T03:24:28Z</cp:lastPrinted>
  <dcterms:created xsi:type="dcterms:W3CDTF">2020-08-30T15:12:17Z</dcterms:created>
  <dcterms:modified xsi:type="dcterms:W3CDTF">2021-01-20T23:47:29Z</dcterms:modified>
</cp:coreProperties>
</file>