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3" r:id="rId3"/>
    <p:sldId id="306" r:id="rId4"/>
    <p:sldId id="322" r:id="rId5"/>
    <p:sldId id="303" r:id="rId6"/>
    <p:sldId id="323" r:id="rId7"/>
    <p:sldId id="324" r:id="rId8"/>
    <p:sldId id="299" r:id="rId9"/>
    <p:sldId id="326" r:id="rId10"/>
    <p:sldId id="327" r:id="rId11"/>
    <p:sldId id="328" r:id="rId12"/>
    <p:sldId id="325" r:id="rId13"/>
    <p:sldId id="332" r:id="rId14"/>
    <p:sldId id="333"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FF"/>
    <a:srgbClr val="FFCCFF"/>
    <a:srgbClr val="CC0099"/>
    <a:srgbClr val="66FFFF"/>
    <a:srgbClr val="FFFF99"/>
    <a:srgbClr val="FFCC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8" autoAdjust="0"/>
    <p:restoredTop sz="54645" autoAdjust="0"/>
  </p:normalViewPr>
  <p:slideViewPr>
    <p:cSldViewPr snapToGrid="0">
      <p:cViewPr varScale="1">
        <p:scale>
          <a:sx n="40" d="100"/>
          <a:sy n="40" d="100"/>
        </p:scale>
        <p:origin x="1650"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9286F41-1585-41BD-9624-F9FCB60A5A2E}" type="datetimeFigureOut">
              <a:rPr kumimoji="1" lang="ja-JP" altLang="en-US" smtClean="0"/>
              <a:t>2021/1/26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41992E-C75A-4D0B-9635-093ACBB7CAD8}" type="slidenum">
              <a:rPr kumimoji="1" lang="ja-JP" altLang="en-US" smtClean="0"/>
              <a:t>‹#›</a:t>
            </a:fld>
            <a:endParaRPr kumimoji="1" lang="ja-JP" altLang="en-US"/>
          </a:p>
        </p:txBody>
      </p:sp>
    </p:spTree>
    <p:extLst>
      <p:ext uri="{BB962C8B-B14F-4D97-AF65-F5344CB8AC3E}">
        <p14:creationId xmlns:p14="http://schemas.microsoft.com/office/powerpoint/2010/main" val="602297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数」について勉強しましょう。</a:t>
            </a: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1</a:t>
            </a:fld>
            <a:endParaRPr kumimoji="1" lang="ja-JP" altLang="en-US"/>
          </a:p>
        </p:txBody>
      </p:sp>
    </p:spTree>
    <p:extLst>
      <p:ext uri="{BB962C8B-B14F-4D97-AF65-F5344CB8AC3E}">
        <p14:creationId xmlns:p14="http://schemas.microsoft.com/office/powerpoint/2010/main" val="17517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この図形は、「台形」と言います。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「台形」は、＜クリック＞向かい合った一組の辺が平行な四角形です。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今、説明した「平行四辺形」、「ひし形」、「台形」を、実際に描いてみましょう。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記入用紙がありますので、見本を参考にしながら、自分で描いてみてください。</a:t>
            </a:r>
          </a:p>
        </p:txBody>
      </p:sp>
      <p:sp>
        <p:nvSpPr>
          <p:cNvPr id="4" name="スライド番号プレースホルダー 3"/>
          <p:cNvSpPr>
            <a:spLocks noGrp="1"/>
          </p:cNvSpPr>
          <p:nvPr>
            <p:ph type="sldNum" sz="quarter" idx="10"/>
          </p:nvPr>
        </p:nvSpPr>
        <p:spPr/>
        <p:txBody>
          <a:bodyPr/>
          <a:lstStyle/>
          <a:p>
            <a:fld id="{B3F9942E-F5B6-4598-9CE8-A2737129506F}" type="slidenum">
              <a:rPr kumimoji="1" lang="ja-JP" altLang="en-US" smtClean="0"/>
              <a:t>10</a:t>
            </a:fld>
            <a:endParaRPr kumimoji="1" lang="ja-JP" altLang="en-US"/>
          </a:p>
        </p:txBody>
      </p:sp>
    </p:spTree>
    <p:extLst>
      <p:ext uri="{BB962C8B-B14F-4D97-AF65-F5344CB8AC3E}">
        <p14:creationId xmlns:p14="http://schemas.microsoft.com/office/powerpoint/2010/main" val="341332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次の図形の中から、「平行四辺形」、「ひし形」、「台形」を探しましょう。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まずは、「平行四辺形」はどこにありますか。</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そうです、＜クリック＞これとこれです。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では、「ひし形」はどこにありますか。</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そう、＜クリック＞これとこれです。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「台形」はどこにありますか。</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そうですね、＜クリック＞これとこれです。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図形は、回転しても大きさが変わっても、向かい合う辺が平行だったり、辺の長さが等しいなどの条件が揃っていれば、それぞれ、「平行四辺形」、「ひし形」、「台形」と言うことができます。</a:t>
            </a:r>
          </a:p>
        </p:txBody>
      </p:sp>
      <p:sp>
        <p:nvSpPr>
          <p:cNvPr id="4" name="スライド番号プレースホルダー 3"/>
          <p:cNvSpPr>
            <a:spLocks noGrp="1"/>
          </p:cNvSpPr>
          <p:nvPr>
            <p:ph type="sldNum" sz="quarter" idx="10"/>
          </p:nvPr>
        </p:nvSpPr>
        <p:spPr/>
        <p:txBody>
          <a:bodyPr/>
          <a:lstStyle/>
          <a:p>
            <a:fld id="{B3F9942E-F5B6-4598-9CE8-A2737129506F}" type="slidenum">
              <a:rPr kumimoji="1" lang="ja-JP" altLang="en-US" smtClean="0"/>
              <a:t>11</a:t>
            </a:fld>
            <a:endParaRPr kumimoji="1" lang="ja-JP" altLang="en-US"/>
          </a:p>
        </p:txBody>
      </p:sp>
    </p:spTree>
    <p:extLst>
      <p:ext uri="{BB962C8B-B14F-4D97-AF65-F5344CB8AC3E}">
        <p14:creationId xmlns:p14="http://schemas.microsoft.com/office/powerpoint/2010/main" val="311877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「比例」について勉強しましょう。</a:t>
            </a: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12</a:t>
            </a:fld>
            <a:endParaRPr kumimoji="1" lang="ja-JP" altLang="en-US"/>
          </a:p>
        </p:txBody>
      </p:sp>
    </p:spTree>
    <p:extLst>
      <p:ext uri="{BB962C8B-B14F-4D97-AF65-F5344CB8AC3E}">
        <p14:creationId xmlns:p14="http://schemas.microsoft.com/office/powerpoint/2010/main" val="189964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「比例」とは、「二つの変数の比が、他の二つの変数の比と等しいこと」を言います。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例えば、お風呂にお湯を入れたときに時間と、水の深さを計測したところ、表のようになりました。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１分間水を入れ続けると、水の深さは２</a:t>
            </a:r>
            <a:r>
              <a:rPr lang="en-US" altLang="ja-JP" dirty="0">
                <a:latin typeface="ＭＳ ゴシック" panose="020B0609070205080204" pitchFamily="49" charset="-128"/>
                <a:ea typeface="ＭＳ ゴシック" panose="020B0609070205080204" pitchFamily="49" charset="-128"/>
              </a:rPr>
              <a:t>cm</a:t>
            </a:r>
            <a:r>
              <a:rPr lang="ja-JP" altLang="en-US" dirty="0" err="1">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２分間では４</a:t>
            </a:r>
            <a:r>
              <a:rPr lang="en-US" altLang="ja-JP" dirty="0">
                <a:latin typeface="ＭＳ ゴシック" panose="020B0609070205080204" pitchFamily="49" charset="-128"/>
                <a:ea typeface="ＭＳ ゴシック" panose="020B0609070205080204" pitchFamily="49" charset="-128"/>
              </a:rPr>
              <a:t>cm</a:t>
            </a:r>
            <a:r>
              <a:rPr lang="ja-JP" altLang="en-US" dirty="0" err="1">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３分間では６</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となりました。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「時間」が２倍、３倍、４倍になると、「水の深さ」も２倍、３倍、４倍になります。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このような関係を「比例」と言います。</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13</a:t>
            </a:fld>
            <a:endParaRPr kumimoji="1" lang="ja-JP" altLang="en-US"/>
          </a:p>
        </p:txBody>
      </p:sp>
    </p:spTree>
    <p:extLst>
      <p:ext uri="{BB962C8B-B14F-4D97-AF65-F5344CB8AC3E}">
        <p14:creationId xmlns:p14="http://schemas.microsoft.com/office/powerpoint/2010/main" val="382995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49" cy="4657340"/>
          </a:xfrm>
        </p:spPr>
        <p:txBody>
          <a:bodyPr/>
          <a:lstStyle/>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では、長方形の縦の長さと面積について、「比例」の関係を確かめてみましょう。</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皆さんは、長方形の面積の求め方は、知っていますか。</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そう、「縦</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横」でしたね。</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ここに登場する長方形は、横の長さは変わりません。</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一番左の①の長方形は、縦が１</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で横が６</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真ん中の②の長方形は、縦が２</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で、横が同じく６</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右の③の長方形は、縦が３</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で、横が同じく６</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つまり、右側に行くほど、縦だけが１</a:t>
            </a:r>
            <a:r>
              <a:rPr lang="en-US" altLang="ja-JP" dirty="0">
                <a:latin typeface="ＭＳ ゴシック" panose="020B0609070205080204" pitchFamily="49" charset="-128"/>
                <a:ea typeface="ＭＳ ゴシック" panose="020B0609070205080204" pitchFamily="49" charset="-128"/>
              </a:rPr>
              <a:t>cm</a:t>
            </a:r>
            <a:r>
              <a:rPr lang="ja-JP" altLang="en-US" dirty="0" err="1">
                <a:latin typeface="ＭＳ ゴシック" panose="020B0609070205080204" pitchFamily="49" charset="-128"/>
                <a:ea typeface="ＭＳ ゴシック" panose="020B0609070205080204" pitchFamily="49" charset="-128"/>
              </a:rPr>
              <a:t>ずつ</a:t>
            </a:r>
            <a:r>
              <a:rPr lang="ja-JP" altLang="en-US" dirty="0">
                <a:latin typeface="ＭＳ ゴシック" panose="020B0609070205080204" pitchFamily="49" charset="-128"/>
                <a:ea typeface="ＭＳ ゴシック" panose="020B0609070205080204" pitchFamily="49" charset="-128"/>
              </a:rPr>
              <a:t>高くなっていきます。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下の表は、縦の長さと面積をまとめたものです。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では、縦の長さが</a:t>
            </a:r>
            <a:r>
              <a:rPr lang="en-US" altLang="ja-JP" dirty="0">
                <a:latin typeface="ＭＳ ゴシック" panose="020B0609070205080204" pitchFamily="49" charset="-128"/>
                <a:ea typeface="ＭＳ ゴシック" panose="020B0609070205080204" pitchFamily="49" charset="-128"/>
              </a:rPr>
              <a:t>10cm</a:t>
            </a:r>
            <a:r>
              <a:rPr lang="ja-JP" altLang="en-US" dirty="0">
                <a:latin typeface="ＭＳ ゴシック" panose="020B0609070205080204" pitchFamily="49" charset="-128"/>
                <a:ea typeface="ＭＳ ゴシック" panose="020B0609070205080204" pitchFamily="49" charset="-128"/>
              </a:rPr>
              <a:t>のとき、面積は何㎠でしょうか。考えてみてください。</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答えを見付けていきましょう。</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この長方形の縦の長さと面積は、どうやら「比例」の関係になっているようです。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なぜなら、＜クリック＞縦の長さが１</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から２</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に変化したとき２倍になっていて、面積は６㎠から</a:t>
            </a:r>
            <a:r>
              <a:rPr lang="en-US" altLang="ja-JP" dirty="0">
                <a:latin typeface="ＭＳ ゴシック" panose="020B0609070205080204" pitchFamily="49" charset="-128"/>
                <a:ea typeface="ＭＳ ゴシック" panose="020B0609070205080204" pitchFamily="49" charset="-128"/>
              </a:rPr>
              <a:t>12</a:t>
            </a:r>
            <a:r>
              <a:rPr lang="ja-JP" altLang="en-US" dirty="0">
                <a:latin typeface="ＭＳ ゴシック" panose="020B0609070205080204" pitchFamily="49" charset="-128"/>
                <a:ea typeface="ＭＳ ゴシック" panose="020B0609070205080204" pitchFamily="49" charset="-128"/>
              </a:rPr>
              <a:t>㎠に同じく２倍になっています。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そして、＜クリック＞縦の長さが１</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から３</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に変化したとき３倍になっていて、面積も６㎠から</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㎠と３倍になっています。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さらに、＜クリック＞縦の長さが１</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から４</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に変化したとき４倍になっていて、面積も６㎠から</a:t>
            </a:r>
            <a:r>
              <a:rPr lang="en-US" altLang="ja-JP" dirty="0">
                <a:latin typeface="ＭＳ ゴシック" panose="020B0609070205080204" pitchFamily="49" charset="-128"/>
                <a:ea typeface="ＭＳ ゴシック" panose="020B0609070205080204" pitchFamily="49" charset="-128"/>
              </a:rPr>
              <a:t>24</a:t>
            </a:r>
            <a:r>
              <a:rPr lang="ja-JP" altLang="en-US" dirty="0">
                <a:latin typeface="ＭＳ ゴシック" panose="020B0609070205080204" pitchFamily="49" charset="-128"/>
                <a:ea typeface="ＭＳ ゴシック" panose="020B0609070205080204" pitchFamily="49" charset="-128"/>
              </a:rPr>
              <a:t>㎠と４倍になっているのが分かります。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このことから、＜クリック＞縦の長さが１</a:t>
            </a:r>
            <a:r>
              <a:rPr lang="en-US" altLang="ja-JP" dirty="0">
                <a:latin typeface="ＭＳ ゴシック" panose="020B0609070205080204" pitchFamily="49" charset="-128"/>
                <a:ea typeface="ＭＳ ゴシック" panose="020B0609070205080204" pitchFamily="49" charset="-128"/>
              </a:rPr>
              <a:t>cm</a:t>
            </a:r>
            <a:r>
              <a:rPr lang="ja-JP" altLang="en-US" dirty="0">
                <a:latin typeface="ＭＳ ゴシック" panose="020B0609070205080204" pitchFamily="49" charset="-128"/>
                <a:ea typeface="ＭＳ ゴシック" panose="020B0609070205080204" pitchFamily="49" charset="-128"/>
              </a:rPr>
              <a:t>から</a:t>
            </a:r>
            <a:r>
              <a:rPr lang="en-US" altLang="ja-JP" dirty="0">
                <a:latin typeface="ＭＳ ゴシック" panose="020B0609070205080204" pitchFamily="49" charset="-128"/>
                <a:ea typeface="ＭＳ ゴシック" panose="020B0609070205080204" pitchFamily="49" charset="-128"/>
              </a:rPr>
              <a:t>10cm</a:t>
            </a:r>
            <a:r>
              <a:rPr lang="ja-JP" altLang="en-US" dirty="0">
                <a:latin typeface="ＭＳ ゴシック" panose="020B0609070205080204" pitchFamily="49" charset="-128"/>
                <a:ea typeface="ＭＳ ゴシック" panose="020B0609070205080204" pitchFamily="49" charset="-128"/>
              </a:rPr>
              <a:t>に</a:t>
            </a:r>
            <a:r>
              <a:rPr lang="en-US" altLang="ja-JP" dirty="0">
                <a:latin typeface="ＭＳ ゴシック" panose="020B0609070205080204" pitchFamily="49" charset="-128"/>
                <a:ea typeface="ＭＳ ゴシック" panose="020B0609070205080204" pitchFamily="49" charset="-128"/>
              </a:rPr>
              <a:t>10</a:t>
            </a:r>
            <a:r>
              <a:rPr lang="ja-JP" altLang="en-US" dirty="0">
                <a:latin typeface="ＭＳ ゴシック" panose="020B0609070205080204" pitchFamily="49" charset="-128"/>
                <a:ea typeface="ＭＳ ゴシック" panose="020B0609070205080204" pitchFamily="49" charset="-128"/>
              </a:rPr>
              <a:t>倍になっているので、面積も６㎠から</a:t>
            </a:r>
            <a:r>
              <a:rPr lang="en-US" altLang="ja-JP" dirty="0">
                <a:latin typeface="ＭＳ ゴシック" panose="020B0609070205080204" pitchFamily="49" charset="-128"/>
                <a:ea typeface="ＭＳ ゴシック" panose="020B0609070205080204" pitchFamily="49" charset="-128"/>
              </a:rPr>
              <a:t>10</a:t>
            </a:r>
            <a:r>
              <a:rPr lang="ja-JP" altLang="en-US" dirty="0">
                <a:latin typeface="ＭＳ ゴシック" panose="020B0609070205080204" pitchFamily="49" charset="-128"/>
                <a:ea typeface="ＭＳ ゴシック" panose="020B0609070205080204" pitchFamily="49" charset="-128"/>
              </a:rPr>
              <a:t>倍になっているはずです。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つまり、６の</a:t>
            </a:r>
            <a:r>
              <a:rPr lang="en-US" altLang="ja-JP" dirty="0">
                <a:latin typeface="ＭＳ ゴシック" panose="020B0609070205080204" pitchFamily="49" charset="-128"/>
                <a:ea typeface="ＭＳ ゴシック" panose="020B0609070205080204" pitchFamily="49" charset="-128"/>
              </a:rPr>
              <a:t>10</a:t>
            </a:r>
            <a:r>
              <a:rPr lang="ja-JP" altLang="en-US" dirty="0">
                <a:latin typeface="ＭＳ ゴシック" panose="020B0609070205080204" pitchFamily="49" charset="-128"/>
                <a:ea typeface="ＭＳ ゴシック" panose="020B0609070205080204" pitchFamily="49" charset="-128"/>
              </a:rPr>
              <a:t>倍で「</a:t>
            </a:r>
            <a:r>
              <a:rPr lang="en-US" altLang="ja-JP" dirty="0">
                <a:latin typeface="ＭＳ ゴシック" panose="020B0609070205080204" pitchFamily="49" charset="-128"/>
                <a:ea typeface="ＭＳ ゴシック" panose="020B0609070205080204" pitchFamily="49" charset="-128"/>
              </a:rPr>
              <a:t>60</a:t>
            </a:r>
            <a:r>
              <a:rPr lang="ja-JP" altLang="en-US" dirty="0">
                <a:latin typeface="ＭＳ ゴシック" panose="020B0609070205080204" pitchFamily="49" charset="-128"/>
                <a:ea typeface="ＭＳ ゴシック" panose="020B0609070205080204" pitchFamily="49" charset="-128"/>
              </a:rPr>
              <a:t>㎠」が答えです。</a:t>
            </a: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ts val="1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このように、法則を見付けてしまえば、一つずつ順番に計算しなくても、簡単な掛け算で答えを出すことができるのです。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14</a:t>
            </a:fld>
            <a:endParaRPr kumimoji="1" lang="ja-JP" altLang="en-US"/>
          </a:p>
        </p:txBody>
      </p:sp>
    </p:spTree>
    <p:extLst>
      <p:ext uri="{BB962C8B-B14F-4D97-AF65-F5344CB8AC3E}">
        <p14:creationId xmlns:p14="http://schemas.microsoft.com/office/powerpoint/2010/main" val="11140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数」とは、「およその数」のことを言います。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数」を使う場面は、</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・細かな値そのものが必要でなく、大まかに大きさを捉えるとき</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・正確な数値が明確でないとき</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などです。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数」は、例えば、「コンサート会場には、およそ</a:t>
            </a:r>
            <a:r>
              <a:rPr lang="en-US" altLang="ja-JP" dirty="0">
                <a:latin typeface="ＭＳ ゴシック" panose="020B0609070205080204" pitchFamily="49" charset="-128"/>
                <a:ea typeface="ＭＳ ゴシック" panose="020B0609070205080204" pitchFamily="49" charset="-128"/>
              </a:rPr>
              <a:t>3000</a:t>
            </a:r>
            <a:r>
              <a:rPr lang="ja-JP" altLang="en-US" dirty="0">
                <a:latin typeface="ＭＳ ゴシック" panose="020B0609070205080204" pitchFamily="49" charset="-128"/>
                <a:ea typeface="ＭＳ ゴシック" panose="020B0609070205080204" pitchFamily="49" charset="-128"/>
              </a:rPr>
              <a:t>人の人がいたよ。」などと、大体の人数が分かればよいときなどに使うものです。</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2</a:t>
            </a:fld>
            <a:endParaRPr kumimoji="1" lang="ja-JP" altLang="en-US"/>
          </a:p>
        </p:txBody>
      </p:sp>
    </p:spTree>
    <p:extLst>
      <p:ext uri="{BB962C8B-B14F-4D97-AF65-F5344CB8AC3E}">
        <p14:creationId xmlns:p14="http://schemas.microsoft.com/office/powerpoint/2010/main" val="134599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表し方としては、１つの数を、ある位までの「が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数」で表すには、そのすぐ下の位の数字が、</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・０、１、２、３、４のときは、切り捨てます。</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・５、６、７、８、９のときは、切り上げます。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これを＜クリック＞「四捨五入」と言います。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少し分かりにくいので、具体的な例として、下に示しました。＜クリック＞</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2485</a:t>
            </a:r>
            <a:r>
              <a:rPr lang="ja-JP" altLang="en-US" dirty="0">
                <a:latin typeface="ＭＳ ゴシック" panose="020B0609070205080204" pitchFamily="49" charset="-128"/>
                <a:ea typeface="ＭＳ ゴシック" panose="020B0609070205080204" pitchFamily="49" charset="-128"/>
              </a:rPr>
              <a:t>」という数字を、百の位までの「が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数」で表す場合を考えてみましょう。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「百までの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数」ですので、そのすぐ下の「十」の位を見ます。この数字の場合、「十」の位が「８」ですので、切り上げます。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すると、＜クリック＞「</a:t>
            </a:r>
            <a:r>
              <a:rPr lang="en-US" altLang="ja-JP" dirty="0">
                <a:latin typeface="ＭＳ ゴシック" panose="020B0609070205080204" pitchFamily="49" charset="-128"/>
                <a:ea typeface="ＭＳ ゴシック" panose="020B0609070205080204" pitchFamily="49" charset="-128"/>
              </a:rPr>
              <a:t>400</a:t>
            </a:r>
            <a:r>
              <a:rPr lang="ja-JP" altLang="en-US" dirty="0">
                <a:latin typeface="ＭＳ ゴシック" panose="020B0609070205080204" pitchFamily="49" charset="-128"/>
                <a:ea typeface="ＭＳ ゴシック" panose="020B0609070205080204" pitchFamily="49" charset="-128"/>
              </a:rPr>
              <a:t>」が「</a:t>
            </a:r>
            <a:r>
              <a:rPr lang="en-US" altLang="ja-JP" dirty="0">
                <a:latin typeface="ＭＳ ゴシック" panose="020B0609070205080204" pitchFamily="49" charset="-128"/>
                <a:ea typeface="ＭＳ ゴシック" panose="020B0609070205080204" pitchFamily="49" charset="-128"/>
              </a:rPr>
              <a:t>500</a:t>
            </a:r>
            <a:r>
              <a:rPr lang="ja-JP" altLang="en-US" dirty="0">
                <a:latin typeface="ＭＳ ゴシック" panose="020B0609070205080204" pitchFamily="49" charset="-128"/>
                <a:ea typeface="ＭＳ ゴシック" panose="020B0609070205080204" pitchFamily="49" charset="-128"/>
              </a:rPr>
              <a:t>」となり、「</a:t>
            </a:r>
            <a:r>
              <a:rPr lang="en-US" altLang="ja-JP" dirty="0">
                <a:latin typeface="ＭＳ ゴシック" panose="020B0609070205080204" pitchFamily="49" charset="-128"/>
                <a:ea typeface="ＭＳ ゴシック" panose="020B0609070205080204" pitchFamily="49" charset="-128"/>
              </a:rPr>
              <a:t>2485</a:t>
            </a:r>
            <a:r>
              <a:rPr lang="ja-JP" altLang="en-US" dirty="0">
                <a:latin typeface="ＭＳ ゴシック" panose="020B0609070205080204" pitchFamily="49" charset="-128"/>
                <a:ea typeface="ＭＳ ゴシック" panose="020B0609070205080204" pitchFamily="49" charset="-128"/>
              </a:rPr>
              <a:t>」の「が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数」は、「</a:t>
            </a:r>
            <a:r>
              <a:rPr lang="en-US" altLang="ja-JP" dirty="0">
                <a:latin typeface="ＭＳ ゴシック" panose="020B0609070205080204" pitchFamily="49" charset="-128"/>
                <a:ea typeface="ＭＳ ゴシック" panose="020B0609070205080204" pitchFamily="49" charset="-128"/>
              </a:rPr>
              <a:t>2500</a:t>
            </a:r>
            <a:r>
              <a:rPr lang="ja-JP" altLang="en-US" dirty="0">
                <a:latin typeface="ＭＳ ゴシック" panose="020B0609070205080204" pitchFamily="49" charset="-128"/>
                <a:ea typeface="ＭＳ ゴシック" panose="020B0609070205080204" pitchFamily="49" charset="-128"/>
              </a:rPr>
              <a:t>」となります。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3</a:t>
            </a:fld>
            <a:endParaRPr kumimoji="1" lang="ja-JP" altLang="en-US"/>
          </a:p>
        </p:txBody>
      </p:sp>
    </p:spTree>
    <p:extLst>
      <p:ext uri="{BB962C8B-B14F-4D97-AF65-F5344CB8AC3E}">
        <p14:creationId xmlns:p14="http://schemas.microsoft.com/office/powerpoint/2010/main" val="99645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どの位で「が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数」にするかに</a:t>
            </a:r>
            <a:r>
              <a:rPr lang="ja-JP" altLang="en-US">
                <a:latin typeface="ＭＳ ゴシック" panose="020B0609070205080204" pitchFamily="49" charset="-128"/>
                <a:ea typeface="ＭＳ ゴシック" panose="020B0609070205080204" pitchFamily="49" charset="-128"/>
              </a:rPr>
              <a:t>よって</a:t>
            </a:r>
            <a:r>
              <a:rPr lang="ja-JP" altLang="en-US" smtClean="0">
                <a:latin typeface="ＭＳ ゴシック" panose="020B0609070205080204" pitchFamily="49" charset="-128"/>
                <a:ea typeface="ＭＳ ゴシック" panose="020B0609070205080204" pitchFamily="49" charset="-128"/>
              </a:rPr>
              <a:t>、表し方が２</a:t>
            </a:r>
            <a:r>
              <a:rPr lang="ja-JP" altLang="en-US" dirty="0">
                <a:latin typeface="ＭＳ ゴシック" panose="020B0609070205080204" pitchFamily="49" charset="-128"/>
                <a:ea typeface="ＭＳ ゴシック" panose="020B0609070205080204" pitchFamily="49" charset="-128"/>
              </a:rPr>
              <a:t>通りあります。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①は、「ある位までの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数」についてです。こちらは、先程の例と同じ方法です。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13529</a:t>
            </a:r>
            <a:r>
              <a:rPr lang="ja-JP" altLang="en-US" dirty="0">
                <a:latin typeface="ＭＳ ゴシック" panose="020B0609070205080204" pitchFamily="49" charset="-128"/>
                <a:ea typeface="ＭＳ ゴシック" panose="020B0609070205080204" pitchFamily="49" charset="-128"/>
              </a:rPr>
              <a:t>」を千の位までの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数で表すと、どうなるでしょうか。</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「千の位までの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数」ですので、そのすぐ下の百の位で四捨五入します。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百の位が「５」ですので、切り上げで、「</a:t>
            </a:r>
            <a:r>
              <a:rPr lang="en-US" altLang="ja-JP" dirty="0">
                <a:latin typeface="ＭＳ ゴシック" panose="020B0609070205080204" pitchFamily="49" charset="-128"/>
                <a:ea typeface="ＭＳ ゴシック" panose="020B0609070205080204" pitchFamily="49" charset="-128"/>
              </a:rPr>
              <a:t>14000</a:t>
            </a:r>
            <a:r>
              <a:rPr lang="ja-JP" altLang="en-US" dirty="0">
                <a:latin typeface="ＭＳ ゴシック" panose="020B0609070205080204" pitchFamily="49" charset="-128"/>
                <a:ea typeface="ＭＳ ゴシック" panose="020B0609070205080204" pitchFamily="49" charset="-128"/>
              </a:rPr>
              <a:t>」となります。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次に、②は、「上から１けたや２けたの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数」についてです。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「上から１けた」というのは、「</a:t>
            </a:r>
            <a:r>
              <a:rPr lang="en-US" altLang="ja-JP" dirty="0">
                <a:latin typeface="ＭＳ ゴシック" panose="020B0609070205080204" pitchFamily="49" charset="-128"/>
                <a:ea typeface="ＭＳ ゴシック" panose="020B0609070205080204" pitchFamily="49" charset="-128"/>
              </a:rPr>
              <a:t>24973</a:t>
            </a:r>
            <a:r>
              <a:rPr lang="ja-JP" altLang="en-US" dirty="0">
                <a:latin typeface="ＭＳ ゴシック" panose="020B0609070205080204" pitchFamily="49" charset="-128"/>
                <a:ea typeface="ＭＳ ゴシック" panose="020B0609070205080204" pitchFamily="49" charset="-128"/>
              </a:rPr>
              <a:t>」の場合、先頭の数字、つまり「２」までの</a:t>
            </a:r>
            <a:r>
              <a:rPr lang="ja-JP" altLang="en-US" dirty="0" err="1">
                <a:latin typeface="ＭＳ ゴシック" panose="020B0609070205080204" pitchFamily="49" charset="-128"/>
                <a:ea typeface="ＭＳ ゴシック" panose="020B0609070205080204" pitchFamily="49" charset="-128"/>
              </a:rPr>
              <a:t>がい</a:t>
            </a:r>
            <a:r>
              <a:rPr lang="ja-JP" altLang="en-US" dirty="0">
                <a:latin typeface="ＭＳ ゴシック" panose="020B0609070205080204" pitchFamily="49" charset="-128"/>
                <a:ea typeface="ＭＳ ゴシック" panose="020B0609070205080204" pitchFamily="49" charset="-128"/>
              </a:rPr>
              <a:t>数を求めるという意味になります。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そうすると、そのすぐ下の千の位で四捨五入することになりますので、「４」は切り捨て、でしたね。</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答えは、「</a:t>
            </a:r>
            <a:r>
              <a:rPr lang="en-US" altLang="ja-JP" dirty="0">
                <a:latin typeface="ＭＳ ゴシック" panose="020B0609070205080204" pitchFamily="49" charset="-128"/>
                <a:ea typeface="ＭＳ ゴシック" panose="020B0609070205080204" pitchFamily="49" charset="-128"/>
              </a:rPr>
              <a:t>20000</a:t>
            </a:r>
            <a:r>
              <a:rPr lang="ja-JP" altLang="en-US" dirty="0">
                <a:latin typeface="ＭＳ ゴシック" panose="020B0609070205080204" pitchFamily="49" charset="-128"/>
                <a:ea typeface="ＭＳ ゴシック" panose="020B0609070205080204" pitchFamily="49" charset="-128"/>
              </a:rPr>
              <a:t>」となります。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4</a:t>
            </a:fld>
            <a:endParaRPr kumimoji="1" lang="ja-JP" altLang="en-US"/>
          </a:p>
        </p:txBody>
      </p:sp>
    </p:spTree>
    <p:extLst>
      <p:ext uri="{BB962C8B-B14F-4D97-AF65-F5344CB8AC3E}">
        <p14:creationId xmlns:p14="http://schemas.microsoft.com/office/powerpoint/2010/main" val="242712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では、「が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数」について理解したところで、「がい数」を、実際の場面に沿って使ってみましょう。</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こちらは、野球観戦をしたことと、その野球についての記事が次の日に出ていた新聞を見ている場面です。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新聞によると、この日の、観客の実際の入場者数は「</a:t>
            </a:r>
            <a:r>
              <a:rPr lang="en-US" altLang="ja-JP" dirty="0">
                <a:latin typeface="ＭＳ ゴシック" panose="020B0609070205080204" pitchFamily="49" charset="-128"/>
                <a:ea typeface="ＭＳ ゴシック" panose="020B0609070205080204" pitchFamily="49" charset="-128"/>
              </a:rPr>
              <a:t>19954</a:t>
            </a:r>
            <a:r>
              <a:rPr lang="ja-JP" altLang="en-US" dirty="0">
                <a:latin typeface="ＭＳ ゴシック" panose="020B0609070205080204" pitchFamily="49" charset="-128"/>
                <a:ea typeface="ＭＳ ゴシック" panose="020B0609070205080204" pitchFamily="49" charset="-128"/>
              </a:rPr>
              <a:t>人」と書いてありました。</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しかし、新聞を見たお母さんは、「昨日は、□人も観客がいたんだね。」と言いました。</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□には、どのような数が入ると思いますか。</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お母さんは、「</a:t>
            </a:r>
            <a:r>
              <a:rPr lang="en-US" altLang="ja-JP" dirty="0">
                <a:latin typeface="ＭＳ ゴシック" panose="020B0609070205080204" pitchFamily="49" charset="-128"/>
                <a:ea typeface="ＭＳ ゴシック" panose="020B0609070205080204" pitchFamily="49" charset="-128"/>
              </a:rPr>
              <a:t>19954</a:t>
            </a:r>
            <a:r>
              <a:rPr lang="ja-JP" altLang="en-US" dirty="0">
                <a:latin typeface="ＭＳ ゴシック" panose="020B0609070205080204" pitchFamily="49" charset="-128"/>
                <a:ea typeface="ＭＳ ゴシック" panose="020B0609070205080204" pitchFamily="49" charset="-128"/>
              </a:rPr>
              <a:t>」を、千の位で四捨五入して、「昨日は、＜クリック＞</a:t>
            </a:r>
            <a:r>
              <a:rPr lang="en-US" altLang="ja-JP" dirty="0">
                <a:latin typeface="ＭＳ ゴシック" panose="020B0609070205080204" pitchFamily="49" charset="-128"/>
                <a:ea typeface="ＭＳ ゴシック" panose="020B0609070205080204" pitchFamily="49" charset="-128"/>
              </a:rPr>
              <a:t>20000</a:t>
            </a:r>
            <a:r>
              <a:rPr lang="ja-JP" altLang="en-US" dirty="0">
                <a:latin typeface="ＭＳ ゴシック" panose="020B0609070205080204" pitchFamily="49" charset="-128"/>
                <a:ea typeface="ＭＳ ゴシック" panose="020B0609070205080204" pitchFamily="49" charset="-128"/>
              </a:rPr>
              <a:t>人も観客がいたんだね。」と大まかに人数を捉えて言いました。</a:t>
            </a: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5</a:t>
            </a:fld>
            <a:endParaRPr kumimoji="1" lang="ja-JP" altLang="en-US"/>
          </a:p>
        </p:txBody>
      </p:sp>
    </p:spTree>
    <p:extLst>
      <p:ext uri="{BB962C8B-B14F-4D97-AF65-F5344CB8AC3E}">
        <p14:creationId xmlns:p14="http://schemas.microsoft.com/office/powerpoint/2010/main" val="135128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次は、</a:t>
            </a:r>
            <a:r>
              <a:rPr lang="en-US" altLang="ja-JP" dirty="0">
                <a:latin typeface="ＭＳ ゴシック" panose="020B0609070205080204" pitchFamily="49" charset="-128"/>
                <a:ea typeface="ＭＳ ゴシック" panose="020B0609070205080204" pitchFamily="49" charset="-128"/>
              </a:rPr>
              <a:t>1000</a:t>
            </a:r>
            <a:r>
              <a:rPr lang="ja-JP" altLang="en-US" dirty="0">
                <a:latin typeface="ＭＳ ゴシック" panose="020B0609070205080204" pitchFamily="49" charset="-128"/>
                <a:ea typeface="ＭＳ ゴシック" panose="020B0609070205080204" pitchFamily="49" charset="-128"/>
              </a:rPr>
              <a:t>円を持って、いろいろな文房具を買いに行く場面です。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買い物ができるかどうか、「が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数」を使って計算してみましょう。</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まず、鉛筆は「</a:t>
            </a:r>
            <a:r>
              <a:rPr lang="en-US" altLang="ja-JP" dirty="0">
                <a:latin typeface="ＭＳ ゴシック" panose="020B0609070205080204" pitchFamily="49" charset="-128"/>
                <a:ea typeface="ＭＳ ゴシック" panose="020B0609070205080204" pitchFamily="49" charset="-128"/>
              </a:rPr>
              <a:t>345</a:t>
            </a:r>
            <a:r>
              <a:rPr lang="ja-JP" altLang="en-US" dirty="0">
                <a:latin typeface="ＭＳ ゴシック" panose="020B0609070205080204" pitchFamily="49" charset="-128"/>
                <a:ea typeface="ＭＳ ゴシック" panose="020B0609070205080204" pitchFamily="49" charset="-128"/>
              </a:rPr>
              <a:t>円」、消しゴムは「</a:t>
            </a:r>
            <a:r>
              <a:rPr lang="en-US" altLang="ja-JP" dirty="0">
                <a:latin typeface="ＭＳ ゴシック" panose="020B0609070205080204" pitchFamily="49" charset="-128"/>
                <a:ea typeface="ＭＳ ゴシック" panose="020B0609070205080204" pitchFamily="49" charset="-128"/>
              </a:rPr>
              <a:t>85</a:t>
            </a:r>
            <a:r>
              <a:rPr lang="ja-JP" altLang="en-US" dirty="0">
                <a:latin typeface="ＭＳ ゴシック" panose="020B0609070205080204" pitchFamily="49" charset="-128"/>
                <a:ea typeface="ＭＳ ゴシック" panose="020B0609070205080204" pitchFamily="49" charset="-128"/>
              </a:rPr>
              <a:t>円」、ノートは「</a:t>
            </a:r>
            <a:r>
              <a:rPr lang="en-US" altLang="ja-JP" dirty="0">
                <a:latin typeface="ＭＳ ゴシック" panose="020B0609070205080204" pitchFamily="49" charset="-128"/>
                <a:ea typeface="ＭＳ ゴシック" panose="020B0609070205080204" pitchFamily="49" charset="-128"/>
              </a:rPr>
              <a:t>468</a:t>
            </a:r>
            <a:r>
              <a:rPr lang="ja-JP" altLang="en-US" dirty="0">
                <a:latin typeface="ＭＳ ゴシック" panose="020B0609070205080204" pitchFamily="49" charset="-128"/>
                <a:ea typeface="ＭＳ ゴシック" panose="020B0609070205080204" pitchFamily="49" charset="-128"/>
              </a:rPr>
              <a:t>円」でした。</a:t>
            </a:r>
            <a:endParaRPr lang="en-US" altLang="ja-JP" dirty="0">
              <a:latin typeface="ＭＳ ゴシック" panose="020B0609070205080204" pitchFamily="49" charset="-128"/>
              <a:ea typeface="ＭＳ ゴシック" panose="020B0609070205080204" pitchFamily="49"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全ての金額を足して、正確に計算してもよいのですが、すぐに計算できそうもありません。</a:t>
            </a:r>
            <a:endParaRPr lang="en-US" altLang="ja-JP" dirty="0">
              <a:latin typeface="ＭＳ ゴシック" panose="020B0609070205080204" pitchFamily="49" charset="-128"/>
              <a:ea typeface="ＭＳ ゴシック" panose="020B0609070205080204" pitchFamily="49"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1000</a:t>
            </a:r>
            <a:r>
              <a:rPr lang="ja-JP" altLang="en-US" dirty="0">
                <a:latin typeface="ＭＳ ゴシック" panose="020B0609070205080204" pitchFamily="49" charset="-128"/>
                <a:ea typeface="ＭＳ ゴシック" panose="020B0609070205080204" pitchFamily="49" charset="-128"/>
              </a:rPr>
              <a:t>円」で買えるかどうか、大体の予想で確かめるためには、どのようにしたら良いでしょうか。</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この場合、実際の金額より、高く見積もって計算すると良いです。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例えば、鉛筆は「</a:t>
            </a:r>
            <a:r>
              <a:rPr lang="en-US" altLang="ja-JP" dirty="0">
                <a:latin typeface="ＭＳ ゴシック" panose="020B0609070205080204" pitchFamily="49" charset="-128"/>
                <a:ea typeface="ＭＳ ゴシック" panose="020B0609070205080204" pitchFamily="49" charset="-128"/>
              </a:rPr>
              <a:t>345</a:t>
            </a:r>
            <a:r>
              <a:rPr lang="ja-JP" altLang="en-US" dirty="0">
                <a:latin typeface="ＭＳ ゴシック" panose="020B0609070205080204" pitchFamily="49" charset="-128"/>
                <a:ea typeface="ＭＳ ゴシック" panose="020B0609070205080204" pitchFamily="49" charset="-128"/>
              </a:rPr>
              <a:t>円」ですが＜クリック＞「</a:t>
            </a:r>
            <a:r>
              <a:rPr lang="en-US" altLang="ja-JP" dirty="0">
                <a:latin typeface="ＭＳ ゴシック" panose="020B0609070205080204" pitchFamily="49" charset="-128"/>
                <a:ea typeface="ＭＳ ゴシック" panose="020B0609070205080204" pitchFamily="49" charset="-128"/>
              </a:rPr>
              <a:t>400</a:t>
            </a:r>
            <a:r>
              <a:rPr lang="ja-JP" altLang="en-US" dirty="0">
                <a:latin typeface="ＭＳ ゴシック" panose="020B0609070205080204" pitchFamily="49" charset="-128"/>
                <a:ea typeface="ＭＳ ゴシック" panose="020B0609070205080204" pitchFamily="49" charset="-128"/>
              </a:rPr>
              <a:t>円」で計算します。消しゴムは「</a:t>
            </a:r>
            <a:r>
              <a:rPr lang="en-US" altLang="ja-JP" dirty="0">
                <a:latin typeface="ＭＳ ゴシック" panose="020B0609070205080204" pitchFamily="49" charset="-128"/>
                <a:ea typeface="ＭＳ ゴシック" panose="020B0609070205080204" pitchFamily="49" charset="-128"/>
              </a:rPr>
              <a:t>85</a:t>
            </a:r>
            <a:r>
              <a:rPr lang="ja-JP" altLang="en-US" dirty="0">
                <a:latin typeface="ＭＳ ゴシック" panose="020B0609070205080204" pitchFamily="49" charset="-128"/>
                <a:ea typeface="ＭＳ ゴシック" panose="020B0609070205080204" pitchFamily="49" charset="-128"/>
              </a:rPr>
              <a:t>円」ですが＜クリック＞「</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円」で計算し、ノートは「</a:t>
            </a:r>
            <a:r>
              <a:rPr lang="en-US" altLang="ja-JP" dirty="0">
                <a:latin typeface="ＭＳ ゴシック" panose="020B0609070205080204" pitchFamily="49" charset="-128"/>
                <a:ea typeface="ＭＳ ゴシック" panose="020B0609070205080204" pitchFamily="49" charset="-128"/>
              </a:rPr>
              <a:t>468</a:t>
            </a:r>
            <a:r>
              <a:rPr lang="ja-JP" altLang="en-US" dirty="0">
                <a:latin typeface="ＭＳ ゴシック" panose="020B0609070205080204" pitchFamily="49" charset="-128"/>
                <a:ea typeface="ＭＳ ゴシック" panose="020B0609070205080204" pitchFamily="49" charset="-128"/>
              </a:rPr>
              <a:t>円」ですが＜クリック＞「</a:t>
            </a:r>
            <a:r>
              <a:rPr lang="en-US" altLang="ja-JP" dirty="0">
                <a:latin typeface="ＭＳ ゴシック" panose="020B0609070205080204" pitchFamily="49" charset="-128"/>
                <a:ea typeface="ＭＳ ゴシック" panose="020B0609070205080204" pitchFamily="49" charset="-128"/>
              </a:rPr>
              <a:t>500</a:t>
            </a:r>
            <a:r>
              <a:rPr lang="ja-JP" altLang="en-US" dirty="0">
                <a:latin typeface="ＭＳ ゴシック" panose="020B0609070205080204" pitchFamily="49" charset="-128"/>
                <a:ea typeface="ＭＳ ゴシック" panose="020B0609070205080204" pitchFamily="49" charset="-128"/>
              </a:rPr>
              <a:t>円」で計算してみます。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すると、「</a:t>
            </a:r>
            <a:r>
              <a:rPr lang="en-US" altLang="ja-JP" dirty="0">
                <a:latin typeface="ＭＳ ゴシック" panose="020B0609070205080204" pitchFamily="49" charset="-128"/>
                <a:ea typeface="ＭＳ ゴシック" panose="020B0609070205080204" pitchFamily="49" charset="-128"/>
              </a:rPr>
              <a:t>400</a:t>
            </a:r>
            <a:r>
              <a:rPr lang="ja-JP" altLang="en-US" dirty="0">
                <a:latin typeface="ＭＳ ゴシック" panose="020B0609070205080204" pitchFamily="49" charset="-128"/>
                <a:ea typeface="ＭＳ ゴシック" panose="020B0609070205080204" pitchFamily="49" charset="-128"/>
              </a:rPr>
              <a:t>円」足す「</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円」足す「</a:t>
            </a:r>
            <a:r>
              <a:rPr lang="en-US" altLang="ja-JP" dirty="0">
                <a:latin typeface="ＭＳ ゴシック" panose="020B0609070205080204" pitchFamily="49" charset="-128"/>
                <a:ea typeface="ＭＳ ゴシック" panose="020B0609070205080204" pitchFamily="49" charset="-128"/>
              </a:rPr>
              <a:t>500</a:t>
            </a:r>
            <a:r>
              <a:rPr lang="ja-JP" altLang="en-US" dirty="0">
                <a:latin typeface="ＭＳ ゴシック" panose="020B0609070205080204" pitchFamily="49" charset="-128"/>
                <a:ea typeface="ＭＳ ゴシック" panose="020B0609070205080204" pitchFamily="49" charset="-128"/>
              </a:rPr>
              <a:t>円」で</a:t>
            </a:r>
            <a:r>
              <a:rPr lang="ja-JP" altLang="en-US" dirty="0" smtClean="0">
                <a:latin typeface="ＭＳ ゴシック" panose="020B0609070205080204" pitchFamily="49" charset="-128"/>
                <a:ea typeface="ＭＳ ゴシック" panose="020B0609070205080204" pitchFamily="49" charset="-128"/>
              </a:rPr>
              <a:t>、＜クリック＞大体</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1000</a:t>
            </a:r>
            <a:r>
              <a:rPr lang="ja-JP" altLang="en-US" dirty="0">
                <a:latin typeface="ＭＳ ゴシック" panose="020B0609070205080204" pitchFamily="49" charset="-128"/>
                <a:ea typeface="ＭＳ ゴシック" panose="020B0609070205080204" pitchFamily="49" charset="-128"/>
              </a:rPr>
              <a:t>円」になります。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高く見積もっていますので、予算の「</a:t>
            </a:r>
            <a:r>
              <a:rPr lang="en-US" altLang="ja-JP" dirty="0">
                <a:latin typeface="ＭＳ ゴシック" panose="020B0609070205080204" pitchFamily="49" charset="-128"/>
                <a:ea typeface="ＭＳ ゴシック" panose="020B0609070205080204" pitchFamily="49" charset="-128"/>
              </a:rPr>
              <a:t>1000</a:t>
            </a:r>
            <a:r>
              <a:rPr lang="ja-JP" altLang="en-US" dirty="0">
                <a:latin typeface="ＭＳ ゴシック" panose="020B0609070205080204" pitchFamily="49" charset="-128"/>
                <a:ea typeface="ＭＳ ゴシック" panose="020B0609070205080204" pitchFamily="49" charset="-128"/>
              </a:rPr>
              <a:t>円」以内で買えそうだと分かります。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このように、生活の場面で「が</a:t>
            </a:r>
            <a:r>
              <a:rPr lang="ja-JP" altLang="en-US" dirty="0" err="1">
                <a:latin typeface="ＭＳ ゴシック" panose="020B0609070205080204" pitchFamily="49" charset="-128"/>
                <a:ea typeface="ＭＳ ゴシック" panose="020B0609070205080204" pitchFamily="49" charset="-128"/>
              </a:rPr>
              <a:t>い</a:t>
            </a:r>
            <a:r>
              <a:rPr lang="ja-JP" altLang="en-US" dirty="0">
                <a:latin typeface="ＭＳ ゴシック" panose="020B0609070205080204" pitchFamily="49" charset="-128"/>
                <a:ea typeface="ＭＳ ゴシック" panose="020B0609070205080204" pitchFamily="49" charset="-128"/>
              </a:rPr>
              <a:t>数」を使うことで、便利になることがありますので、皆さんも使ってみてください。</a:t>
            </a: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6</a:t>
            </a:fld>
            <a:endParaRPr kumimoji="1" lang="ja-JP" altLang="en-US"/>
          </a:p>
        </p:txBody>
      </p:sp>
    </p:spTree>
    <p:extLst>
      <p:ext uri="{BB962C8B-B14F-4D97-AF65-F5344CB8AC3E}">
        <p14:creationId xmlns:p14="http://schemas.microsoft.com/office/powerpoint/2010/main" val="66610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「平行四辺形、ひし形、台形」について勉強しましょう。</a:t>
            </a:r>
          </a:p>
        </p:txBody>
      </p:sp>
      <p:sp>
        <p:nvSpPr>
          <p:cNvPr id="4" name="スライド番号プレースホルダー 3"/>
          <p:cNvSpPr>
            <a:spLocks noGrp="1"/>
          </p:cNvSpPr>
          <p:nvPr>
            <p:ph type="sldNum" sz="quarter" idx="10"/>
          </p:nvPr>
        </p:nvSpPr>
        <p:spPr/>
        <p:txBody>
          <a:bodyPr/>
          <a:lstStyle/>
          <a:p>
            <a:fld id="{E441992E-C75A-4D0B-9635-093ACBB7CAD8}" type="slidenum">
              <a:rPr kumimoji="1" lang="ja-JP" altLang="en-US" smtClean="0"/>
              <a:t>7</a:t>
            </a:fld>
            <a:endParaRPr kumimoji="1" lang="ja-JP" altLang="en-US"/>
          </a:p>
        </p:txBody>
      </p:sp>
    </p:spTree>
    <p:extLst>
      <p:ext uri="{BB962C8B-B14F-4D97-AF65-F5344CB8AC3E}">
        <p14:creationId xmlns:p14="http://schemas.microsoft.com/office/powerpoint/2010/main" val="378864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この図形は、「平行四辺形」と言います。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「平行四辺形」は、＜クリック＞向かい合った二組の辺が平行な四角形です。</a:t>
            </a:r>
          </a:p>
        </p:txBody>
      </p:sp>
      <p:sp>
        <p:nvSpPr>
          <p:cNvPr id="4" name="スライド番号プレースホルダー 3"/>
          <p:cNvSpPr>
            <a:spLocks noGrp="1"/>
          </p:cNvSpPr>
          <p:nvPr>
            <p:ph type="sldNum" sz="quarter" idx="10"/>
          </p:nvPr>
        </p:nvSpPr>
        <p:spPr/>
        <p:txBody>
          <a:bodyPr/>
          <a:lstStyle/>
          <a:p>
            <a:fld id="{B3F9942E-F5B6-4598-9CE8-A2737129506F}" type="slidenum">
              <a:rPr kumimoji="1" lang="ja-JP" altLang="en-US" smtClean="0"/>
              <a:t>8</a:t>
            </a:fld>
            <a:endParaRPr kumimoji="1" lang="ja-JP" altLang="en-US"/>
          </a:p>
        </p:txBody>
      </p:sp>
    </p:spTree>
    <p:extLst>
      <p:ext uri="{BB962C8B-B14F-4D97-AF65-F5344CB8AC3E}">
        <p14:creationId xmlns:p14="http://schemas.microsoft.com/office/powerpoint/2010/main" val="357610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lang="ja-JP" altLang="en-US" dirty="0">
                <a:latin typeface="ＭＳ ゴシック" panose="020B0609070205080204" pitchFamily="49" charset="-128"/>
                <a:ea typeface="ＭＳ ゴシック" panose="020B0609070205080204" pitchFamily="49" charset="-128"/>
              </a:rPr>
              <a:t>　この図形は、「ひし形」と言います。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「ひし形」は、＜クリック＞四つの辺の長さが等しい四角形です。</a:t>
            </a:r>
          </a:p>
        </p:txBody>
      </p:sp>
      <p:sp>
        <p:nvSpPr>
          <p:cNvPr id="4" name="スライド番号プレースホルダー 3"/>
          <p:cNvSpPr>
            <a:spLocks noGrp="1"/>
          </p:cNvSpPr>
          <p:nvPr>
            <p:ph type="sldNum" sz="quarter" idx="10"/>
          </p:nvPr>
        </p:nvSpPr>
        <p:spPr/>
        <p:txBody>
          <a:bodyPr/>
          <a:lstStyle/>
          <a:p>
            <a:fld id="{B3F9942E-F5B6-4598-9CE8-A2737129506F}" type="slidenum">
              <a:rPr kumimoji="1" lang="ja-JP" altLang="en-US" smtClean="0"/>
              <a:t>9</a:t>
            </a:fld>
            <a:endParaRPr kumimoji="1" lang="ja-JP" altLang="en-US"/>
          </a:p>
        </p:txBody>
      </p:sp>
    </p:spTree>
    <p:extLst>
      <p:ext uri="{BB962C8B-B14F-4D97-AF65-F5344CB8AC3E}">
        <p14:creationId xmlns:p14="http://schemas.microsoft.com/office/powerpoint/2010/main" val="56601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0305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3258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1902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999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7396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8521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401937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928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8236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106908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79974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F4BD-71D5-4F61-BBBD-753EA6A5E59B}" type="datetimeFigureOut">
              <a:rPr kumimoji="1" lang="ja-JP" altLang="en-US" smtClean="0"/>
              <a:t>2021/1/26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5081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000" y="86867"/>
            <a:ext cx="11880000" cy="6480000"/>
          </a:xfrm>
        </p:spPr>
        <p:txBody>
          <a:bodyPr anchor="ctr" anchorCtr="0">
            <a:noAutofit/>
          </a:bodyPr>
          <a:lstStyle/>
          <a:p>
            <a:r>
              <a:rPr kumimoji="1" lang="ja-JP" altLang="en-US" dirty="0" err="1">
                <a:latin typeface="BIZ UDPゴシック" panose="020B0400000000000000" pitchFamily="50" charset="-128"/>
                <a:ea typeface="BIZ UDPゴシック" panose="020B0400000000000000" pitchFamily="50" charset="-128"/>
              </a:rPr>
              <a:t>がい</a:t>
            </a:r>
            <a:r>
              <a:rPr kumimoji="1" lang="ja-JP" altLang="en-US" dirty="0">
                <a:latin typeface="BIZ UDPゴシック" panose="020B0400000000000000" pitchFamily="50" charset="-128"/>
                <a:ea typeface="BIZ UDPゴシック" panose="020B0400000000000000" pitchFamily="50" charset="-128"/>
              </a:rPr>
              <a:t>数</a:t>
            </a:r>
          </a:p>
        </p:txBody>
      </p:sp>
      <p:sp>
        <p:nvSpPr>
          <p:cNvPr id="4" name="タイトル 1">
            <a:extLst>
              <a:ext uri="{FF2B5EF4-FFF2-40B4-BE49-F238E27FC236}">
                <a16:creationId xmlns:a16="http://schemas.microsoft.com/office/drawing/2014/main" id="{670AB3B0-A2D8-466E-86D3-86DC7C4C08DF}"/>
              </a:ext>
            </a:extLst>
          </p:cNvPr>
          <p:cNvSpPr txBox="1">
            <a:spLocks/>
          </p:cNvSpPr>
          <p:nvPr/>
        </p:nvSpPr>
        <p:spPr>
          <a:xfrm>
            <a:off x="156000" y="2520000"/>
            <a:ext cx="11880000" cy="36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2800" dirty="0">
                <a:latin typeface="BIZ UDPゴシック" panose="020B0400000000000000" pitchFamily="50" charset="-128"/>
                <a:ea typeface="BIZ UDPゴシック" panose="020B0400000000000000" pitchFamily="50" charset="-128"/>
              </a:rPr>
              <a:t>　　　　　　　　　　　　　　　　　　　　　　　　　　 すう</a:t>
            </a:r>
          </a:p>
        </p:txBody>
      </p:sp>
    </p:spTree>
    <p:extLst>
      <p:ext uri="{BB962C8B-B14F-4D97-AF65-F5344CB8AC3E}">
        <p14:creationId xmlns:p14="http://schemas.microsoft.com/office/powerpoint/2010/main" val="415965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2675322-5C41-4C84-8B88-9E7998955EA6}"/>
              </a:ext>
            </a:extLst>
          </p:cNvPr>
          <p:cNvSpPr txBox="1">
            <a:spLocks/>
          </p:cNvSpPr>
          <p:nvPr/>
        </p:nvSpPr>
        <p:spPr>
          <a:xfrm>
            <a:off x="156000" y="180000"/>
            <a:ext cx="11880000" cy="6480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68" name="タイトル 1">
            <a:extLst>
              <a:ext uri="{FF2B5EF4-FFF2-40B4-BE49-F238E27FC236}">
                <a16:creationId xmlns:a16="http://schemas.microsoft.com/office/drawing/2014/main" id="{9567E685-6EE9-416C-840C-DB958CAACC0E}"/>
              </a:ext>
            </a:extLst>
          </p:cNvPr>
          <p:cNvSpPr txBox="1">
            <a:spLocks/>
          </p:cNvSpPr>
          <p:nvPr/>
        </p:nvSpPr>
        <p:spPr>
          <a:xfrm>
            <a:off x="10016939" y="2072355"/>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 name="台形 1">
            <a:extLst>
              <a:ext uri="{FF2B5EF4-FFF2-40B4-BE49-F238E27FC236}">
                <a16:creationId xmlns:a16="http://schemas.microsoft.com/office/drawing/2014/main" id="{4D5775F0-B43F-4307-88BA-424BE69F415D}"/>
              </a:ext>
            </a:extLst>
          </p:cNvPr>
          <p:cNvSpPr/>
          <p:nvPr/>
        </p:nvSpPr>
        <p:spPr>
          <a:xfrm>
            <a:off x="5930747" y="973595"/>
            <a:ext cx="4465136" cy="3240000"/>
          </a:xfrm>
          <a:prstGeom prst="trapezoid">
            <a:avLst>
              <a:gd name="adj" fmla="val 2864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4FF8EA6-3843-453D-8156-B011759468DE}"/>
              </a:ext>
            </a:extLst>
          </p:cNvPr>
          <p:cNvSpPr txBox="1"/>
          <p:nvPr/>
        </p:nvSpPr>
        <p:spPr>
          <a:xfrm flipH="1">
            <a:off x="156000" y="180000"/>
            <a:ext cx="4320000" cy="1080000"/>
          </a:xfrm>
          <a:prstGeom prst="snip1Rect">
            <a:avLst/>
          </a:prstGeom>
          <a:solidFill>
            <a:srgbClr val="00B050"/>
          </a:solidFill>
          <a:ln w="38100">
            <a:solidFill>
              <a:srgbClr val="00B050"/>
            </a:solidFill>
          </a:ln>
        </p:spPr>
        <p:txBody>
          <a:bodyPr wrap="square" rtlCol="0" anchor="t" anchorCtr="0">
            <a:noAutofit/>
          </a:bodyPr>
          <a:lstStyle/>
          <a:p>
            <a:pPr algn="ctr">
              <a:lnSpc>
                <a:spcPts val="2000"/>
              </a:lnSpc>
            </a:pP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800" dirty="0">
                <a:solidFill>
                  <a:schemeClr val="bg1"/>
                </a:solidFill>
                <a:latin typeface="UD デジタル 教科書体 NK-B" panose="02020700000000000000" pitchFamily="18" charset="-128"/>
                <a:ea typeface="UD デジタル 教科書体 NK-B" panose="02020700000000000000" pitchFamily="18" charset="-128"/>
              </a:rPr>
              <a:t>台形</a:t>
            </a: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2FE9CE2F-25E3-4034-9FCD-26C93E09F36A}"/>
              </a:ext>
            </a:extLst>
          </p:cNvPr>
          <p:cNvSpPr txBox="1"/>
          <p:nvPr/>
        </p:nvSpPr>
        <p:spPr>
          <a:xfrm>
            <a:off x="155999" y="282245"/>
            <a:ext cx="4319999" cy="360000"/>
          </a:xfrm>
          <a:prstGeom prst="rect">
            <a:avLst/>
          </a:prstGeom>
          <a:noFill/>
        </p:spPr>
        <p:txBody>
          <a:bodyPr wrap="square" rtlCol="0" anchor="ctr" anchorCtr="0">
            <a:noAutofit/>
          </a:bodyPr>
          <a:lstStyle/>
          <a:p>
            <a:pPr algn="ct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だいけい</a:t>
            </a:r>
            <a:endPar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 name="タイトル 1">
            <a:extLst>
              <a:ext uri="{FF2B5EF4-FFF2-40B4-BE49-F238E27FC236}">
                <a16:creationId xmlns:a16="http://schemas.microsoft.com/office/drawing/2014/main" id="{FDC7F07E-A902-4B24-A8BA-436A6E52D226}"/>
              </a:ext>
            </a:extLst>
          </p:cNvPr>
          <p:cNvSpPr txBox="1">
            <a:spLocks/>
          </p:cNvSpPr>
          <p:nvPr/>
        </p:nvSpPr>
        <p:spPr>
          <a:xfrm>
            <a:off x="5589691" y="2072355"/>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9" name="タイトル 1">
            <a:extLst>
              <a:ext uri="{FF2B5EF4-FFF2-40B4-BE49-F238E27FC236}">
                <a16:creationId xmlns:a16="http://schemas.microsoft.com/office/drawing/2014/main" id="{088D3437-F08D-41D6-81B5-93E52D7A9949}"/>
              </a:ext>
            </a:extLst>
          </p:cNvPr>
          <p:cNvSpPr txBox="1">
            <a:spLocks/>
          </p:cNvSpPr>
          <p:nvPr/>
        </p:nvSpPr>
        <p:spPr>
          <a:xfrm>
            <a:off x="7792482" y="244545"/>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30" name="タイトル 1">
            <a:extLst>
              <a:ext uri="{FF2B5EF4-FFF2-40B4-BE49-F238E27FC236}">
                <a16:creationId xmlns:a16="http://schemas.microsoft.com/office/drawing/2014/main" id="{FD0A91B6-9485-4091-BAFB-BBF939F5939F}"/>
              </a:ext>
            </a:extLst>
          </p:cNvPr>
          <p:cNvSpPr txBox="1">
            <a:spLocks/>
          </p:cNvSpPr>
          <p:nvPr/>
        </p:nvSpPr>
        <p:spPr>
          <a:xfrm>
            <a:off x="7803315" y="4421519"/>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cxnSp>
        <p:nvCxnSpPr>
          <p:cNvPr id="6" name="直線コネクタ 5">
            <a:extLst>
              <a:ext uri="{FF2B5EF4-FFF2-40B4-BE49-F238E27FC236}">
                <a16:creationId xmlns:a16="http://schemas.microsoft.com/office/drawing/2014/main" id="{23F5F30C-8940-4899-9493-8F445B51F741}"/>
              </a:ext>
            </a:extLst>
          </p:cNvPr>
          <p:cNvCxnSpPr>
            <a:cxnSpLocks/>
          </p:cNvCxnSpPr>
          <p:nvPr/>
        </p:nvCxnSpPr>
        <p:spPr>
          <a:xfrm>
            <a:off x="5930747" y="4219088"/>
            <a:ext cx="44651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1313947-610D-4972-96D1-89885C96D934}"/>
              </a:ext>
            </a:extLst>
          </p:cNvPr>
          <p:cNvCxnSpPr>
            <a:cxnSpLocks/>
          </p:cNvCxnSpPr>
          <p:nvPr/>
        </p:nvCxnSpPr>
        <p:spPr>
          <a:xfrm flipH="1">
            <a:off x="6907577" y="973595"/>
            <a:ext cx="255591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C62EA5-2F53-423B-9D0B-141ABDCB81E2}"/>
              </a:ext>
            </a:extLst>
          </p:cNvPr>
          <p:cNvSpPr txBox="1"/>
          <p:nvPr/>
        </p:nvSpPr>
        <p:spPr>
          <a:xfrm>
            <a:off x="155999" y="5044177"/>
            <a:ext cx="11880001" cy="1620000"/>
          </a:xfrm>
          <a:prstGeom prst="rect">
            <a:avLst/>
          </a:prstGeom>
          <a:solidFill>
            <a:schemeClr val="accent4">
              <a:lumMod val="20000"/>
              <a:lumOff val="80000"/>
            </a:schemeClr>
          </a:solidFill>
        </p:spPr>
        <p:txBody>
          <a:bodyPr wrap="square" rtlCol="0">
            <a:noAutofit/>
          </a:bodyPr>
          <a:lstStyle/>
          <a:p>
            <a:pPr algn="just">
              <a:lnSpc>
                <a:spcPts val="1500"/>
              </a:lnSpc>
            </a:pPr>
            <a:endParaRPr lang="en-US" altLang="ja-JP" sz="4400" b="0" i="0" u="none" strike="noStrike" baseline="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400" b="0" i="0" u="none" strike="noStrike" spc="600" baseline="0" dirty="0">
                <a:latin typeface="UD デジタル 教科書体 NK-B" panose="02020700000000000000" pitchFamily="18" charset="-128"/>
                <a:ea typeface="UD デジタル 教科書体 NK-B" panose="02020700000000000000" pitchFamily="18" charset="-128"/>
              </a:rPr>
              <a:t>　向かい合った一組の辺が平行な四角形を</a:t>
            </a:r>
            <a:endParaRPr lang="en-US" altLang="ja-JP" sz="4400" b="0" i="0" u="none" strike="noStrike" spc="600" baseline="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400" b="0" i="0" u="none" strike="noStrike" baseline="0" dirty="0">
                <a:latin typeface="UD デジタル 教科書体 NK-B" panose="02020700000000000000" pitchFamily="18" charset="-128"/>
                <a:ea typeface="UD デジタル 教科書体 NK-B" panose="02020700000000000000" pitchFamily="18" charset="-128"/>
              </a:rPr>
              <a:t>「台形」といいます。</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6D4EBE36-2627-4DCC-B444-40B468AC951D}"/>
              </a:ext>
            </a:extLst>
          </p:cNvPr>
          <p:cNvSpPr txBox="1"/>
          <p:nvPr/>
        </p:nvSpPr>
        <p:spPr>
          <a:xfrm>
            <a:off x="155998" y="5080147"/>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む　　　　　　　　　あ　　　　　　　　 ひとくみ　　　　 へん　　　　へいこう　　　　　 しかく</a:t>
            </a:r>
            <a:r>
              <a:rPr lang="ja-JP" altLang="en-US" sz="2400" dirty="0" err="1">
                <a:latin typeface="UD デジタル 教科書体 NK-B" panose="02020700000000000000" pitchFamily="18" charset="-128"/>
                <a:ea typeface="UD デジタル 教科書体 NK-B" panose="02020700000000000000" pitchFamily="18" charset="-128"/>
              </a:rPr>
              <a:t>けい</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6D4EBE36-2627-4DCC-B444-40B468AC951D}"/>
              </a:ext>
            </a:extLst>
          </p:cNvPr>
          <p:cNvSpPr txBox="1"/>
          <p:nvPr/>
        </p:nvSpPr>
        <p:spPr>
          <a:xfrm>
            <a:off x="155997" y="5839674"/>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だいけい</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3F5B8D5E-C9CA-40A5-8F2C-0526A0883E63}"/>
              </a:ext>
            </a:extLst>
          </p:cNvPr>
          <p:cNvSpPr txBox="1"/>
          <p:nvPr/>
        </p:nvSpPr>
        <p:spPr>
          <a:xfrm>
            <a:off x="7792482" y="55495"/>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F5B8D5E-C9CA-40A5-8F2C-0526A0883E63}"/>
              </a:ext>
            </a:extLst>
          </p:cNvPr>
          <p:cNvSpPr txBox="1"/>
          <p:nvPr/>
        </p:nvSpPr>
        <p:spPr>
          <a:xfrm>
            <a:off x="5589691" y="1826741"/>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F5B8D5E-C9CA-40A5-8F2C-0526A0883E63}"/>
              </a:ext>
            </a:extLst>
          </p:cNvPr>
          <p:cNvSpPr txBox="1"/>
          <p:nvPr/>
        </p:nvSpPr>
        <p:spPr>
          <a:xfrm>
            <a:off x="10035883" y="1826741"/>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3F5B8D5E-C9CA-40A5-8F2C-0526A0883E63}"/>
              </a:ext>
            </a:extLst>
          </p:cNvPr>
          <p:cNvSpPr txBox="1"/>
          <p:nvPr/>
        </p:nvSpPr>
        <p:spPr>
          <a:xfrm>
            <a:off x="7792482" y="4223534"/>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Tree>
    <p:custDataLst>
      <p:tags r:id="rId1"/>
    </p:custDataLst>
    <p:extLst>
      <p:ext uri="{BB962C8B-B14F-4D97-AF65-F5344CB8AC3E}">
        <p14:creationId xmlns:p14="http://schemas.microsoft.com/office/powerpoint/2010/main" val="163296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2675322-5C41-4C84-8B88-9E7998955EA6}"/>
              </a:ext>
            </a:extLst>
          </p:cNvPr>
          <p:cNvSpPr txBox="1">
            <a:spLocks/>
          </p:cNvSpPr>
          <p:nvPr/>
        </p:nvSpPr>
        <p:spPr>
          <a:xfrm>
            <a:off x="156000" y="180000"/>
            <a:ext cx="11880000" cy="6480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2" name="台形 1">
            <a:extLst>
              <a:ext uri="{FF2B5EF4-FFF2-40B4-BE49-F238E27FC236}">
                <a16:creationId xmlns:a16="http://schemas.microsoft.com/office/drawing/2014/main" id="{4D5775F0-B43F-4307-88BA-424BE69F415D}"/>
              </a:ext>
            </a:extLst>
          </p:cNvPr>
          <p:cNvSpPr/>
          <p:nvPr/>
        </p:nvSpPr>
        <p:spPr>
          <a:xfrm rot="10800000">
            <a:off x="919549" y="4744422"/>
            <a:ext cx="1995188" cy="1484832"/>
          </a:xfrm>
          <a:prstGeom prst="trapezoid">
            <a:avLst>
              <a:gd name="adj" fmla="val 2864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7C62EA5-2F53-423B-9D0B-141ABDCB81E2}"/>
              </a:ext>
            </a:extLst>
          </p:cNvPr>
          <p:cNvSpPr txBox="1"/>
          <p:nvPr/>
        </p:nvSpPr>
        <p:spPr>
          <a:xfrm>
            <a:off x="155999" y="136144"/>
            <a:ext cx="11880001" cy="1620000"/>
          </a:xfrm>
          <a:prstGeom prst="rect">
            <a:avLst/>
          </a:prstGeom>
          <a:noFill/>
        </p:spPr>
        <p:txBody>
          <a:bodyPr wrap="square" rtlCol="0">
            <a:noAutofit/>
          </a:bodyPr>
          <a:lstStyle/>
          <a:p>
            <a:pPr algn="just">
              <a:lnSpc>
                <a:spcPts val="1500"/>
              </a:lnSpc>
            </a:pPr>
            <a:endParaRPr lang="en-US" altLang="ja-JP" sz="4000" b="0" i="0" u="none" strike="noStrike" baseline="0" dirty="0">
              <a:latin typeface="UD デジタル 教科書体 NK-B" panose="02020700000000000000" pitchFamily="18" charset="-128"/>
              <a:ea typeface="UD デジタル 教科書体 NK-B" panose="02020700000000000000" pitchFamily="18" charset="-128"/>
            </a:endParaRPr>
          </a:p>
          <a:p>
            <a:pPr algn="just">
              <a:lnSpc>
                <a:spcPts val="5500"/>
              </a:lnSpc>
            </a:pPr>
            <a:r>
              <a:rPr lang="ja-JP" altLang="en-US" sz="4000" b="0" i="0" u="none" strike="noStrike" baseline="0" dirty="0">
                <a:latin typeface="UD デジタル 教科書体 NK-B" panose="02020700000000000000" pitchFamily="18" charset="-128"/>
                <a:ea typeface="UD デジタル 教科書体 NK-B" panose="02020700000000000000" pitchFamily="18" charset="-128"/>
              </a:rPr>
              <a:t>　次の図形から、「平行四辺形」、「ひし形」、「台形」を探しましょう。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6D4EBE36-2627-4DCC-B444-40B468AC951D}"/>
              </a:ext>
            </a:extLst>
          </p:cNvPr>
          <p:cNvSpPr txBox="1"/>
          <p:nvPr/>
        </p:nvSpPr>
        <p:spPr>
          <a:xfrm>
            <a:off x="155996" y="180000"/>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つぎ　　　ずけい　　　　　　　　　　へいこうしへんけい　　　 　　　　　　　 が</a:t>
            </a:r>
            <a:r>
              <a:rPr lang="ja-JP" altLang="en-US" sz="2400" dirty="0" err="1">
                <a:latin typeface="UD デジタル 教科書体 NK-B" panose="02020700000000000000" pitchFamily="18" charset="-128"/>
                <a:ea typeface="UD デジタル 教科書体 NK-B" panose="02020700000000000000" pitchFamily="18" charset="-128"/>
              </a:rPr>
              <a:t>た</a:t>
            </a:r>
            <a:r>
              <a:rPr lang="ja-JP" altLang="en-US" sz="2400" dirty="0">
                <a:latin typeface="UD デジタル 教科書体 NK-B" panose="02020700000000000000" pitchFamily="18" charset="-128"/>
                <a:ea typeface="UD デジタル 教科書体 NK-B" panose="02020700000000000000" pitchFamily="18" charset="-128"/>
              </a:rPr>
              <a:t>　　　　　　だいけい</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4" name="ひし形 13">
            <a:extLst>
              <a:ext uri="{FF2B5EF4-FFF2-40B4-BE49-F238E27FC236}">
                <a16:creationId xmlns:a16="http://schemas.microsoft.com/office/drawing/2014/main" id="{1F729581-F69D-4491-8E84-8B9B8A4C0273}"/>
              </a:ext>
            </a:extLst>
          </p:cNvPr>
          <p:cNvSpPr/>
          <p:nvPr/>
        </p:nvSpPr>
        <p:spPr>
          <a:xfrm rot="20692243">
            <a:off x="4110386" y="3262470"/>
            <a:ext cx="1201834" cy="2632458"/>
          </a:xfrm>
          <a:prstGeom prst="diamond">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平行四辺形 14">
            <a:extLst>
              <a:ext uri="{FF2B5EF4-FFF2-40B4-BE49-F238E27FC236}">
                <a16:creationId xmlns:a16="http://schemas.microsoft.com/office/drawing/2014/main" id="{5A120B99-3604-4474-8F54-35057724ACD3}"/>
              </a:ext>
            </a:extLst>
          </p:cNvPr>
          <p:cNvSpPr/>
          <p:nvPr/>
        </p:nvSpPr>
        <p:spPr>
          <a:xfrm rot="2998922">
            <a:off x="979891" y="2662952"/>
            <a:ext cx="2669500" cy="1553117"/>
          </a:xfrm>
          <a:prstGeom prst="parallelogram">
            <a:avLst>
              <a:gd name="adj" fmla="val 51301"/>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a:extLst>
              <a:ext uri="{FF2B5EF4-FFF2-40B4-BE49-F238E27FC236}">
                <a16:creationId xmlns:a16="http://schemas.microsoft.com/office/drawing/2014/main" id="{995BABA6-B67E-438B-8852-E1FB1EBA2F57}"/>
              </a:ext>
            </a:extLst>
          </p:cNvPr>
          <p:cNvSpPr/>
          <p:nvPr/>
        </p:nvSpPr>
        <p:spPr>
          <a:xfrm rot="3191096">
            <a:off x="9288197" y="1781610"/>
            <a:ext cx="2405414" cy="1910784"/>
          </a:xfrm>
          <a:prstGeom prst="trapezoid">
            <a:avLst>
              <a:gd name="adj" fmla="val 2864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ひし形 18">
            <a:extLst>
              <a:ext uri="{FF2B5EF4-FFF2-40B4-BE49-F238E27FC236}">
                <a16:creationId xmlns:a16="http://schemas.microsoft.com/office/drawing/2014/main" id="{8AE32EC5-91C8-41A1-8370-4DCEAD48B695}"/>
              </a:ext>
            </a:extLst>
          </p:cNvPr>
          <p:cNvSpPr/>
          <p:nvPr/>
        </p:nvSpPr>
        <p:spPr>
          <a:xfrm rot="1946287">
            <a:off x="9957393" y="4067838"/>
            <a:ext cx="1199224" cy="2244014"/>
          </a:xfrm>
          <a:prstGeom prst="diamond">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a:extLst>
              <a:ext uri="{FF2B5EF4-FFF2-40B4-BE49-F238E27FC236}">
                <a16:creationId xmlns:a16="http://schemas.microsoft.com/office/drawing/2014/main" id="{37A789F7-A173-45B3-9593-D3EC1278BE31}"/>
              </a:ext>
            </a:extLst>
          </p:cNvPr>
          <p:cNvSpPr/>
          <p:nvPr/>
        </p:nvSpPr>
        <p:spPr>
          <a:xfrm rot="8364042">
            <a:off x="5969728" y="3243176"/>
            <a:ext cx="2669500" cy="1125542"/>
          </a:xfrm>
          <a:prstGeom prst="parallelogram">
            <a:avLst>
              <a:gd name="adj" fmla="val 51301"/>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D4EBE36-2627-4DCC-B444-40B468AC951D}"/>
              </a:ext>
            </a:extLst>
          </p:cNvPr>
          <p:cNvSpPr txBox="1"/>
          <p:nvPr/>
        </p:nvSpPr>
        <p:spPr>
          <a:xfrm>
            <a:off x="155997" y="874428"/>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さが</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2" name="二等辺三角形 11">
            <a:extLst>
              <a:ext uri="{FF2B5EF4-FFF2-40B4-BE49-F238E27FC236}">
                <a16:creationId xmlns:a16="http://schemas.microsoft.com/office/drawing/2014/main" id="{37A789F7-A173-45B3-9593-D3EC1278BE31}"/>
              </a:ext>
            </a:extLst>
          </p:cNvPr>
          <p:cNvSpPr/>
          <p:nvPr/>
        </p:nvSpPr>
        <p:spPr>
          <a:xfrm rot="9744168">
            <a:off x="6719175" y="5006514"/>
            <a:ext cx="3027778" cy="1276603"/>
          </a:xfrm>
          <a:prstGeom prst="triangl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五角形 12">
            <a:extLst>
              <a:ext uri="{FF2B5EF4-FFF2-40B4-BE49-F238E27FC236}">
                <a16:creationId xmlns:a16="http://schemas.microsoft.com/office/drawing/2014/main" id="{37A789F7-A173-45B3-9593-D3EC1278BE31}"/>
              </a:ext>
            </a:extLst>
          </p:cNvPr>
          <p:cNvSpPr/>
          <p:nvPr/>
        </p:nvSpPr>
        <p:spPr>
          <a:xfrm rot="8364042">
            <a:off x="4490834" y="1603467"/>
            <a:ext cx="1800000" cy="1800000"/>
          </a:xfrm>
          <a:prstGeom prst="pentagon">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660327" y="1844548"/>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726920" y="2185947"/>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3103126" y="2869472"/>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8890194" y="3561278"/>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251051" y="3512748"/>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8698959" y="1278284"/>
            <a:ext cx="3240000" cy="3240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82163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750"/>
                                        <p:tgtEl>
                                          <p:spTgt spid="21"/>
                                        </p:tgtEl>
                                      </p:cBhvr>
                                    </p:animEffect>
                                  </p:childTnLst>
                                </p:cTn>
                              </p:par>
                            </p:childTnLst>
                          </p:cTn>
                        </p:par>
                        <p:par>
                          <p:cTn id="12" fill="hold">
                            <p:stCondLst>
                              <p:cond delay="1500"/>
                            </p:stCondLst>
                            <p:childTnLst>
                              <p:par>
                                <p:cTn id="13" presetID="16" presetClass="exit" presetSubtype="21" fill="hold" grpId="1" nodeType="afterEffect">
                                  <p:stCondLst>
                                    <p:cond delay="100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grpId="1" nodeType="withEffect">
                                  <p:stCondLst>
                                    <p:cond delay="1000"/>
                                  </p:stCondLst>
                                  <p:childTnLst>
                                    <p:animEffect transition="out" filter="barn(inVertical)">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par>
                          <p:cTn id="24" fill="hold">
                            <p:stCondLst>
                              <p:cond delay="75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750"/>
                                        <p:tgtEl>
                                          <p:spTgt spid="22"/>
                                        </p:tgtEl>
                                      </p:cBhvr>
                                    </p:animEffect>
                                  </p:childTnLst>
                                </p:cTn>
                              </p:par>
                            </p:childTnLst>
                          </p:cTn>
                        </p:par>
                        <p:par>
                          <p:cTn id="28" fill="hold">
                            <p:stCondLst>
                              <p:cond delay="1500"/>
                            </p:stCondLst>
                            <p:childTnLst>
                              <p:par>
                                <p:cTn id="29" presetID="16" presetClass="exit" presetSubtype="21" fill="hold" grpId="1" nodeType="afterEffect">
                                  <p:stCondLst>
                                    <p:cond delay="100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6" presetClass="exit" presetSubtype="21" fill="hold" grpId="1" nodeType="withEffect">
                                  <p:stCondLst>
                                    <p:cond delay="1000"/>
                                  </p:stCondLst>
                                  <p:childTnLst>
                                    <p:animEffect transition="out" filter="barn(inVertic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750"/>
                                        <p:tgtEl>
                                          <p:spTgt spid="26"/>
                                        </p:tgtEl>
                                      </p:cBhvr>
                                    </p:animEffect>
                                  </p:childTnLst>
                                </p:cTn>
                              </p:par>
                            </p:childTnLst>
                          </p:cTn>
                        </p:par>
                        <p:par>
                          <p:cTn id="40" fill="hold">
                            <p:stCondLst>
                              <p:cond delay="750"/>
                            </p:stCondLst>
                            <p:childTnLst>
                              <p:par>
                                <p:cTn id="41" presetID="16" presetClass="entr" presetSubtype="2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750"/>
                                        <p:tgtEl>
                                          <p:spTgt spid="24"/>
                                        </p:tgtEl>
                                      </p:cBhvr>
                                    </p:animEffect>
                                  </p:childTnLst>
                                </p:cTn>
                              </p:par>
                            </p:childTnLst>
                          </p:cTn>
                        </p:par>
                        <p:par>
                          <p:cTn id="44" fill="hold">
                            <p:stCondLst>
                              <p:cond delay="1500"/>
                            </p:stCondLst>
                            <p:childTnLst>
                              <p:par>
                                <p:cTn id="45" presetID="16" presetClass="exit" presetSubtype="21" fill="hold" grpId="1" nodeType="afterEffect">
                                  <p:stCondLst>
                                    <p:cond delay="1000"/>
                                  </p:stCondLst>
                                  <p:childTnLst>
                                    <p:animEffect transition="out" filter="barn(inVertic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6" presetClass="exit" presetSubtype="21" fill="hold" grpId="1" nodeType="withEffect">
                                  <p:stCondLst>
                                    <p:cond delay="1000"/>
                                  </p:stCondLst>
                                  <p:childTnLst>
                                    <p:animEffect transition="out" filter="barn(inVertical)">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000" y="180000"/>
            <a:ext cx="11880000" cy="6480000"/>
          </a:xfrm>
        </p:spPr>
        <p:txBody>
          <a:bodyPr anchor="ctr" anchorCtr="0">
            <a:noAutofit/>
          </a:bodyPr>
          <a:lstStyle/>
          <a:p>
            <a:r>
              <a:rPr kumimoji="1" lang="ja-JP" altLang="en-US" dirty="0">
                <a:latin typeface="BIZ UDPゴシック" panose="020B0400000000000000" pitchFamily="50" charset="-128"/>
                <a:ea typeface="BIZ UDPゴシック" panose="020B0400000000000000" pitchFamily="50" charset="-128"/>
              </a:rPr>
              <a:t>比例</a:t>
            </a:r>
          </a:p>
        </p:txBody>
      </p:sp>
      <p:sp>
        <p:nvSpPr>
          <p:cNvPr id="4" name="タイトル 1">
            <a:extLst>
              <a:ext uri="{FF2B5EF4-FFF2-40B4-BE49-F238E27FC236}">
                <a16:creationId xmlns:a16="http://schemas.microsoft.com/office/drawing/2014/main" id="{670AB3B0-A2D8-466E-86D3-86DC7C4C08DF}"/>
              </a:ext>
            </a:extLst>
          </p:cNvPr>
          <p:cNvSpPr txBox="1">
            <a:spLocks/>
          </p:cNvSpPr>
          <p:nvPr/>
        </p:nvSpPr>
        <p:spPr>
          <a:xfrm>
            <a:off x="156000" y="2520000"/>
            <a:ext cx="11880000" cy="36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ひれい</a:t>
            </a:r>
          </a:p>
        </p:txBody>
      </p:sp>
    </p:spTree>
    <p:extLst>
      <p:ext uri="{BB962C8B-B14F-4D97-AF65-F5344CB8AC3E}">
        <p14:creationId xmlns:p14="http://schemas.microsoft.com/office/powerpoint/2010/main" val="79050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6F98CD8C-934E-4BA8-B327-F210AF4F8944}"/>
              </a:ext>
            </a:extLst>
          </p:cNvPr>
          <p:cNvSpPr txBox="1">
            <a:spLocks/>
          </p:cNvSpPr>
          <p:nvPr/>
        </p:nvSpPr>
        <p:spPr>
          <a:xfrm>
            <a:off x="156000" y="180000"/>
            <a:ext cx="11880000" cy="6480000"/>
          </a:xfrm>
          <a:prstGeom prst="rect">
            <a:avLst/>
          </a:prstGeom>
        </p:spPr>
        <p:txBody>
          <a:bodyPr vert="horz" lIns="90000" tIns="46800" rIns="90000" bIns="4680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lnSpc>
                <a:spcPct val="100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2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500"/>
              </a:lnSpc>
            </a:pPr>
            <a:r>
              <a:rPr lang="ja-JP" altLang="en-US" sz="4000" dirty="0">
                <a:latin typeface="UD デジタル 教科書体 NK-B" panose="02020700000000000000" pitchFamily="18" charset="-128"/>
                <a:ea typeface="UD デジタル 教科書体 NK-B" panose="02020700000000000000" pitchFamily="18" charset="-128"/>
              </a:rPr>
              <a:t>例）　お風呂にお湯を入れたときの時間と、水の深さを</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500"/>
              </a:lnSpc>
            </a:pPr>
            <a:r>
              <a:rPr lang="ja-JP" altLang="en-US" sz="4000" dirty="0">
                <a:latin typeface="UD デジタル 教科書体 NK-B" panose="02020700000000000000" pitchFamily="18" charset="-128"/>
                <a:ea typeface="UD デジタル 教科書体 NK-B" panose="02020700000000000000" pitchFamily="18" charset="-128"/>
              </a:rPr>
              <a:t>　　表にしました。</a:t>
            </a:r>
          </a:p>
        </p:txBody>
      </p:sp>
      <p:sp>
        <p:nvSpPr>
          <p:cNvPr id="10" name="テキスト ボックス 9">
            <a:extLst>
              <a:ext uri="{FF2B5EF4-FFF2-40B4-BE49-F238E27FC236}">
                <a16:creationId xmlns:a16="http://schemas.microsoft.com/office/drawing/2014/main" id="{4D625E0E-A8B0-41A3-89E9-A22512F6251D}"/>
              </a:ext>
            </a:extLst>
          </p:cNvPr>
          <p:cNvSpPr txBox="1"/>
          <p:nvPr/>
        </p:nvSpPr>
        <p:spPr>
          <a:xfrm>
            <a:off x="3215998" y="180001"/>
            <a:ext cx="8820000" cy="1800000"/>
          </a:xfrm>
          <a:prstGeom prst="rect">
            <a:avLst/>
          </a:prstGeom>
          <a:noFill/>
          <a:ln w="38100">
            <a:solidFill>
              <a:schemeClr val="accent5"/>
            </a:solidFill>
          </a:ln>
        </p:spPr>
        <p:txBody>
          <a:bodyPr wrap="square" rtlCol="0" anchor="t" anchorCtr="0">
            <a:noAutofit/>
          </a:bodyPr>
          <a:lstStyle/>
          <a:p>
            <a:pPr marL="0" marR="0" lvl="0" indent="0" algn="just" defTabSz="914400" rtl="0" eaLnBrk="0" fontAlgn="base" latinLnBrk="0" hangingPunct="0">
              <a:lnSpc>
                <a:spcPts val="1000"/>
              </a:lnSpc>
              <a:spcBef>
                <a:spcPct val="0"/>
              </a:spcBef>
              <a:spcAft>
                <a:spcPct val="0"/>
              </a:spcAft>
              <a:buClrTx/>
              <a:buSzTx/>
              <a:buFontTx/>
              <a:buNone/>
              <a:tabLst/>
            </a:pPr>
            <a:endParaRPr lang="en-US" altLang="ja-JP" sz="4400" dirty="0">
              <a:latin typeface="UD デジタル 教科書体 NK-B" panose="02020700000000000000" pitchFamily="18" charset="-128"/>
              <a:ea typeface="UD デジタル 教科書体 NK-B" panose="02020700000000000000" pitchFamily="18" charset="-128"/>
            </a:endParaRPr>
          </a:p>
          <a:p>
            <a:pPr algn="just">
              <a:lnSpc>
                <a:spcPts val="6500"/>
              </a:lnSpc>
            </a:pPr>
            <a:r>
              <a:rPr lang="ja-JP" altLang="en-US" sz="4400" dirty="0">
                <a:latin typeface="UD デジタル 教科書体 NK-B" panose="02020700000000000000" pitchFamily="18" charset="-128"/>
                <a:ea typeface="UD デジタル 教科書体 NK-B" panose="02020700000000000000" pitchFamily="18" charset="-128"/>
              </a:rPr>
              <a:t>　二つの変数の比が、他の二つの変数の比と等しいこと。</a:t>
            </a:r>
            <a:endParaRPr lang="en-US" altLang="ja-JP" sz="440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921762AA-5B2A-4813-AC48-843B4154440D}"/>
              </a:ext>
            </a:extLst>
          </p:cNvPr>
          <p:cNvSpPr txBox="1"/>
          <p:nvPr/>
        </p:nvSpPr>
        <p:spPr>
          <a:xfrm flipH="1">
            <a:off x="156000" y="179998"/>
            <a:ext cx="3060000" cy="1800000"/>
          </a:xfrm>
          <a:prstGeom prst="snip1Rect">
            <a:avLst/>
          </a:prstGeom>
          <a:solidFill>
            <a:schemeClr val="accent5"/>
          </a:solidFill>
          <a:ln w="38100">
            <a:solidFill>
              <a:schemeClr val="accent5"/>
            </a:solidFill>
          </a:ln>
        </p:spPr>
        <p:txBody>
          <a:bodyPr wrap="square" rtlCol="0" anchor="t" anchorCtr="0">
            <a:noAutofit/>
          </a:bodyPr>
          <a:lstStyle/>
          <a:p>
            <a:pPr algn="ctr">
              <a:lnSpc>
                <a:spcPts val="3500"/>
              </a:lnSpc>
            </a:pPr>
            <a:endParaRPr lang="en-US" altLang="ja-JP" sz="54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5400" dirty="0">
                <a:solidFill>
                  <a:schemeClr val="bg1"/>
                </a:solidFill>
                <a:latin typeface="UD デジタル 教科書体 NK-B" panose="02020700000000000000" pitchFamily="18" charset="-128"/>
                <a:ea typeface="UD デジタル 教科書体 NK-B" panose="02020700000000000000" pitchFamily="18" charset="-128"/>
              </a:rPr>
              <a:t>比例</a:t>
            </a:r>
            <a:endParaRPr kumimoji="1" lang="ja-JP" altLang="en-US" sz="5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B7D1C4B9-C78E-48F5-917D-84C50FBD8521}"/>
              </a:ext>
            </a:extLst>
          </p:cNvPr>
          <p:cNvSpPr txBox="1"/>
          <p:nvPr/>
        </p:nvSpPr>
        <p:spPr>
          <a:xfrm>
            <a:off x="156000" y="431086"/>
            <a:ext cx="3059998" cy="360000"/>
          </a:xfrm>
          <a:prstGeom prst="rect">
            <a:avLst/>
          </a:prstGeom>
          <a:noFill/>
        </p:spPr>
        <p:txBody>
          <a:bodyPr wrap="square" rtlCol="0" anchor="ctr" anchorCtr="0">
            <a:noAutofit/>
          </a:bodyPr>
          <a:lstStyle/>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ひれい</a:t>
            </a:r>
            <a:endPar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8ED37C6E-EC74-4FF4-A405-E85696642AD5}"/>
              </a:ext>
            </a:extLst>
          </p:cNvPr>
          <p:cNvSpPr txBox="1"/>
          <p:nvPr/>
        </p:nvSpPr>
        <p:spPr>
          <a:xfrm>
            <a:off x="3215994" y="205558"/>
            <a:ext cx="882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ふた　　　　　　　へんすう　　　　ひ　　　　　　ほか　　　 ふた　　　　　 へん</a:t>
            </a:r>
            <a:endParaRPr lang="en-US" altLang="ja-JP" sz="2400" dirty="0">
              <a:latin typeface="UD デジタル 教科書体 NK-B" panose="02020700000000000000" pitchFamily="18" charset="-128"/>
              <a:ea typeface="UD デジタル 教科書体 NK-B" panose="02020700000000000000" pitchFamily="18" charset="-128"/>
            </a:endParaRPr>
          </a:p>
        </p:txBody>
      </p:sp>
      <p:graphicFrame>
        <p:nvGraphicFramePr>
          <p:cNvPr id="21" name="表 7">
            <a:extLst>
              <a:ext uri="{FF2B5EF4-FFF2-40B4-BE49-F238E27FC236}">
                <a16:creationId xmlns:a16="http://schemas.microsoft.com/office/drawing/2014/main" id="{442AC7F8-ABD0-4967-8967-2B33DACE8691}"/>
              </a:ext>
            </a:extLst>
          </p:cNvPr>
          <p:cNvGraphicFramePr>
            <a:graphicFrameLocks noGrp="1"/>
          </p:cNvGraphicFramePr>
          <p:nvPr>
            <p:extLst>
              <p:ext uri="{D42A27DB-BD31-4B8C-83A1-F6EECF244321}">
                <p14:modId xmlns:p14="http://schemas.microsoft.com/office/powerpoint/2010/main" val="1384535108"/>
              </p:ext>
            </p:extLst>
          </p:nvPr>
        </p:nvGraphicFramePr>
        <p:xfrm>
          <a:off x="360000" y="4275209"/>
          <a:ext cx="8200108" cy="1547931"/>
        </p:xfrm>
        <a:graphic>
          <a:graphicData uri="http://schemas.openxmlformats.org/drawingml/2006/table">
            <a:tbl>
              <a:tblPr firstRow="1" bandRow="1">
                <a:tableStyleId>{2D5ABB26-0587-4C30-8999-92F81FD0307C}</a:tableStyleId>
              </a:tblPr>
              <a:tblGrid>
                <a:gridCol w="2934043">
                  <a:extLst>
                    <a:ext uri="{9D8B030D-6E8A-4147-A177-3AD203B41FA5}">
                      <a16:colId xmlns:a16="http://schemas.microsoft.com/office/drawing/2014/main" val="1846427372"/>
                    </a:ext>
                  </a:extLst>
                </a:gridCol>
                <a:gridCol w="1053213">
                  <a:extLst>
                    <a:ext uri="{9D8B030D-6E8A-4147-A177-3AD203B41FA5}">
                      <a16:colId xmlns:a16="http://schemas.microsoft.com/office/drawing/2014/main" val="1133407035"/>
                    </a:ext>
                  </a:extLst>
                </a:gridCol>
                <a:gridCol w="1053213">
                  <a:extLst>
                    <a:ext uri="{9D8B030D-6E8A-4147-A177-3AD203B41FA5}">
                      <a16:colId xmlns:a16="http://schemas.microsoft.com/office/drawing/2014/main" val="899074934"/>
                    </a:ext>
                  </a:extLst>
                </a:gridCol>
                <a:gridCol w="1053213">
                  <a:extLst>
                    <a:ext uri="{9D8B030D-6E8A-4147-A177-3AD203B41FA5}">
                      <a16:colId xmlns:a16="http://schemas.microsoft.com/office/drawing/2014/main" val="1617470427"/>
                    </a:ext>
                  </a:extLst>
                </a:gridCol>
                <a:gridCol w="1053213">
                  <a:extLst>
                    <a:ext uri="{9D8B030D-6E8A-4147-A177-3AD203B41FA5}">
                      <a16:colId xmlns:a16="http://schemas.microsoft.com/office/drawing/2014/main" val="1024866604"/>
                    </a:ext>
                  </a:extLst>
                </a:gridCol>
                <a:gridCol w="1053213">
                  <a:extLst>
                    <a:ext uri="{9D8B030D-6E8A-4147-A177-3AD203B41FA5}">
                      <a16:colId xmlns:a16="http://schemas.microsoft.com/office/drawing/2014/main" val="3445073839"/>
                    </a:ext>
                  </a:extLst>
                </a:gridCol>
              </a:tblGrid>
              <a:tr h="778938">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時間（分）</a:t>
                      </a:r>
                    </a:p>
                  </a:txBody>
                  <a:tcPr marT="180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940805"/>
                  </a:ext>
                </a:extLst>
              </a:tr>
              <a:tr h="768993">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水の深さ（</a:t>
                      </a:r>
                      <a:r>
                        <a:rPr kumimoji="1" lang="en-US" altLang="ja-JP" sz="3200" dirty="0">
                          <a:latin typeface="UD デジタル 教科書体 NK-B" panose="02020700000000000000" pitchFamily="18" charset="-128"/>
                          <a:ea typeface="UD デジタル 教科書体 NK-B" panose="02020700000000000000" pitchFamily="18" charset="-128"/>
                        </a:rPr>
                        <a:t>cm</a:t>
                      </a: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marT="180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706094"/>
                  </a:ext>
                </a:extLst>
              </a:tr>
            </a:tbl>
          </a:graphicData>
        </a:graphic>
      </p:graphicFrame>
      <p:sp>
        <p:nvSpPr>
          <p:cNvPr id="25" name="テキスト ボックス 24">
            <a:extLst>
              <a:ext uri="{FF2B5EF4-FFF2-40B4-BE49-F238E27FC236}">
                <a16:creationId xmlns:a16="http://schemas.microsoft.com/office/drawing/2014/main" id="{143FA52B-4452-4B45-9FFB-BC5782645E4F}"/>
              </a:ext>
            </a:extLst>
          </p:cNvPr>
          <p:cNvSpPr txBox="1"/>
          <p:nvPr/>
        </p:nvSpPr>
        <p:spPr>
          <a:xfrm>
            <a:off x="155994" y="2176626"/>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れい　　　　　　　ふろ　　　　　　　　ゆ　　　 い　　　　　　　　　　　　　　　じかん　　　　みず　　ふか</a:t>
            </a:r>
            <a:endParaRPr lang="en-US" altLang="ja-JP" sz="2400" dirty="0">
              <a:latin typeface="UD デジタル 教科書体 NK-B" panose="02020700000000000000" pitchFamily="18" charset="-128"/>
              <a:ea typeface="UD デジタル 教科書体 NK-B" panose="02020700000000000000" pitchFamily="18" charset="-128"/>
            </a:endParaRPr>
          </a:p>
        </p:txBody>
      </p:sp>
      <p:pic>
        <p:nvPicPr>
          <p:cNvPr id="9" name="図 8">
            <a:extLst>
              <a:ext uri="{FF2B5EF4-FFF2-40B4-BE49-F238E27FC236}">
                <a16:creationId xmlns:a16="http://schemas.microsoft.com/office/drawing/2014/main" id="{9C67A1F3-521C-49E6-B8D3-192370C81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8718" y="3668077"/>
            <a:ext cx="2867275" cy="2623557"/>
          </a:xfrm>
          <a:prstGeom prst="rect">
            <a:avLst/>
          </a:prstGeom>
        </p:spPr>
      </p:pic>
      <p:sp>
        <p:nvSpPr>
          <p:cNvPr id="18" name="矢印: 下カーブ 17">
            <a:extLst>
              <a:ext uri="{FF2B5EF4-FFF2-40B4-BE49-F238E27FC236}">
                <a16:creationId xmlns:a16="http://schemas.microsoft.com/office/drawing/2014/main" id="{FAB877E4-0835-4BAA-A576-9F8A77717489}"/>
              </a:ext>
            </a:extLst>
          </p:cNvPr>
          <p:cNvSpPr/>
          <p:nvPr/>
        </p:nvSpPr>
        <p:spPr>
          <a:xfrm>
            <a:off x="3779370" y="4025536"/>
            <a:ext cx="1178805" cy="202789"/>
          </a:xfrm>
          <a:prstGeom prst="curved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下カーブ 28">
            <a:extLst>
              <a:ext uri="{FF2B5EF4-FFF2-40B4-BE49-F238E27FC236}">
                <a16:creationId xmlns:a16="http://schemas.microsoft.com/office/drawing/2014/main" id="{C25F4CA8-3FE9-49CF-9AFA-44A0CE6418BB}"/>
              </a:ext>
            </a:extLst>
          </p:cNvPr>
          <p:cNvSpPr/>
          <p:nvPr/>
        </p:nvSpPr>
        <p:spPr>
          <a:xfrm flipV="1">
            <a:off x="3779369" y="5859042"/>
            <a:ext cx="1178805" cy="187901"/>
          </a:xfrm>
          <a:prstGeom prst="curved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矢印: 下カーブ 29">
            <a:extLst>
              <a:ext uri="{FF2B5EF4-FFF2-40B4-BE49-F238E27FC236}">
                <a16:creationId xmlns:a16="http://schemas.microsoft.com/office/drawing/2014/main" id="{0A96C58D-2584-4280-BF7B-51169685C4FC}"/>
              </a:ext>
            </a:extLst>
          </p:cNvPr>
          <p:cNvSpPr/>
          <p:nvPr/>
        </p:nvSpPr>
        <p:spPr>
          <a:xfrm>
            <a:off x="3779364" y="3932213"/>
            <a:ext cx="2316636" cy="277855"/>
          </a:xfrm>
          <a:prstGeom prst="curved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下カーブ 30">
            <a:extLst>
              <a:ext uri="{FF2B5EF4-FFF2-40B4-BE49-F238E27FC236}">
                <a16:creationId xmlns:a16="http://schemas.microsoft.com/office/drawing/2014/main" id="{D67A0651-06DC-4396-BA98-28E7426065EE}"/>
              </a:ext>
            </a:extLst>
          </p:cNvPr>
          <p:cNvSpPr/>
          <p:nvPr/>
        </p:nvSpPr>
        <p:spPr>
          <a:xfrm flipV="1">
            <a:off x="3779364" y="5859043"/>
            <a:ext cx="2316636" cy="257457"/>
          </a:xfrm>
          <a:prstGeom prst="curved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矢印: 下カーブ 31">
            <a:extLst>
              <a:ext uri="{FF2B5EF4-FFF2-40B4-BE49-F238E27FC236}">
                <a16:creationId xmlns:a16="http://schemas.microsoft.com/office/drawing/2014/main" id="{6773BE27-53D5-431F-8768-A55ECA74F3E8}"/>
              </a:ext>
            </a:extLst>
          </p:cNvPr>
          <p:cNvSpPr/>
          <p:nvPr/>
        </p:nvSpPr>
        <p:spPr>
          <a:xfrm>
            <a:off x="3779364" y="3868568"/>
            <a:ext cx="3370583" cy="383893"/>
          </a:xfrm>
          <a:prstGeom prst="curvedDownArrow">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矢印: 下カーブ 32">
            <a:extLst>
              <a:ext uri="{FF2B5EF4-FFF2-40B4-BE49-F238E27FC236}">
                <a16:creationId xmlns:a16="http://schemas.microsoft.com/office/drawing/2014/main" id="{50CC0A22-B1C0-42D9-A135-C7EE24F8F6D4}"/>
              </a:ext>
            </a:extLst>
          </p:cNvPr>
          <p:cNvSpPr/>
          <p:nvPr/>
        </p:nvSpPr>
        <p:spPr>
          <a:xfrm flipV="1">
            <a:off x="3779363" y="5855497"/>
            <a:ext cx="3370583" cy="355709"/>
          </a:xfrm>
          <a:prstGeom prst="curvedDownArrow">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BD97FFCF-4AAD-44D5-A33F-E8FC4FCD26F8}"/>
              </a:ext>
            </a:extLst>
          </p:cNvPr>
          <p:cNvSpPr txBox="1"/>
          <p:nvPr/>
        </p:nvSpPr>
        <p:spPr>
          <a:xfrm>
            <a:off x="3215994" y="998058"/>
            <a:ext cx="882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すう　　　　ひ　　　 ひと</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a:extLst>
              <a:ext uri="{FF2B5EF4-FFF2-40B4-BE49-F238E27FC236}">
                <a16:creationId xmlns:a16="http://schemas.microsoft.com/office/drawing/2014/main" id="{ACDB10B0-46E3-4C67-84F1-F441A9CB6B68}"/>
              </a:ext>
            </a:extLst>
          </p:cNvPr>
          <p:cNvSpPr txBox="1"/>
          <p:nvPr/>
        </p:nvSpPr>
        <p:spPr>
          <a:xfrm>
            <a:off x="155994" y="2999506"/>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2400" dirty="0" err="1">
                <a:latin typeface="UD デジタル 教科書体 NK-B" panose="02020700000000000000" pitchFamily="18" charset="-128"/>
                <a:ea typeface="UD デジタル 教科書体 NK-B" panose="02020700000000000000" pitchFamily="18" charset="-128"/>
              </a:rPr>
              <a:t>ひょう</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8" name="タイトル 1">
            <a:extLst>
              <a:ext uri="{FF2B5EF4-FFF2-40B4-BE49-F238E27FC236}">
                <a16:creationId xmlns:a16="http://schemas.microsoft.com/office/drawing/2014/main" id="{C9B3B70F-95F6-475B-A5C7-8F9128215DB4}"/>
              </a:ext>
            </a:extLst>
          </p:cNvPr>
          <p:cNvSpPr txBox="1">
            <a:spLocks/>
          </p:cNvSpPr>
          <p:nvPr/>
        </p:nvSpPr>
        <p:spPr>
          <a:xfrm>
            <a:off x="3976820" y="3282013"/>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2">
                    <a:lumMod val="50000"/>
                  </a:schemeClr>
                </a:solidFill>
                <a:latin typeface="ＭＳ ゴシック" panose="020B0609070205080204" pitchFamily="49" charset="-128"/>
                <a:ea typeface="ＭＳ ゴシック" panose="020B0609070205080204" pitchFamily="49" charset="-128"/>
              </a:rPr>
              <a:t>２倍</a:t>
            </a:r>
          </a:p>
        </p:txBody>
      </p:sp>
      <p:sp>
        <p:nvSpPr>
          <p:cNvPr id="40" name="タイトル 1">
            <a:extLst>
              <a:ext uri="{FF2B5EF4-FFF2-40B4-BE49-F238E27FC236}">
                <a16:creationId xmlns:a16="http://schemas.microsoft.com/office/drawing/2014/main" id="{896F6E64-F6C2-472D-BC9D-75F282B7BE16}"/>
              </a:ext>
            </a:extLst>
          </p:cNvPr>
          <p:cNvSpPr txBox="1">
            <a:spLocks/>
          </p:cNvSpPr>
          <p:nvPr/>
        </p:nvSpPr>
        <p:spPr>
          <a:xfrm>
            <a:off x="3976820" y="6152527"/>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2">
                    <a:lumMod val="50000"/>
                  </a:schemeClr>
                </a:solidFill>
                <a:latin typeface="ＭＳ ゴシック" panose="020B0609070205080204" pitchFamily="49" charset="-128"/>
                <a:ea typeface="ＭＳ ゴシック" panose="020B0609070205080204" pitchFamily="49" charset="-128"/>
              </a:rPr>
              <a:t>２倍</a:t>
            </a:r>
          </a:p>
        </p:txBody>
      </p:sp>
      <p:sp>
        <p:nvSpPr>
          <p:cNvPr id="41" name="タイトル 1">
            <a:extLst>
              <a:ext uri="{FF2B5EF4-FFF2-40B4-BE49-F238E27FC236}">
                <a16:creationId xmlns:a16="http://schemas.microsoft.com/office/drawing/2014/main" id="{C7C17746-E5D7-4816-890A-FA31060B0D1C}"/>
              </a:ext>
            </a:extLst>
          </p:cNvPr>
          <p:cNvSpPr txBox="1">
            <a:spLocks/>
          </p:cNvSpPr>
          <p:nvPr/>
        </p:nvSpPr>
        <p:spPr>
          <a:xfrm>
            <a:off x="5027147" y="3269520"/>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1">
                    <a:lumMod val="50000"/>
                  </a:schemeClr>
                </a:solidFill>
                <a:latin typeface="ＭＳ ゴシック" panose="020B0609070205080204" pitchFamily="49" charset="-128"/>
                <a:ea typeface="ＭＳ ゴシック" panose="020B0609070205080204" pitchFamily="49" charset="-128"/>
              </a:rPr>
              <a:t>３倍</a:t>
            </a:r>
          </a:p>
        </p:txBody>
      </p:sp>
      <p:sp>
        <p:nvSpPr>
          <p:cNvPr id="42" name="タイトル 1">
            <a:extLst>
              <a:ext uri="{FF2B5EF4-FFF2-40B4-BE49-F238E27FC236}">
                <a16:creationId xmlns:a16="http://schemas.microsoft.com/office/drawing/2014/main" id="{1D1250BC-D398-47AF-B06F-08DE6F74533C}"/>
              </a:ext>
            </a:extLst>
          </p:cNvPr>
          <p:cNvSpPr txBox="1">
            <a:spLocks/>
          </p:cNvSpPr>
          <p:nvPr/>
        </p:nvSpPr>
        <p:spPr>
          <a:xfrm>
            <a:off x="5027147" y="6150799"/>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1">
                    <a:lumMod val="50000"/>
                  </a:schemeClr>
                </a:solidFill>
                <a:latin typeface="ＭＳ ゴシック" panose="020B0609070205080204" pitchFamily="49" charset="-128"/>
                <a:ea typeface="ＭＳ ゴシック" panose="020B0609070205080204" pitchFamily="49" charset="-128"/>
              </a:rPr>
              <a:t>３倍</a:t>
            </a:r>
          </a:p>
        </p:txBody>
      </p:sp>
      <p:sp>
        <p:nvSpPr>
          <p:cNvPr id="43" name="タイトル 1">
            <a:extLst>
              <a:ext uri="{FF2B5EF4-FFF2-40B4-BE49-F238E27FC236}">
                <a16:creationId xmlns:a16="http://schemas.microsoft.com/office/drawing/2014/main" id="{1584F3E6-19CC-4EFE-AA18-95432E62A143}"/>
              </a:ext>
            </a:extLst>
          </p:cNvPr>
          <p:cNvSpPr txBox="1">
            <a:spLocks/>
          </p:cNvSpPr>
          <p:nvPr/>
        </p:nvSpPr>
        <p:spPr>
          <a:xfrm>
            <a:off x="6035547" y="3264177"/>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6">
                    <a:lumMod val="50000"/>
                  </a:schemeClr>
                </a:solidFill>
                <a:latin typeface="ＭＳ ゴシック" panose="020B0609070205080204" pitchFamily="49" charset="-128"/>
                <a:ea typeface="ＭＳ ゴシック" panose="020B0609070205080204" pitchFamily="49" charset="-128"/>
              </a:rPr>
              <a:t>４倍</a:t>
            </a:r>
          </a:p>
        </p:txBody>
      </p:sp>
      <p:sp>
        <p:nvSpPr>
          <p:cNvPr id="44" name="タイトル 1">
            <a:extLst>
              <a:ext uri="{FF2B5EF4-FFF2-40B4-BE49-F238E27FC236}">
                <a16:creationId xmlns:a16="http://schemas.microsoft.com/office/drawing/2014/main" id="{98DAA61A-F63C-45FD-90B8-6A156E25BB93}"/>
              </a:ext>
            </a:extLst>
          </p:cNvPr>
          <p:cNvSpPr txBox="1">
            <a:spLocks/>
          </p:cNvSpPr>
          <p:nvPr/>
        </p:nvSpPr>
        <p:spPr>
          <a:xfrm>
            <a:off x="6095181" y="6151572"/>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6">
                    <a:lumMod val="50000"/>
                  </a:schemeClr>
                </a:solidFill>
                <a:latin typeface="ＭＳ ゴシック" panose="020B0609070205080204" pitchFamily="49" charset="-128"/>
                <a:ea typeface="ＭＳ ゴシック" panose="020B0609070205080204" pitchFamily="49" charset="-128"/>
              </a:rPr>
              <a:t>４倍</a:t>
            </a:r>
          </a:p>
        </p:txBody>
      </p:sp>
      <p:sp>
        <p:nvSpPr>
          <p:cNvPr id="26" name="テキスト ボックス 25">
            <a:extLst>
              <a:ext uri="{FF2B5EF4-FFF2-40B4-BE49-F238E27FC236}">
                <a16:creationId xmlns:a16="http://schemas.microsoft.com/office/drawing/2014/main" id="{ACDB10B0-46E3-4C67-84F1-F441A9CB6B68}"/>
              </a:ext>
            </a:extLst>
          </p:cNvPr>
          <p:cNvSpPr txBox="1"/>
          <p:nvPr/>
        </p:nvSpPr>
        <p:spPr>
          <a:xfrm>
            <a:off x="359992" y="4312999"/>
            <a:ext cx="2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じかん　　</a:t>
            </a:r>
            <a:r>
              <a:rPr lang="ja-JP" altLang="en-US" sz="2000" dirty="0" err="1">
                <a:latin typeface="UD デジタル 教科書体 NK-B" panose="02020700000000000000" pitchFamily="18" charset="-128"/>
                <a:ea typeface="UD デジタル 教科書体 NK-B" panose="02020700000000000000" pitchFamily="18" charset="-128"/>
              </a:rPr>
              <a:t>ふん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ACDB10B0-46E3-4C67-84F1-F441A9CB6B68}"/>
              </a:ext>
            </a:extLst>
          </p:cNvPr>
          <p:cNvSpPr txBox="1"/>
          <p:nvPr/>
        </p:nvSpPr>
        <p:spPr>
          <a:xfrm>
            <a:off x="359992" y="5103927"/>
            <a:ext cx="2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みず　　ふか　</a:t>
            </a:r>
            <a:r>
              <a:rPr lang="ja-JP" altLang="en-US" sz="2000" spc="-300" dirty="0">
                <a:latin typeface="UD デジタル 教科書体 NK-B" panose="02020700000000000000" pitchFamily="18" charset="-128"/>
                <a:ea typeface="UD デジタル 教科書体 NK-B" panose="02020700000000000000" pitchFamily="18" charset="-128"/>
              </a:rPr>
              <a:t>センチメートル</a:t>
            </a:r>
            <a:endParaRPr lang="en-US" altLang="ja-JP" sz="2000" spc="-3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a:extLst>
              <a:ext uri="{FF2B5EF4-FFF2-40B4-BE49-F238E27FC236}">
                <a16:creationId xmlns:a16="http://schemas.microsoft.com/office/drawing/2014/main" id="{45A6ABCE-ECF1-4CD6-830F-A34D225DD3FC}"/>
              </a:ext>
            </a:extLst>
          </p:cNvPr>
          <p:cNvSpPr txBox="1"/>
          <p:nvPr/>
        </p:nvSpPr>
        <p:spPr>
          <a:xfrm>
            <a:off x="4162947" y="3159490"/>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45A6ABCE-ECF1-4CD6-830F-A34D225DD3FC}"/>
              </a:ext>
            </a:extLst>
          </p:cNvPr>
          <p:cNvSpPr txBox="1"/>
          <p:nvPr/>
        </p:nvSpPr>
        <p:spPr>
          <a:xfrm>
            <a:off x="5258236" y="3126883"/>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45A6ABCE-ECF1-4CD6-830F-A34D225DD3FC}"/>
              </a:ext>
            </a:extLst>
          </p:cNvPr>
          <p:cNvSpPr txBox="1"/>
          <p:nvPr/>
        </p:nvSpPr>
        <p:spPr>
          <a:xfrm>
            <a:off x="6266636" y="3126883"/>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
        <p:nvSpPr>
          <p:cNvPr id="45" name="テキスト ボックス 44">
            <a:extLst>
              <a:ext uri="{FF2B5EF4-FFF2-40B4-BE49-F238E27FC236}">
                <a16:creationId xmlns:a16="http://schemas.microsoft.com/office/drawing/2014/main" id="{45A6ABCE-ECF1-4CD6-830F-A34D225DD3FC}"/>
              </a:ext>
            </a:extLst>
          </p:cNvPr>
          <p:cNvSpPr txBox="1"/>
          <p:nvPr/>
        </p:nvSpPr>
        <p:spPr>
          <a:xfrm>
            <a:off x="4150837" y="6028606"/>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
        <p:nvSpPr>
          <p:cNvPr id="46" name="テキスト ボックス 45">
            <a:extLst>
              <a:ext uri="{FF2B5EF4-FFF2-40B4-BE49-F238E27FC236}">
                <a16:creationId xmlns:a16="http://schemas.microsoft.com/office/drawing/2014/main" id="{45A6ABCE-ECF1-4CD6-830F-A34D225DD3FC}"/>
              </a:ext>
            </a:extLst>
          </p:cNvPr>
          <p:cNvSpPr txBox="1"/>
          <p:nvPr/>
        </p:nvSpPr>
        <p:spPr>
          <a:xfrm>
            <a:off x="5258236" y="6028606"/>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
        <p:nvSpPr>
          <p:cNvPr id="47" name="テキスト ボックス 46">
            <a:extLst>
              <a:ext uri="{FF2B5EF4-FFF2-40B4-BE49-F238E27FC236}">
                <a16:creationId xmlns:a16="http://schemas.microsoft.com/office/drawing/2014/main" id="{45A6ABCE-ECF1-4CD6-830F-A34D225DD3FC}"/>
              </a:ext>
            </a:extLst>
          </p:cNvPr>
          <p:cNvSpPr txBox="1"/>
          <p:nvPr/>
        </p:nvSpPr>
        <p:spPr>
          <a:xfrm>
            <a:off x="6252310" y="6028606"/>
            <a:ext cx="720000" cy="288000"/>
          </a:xfrm>
          <a:prstGeom prst="rect">
            <a:avLst/>
          </a:prstGeom>
          <a:noFill/>
        </p:spPr>
        <p:txBody>
          <a:bodyPr wrap="square" rtlCol="0" anchor="ctr" anchorCtr="0">
            <a:noAutofit/>
          </a:bodyPr>
          <a:lstStyle/>
          <a:p>
            <a:pPr algn="ctr"/>
            <a:r>
              <a:rPr lang="ja-JP" altLang="en-US" sz="2000" dirty="0" err="1" smtClean="0">
                <a:latin typeface="ＭＳ ゴシック" panose="020B0609070205080204" pitchFamily="49" charset="-128"/>
                <a:ea typeface="ＭＳ ゴシック" panose="020B0609070205080204" pitchFamily="49" charset="-128"/>
              </a:rPr>
              <a:t>ばい</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020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矢印: 下カーブ 31">
            <a:extLst>
              <a:ext uri="{FF2B5EF4-FFF2-40B4-BE49-F238E27FC236}">
                <a16:creationId xmlns:a16="http://schemas.microsoft.com/office/drawing/2014/main" id="{6773BE27-53D5-431F-8768-A55ECA74F3E8}"/>
              </a:ext>
            </a:extLst>
          </p:cNvPr>
          <p:cNvSpPr/>
          <p:nvPr/>
        </p:nvSpPr>
        <p:spPr>
          <a:xfrm>
            <a:off x="3763507" y="4355023"/>
            <a:ext cx="6496371" cy="350877"/>
          </a:xfrm>
          <a:prstGeom prst="curvedDownArrow">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矢印: 下カーブ 31">
            <a:extLst>
              <a:ext uri="{FF2B5EF4-FFF2-40B4-BE49-F238E27FC236}">
                <a16:creationId xmlns:a16="http://schemas.microsoft.com/office/drawing/2014/main" id="{6773BE27-53D5-431F-8768-A55ECA74F3E8}"/>
              </a:ext>
            </a:extLst>
          </p:cNvPr>
          <p:cNvSpPr/>
          <p:nvPr/>
        </p:nvSpPr>
        <p:spPr>
          <a:xfrm flipV="1">
            <a:off x="3761007" y="6095700"/>
            <a:ext cx="6496371" cy="362685"/>
          </a:xfrm>
          <a:prstGeom prst="curvedDownArrow">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タイトル 1">
            <a:extLst>
              <a:ext uri="{FF2B5EF4-FFF2-40B4-BE49-F238E27FC236}">
                <a16:creationId xmlns:a16="http://schemas.microsoft.com/office/drawing/2014/main" id="{6F98CD8C-934E-4BA8-B327-F210AF4F8944}"/>
              </a:ext>
            </a:extLst>
          </p:cNvPr>
          <p:cNvSpPr txBox="1">
            <a:spLocks/>
          </p:cNvSpPr>
          <p:nvPr/>
        </p:nvSpPr>
        <p:spPr>
          <a:xfrm>
            <a:off x="156000" y="180000"/>
            <a:ext cx="11880000" cy="6480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21" name="表 7">
            <a:extLst>
              <a:ext uri="{FF2B5EF4-FFF2-40B4-BE49-F238E27FC236}">
                <a16:creationId xmlns:a16="http://schemas.microsoft.com/office/drawing/2014/main" id="{442AC7F8-ABD0-4967-8967-2B33DACE8691}"/>
              </a:ext>
            </a:extLst>
          </p:cNvPr>
          <p:cNvGraphicFramePr>
            <a:graphicFrameLocks noGrp="1"/>
          </p:cNvGraphicFramePr>
          <p:nvPr>
            <p:extLst>
              <p:ext uri="{D42A27DB-BD31-4B8C-83A1-F6EECF244321}">
                <p14:modId xmlns:p14="http://schemas.microsoft.com/office/powerpoint/2010/main" val="104966657"/>
              </p:ext>
            </p:extLst>
          </p:nvPr>
        </p:nvGraphicFramePr>
        <p:xfrm>
          <a:off x="155998" y="4684459"/>
          <a:ext cx="11879995" cy="1407360"/>
        </p:xfrm>
        <a:graphic>
          <a:graphicData uri="http://schemas.openxmlformats.org/drawingml/2006/table">
            <a:tbl>
              <a:tblPr firstRow="1" bandRow="1">
                <a:tableStyleId>{2D5ABB26-0587-4C30-8999-92F81FD0307C}</a:tableStyleId>
              </a:tblPr>
              <a:tblGrid>
                <a:gridCol w="2897168">
                  <a:extLst>
                    <a:ext uri="{9D8B030D-6E8A-4147-A177-3AD203B41FA5}">
                      <a16:colId xmlns:a16="http://schemas.microsoft.com/office/drawing/2014/main" val="1846427372"/>
                    </a:ext>
                  </a:extLst>
                </a:gridCol>
                <a:gridCol w="1283261">
                  <a:extLst>
                    <a:ext uri="{9D8B030D-6E8A-4147-A177-3AD203B41FA5}">
                      <a16:colId xmlns:a16="http://schemas.microsoft.com/office/drawing/2014/main" val="1133407035"/>
                    </a:ext>
                  </a:extLst>
                </a:gridCol>
                <a:gridCol w="1283261">
                  <a:extLst>
                    <a:ext uri="{9D8B030D-6E8A-4147-A177-3AD203B41FA5}">
                      <a16:colId xmlns:a16="http://schemas.microsoft.com/office/drawing/2014/main" val="899074934"/>
                    </a:ext>
                  </a:extLst>
                </a:gridCol>
                <a:gridCol w="1283261">
                  <a:extLst>
                    <a:ext uri="{9D8B030D-6E8A-4147-A177-3AD203B41FA5}">
                      <a16:colId xmlns:a16="http://schemas.microsoft.com/office/drawing/2014/main" val="1617470427"/>
                    </a:ext>
                  </a:extLst>
                </a:gridCol>
                <a:gridCol w="1283261">
                  <a:extLst>
                    <a:ext uri="{9D8B030D-6E8A-4147-A177-3AD203B41FA5}">
                      <a16:colId xmlns:a16="http://schemas.microsoft.com/office/drawing/2014/main" val="1024866604"/>
                    </a:ext>
                  </a:extLst>
                </a:gridCol>
                <a:gridCol w="1283261">
                  <a:extLst>
                    <a:ext uri="{9D8B030D-6E8A-4147-A177-3AD203B41FA5}">
                      <a16:colId xmlns:a16="http://schemas.microsoft.com/office/drawing/2014/main" val="3445073839"/>
                    </a:ext>
                  </a:extLst>
                </a:gridCol>
                <a:gridCol w="1283261">
                  <a:extLst>
                    <a:ext uri="{9D8B030D-6E8A-4147-A177-3AD203B41FA5}">
                      <a16:colId xmlns:a16="http://schemas.microsoft.com/office/drawing/2014/main" val="924117863"/>
                    </a:ext>
                  </a:extLst>
                </a:gridCol>
                <a:gridCol w="1283261">
                  <a:extLst>
                    <a:ext uri="{9D8B030D-6E8A-4147-A177-3AD203B41FA5}">
                      <a16:colId xmlns:a16="http://schemas.microsoft.com/office/drawing/2014/main" val="3506643077"/>
                    </a:ext>
                  </a:extLst>
                </a:gridCol>
              </a:tblGrid>
              <a:tr h="259502">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縦の長さ（</a:t>
                      </a:r>
                      <a:r>
                        <a:rPr kumimoji="1" lang="en-US" altLang="ja-JP" sz="3200" dirty="0">
                          <a:latin typeface="UD デジタル 教科書体 NK-B" panose="02020700000000000000" pitchFamily="18" charset="-128"/>
                          <a:ea typeface="UD デジタル 教科書体 NK-B" panose="02020700000000000000" pitchFamily="18" charset="-128"/>
                        </a:rPr>
                        <a:t>cm</a:t>
                      </a: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marT="180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latin typeface="UD デジタル 教科書体 NK-B" panose="02020700000000000000" pitchFamily="18" charset="-128"/>
                          <a:ea typeface="UD デジタル 教科書体 NK-B" panose="02020700000000000000" pitchFamily="18" charset="-128"/>
                        </a:rPr>
                        <a:t>10</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940805"/>
                  </a:ext>
                </a:extLst>
              </a:tr>
              <a:tr h="545473">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面積　（㎠）</a:t>
                      </a:r>
                    </a:p>
                  </a:txBody>
                  <a:tcPr marT="180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latin typeface="UD デジタル 教科書体 NK-B" panose="02020700000000000000" pitchFamily="18" charset="-128"/>
                          <a:ea typeface="UD デジタル 教科書体 NK-B" panose="02020700000000000000" pitchFamily="18" charset="-128"/>
                        </a:rPr>
                        <a:t>12</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latin typeface="UD デジタル 教科書体 NK-B" panose="02020700000000000000" pitchFamily="18" charset="-128"/>
                          <a:ea typeface="UD デジタル 教科書体 NK-B" panose="02020700000000000000" pitchFamily="18" charset="-128"/>
                        </a:rPr>
                        <a:t>18</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latin typeface="UD デジタル 教科書体 NK-B" panose="02020700000000000000" pitchFamily="18" charset="-128"/>
                          <a:ea typeface="UD デジタル 教科書体 NK-B" panose="02020700000000000000" pitchFamily="18" charset="-128"/>
                        </a:rPr>
                        <a:t>24</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706094"/>
                  </a:ext>
                </a:extLst>
              </a:tr>
            </a:tbl>
          </a:graphicData>
        </a:graphic>
      </p:graphicFrame>
      <p:sp>
        <p:nvSpPr>
          <p:cNvPr id="2" name="正方形/長方形 1"/>
          <p:cNvSpPr/>
          <p:nvPr/>
        </p:nvSpPr>
        <p:spPr>
          <a:xfrm>
            <a:off x="1452985" y="2978056"/>
            <a:ext cx="2160000" cy="36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718BC8F-31CA-4513-8026-957956DC6726}"/>
              </a:ext>
            </a:extLst>
          </p:cNvPr>
          <p:cNvSpPr txBox="1"/>
          <p:nvPr/>
        </p:nvSpPr>
        <p:spPr>
          <a:xfrm>
            <a:off x="155999" y="180000"/>
            <a:ext cx="11879999" cy="1980000"/>
          </a:xfrm>
          <a:prstGeom prst="rect">
            <a:avLst/>
          </a:prstGeom>
          <a:noFill/>
        </p:spPr>
        <p:txBody>
          <a:bodyPr wrap="square" rtlCol="0">
            <a:noAutofit/>
          </a:bodyPr>
          <a:lstStyle/>
          <a:p>
            <a:pPr algn="just">
              <a:lnSpc>
                <a:spcPts val="1000"/>
              </a:lnSpc>
            </a:pPr>
            <a:endParaRPr kumimoji="1" lang="en-US" altLang="ja-JP" sz="4400" dirty="0">
              <a:latin typeface="UD デジタル 教科書体 NK-B" panose="02020700000000000000" pitchFamily="18" charset="-128"/>
              <a:ea typeface="UD デジタル 教科書体 NK-B" panose="02020700000000000000" pitchFamily="18" charset="-128"/>
            </a:endParaRPr>
          </a:p>
          <a:p>
            <a:pPr algn="just">
              <a:lnSpc>
                <a:spcPts val="6500"/>
              </a:lnSpc>
            </a:pPr>
            <a:r>
              <a:rPr kumimoji="1" lang="ja-JP" altLang="en-US" sz="4400" dirty="0">
                <a:latin typeface="UD デジタル 教科書体 NK-B" panose="02020700000000000000" pitchFamily="18" charset="-128"/>
                <a:ea typeface="UD デジタル 教科書体 NK-B" panose="02020700000000000000" pitchFamily="18" charset="-128"/>
              </a:rPr>
              <a:t>　長方形の縦の長さと面積について、「比例」の関係を確かめてみましょう。</a:t>
            </a:r>
          </a:p>
        </p:txBody>
      </p:sp>
      <p:sp>
        <p:nvSpPr>
          <p:cNvPr id="12" name="テキスト ボックス 11"/>
          <p:cNvSpPr txBox="1"/>
          <p:nvPr/>
        </p:nvSpPr>
        <p:spPr>
          <a:xfrm>
            <a:off x="156000" y="180000"/>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ちょうほう</a:t>
            </a:r>
            <a:r>
              <a:rPr lang="ja-JP" altLang="en-US" sz="2400" dirty="0" err="1">
                <a:latin typeface="UD デジタル 教科書体 NK-B" panose="02020700000000000000" pitchFamily="18" charset="-128"/>
                <a:ea typeface="UD デジタル 教科書体 NK-B" panose="02020700000000000000" pitchFamily="18" charset="-128"/>
              </a:rPr>
              <a:t>けい</a:t>
            </a:r>
            <a:r>
              <a:rPr kumimoji="1" lang="ja-JP" altLang="en-US" sz="2400" dirty="0">
                <a:latin typeface="UD デジタル 教科書体 NK-B" panose="02020700000000000000" pitchFamily="18" charset="-128"/>
                <a:ea typeface="UD デジタル 教科書体 NK-B" panose="02020700000000000000" pitchFamily="18" charset="-128"/>
              </a:rPr>
              <a:t>　　　たて　　　</a:t>
            </a:r>
            <a:r>
              <a:rPr kumimoji="1" lang="ja-JP" altLang="en-US" sz="2400" dirty="0" err="1">
                <a:latin typeface="UD デジタル 教科書体 NK-B" panose="02020700000000000000" pitchFamily="18" charset="-128"/>
                <a:ea typeface="UD デジタル 教科書体 NK-B" panose="02020700000000000000" pitchFamily="18" charset="-128"/>
              </a:rPr>
              <a:t>な</a:t>
            </a:r>
            <a:r>
              <a:rPr kumimoji="1" lang="ja-JP" altLang="en-US" sz="2400" dirty="0">
                <a:latin typeface="UD デジタル 教科書体 NK-B" panose="02020700000000000000" pitchFamily="18" charset="-128"/>
                <a:ea typeface="UD デジタル 教科書体 NK-B" panose="02020700000000000000" pitchFamily="18" charset="-128"/>
              </a:rPr>
              <a:t>が　　　　　めんせき　　　　　　　　　　　　　　　 　 ひれい　　　　　　かん</a:t>
            </a:r>
          </a:p>
        </p:txBody>
      </p:sp>
      <p:sp>
        <p:nvSpPr>
          <p:cNvPr id="13" name="テキスト ボックス 12">
            <a:extLst>
              <a:ext uri="{FF2B5EF4-FFF2-40B4-BE49-F238E27FC236}">
                <a16:creationId xmlns:a16="http://schemas.microsoft.com/office/drawing/2014/main" id="{B535C4D8-4DE3-4CF1-B0CC-DB0D80CDB299}"/>
              </a:ext>
            </a:extLst>
          </p:cNvPr>
          <p:cNvSpPr txBox="1"/>
          <p:nvPr/>
        </p:nvSpPr>
        <p:spPr>
          <a:xfrm>
            <a:off x="155998" y="1032494"/>
            <a:ext cx="11879999" cy="360000"/>
          </a:xfrm>
          <a:prstGeom prst="rect">
            <a:avLst/>
          </a:prstGeom>
          <a:noFill/>
        </p:spPr>
        <p:txBody>
          <a:bodyPr wrap="square" rtlCol="0" anchor="ctr" anchorCtr="0">
            <a:noAutofit/>
          </a:bodyPr>
          <a:lstStyle/>
          <a:p>
            <a:pPr algn="just"/>
            <a:r>
              <a:rPr kumimoji="1" lang="ja-JP" altLang="en-US" sz="2400" dirty="0">
                <a:latin typeface="UD デジタル 教科書体 NK-B" panose="02020700000000000000" pitchFamily="18" charset="-128"/>
                <a:ea typeface="UD デジタル 教科書体 NK-B" panose="02020700000000000000" pitchFamily="18" charset="-128"/>
              </a:rPr>
              <a:t>けい　　　たし</a:t>
            </a:r>
          </a:p>
        </p:txBody>
      </p:sp>
      <p:sp>
        <p:nvSpPr>
          <p:cNvPr id="15" name="左中かっこ 14"/>
          <p:cNvSpPr/>
          <p:nvPr/>
        </p:nvSpPr>
        <p:spPr>
          <a:xfrm rot="16200000">
            <a:off x="2424984" y="2431243"/>
            <a:ext cx="216000" cy="216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5050490" y="2619669"/>
            <a:ext cx="2160000" cy="72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742905" y="2260112"/>
            <a:ext cx="2160000" cy="108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a:extLst>
              <a:ext uri="{FF2B5EF4-FFF2-40B4-BE49-F238E27FC236}">
                <a16:creationId xmlns:a16="http://schemas.microsoft.com/office/drawing/2014/main" id="{FDC7F07E-A902-4B24-A8BA-436A6E52D226}"/>
              </a:ext>
            </a:extLst>
          </p:cNvPr>
          <p:cNvSpPr txBox="1">
            <a:spLocks/>
          </p:cNvSpPr>
          <p:nvPr/>
        </p:nvSpPr>
        <p:spPr>
          <a:xfrm>
            <a:off x="190094" y="2800972"/>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spc="-300" dirty="0">
                <a:latin typeface="ＭＳ ゴシック" panose="020B0609070205080204" pitchFamily="49" charset="-128"/>
                <a:ea typeface="ＭＳ ゴシック" panose="020B0609070205080204" pitchFamily="49" charset="-128"/>
              </a:rPr>
              <a:t>１</a:t>
            </a:r>
            <a:r>
              <a:rPr lang="en-US" altLang="ja-JP" sz="3200" spc="-300" dirty="0">
                <a:latin typeface="ＭＳ ゴシック" panose="020B0609070205080204" pitchFamily="49" charset="-128"/>
                <a:ea typeface="ＭＳ ゴシック" panose="020B0609070205080204" pitchFamily="49" charset="-128"/>
              </a:rPr>
              <a:t>cm</a:t>
            </a:r>
            <a:endParaRPr lang="ja-JP" altLang="en-US" sz="3200" spc="-300" dirty="0">
              <a:latin typeface="ＭＳ ゴシック" panose="020B0609070205080204" pitchFamily="49" charset="-128"/>
              <a:ea typeface="ＭＳ ゴシック" panose="020B0609070205080204" pitchFamily="49" charset="-128"/>
            </a:endParaRPr>
          </a:p>
        </p:txBody>
      </p:sp>
      <p:sp>
        <p:nvSpPr>
          <p:cNvPr id="22" name="タイトル 1">
            <a:extLst>
              <a:ext uri="{FF2B5EF4-FFF2-40B4-BE49-F238E27FC236}">
                <a16:creationId xmlns:a16="http://schemas.microsoft.com/office/drawing/2014/main" id="{FDC7F07E-A902-4B24-A8BA-436A6E52D226}"/>
              </a:ext>
            </a:extLst>
          </p:cNvPr>
          <p:cNvSpPr txBox="1">
            <a:spLocks/>
          </p:cNvSpPr>
          <p:nvPr/>
        </p:nvSpPr>
        <p:spPr>
          <a:xfrm>
            <a:off x="2082984" y="3484945"/>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23" name="左中かっこ 22"/>
          <p:cNvSpPr/>
          <p:nvPr/>
        </p:nvSpPr>
        <p:spPr>
          <a:xfrm>
            <a:off x="1128985" y="2978056"/>
            <a:ext cx="216000" cy="36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矢印: 下カーブ 17">
            <a:extLst>
              <a:ext uri="{FF2B5EF4-FFF2-40B4-BE49-F238E27FC236}">
                <a16:creationId xmlns:a16="http://schemas.microsoft.com/office/drawing/2014/main" id="{FAB877E4-0835-4BAA-A576-9F8A77717489}"/>
              </a:ext>
            </a:extLst>
          </p:cNvPr>
          <p:cNvSpPr/>
          <p:nvPr/>
        </p:nvSpPr>
        <p:spPr>
          <a:xfrm>
            <a:off x="3763507" y="4514181"/>
            <a:ext cx="1178805" cy="185349"/>
          </a:xfrm>
          <a:prstGeom prst="curved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矢印: 下カーブ 29">
            <a:extLst>
              <a:ext uri="{FF2B5EF4-FFF2-40B4-BE49-F238E27FC236}">
                <a16:creationId xmlns:a16="http://schemas.microsoft.com/office/drawing/2014/main" id="{0A96C58D-2584-4280-BF7B-51169685C4FC}"/>
              </a:ext>
            </a:extLst>
          </p:cNvPr>
          <p:cNvSpPr/>
          <p:nvPr/>
        </p:nvSpPr>
        <p:spPr>
          <a:xfrm>
            <a:off x="3768620" y="4456548"/>
            <a:ext cx="2517921" cy="253959"/>
          </a:xfrm>
          <a:prstGeom prst="curved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下カーブ 31">
            <a:extLst>
              <a:ext uri="{FF2B5EF4-FFF2-40B4-BE49-F238E27FC236}">
                <a16:creationId xmlns:a16="http://schemas.microsoft.com/office/drawing/2014/main" id="{6773BE27-53D5-431F-8768-A55ECA74F3E8}"/>
              </a:ext>
            </a:extLst>
          </p:cNvPr>
          <p:cNvSpPr/>
          <p:nvPr/>
        </p:nvSpPr>
        <p:spPr>
          <a:xfrm>
            <a:off x="3768084" y="4355864"/>
            <a:ext cx="3903581" cy="350877"/>
          </a:xfrm>
          <a:prstGeom prst="curvedDownArrow">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タイトル 1">
            <a:extLst>
              <a:ext uri="{FF2B5EF4-FFF2-40B4-BE49-F238E27FC236}">
                <a16:creationId xmlns:a16="http://schemas.microsoft.com/office/drawing/2014/main" id="{C9B3B70F-95F6-475B-A5C7-8F9128215DB4}"/>
              </a:ext>
            </a:extLst>
          </p:cNvPr>
          <p:cNvSpPr txBox="1">
            <a:spLocks/>
          </p:cNvSpPr>
          <p:nvPr/>
        </p:nvSpPr>
        <p:spPr>
          <a:xfrm>
            <a:off x="4039686" y="3774347"/>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2">
                    <a:lumMod val="50000"/>
                  </a:schemeClr>
                </a:solidFill>
                <a:latin typeface="ＭＳ ゴシック" panose="020B0609070205080204" pitchFamily="49" charset="-128"/>
                <a:ea typeface="ＭＳ ゴシック" panose="020B0609070205080204" pitchFamily="49" charset="-128"/>
              </a:rPr>
              <a:t>２倍</a:t>
            </a:r>
          </a:p>
        </p:txBody>
      </p:sp>
      <p:sp>
        <p:nvSpPr>
          <p:cNvPr id="29" name="タイトル 1">
            <a:extLst>
              <a:ext uri="{FF2B5EF4-FFF2-40B4-BE49-F238E27FC236}">
                <a16:creationId xmlns:a16="http://schemas.microsoft.com/office/drawing/2014/main" id="{C7C17746-E5D7-4816-890A-FA31060B0D1C}"/>
              </a:ext>
            </a:extLst>
          </p:cNvPr>
          <p:cNvSpPr txBox="1">
            <a:spLocks/>
          </p:cNvSpPr>
          <p:nvPr/>
        </p:nvSpPr>
        <p:spPr>
          <a:xfrm>
            <a:off x="5061227" y="3770278"/>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1">
                    <a:lumMod val="50000"/>
                  </a:schemeClr>
                </a:solidFill>
                <a:latin typeface="ＭＳ ゴシック" panose="020B0609070205080204" pitchFamily="49" charset="-128"/>
                <a:ea typeface="ＭＳ ゴシック" panose="020B0609070205080204" pitchFamily="49" charset="-128"/>
              </a:rPr>
              <a:t>３倍</a:t>
            </a:r>
          </a:p>
        </p:txBody>
      </p:sp>
      <p:sp>
        <p:nvSpPr>
          <p:cNvPr id="30" name="タイトル 1">
            <a:extLst>
              <a:ext uri="{FF2B5EF4-FFF2-40B4-BE49-F238E27FC236}">
                <a16:creationId xmlns:a16="http://schemas.microsoft.com/office/drawing/2014/main" id="{1584F3E6-19CC-4EFE-AA18-95432E62A143}"/>
              </a:ext>
            </a:extLst>
          </p:cNvPr>
          <p:cNvSpPr txBox="1">
            <a:spLocks/>
          </p:cNvSpPr>
          <p:nvPr/>
        </p:nvSpPr>
        <p:spPr>
          <a:xfrm>
            <a:off x="6311491" y="3774347"/>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6">
                    <a:lumMod val="50000"/>
                  </a:schemeClr>
                </a:solidFill>
                <a:latin typeface="ＭＳ ゴシック" panose="020B0609070205080204" pitchFamily="49" charset="-128"/>
                <a:ea typeface="ＭＳ ゴシック" panose="020B0609070205080204" pitchFamily="49" charset="-128"/>
              </a:rPr>
              <a:t>４倍</a:t>
            </a:r>
          </a:p>
        </p:txBody>
      </p:sp>
      <p:sp>
        <p:nvSpPr>
          <p:cNvPr id="31" name="左中かっこ 30"/>
          <p:cNvSpPr/>
          <p:nvPr/>
        </p:nvSpPr>
        <p:spPr>
          <a:xfrm rot="16200000">
            <a:off x="6032025" y="2441254"/>
            <a:ext cx="216000" cy="216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FDC7F07E-A902-4B24-A8BA-436A6E52D226}"/>
              </a:ext>
            </a:extLst>
          </p:cNvPr>
          <p:cNvSpPr txBox="1">
            <a:spLocks/>
          </p:cNvSpPr>
          <p:nvPr/>
        </p:nvSpPr>
        <p:spPr>
          <a:xfrm>
            <a:off x="5690025" y="3463960"/>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33" name="左中かっこ 32"/>
          <p:cNvSpPr/>
          <p:nvPr/>
        </p:nvSpPr>
        <p:spPr>
          <a:xfrm rot="16200000">
            <a:off x="9731372" y="2445738"/>
            <a:ext cx="216000" cy="2160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タイトル 1">
            <a:extLst>
              <a:ext uri="{FF2B5EF4-FFF2-40B4-BE49-F238E27FC236}">
                <a16:creationId xmlns:a16="http://schemas.microsoft.com/office/drawing/2014/main" id="{FDC7F07E-A902-4B24-A8BA-436A6E52D226}"/>
              </a:ext>
            </a:extLst>
          </p:cNvPr>
          <p:cNvSpPr txBox="1">
            <a:spLocks/>
          </p:cNvSpPr>
          <p:nvPr/>
        </p:nvSpPr>
        <p:spPr>
          <a:xfrm>
            <a:off x="9389884" y="3486753"/>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35" name="タイトル 1">
            <a:extLst>
              <a:ext uri="{FF2B5EF4-FFF2-40B4-BE49-F238E27FC236}">
                <a16:creationId xmlns:a16="http://schemas.microsoft.com/office/drawing/2014/main" id="{FDC7F07E-A902-4B24-A8BA-436A6E52D226}"/>
              </a:ext>
            </a:extLst>
          </p:cNvPr>
          <p:cNvSpPr txBox="1">
            <a:spLocks/>
          </p:cNvSpPr>
          <p:nvPr/>
        </p:nvSpPr>
        <p:spPr>
          <a:xfrm>
            <a:off x="3814555" y="2781686"/>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spc="-300" dirty="0">
                <a:latin typeface="ＭＳ ゴシック" panose="020B0609070205080204" pitchFamily="49" charset="-128"/>
                <a:ea typeface="ＭＳ ゴシック" panose="020B0609070205080204" pitchFamily="49" charset="-128"/>
              </a:rPr>
              <a:t>２</a:t>
            </a:r>
            <a:r>
              <a:rPr lang="en-US" altLang="ja-JP" sz="3200" spc="-300" dirty="0">
                <a:latin typeface="ＭＳ ゴシック" panose="020B0609070205080204" pitchFamily="49" charset="-128"/>
                <a:ea typeface="ＭＳ ゴシック" panose="020B0609070205080204" pitchFamily="49" charset="-128"/>
              </a:rPr>
              <a:t>cm</a:t>
            </a:r>
            <a:endParaRPr lang="ja-JP" altLang="en-US" sz="3200" spc="-300" dirty="0">
              <a:latin typeface="ＭＳ ゴシック" panose="020B0609070205080204" pitchFamily="49" charset="-128"/>
              <a:ea typeface="ＭＳ ゴシック" panose="020B0609070205080204" pitchFamily="49" charset="-128"/>
            </a:endParaRPr>
          </a:p>
        </p:txBody>
      </p:sp>
      <p:sp>
        <p:nvSpPr>
          <p:cNvPr id="36" name="左中かっこ 35"/>
          <p:cNvSpPr/>
          <p:nvPr/>
        </p:nvSpPr>
        <p:spPr>
          <a:xfrm>
            <a:off x="4735280" y="2627083"/>
            <a:ext cx="216000" cy="720000"/>
          </a:xfrm>
          <a:prstGeom prst="leftBrace">
            <a:avLst>
              <a:gd name="adj1" fmla="val 8333"/>
              <a:gd name="adj2" fmla="val 6814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タイトル 1">
            <a:extLst>
              <a:ext uri="{FF2B5EF4-FFF2-40B4-BE49-F238E27FC236}">
                <a16:creationId xmlns:a16="http://schemas.microsoft.com/office/drawing/2014/main" id="{FDC7F07E-A902-4B24-A8BA-436A6E52D226}"/>
              </a:ext>
            </a:extLst>
          </p:cNvPr>
          <p:cNvSpPr txBox="1">
            <a:spLocks/>
          </p:cNvSpPr>
          <p:nvPr/>
        </p:nvSpPr>
        <p:spPr>
          <a:xfrm>
            <a:off x="1452984" y="2319659"/>
            <a:ext cx="2160001"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１</a:t>
            </a:r>
            <a:r>
              <a:rPr lang="en-US" altLang="ja-JP" sz="3200" dirty="0">
                <a:latin typeface="ＭＳ ゴシック" panose="020B0609070205080204" pitchFamily="49" charset="-128"/>
                <a:ea typeface="ＭＳ ゴシック" panose="020B0609070205080204" pitchFamily="49" charset="-128"/>
              </a:rPr>
              <a:t>cm×</a:t>
            </a: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38" name="タイトル 1">
            <a:extLst>
              <a:ext uri="{FF2B5EF4-FFF2-40B4-BE49-F238E27FC236}">
                <a16:creationId xmlns:a16="http://schemas.microsoft.com/office/drawing/2014/main" id="{FDC7F07E-A902-4B24-A8BA-436A6E52D226}"/>
              </a:ext>
            </a:extLst>
          </p:cNvPr>
          <p:cNvSpPr txBox="1">
            <a:spLocks/>
          </p:cNvSpPr>
          <p:nvPr/>
        </p:nvSpPr>
        <p:spPr>
          <a:xfrm>
            <a:off x="5074590" y="1969329"/>
            <a:ext cx="2160001"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２</a:t>
            </a:r>
            <a:r>
              <a:rPr lang="en-US" altLang="ja-JP" sz="3200" dirty="0">
                <a:latin typeface="ＭＳ ゴシック" panose="020B0609070205080204" pitchFamily="49" charset="-128"/>
                <a:ea typeface="ＭＳ ゴシック" panose="020B0609070205080204" pitchFamily="49" charset="-128"/>
              </a:rPr>
              <a:t>cm×</a:t>
            </a: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39" name="タイトル 1">
            <a:extLst>
              <a:ext uri="{FF2B5EF4-FFF2-40B4-BE49-F238E27FC236}">
                <a16:creationId xmlns:a16="http://schemas.microsoft.com/office/drawing/2014/main" id="{FDC7F07E-A902-4B24-A8BA-436A6E52D226}"/>
              </a:ext>
            </a:extLst>
          </p:cNvPr>
          <p:cNvSpPr txBox="1">
            <a:spLocks/>
          </p:cNvSpPr>
          <p:nvPr/>
        </p:nvSpPr>
        <p:spPr>
          <a:xfrm>
            <a:off x="8759371" y="1587220"/>
            <a:ext cx="2160001"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ＭＳ ゴシック" panose="020B0609070205080204" pitchFamily="49" charset="-128"/>
                <a:ea typeface="ＭＳ ゴシック" panose="020B0609070205080204" pitchFamily="49" charset="-128"/>
              </a:rPr>
              <a:t>３</a:t>
            </a:r>
            <a:r>
              <a:rPr lang="en-US" altLang="ja-JP" sz="3200" dirty="0">
                <a:latin typeface="ＭＳ ゴシック" panose="020B0609070205080204" pitchFamily="49" charset="-128"/>
                <a:ea typeface="ＭＳ ゴシック" panose="020B0609070205080204" pitchFamily="49" charset="-128"/>
              </a:rPr>
              <a:t>cm×</a:t>
            </a:r>
            <a:r>
              <a:rPr lang="ja-JP" altLang="en-US" sz="3200" dirty="0">
                <a:latin typeface="ＭＳ ゴシック" panose="020B0609070205080204" pitchFamily="49" charset="-128"/>
                <a:ea typeface="ＭＳ ゴシック" panose="020B0609070205080204" pitchFamily="49" charset="-128"/>
              </a:rPr>
              <a:t>６</a:t>
            </a:r>
            <a:r>
              <a:rPr lang="en-US" altLang="ja-JP" sz="3200" dirty="0">
                <a:latin typeface="ＭＳ ゴシック" panose="020B0609070205080204" pitchFamily="49" charset="-128"/>
                <a:ea typeface="ＭＳ ゴシック" panose="020B0609070205080204" pitchFamily="49" charset="-128"/>
              </a:rPr>
              <a:t>cm</a:t>
            </a:r>
            <a:endParaRPr lang="ja-JP" altLang="en-US" sz="3200" dirty="0">
              <a:latin typeface="ＭＳ ゴシック" panose="020B0609070205080204" pitchFamily="49" charset="-128"/>
              <a:ea typeface="ＭＳ ゴシック" panose="020B0609070205080204" pitchFamily="49" charset="-128"/>
            </a:endParaRPr>
          </a:p>
        </p:txBody>
      </p:sp>
      <p:sp>
        <p:nvSpPr>
          <p:cNvPr id="40" name="タイトル 1">
            <a:extLst>
              <a:ext uri="{FF2B5EF4-FFF2-40B4-BE49-F238E27FC236}">
                <a16:creationId xmlns:a16="http://schemas.microsoft.com/office/drawing/2014/main" id="{FDC7F07E-A902-4B24-A8BA-436A6E52D226}"/>
              </a:ext>
            </a:extLst>
          </p:cNvPr>
          <p:cNvSpPr txBox="1">
            <a:spLocks/>
          </p:cNvSpPr>
          <p:nvPr/>
        </p:nvSpPr>
        <p:spPr>
          <a:xfrm>
            <a:off x="7506266" y="2787563"/>
            <a:ext cx="900000" cy="54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spc="-300" dirty="0">
                <a:latin typeface="ＭＳ ゴシック" panose="020B0609070205080204" pitchFamily="49" charset="-128"/>
                <a:ea typeface="ＭＳ ゴシック" panose="020B0609070205080204" pitchFamily="49" charset="-128"/>
              </a:rPr>
              <a:t>３</a:t>
            </a:r>
            <a:r>
              <a:rPr lang="en-US" altLang="ja-JP" sz="3200" spc="-300" dirty="0">
                <a:latin typeface="ＭＳ ゴシック" panose="020B0609070205080204" pitchFamily="49" charset="-128"/>
                <a:ea typeface="ＭＳ ゴシック" panose="020B0609070205080204" pitchFamily="49" charset="-128"/>
              </a:rPr>
              <a:t>cm</a:t>
            </a:r>
            <a:endParaRPr lang="ja-JP" altLang="en-US" sz="3200" spc="-300" dirty="0">
              <a:latin typeface="ＭＳ ゴシック" panose="020B0609070205080204" pitchFamily="49" charset="-128"/>
              <a:ea typeface="ＭＳ ゴシック" panose="020B0609070205080204" pitchFamily="49" charset="-128"/>
            </a:endParaRPr>
          </a:p>
        </p:txBody>
      </p:sp>
      <p:sp>
        <p:nvSpPr>
          <p:cNvPr id="41" name="左中かっこ 40"/>
          <p:cNvSpPr/>
          <p:nvPr/>
        </p:nvSpPr>
        <p:spPr>
          <a:xfrm>
            <a:off x="8429344" y="2301267"/>
            <a:ext cx="216000" cy="1080000"/>
          </a:xfrm>
          <a:prstGeom prst="leftBrace">
            <a:avLst>
              <a:gd name="adj1" fmla="val 8333"/>
              <a:gd name="adj2" fmla="val 7419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矢印: 下カーブ 17">
            <a:extLst>
              <a:ext uri="{FF2B5EF4-FFF2-40B4-BE49-F238E27FC236}">
                <a16:creationId xmlns:a16="http://schemas.microsoft.com/office/drawing/2014/main" id="{FAB877E4-0835-4BAA-A576-9F8A77717489}"/>
              </a:ext>
            </a:extLst>
          </p:cNvPr>
          <p:cNvSpPr/>
          <p:nvPr/>
        </p:nvSpPr>
        <p:spPr>
          <a:xfrm flipV="1">
            <a:off x="3803288" y="6092702"/>
            <a:ext cx="1178805" cy="191586"/>
          </a:xfrm>
          <a:prstGeom prst="curved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矢印: 下カーブ 29">
            <a:extLst>
              <a:ext uri="{FF2B5EF4-FFF2-40B4-BE49-F238E27FC236}">
                <a16:creationId xmlns:a16="http://schemas.microsoft.com/office/drawing/2014/main" id="{0A96C58D-2584-4280-BF7B-51169685C4FC}"/>
              </a:ext>
            </a:extLst>
          </p:cNvPr>
          <p:cNvSpPr/>
          <p:nvPr/>
        </p:nvSpPr>
        <p:spPr>
          <a:xfrm flipV="1">
            <a:off x="3779005" y="6111453"/>
            <a:ext cx="2523033" cy="262505"/>
          </a:xfrm>
          <a:prstGeom prst="curvedDownArrow">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矢印: 下カーブ 31">
            <a:extLst>
              <a:ext uri="{FF2B5EF4-FFF2-40B4-BE49-F238E27FC236}">
                <a16:creationId xmlns:a16="http://schemas.microsoft.com/office/drawing/2014/main" id="{6773BE27-53D5-431F-8768-A55ECA74F3E8}"/>
              </a:ext>
            </a:extLst>
          </p:cNvPr>
          <p:cNvSpPr/>
          <p:nvPr/>
        </p:nvSpPr>
        <p:spPr>
          <a:xfrm flipV="1">
            <a:off x="3783582" y="6082055"/>
            <a:ext cx="3903581" cy="362685"/>
          </a:xfrm>
          <a:prstGeom prst="curvedDownArrow">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タイトル 1">
            <a:extLst>
              <a:ext uri="{FF2B5EF4-FFF2-40B4-BE49-F238E27FC236}">
                <a16:creationId xmlns:a16="http://schemas.microsoft.com/office/drawing/2014/main" id="{C9B3B70F-95F6-475B-A5C7-8F9128215DB4}"/>
              </a:ext>
            </a:extLst>
          </p:cNvPr>
          <p:cNvSpPr txBox="1">
            <a:spLocks/>
          </p:cNvSpPr>
          <p:nvPr/>
        </p:nvSpPr>
        <p:spPr>
          <a:xfrm>
            <a:off x="4150015" y="6264329"/>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2">
                    <a:lumMod val="50000"/>
                  </a:schemeClr>
                </a:solidFill>
                <a:latin typeface="ＭＳ ゴシック" panose="020B0609070205080204" pitchFamily="49" charset="-128"/>
                <a:ea typeface="ＭＳ ゴシック" panose="020B0609070205080204" pitchFamily="49" charset="-128"/>
              </a:rPr>
              <a:t>２倍</a:t>
            </a:r>
          </a:p>
        </p:txBody>
      </p:sp>
      <p:sp>
        <p:nvSpPr>
          <p:cNvPr id="46" name="タイトル 1">
            <a:extLst>
              <a:ext uri="{FF2B5EF4-FFF2-40B4-BE49-F238E27FC236}">
                <a16:creationId xmlns:a16="http://schemas.microsoft.com/office/drawing/2014/main" id="{C7C17746-E5D7-4816-890A-FA31060B0D1C}"/>
              </a:ext>
            </a:extLst>
          </p:cNvPr>
          <p:cNvSpPr txBox="1">
            <a:spLocks/>
          </p:cNvSpPr>
          <p:nvPr/>
        </p:nvSpPr>
        <p:spPr>
          <a:xfrm>
            <a:off x="5105901" y="6267021"/>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1">
                    <a:lumMod val="50000"/>
                  </a:schemeClr>
                </a:solidFill>
                <a:latin typeface="ＭＳ ゴシック" panose="020B0609070205080204" pitchFamily="49" charset="-128"/>
                <a:ea typeface="ＭＳ ゴシック" panose="020B0609070205080204" pitchFamily="49" charset="-128"/>
              </a:rPr>
              <a:t>３倍</a:t>
            </a:r>
          </a:p>
        </p:txBody>
      </p:sp>
      <p:sp>
        <p:nvSpPr>
          <p:cNvPr id="47" name="タイトル 1">
            <a:extLst>
              <a:ext uri="{FF2B5EF4-FFF2-40B4-BE49-F238E27FC236}">
                <a16:creationId xmlns:a16="http://schemas.microsoft.com/office/drawing/2014/main" id="{1584F3E6-19CC-4EFE-AA18-95432E62A143}"/>
              </a:ext>
            </a:extLst>
          </p:cNvPr>
          <p:cNvSpPr txBox="1">
            <a:spLocks/>
          </p:cNvSpPr>
          <p:nvPr/>
        </p:nvSpPr>
        <p:spPr>
          <a:xfrm>
            <a:off x="6321744" y="6267021"/>
            <a:ext cx="72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spc="-400" dirty="0">
                <a:solidFill>
                  <a:schemeClr val="accent6">
                    <a:lumMod val="50000"/>
                  </a:schemeClr>
                </a:solidFill>
                <a:latin typeface="ＭＳ ゴシック" panose="020B0609070205080204" pitchFamily="49" charset="-128"/>
                <a:ea typeface="ＭＳ ゴシック" panose="020B0609070205080204" pitchFamily="49" charset="-128"/>
              </a:rPr>
              <a:t>４倍</a:t>
            </a:r>
          </a:p>
        </p:txBody>
      </p:sp>
      <p:sp>
        <p:nvSpPr>
          <p:cNvPr id="50" name="タイトル 1">
            <a:extLst>
              <a:ext uri="{FF2B5EF4-FFF2-40B4-BE49-F238E27FC236}">
                <a16:creationId xmlns:a16="http://schemas.microsoft.com/office/drawing/2014/main" id="{1584F3E6-19CC-4EFE-AA18-95432E62A143}"/>
              </a:ext>
            </a:extLst>
          </p:cNvPr>
          <p:cNvSpPr txBox="1">
            <a:spLocks/>
          </p:cNvSpPr>
          <p:nvPr/>
        </p:nvSpPr>
        <p:spPr>
          <a:xfrm>
            <a:off x="8974905" y="3865454"/>
            <a:ext cx="90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3200" b="1" dirty="0">
                <a:solidFill>
                  <a:schemeClr val="tx2">
                    <a:lumMod val="50000"/>
                  </a:schemeClr>
                </a:solidFill>
                <a:latin typeface="ＭＳ ゴシック" panose="020B0609070205080204" pitchFamily="49" charset="-128"/>
                <a:ea typeface="ＭＳ ゴシック" panose="020B0609070205080204" pitchFamily="49" charset="-128"/>
              </a:rPr>
              <a:t>10</a:t>
            </a:r>
            <a:r>
              <a:rPr lang="ja-JP" altLang="en-US" sz="3200" b="1" dirty="0">
                <a:solidFill>
                  <a:schemeClr val="tx2">
                    <a:lumMod val="50000"/>
                  </a:schemeClr>
                </a:solidFill>
                <a:latin typeface="ＭＳ ゴシック" panose="020B0609070205080204" pitchFamily="49" charset="-128"/>
                <a:ea typeface="ＭＳ ゴシック" panose="020B0609070205080204" pitchFamily="49" charset="-128"/>
              </a:rPr>
              <a:t>倍</a:t>
            </a:r>
          </a:p>
        </p:txBody>
      </p:sp>
      <p:sp>
        <p:nvSpPr>
          <p:cNvPr id="51" name="タイトル 1">
            <a:extLst>
              <a:ext uri="{FF2B5EF4-FFF2-40B4-BE49-F238E27FC236}">
                <a16:creationId xmlns:a16="http://schemas.microsoft.com/office/drawing/2014/main" id="{1584F3E6-19CC-4EFE-AA18-95432E62A143}"/>
              </a:ext>
            </a:extLst>
          </p:cNvPr>
          <p:cNvSpPr txBox="1">
            <a:spLocks/>
          </p:cNvSpPr>
          <p:nvPr/>
        </p:nvSpPr>
        <p:spPr>
          <a:xfrm>
            <a:off x="8986171" y="6202172"/>
            <a:ext cx="900000" cy="7200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3200" b="1" dirty="0">
                <a:solidFill>
                  <a:schemeClr val="tx2">
                    <a:lumMod val="50000"/>
                  </a:schemeClr>
                </a:solidFill>
                <a:latin typeface="ＭＳ ゴシック" panose="020B0609070205080204" pitchFamily="49" charset="-128"/>
                <a:ea typeface="ＭＳ ゴシック" panose="020B0609070205080204" pitchFamily="49" charset="-128"/>
              </a:rPr>
              <a:t>10</a:t>
            </a:r>
            <a:r>
              <a:rPr lang="ja-JP" altLang="en-US" sz="3200" b="1" dirty="0">
                <a:solidFill>
                  <a:schemeClr val="tx2">
                    <a:lumMod val="50000"/>
                  </a:schemeClr>
                </a:solidFill>
                <a:latin typeface="ＭＳ ゴシック" panose="020B0609070205080204" pitchFamily="49" charset="-128"/>
                <a:ea typeface="ＭＳ ゴシック" panose="020B0609070205080204" pitchFamily="49" charset="-128"/>
              </a:rPr>
              <a:t>倍</a:t>
            </a:r>
          </a:p>
        </p:txBody>
      </p:sp>
      <p:sp>
        <p:nvSpPr>
          <p:cNvPr id="54" name="タイトル 1">
            <a:extLst>
              <a:ext uri="{FF2B5EF4-FFF2-40B4-BE49-F238E27FC236}">
                <a16:creationId xmlns:a16="http://schemas.microsoft.com/office/drawing/2014/main" id="{1584F3E6-19CC-4EFE-AA18-95432E62A143}"/>
              </a:ext>
            </a:extLst>
          </p:cNvPr>
          <p:cNvSpPr txBox="1">
            <a:spLocks/>
          </p:cNvSpPr>
          <p:nvPr/>
        </p:nvSpPr>
        <p:spPr>
          <a:xfrm>
            <a:off x="9694905" y="5475910"/>
            <a:ext cx="927153" cy="540000"/>
          </a:xfrm>
          <a:prstGeom prst="rect">
            <a:avLst/>
          </a:prstGeom>
          <a:ln w="0">
            <a:noFill/>
          </a:ln>
        </p:spPr>
        <p:txBody>
          <a:bodyPr vert="horz" lIns="0" tIns="45720" rIns="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60</a:t>
            </a:r>
            <a:endParaRPr lang="ja-JP" altLang="en-US" sz="40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11168743" y="2569852"/>
            <a:ext cx="900000" cy="720000"/>
          </a:xfrm>
          <a:prstGeom prst="rect">
            <a:avLst/>
          </a:prstGeom>
          <a:noFill/>
        </p:spPr>
        <p:txBody>
          <a:bodyPr wrap="square" rtlCol="0" anchor="ctr" anchorCtr="0">
            <a:noAutofit/>
          </a:bodyPr>
          <a:lstStyle/>
          <a:p>
            <a:pPr algn="ctr"/>
            <a:r>
              <a:rPr kumimoji="1" lang="ja-JP" altLang="en-US" sz="2800" dirty="0">
                <a:latin typeface="UD デジタル 教科書体 NK-B" panose="02020700000000000000" pitchFamily="18" charset="-128"/>
                <a:ea typeface="UD デジタル 教科書体 NK-B" panose="02020700000000000000" pitchFamily="18" charset="-128"/>
              </a:rPr>
              <a:t>・・・</a:t>
            </a:r>
          </a:p>
        </p:txBody>
      </p:sp>
      <p:sp>
        <p:nvSpPr>
          <p:cNvPr id="55" name="テキスト ボックス 54"/>
          <p:cNvSpPr txBox="1"/>
          <p:nvPr/>
        </p:nvSpPr>
        <p:spPr>
          <a:xfrm>
            <a:off x="190094" y="2119853"/>
            <a:ext cx="720000" cy="720000"/>
          </a:xfrm>
          <a:prstGeom prst="rect">
            <a:avLst/>
          </a:prstGeom>
          <a:noFill/>
        </p:spPr>
        <p:txBody>
          <a:bodyPr wrap="square" rtlCol="0" anchor="ctr" anchorCtr="0">
            <a:noAutofit/>
          </a:bodyPr>
          <a:lstStyle/>
          <a:p>
            <a:pPr algn="ctr"/>
            <a:r>
              <a:rPr kumimoji="1" lang="ja-JP" altLang="en-US" sz="3600" dirty="0">
                <a:latin typeface="UD デジタル 教科書体 NK-B" panose="02020700000000000000" pitchFamily="18" charset="-128"/>
                <a:ea typeface="UD デジタル 教科書体 NK-B" panose="02020700000000000000" pitchFamily="18" charset="-128"/>
              </a:rPr>
              <a:t>①</a:t>
            </a:r>
          </a:p>
        </p:txBody>
      </p:sp>
      <p:sp>
        <p:nvSpPr>
          <p:cNvPr id="56" name="テキスト ボックス 55"/>
          <p:cNvSpPr txBox="1"/>
          <p:nvPr/>
        </p:nvSpPr>
        <p:spPr>
          <a:xfrm>
            <a:off x="3933532" y="2119853"/>
            <a:ext cx="720000" cy="720000"/>
          </a:xfrm>
          <a:prstGeom prst="rect">
            <a:avLst/>
          </a:prstGeom>
          <a:noFill/>
        </p:spPr>
        <p:txBody>
          <a:bodyPr wrap="square" rtlCol="0" anchor="ctr" anchorCtr="0">
            <a:noAutofit/>
          </a:bodyPr>
          <a:lstStyle/>
          <a:p>
            <a:pPr algn="ctr"/>
            <a:r>
              <a:rPr kumimoji="1" lang="ja-JP" altLang="en-US" sz="3600" dirty="0">
                <a:latin typeface="UD デジタル 教科書体 NK-B" panose="02020700000000000000" pitchFamily="18" charset="-128"/>
                <a:ea typeface="UD デジタル 教科書体 NK-B" panose="02020700000000000000" pitchFamily="18" charset="-128"/>
              </a:rPr>
              <a:t>②</a:t>
            </a:r>
          </a:p>
        </p:txBody>
      </p:sp>
      <p:sp>
        <p:nvSpPr>
          <p:cNvPr id="57" name="テキスト ボックス 56"/>
          <p:cNvSpPr txBox="1"/>
          <p:nvPr/>
        </p:nvSpPr>
        <p:spPr>
          <a:xfrm>
            <a:off x="7683827" y="2119853"/>
            <a:ext cx="720000" cy="720000"/>
          </a:xfrm>
          <a:prstGeom prst="rect">
            <a:avLst/>
          </a:prstGeom>
          <a:noFill/>
        </p:spPr>
        <p:txBody>
          <a:bodyPr wrap="square" rtlCol="0" anchor="ctr" anchorCtr="0">
            <a:noAutofit/>
          </a:bodyPr>
          <a:lstStyle/>
          <a:p>
            <a:pPr algn="ctr"/>
            <a:r>
              <a:rPr kumimoji="1" lang="ja-JP" altLang="en-US" sz="3600" dirty="0">
                <a:latin typeface="UD デジタル 教科書体 NK-B" panose="02020700000000000000" pitchFamily="18" charset="-128"/>
                <a:ea typeface="UD デジタル 教科書体 NK-B" panose="02020700000000000000" pitchFamily="18" charset="-128"/>
              </a:rPr>
              <a:t>③</a:t>
            </a:r>
          </a:p>
        </p:txBody>
      </p:sp>
      <p:sp>
        <p:nvSpPr>
          <p:cNvPr id="6" name="テキスト ボックス 5"/>
          <p:cNvSpPr txBox="1"/>
          <p:nvPr/>
        </p:nvSpPr>
        <p:spPr>
          <a:xfrm>
            <a:off x="9454243" y="5395541"/>
            <a:ext cx="1289956" cy="696277"/>
          </a:xfrm>
          <a:prstGeom prst="rect">
            <a:avLst/>
          </a:prstGeom>
          <a:noFill/>
          <a:ln w="50800">
            <a:solidFill>
              <a:srgbClr val="FF0000"/>
            </a:solidFill>
          </a:ln>
        </p:spPr>
        <p:txBody>
          <a:bodyPr wrap="square" rtlCol="0">
            <a:noAutofit/>
          </a:bodyPr>
          <a:lstStyle/>
          <a:p>
            <a:endParaRPr kumimoji="1" lang="ja-JP" altLang="en-US" dirty="0"/>
          </a:p>
        </p:txBody>
      </p:sp>
      <p:sp>
        <p:nvSpPr>
          <p:cNvPr id="52" name="テキスト ボックス 51">
            <a:extLst>
              <a:ext uri="{FF2B5EF4-FFF2-40B4-BE49-F238E27FC236}">
                <a16:creationId xmlns:a16="http://schemas.microsoft.com/office/drawing/2014/main" id="{ACDB10B0-46E3-4C67-84F1-F441A9CB6B68}"/>
              </a:ext>
            </a:extLst>
          </p:cNvPr>
          <p:cNvSpPr txBox="1"/>
          <p:nvPr/>
        </p:nvSpPr>
        <p:spPr>
          <a:xfrm>
            <a:off x="155991" y="4730526"/>
            <a:ext cx="2880000" cy="216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たて　　　</a:t>
            </a:r>
            <a:r>
              <a:rPr lang="ja-JP" altLang="en-US" dirty="0" err="1">
                <a:latin typeface="UD デジタル 教科書体 NK-B" panose="02020700000000000000" pitchFamily="18" charset="-128"/>
                <a:ea typeface="UD デジタル 教科書体 NK-B" panose="02020700000000000000" pitchFamily="18" charset="-128"/>
              </a:rPr>
              <a:t>な</a:t>
            </a:r>
            <a:r>
              <a:rPr lang="ja-JP" altLang="en-US" dirty="0">
                <a:latin typeface="UD デジタル 教科書体 NK-B" panose="02020700000000000000" pitchFamily="18" charset="-128"/>
                <a:ea typeface="UD デジタル 教科書体 NK-B" panose="02020700000000000000" pitchFamily="18" charset="-128"/>
              </a:rPr>
              <a:t>が　　 </a:t>
            </a:r>
            <a:r>
              <a:rPr lang="ja-JP" altLang="en-US" spc="-300" dirty="0">
                <a:latin typeface="UD デジタル 教科書体 NK-B" panose="02020700000000000000" pitchFamily="18" charset="-128"/>
                <a:ea typeface="UD デジタル 教科書体 NK-B" panose="02020700000000000000" pitchFamily="18" charset="-128"/>
              </a:rPr>
              <a:t>センチメートル</a:t>
            </a:r>
            <a:endParaRPr lang="en-US" altLang="ja-JP" spc="-300" dirty="0">
              <a:latin typeface="UD デジタル 教科書体 NK-B" panose="02020700000000000000" pitchFamily="18" charset="-128"/>
              <a:ea typeface="UD デジタル 教科書体 NK-B" panose="02020700000000000000" pitchFamily="18" charset="-128"/>
            </a:endParaRPr>
          </a:p>
        </p:txBody>
      </p:sp>
      <p:sp>
        <p:nvSpPr>
          <p:cNvPr id="53" name="テキスト ボックス 52">
            <a:extLst>
              <a:ext uri="{FF2B5EF4-FFF2-40B4-BE49-F238E27FC236}">
                <a16:creationId xmlns:a16="http://schemas.microsoft.com/office/drawing/2014/main" id="{ACDB10B0-46E3-4C67-84F1-F441A9CB6B68}"/>
              </a:ext>
            </a:extLst>
          </p:cNvPr>
          <p:cNvSpPr txBox="1"/>
          <p:nvPr/>
        </p:nvSpPr>
        <p:spPr>
          <a:xfrm>
            <a:off x="155991" y="5428466"/>
            <a:ext cx="2880000" cy="216000"/>
          </a:xfrm>
          <a:prstGeom prst="rect">
            <a:avLst/>
          </a:prstGeom>
          <a:noFill/>
        </p:spPr>
        <p:txBody>
          <a:bodyPr wrap="square" rtlCol="0" anchor="ctr" anchorCtr="0">
            <a:noAutofit/>
          </a:bodyPr>
          <a:lstStyle/>
          <a:p>
            <a:pPr algn="just"/>
            <a:r>
              <a:rPr lang="ja-JP" altLang="en-US" sz="1600" spc="-300" dirty="0">
                <a:latin typeface="UD デジタル 教科書体 NK-B" panose="02020700000000000000" pitchFamily="18" charset="-128"/>
                <a:ea typeface="UD デジタル 教科書体 NK-B" panose="02020700000000000000" pitchFamily="18" charset="-128"/>
              </a:rPr>
              <a:t>　　　　　　めんせき　</a:t>
            </a:r>
            <a:r>
              <a:rPr lang="ja-JP" altLang="en-US" sz="1600" spc="-400" dirty="0">
                <a:latin typeface="UD デジタル 教科書体 NK-B" panose="02020700000000000000" pitchFamily="18" charset="-128"/>
                <a:ea typeface="UD デジタル 教科書体 NK-B" panose="02020700000000000000" pitchFamily="18" charset="-128"/>
              </a:rPr>
              <a:t>へいほうセンチメートル</a:t>
            </a:r>
            <a:endParaRPr lang="en-US" altLang="ja-JP" sz="1600" spc="-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39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500"/>
                                        <p:tgtEl>
                                          <p:spTgt spid="4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54">
                                            <p:txEl>
                                              <p:pRg st="0" end="0"/>
                                            </p:txEl>
                                          </p:spTgt>
                                        </p:tgtEl>
                                        <p:attrNameLst>
                                          <p:attrName>style.visibility</p:attrName>
                                        </p:attrNameLst>
                                      </p:cBhvr>
                                      <p:to>
                                        <p:strVal val="visible"/>
                                      </p:to>
                                    </p:set>
                                    <p:animEffect transition="in" filter="fade">
                                      <p:cBhvr>
                                        <p:cTn id="66"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5" grpId="0" animBg="1"/>
      <p:bldP spid="26" grpId="0" animBg="1"/>
      <p:bldP spid="27" grpId="0" animBg="1"/>
      <p:bldP spid="28" grpId="0"/>
      <p:bldP spid="29" grpId="0"/>
      <p:bldP spid="30" grpId="0"/>
      <p:bldP spid="42" grpId="0" animBg="1"/>
      <p:bldP spid="43" grpId="0" animBg="1"/>
      <p:bldP spid="44" grpId="0" animBg="1"/>
      <p:bldP spid="45" grpId="0"/>
      <p:bldP spid="46" grpId="0"/>
      <p:bldP spid="47"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6F98CD8C-934E-4BA8-B327-F210AF4F8944}"/>
              </a:ext>
            </a:extLst>
          </p:cNvPr>
          <p:cNvSpPr txBox="1">
            <a:spLocks/>
          </p:cNvSpPr>
          <p:nvPr/>
        </p:nvSpPr>
        <p:spPr>
          <a:xfrm>
            <a:off x="156000" y="180000"/>
            <a:ext cx="11880000" cy="6480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D625E0E-A8B0-41A3-89E9-A22512F6251D}"/>
              </a:ext>
            </a:extLst>
          </p:cNvPr>
          <p:cNvSpPr txBox="1"/>
          <p:nvPr/>
        </p:nvSpPr>
        <p:spPr>
          <a:xfrm>
            <a:off x="3216000" y="179790"/>
            <a:ext cx="8819998" cy="1080000"/>
          </a:xfrm>
          <a:prstGeom prst="rect">
            <a:avLst/>
          </a:prstGeom>
          <a:noFill/>
          <a:ln w="38100">
            <a:solidFill>
              <a:srgbClr val="FF00FF"/>
            </a:solidFill>
          </a:ln>
        </p:spPr>
        <p:txBody>
          <a:bodyPr wrap="square" rtlCol="0" anchor="t" anchorCtr="0">
            <a:noAutofit/>
          </a:bodyPr>
          <a:lstStyle/>
          <a:p>
            <a:pPr marL="0" marR="0" lvl="0" indent="0" algn="just" defTabSz="914400" rtl="0" eaLnBrk="0" fontAlgn="base" latinLnBrk="0" hangingPunct="0">
              <a:lnSpc>
                <a:spcPts val="2000"/>
              </a:lnSpc>
              <a:spcBef>
                <a:spcPct val="0"/>
              </a:spcBef>
              <a:spcAft>
                <a:spcPct val="0"/>
              </a:spcAft>
              <a:buClrTx/>
              <a:buSzTx/>
              <a:buFontTx/>
              <a:buNone/>
              <a:tabLst/>
            </a:pPr>
            <a:endParaRPr lang="en-US" altLang="ja-JP" sz="4800" dirty="0">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4800" b="0" i="0" dirty="0">
                <a:effectLst/>
                <a:latin typeface="UD デジタル 教科書体 NK-B" panose="02020700000000000000" pitchFamily="18" charset="-128"/>
                <a:ea typeface="UD デジタル 教科書体 NK-B" panose="02020700000000000000" pitchFamily="18" charset="-128"/>
              </a:rPr>
              <a:t>およその数」のこと</a:t>
            </a:r>
            <a:endParaRPr kumimoji="0" lang="ja-JP" altLang="ja-JP" sz="66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921762AA-5B2A-4813-AC48-843B4154440D}"/>
              </a:ext>
            </a:extLst>
          </p:cNvPr>
          <p:cNvSpPr txBox="1"/>
          <p:nvPr/>
        </p:nvSpPr>
        <p:spPr>
          <a:xfrm flipH="1">
            <a:off x="156000" y="180000"/>
            <a:ext cx="3060000" cy="1079790"/>
          </a:xfrm>
          <a:prstGeom prst="snip1Rect">
            <a:avLst/>
          </a:prstGeom>
          <a:solidFill>
            <a:srgbClr val="FF00FF"/>
          </a:solidFill>
          <a:ln w="38100">
            <a:solidFill>
              <a:srgbClr val="FF00FF"/>
            </a:solidFill>
          </a:ln>
        </p:spPr>
        <p:txBody>
          <a:bodyPr wrap="square" rtlCol="0" anchor="t" anchorCtr="0">
            <a:noAutofit/>
          </a:bodyPr>
          <a:lstStyle/>
          <a:p>
            <a:pPr algn="ctr">
              <a:lnSpc>
                <a:spcPts val="1500"/>
              </a:lnSpc>
            </a:pPr>
            <a:endParaRPr lang="en-US" altLang="ja-JP" sz="54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5400" dirty="0">
                <a:solidFill>
                  <a:schemeClr val="bg1"/>
                </a:solidFill>
                <a:latin typeface="UD デジタル 教科書体 NK-B" panose="02020700000000000000" pitchFamily="18" charset="-128"/>
                <a:ea typeface="UD デジタル 教科書体 NK-B" panose="02020700000000000000" pitchFamily="18" charset="-128"/>
              </a:rPr>
              <a:t>がい数</a:t>
            </a:r>
            <a:endParaRPr kumimoji="1" lang="ja-JP" altLang="en-US" sz="5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6DE6B7C3-EE65-48D5-A557-D994D58040F4}"/>
              </a:ext>
            </a:extLst>
          </p:cNvPr>
          <p:cNvSpPr txBox="1"/>
          <p:nvPr/>
        </p:nvSpPr>
        <p:spPr>
          <a:xfrm>
            <a:off x="3035998" y="1512000"/>
            <a:ext cx="9000000" cy="2520000"/>
          </a:xfrm>
          <a:prstGeom prst="rect">
            <a:avLst/>
          </a:prstGeom>
          <a:noFill/>
          <a:ln w="38100">
            <a:solidFill>
              <a:schemeClr val="bg1">
                <a:lumMod val="50000"/>
              </a:schemeClr>
            </a:solidFill>
          </a:ln>
        </p:spPr>
        <p:txBody>
          <a:bodyPr wrap="square" rtlCol="0" anchor="t" anchorCtr="0">
            <a:noAutofit/>
          </a:bodyPr>
          <a:lstStyle/>
          <a:p>
            <a:pPr algn="just">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・細かな値そのものが必要でなく、大まか</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に数の大きさを捉えるとき</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kumimoji="1" lang="ja-JP" altLang="en-US" sz="4000" dirty="0">
                <a:latin typeface="UD デジタル 教科書体 NK-B" panose="02020700000000000000" pitchFamily="18" charset="-128"/>
                <a:ea typeface="UD デジタル 教科書体 NK-B" panose="02020700000000000000" pitchFamily="18" charset="-128"/>
              </a:rPr>
              <a:t>・正確な数値が明確でないとき</a:t>
            </a: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3035998" y="1576257"/>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こま　　　　　 あたい　　　　　　　　　　　　ひつよう　　　　　　　　　おお</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B7D1C4B9-C78E-48F5-917D-84C50FBD8521}"/>
              </a:ext>
            </a:extLst>
          </p:cNvPr>
          <p:cNvSpPr txBox="1"/>
          <p:nvPr/>
        </p:nvSpPr>
        <p:spPr>
          <a:xfrm>
            <a:off x="156000" y="243798"/>
            <a:ext cx="3059998" cy="360000"/>
          </a:xfrm>
          <a:prstGeom prst="rect">
            <a:avLst/>
          </a:prstGeom>
          <a:noFill/>
        </p:spPr>
        <p:txBody>
          <a:bodyPr wrap="square" rtlCol="0" anchor="ctr" anchorCtr="0">
            <a:noAutofit/>
          </a:bodyPr>
          <a:lstStyle/>
          <a:p>
            <a:pPr algn="just"/>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すう</a:t>
            </a:r>
          </a:p>
        </p:txBody>
      </p:sp>
      <p:sp>
        <p:nvSpPr>
          <p:cNvPr id="16" name="テキスト ボックス 15">
            <a:extLst>
              <a:ext uri="{FF2B5EF4-FFF2-40B4-BE49-F238E27FC236}">
                <a16:creationId xmlns:a16="http://schemas.microsoft.com/office/drawing/2014/main" id="{8ED37C6E-EC74-4FF4-A405-E85696642AD5}"/>
              </a:ext>
            </a:extLst>
          </p:cNvPr>
          <p:cNvSpPr txBox="1"/>
          <p:nvPr/>
        </p:nvSpPr>
        <p:spPr>
          <a:xfrm>
            <a:off x="3216000" y="236896"/>
            <a:ext cx="882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かず</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0DC9625D-0B7F-4E2A-9B9D-5DA1228E8F16}"/>
              </a:ext>
            </a:extLst>
          </p:cNvPr>
          <p:cNvSpPr txBox="1"/>
          <p:nvPr/>
        </p:nvSpPr>
        <p:spPr>
          <a:xfrm>
            <a:off x="360000" y="1512000"/>
            <a:ext cx="2520000" cy="1260000"/>
          </a:xfrm>
          <a:prstGeom prst="roundRect">
            <a:avLst/>
          </a:prstGeom>
          <a:solidFill>
            <a:schemeClr val="accent1">
              <a:lumMod val="60000"/>
              <a:lumOff val="40000"/>
            </a:schemeClr>
          </a:solidFill>
          <a:ln w="25400">
            <a:solidFill>
              <a:schemeClr val="accent1">
                <a:lumMod val="60000"/>
                <a:lumOff val="40000"/>
              </a:schemeClr>
            </a:solidFill>
          </a:ln>
        </p:spPr>
        <p:txBody>
          <a:bodyPr wrap="square" rtlCol="0" anchor="ctr" anchorCtr="0">
            <a:noAutofit/>
          </a:bodyPr>
          <a:lstStyle/>
          <a:p>
            <a:pPr algn="ctr">
              <a:lnSpc>
                <a:spcPts val="3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使う場面</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E4C19712-588B-4288-84A3-FDA7E525CB7D}"/>
              </a:ext>
            </a:extLst>
          </p:cNvPr>
          <p:cNvSpPr txBox="1"/>
          <p:nvPr/>
        </p:nvSpPr>
        <p:spPr>
          <a:xfrm>
            <a:off x="360000" y="1686930"/>
            <a:ext cx="2520000" cy="360000"/>
          </a:xfrm>
          <a:prstGeom prst="rect">
            <a:avLst/>
          </a:prstGeom>
          <a:noFill/>
        </p:spPr>
        <p:txBody>
          <a:bodyPr wrap="square" rtlCol="0" anchor="ctr" anchorCtr="0">
            <a:noAutofit/>
          </a:bodyPr>
          <a:lstStyle/>
          <a:p>
            <a:pPr algn="just"/>
            <a:r>
              <a:rPr kumimoji="1" lang="ja-JP" altLang="en-US" sz="2400" dirty="0">
                <a:latin typeface="UD デジタル 教科書体 NK-B" panose="02020700000000000000" pitchFamily="18" charset="-128"/>
                <a:ea typeface="UD デジタル 教科書体 NK-B" panose="02020700000000000000" pitchFamily="18" charset="-128"/>
              </a:rPr>
              <a:t>　 つか　　ばめん</a:t>
            </a:r>
          </a:p>
        </p:txBody>
      </p:sp>
      <p:sp>
        <p:nvSpPr>
          <p:cNvPr id="15" name="テキスト ボックス 14">
            <a:extLst>
              <a:ext uri="{FF2B5EF4-FFF2-40B4-BE49-F238E27FC236}">
                <a16:creationId xmlns:a16="http://schemas.microsoft.com/office/drawing/2014/main" id="{4904CB0C-E171-4C35-B122-B8162E274579}"/>
              </a:ext>
            </a:extLst>
          </p:cNvPr>
          <p:cNvSpPr txBox="1"/>
          <p:nvPr/>
        </p:nvSpPr>
        <p:spPr>
          <a:xfrm>
            <a:off x="360000" y="4328687"/>
            <a:ext cx="2520000" cy="1260000"/>
          </a:xfrm>
          <a:prstGeom prst="roundRect">
            <a:avLst/>
          </a:prstGeom>
          <a:solidFill>
            <a:schemeClr val="accent2">
              <a:lumMod val="60000"/>
              <a:lumOff val="40000"/>
            </a:schemeClr>
          </a:solidFill>
          <a:ln w="25400">
            <a:solidFill>
              <a:schemeClr val="accent2">
                <a:lumMod val="60000"/>
                <a:lumOff val="40000"/>
              </a:schemeClr>
            </a:solidFill>
          </a:ln>
        </p:spPr>
        <p:txBody>
          <a:bodyPr wrap="square" rtlCol="0" anchor="ctr" anchorCtr="0">
            <a:noAutofit/>
          </a:bodyPr>
          <a:lstStyle/>
          <a:p>
            <a:pPr algn="ctr">
              <a:lnSpc>
                <a:spcPts val="3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意味</a:t>
            </a:r>
          </a:p>
        </p:txBody>
      </p:sp>
      <p:sp>
        <p:nvSpPr>
          <p:cNvPr id="17" name="テキスト ボックス 16">
            <a:extLst>
              <a:ext uri="{FF2B5EF4-FFF2-40B4-BE49-F238E27FC236}">
                <a16:creationId xmlns:a16="http://schemas.microsoft.com/office/drawing/2014/main" id="{C1973023-36E0-4C06-8201-90C8C4F03FA2}"/>
              </a:ext>
            </a:extLst>
          </p:cNvPr>
          <p:cNvSpPr txBox="1"/>
          <p:nvPr/>
        </p:nvSpPr>
        <p:spPr>
          <a:xfrm>
            <a:off x="360000" y="4525183"/>
            <a:ext cx="2520000" cy="360000"/>
          </a:xfrm>
          <a:prstGeom prst="rect">
            <a:avLst/>
          </a:prstGeom>
          <a:noFill/>
        </p:spPr>
        <p:txBody>
          <a:bodyPr wrap="square" rtlCol="0" anchor="ctr" anchorCtr="0">
            <a:noAutofit/>
          </a:bodyPr>
          <a:lstStyle/>
          <a:p>
            <a:pPr algn="ctr"/>
            <a:r>
              <a:rPr lang="ja-JP" altLang="en-US" sz="2400" dirty="0">
                <a:latin typeface="UD デジタル 教科書体 NK-B" panose="02020700000000000000" pitchFamily="18" charset="-128"/>
                <a:ea typeface="UD デジタル 教科書体 NK-B" panose="02020700000000000000" pitchFamily="18" charset="-128"/>
              </a:rPr>
              <a:t>いみ</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a:extLst>
              <a:ext uri="{FF2B5EF4-FFF2-40B4-BE49-F238E27FC236}">
                <a16:creationId xmlns:a16="http://schemas.microsoft.com/office/drawing/2014/main" id="{93E4FD46-37C7-4248-ABC5-BA2189B73E1C}"/>
              </a:ext>
            </a:extLst>
          </p:cNvPr>
          <p:cNvSpPr txBox="1"/>
          <p:nvPr/>
        </p:nvSpPr>
        <p:spPr>
          <a:xfrm>
            <a:off x="3035998" y="2338051"/>
            <a:ext cx="9000000" cy="288000"/>
          </a:xfrm>
          <a:prstGeom prst="rect">
            <a:avLst/>
          </a:prstGeom>
          <a:noFill/>
        </p:spPr>
        <p:txBody>
          <a:bodyPr wrap="square" rtlCol="0" anchor="ctr" anchorCtr="0">
            <a:noAutofit/>
          </a:bodyPr>
          <a:lstStyle/>
          <a:p>
            <a:pPr algn="just"/>
            <a:r>
              <a:rPr kumimoji="1" lang="ja-JP" altLang="en-US" sz="2400" dirty="0">
                <a:latin typeface="UD デジタル 教科書体 NK-B" panose="02020700000000000000" pitchFamily="18" charset="-128"/>
                <a:ea typeface="UD デジタル 教科書体 NK-B" panose="02020700000000000000" pitchFamily="18" charset="-128"/>
              </a:rPr>
              <a:t>　　　　かず　　 おお　　　　　　　 とら</a:t>
            </a:r>
          </a:p>
        </p:txBody>
      </p:sp>
      <p:sp>
        <p:nvSpPr>
          <p:cNvPr id="23" name="テキスト ボックス 22">
            <a:extLst>
              <a:ext uri="{FF2B5EF4-FFF2-40B4-BE49-F238E27FC236}">
                <a16:creationId xmlns:a16="http://schemas.microsoft.com/office/drawing/2014/main" id="{B9419E70-B624-4D05-B408-5C397265ADF3}"/>
              </a:ext>
            </a:extLst>
          </p:cNvPr>
          <p:cNvSpPr txBox="1"/>
          <p:nvPr/>
        </p:nvSpPr>
        <p:spPr>
          <a:xfrm>
            <a:off x="3035998" y="3102761"/>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せいかく　　　すうち　　　 めいかく</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2DBC71D9-B01E-4B28-815B-245E7C61884C}"/>
              </a:ext>
            </a:extLst>
          </p:cNvPr>
          <p:cNvSpPr txBox="1"/>
          <p:nvPr/>
        </p:nvSpPr>
        <p:spPr>
          <a:xfrm>
            <a:off x="3035997" y="4320000"/>
            <a:ext cx="5220000" cy="2340000"/>
          </a:xfrm>
          <a:prstGeom prst="wedgeRoundRectCallout">
            <a:avLst>
              <a:gd name="adj1" fmla="val 57090"/>
              <a:gd name="adj2" fmla="val 19711"/>
              <a:gd name="adj3" fmla="val 16667"/>
            </a:avLst>
          </a:prstGeom>
          <a:solidFill>
            <a:schemeClr val="bg1"/>
          </a:solidFill>
          <a:ln w="19050">
            <a:solidFill>
              <a:schemeClr val="tx1"/>
            </a:solidFill>
          </a:ln>
        </p:spPr>
        <p:txBody>
          <a:bodyPr wrap="square" tIns="0" bIns="0" rtlCol="0" anchor="t" anchorCtr="0">
            <a:noAutofit/>
          </a:bodyPr>
          <a:lstStyle/>
          <a:p>
            <a:pPr algn="just">
              <a:lnSpc>
                <a:spcPts val="800"/>
              </a:lnSpc>
            </a:pPr>
            <a:endParaRPr lang="en-US" altLang="ja-JP" sz="3600" dirty="0">
              <a:latin typeface="HG創英ﾌﾟﾚｾﾞﾝｽEB" panose="02020809000000000000" pitchFamily="17" charset="-128"/>
              <a:ea typeface="HG創英ﾌﾟﾚｾﾞﾝｽEB" panose="02020809000000000000" pitchFamily="17" charset="-128"/>
            </a:endParaRPr>
          </a:p>
          <a:p>
            <a:pPr algn="just">
              <a:lnSpc>
                <a:spcPts val="5500"/>
              </a:lnSpc>
            </a:pPr>
            <a:r>
              <a:rPr lang="ja-JP" altLang="en-US" sz="3600" dirty="0">
                <a:latin typeface="HG創英ﾌﾟﾚｾﾞﾝｽEB" panose="02020809000000000000" pitchFamily="17" charset="-128"/>
                <a:ea typeface="HG創英ﾌﾟﾚｾﾞﾝｽEB" panose="02020809000000000000" pitchFamily="17" charset="-128"/>
              </a:rPr>
              <a:t>　</a:t>
            </a:r>
            <a:r>
              <a:rPr lang="ja-JP" altLang="en-US" sz="3600" spc="-300" dirty="0">
                <a:latin typeface="HG創英ﾌﾟﾚｾﾞﾝｽEB" panose="02020809000000000000" pitchFamily="17" charset="-128"/>
                <a:ea typeface="HG創英ﾌﾟﾚｾﾞﾝｽEB" panose="02020809000000000000" pitchFamily="17" charset="-128"/>
              </a:rPr>
              <a:t>コンサート</a:t>
            </a:r>
            <a:r>
              <a:rPr lang="ja-JP" altLang="en-US" sz="3600" dirty="0">
                <a:latin typeface="HG創英ﾌﾟﾚｾﾞﾝｽEB" panose="02020809000000000000" pitchFamily="17" charset="-128"/>
                <a:ea typeface="HG創英ﾌﾟﾚｾﾞﾝｽEB" panose="02020809000000000000" pitchFamily="17" charset="-128"/>
              </a:rPr>
              <a:t>会場には、</a:t>
            </a:r>
            <a:endParaRPr lang="en-US" altLang="ja-JP" sz="3600" dirty="0">
              <a:latin typeface="HG創英ﾌﾟﾚｾﾞﾝｽEB" panose="02020809000000000000" pitchFamily="17" charset="-128"/>
              <a:ea typeface="HG創英ﾌﾟﾚｾﾞﾝｽEB" panose="02020809000000000000" pitchFamily="17" charset="-128"/>
            </a:endParaRPr>
          </a:p>
          <a:p>
            <a:pPr algn="just">
              <a:lnSpc>
                <a:spcPts val="5500"/>
              </a:lnSpc>
            </a:pPr>
            <a:r>
              <a:rPr lang="ja-JP" altLang="en-US" sz="3600" b="1" dirty="0">
                <a:solidFill>
                  <a:srgbClr val="FF0000"/>
                </a:solidFill>
                <a:latin typeface="HG創英ﾌﾟﾚｾﾞﾝｽEB" panose="02020809000000000000" pitchFamily="17" charset="-128"/>
                <a:ea typeface="HG創英ﾌﾟﾚｾﾞﾝｽEB" panose="02020809000000000000" pitchFamily="17" charset="-128"/>
              </a:rPr>
              <a:t>およそ</a:t>
            </a:r>
            <a:r>
              <a:rPr lang="en-US" altLang="ja-JP" sz="3600" b="1" dirty="0">
                <a:solidFill>
                  <a:srgbClr val="FF0000"/>
                </a:solidFill>
                <a:latin typeface="HG創英ﾌﾟﾚｾﾞﾝｽEB" panose="02020809000000000000" pitchFamily="17" charset="-128"/>
                <a:ea typeface="HG創英ﾌﾟﾚｾﾞﾝｽEB" panose="02020809000000000000" pitchFamily="17" charset="-128"/>
              </a:rPr>
              <a:t>3000</a:t>
            </a:r>
            <a:r>
              <a:rPr lang="ja-JP" altLang="en-US" sz="3600" b="1" dirty="0">
                <a:solidFill>
                  <a:srgbClr val="FF0000"/>
                </a:solidFill>
                <a:latin typeface="HG創英ﾌﾟﾚｾﾞﾝｽEB" panose="02020809000000000000" pitchFamily="17" charset="-128"/>
                <a:ea typeface="HG創英ﾌﾟﾚｾﾞﾝｽEB" panose="02020809000000000000" pitchFamily="17" charset="-128"/>
              </a:rPr>
              <a:t>人</a:t>
            </a:r>
            <a:r>
              <a:rPr lang="ja-JP" altLang="en-US" sz="3600" dirty="0">
                <a:latin typeface="HG創英ﾌﾟﾚｾﾞﾝｽEB" panose="02020809000000000000" pitchFamily="17" charset="-128"/>
                <a:ea typeface="HG創英ﾌﾟﾚｾﾞﾝｽEB" panose="02020809000000000000" pitchFamily="17" charset="-128"/>
              </a:rPr>
              <a:t>の人がいたよ。</a:t>
            </a:r>
            <a:endParaRPr kumimoji="1" lang="ja-JP" altLang="en-US" sz="36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3F5B8D5E-C9CA-40A5-8F2C-0526A0883E63}"/>
              </a:ext>
            </a:extLst>
          </p:cNvPr>
          <p:cNvSpPr txBox="1"/>
          <p:nvPr/>
        </p:nvSpPr>
        <p:spPr>
          <a:xfrm>
            <a:off x="3035998" y="4331258"/>
            <a:ext cx="522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かいじょう</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8" name="テキスト ボックス 27">
            <a:extLst>
              <a:ext uri="{FF2B5EF4-FFF2-40B4-BE49-F238E27FC236}">
                <a16:creationId xmlns:a16="http://schemas.microsoft.com/office/drawing/2014/main" id="{C233B453-02BE-4521-8D77-3114E886EC76}"/>
              </a:ext>
            </a:extLst>
          </p:cNvPr>
          <p:cNvSpPr txBox="1"/>
          <p:nvPr/>
        </p:nvSpPr>
        <p:spPr>
          <a:xfrm>
            <a:off x="3035997" y="5033665"/>
            <a:ext cx="522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にん　 ひと</a:t>
            </a:r>
            <a:endParaRPr lang="en-US" altLang="ja-JP" sz="2000" dirty="0">
              <a:latin typeface="HG創英ﾌﾟﾚｾﾞﾝｽEB" panose="02020809000000000000" pitchFamily="17" charset="-128"/>
              <a:ea typeface="HG創英ﾌﾟﾚｾﾞﾝｽEB" panose="02020809000000000000" pitchFamily="17" charset="-128"/>
            </a:endParaRPr>
          </a:p>
        </p:txBody>
      </p:sp>
      <p:pic>
        <p:nvPicPr>
          <p:cNvPr id="3" name="図 2">
            <a:extLst>
              <a:ext uri="{FF2B5EF4-FFF2-40B4-BE49-F238E27FC236}">
                <a16:creationId xmlns:a16="http://schemas.microsoft.com/office/drawing/2014/main" id="{121BBACB-EDED-408C-ADCA-28465EF74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8112" y="4151711"/>
            <a:ext cx="2644407" cy="1980000"/>
          </a:xfrm>
          <a:prstGeom prst="rect">
            <a:avLst/>
          </a:prstGeom>
        </p:spPr>
      </p:pic>
      <p:pic>
        <p:nvPicPr>
          <p:cNvPr id="8" name="図 7">
            <a:extLst>
              <a:ext uri="{FF2B5EF4-FFF2-40B4-BE49-F238E27FC236}">
                <a16:creationId xmlns:a16="http://schemas.microsoft.com/office/drawing/2014/main" id="{8877C2AF-3018-4066-A87F-50F66A48B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285" y="5177245"/>
            <a:ext cx="1188457" cy="1554965"/>
          </a:xfrm>
          <a:prstGeom prst="rect">
            <a:avLst/>
          </a:prstGeom>
        </p:spPr>
      </p:pic>
    </p:spTree>
    <p:extLst>
      <p:ext uri="{BB962C8B-B14F-4D97-AF65-F5344CB8AC3E}">
        <p14:creationId xmlns:p14="http://schemas.microsoft.com/office/powerpoint/2010/main" val="2834733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a:extLst>
              <a:ext uri="{FF2B5EF4-FFF2-40B4-BE49-F238E27FC236}">
                <a16:creationId xmlns:a16="http://schemas.microsoft.com/office/drawing/2014/main" id="{627D682D-9073-4AEE-8965-C3F8D3FA7126}"/>
              </a:ext>
            </a:extLst>
          </p:cNvPr>
          <p:cNvSpPr txBox="1">
            <a:spLocks/>
          </p:cNvSpPr>
          <p:nvPr/>
        </p:nvSpPr>
        <p:spPr>
          <a:xfrm>
            <a:off x="220336" y="180000"/>
            <a:ext cx="11815663" cy="6480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例）</a:t>
            </a:r>
          </a:p>
        </p:txBody>
      </p:sp>
      <p:sp>
        <p:nvSpPr>
          <p:cNvPr id="24" name="テキスト ボックス 23">
            <a:extLst>
              <a:ext uri="{FF2B5EF4-FFF2-40B4-BE49-F238E27FC236}">
                <a16:creationId xmlns:a16="http://schemas.microsoft.com/office/drawing/2014/main" id="{C9A99E67-B0AE-49BD-8D22-BEF0A7852258}"/>
              </a:ext>
            </a:extLst>
          </p:cNvPr>
          <p:cNvSpPr txBox="1"/>
          <p:nvPr/>
        </p:nvSpPr>
        <p:spPr>
          <a:xfrm>
            <a:off x="360000" y="180000"/>
            <a:ext cx="2520000" cy="1260000"/>
          </a:xfrm>
          <a:prstGeom prst="roundRect">
            <a:avLst/>
          </a:prstGeom>
          <a:solidFill>
            <a:schemeClr val="accent4">
              <a:lumMod val="60000"/>
              <a:lumOff val="40000"/>
            </a:schemeClr>
          </a:solidFill>
          <a:ln w="25400">
            <a:solidFill>
              <a:schemeClr val="accent4">
                <a:lumMod val="60000"/>
                <a:lumOff val="40000"/>
              </a:schemeClr>
            </a:solidFill>
          </a:ln>
        </p:spPr>
        <p:txBody>
          <a:bodyPr wrap="square" rtlCol="0" anchor="ctr" anchorCtr="0">
            <a:noAutofit/>
          </a:bodyPr>
          <a:lstStyle/>
          <a:p>
            <a:pPr algn="ctr">
              <a:lnSpc>
                <a:spcPts val="3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表し方</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7A46787D-C458-4E95-9ADC-3FD15701EE5B}"/>
              </a:ext>
            </a:extLst>
          </p:cNvPr>
          <p:cNvSpPr txBox="1"/>
          <p:nvPr/>
        </p:nvSpPr>
        <p:spPr>
          <a:xfrm>
            <a:off x="360000" y="404365"/>
            <a:ext cx="252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あらわ　 かた</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DA7C76F0-2C5C-4ED7-946B-21914A0121F3}"/>
              </a:ext>
            </a:extLst>
          </p:cNvPr>
          <p:cNvSpPr txBox="1"/>
          <p:nvPr/>
        </p:nvSpPr>
        <p:spPr>
          <a:xfrm>
            <a:off x="3046631" y="180000"/>
            <a:ext cx="9000000" cy="3240000"/>
          </a:xfrm>
          <a:prstGeom prst="rect">
            <a:avLst/>
          </a:prstGeom>
          <a:noFill/>
          <a:ln w="38100">
            <a:solidFill>
              <a:schemeClr val="bg1">
                <a:lumMod val="50000"/>
              </a:schemeClr>
            </a:solidFill>
          </a:ln>
        </p:spPr>
        <p:txBody>
          <a:bodyPr wrap="square" rtlCol="0" anchor="t" anchorCtr="0">
            <a:noAutofit/>
          </a:bodyPr>
          <a:lstStyle/>
          <a:p>
            <a:pPr algn="just">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・１つの数をある位までの「が</a:t>
            </a:r>
            <a:r>
              <a:rPr lang="ja-JP" altLang="en-US" sz="4000" dirty="0" err="1">
                <a:latin typeface="UD デジタル 教科書体 NK-B" panose="02020700000000000000" pitchFamily="18" charset="-128"/>
                <a:ea typeface="UD デジタル 教科書体 NK-B" panose="02020700000000000000" pitchFamily="18" charset="-128"/>
              </a:rPr>
              <a:t>い</a:t>
            </a:r>
            <a:r>
              <a:rPr lang="ja-JP" altLang="en-US" sz="4000" dirty="0">
                <a:latin typeface="UD デジタル 教科書体 NK-B" panose="02020700000000000000" pitchFamily="18" charset="-128"/>
                <a:ea typeface="UD デジタル 教科書体 NK-B" panose="02020700000000000000" pitchFamily="18" charset="-128"/>
              </a:rPr>
              <a:t>数」で表</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すには、そのすぐ下の位の数字が、</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 </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０、１、２、３、４</a:t>
            </a:r>
            <a:r>
              <a:rPr lang="ja-JP" altLang="en-US" sz="4000" dirty="0">
                <a:latin typeface="UD デジタル 教科書体 NK-B" panose="02020700000000000000" pitchFamily="18" charset="-128"/>
                <a:ea typeface="UD デジタル 教科書体 NK-B" panose="02020700000000000000" pitchFamily="18" charset="-128"/>
              </a:rPr>
              <a:t>のときは</a:t>
            </a:r>
            <a:r>
              <a:rPr lang="ja-JP" altLang="en-US" sz="4000" dirty="0">
                <a:solidFill>
                  <a:srgbClr val="0070C0"/>
                </a:solidFill>
                <a:latin typeface="UD デジタル 教科書体 NK-B" panose="02020700000000000000" pitchFamily="18" charset="-128"/>
                <a:ea typeface="UD デジタル 教科書体 NK-B" panose="02020700000000000000" pitchFamily="18" charset="-128"/>
              </a:rPr>
              <a:t>切り捨て</a:t>
            </a:r>
            <a:r>
              <a:rPr lang="ja-JP" altLang="en-US" sz="4000" dirty="0">
                <a:latin typeface="UD デジタル 教科書体 NK-B" panose="02020700000000000000" pitchFamily="18" charset="-128"/>
                <a:ea typeface="UD デジタル 教科書体 NK-B" panose="02020700000000000000" pitchFamily="18" charset="-128"/>
              </a:rPr>
              <a:t>ます。</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 </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５、６、７、８、９</a:t>
            </a:r>
            <a:r>
              <a:rPr lang="ja-JP" altLang="en-US" sz="4000" dirty="0">
                <a:latin typeface="UD デジタル 教科書体 NK-B" panose="02020700000000000000" pitchFamily="18" charset="-128"/>
                <a:ea typeface="UD デジタル 教科書体 NK-B" panose="02020700000000000000" pitchFamily="18" charset="-128"/>
              </a:rPr>
              <a:t>のときは</a:t>
            </a:r>
            <a:r>
              <a:rPr lang="ja-JP" altLang="en-US" sz="4000" dirty="0">
                <a:solidFill>
                  <a:srgbClr val="0070C0"/>
                </a:solidFill>
                <a:latin typeface="UD デジタル 教科書体 NK-B" panose="02020700000000000000" pitchFamily="18" charset="-128"/>
                <a:ea typeface="UD デジタル 教科書体 NK-B" panose="02020700000000000000" pitchFamily="18" charset="-128"/>
              </a:rPr>
              <a:t>切り上げ</a:t>
            </a:r>
            <a:r>
              <a:rPr lang="ja-JP" altLang="en-US" sz="4000" dirty="0">
                <a:latin typeface="UD デジタル 教科書体 NK-B" panose="02020700000000000000" pitchFamily="18" charset="-128"/>
                <a:ea typeface="UD デジタル 教科書体 NK-B" panose="02020700000000000000" pitchFamily="18" charset="-128"/>
              </a:rPr>
              <a:t>ます。</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1967A6C3-439A-43B6-AF38-1EEB706BEFCC}"/>
              </a:ext>
            </a:extLst>
          </p:cNvPr>
          <p:cNvSpPr txBox="1"/>
          <p:nvPr/>
        </p:nvSpPr>
        <p:spPr>
          <a:xfrm>
            <a:off x="3046631" y="228226"/>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かず　　　　　　　くらい　　　　　　　　　　　　　　　 すう　　　　あらわ</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11AF7511-FA62-433D-94B7-BFF8EEAF5654}"/>
              </a:ext>
            </a:extLst>
          </p:cNvPr>
          <p:cNvSpPr txBox="1"/>
          <p:nvPr/>
        </p:nvSpPr>
        <p:spPr>
          <a:xfrm>
            <a:off x="3046631" y="999501"/>
            <a:ext cx="9000000" cy="288000"/>
          </a:xfrm>
          <a:prstGeom prst="rect">
            <a:avLst/>
          </a:prstGeom>
          <a:noFill/>
        </p:spPr>
        <p:txBody>
          <a:bodyPr wrap="square" rtlCol="0" anchor="ctr" anchorCtr="0">
            <a:noAutofit/>
          </a:bodyPr>
          <a:lstStyle/>
          <a:p>
            <a:pPr algn="just"/>
            <a:r>
              <a:rPr kumimoji="1" lang="ja-JP" altLang="en-US" sz="2400" dirty="0">
                <a:latin typeface="UD デジタル 教科書体 NK-B" panose="02020700000000000000" pitchFamily="18" charset="-128"/>
                <a:ea typeface="UD デジタル 教科書体 NK-B" panose="02020700000000000000" pitchFamily="18" charset="-128"/>
              </a:rPr>
              <a:t>　　　　　　　　　　　　　　　　　　　　　　した　　くらい　　 すうじ</a:t>
            </a:r>
          </a:p>
        </p:txBody>
      </p:sp>
      <p:sp>
        <p:nvSpPr>
          <p:cNvPr id="31" name="テキスト ボックス 30">
            <a:extLst>
              <a:ext uri="{FF2B5EF4-FFF2-40B4-BE49-F238E27FC236}">
                <a16:creationId xmlns:a16="http://schemas.microsoft.com/office/drawing/2014/main" id="{16CBA3AC-D361-454F-9B16-C931C3D16546}"/>
              </a:ext>
            </a:extLst>
          </p:cNvPr>
          <p:cNvSpPr txBox="1"/>
          <p:nvPr/>
        </p:nvSpPr>
        <p:spPr>
          <a:xfrm>
            <a:off x="3046631" y="1794958"/>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き　　　 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a:extLst>
              <a:ext uri="{FF2B5EF4-FFF2-40B4-BE49-F238E27FC236}">
                <a16:creationId xmlns:a16="http://schemas.microsoft.com/office/drawing/2014/main" id="{EC3117FC-1F4A-473C-BF7D-7C674EAFB413}"/>
              </a:ext>
            </a:extLst>
          </p:cNvPr>
          <p:cNvSpPr txBox="1"/>
          <p:nvPr/>
        </p:nvSpPr>
        <p:spPr>
          <a:xfrm>
            <a:off x="3036000" y="2529501"/>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き　　　 あ</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a:extLst>
              <a:ext uri="{FF2B5EF4-FFF2-40B4-BE49-F238E27FC236}">
                <a16:creationId xmlns:a16="http://schemas.microsoft.com/office/drawing/2014/main" id="{BC146D43-0FCB-4F48-B718-7D7D399FC4A9}"/>
              </a:ext>
            </a:extLst>
          </p:cNvPr>
          <p:cNvSpPr txBox="1"/>
          <p:nvPr/>
        </p:nvSpPr>
        <p:spPr>
          <a:xfrm>
            <a:off x="8446631" y="3605931"/>
            <a:ext cx="3600000" cy="1260000"/>
          </a:xfrm>
          <a:prstGeom prst="rect">
            <a:avLst/>
          </a:prstGeom>
          <a:solidFill>
            <a:srgbClr val="0070C0"/>
          </a:solidFill>
          <a:ln w="25400">
            <a:solidFill>
              <a:srgbClr val="0070C0"/>
            </a:solidFill>
          </a:ln>
        </p:spPr>
        <p:txBody>
          <a:bodyPr wrap="square" lIns="90000" rIns="90000" rtlCol="0" anchor="t" anchorCtr="0">
            <a:noAutofit/>
          </a:bodyPr>
          <a:lstStyle/>
          <a:p>
            <a:pPr algn="ctr">
              <a:lnSpc>
                <a:spcPts val="3500"/>
              </a:lnSpc>
            </a:pP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800" dirty="0">
                <a:solidFill>
                  <a:schemeClr val="bg1"/>
                </a:solidFill>
                <a:latin typeface="UD デジタル 教科書体 NK-B" panose="02020700000000000000" pitchFamily="18" charset="-128"/>
                <a:ea typeface="UD デジタル 教科書体 NK-B" panose="02020700000000000000" pitchFamily="18" charset="-128"/>
              </a:rPr>
              <a:t>四捨五入</a:t>
            </a:r>
            <a:endParaRPr kumimoji="1" lang="ja-JP" altLang="en-US" sz="4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a:extLst>
              <a:ext uri="{FF2B5EF4-FFF2-40B4-BE49-F238E27FC236}">
                <a16:creationId xmlns:a16="http://schemas.microsoft.com/office/drawing/2014/main" id="{1635D402-AB88-4897-B0FA-01F63B3DF7A2}"/>
              </a:ext>
            </a:extLst>
          </p:cNvPr>
          <p:cNvSpPr txBox="1"/>
          <p:nvPr/>
        </p:nvSpPr>
        <p:spPr>
          <a:xfrm>
            <a:off x="8446631" y="3755975"/>
            <a:ext cx="3600000" cy="360000"/>
          </a:xfrm>
          <a:prstGeom prst="rect">
            <a:avLst/>
          </a:prstGeom>
          <a:noFill/>
        </p:spPr>
        <p:txBody>
          <a:bodyPr wrap="square" rtlCol="0" anchor="ctr" anchorCtr="0">
            <a:noAutofit/>
          </a:bodyPr>
          <a:lstStyle/>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ししゃごにゅう</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次の値と等しい 1">
            <a:extLst>
              <a:ext uri="{FF2B5EF4-FFF2-40B4-BE49-F238E27FC236}">
                <a16:creationId xmlns:a16="http://schemas.microsoft.com/office/drawing/2014/main" id="{EEED2C9F-AD46-451E-A253-715C7CFB47FA}"/>
              </a:ext>
            </a:extLst>
          </p:cNvPr>
          <p:cNvSpPr/>
          <p:nvPr/>
        </p:nvSpPr>
        <p:spPr>
          <a:xfrm>
            <a:off x="7716000" y="3864437"/>
            <a:ext cx="720000" cy="720000"/>
          </a:xfrm>
          <a:prstGeom prst="mathEqual">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6D7741E6-84DE-4065-A1CC-3D8BBD6CD241}"/>
              </a:ext>
            </a:extLst>
          </p:cNvPr>
          <p:cNvSpPr txBox="1"/>
          <p:nvPr/>
        </p:nvSpPr>
        <p:spPr>
          <a:xfrm>
            <a:off x="360000" y="5566690"/>
            <a:ext cx="3600000" cy="1080000"/>
          </a:xfrm>
          <a:prstGeom prst="roundRect">
            <a:avLst/>
          </a:prstGeom>
          <a:solidFill>
            <a:schemeClr val="bg1">
              <a:lumMod val="85000"/>
            </a:schemeClr>
          </a:solidFill>
          <a:ln w="38100">
            <a:solidFill>
              <a:schemeClr val="bg1">
                <a:lumMod val="50000"/>
              </a:schemeClr>
            </a:solidFill>
          </a:ln>
        </p:spPr>
        <p:txBody>
          <a:bodyPr wrap="square" rtlCol="0" anchor="ctr" anchorCtr="0">
            <a:noAutofit/>
          </a:bodyPr>
          <a:lstStyle/>
          <a:p>
            <a:pPr algn="ctr"/>
            <a:r>
              <a:rPr kumimoji="1" lang="ja-JP" altLang="en-US" sz="6000" dirty="0">
                <a:latin typeface="UD デジタル 教科書体 NK-B" panose="02020700000000000000" pitchFamily="18" charset="-128"/>
                <a:ea typeface="UD デジタル 教科書体 NK-B" panose="02020700000000000000" pitchFamily="18" charset="-128"/>
              </a:rPr>
              <a:t>２ </a:t>
            </a:r>
            <a:r>
              <a:rPr kumimoji="1" lang="ja-JP" altLang="en-US" sz="6000" u="heavy" dirty="0">
                <a:uFill>
                  <a:solidFill>
                    <a:srgbClr val="0070C0"/>
                  </a:solidFill>
                </a:uFill>
                <a:latin typeface="UD デジタル 教科書体 NK-B" panose="02020700000000000000" pitchFamily="18" charset="-128"/>
                <a:ea typeface="UD デジタル 教科書体 NK-B" panose="02020700000000000000" pitchFamily="18" charset="-128"/>
              </a:rPr>
              <a:t>４</a:t>
            </a:r>
            <a:r>
              <a:rPr kumimoji="1" lang="ja-JP" altLang="en-US" sz="6000" dirty="0">
                <a:latin typeface="UD デジタル 教科書体 NK-B" panose="02020700000000000000" pitchFamily="18" charset="-128"/>
                <a:ea typeface="UD デジタル 教科書体 NK-B" panose="02020700000000000000" pitchFamily="18" charset="-128"/>
              </a:rPr>
              <a:t> </a:t>
            </a:r>
            <a:r>
              <a:rPr kumimoji="1" lang="ja-JP" altLang="en-US" sz="6000" dirty="0">
                <a:solidFill>
                  <a:srgbClr val="FF0000"/>
                </a:solidFill>
                <a:latin typeface="UD デジタル 教科書体 NK-B" panose="02020700000000000000" pitchFamily="18" charset="-128"/>
                <a:ea typeface="UD デジタル 教科書体 NK-B" panose="02020700000000000000" pitchFamily="18" charset="-128"/>
              </a:rPr>
              <a:t>８</a:t>
            </a:r>
            <a:r>
              <a:rPr kumimoji="1" lang="ja-JP" altLang="en-US" sz="6000" dirty="0">
                <a:latin typeface="UD デジタル 教科書体 NK-B" panose="02020700000000000000" pitchFamily="18" charset="-128"/>
                <a:ea typeface="UD デジタル 教科書体 NK-B" panose="02020700000000000000" pitchFamily="18" charset="-128"/>
              </a:rPr>
              <a:t> ５</a:t>
            </a:r>
          </a:p>
        </p:txBody>
      </p:sp>
      <p:sp>
        <p:nvSpPr>
          <p:cNvPr id="43" name="テキスト ボックス 42">
            <a:extLst>
              <a:ext uri="{FF2B5EF4-FFF2-40B4-BE49-F238E27FC236}">
                <a16:creationId xmlns:a16="http://schemas.microsoft.com/office/drawing/2014/main" id="{C612AA0F-03D4-46CD-91FF-3731D2AEB6AB}"/>
              </a:ext>
            </a:extLst>
          </p:cNvPr>
          <p:cNvSpPr txBox="1"/>
          <p:nvPr/>
        </p:nvSpPr>
        <p:spPr>
          <a:xfrm>
            <a:off x="508814" y="4648258"/>
            <a:ext cx="720000" cy="720000"/>
          </a:xfrm>
          <a:prstGeom prst="wedgeRectCallout">
            <a:avLst>
              <a:gd name="adj1" fmla="val 9769"/>
              <a:gd name="adj2" fmla="val 93102"/>
            </a:avLst>
          </a:prstGeom>
          <a:solidFill>
            <a:schemeClr val="bg1"/>
          </a:solidFill>
          <a:ln w="38100">
            <a:solidFill>
              <a:schemeClr val="tx2"/>
            </a:solidFill>
          </a:ln>
        </p:spPr>
        <p:txBody>
          <a:bodyPr wrap="square" rtlCol="0" anchor="ctr" anchorCtr="0">
            <a:noAutofit/>
          </a:bodyP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千</a:t>
            </a:r>
          </a:p>
        </p:txBody>
      </p:sp>
      <p:sp>
        <p:nvSpPr>
          <p:cNvPr id="44" name="テキスト ボックス 43">
            <a:extLst>
              <a:ext uri="{FF2B5EF4-FFF2-40B4-BE49-F238E27FC236}">
                <a16:creationId xmlns:a16="http://schemas.microsoft.com/office/drawing/2014/main" id="{72D3679D-F54B-4591-850D-8FE505398783}"/>
              </a:ext>
            </a:extLst>
          </p:cNvPr>
          <p:cNvSpPr txBox="1"/>
          <p:nvPr/>
        </p:nvSpPr>
        <p:spPr>
          <a:xfrm>
            <a:off x="1382024" y="4648258"/>
            <a:ext cx="720000" cy="720000"/>
          </a:xfrm>
          <a:prstGeom prst="wedgeRectCallout">
            <a:avLst>
              <a:gd name="adj1" fmla="val 589"/>
              <a:gd name="adj2" fmla="val 96163"/>
            </a:avLst>
          </a:prstGeom>
          <a:solidFill>
            <a:schemeClr val="accent1">
              <a:lumMod val="40000"/>
              <a:lumOff val="60000"/>
            </a:schemeClr>
          </a:solidFill>
          <a:ln w="38100">
            <a:solidFill>
              <a:schemeClr val="tx2"/>
            </a:solidFill>
          </a:ln>
        </p:spPr>
        <p:txBody>
          <a:bodyPr wrap="square" rtlCol="0" anchor="ctr" anchorCtr="0">
            <a:noAutofit/>
          </a:bodyP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百</a:t>
            </a:r>
          </a:p>
        </p:txBody>
      </p:sp>
      <p:sp>
        <p:nvSpPr>
          <p:cNvPr id="45" name="テキスト ボックス 44">
            <a:extLst>
              <a:ext uri="{FF2B5EF4-FFF2-40B4-BE49-F238E27FC236}">
                <a16:creationId xmlns:a16="http://schemas.microsoft.com/office/drawing/2014/main" id="{9DC19CA6-682E-4565-8BD9-990E75667A2D}"/>
              </a:ext>
            </a:extLst>
          </p:cNvPr>
          <p:cNvSpPr txBox="1"/>
          <p:nvPr/>
        </p:nvSpPr>
        <p:spPr>
          <a:xfrm>
            <a:off x="2255234" y="4648258"/>
            <a:ext cx="720000" cy="720000"/>
          </a:xfrm>
          <a:prstGeom prst="wedgeRectCallout">
            <a:avLst>
              <a:gd name="adj1" fmla="val -14713"/>
              <a:gd name="adj2" fmla="val 93103"/>
            </a:avLst>
          </a:prstGeom>
          <a:solidFill>
            <a:schemeClr val="accent2">
              <a:lumMod val="40000"/>
              <a:lumOff val="60000"/>
            </a:schemeClr>
          </a:solidFill>
          <a:ln w="38100">
            <a:solidFill>
              <a:schemeClr val="tx2"/>
            </a:solidFill>
          </a:ln>
        </p:spPr>
        <p:txBody>
          <a:bodyPr wrap="square" rtlCol="0" anchor="ctr" anchorCtr="0">
            <a:noAutofit/>
          </a:bodyP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十</a:t>
            </a:r>
          </a:p>
        </p:txBody>
      </p:sp>
      <p:sp>
        <p:nvSpPr>
          <p:cNvPr id="46" name="テキスト ボックス 45">
            <a:extLst>
              <a:ext uri="{FF2B5EF4-FFF2-40B4-BE49-F238E27FC236}">
                <a16:creationId xmlns:a16="http://schemas.microsoft.com/office/drawing/2014/main" id="{ADF2BAD5-448B-4BFA-9FBC-37A5F087BF44}"/>
              </a:ext>
            </a:extLst>
          </p:cNvPr>
          <p:cNvSpPr txBox="1"/>
          <p:nvPr/>
        </p:nvSpPr>
        <p:spPr>
          <a:xfrm>
            <a:off x="3128444" y="4655979"/>
            <a:ext cx="720000" cy="720000"/>
          </a:xfrm>
          <a:prstGeom prst="wedgeRectCallout">
            <a:avLst>
              <a:gd name="adj1" fmla="val -25423"/>
              <a:gd name="adj2" fmla="val 88512"/>
            </a:avLst>
          </a:prstGeom>
          <a:solidFill>
            <a:schemeClr val="bg1"/>
          </a:solidFill>
          <a:ln w="38100">
            <a:solidFill>
              <a:schemeClr val="tx2"/>
            </a:solidFill>
          </a:ln>
        </p:spPr>
        <p:txBody>
          <a:bodyPr wrap="square" rtlCol="0" anchor="ctr" anchorCtr="0">
            <a:noAutofit/>
          </a:bodyP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一</a:t>
            </a:r>
          </a:p>
        </p:txBody>
      </p:sp>
      <p:sp>
        <p:nvSpPr>
          <p:cNvPr id="47" name="テキスト ボックス 46">
            <a:extLst>
              <a:ext uri="{FF2B5EF4-FFF2-40B4-BE49-F238E27FC236}">
                <a16:creationId xmlns:a16="http://schemas.microsoft.com/office/drawing/2014/main" id="{514843C7-457A-4B6A-A0DD-E7A414443BAF}"/>
              </a:ext>
            </a:extLst>
          </p:cNvPr>
          <p:cNvSpPr txBox="1"/>
          <p:nvPr/>
        </p:nvSpPr>
        <p:spPr>
          <a:xfrm>
            <a:off x="4836000" y="5580000"/>
            <a:ext cx="3600000" cy="1080000"/>
          </a:xfrm>
          <a:prstGeom prst="roundRect">
            <a:avLst/>
          </a:prstGeom>
          <a:solidFill>
            <a:schemeClr val="bg1">
              <a:lumMod val="85000"/>
            </a:schemeClr>
          </a:solidFill>
          <a:ln w="38100">
            <a:solidFill>
              <a:schemeClr val="bg1">
                <a:lumMod val="50000"/>
              </a:schemeClr>
            </a:solidFill>
          </a:ln>
        </p:spPr>
        <p:txBody>
          <a:bodyPr wrap="square" rtlCol="0" anchor="ctr" anchorCtr="0">
            <a:noAutofit/>
          </a:bodyPr>
          <a:lstStyle/>
          <a:p>
            <a:pPr algn="ctr"/>
            <a:r>
              <a:rPr kumimoji="1" lang="ja-JP" altLang="en-US" sz="6000" dirty="0">
                <a:latin typeface="UD デジタル 教科書体 NK-B" panose="02020700000000000000" pitchFamily="18" charset="-128"/>
                <a:ea typeface="UD デジタル 教科書体 NK-B" panose="02020700000000000000" pitchFamily="18" charset="-128"/>
              </a:rPr>
              <a:t>２ </a:t>
            </a:r>
            <a:r>
              <a:rPr kumimoji="1" lang="ja-JP" altLang="en-US" sz="6000" u="heavy" dirty="0">
                <a:uFill>
                  <a:solidFill>
                    <a:srgbClr val="0070C0"/>
                  </a:solidFill>
                </a:uFill>
                <a:latin typeface="UD デジタル 教科書体 NK-B" panose="02020700000000000000" pitchFamily="18" charset="-128"/>
                <a:ea typeface="UD デジタル 教科書体 NK-B" panose="02020700000000000000" pitchFamily="18" charset="-128"/>
              </a:rPr>
              <a:t>５</a:t>
            </a:r>
            <a:r>
              <a:rPr kumimoji="1" lang="ja-JP" altLang="en-US" sz="6000" dirty="0">
                <a:latin typeface="UD デジタル 教科書体 NK-B" panose="02020700000000000000" pitchFamily="18" charset="-128"/>
                <a:ea typeface="UD デジタル 教科書体 NK-B" panose="02020700000000000000" pitchFamily="18" charset="-128"/>
              </a:rPr>
              <a:t> ０ ０</a:t>
            </a:r>
          </a:p>
        </p:txBody>
      </p:sp>
      <p:sp>
        <p:nvSpPr>
          <p:cNvPr id="48" name="テキスト ボックス 47">
            <a:extLst>
              <a:ext uri="{FF2B5EF4-FFF2-40B4-BE49-F238E27FC236}">
                <a16:creationId xmlns:a16="http://schemas.microsoft.com/office/drawing/2014/main" id="{8470EEFE-3690-4317-BA86-7F8687D304DF}"/>
              </a:ext>
            </a:extLst>
          </p:cNvPr>
          <p:cNvSpPr txBox="1"/>
          <p:nvPr/>
        </p:nvSpPr>
        <p:spPr>
          <a:xfrm>
            <a:off x="220335" y="3420000"/>
            <a:ext cx="900000" cy="360000"/>
          </a:xfrm>
          <a:prstGeom prst="rect">
            <a:avLst/>
          </a:prstGeom>
          <a:noFill/>
        </p:spPr>
        <p:txBody>
          <a:bodyPr wrap="square" rtlCol="0" anchor="ctr" anchorCtr="0">
            <a:noAutofit/>
          </a:bodyPr>
          <a:lstStyle/>
          <a:p>
            <a:pPr algn="ctr"/>
            <a:r>
              <a:rPr lang="ja-JP" altLang="en-US" sz="2400" dirty="0">
                <a:latin typeface="UD デジタル 教科書体 NK-B" panose="02020700000000000000" pitchFamily="18" charset="-128"/>
                <a:ea typeface="UD デジタル 教科書体 NK-B" panose="02020700000000000000" pitchFamily="18" charset="-128"/>
              </a:rPr>
              <a:t>れい</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9" name="矢印: 右 48">
            <a:extLst>
              <a:ext uri="{FF2B5EF4-FFF2-40B4-BE49-F238E27FC236}">
                <a16:creationId xmlns:a16="http://schemas.microsoft.com/office/drawing/2014/main" id="{D2017F9D-727B-440E-A7C5-34E77BCAFC0D}"/>
              </a:ext>
            </a:extLst>
          </p:cNvPr>
          <p:cNvSpPr/>
          <p:nvPr/>
        </p:nvSpPr>
        <p:spPr>
          <a:xfrm>
            <a:off x="4128000" y="5670000"/>
            <a:ext cx="540000" cy="900000"/>
          </a:xfrm>
          <a:prstGeom prst="rightArrow">
            <a:avLst/>
          </a:prstGeom>
          <a:solidFill>
            <a:schemeClr val="accent2">
              <a:lumMod val="40000"/>
              <a:lumOff val="6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933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circle(in)">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p:bldP spid="2" grpId="0" animBg="1"/>
      <p:bldP spid="3" grpId="0" animBg="1"/>
      <p:bldP spid="43" grpId="0" animBg="1"/>
      <p:bldP spid="44" grpId="0" animBg="1"/>
      <p:bldP spid="45" grpId="0" animBg="1"/>
      <p:bldP spid="46" grpId="0" animBg="1"/>
      <p:bldP spid="47" grpId="0" animBg="1"/>
      <p:bldP spid="48" grpId="0"/>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a:extLst>
              <a:ext uri="{FF2B5EF4-FFF2-40B4-BE49-F238E27FC236}">
                <a16:creationId xmlns:a16="http://schemas.microsoft.com/office/drawing/2014/main" id="{627D682D-9073-4AEE-8965-C3F8D3FA7126}"/>
              </a:ext>
            </a:extLst>
          </p:cNvPr>
          <p:cNvSpPr txBox="1">
            <a:spLocks/>
          </p:cNvSpPr>
          <p:nvPr/>
        </p:nvSpPr>
        <p:spPr>
          <a:xfrm>
            <a:off x="156000" y="180000"/>
            <a:ext cx="11880000" cy="6480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4D5E00DC-3F97-46ED-8F69-ED6AA59BFF8C}"/>
              </a:ext>
            </a:extLst>
          </p:cNvPr>
          <p:cNvSpPr txBox="1"/>
          <p:nvPr/>
        </p:nvSpPr>
        <p:spPr>
          <a:xfrm>
            <a:off x="3034748" y="179998"/>
            <a:ext cx="9000000" cy="5760000"/>
          </a:xfrm>
          <a:prstGeom prst="rect">
            <a:avLst/>
          </a:prstGeom>
          <a:noFill/>
          <a:ln w="38100">
            <a:solidFill>
              <a:schemeClr val="bg1">
                <a:lumMod val="50000"/>
              </a:schemeClr>
            </a:solidFill>
          </a:ln>
        </p:spPr>
        <p:txBody>
          <a:bodyPr wrap="square" rtlCol="0" anchor="t" anchorCtr="0">
            <a:noAutofit/>
          </a:bodyPr>
          <a:lstStyle/>
          <a:p>
            <a:pPr algn="just">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・次のような２通りの表し方があります。</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① </a:t>
            </a:r>
            <a:r>
              <a:rPr lang="ja-JP" altLang="en-US" sz="4000" dirty="0">
                <a:solidFill>
                  <a:srgbClr val="0070C0"/>
                </a:solidFill>
                <a:latin typeface="UD デジタル 教科書体 NK-B" panose="02020700000000000000" pitchFamily="18" charset="-128"/>
                <a:ea typeface="UD デジタル 教科書体 NK-B" panose="02020700000000000000" pitchFamily="18" charset="-128"/>
              </a:rPr>
              <a:t>ある位までのがい数</a:t>
            </a:r>
            <a:endParaRPr lang="en-US" altLang="ja-JP" sz="4000" dirty="0">
              <a:solidFill>
                <a:srgbClr val="0070C0"/>
              </a:solidFill>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例）　</a:t>
            </a:r>
            <a:r>
              <a:rPr lang="en-US" altLang="ja-JP" sz="4000" dirty="0">
                <a:latin typeface="UD デジタル 教科書体 NK-B" panose="02020700000000000000" pitchFamily="18" charset="-128"/>
                <a:ea typeface="UD デジタル 教科書体 NK-B" panose="02020700000000000000" pitchFamily="18" charset="-128"/>
              </a:rPr>
              <a:t>13</a:t>
            </a:r>
            <a:r>
              <a:rPr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5</a:t>
            </a:r>
            <a:r>
              <a:rPr lang="en-US" altLang="ja-JP" sz="4000" dirty="0">
                <a:latin typeface="UD デジタル 教科書体 NK-B" panose="02020700000000000000" pitchFamily="18" charset="-128"/>
                <a:ea typeface="UD デジタル 教科書体 NK-B" panose="02020700000000000000" pitchFamily="18" charset="-128"/>
              </a:rPr>
              <a:t>29 </a:t>
            </a:r>
            <a:r>
              <a:rPr lang="ja-JP" altLang="en-US" sz="4000" dirty="0">
                <a:latin typeface="UD デジタル 教科書体 NK-B" panose="02020700000000000000" pitchFamily="18" charset="-128"/>
                <a:ea typeface="UD デジタル 教科書体 NK-B" panose="02020700000000000000" pitchFamily="18" charset="-128"/>
              </a:rPr>
              <a:t>→ </a:t>
            </a:r>
            <a:r>
              <a:rPr lang="en-US" altLang="ja-JP" sz="4000" dirty="0">
                <a:latin typeface="UD デジタル 教科書体 NK-B" panose="02020700000000000000" pitchFamily="18" charset="-128"/>
                <a:ea typeface="UD デジタル 教科書体 NK-B" panose="02020700000000000000" pitchFamily="18" charset="-128"/>
              </a:rPr>
              <a:t>14000</a:t>
            </a: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千の位まで</a:t>
            </a:r>
            <a:r>
              <a:rPr lang="ja-JP" altLang="en-US" sz="4000" dirty="0">
                <a:latin typeface="UD デジタル 教科書体 NK-B" panose="02020700000000000000" pitchFamily="18" charset="-128"/>
                <a:ea typeface="UD デジタル 教科書体 NK-B" panose="02020700000000000000" pitchFamily="18" charset="-128"/>
              </a:rPr>
              <a:t>のがい数）</a:t>
            </a: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2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② </a:t>
            </a:r>
            <a:r>
              <a:rPr lang="ja-JP" altLang="en-US" sz="4000" dirty="0">
                <a:solidFill>
                  <a:srgbClr val="0070C0"/>
                </a:solidFill>
                <a:latin typeface="UD デジタル 教科書体 NK-B" panose="02020700000000000000" pitchFamily="18" charset="-128"/>
                <a:ea typeface="UD デジタル 教科書体 NK-B" panose="02020700000000000000" pitchFamily="18" charset="-128"/>
              </a:rPr>
              <a:t>上から１けたや２けたのがい数</a:t>
            </a:r>
            <a:endParaRPr lang="en-US" altLang="ja-JP" sz="4000" dirty="0">
              <a:solidFill>
                <a:srgbClr val="0070C0"/>
              </a:solidFill>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例）　</a:t>
            </a:r>
            <a:r>
              <a:rPr lang="en-US" altLang="ja-JP" sz="4000" dirty="0">
                <a:latin typeface="UD デジタル 教科書体 NK-B" panose="02020700000000000000" pitchFamily="18" charset="-128"/>
                <a:ea typeface="UD デジタル 教科書体 NK-B" panose="02020700000000000000" pitchFamily="18" charset="-128"/>
              </a:rPr>
              <a:t>2</a:t>
            </a:r>
            <a:r>
              <a:rPr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4</a:t>
            </a:r>
            <a:r>
              <a:rPr lang="en-US" altLang="ja-JP" sz="4000" dirty="0">
                <a:latin typeface="UD デジタル 教科書体 NK-B" panose="02020700000000000000" pitchFamily="18" charset="-128"/>
                <a:ea typeface="UD デジタル 教科書体 NK-B" panose="02020700000000000000" pitchFamily="18" charset="-128"/>
              </a:rPr>
              <a:t>97</a:t>
            </a:r>
            <a:r>
              <a:rPr lang="ja-JP" altLang="en-US" sz="4000" dirty="0">
                <a:latin typeface="UD デジタル 教科書体 NK-B" panose="02020700000000000000" pitchFamily="18" charset="-128"/>
                <a:ea typeface="UD デジタル 教科書体 NK-B" panose="02020700000000000000" pitchFamily="18" charset="-128"/>
              </a:rPr>
              <a:t>３</a:t>
            </a:r>
            <a:r>
              <a:rPr lang="en-US" altLang="ja-JP" sz="4000" dirty="0">
                <a:latin typeface="UD デジタル 教科書体 NK-B" panose="02020700000000000000" pitchFamily="18" charset="-128"/>
                <a:ea typeface="UD デジタル 教科書体 NK-B" panose="02020700000000000000" pitchFamily="18" charset="-128"/>
              </a:rPr>
              <a:t> </a:t>
            </a:r>
            <a:r>
              <a:rPr lang="ja-JP" altLang="en-US" sz="4000" dirty="0">
                <a:latin typeface="UD デジタル 教科書体 NK-B" panose="02020700000000000000" pitchFamily="18" charset="-128"/>
                <a:ea typeface="UD デジタル 教科書体 NK-B" panose="02020700000000000000" pitchFamily="18" charset="-128"/>
              </a:rPr>
              <a:t>→ </a:t>
            </a:r>
            <a:r>
              <a:rPr lang="en-US" altLang="ja-JP" sz="4000" dirty="0">
                <a:latin typeface="UD デジタル 教科書体 NK-B" panose="02020700000000000000" pitchFamily="18" charset="-128"/>
                <a:ea typeface="UD デジタル 教科書体 NK-B" panose="02020700000000000000" pitchFamily="18" charset="-128"/>
              </a:rPr>
              <a:t>20000</a:t>
            </a:r>
          </a:p>
          <a:p>
            <a:pPr algn="just">
              <a:lnSpc>
                <a:spcPts val="6000"/>
              </a:lnSpc>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上から１けた</a:t>
            </a:r>
            <a:r>
              <a:rPr lang="ja-JP" altLang="en-US" sz="4000" dirty="0">
                <a:latin typeface="UD デジタル 教科書体 NK-B" panose="02020700000000000000" pitchFamily="18" charset="-128"/>
                <a:ea typeface="UD デジタル 教科書体 NK-B" panose="02020700000000000000" pitchFamily="18" charset="-128"/>
              </a:rPr>
              <a:t>のがい数）</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1967A6C3-439A-43B6-AF38-1EEB706BEFCC}"/>
              </a:ext>
            </a:extLst>
          </p:cNvPr>
          <p:cNvSpPr txBox="1"/>
          <p:nvPr/>
        </p:nvSpPr>
        <p:spPr>
          <a:xfrm>
            <a:off x="3034800" y="228226"/>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つぎ　　　　　　　　　　　　とお　　　　 あらわ　かた</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11AF7511-FA62-433D-94B7-BFF8EEAF5654}"/>
              </a:ext>
            </a:extLst>
          </p:cNvPr>
          <p:cNvSpPr txBox="1"/>
          <p:nvPr/>
        </p:nvSpPr>
        <p:spPr>
          <a:xfrm>
            <a:off x="3034800" y="999501"/>
            <a:ext cx="9000000" cy="288000"/>
          </a:xfrm>
          <a:prstGeom prst="rect">
            <a:avLst/>
          </a:prstGeom>
          <a:noFill/>
        </p:spPr>
        <p:txBody>
          <a:bodyPr wrap="square" rtlCol="0" anchor="ctr" anchorCtr="0">
            <a:noAutofit/>
          </a:bodyPr>
          <a:lstStyle/>
          <a:p>
            <a:pPr algn="just"/>
            <a:r>
              <a:rPr kumimoji="1" lang="ja-JP" altLang="en-US" sz="2400" dirty="0">
                <a:latin typeface="UD デジタル 教科書体 NK-B" panose="02020700000000000000" pitchFamily="18" charset="-128"/>
                <a:ea typeface="UD デジタル 教科書体 NK-B" panose="02020700000000000000" pitchFamily="18" charset="-128"/>
              </a:rPr>
              <a:t>　　　　　　 　　　 くらい　　　　　　　　　　　　　すう</a:t>
            </a:r>
          </a:p>
        </p:txBody>
      </p:sp>
      <p:sp>
        <p:nvSpPr>
          <p:cNvPr id="31" name="テキスト ボックス 30">
            <a:extLst>
              <a:ext uri="{FF2B5EF4-FFF2-40B4-BE49-F238E27FC236}">
                <a16:creationId xmlns:a16="http://schemas.microsoft.com/office/drawing/2014/main" id="{16CBA3AC-D361-454F-9B16-C931C3D16546}"/>
              </a:ext>
            </a:extLst>
          </p:cNvPr>
          <p:cNvSpPr txBox="1"/>
          <p:nvPr/>
        </p:nvSpPr>
        <p:spPr>
          <a:xfrm>
            <a:off x="3034800" y="1772924"/>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れい</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991E7235-C8E7-4710-8882-36CCA34C188A}"/>
              </a:ext>
            </a:extLst>
          </p:cNvPr>
          <p:cNvSpPr txBox="1"/>
          <p:nvPr/>
        </p:nvSpPr>
        <p:spPr>
          <a:xfrm>
            <a:off x="3034800" y="4314539"/>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れい</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565BB2C7-AB7B-4145-B334-FC460501DF9F}"/>
              </a:ext>
            </a:extLst>
          </p:cNvPr>
          <p:cNvSpPr txBox="1"/>
          <p:nvPr/>
        </p:nvSpPr>
        <p:spPr>
          <a:xfrm>
            <a:off x="3034800" y="2524313"/>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せん　　くらい　　　　　　　　　　　　　すう</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21097D3B-C8E9-4504-AAD7-D61C4523B3EA}"/>
              </a:ext>
            </a:extLst>
          </p:cNvPr>
          <p:cNvSpPr txBox="1"/>
          <p:nvPr/>
        </p:nvSpPr>
        <p:spPr>
          <a:xfrm>
            <a:off x="3034800" y="3516586"/>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うえ　　　　　　　　　　　　　　　　　　　　　　　 　　　　　　　　すう</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27EB8612-650F-49B4-AE93-CF786090401F}"/>
              </a:ext>
            </a:extLst>
          </p:cNvPr>
          <p:cNvSpPr txBox="1"/>
          <p:nvPr/>
        </p:nvSpPr>
        <p:spPr>
          <a:xfrm>
            <a:off x="3034800" y="5064440"/>
            <a:ext cx="9000000" cy="288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うえ　　　　　　　　　　　　　　　　　　　　　 すう</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C5552E7C-E8A4-40F0-A35F-B5DE8BCBD0DC}"/>
              </a:ext>
            </a:extLst>
          </p:cNvPr>
          <p:cNvSpPr txBox="1"/>
          <p:nvPr/>
        </p:nvSpPr>
        <p:spPr>
          <a:xfrm>
            <a:off x="360000" y="180000"/>
            <a:ext cx="2520000" cy="1260000"/>
          </a:xfrm>
          <a:prstGeom prst="roundRect">
            <a:avLst/>
          </a:prstGeom>
          <a:solidFill>
            <a:schemeClr val="accent4">
              <a:lumMod val="60000"/>
              <a:lumOff val="40000"/>
            </a:schemeClr>
          </a:solidFill>
          <a:ln w="25400">
            <a:solidFill>
              <a:schemeClr val="accent4">
                <a:lumMod val="60000"/>
                <a:lumOff val="40000"/>
              </a:schemeClr>
            </a:solidFill>
          </a:ln>
        </p:spPr>
        <p:txBody>
          <a:bodyPr wrap="square" rtlCol="0" anchor="ctr" anchorCtr="0">
            <a:noAutofit/>
          </a:bodyPr>
          <a:lstStyle/>
          <a:p>
            <a:pPr algn="ctr">
              <a:lnSpc>
                <a:spcPts val="3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表し方</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0D36F4BC-F75E-443D-845D-24EFB94E5238}"/>
              </a:ext>
            </a:extLst>
          </p:cNvPr>
          <p:cNvSpPr txBox="1"/>
          <p:nvPr/>
        </p:nvSpPr>
        <p:spPr>
          <a:xfrm>
            <a:off x="360000" y="404365"/>
            <a:ext cx="252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あらわ　 かた</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9338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4800" y="180000"/>
            <a:ext cx="11880000" cy="6480000"/>
          </a:xfrm>
          <a:prstGeom prst="rect">
            <a:avLst/>
          </a:prstGeom>
          <a:noFill/>
        </p:spPr>
        <p:txBody>
          <a:bodyPr wrap="square" rtlCol="0">
            <a:noAutofit/>
          </a:bodyPr>
          <a:lstStyle/>
          <a:p>
            <a:endParaRPr kumimoji="1" lang="ja-JP" altLang="en-US" dirty="0"/>
          </a:p>
        </p:txBody>
      </p:sp>
      <p:sp>
        <p:nvSpPr>
          <p:cNvPr id="4" name="タイトル 3"/>
          <p:cNvSpPr>
            <a:spLocks noGrp="1"/>
          </p:cNvSpPr>
          <p:nvPr>
            <p:ph type="ctrTitle"/>
          </p:nvPr>
        </p:nvSpPr>
        <p:spPr>
          <a:xfrm>
            <a:off x="156000" y="540000"/>
            <a:ext cx="11880000" cy="720000"/>
          </a:xfrm>
        </p:spPr>
        <p:txBody>
          <a:bodyPr anchor="ctr" anchorCtr="0">
            <a:noAutofit/>
          </a:bodyPr>
          <a:lstStyle/>
          <a:p>
            <a:pPr algn="just"/>
            <a:r>
              <a:rPr kumimoji="1" lang="ja-JP" altLang="en-US" sz="4800" spc="-150" dirty="0">
                <a:latin typeface="UD デジタル 教科書体 NK-B" panose="02020700000000000000" pitchFamily="18" charset="-128"/>
                <a:ea typeface="UD デジタル 教科書体 NK-B" panose="02020700000000000000" pitchFamily="18" charset="-128"/>
              </a:rPr>
              <a:t>　野球観戦の入場者数は、およそ何人でしょう。</a:t>
            </a:r>
          </a:p>
        </p:txBody>
      </p:sp>
      <p:sp>
        <p:nvSpPr>
          <p:cNvPr id="2" name="テキスト ボックス 1"/>
          <p:cNvSpPr txBox="1"/>
          <p:nvPr/>
        </p:nvSpPr>
        <p:spPr>
          <a:xfrm>
            <a:off x="156000" y="180000"/>
            <a:ext cx="11879999" cy="360000"/>
          </a:xfrm>
          <a:prstGeom prst="rect">
            <a:avLst/>
          </a:prstGeom>
          <a:noFill/>
        </p:spPr>
        <p:txBody>
          <a:bodyPr wrap="square" rtlCol="0" anchor="ctr" anchorCtr="0">
            <a:no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　やきゅうかんせん　</a:t>
            </a:r>
            <a:r>
              <a:rPr kumimoji="1" lang="ja-JP" altLang="en-US" sz="2800" dirty="0" err="1">
                <a:latin typeface="UD デジタル 教科書体 NK-B" panose="02020700000000000000" pitchFamily="18" charset="-128"/>
                <a:ea typeface="UD デジタル 教科書体 NK-B" panose="02020700000000000000" pitchFamily="18" charset="-128"/>
              </a:rPr>
              <a:t>にゅう</a:t>
            </a:r>
            <a:r>
              <a:rPr kumimoji="1" lang="ja-JP" altLang="en-US" sz="2800" dirty="0">
                <a:latin typeface="UD デジタル 教科書体 NK-B" panose="02020700000000000000" pitchFamily="18" charset="-128"/>
                <a:ea typeface="UD デジタル 教科書体 NK-B" panose="02020700000000000000" pitchFamily="18" charset="-128"/>
              </a:rPr>
              <a:t>じょうしゃすう　　　　　　　　　　　なんにん</a:t>
            </a:r>
          </a:p>
        </p:txBody>
      </p:sp>
      <p:pic>
        <p:nvPicPr>
          <p:cNvPr id="5" name="図 4">
            <a:extLst>
              <a:ext uri="{FF2B5EF4-FFF2-40B4-BE49-F238E27FC236}">
                <a16:creationId xmlns:a16="http://schemas.microsoft.com/office/drawing/2014/main" id="{48643ED2-4D2C-423D-AFC2-730F92999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09" y="1260000"/>
            <a:ext cx="2794075" cy="2295405"/>
          </a:xfrm>
          <a:prstGeom prst="rect">
            <a:avLst/>
          </a:prstGeom>
        </p:spPr>
      </p:pic>
      <p:pic>
        <p:nvPicPr>
          <p:cNvPr id="7" name="図 6">
            <a:extLst>
              <a:ext uri="{FF2B5EF4-FFF2-40B4-BE49-F238E27FC236}">
                <a16:creationId xmlns:a16="http://schemas.microsoft.com/office/drawing/2014/main" id="{B08FA1C5-FC15-43FC-8101-DF29877A9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2380">
            <a:off x="2912012" y="1061604"/>
            <a:ext cx="4016589" cy="4525734"/>
          </a:xfrm>
          <a:prstGeom prst="rect">
            <a:avLst/>
          </a:prstGeom>
        </p:spPr>
      </p:pic>
      <p:pic>
        <p:nvPicPr>
          <p:cNvPr id="11" name="図 10">
            <a:extLst>
              <a:ext uri="{FF2B5EF4-FFF2-40B4-BE49-F238E27FC236}">
                <a16:creationId xmlns:a16="http://schemas.microsoft.com/office/drawing/2014/main" id="{2BF44488-D64D-493B-8F24-DD48F8E5C0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510" y="2321496"/>
            <a:ext cx="1962328" cy="1488917"/>
          </a:xfrm>
          <a:prstGeom prst="rect">
            <a:avLst/>
          </a:prstGeom>
        </p:spPr>
      </p:pic>
      <p:sp>
        <p:nvSpPr>
          <p:cNvPr id="12" name="テキスト ボックス 11">
            <a:extLst>
              <a:ext uri="{FF2B5EF4-FFF2-40B4-BE49-F238E27FC236}">
                <a16:creationId xmlns:a16="http://schemas.microsoft.com/office/drawing/2014/main" id="{B18EB5C9-7866-4DA3-ADE5-E8F5669619C0}"/>
              </a:ext>
            </a:extLst>
          </p:cNvPr>
          <p:cNvSpPr txBox="1"/>
          <p:nvPr/>
        </p:nvSpPr>
        <p:spPr>
          <a:xfrm>
            <a:off x="154801" y="5403708"/>
            <a:ext cx="4860000" cy="1260000"/>
          </a:xfrm>
          <a:prstGeom prst="rect">
            <a:avLst/>
          </a:prstGeom>
          <a:solidFill>
            <a:schemeClr val="bg1"/>
          </a:solidFill>
          <a:ln w="38100">
            <a:solidFill>
              <a:srgbClr val="0070C0"/>
            </a:solidFill>
          </a:ln>
        </p:spPr>
        <p:txBody>
          <a:bodyPr wrap="square" lIns="90000" rIns="90000" rtlCol="0" anchor="t" anchorCtr="0">
            <a:noAutofit/>
          </a:bodyPr>
          <a:lstStyle/>
          <a:p>
            <a:pPr algn="ctr">
              <a:lnSpc>
                <a:spcPts val="2500"/>
              </a:lnSpc>
            </a:pPr>
            <a:r>
              <a:rPr lang="ja-JP" altLang="en-US" sz="4800" dirty="0">
                <a:latin typeface="UD デジタル 教科書体 NK-B" panose="02020700000000000000" pitchFamily="18" charset="-128"/>
                <a:ea typeface="UD デジタル 教科書体 NK-B" panose="02020700000000000000" pitchFamily="18" charset="-128"/>
              </a:rPr>
              <a:t>　</a:t>
            </a: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6600" dirty="0">
                <a:latin typeface="UD デジタル 教科書体 NK-B" panose="02020700000000000000" pitchFamily="18" charset="-128"/>
                <a:ea typeface="UD デジタル 教科書体 NK-B" panose="02020700000000000000" pitchFamily="18" charset="-128"/>
              </a:rPr>
              <a:t>19954</a:t>
            </a:r>
            <a:r>
              <a:rPr lang="ja-JP" altLang="en-US" sz="5400" dirty="0">
                <a:latin typeface="UD デジタル 教科書体 NK-B" panose="02020700000000000000" pitchFamily="18" charset="-128"/>
                <a:ea typeface="UD デジタル 教科書体 NK-B" panose="02020700000000000000" pitchFamily="18" charset="-128"/>
              </a:rPr>
              <a:t>人</a:t>
            </a:r>
            <a:endParaRPr kumimoji="1"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13" name="矢印: 右 12">
            <a:extLst>
              <a:ext uri="{FF2B5EF4-FFF2-40B4-BE49-F238E27FC236}">
                <a16:creationId xmlns:a16="http://schemas.microsoft.com/office/drawing/2014/main" id="{A74582B6-D81D-43B0-A491-E4781F743F44}"/>
              </a:ext>
            </a:extLst>
          </p:cNvPr>
          <p:cNvSpPr/>
          <p:nvPr/>
        </p:nvSpPr>
        <p:spPr>
          <a:xfrm>
            <a:off x="5554801" y="5418475"/>
            <a:ext cx="1080000" cy="1260000"/>
          </a:xfrm>
          <a:prstGeom prst="rightArrow">
            <a:avLst/>
          </a:prstGeom>
          <a:solidFill>
            <a:schemeClr val="accent2">
              <a:lumMod val="40000"/>
              <a:lumOff val="6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FEC60CB7-B206-4916-A11A-89D429282C3A}"/>
              </a:ext>
            </a:extLst>
          </p:cNvPr>
          <p:cNvSpPr txBox="1"/>
          <p:nvPr/>
        </p:nvSpPr>
        <p:spPr>
          <a:xfrm>
            <a:off x="154801" y="5551930"/>
            <a:ext cx="4860000"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にん</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AF2BF6FB-C781-4CE7-AD16-53C0B5B88FD5}"/>
              </a:ext>
            </a:extLst>
          </p:cNvPr>
          <p:cNvSpPr txBox="1"/>
          <p:nvPr/>
        </p:nvSpPr>
        <p:spPr>
          <a:xfrm>
            <a:off x="7174800" y="5418475"/>
            <a:ext cx="4860000" cy="1260000"/>
          </a:xfrm>
          <a:prstGeom prst="rect">
            <a:avLst/>
          </a:prstGeom>
          <a:solidFill>
            <a:schemeClr val="bg1"/>
          </a:solidFill>
          <a:ln w="38100">
            <a:solidFill>
              <a:srgbClr val="FF00FF"/>
            </a:solidFill>
          </a:ln>
        </p:spPr>
        <p:txBody>
          <a:bodyPr wrap="square" lIns="90000" rIns="90000" rtlCol="0" anchor="t" anchorCtr="0">
            <a:noAutofit/>
          </a:bodyPr>
          <a:lstStyle/>
          <a:p>
            <a:pPr algn="ctr">
              <a:lnSpc>
                <a:spcPts val="2500"/>
              </a:lnSpc>
            </a:pPr>
            <a:r>
              <a:rPr lang="ja-JP" altLang="en-US" sz="4800" dirty="0">
                <a:latin typeface="UD デジタル 教科書体 NK-B" panose="02020700000000000000" pitchFamily="18" charset="-128"/>
                <a:ea typeface="UD デジタル 教科書体 NK-B" panose="02020700000000000000" pitchFamily="18" charset="-128"/>
              </a:rPr>
              <a:t>　</a:t>
            </a: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6600" dirty="0">
                <a:latin typeface="UD デジタル 教科書体 NK-B" panose="02020700000000000000" pitchFamily="18" charset="-128"/>
                <a:ea typeface="UD デジタル 教科書体 NK-B" panose="02020700000000000000" pitchFamily="18" charset="-128"/>
              </a:rPr>
              <a:t>20000</a:t>
            </a:r>
            <a:r>
              <a:rPr lang="ja-JP" altLang="en-US" sz="5400" dirty="0">
                <a:latin typeface="UD デジタル 教科書体 NK-B" panose="02020700000000000000" pitchFamily="18" charset="-128"/>
                <a:ea typeface="UD デジタル 教科書体 NK-B" panose="02020700000000000000" pitchFamily="18" charset="-128"/>
              </a:rPr>
              <a:t>人</a:t>
            </a:r>
            <a:endParaRPr kumimoji="1"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DA3851EA-2786-401C-A263-1B10C6EEE665}"/>
              </a:ext>
            </a:extLst>
          </p:cNvPr>
          <p:cNvSpPr txBox="1"/>
          <p:nvPr/>
        </p:nvSpPr>
        <p:spPr>
          <a:xfrm>
            <a:off x="7174795" y="5566953"/>
            <a:ext cx="4860005"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にん</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E9F77909-8D21-47DA-982C-E90EB811AC09}"/>
              </a:ext>
            </a:extLst>
          </p:cNvPr>
          <p:cNvSpPr txBox="1"/>
          <p:nvPr/>
        </p:nvSpPr>
        <p:spPr>
          <a:xfrm flipH="1">
            <a:off x="7174800" y="4478594"/>
            <a:ext cx="2160000" cy="900000"/>
          </a:xfrm>
          <a:prstGeom prst="snip1Rect">
            <a:avLst/>
          </a:prstGeom>
          <a:solidFill>
            <a:srgbClr val="FF00FF"/>
          </a:solidFill>
          <a:ln w="38100">
            <a:solidFill>
              <a:srgbClr val="FF00FF"/>
            </a:solidFill>
          </a:ln>
        </p:spPr>
        <p:txBody>
          <a:bodyPr wrap="square" rtlCol="0" anchor="t" anchorCtr="0">
            <a:noAutofit/>
          </a:bodyPr>
          <a:lstStyle/>
          <a:p>
            <a:pPr algn="ctr">
              <a:lnSpc>
                <a:spcPts val="1500"/>
              </a:lnSpc>
            </a:pPr>
            <a:endParaRPr lang="en-US" altLang="ja-JP" sz="40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000" dirty="0">
                <a:solidFill>
                  <a:schemeClr val="bg1"/>
                </a:solidFill>
                <a:latin typeface="UD デジタル 教科書体 NK-B" panose="02020700000000000000" pitchFamily="18" charset="-128"/>
                <a:ea typeface="UD デジタル 教科書体 NK-B" panose="02020700000000000000" pitchFamily="18" charset="-128"/>
              </a:rPr>
              <a:t>がい数</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287B0B24-04C5-4367-B599-50730DF11322}"/>
              </a:ext>
            </a:extLst>
          </p:cNvPr>
          <p:cNvSpPr txBox="1"/>
          <p:nvPr/>
        </p:nvSpPr>
        <p:spPr>
          <a:xfrm>
            <a:off x="7174801" y="4501403"/>
            <a:ext cx="2159999" cy="360000"/>
          </a:xfrm>
          <a:prstGeom prst="rect">
            <a:avLst/>
          </a:prstGeom>
          <a:noFill/>
        </p:spPr>
        <p:txBody>
          <a:bodyPr wrap="square" rtlCol="0" anchor="ctr" anchorCtr="0">
            <a:noAutofit/>
          </a:bodyPr>
          <a:lstStyle/>
          <a:p>
            <a:pPr algn="just"/>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　　　　　　　　　すう</a:t>
            </a:r>
          </a:p>
        </p:txBody>
      </p:sp>
      <p:sp>
        <p:nvSpPr>
          <p:cNvPr id="19" name="テキスト ボックス 18">
            <a:extLst>
              <a:ext uri="{FF2B5EF4-FFF2-40B4-BE49-F238E27FC236}">
                <a16:creationId xmlns:a16="http://schemas.microsoft.com/office/drawing/2014/main" id="{B6638F41-54A6-4CDD-B8BA-FC119AEE58A0}"/>
              </a:ext>
            </a:extLst>
          </p:cNvPr>
          <p:cNvSpPr txBox="1"/>
          <p:nvPr/>
        </p:nvSpPr>
        <p:spPr>
          <a:xfrm flipH="1">
            <a:off x="154155" y="4450610"/>
            <a:ext cx="2520000" cy="900000"/>
          </a:xfrm>
          <a:prstGeom prst="snip1Rect">
            <a:avLst/>
          </a:prstGeom>
          <a:solidFill>
            <a:srgbClr val="0070C0"/>
          </a:solidFill>
          <a:ln w="38100">
            <a:solidFill>
              <a:srgbClr val="0070C0"/>
            </a:solidFill>
          </a:ln>
        </p:spPr>
        <p:txBody>
          <a:bodyPr wrap="square" rtlCol="0" anchor="t" anchorCtr="0">
            <a:noAutofit/>
          </a:bodyPr>
          <a:lstStyle/>
          <a:p>
            <a:pPr algn="ctr">
              <a:lnSpc>
                <a:spcPts val="1500"/>
              </a:lnSpc>
            </a:pPr>
            <a:endParaRPr lang="en-US" altLang="ja-JP" sz="40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000" dirty="0">
                <a:solidFill>
                  <a:schemeClr val="bg1"/>
                </a:solidFill>
                <a:latin typeface="UD デジタル 教科書体 NK-B" panose="02020700000000000000" pitchFamily="18" charset="-128"/>
                <a:ea typeface="UD デジタル 教科書体 NK-B" panose="02020700000000000000" pitchFamily="18" charset="-128"/>
              </a:rPr>
              <a:t>入場者数</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99FB0F2B-B9F0-451A-9883-734CE2012160}"/>
              </a:ext>
            </a:extLst>
          </p:cNvPr>
          <p:cNvSpPr txBox="1"/>
          <p:nvPr/>
        </p:nvSpPr>
        <p:spPr>
          <a:xfrm>
            <a:off x="149983" y="4471823"/>
            <a:ext cx="2520000" cy="360000"/>
          </a:xfrm>
          <a:prstGeom prst="rect">
            <a:avLst/>
          </a:prstGeom>
          <a:noFill/>
        </p:spPr>
        <p:txBody>
          <a:bodyPr wrap="square" rtlCol="0" anchor="ctr" anchorCtr="0">
            <a:noAutofit/>
          </a:bodyPr>
          <a:lstStyle/>
          <a:p>
            <a:pPr algn="ct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にゅうじょうしゃすう</a:t>
            </a:r>
          </a:p>
        </p:txBody>
      </p:sp>
      <p:sp>
        <p:nvSpPr>
          <p:cNvPr id="21" name="テキスト ボックス 20">
            <a:extLst>
              <a:ext uri="{FF2B5EF4-FFF2-40B4-BE49-F238E27FC236}">
                <a16:creationId xmlns:a16="http://schemas.microsoft.com/office/drawing/2014/main" id="{DAC78C35-BC0E-407B-ADC5-DEB3AA2F2B14}"/>
              </a:ext>
            </a:extLst>
          </p:cNvPr>
          <p:cNvSpPr txBox="1"/>
          <p:nvPr/>
        </p:nvSpPr>
        <p:spPr>
          <a:xfrm>
            <a:off x="3660190" y="2018568"/>
            <a:ext cx="1800000" cy="756000"/>
          </a:xfrm>
          <a:prstGeom prst="rect">
            <a:avLst/>
          </a:prstGeom>
          <a:solidFill>
            <a:schemeClr val="bg1"/>
          </a:solidFill>
          <a:ln w="38100">
            <a:solidFill>
              <a:schemeClr val="bg1">
                <a:lumMod val="50000"/>
              </a:schemeClr>
            </a:solidFill>
          </a:ln>
        </p:spPr>
        <p:txBody>
          <a:bodyPr wrap="square" lIns="0" rIns="0" rtlCol="0" anchor="ctr" anchorCtr="0">
            <a:noAutofit/>
          </a:bodyPr>
          <a:lstStyle/>
          <a:p>
            <a:pPr algn="ctr">
              <a:lnSpc>
                <a:spcPts val="2000"/>
              </a:lnSpc>
            </a:pPr>
            <a:endParaRPr lang="en-US" altLang="ja-JP" sz="3200" spc="-350" dirty="0">
              <a:latin typeface="UD デジタル 教科書体 NK-B" panose="02020700000000000000" pitchFamily="18" charset="-128"/>
              <a:ea typeface="UD デジタル 教科書体 NK-B" panose="02020700000000000000" pitchFamily="18" charset="-128"/>
            </a:endParaRPr>
          </a:p>
          <a:p>
            <a:pPr algn="ctr"/>
            <a:r>
              <a:rPr lang="en-US" altLang="ja-JP" sz="3200" spc="-350" dirty="0">
                <a:latin typeface="UD デジタル 教科書体 NK-B" panose="02020700000000000000" pitchFamily="18" charset="-128"/>
                <a:ea typeface="UD デジタル 教科書体 NK-B" panose="02020700000000000000" pitchFamily="18" charset="-128"/>
              </a:rPr>
              <a:t>19954</a:t>
            </a:r>
            <a:r>
              <a:rPr lang="ja-JP" altLang="en-US" sz="2400" spc="-350" dirty="0">
                <a:latin typeface="UD デジタル 教科書体 NK-B" panose="02020700000000000000" pitchFamily="18" charset="-128"/>
                <a:ea typeface="UD デジタル 教科書体 NK-B" panose="02020700000000000000" pitchFamily="18" charset="-128"/>
              </a:rPr>
              <a:t>人</a:t>
            </a:r>
            <a:endParaRPr kumimoji="1" lang="ja-JP" altLang="en-US" sz="3200" spc="-35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a:extLst>
              <a:ext uri="{FF2B5EF4-FFF2-40B4-BE49-F238E27FC236}">
                <a16:creationId xmlns:a16="http://schemas.microsoft.com/office/drawing/2014/main" id="{5DDD64DC-D95A-4CC7-86EF-51D4CCB5F132}"/>
              </a:ext>
            </a:extLst>
          </p:cNvPr>
          <p:cNvSpPr txBox="1"/>
          <p:nvPr/>
        </p:nvSpPr>
        <p:spPr>
          <a:xfrm>
            <a:off x="3660190" y="2042232"/>
            <a:ext cx="1800000" cy="360000"/>
          </a:xfrm>
          <a:prstGeom prst="rect">
            <a:avLst/>
          </a:prstGeom>
          <a:noFill/>
        </p:spPr>
        <p:txBody>
          <a:bodyPr wrap="square" lIns="0" rIns="0"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にん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a:extLst>
              <a:ext uri="{FF2B5EF4-FFF2-40B4-BE49-F238E27FC236}">
                <a16:creationId xmlns:a16="http://schemas.microsoft.com/office/drawing/2014/main" id="{2DBC71D9-B01E-4B28-815B-245E7C61884C}"/>
              </a:ext>
            </a:extLst>
          </p:cNvPr>
          <p:cNvSpPr txBox="1"/>
          <p:nvPr/>
        </p:nvSpPr>
        <p:spPr>
          <a:xfrm>
            <a:off x="6636000" y="1296730"/>
            <a:ext cx="4680000" cy="1620000"/>
          </a:xfrm>
          <a:prstGeom prst="wedgeRoundRectCallout">
            <a:avLst>
              <a:gd name="adj1" fmla="val -96"/>
              <a:gd name="adj2" fmla="val 84416"/>
              <a:gd name="adj3" fmla="val 16667"/>
            </a:avLst>
          </a:prstGeom>
          <a:solidFill>
            <a:schemeClr val="bg1"/>
          </a:solidFill>
          <a:ln w="19050">
            <a:solidFill>
              <a:schemeClr val="tx1"/>
            </a:solidFill>
          </a:ln>
        </p:spPr>
        <p:txBody>
          <a:bodyPr wrap="square" tIns="0" bIns="0" rtlCol="0" anchor="t" anchorCtr="0">
            <a:noAutofit/>
          </a:bodyPr>
          <a:lstStyle/>
          <a:p>
            <a:pPr algn="just">
              <a:lnSpc>
                <a:spcPts val="800"/>
              </a:lnSpc>
            </a:pPr>
            <a:endParaRPr lang="en-US" altLang="ja-JP" sz="3600" dirty="0">
              <a:latin typeface="HG創英ﾌﾟﾚｾﾞﾝｽEB" panose="02020809000000000000" pitchFamily="17" charset="-128"/>
              <a:ea typeface="HG創英ﾌﾟﾚｾﾞﾝｽEB" panose="02020809000000000000" pitchFamily="17" charset="-128"/>
            </a:endParaRPr>
          </a:p>
          <a:p>
            <a:pPr algn="just">
              <a:lnSpc>
                <a:spcPts val="5500"/>
              </a:lnSpc>
            </a:pPr>
            <a:r>
              <a:rPr lang="ja-JP" altLang="en-US" sz="3400" dirty="0">
                <a:latin typeface="HG創英ﾌﾟﾚｾﾞﾝｽEB" panose="02020809000000000000" pitchFamily="17" charset="-128"/>
                <a:ea typeface="HG創英ﾌﾟﾚｾﾞﾝｽEB" panose="02020809000000000000" pitchFamily="17" charset="-128"/>
              </a:rPr>
              <a:t>　</a:t>
            </a:r>
            <a:r>
              <a:rPr lang="ja-JP" altLang="en-US" sz="3400" spc="-300" dirty="0">
                <a:latin typeface="HG創英ﾌﾟﾚｾﾞﾝｽEB" panose="02020809000000000000" pitchFamily="17" charset="-128"/>
                <a:ea typeface="HG創英ﾌﾟﾚｾﾞﾝｽEB" panose="02020809000000000000" pitchFamily="17" charset="-128"/>
              </a:rPr>
              <a:t>昨日は</a:t>
            </a:r>
            <a:r>
              <a:rPr lang="ja-JP" altLang="en-US" sz="3400" dirty="0">
                <a:latin typeface="HG創英ﾌﾟﾚｾﾞﾝｽEB" panose="02020809000000000000" pitchFamily="17" charset="-128"/>
                <a:ea typeface="HG創英ﾌﾟﾚｾﾞﾝｽEB" panose="02020809000000000000" pitchFamily="17" charset="-128"/>
              </a:rPr>
              <a:t>、　　　</a:t>
            </a:r>
            <a:r>
              <a:rPr lang="ja-JP" altLang="en-US" sz="3400" b="1" dirty="0">
                <a:solidFill>
                  <a:srgbClr val="FF0000"/>
                </a:solidFill>
                <a:latin typeface="HG創英ﾌﾟﾚｾﾞﾝｽEB" panose="02020809000000000000" pitchFamily="17" charset="-128"/>
                <a:ea typeface="HG創英ﾌﾟﾚｾﾞﾝｽEB" panose="02020809000000000000" pitchFamily="17" charset="-128"/>
              </a:rPr>
              <a:t>人</a:t>
            </a:r>
            <a:r>
              <a:rPr lang="ja-JP" altLang="en-US" sz="3400" dirty="0">
                <a:latin typeface="HG創英ﾌﾟﾚｾﾞﾝｽEB" panose="02020809000000000000" pitchFamily="17" charset="-128"/>
                <a:ea typeface="HG創英ﾌﾟﾚｾﾞﾝｽEB" panose="02020809000000000000" pitchFamily="17" charset="-128"/>
              </a:rPr>
              <a:t>も</a:t>
            </a:r>
            <a:endParaRPr lang="en-US" altLang="ja-JP" sz="3400" dirty="0">
              <a:latin typeface="HG創英ﾌﾟﾚｾﾞﾝｽEB" panose="02020809000000000000" pitchFamily="17" charset="-128"/>
              <a:ea typeface="HG創英ﾌﾟﾚｾﾞﾝｽEB" panose="02020809000000000000" pitchFamily="17" charset="-128"/>
            </a:endParaRPr>
          </a:p>
          <a:p>
            <a:pPr algn="just">
              <a:lnSpc>
                <a:spcPts val="5500"/>
              </a:lnSpc>
            </a:pPr>
            <a:r>
              <a:rPr lang="ja-JP" altLang="en-US" sz="3400" dirty="0">
                <a:latin typeface="HG創英ﾌﾟﾚｾﾞﾝｽEB" panose="02020809000000000000" pitchFamily="17" charset="-128"/>
                <a:ea typeface="HG創英ﾌﾟﾚｾﾞﾝｽEB" panose="02020809000000000000" pitchFamily="17" charset="-128"/>
              </a:rPr>
              <a:t>観客がいたんだね。</a:t>
            </a:r>
            <a:endParaRPr kumimoji="1" lang="ja-JP" altLang="en-US" sz="3400" dirty="0">
              <a:latin typeface="HG創英ﾌﾟﾚｾﾞﾝｽEB" panose="02020809000000000000" pitchFamily="17" charset="-128"/>
              <a:ea typeface="HG創英ﾌﾟﾚｾﾞﾝｽEB" panose="02020809000000000000" pitchFamily="17" charset="-128"/>
            </a:endParaRPr>
          </a:p>
        </p:txBody>
      </p:sp>
      <p:sp>
        <p:nvSpPr>
          <p:cNvPr id="27" name="テキスト ボックス 26">
            <a:extLst>
              <a:ext uri="{FF2B5EF4-FFF2-40B4-BE49-F238E27FC236}">
                <a16:creationId xmlns:a16="http://schemas.microsoft.com/office/drawing/2014/main" id="{3F5B8D5E-C9CA-40A5-8F2C-0526A0883E63}"/>
              </a:ext>
            </a:extLst>
          </p:cNvPr>
          <p:cNvSpPr txBox="1"/>
          <p:nvPr/>
        </p:nvSpPr>
        <p:spPr>
          <a:xfrm>
            <a:off x="6636002" y="1299301"/>
            <a:ext cx="468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きのう　　　　　　　　に</a:t>
            </a:r>
            <a:r>
              <a:rPr lang="ja-JP" altLang="en-US" sz="2000" dirty="0" err="1">
                <a:latin typeface="HG創英ﾌﾟﾚｾﾞﾝｽEB" panose="02020809000000000000" pitchFamily="17" charset="-128"/>
                <a:ea typeface="HG創英ﾌﾟﾚｾﾞﾝｽEB" panose="02020809000000000000" pitchFamily="17" charset="-128"/>
              </a:rPr>
              <a:t>ん</a:t>
            </a:r>
            <a:endParaRPr lang="en-US" altLang="ja-JP" sz="2000" dirty="0">
              <a:latin typeface="HG創英ﾌﾟﾚｾﾞﾝｽEB" panose="02020809000000000000" pitchFamily="17" charset="-128"/>
              <a:ea typeface="HG創英ﾌﾟﾚｾﾞﾝｽEB" panose="02020809000000000000" pitchFamily="17" charset="-128"/>
            </a:endParaRPr>
          </a:p>
        </p:txBody>
      </p:sp>
      <p:pic>
        <p:nvPicPr>
          <p:cNvPr id="23" name="図 22">
            <a:extLst>
              <a:ext uri="{FF2B5EF4-FFF2-40B4-BE49-F238E27FC236}">
                <a16:creationId xmlns:a16="http://schemas.microsoft.com/office/drawing/2014/main" id="{0A8607C6-DA1C-4477-B2EF-54F20E2D0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8302" y="2694026"/>
            <a:ext cx="2466157" cy="2609690"/>
          </a:xfrm>
          <a:prstGeom prst="rect">
            <a:avLst/>
          </a:prstGeom>
        </p:spPr>
      </p:pic>
      <p:sp>
        <p:nvSpPr>
          <p:cNvPr id="28" name="テキスト ボックス 27">
            <a:extLst>
              <a:ext uri="{FF2B5EF4-FFF2-40B4-BE49-F238E27FC236}">
                <a16:creationId xmlns:a16="http://schemas.microsoft.com/office/drawing/2014/main" id="{3F5B8D5E-C9CA-40A5-8F2C-0526A0883E63}"/>
              </a:ext>
            </a:extLst>
          </p:cNvPr>
          <p:cNvSpPr txBox="1"/>
          <p:nvPr/>
        </p:nvSpPr>
        <p:spPr>
          <a:xfrm>
            <a:off x="6636000" y="2004906"/>
            <a:ext cx="468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かんきゃく</a:t>
            </a:r>
            <a:endParaRPr lang="en-US" altLang="ja-JP" sz="2000" dirty="0">
              <a:latin typeface="HG創英ﾌﾟﾚｾﾞﾝｽEB" panose="02020809000000000000" pitchFamily="17" charset="-128"/>
              <a:ea typeface="HG創英ﾌﾟﾚｾﾞﾝｽEB" panose="02020809000000000000" pitchFamily="17" charset="-128"/>
            </a:endParaRPr>
          </a:p>
        </p:txBody>
      </p:sp>
      <p:sp>
        <p:nvSpPr>
          <p:cNvPr id="29" name="テキスト ボックス 28"/>
          <p:cNvSpPr txBox="1"/>
          <p:nvPr/>
        </p:nvSpPr>
        <p:spPr>
          <a:xfrm>
            <a:off x="8668833" y="1562104"/>
            <a:ext cx="1440000" cy="540000"/>
          </a:xfrm>
          <a:prstGeom prst="rect">
            <a:avLst/>
          </a:prstGeom>
          <a:solidFill>
            <a:schemeClr val="accent4">
              <a:lumMod val="20000"/>
              <a:lumOff val="80000"/>
            </a:schemeClr>
          </a:solidFill>
          <a:ln w="25400">
            <a:solidFill>
              <a:schemeClr val="tx1"/>
            </a:solidFill>
          </a:ln>
        </p:spPr>
        <p:txBody>
          <a:bodyPr wrap="square" rtlCol="0" anchor="ctr" anchorCtr="0">
            <a:noAutofit/>
          </a:bodyPr>
          <a:lstStyle/>
          <a:p>
            <a:pPr algn="ctr"/>
            <a:r>
              <a:rPr lang="en-US" altLang="ja-JP" sz="3600" b="1" dirty="0">
                <a:solidFill>
                  <a:srgbClr val="FF0000"/>
                </a:solidFill>
                <a:latin typeface="HG創英ﾌﾟﾚｾﾞﾝｽEB" panose="02020809000000000000" pitchFamily="17" charset="-128"/>
                <a:ea typeface="HG創英ﾌﾟﾚｾﾞﾝｽEB" panose="02020809000000000000" pitchFamily="17" charset="-128"/>
              </a:rPr>
              <a:t>20000</a:t>
            </a:r>
            <a:endParaRPr lang="ja-JP" altLang="en-US" sz="3600" dirty="0"/>
          </a:p>
        </p:txBody>
      </p:sp>
    </p:spTree>
    <p:extLst>
      <p:ext uri="{BB962C8B-B14F-4D97-AF65-F5344CB8AC3E}">
        <p14:creationId xmlns:p14="http://schemas.microsoft.com/office/powerpoint/2010/main" val="137784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circle(in)">
                                      <p:cBhvr>
                                        <p:cTn id="7" dur="500"/>
                                        <p:tgtEl>
                                          <p:spTgt spid="29">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circle(in)">
                                      <p:cBhvr>
                                        <p:cTn id="11" dur="500"/>
                                        <p:tgtEl>
                                          <p:spTgt spid="15">
                                            <p:txEl>
                                              <p:pRg st="1" end="1"/>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5998" y="213639"/>
            <a:ext cx="11880000" cy="6480000"/>
          </a:xfrm>
          <a:prstGeom prst="rect">
            <a:avLst/>
          </a:prstGeom>
          <a:noFill/>
        </p:spPr>
        <p:txBody>
          <a:bodyPr wrap="square" rtlCol="0">
            <a:noAutofit/>
          </a:bodyPr>
          <a:lstStyle/>
          <a:p>
            <a:endParaRPr kumimoji="1" lang="ja-JP" altLang="en-US" dirty="0"/>
          </a:p>
        </p:txBody>
      </p:sp>
      <p:sp>
        <p:nvSpPr>
          <p:cNvPr id="31" name="テキスト ボックス 30">
            <a:extLst>
              <a:ext uri="{FF2B5EF4-FFF2-40B4-BE49-F238E27FC236}">
                <a16:creationId xmlns:a16="http://schemas.microsoft.com/office/drawing/2014/main" id="{5718BC8F-31CA-4513-8026-957956DC6726}"/>
              </a:ext>
            </a:extLst>
          </p:cNvPr>
          <p:cNvSpPr txBox="1"/>
          <p:nvPr/>
        </p:nvSpPr>
        <p:spPr>
          <a:xfrm>
            <a:off x="155999" y="180000"/>
            <a:ext cx="11879999" cy="1980000"/>
          </a:xfrm>
          <a:prstGeom prst="rect">
            <a:avLst/>
          </a:prstGeom>
          <a:noFill/>
        </p:spPr>
        <p:txBody>
          <a:bodyPr wrap="square" rtlCol="0">
            <a:noAutofit/>
          </a:bodyPr>
          <a:lstStyle/>
          <a:p>
            <a:pPr algn="just">
              <a:lnSpc>
                <a:spcPts val="1000"/>
              </a:lnSpc>
            </a:pPr>
            <a:endParaRPr kumimoji="1" lang="en-US" altLang="ja-JP" sz="4800" dirty="0">
              <a:latin typeface="UD デジタル 教科書体 NK-B" panose="02020700000000000000" pitchFamily="18" charset="-128"/>
              <a:ea typeface="UD デジタル 教科書体 NK-B" panose="02020700000000000000" pitchFamily="18" charset="-128"/>
            </a:endParaRPr>
          </a:p>
          <a:p>
            <a:pPr algn="just">
              <a:lnSpc>
                <a:spcPts val="7000"/>
              </a:lnSpc>
            </a:pPr>
            <a:r>
              <a:rPr kumimoji="1" lang="ja-JP" altLang="en-US" sz="4800" dirty="0">
                <a:latin typeface="UD デジタル 教科書体 NK-B" panose="02020700000000000000" pitchFamily="18" charset="-128"/>
                <a:ea typeface="UD デジタル 教科書体 NK-B" panose="02020700000000000000" pitchFamily="18" charset="-128"/>
              </a:rPr>
              <a:t>　買い物ができるかどうか、「がい数」を使って計算してみましょう。</a:t>
            </a:r>
          </a:p>
        </p:txBody>
      </p:sp>
      <p:sp>
        <p:nvSpPr>
          <p:cNvPr id="2" name="テキスト ボックス 1"/>
          <p:cNvSpPr txBox="1"/>
          <p:nvPr/>
        </p:nvSpPr>
        <p:spPr>
          <a:xfrm>
            <a:off x="156000" y="180000"/>
            <a:ext cx="11879999"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か　　　もの</a:t>
            </a:r>
            <a:r>
              <a:rPr kumimoji="1" lang="ja-JP" altLang="en-US" sz="2800" dirty="0">
                <a:latin typeface="UD デジタル 教科書体 NK-B" panose="02020700000000000000" pitchFamily="18" charset="-128"/>
                <a:ea typeface="UD デジタル 教科書体 NK-B" panose="02020700000000000000" pitchFamily="18" charset="-128"/>
              </a:rPr>
              <a:t>　　　　　　　　　　　　　　　　　　　　　　　　　　　　　　　　すう　　　　  つか</a:t>
            </a:r>
          </a:p>
        </p:txBody>
      </p:sp>
      <p:sp>
        <p:nvSpPr>
          <p:cNvPr id="12" name="テキスト ボックス 11">
            <a:extLst>
              <a:ext uri="{FF2B5EF4-FFF2-40B4-BE49-F238E27FC236}">
                <a16:creationId xmlns:a16="http://schemas.microsoft.com/office/drawing/2014/main" id="{B18EB5C9-7866-4DA3-ADE5-E8F5669619C0}"/>
              </a:ext>
            </a:extLst>
          </p:cNvPr>
          <p:cNvSpPr txBox="1"/>
          <p:nvPr/>
        </p:nvSpPr>
        <p:spPr>
          <a:xfrm>
            <a:off x="246109" y="5376230"/>
            <a:ext cx="3780000" cy="1260000"/>
          </a:xfrm>
          <a:prstGeom prst="rect">
            <a:avLst/>
          </a:prstGeom>
          <a:solidFill>
            <a:schemeClr val="bg1"/>
          </a:solidFill>
          <a:ln w="38100">
            <a:solidFill>
              <a:srgbClr val="FF9900"/>
            </a:solidFill>
          </a:ln>
        </p:spPr>
        <p:txBody>
          <a:bodyPr wrap="square" lIns="90000" rIns="90000" rtlCol="0" anchor="t" anchorCtr="0">
            <a:noAutofit/>
          </a:bodyPr>
          <a:lstStyle/>
          <a:p>
            <a:pPr algn="ctr">
              <a:lnSpc>
                <a:spcPts val="2500"/>
              </a:lnSpc>
            </a:pPr>
            <a:r>
              <a:rPr lang="ja-JP" altLang="en-US" sz="4800" dirty="0">
                <a:latin typeface="UD デジタル 教科書体 NK-B" panose="02020700000000000000" pitchFamily="18" charset="-128"/>
                <a:ea typeface="UD デジタル 教科書体 NK-B" panose="02020700000000000000" pitchFamily="18" charset="-128"/>
              </a:rPr>
              <a:t>　</a:t>
            </a: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6600" dirty="0">
                <a:latin typeface="UD デジタル 教科書体 NK-B" panose="02020700000000000000" pitchFamily="18" charset="-128"/>
                <a:ea typeface="UD デジタル 教科書体 NK-B" panose="02020700000000000000" pitchFamily="18" charset="-128"/>
              </a:rPr>
              <a:t>1000</a:t>
            </a:r>
            <a:r>
              <a:rPr lang="ja-JP" altLang="en-US" sz="5400" dirty="0">
                <a:latin typeface="UD デジタル 教科書体 NK-B" panose="02020700000000000000" pitchFamily="18" charset="-128"/>
                <a:ea typeface="UD デジタル 教科書体 NK-B" panose="02020700000000000000" pitchFamily="18" charset="-128"/>
              </a:rPr>
              <a:t>円</a:t>
            </a:r>
            <a:endParaRPr kumimoji="1"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13" name="矢印: 右 12">
            <a:extLst>
              <a:ext uri="{FF2B5EF4-FFF2-40B4-BE49-F238E27FC236}">
                <a16:creationId xmlns:a16="http://schemas.microsoft.com/office/drawing/2014/main" id="{A74582B6-D81D-43B0-A491-E4781F743F44}"/>
              </a:ext>
            </a:extLst>
          </p:cNvPr>
          <p:cNvSpPr/>
          <p:nvPr/>
        </p:nvSpPr>
        <p:spPr>
          <a:xfrm>
            <a:off x="4521049" y="5388201"/>
            <a:ext cx="1080000" cy="1260000"/>
          </a:xfrm>
          <a:prstGeom prst="rightArrow">
            <a:avLst/>
          </a:prstGeom>
          <a:solidFill>
            <a:schemeClr val="accent2">
              <a:lumMod val="40000"/>
              <a:lumOff val="6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FEC60CB7-B206-4916-A11A-89D429282C3A}"/>
              </a:ext>
            </a:extLst>
          </p:cNvPr>
          <p:cNvSpPr txBox="1"/>
          <p:nvPr/>
        </p:nvSpPr>
        <p:spPr>
          <a:xfrm>
            <a:off x="246109" y="5524451"/>
            <a:ext cx="378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えん</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AF2BF6FB-C781-4CE7-AD16-53C0B5B88FD5}"/>
              </a:ext>
            </a:extLst>
          </p:cNvPr>
          <p:cNvSpPr txBox="1"/>
          <p:nvPr/>
        </p:nvSpPr>
        <p:spPr>
          <a:xfrm>
            <a:off x="8255997" y="5388201"/>
            <a:ext cx="3780000" cy="1260000"/>
          </a:xfrm>
          <a:prstGeom prst="rect">
            <a:avLst/>
          </a:prstGeom>
          <a:solidFill>
            <a:schemeClr val="bg1"/>
          </a:solidFill>
          <a:ln w="38100">
            <a:solidFill>
              <a:srgbClr val="FF00FF"/>
            </a:solidFill>
          </a:ln>
        </p:spPr>
        <p:txBody>
          <a:bodyPr wrap="square" lIns="90000" rIns="90000" rtlCol="0" anchor="t" anchorCtr="0">
            <a:noAutofit/>
          </a:bodyPr>
          <a:lstStyle/>
          <a:p>
            <a:pPr algn="ctr">
              <a:lnSpc>
                <a:spcPts val="2500"/>
              </a:lnSpc>
            </a:pPr>
            <a:r>
              <a:rPr lang="ja-JP" altLang="en-US" sz="4800" dirty="0">
                <a:latin typeface="UD デジタル 教科書体 NK-B" panose="02020700000000000000" pitchFamily="18" charset="-128"/>
                <a:ea typeface="UD デジタル 教科書体 NK-B" panose="02020700000000000000" pitchFamily="18" charset="-128"/>
              </a:rPr>
              <a:t>　</a:t>
            </a: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6600" dirty="0">
                <a:latin typeface="UD デジタル 教科書体 NK-B" panose="02020700000000000000" pitchFamily="18" charset="-128"/>
                <a:ea typeface="UD デジタル 教科書体 NK-B" panose="02020700000000000000" pitchFamily="18" charset="-128"/>
              </a:rPr>
              <a:t>1</a:t>
            </a:r>
            <a:r>
              <a:rPr lang="ja-JP" altLang="en-US" sz="6600" dirty="0">
                <a:latin typeface="UD デジタル 教科書体 NK-B" panose="02020700000000000000" pitchFamily="18" charset="-128"/>
                <a:ea typeface="UD デジタル 教科書体 NK-B" panose="02020700000000000000" pitchFamily="18" charset="-128"/>
              </a:rPr>
              <a:t>０００</a:t>
            </a:r>
            <a:r>
              <a:rPr lang="ja-JP" altLang="en-US" sz="5400" dirty="0">
                <a:latin typeface="UD デジタル 教科書体 NK-B" panose="02020700000000000000" pitchFamily="18" charset="-128"/>
                <a:ea typeface="UD デジタル 教科書体 NK-B" panose="02020700000000000000" pitchFamily="18" charset="-128"/>
              </a:rPr>
              <a:t>円</a:t>
            </a:r>
            <a:endParaRPr kumimoji="1" lang="ja-JP" altLang="en-US" sz="66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DA3851EA-2786-401C-A263-1B10C6EEE665}"/>
              </a:ext>
            </a:extLst>
          </p:cNvPr>
          <p:cNvSpPr txBox="1"/>
          <p:nvPr/>
        </p:nvSpPr>
        <p:spPr>
          <a:xfrm>
            <a:off x="8264173" y="5536679"/>
            <a:ext cx="378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えん</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E9F77909-8D21-47DA-982C-E90EB811AC09}"/>
              </a:ext>
            </a:extLst>
          </p:cNvPr>
          <p:cNvSpPr txBox="1"/>
          <p:nvPr/>
        </p:nvSpPr>
        <p:spPr>
          <a:xfrm flipH="1">
            <a:off x="6253129" y="5388201"/>
            <a:ext cx="1980000" cy="1260000"/>
          </a:xfrm>
          <a:prstGeom prst="snip1Rect">
            <a:avLst/>
          </a:prstGeom>
          <a:solidFill>
            <a:srgbClr val="FF00FF"/>
          </a:solidFill>
          <a:ln w="38100">
            <a:solidFill>
              <a:srgbClr val="FF00FF"/>
            </a:solidFill>
          </a:ln>
        </p:spPr>
        <p:txBody>
          <a:bodyPr wrap="square" rtlCol="0" anchor="t" anchorCtr="0">
            <a:noAutofit/>
          </a:bodyPr>
          <a:lstStyle/>
          <a:p>
            <a:pPr algn="ctr">
              <a:lnSpc>
                <a:spcPts val="2000"/>
              </a:lnSpc>
            </a:pPr>
            <a:endParaRPr lang="en-US" altLang="ja-JP" sz="40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000" dirty="0">
                <a:solidFill>
                  <a:schemeClr val="bg1"/>
                </a:solidFill>
                <a:latin typeface="UD デジタル 教科書体 NK-B" panose="02020700000000000000" pitchFamily="18" charset="-128"/>
                <a:ea typeface="UD デジタル 教科書体 NK-B" panose="02020700000000000000" pitchFamily="18" charset="-128"/>
              </a:rPr>
              <a:t>がい数</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287B0B24-04C5-4367-B599-50730DF11322}"/>
              </a:ext>
            </a:extLst>
          </p:cNvPr>
          <p:cNvSpPr txBox="1"/>
          <p:nvPr/>
        </p:nvSpPr>
        <p:spPr>
          <a:xfrm>
            <a:off x="6244953" y="5480749"/>
            <a:ext cx="1980000" cy="360000"/>
          </a:xfrm>
          <a:prstGeom prst="rect">
            <a:avLst/>
          </a:prstGeom>
          <a:noFill/>
        </p:spPr>
        <p:txBody>
          <a:bodyPr wrap="square" rtlCol="0" anchor="ctr" anchorCtr="0">
            <a:noAutofit/>
          </a:bodyPr>
          <a:lstStyle/>
          <a:p>
            <a:pPr algn="just"/>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　　　　　　　　 すう</a:t>
            </a:r>
          </a:p>
        </p:txBody>
      </p:sp>
      <p:sp>
        <p:nvSpPr>
          <p:cNvPr id="21" name="テキスト ボックス 20">
            <a:extLst>
              <a:ext uri="{FF2B5EF4-FFF2-40B4-BE49-F238E27FC236}">
                <a16:creationId xmlns:a16="http://schemas.microsoft.com/office/drawing/2014/main" id="{DAC78C35-BC0E-407B-ADC5-DEB3AA2F2B14}"/>
              </a:ext>
            </a:extLst>
          </p:cNvPr>
          <p:cNvSpPr txBox="1"/>
          <p:nvPr/>
        </p:nvSpPr>
        <p:spPr>
          <a:xfrm>
            <a:off x="6520444" y="3438096"/>
            <a:ext cx="1800000" cy="720000"/>
          </a:xfrm>
          <a:prstGeom prst="rect">
            <a:avLst/>
          </a:prstGeom>
          <a:solidFill>
            <a:schemeClr val="bg1"/>
          </a:solidFill>
          <a:ln w="38100">
            <a:solidFill>
              <a:schemeClr val="bg1">
                <a:lumMod val="50000"/>
              </a:schemeClr>
            </a:solidFill>
          </a:ln>
        </p:spPr>
        <p:txBody>
          <a:bodyPr wrap="square" lIns="0" rIns="0" rtlCol="0" anchor="t" anchorCtr="0">
            <a:noAutofit/>
          </a:bodyPr>
          <a:lstStyle/>
          <a:p>
            <a:pPr algn="ctr">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en-US" altLang="ja-JP" sz="4000" dirty="0">
                <a:latin typeface="UD デジタル 教科書体 NK-B" panose="02020700000000000000" pitchFamily="18" charset="-128"/>
                <a:ea typeface="UD デジタル 教科書体 NK-B" panose="02020700000000000000" pitchFamily="18" charset="-128"/>
              </a:rPr>
              <a:t>85</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CC2C173C-0A24-47A9-BCC1-E90433565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011" y="3604188"/>
            <a:ext cx="1099605" cy="1191643"/>
          </a:xfrm>
          <a:prstGeom prst="rect">
            <a:avLst/>
          </a:prstGeom>
        </p:spPr>
      </p:pic>
      <p:pic>
        <p:nvPicPr>
          <p:cNvPr id="9" name="図 8">
            <a:extLst>
              <a:ext uri="{FF2B5EF4-FFF2-40B4-BE49-F238E27FC236}">
                <a16:creationId xmlns:a16="http://schemas.microsoft.com/office/drawing/2014/main" id="{3DD146DA-383E-4F39-95A5-70E5C4906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746" y="1320124"/>
            <a:ext cx="876393" cy="1950120"/>
          </a:xfrm>
          <a:prstGeom prst="rect">
            <a:avLst/>
          </a:prstGeom>
        </p:spPr>
      </p:pic>
      <p:pic>
        <p:nvPicPr>
          <p:cNvPr id="22" name="図 21">
            <a:extLst>
              <a:ext uri="{FF2B5EF4-FFF2-40B4-BE49-F238E27FC236}">
                <a16:creationId xmlns:a16="http://schemas.microsoft.com/office/drawing/2014/main" id="{EF66FA60-9AC9-48F2-989A-67357E7FB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3646" y="1101065"/>
            <a:ext cx="3112352" cy="2543575"/>
          </a:xfrm>
          <a:prstGeom prst="rect">
            <a:avLst/>
          </a:prstGeom>
        </p:spPr>
      </p:pic>
      <p:pic>
        <p:nvPicPr>
          <p:cNvPr id="25" name="図 24">
            <a:extLst>
              <a:ext uri="{FF2B5EF4-FFF2-40B4-BE49-F238E27FC236}">
                <a16:creationId xmlns:a16="http://schemas.microsoft.com/office/drawing/2014/main" id="{C6BBF954-2CE1-4E1E-B2BB-02C22F5CD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578" y="2066027"/>
            <a:ext cx="2424819" cy="3125972"/>
          </a:xfrm>
          <a:prstGeom prst="rect">
            <a:avLst/>
          </a:prstGeom>
        </p:spPr>
      </p:pic>
      <p:sp>
        <p:nvSpPr>
          <p:cNvPr id="26" name="テキスト ボックス 25">
            <a:extLst>
              <a:ext uri="{FF2B5EF4-FFF2-40B4-BE49-F238E27FC236}">
                <a16:creationId xmlns:a16="http://schemas.microsoft.com/office/drawing/2014/main" id="{F02D6B93-FEB9-4F3F-BF9F-D87EAF23F811}"/>
              </a:ext>
            </a:extLst>
          </p:cNvPr>
          <p:cNvSpPr txBox="1"/>
          <p:nvPr/>
        </p:nvSpPr>
        <p:spPr>
          <a:xfrm>
            <a:off x="6520444" y="3453639"/>
            <a:ext cx="1800000" cy="360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6A611C38-766E-452F-A5E7-FB63F7BD163B}"/>
              </a:ext>
            </a:extLst>
          </p:cNvPr>
          <p:cNvSpPr txBox="1"/>
          <p:nvPr/>
        </p:nvSpPr>
        <p:spPr>
          <a:xfrm>
            <a:off x="9548236" y="3438096"/>
            <a:ext cx="1800000" cy="720000"/>
          </a:xfrm>
          <a:prstGeom prst="rect">
            <a:avLst/>
          </a:prstGeom>
          <a:solidFill>
            <a:schemeClr val="bg1"/>
          </a:solidFill>
          <a:ln w="38100">
            <a:solidFill>
              <a:schemeClr val="bg1">
                <a:lumMod val="50000"/>
              </a:schemeClr>
            </a:solidFill>
          </a:ln>
        </p:spPr>
        <p:txBody>
          <a:bodyPr wrap="square" lIns="0" rIns="0" rtlCol="0" anchor="t" anchorCtr="0">
            <a:noAutofit/>
          </a:bodyPr>
          <a:lstStyle/>
          <a:p>
            <a:pPr algn="ctr">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en-US" altLang="ja-JP" sz="4000" dirty="0">
                <a:latin typeface="UD デジタル 教科書体 NK-B" panose="02020700000000000000" pitchFamily="18" charset="-128"/>
                <a:ea typeface="UD デジタル 教科書体 NK-B" panose="02020700000000000000" pitchFamily="18" charset="-128"/>
              </a:rPr>
              <a:t>468</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015EBCE9-1920-4202-BD0D-98EFA266D329}"/>
              </a:ext>
            </a:extLst>
          </p:cNvPr>
          <p:cNvSpPr txBox="1"/>
          <p:nvPr/>
        </p:nvSpPr>
        <p:spPr>
          <a:xfrm>
            <a:off x="9548236" y="3456095"/>
            <a:ext cx="1800000" cy="360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7455DDA2-1BC0-4E0A-8AD8-AA8FF72C4021}"/>
              </a:ext>
            </a:extLst>
          </p:cNvPr>
          <p:cNvSpPr txBox="1"/>
          <p:nvPr/>
        </p:nvSpPr>
        <p:spPr>
          <a:xfrm>
            <a:off x="6520444" y="1377251"/>
            <a:ext cx="1800000" cy="720000"/>
          </a:xfrm>
          <a:prstGeom prst="rect">
            <a:avLst/>
          </a:prstGeom>
          <a:solidFill>
            <a:schemeClr val="bg1"/>
          </a:solidFill>
          <a:ln w="38100">
            <a:solidFill>
              <a:schemeClr val="bg1">
                <a:lumMod val="50000"/>
              </a:schemeClr>
            </a:solidFill>
          </a:ln>
        </p:spPr>
        <p:txBody>
          <a:bodyPr wrap="square" lIns="0" rIns="0" rtlCol="0" anchor="t" anchorCtr="0">
            <a:noAutofit/>
          </a:bodyPr>
          <a:lstStyle/>
          <a:p>
            <a:pPr algn="ctr">
              <a:lnSpc>
                <a:spcPts val="1000"/>
              </a:lnSpc>
            </a:pP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en-US" altLang="ja-JP" sz="4000" dirty="0">
                <a:latin typeface="UD デジタル 教科書体 NK-B" panose="02020700000000000000" pitchFamily="18" charset="-128"/>
                <a:ea typeface="UD デジタル 教科書体 NK-B" panose="02020700000000000000" pitchFamily="18" charset="-128"/>
              </a:rPr>
              <a:t>345</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39F64B02-8756-43E0-B6CE-B80201151BCE}"/>
              </a:ext>
            </a:extLst>
          </p:cNvPr>
          <p:cNvSpPr txBox="1"/>
          <p:nvPr/>
        </p:nvSpPr>
        <p:spPr>
          <a:xfrm>
            <a:off x="6520444" y="1404347"/>
            <a:ext cx="180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a:extLst>
              <a:ext uri="{FF2B5EF4-FFF2-40B4-BE49-F238E27FC236}">
                <a16:creationId xmlns:a16="http://schemas.microsoft.com/office/drawing/2014/main" id="{B535C4D8-4DE3-4CF1-B0CC-DB0D80CDB299}"/>
              </a:ext>
            </a:extLst>
          </p:cNvPr>
          <p:cNvSpPr txBox="1"/>
          <p:nvPr/>
        </p:nvSpPr>
        <p:spPr>
          <a:xfrm>
            <a:off x="155998" y="1104212"/>
            <a:ext cx="11879999" cy="360000"/>
          </a:xfrm>
          <a:prstGeom prst="rect">
            <a:avLst/>
          </a:prstGeom>
          <a:noFill/>
        </p:spPr>
        <p:txBody>
          <a:bodyPr wrap="square" rtlCol="0" anchor="ctr" anchorCtr="0">
            <a:noAutofit/>
          </a:bodyPr>
          <a:lstStyle/>
          <a:p>
            <a:pPr algn="just"/>
            <a:r>
              <a:rPr kumimoji="1" lang="ja-JP" altLang="en-US" sz="2800" dirty="0">
                <a:latin typeface="UD デジタル 教科書体 NK-B" panose="02020700000000000000" pitchFamily="18" charset="-128"/>
                <a:ea typeface="UD デジタル 教科書体 NK-B" panose="02020700000000000000" pitchFamily="18" charset="-128"/>
              </a:rPr>
              <a:t>けいさん</a:t>
            </a:r>
          </a:p>
        </p:txBody>
      </p:sp>
      <p:sp>
        <p:nvSpPr>
          <p:cNvPr id="35" name="テキスト ボックス 34">
            <a:extLst>
              <a:ext uri="{FF2B5EF4-FFF2-40B4-BE49-F238E27FC236}">
                <a16:creationId xmlns:a16="http://schemas.microsoft.com/office/drawing/2014/main" id="{CD403C76-741F-4F76-88D9-5708553CDDA6}"/>
              </a:ext>
            </a:extLst>
          </p:cNvPr>
          <p:cNvSpPr txBox="1"/>
          <p:nvPr/>
        </p:nvSpPr>
        <p:spPr>
          <a:xfrm>
            <a:off x="6520444" y="2433039"/>
            <a:ext cx="1800000" cy="720000"/>
          </a:xfrm>
          <a:prstGeom prst="rect">
            <a:avLst/>
          </a:prstGeom>
          <a:solidFill>
            <a:schemeClr val="bg1"/>
          </a:solidFill>
          <a:ln w="38100">
            <a:solidFill>
              <a:srgbClr val="FF00FF"/>
            </a:solidFill>
          </a:ln>
        </p:spPr>
        <p:txBody>
          <a:bodyPr wrap="square" lIns="90000" rIns="90000" rtlCol="0" anchor="t" anchorCtr="0">
            <a:noAutofit/>
          </a:bodyPr>
          <a:lstStyle/>
          <a:p>
            <a:pPr algn="just">
              <a:lnSpc>
                <a:spcPts val="1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４００</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a:extLst>
              <a:ext uri="{FF2B5EF4-FFF2-40B4-BE49-F238E27FC236}">
                <a16:creationId xmlns:a16="http://schemas.microsoft.com/office/drawing/2014/main" id="{BB5E1F73-A72F-4BA3-8E27-4065942C8DFE}"/>
              </a:ext>
            </a:extLst>
          </p:cNvPr>
          <p:cNvSpPr txBox="1"/>
          <p:nvPr/>
        </p:nvSpPr>
        <p:spPr>
          <a:xfrm>
            <a:off x="6520444" y="2449165"/>
            <a:ext cx="180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37" name="矢印: 下 36">
            <a:extLst>
              <a:ext uri="{FF2B5EF4-FFF2-40B4-BE49-F238E27FC236}">
                <a16:creationId xmlns:a16="http://schemas.microsoft.com/office/drawing/2014/main" id="{F0A2498D-4303-4331-AAC0-3D930A0D7112}"/>
              </a:ext>
            </a:extLst>
          </p:cNvPr>
          <p:cNvSpPr/>
          <p:nvPr/>
        </p:nvSpPr>
        <p:spPr>
          <a:xfrm>
            <a:off x="7061391" y="2136976"/>
            <a:ext cx="718106" cy="288000"/>
          </a:xfrm>
          <a:prstGeom prst="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03D63AC-239A-466E-9796-B88C8D0E28E5}"/>
              </a:ext>
            </a:extLst>
          </p:cNvPr>
          <p:cNvSpPr txBox="1"/>
          <p:nvPr/>
        </p:nvSpPr>
        <p:spPr>
          <a:xfrm>
            <a:off x="6520444" y="4511839"/>
            <a:ext cx="1800000" cy="720000"/>
          </a:xfrm>
          <a:prstGeom prst="rect">
            <a:avLst/>
          </a:prstGeom>
          <a:solidFill>
            <a:schemeClr val="bg1"/>
          </a:solidFill>
          <a:ln w="38100">
            <a:solidFill>
              <a:srgbClr val="FF00FF"/>
            </a:solidFill>
          </a:ln>
        </p:spPr>
        <p:txBody>
          <a:bodyPr wrap="square" lIns="90000" rIns="90000" rtlCol="0" anchor="t" anchorCtr="0">
            <a:noAutofit/>
          </a:bodyPr>
          <a:lstStyle/>
          <a:p>
            <a:pPr algn="just">
              <a:lnSpc>
                <a:spcPts val="1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4000" dirty="0">
                <a:latin typeface="UD デジタル 教科書体 NK-B" panose="02020700000000000000" pitchFamily="18" charset="-128"/>
                <a:ea typeface="UD デジタル 教科書体 NK-B" panose="02020700000000000000" pitchFamily="18" charset="-128"/>
              </a:rPr>
              <a:t>1</a:t>
            </a:r>
            <a:r>
              <a:rPr lang="ja-JP" altLang="en-US" sz="4000" dirty="0">
                <a:latin typeface="UD デジタル 教科書体 NK-B" panose="02020700000000000000" pitchFamily="18" charset="-128"/>
                <a:ea typeface="UD デジタル 教科書体 NK-B" panose="02020700000000000000" pitchFamily="18" charset="-128"/>
              </a:rPr>
              <a:t>００</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a:extLst>
              <a:ext uri="{FF2B5EF4-FFF2-40B4-BE49-F238E27FC236}">
                <a16:creationId xmlns:a16="http://schemas.microsoft.com/office/drawing/2014/main" id="{B2813E0A-F7A5-4C94-93C3-40375C6D1BAE}"/>
              </a:ext>
            </a:extLst>
          </p:cNvPr>
          <p:cNvSpPr txBox="1"/>
          <p:nvPr/>
        </p:nvSpPr>
        <p:spPr>
          <a:xfrm>
            <a:off x="6520444" y="4527965"/>
            <a:ext cx="180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0" name="矢印: 下 39">
            <a:extLst>
              <a:ext uri="{FF2B5EF4-FFF2-40B4-BE49-F238E27FC236}">
                <a16:creationId xmlns:a16="http://schemas.microsoft.com/office/drawing/2014/main" id="{2EC49E73-E937-4612-A1ED-8A0645FECEEB}"/>
              </a:ext>
            </a:extLst>
          </p:cNvPr>
          <p:cNvSpPr/>
          <p:nvPr/>
        </p:nvSpPr>
        <p:spPr>
          <a:xfrm>
            <a:off x="7061391" y="4208077"/>
            <a:ext cx="718106" cy="288000"/>
          </a:xfrm>
          <a:prstGeom prst="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D92532E3-1141-46C6-BF92-31714098B717}"/>
              </a:ext>
            </a:extLst>
          </p:cNvPr>
          <p:cNvSpPr txBox="1"/>
          <p:nvPr/>
        </p:nvSpPr>
        <p:spPr>
          <a:xfrm>
            <a:off x="9548236" y="4516799"/>
            <a:ext cx="1800000" cy="720000"/>
          </a:xfrm>
          <a:prstGeom prst="rect">
            <a:avLst/>
          </a:prstGeom>
          <a:solidFill>
            <a:schemeClr val="bg1"/>
          </a:solidFill>
          <a:ln w="38100">
            <a:solidFill>
              <a:srgbClr val="FF00FF"/>
            </a:solidFill>
          </a:ln>
        </p:spPr>
        <p:txBody>
          <a:bodyPr wrap="square" lIns="90000" rIns="90000" rtlCol="0" anchor="t" anchorCtr="0">
            <a:noAutofit/>
          </a:bodyPr>
          <a:lstStyle/>
          <a:p>
            <a:pPr algn="just">
              <a:lnSpc>
                <a:spcPts val="1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en-US" altLang="ja-JP" sz="4000" dirty="0">
                <a:latin typeface="UD デジタル 教科書体 NK-B" panose="02020700000000000000" pitchFamily="18" charset="-128"/>
                <a:ea typeface="UD デジタル 教科書体 NK-B" panose="02020700000000000000" pitchFamily="18" charset="-128"/>
              </a:rPr>
              <a:t>5</a:t>
            </a:r>
            <a:r>
              <a:rPr lang="ja-JP" altLang="en-US" sz="4000" dirty="0">
                <a:latin typeface="UD デジタル 教科書体 NK-B" panose="02020700000000000000" pitchFamily="18" charset="-128"/>
                <a:ea typeface="UD デジタル 教科書体 NK-B" panose="02020700000000000000" pitchFamily="18" charset="-128"/>
              </a:rPr>
              <a:t>００</a:t>
            </a:r>
            <a:r>
              <a:rPr lang="ja-JP" altLang="en-US" sz="3200" dirty="0">
                <a:latin typeface="UD デジタル 教科書体 NK-B" panose="02020700000000000000" pitchFamily="18" charset="-128"/>
                <a:ea typeface="UD デジタル 教科書体 NK-B" panose="02020700000000000000" pitchFamily="18" charset="-128"/>
              </a:rPr>
              <a:t>円</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a:extLst>
              <a:ext uri="{FF2B5EF4-FFF2-40B4-BE49-F238E27FC236}">
                <a16:creationId xmlns:a16="http://schemas.microsoft.com/office/drawing/2014/main" id="{3D9D6B48-153B-4C48-94D9-ABE9E6352D17}"/>
              </a:ext>
            </a:extLst>
          </p:cNvPr>
          <p:cNvSpPr txBox="1"/>
          <p:nvPr/>
        </p:nvSpPr>
        <p:spPr>
          <a:xfrm>
            <a:off x="9548236" y="4532925"/>
            <a:ext cx="180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えん</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3" name="矢印: 下 42">
            <a:extLst>
              <a:ext uri="{FF2B5EF4-FFF2-40B4-BE49-F238E27FC236}">
                <a16:creationId xmlns:a16="http://schemas.microsoft.com/office/drawing/2014/main" id="{A7CEA4DA-EB8E-404E-9260-5A8A4627B217}"/>
              </a:ext>
            </a:extLst>
          </p:cNvPr>
          <p:cNvSpPr/>
          <p:nvPr/>
        </p:nvSpPr>
        <p:spPr>
          <a:xfrm>
            <a:off x="10089183" y="4201607"/>
            <a:ext cx="718106" cy="288000"/>
          </a:xfrm>
          <a:prstGeom prst="downArrow">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64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50"/>
                                        <p:tgtEl>
                                          <p:spTgt spid="37"/>
                                        </p:tgtEl>
                                      </p:cBhvr>
                                    </p:animEffect>
                                  </p:childTnLst>
                                </p:cTn>
                              </p:par>
                            </p:childTnLst>
                          </p:cTn>
                        </p:par>
                        <p:par>
                          <p:cTn id="8" fill="hold">
                            <p:stCondLst>
                              <p:cond delay="250"/>
                            </p:stCondLst>
                            <p:childTnLst>
                              <p:par>
                                <p:cTn id="9" presetID="6"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500"/>
                                        <p:tgtEl>
                                          <p:spTgt spid="3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ircle(i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250"/>
                                        <p:tgtEl>
                                          <p:spTgt spid="40"/>
                                        </p:tgtEl>
                                      </p:cBhvr>
                                    </p:animEffect>
                                  </p:childTnLst>
                                </p:cTn>
                              </p:par>
                            </p:childTnLst>
                          </p:cTn>
                        </p:par>
                        <p:par>
                          <p:cTn id="20" fill="hold">
                            <p:stCondLst>
                              <p:cond delay="250"/>
                            </p:stCondLst>
                            <p:childTnLst>
                              <p:par>
                                <p:cTn id="21" presetID="6"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circle(in)">
                                      <p:cBhvr>
                                        <p:cTn id="23" dur="500"/>
                                        <p:tgtEl>
                                          <p:spTgt spid="3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circle(i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250"/>
                                        <p:tgtEl>
                                          <p:spTgt spid="43"/>
                                        </p:tgtEl>
                                      </p:cBhvr>
                                    </p:animEffect>
                                  </p:childTnLst>
                                </p:cTn>
                              </p:par>
                            </p:childTnLst>
                          </p:cTn>
                        </p:par>
                        <p:par>
                          <p:cTn id="32" fill="hold">
                            <p:stCondLst>
                              <p:cond delay="250"/>
                            </p:stCondLst>
                            <p:childTnLst>
                              <p:par>
                                <p:cTn id="33" presetID="6"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in)">
                                      <p:cBhvr>
                                        <p:cTn id="35" dur="500"/>
                                        <p:tgtEl>
                                          <p:spTgt spid="4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ircle(in)">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circle(in)">
                                      <p:cBhvr>
                                        <p:cTn id="43" dur="500"/>
                                        <p:tgtEl>
                                          <p:spTgt spid="15">
                                            <p:txEl>
                                              <p:pRg st="1" end="1"/>
                                            </p:tx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animBg="1"/>
      <p:bldP spid="36" grpId="0"/>
      <p:bldP spid="37" grpId="0" animBg="1"/>
      <p:bldP spid="38" grpId="0" animBg="1"/>
      <p:bldP spid="39" grpId="0"/>
      <p:bldP spid="40" grpId="0" animBg="1"/>
      <p:bldP spid="41" grpId="0" animBg="1"/>
      <p:bldP spid="42"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000" y="180000"/>
            <a:ext cx="11880000" cy="6480000"/>
          </a:xfrm>
        </p:spPr>
        <p:txBody>
          <a:bodyPr anchor="ctr" anchorCtr="0">
            <a:noAutofit/>
          </a:bodyPr>
          <a:lstStyle/>
          <a:p>
            <a:r>
              <a:rPr kumimoji="1" lang="ja-JP" altLang="en-US" dirty="0">
                <a:latin typeface="BIZ UDPゴシック" panose="020B0400000000000000" pitchFamily="50" charset="-128"/>
                <a:ea typeface="BIZ UDPゴシック" panose="020B0400000000000000" pitchFamily="50" charset="-128"/>
              </a:rPr>
              <a:t>平行四辺形、ひし形、台形</a:t>
            </a:r>
          </a:p>
        </p:txBody>
      </p:sp>
      <p:sp>
        <p:nvSpPr>
          <p:cNvPr id="4" name="タイトル 1">
            <a:extLst>
              <a:ext uri="{FF2B5EF4-FFF2-40B4-BE49-F238E27FC236}">
                <a16:creationId xmlns:a16="http://schemas.microsoft.com/office/drawing/2014/main" id="{670AB3B0-A2D8-466E-86D3-86DC7C4C08DF}"/>
              </a:ext>
            </a:extLst>
          </p:cNvPr>
          <p:cNvSpPr txBox="1">
            <a:spLocks/>
          </p:cNvSpPr>
          <p:nvPr/>
        </p:nvSpPr>
        <p:spPr>
          <a:xfrm>
            <a:off x="156000" y="2520000"/>
            <a:ext cx="11880000" cy="36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2800" dirty="0">
                <a:latin typeface="BIZ UDPゴシック" panose="020B0400000000000000" pitchFamily="50" charset="-128"/>
                <a:ea typeface="BIZ UDPゴシック" panose="020B0400000000000000" pitchFamily="50" charset="-128"/>
              </a:rPr>
              <a:t>　　　　　　　　 へいこうしへんけい　　　　　　　　　 がた　　 だいけい</a:t>
            </a:r>
          </a:p>
        </p:txBody>
      </p:sp>
    </p:spTree>
    <p:extLst>
      <p:ext uri="{BB962C8B-B14F-4D97-AF65-F5344CB8AC3E}">
        <p14:creationId xmlns:p14="http://schemas.microsoft.com/office/powerpoint/2010/main" val="373573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2675322-5C41-4C84-8B88-9E7998955EA6}"/>
              </a:ext>
            </a:extLst>
          </p:cNvPr>
          <p:cNvSpPr txBox="1">
            <a:spLocks/>
          </p:cNvSpPr>
          <p:nvPr/>
        </p:nvSpPr>
        <p:spPr>
          <a:xfrm>
            <a:off x="156000" y="180000"/>
            <a:ext cx="11880000" cy="6480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68" name="タイトル 1">
            <a:extLst>
              <a:ext uri="{FF2B5EF4-FFF2-40B4-BE49-F238E27FC236}">
                <a16:creationId xmlns:a16="http://schemas.microsoft.com/office/drawing/2014/main" id="{9567E685-6EE9-416C-840C-DB958CAACC0E}"/>
              </a:ext>
            </a:extLst>
          </p:cNvPr>
          <p:cNvSpPr txBox="1">
            <a:spLocks/>
          </p:cNvSpPr>
          <p:nvPr/>
        </p:nvSpPr>
        <p:spPr>
          <a:xfrm>
            <a:off x="8443673" y="470556"/>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 name="平行四辺形 1">
            <a:extLst>
              <a:ext uri="{FF2B5EF4-FFF2-40B4-BE49-F238E27FC236}">
                <a16:creationId xmlns:a16="http://schemas.microsoft.com/office/drawing/2014/main" id="{4D5775F0-B43F-4307-88BA-424BE69F415D}"/>
              </a:ext>
            </a:extLst>
          </p:cNvPr>
          <p:cNvSpPr/>
          <p:nvPr/>
        </p:nvSpPr>
        <p:spPr>
          <a:xfrm>
            <a:off x="4883195" y="1223086"/>
            <a:ext cx="6397942" cy="2697566"/>
          </a:xfrm>
          <a:prstGeom prst="parallelogram">
            <a:avLst>
              <a:gd name="adj" fmla="val 51301"/>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4FF8EA6-3843-453D-8156-B011759468DE}"/>
              </a:ext>
            </a:extLst>
          </p:cNvPr>
          <p:cNvSpPr txBox="1"/>
          <p:nvPr/>
        </p:nvSpPr>
        <p:spPr>
          <a:xfrm flipH="1">
            <a:off x="156000" y="180000"/>
            <a:ext cx="4320000" cy="1080000"/>
          </a:xfrm>
          <a:prstGeom prst="snip1Rect">
            <a:avLst/>
          </a:prstGeom>
          <a:solidFill>
            <a:srgbClr val="00B050"/>
          </a:solidFill>
          <a:ln w="38100">
            <a:solidFill>
              <a:srgbClr val="00B050"/>
            </a:solidFill>
          </a:ln>
        </p:spPr>
        <p:txBody>
          <a:bodyPr wrap="square" rtlCol="0" anchor="t" anchorCtr="0">
            <a:noAutofit/>
          </a:bodyPr>
          <a:lstStyle/>
          <a:p>
            <a:pPr algn="ctr">
              <a:lnSpc>
                <a:spcPts val="2000"/>
              </a:lnSpc>
            </a:pP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800" dirty="0">
                <a:solidFill>
                  <a:schemeClr val="bg1"/>
                </a:solidFill>
                <a:latin typeface="UD デジタル 教科書体 NK-B" panose="02020700000000000000" pitchFamily="18" charset="-128"/>
                <a:ea typeface="UD デジタル 教科書体 NK-B" panose="02020700000000000000" pitchFamily="18" charset="-128"/>
              </a:rPr>
              <a:t>平行四辺形</a:t>
            </a: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2FE9CE2F-25E3-4034-9FCD-26C93E09F36A}"/>
              </a:ext>
            </a:extLst>
          </p:cNvPr>
          <p:cNvSpPr txBox="1"/>
          <p:nvPr/>
        </p:nvSpPr>
        <p:spPr>
          <a:xfrm>
            <a:off x="155999" y="282245"/>
            <a:ext cx="4319999" cy="360000"/>
          </a:xfrm>
          <a:prstGeom prst="rect">
            <a:avLst/>
          </a:prstGeom>
          <a:noFill/>
        </p:spPr>
        <p:txBody>
          <a:bodyPr wrap="square" rtlCol="0" anchor="ctr" anchorCtr="0">
            <a:noAutofit/>
          </a:bodyPr>
          <a:lstStyle/>
          <a:p>
            <a:pPr algn="ct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へいこうしへんけい</a:t>
            </a:r>
            <a:endPar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8509D087-AEAA-48B4-B08D-0BA976312AE6}"/>
              </a:ext>
            </a:extLst>
          </p:cNvPr>
          <p:cNvSpPr txBox="1"/>
          <p:nvPr/>
        </p:nvSpPr>
        <p:spPr>
          <a:xfrm>
            <a:off x="155999" y="5040000"/>
            <a:ext cx="11880001" cy="1620000"/>
          </a:xfrm>
          <a:prstGeom prst="rect">
            <a:avLst/>
          </a:prstGeom>
          <a:solidFill>
            <a:schemeClr val="accent4">
              <a:lumMod val="20000"/>
              <a:lumOff val="80000"/>
            </a:schemeClr>
          </a:solidFill>
        </p:spPr>
        <p:txBody>
          <a:bodyPr wrap="square" rtlCol="0">
            <a:noAutofit/>
          </a:bodyPr>
          <a:lstStyle/>
          <a:p>
            <a:pPr algn="just">
              <a:lnSpc>
                <a:spcPts val="1500"/>
              </a:lnSpc>
            </a:pPr>
            <a:endParaRPr lang="en-US" altLang="ja-JP" sz="4400" b="0" i="0" u="none" strike="noStrike" baseline="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400" b="0" i="0" u="none" strike="noStrike" spc="600" baseline="0" dirty="0">
                <a:latin typeface="UD デジタル 教科書体 NK-B" panose="02020700000000000000" pitchFamily="18" charset="-128"/>
                <a:ea typeface="UD デジタル 教科書体 NK-B" panose="02020700000000000000" pitchFamily="18" charset="-128"/>
              </a:rPr>
              <a:t>　向かい合った二組の辺が平行な四角形を</a:t>
            </a:r>
            <a:endParaRPr lang="en-US" altLang="ja-JP" sz="4400" b="0" i="0" u="none" strike="noStrike" spc="600" baseline="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400" b="0" i="0" u="none" strike="noStrike" baseline="0" dirty="0">
                <a:latin typeface="UD デジタル 教科書体 NK-B" panose="02020700000000000000" pitchFamily="18" charset="-128"/>
                <a:ea typeface="UD デジタル 教科書体 NK-B" panose="02020700000000000000" pitchFamily="18" charset="-128"/>
              </a:rPr>
              <a:t>「平行四辺形」といいます。</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28" name="タイトル 1">
            <a:extLst>
              <a:ext uri="{FF2B5EF4-FFF2-40B4-BE49-F238E27FC236}">
                <a16:creationId xmlns:a16="http://schemas.microsoft.com/office/drawing/2014/main" id="{FDC7F07E-A902-4B24-A8BA-436A6E52D226}"/>
              </a:ext>
            </a:extLst>
          </p:cNvPr>
          <p:cNvSpPr txBox="1">
            <a:spLocks/>
          </p:cNvSpPr>
          <p:nvPr/>
        </p:nvSpPr>
        <p:spPr>
          <a:xfrm>
            <a:off x="6879021" y="4098500"/>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9" name="タイトル 1">
            <a:extLst>
              <a:ext uri="{FF2B5EF4-FFF2-40B4-BE49-F238E27FC236}">
                <a16:creationId xmlns:a16="http://schemas.microsoft.com/office/drawing/2014/main" id="{088D3437-F08D-41D6-81B5-93E52D7A9949}"/>
              </a:ext>
            </a:extLst>
          </p:cNvPr>
          <p:cNvSpPr txBox="1">
            <a:spLocks/>
          </p:cNvSpPr>
          <p:nvPr/>
        </p:nvSpPr>
        <p:spPr>
          <a:xfrm>
            <a:off x="4663672" y="2180556"/>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30" name="タイトル 1">
            <a:extLst>
              <a:ext uri="{FF2B5EF4-FFF2-40B4-BE49-F238E27FC236}">
                <a16:creationId xmlns:a16="http://schemas.microsoft.com/office/drawing/2014/main" id="{FD0A91B6-9485-4091-BAFB-BBF939F5939F}"/>
              </a:ext>
            </a:extLst>
          </p:cNvPr>
          <p:cNvSpPr txBox="1">
            <a:spLocks/>
          </p:cNvSpPr>
          <p:nvPr/>
        </p:nvSpPr>
        <p:spPr>
          <a:xfrm>
            <a:off x="10782266" y="2180556"/>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cxnSp>
        <p:nvCxnSpPr>
          <p:cNvPr id="6" name="直線コネクタ 5">
            <a:extLst>
              <a:ext uri="{FF2B5EF4-FFF2-40B4-BE49-F238E27FC236}">
                <a16:creationId xmlns:a16="http://schemas.microsoft.com/office/drawing/2014/main" id="{23F5F30C-8940-4899-9493-8F445B51F741}"/>
              </a:ext>
            </a:extLst>
          </p:cNvPr>
          <p:cNvCxnSpPr/>
          <p:nvPr/>
        </p:nvCxnSpPr>
        <p:spPr>
          <a:xfrm>
            <a:off x="6258662" y="1223086"/>
            <a:ext cx="50224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14A4F32-ECB6-4C8B-963F-2FAABE27F8E0}"/>
              </a:ext>
            </a:extLst>
          </p:cNvPr>
          <p:cNvCxnSpPr/>
          <p:nvPr/>
        </p:nvCxnSpPr>
        <p:spPr>
          <a:xfrm>
            <a:off x="4883195" y="3928020"/>
            <a:ext cx="50224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1313947-610D-4972-96D1-89885C96D934}"/>
              </a:ext>
            </a:extLst>
          </p:cNvPr>
          <p:cNvCxnSpPr>
            <a:cxnSpLocks/>
          </p:cNvCxnSpPr>
          <p:nvPr/>
        </p:nvCxnSpPr>
        <p:spPr>
          <a:xfrm flipH="1">
            <a:off x="4883196" y="1255617"/>
            <a:ext cx="1375466" cy="2672403"/>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138A218D-B704-419C-850B-A5898A0ADDF4}"/>
              </a:ext>
            </a:extLst>
          </p:cNvPr>
          <p:cNvCxnSpPr>
            <a:cxnSpLocks/>
          </p:cNvCxnSpPr>
          <p:nvPr/>
        </p:nvCxnSpPr>
        <p:spPr>
          <a:xfrm flipH="1">
            <a:off x="9905670" y="1204354"/>
            <a:ext cx="1375466" cy="2672403"/>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E09644E-BBF6-4DF7-BD59-BA8AA7C1E076}"/>
              </a:ext>
            </a:extLst>
          </p:cNvPr>
          <p:cNvSpPr txBox="1"/>
          <p:nvPr/>
        </p:nvSpPr>
        <p:spPr>
          <a:xfrm>
            <a:off x="155998" y="5045539"/>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む　　　　　　　　　あ　　　　　　　　ふたくみ　　　　 へん　　　　 へいこう　　　　　しかく</a:t>
            </a:r>
            <a:r>
              <a:rPr lang="ja-JP" altLang="en-US" sz="2400" dirty="0" err="1">
                <a:latin typeface="UD デジタル 教科書体 NK-B" panose="02020700000000000000" pitchFamily="18" charset="-128"/>
                <a:ea typeface="UD デジタル 教科書体 NK-B" panose="02020700000000000000" pitchFamily="18" charset="-128"/>
              </a:rPr>
              <a:t>けい</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BE09644E-BBF6-4DF7-BD59-BA8AA7C1E076}"/>
              </a:ext>
            </a:extLst>
          </p:cNvPr>
          <p:cNvSpPr txBox="1"/>
          <p:nvPr/>
        </p:nvSpPr>
        <p:spPr>
          <a:xfrm>
            <a:off x="155998" y="5846946"/>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へいこうしへんけい</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3F5B8D5E-C9CA-40A5-8F2C-0526A0883E63}"/>
              </a:ext>
            </a:extLst>
          </p:cNvPr>
          <p:cNvSpPr txBox="1"/>
          <p:nvPr/>
        </p:nvSpPr>
        <p:spPr>
          <a:xfrm>
            <a:off x="8443671" y="303412"/>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F5B8D5E-C9CA-40A5-8F2C-0526A0883E63}"/>
              </a:ext>
            </a:extLst>
          </p:cNvPr>
          <p:cNvSpPr txBox="1"/>
          <p:nvPr/>
        </p:nvSpPr>
        <p:spPr>
          <a:xfrm>
            <a:off x="4663671" y="1984291"/>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F5B8D5E-C9CA-40A5-8F2C-0526A0883E63}"/>
              </a:ext>
            </a:extLst>
          </p:cNvPr>
          <p:cNvSpPr txBox="1"/>
          <p:nvPr/>
        </p:nvSpPr>
        <p:spPr>
          <a:xfrm>
            <a:off x="10782266" y="1984291"/>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3F5B8D5E-C9CA-40A5-8F2C-0526A0883E63}"/>
              </a:ext>
            </a:extLst>
          </p:cNvPr>
          <p:cNvSpPr txBox="1"/>
          <p:nvPr/>
        </p:nvSpPr>
        <p:spPr>
          <a:xfrm>
            <a:off x="6879020" y="3927397"/>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Tree>
    <p:custDataLst>
      <p:tags r:id="rId1"/>
    </p:custDataLst>
    <p:extLst>
      <p:ext uri="{BB962C8B-B14F-4D97-AF65-F5344CB8AC3E}">
        <p14:creationId xmlns:p14="http://schemas.microsoft.com/office/powerpoint/2010/main" val="71328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1+#ppt_w/2"/>
                                          </p:val>
                                        </p:tav>
                                        <p:tav tm="100000">
                                          <p:val>
                                            <p:strVal val="#ppt_x"/>
                                          </p:val>
                                        </p:tav>
                                      </p:tavLst>
                                    </p:anim>
                                    <p:anim calcmode="lin" valueType="num">
                                      <p:cBhvr additive="base">
                                        <p:cTn id="21"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2675322-5C41-4C84-8B88-9E7998955EA6}"/>
              </a:ext>
            </a:extLst>
          </p:cNvPr>
          <p:cNvSpPr txBox="1">
            <a:spLocks/>
          </p:cNvSpPr>
          <p:nvPr/>
        </p:nvSpPr>
        <p:spPr>
          <a:xfrm>
            <a:off x="156000" y="180000"/>
            <a:ext cx="11880000" cy="6480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endParaRPr lang="ja-JP" altLang="en-US" dirty="0">
              <a:latin typeface="BIZ UDPゴシック" panose="020B0400000000000000" pitchFamily="50" charset="-128"/>
              <a:ea typeface="BIZ UDPゴシック" panose="020B0400000000000000" pitchFamily="50" charset="-128"/>
            </a:endParaRPr>
          </a:p>
        </p:txBody>
      </p:sp>
      <p:sp>
        <p:nvSpPr>
          <p:cNvPr id="68" name="タイトル 1">
            <a:extLst>
              <a:ext uri="{FF2B5EF4-FFF2-40B4-BE49-F238E27FC236}">
                <a16:creationId xmlns:a16="http://schemas.microsoft.com/office/drawing/2014/main" id="{9567E685-6EE9-416C-840C-DB958CAACC0E}"/>
              </a:ext>
            </a:extLst>
          </p:cNvPr>
          <p:cNvSpPr txBox="1">
            <a:spLocks/>
          </p:cNvSpPr>
          <p:nvPr/>
        </p:nvSpPr>
        <p:spPr>
          <a:xfrm>
            <a:off x="9069106" y="900000"/>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 name="ひし形 1">
            <a:extLst>
              <a:ext uri="{FF2B5EF4-FFF2-40B4-BE49-F238E27FC236}">
                <a16:creationId xmlns:a16="http://schemas.microsoft.com/office/drawing/2014/main" id="{4D5775F0-B43F-4307-88BA-424BE69F415D}"/>
              </a:ext>
            </a:extLst>
          </p:cNvPr>
          <p:cNvSpPr/>
          <p:nvPr/>
        </p:nvSpPr>
        <p:spPr>
          <a:xfrm>
            <a:off x="5930747" y="378000"/>
            <a:ext cx="4087223" cy="4596956"/>
          </a:xfrm>
          <a:prstGeom prst="diamond">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4FF8EA6-3843-453D-8156-B011759468DE}"/>
              </a:ext>
            </a:extLst>
          </p:cNvPr>
          <p:cNvSpPr txBox="1"/>
          <p:nvPr/>
        </p:nvSpPr>
        <p:spPr>
          <a:xfrm flipH="1">
            <a:off x="156000" y="180000"/>
            <a:ext cx="4320000" cy="1080000"/>
          </a:xfrm>
          <a:prstGeom prst="snip1Rect">
            <a:avLst/>
          </a:prstGeom>
          <a:solidFill>
            <a:srgbClr val="00B050"/>
          </a:solidFill>
          <a:ln w="38100">
            <a:solidFill>
              <a:srgbClr val="00B050"/>
            </a:solidFill>
          </a:ln>
        </p:spPr>
        <p:txBody>
          <a:bodyPr wrap="square" rtlCol="0" anchor="t" anchorCtr="0">
            <a:noAutofit/>
          </a:bodyPr>
          <a:lstStyle/>
          <a:p>
            <a:pPr algn="ctr">
              <a:lnSpc>
                <a:spcPts val="2000"/>
              </a:lnSpc>
            </a:pP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4800" dirty="0">
                <a:solidFill>
                  <a:schemeClr val="bg1"/>
                </a:solidFill>
                <a:latin typeface="UD デジタル 教科書体 NK-B" panose="02020700000000000000" pitchFamily="18" charset="-128"/>
                <a:ea typeface="UD デジタル 教科書体 NK-B" panose="02020700000000000000" pitchFamily="18" charset="-128"/>
              </a:rPr>
              <a:t>ひし形</a:t>
            </a:r>
            <a:endParaRPr lang="en-US" altLang="ja-JP" sz="4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2FE9CE2F-25E3-4034-9FCD-26C93E09F36A}"/>
              </a:ext>
            </a:extLst>
          </p:cNvPr>
          <p:cNvSpPr txBox="1"/>
          <p:nvPr/>
        </p:nvSpPr>
        <p:spPr>
          <a:xfrm>
            <a:off x="155999" y="282245"/>
            <a:ext cx="4319999" cy="360000"/>
          </a:xfrm>
          <a:prstGeom prst="rect">
            <a:avLst/>
          </a:prstGeom>
          <a:noFill/>
        </p:spPr>
        <p:txBody>
          <a:bodyPr wrap="square" rtlCol="0" anchor="ctr" anchorCtr="0">
            <a:noAutofit/>
          </a:bodyPr>
          <a:lstStyle/>
          <a:p>
            <a:pPr algn="just"/>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がた</a:t>
            </a:r>
          </a:p>
        </p:txBody>
      </p:sp>
      <p:sp>
        <p:nvSpPr>
          <p:cNvPr id="3" name="テキスト ボックス 2">
            <a:extLst>
              <a:ext uri="{FF2B5EF4-FFF2-40B4-BE49-F238E27FC236}">
                <a16:creationId xmlns:a16="http://schemas.microsoft.com/office/drawing/2014/main" id="{8509D087-AEAA-48B4-B08D-0BA976312AE6}"/>
              </a:ext>
            </a:extLst>
          </p:cNvPr>
          <p:cNvSpPr txBox="1"/>
          <p:nvPr/>
        </p:nvSpPr>
        <p:spPr>
          <a:xfrm>
            <a:off x="155999" y="5040000"/>
            <a:ext cx="11880001" cy="1620000"/>
          </a:xfrm>
          <a:prstGeom prst="rect">
            <a:avLst/>
          </a:prstGeom>
          <a:solidFill>
            <a:schemeClr val="accent4">
              <a:lumMod val="20000"/>
              <a:lumOff val="80000"/>
            </a:schemeClr>
          </a:solidFill>
        </p:spPr>
        <p:txBody>
          <a:bodyPr wrap="square" rtlCol="0">
            <a:noAutofit/>
          </a:bodyPr>
          <a:lstStyle/>
          <a:p>
            <a:pPr algn="just">
              <a:lnSpc>
                <a:spcPts val="1500"/>
              </a:lnSpc>
            </a:pPr>
            <a:endParaRPr lang="en-US" altLang="ja-JP" sz="4400" b="0" i="0" u="none" strike="noStrike" baseline="0" dirty="0">
              <a:latin typeface="UD デジタル 教科書体 NK-B" panose="02020700000000000000" pitchFamily="18" charset="-128"/>
              <a:ea typeface="UD デジタル 教科書体 NK-B" panose="02020700000000000000" pitchFamily="18" charset="-128"/>
            </a:endParaRPr>
          </a:p>
          <a:p>
            <a:pPr algn="just">
              <a:lnSpc>
                <a:spcPts val="6000"/>
              </a:lnSpc>
            </a:pPr>
            <a:r>
              <a:rPr lang="ja-JP" altLang="en-US" sz="4400" b="0" i="0" u="none" strike="noStrike" baseline="0" dirty="0">
                <a:latin typeface="UD デジタル 教科書体 NK-B" panose="02020700000000000000" pitchFamily="18" charset="-128"/>
                <a:ea typeface="UD デジタル 教科書体 NK-B" panose="02020700000000000000" pitchFamily="18" charset="-128"/>
              </a:rPr>
              <a:t>　</a:t>
            </a:r>
            <a:r>
              <a:rPr lang="ja-JP" altLang="en-US" sz="4400" dirty="0">
                <a:latin typeface="UD デジタル 教科書体 NK-B" panose="02020700000000000000" pitchFamily="18" charset="-128"/>
                <a:ea typeface="UD デジタル 教科書体 NK-B" panose="02020700000000000000" pitchFamily="18" charset="-128"/>
              </a:rPr>
              <a:t>四つの辺の長さが等しい四角形を「ひし形」といいます。</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28" name="タイトル 1">
            <a:extLst>
              <a:ext uri="{FF2B5EF4-FFF2-40B4-BE49-F238E27FC236}">
                <a16:creationId xmlns:a16="http://schemas.microsoft.com/office/drawing/2014/main" id="{FDC7F07E-A902-4B24-A8BA-436A6E52D226}"/>
              </a:ext>
            </a:extLst>
          </p:cNvPr>
          <p:cNvSpPr txBox="1">
            <a:spLocks/>
          </p:cNvSpPr>
          <p:nvPr/>
        </p:nvSpPr>
        <p:spPr>
          <a:xfrm>
            <a:off x="6159612" y="3750405"/>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29" name="タイトル 1">
            <a:extLst>
              <a:ext uri="{FF2B5EF4-FFF2-40B4-BE49-F238E27FC236}">
                <a16:creationId xmlns:a16="http://schemas.microsoft.com/office/drawing/2014/main" id="{088D3437-F08D-41D6-81B5-93E52D7A9949}"/>
              </a:ext>
            </a:extLst>
          </p:cNvPr>
          <p:cNvSpPr txBox="1">
            <a:spLocks/>
          </p:cNvSpPr>
          <p:nvPr/>
        </p:nvSpPr>
        <p:spPr>
          <a:xfrm>
            <a:off x="6159612" y="900000"/>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sp>
        <p:nvSpPr>
          <p:cNvPr id="30" name="タイトル 1">
            <a:extLst>
              <a:ext uri="{FF2B5EF4-FFF2-40B4-BE49-F238E27FC236}">
                <a16:creationId xmlns:a16="http://schemas.microsoft.com/office/drawing/2014/main" id="{FD0A91B6-9485-4091-BAFB-BBF939F5939F}"/>
              </a:ext>
            </a:extLst>
          </p:cNvPr>
          <p:cNvSpPr txBox="1">
            <a:spLocks/>
          </p:cNvSpPr>
          <p:nvPr/>
        </p:nvSpPr>
        <p:spPr>
          <a:xfrm>
            <a:off x="9069106" y="3747080"/>
            <a:ext cx="720000" cy="7200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000" dirty="0">
                <a:latin typeface="ＭＳ ゴシック" panose="020B0609070205080204" pitchFamily="49" charset="-128"/>
                <a:ea typeface="ＭＳ ゴシック" panose="020B0609070205080204" pitchFamily="49" charset="-128"/>
              </a:rPr>
              <a:t>辺</a:t>
            </a:r>
          </a:p>
        </p:txBody>
      </p:sp>
      <p:cxnSp>
        <p:nvCxnSpPr>
          <p:cNvPr id="6" name="直線コネクタ 5">
            <a:extLst>
              <a:ext uri="{FF2B5EF4-FFF2-40B4-BE49-F238E27FC236}">
                <a16:creationId xmlns:a16="http://schemas.microsoft.com/office/drawing/2014/main" id="{23F5F30C-8940-4899-9493-8F445B51F741}"/>
              </a:ext>
            </a:extLst>
          </p:cNvPr>
          <p:cNvCxnSpPr>
            <a:cxnSpLocks/>
            <a:stCxn id="2" idx="1"/>
            <a:endCxn id="2" idx="2"/>
          </p:cNvCxnSpPr>
          <p:nvPr/>
        </p:nvCxnSpPr>
        <p:spPr>
          <a:xfrm>
            <a:off x="5930747" y="2676478"/>
            <a:ext cx="2043612" cy="22984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14A4F32-ECB6-4C8B-963F-2FAABE27F8E0}"/>
              </a:ext>
            </a:extLst>
          </p:cNvPr>
          <p:cNvCxnSpPr>
            <a:cxnSpLocks/>
            <a:stCxn id="2" idx="3"/>
            <a:endCxn id="2" idx="2"/>
          </p:cNvCxnSpPr>
          <p:nvPr/>
        </p:nvCxnSpPr>
        <p:spPr>
          <a:xfrm flipH="1">
            <a:off x="7974359" y="2676478"/>
            <a:ext cx="2043611" cy="22984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1313947-610D-4972-96D1-89885C96D934}"/>
              </a:ext>
            </a:extLst>
          </p:cNvPr>
          <p:cNvCxnSpPr>
            <a:cxnSpLocks/>
            <a:stCxn id="2" idx="0"/>
            <a:endCxn id="2" idx="1"/>
          </p:cNvCxnSpPr>
          <p:nvPr/>
        </p:nvCxnSpPr>
        <p:spPr>
          <a:xfrm flipH="1">
            <a:off x="5930747" y="378000"/>
            <a:ext cx="2043612" cy="22984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138A218D-B704-419C-850B-A5898A0ADDF4}"/>
              </a:ext>
            </a:extLst>
          </p:cNvPr>
          <p:cNvCxnSpPr>
            <a:cxnSpLocks/>
            <a:stCxn id="2" idx="0"/>
            <a:endCxn id="2" idx="3"/>
          </p:cNvCxnSpPr>
          <p:nvPr/>
        </p:nvCxnSpPr>
        <p:spPr>
          <a:xfrm>
            <a:off x="7974359" y="378000"/>
            <a:ext cx="2043611" cy="22984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E09644E-BBF6-4DF7-BD59-BA8AA7C1E076}"/>
              </a:ext>
            </a:extLst>
          </p:cNvPr>
          <p:cNvSpPr txBox="1"/>
          <p:nvPr/>
        </p:nvSpPr>
        <p:spPr>
          <a:xfrm>
            <a:off x="155998" y="5046326"/>
            <a:ext cx="11879999"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よっ　　　　　 　へん　　　なが　　　　 　ひと　　　　　 　 しかくけい　　　　　　　　　　　　がた</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3F5B8D5E-C9CA-40A5-8F2C-0526A0883E63}"/>
              </a:ext>
            </a:extLst>
          </p:cNvPr>
          <p:cNvSpPr txBox="1"/>
          <p:nvPr/>
        </p:nvSpPr>
        <p:spPr>
          <a:xfrm>
            <a:off x="6159612" y="720000"/>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3F5B8D5E-C9CA-40A5-8F2C-0526A0883E63}"/>
              </a:ext>
            </a:extLst>
          </p:cNvPr>
          <p:cNvSpPr txBox="1"/>
          <p:nvPr/>
        </p:nvSpPr>
        <p:spPr>
          <a:xfrm>
            <a:off x="6156355" y="3575729"/>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F5B8D5E-C9CA-40A5-8F2C-0526A0883E63}"/>
              </a:ext>
            </a:extLst>
          </p:cNvPr>
          <p:cNvSpPr txBox="1"/>
          <p:nvPr/>
        </p:nvSpPr>
        <p:spPr>
          <a:xfrm>
            <a:off x="9069106" y="3575729"/>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F5B8D5E-C9CA-40A5-8F2C-0526A0883E63}"/>
              </a:ext>
            </a:extLst>
          </p:cNvPr>
          <p:cNvSpPr txBox="1"/>
          <p:nvPr/>
        </p:nvSpPr>
        <p:spPr>
          <a:xfrm>
            <a:off x="9069106" y="720000"/>
            <a:ext cx="720000" cy="360000"/>
          </a:xfrm>
          <a:prstGeom prst="rect">
            <a:avLst/>
          </a:prstGeom>
          <a:noFill/>
        </p:spPr>
        <p:txBody>
          <a:bodyPr wrap="square" rtlCol="0" anchor="ctr" anchorCtr="0">
            <a:noAutofit/>
          </a:bodyPr>
          <a:lstStyle/>
          <a:p>
            <a:pPr algn="ctr"/>
            <a:r>
              <a:rPr lang="ja-JP" altLang="en-US" sz="2000" dirty="0" smtClean="0">
                <a:latin typeface="ＭＳ ゴシック" panose="020B0609070205080204" pitchFamily="49" charset="-128"/>
                <a:ea typeface="ＭＳ ゴシック" panose="020B0609070205080204" pitchFamily="49" charset="-128"/>
              </a:rPr>
              <a:t>へん</a:t>
            </a:r>
            <a:endParaRPr lang="en-US" altLang="ja-JP" sz="2000" dirty="0">
              <a:latin typeface="ＭＳ ゴシック" panose="020B0609070205080204" pitchFamily="49" charset="-128"/>
              <a:ea typeface="ＭＳ ゴシック" panose="020B0609070205080204" pitchFamily="49" charset="-128"/>
            </a:endParaRPr>
          </a:p>
        </p:txBody>
      </p:sp>
    </p:spTree>
    <p:custDataLst>
      <p:tags r:id="rId1"/>
    </p:custDataLst>
    <p:extLst>
      <p:ext uri="{BB962C8B-B14F-4D97-AF65-F5344CB8AC3E}">
        <p14:creationId xmlns:p14="http://schemas.microsoft.com/office/powerpoint/2010/main" val="340852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
</p:tagLst>
</file>

<file path=ppt/tags/tag2.xml><?xml version="1.0" encoding="utf-8"?>
<p:tagLst xmlns:a="http://schemas.openxmlformats.org/drawingml/2006/main" xmlns:r="http://schemas.openxmlformats.org/officeDocument/2006/relationships" xmlns:p="http://schemas.openxmlformats.org/presentationml/2006/main">
  <p:tag name="TIMING" val="|2.6|2"/>
</p:tagLst>
</file>

<file path=ppt/tags/tag3.xml><?xml version="1.0" encoding="utf-8"?>
<p:tagLst xmlns:a="http://schemas.openxmlformats.org/drawingml/2006/main" xmlns:r="http://schemas.openxmlformats.org/officeDocument/2006/relationships" xmlns:p="http://schemas.openxmlformats.org/presentationml/2006/main">
  <p:tag name="TIMING" val="|2.6|2"/>
</p:tagLst>
</file>

<file path=ppt/tags/tag4.xml><?xml version="1.0" encoding="utf-8"?>
<p:tagLst xmlns:a="http://schemas.openxmlformats.org/drawingml/2006/main" xmlns:r="http://schemas.openxmlformats.org/officeDocument/2006/relationships" xmlns:p="http://schemas.openxmlformats.org/presentationml/2006/main">
  <p:tag name="TIMING" val="|2.6|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255</Words>
  <Application>Microsoft Office PowerPoint</Application>
  <PresentationFormat>ワイド画面</PresentationFormat>
  <Paragraphs>421</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BIZ UDPゴシック</vt:lpstr>
      <vt:lpstr>HG創英ﾌﾟﾚｾﾞﾝｽEB</vt:lpstr>
      <vt:lpstr>ＭＳ Ｐゴシック</vt:lpstr>
      <vt:lpstr>ＭＳ ゴシック</vt:lpstr>
      <vt:lpstr>UD デジタル 教科書体 NK-B</vt:lpstr>
      <vt:lpstr>游ゴシック</vt:lpstr>
      <vt:lpstr>游ゴシック Light</vt:lpstr>
      <vt:lpstr>Arial</vt:lpstr>
      <vt:lpstr>Calibri</vt:lpstr>
      <vt:lpstr>Office テーマ</vt:lpstr>
      <vt:lpstr>がい数</vt:lpstr>
      <vt:lpstr>PowerPoint プレゼンテーション</vt:lpstr>
      <vt:lpstr>PowerPoint プレゼンテーション</vt:lpstr>
      <vt:lpstr>PowerPoint プレゼンテーション</vt:lpstr>
      <vt:lpstr>　野球観戦の入場者数は、およそ何人でしょう。</vt:lpstr>
      <vt:lpstr>PowerPoint プレゼンテーション</vt:lpstr>
      <vt:lpstr>平行四辺形、ひし形、台形</vt:lpstr>
      <vt:lpstr>PowerPoint プレゼンテーション</vt:lpstr>
      <vt:lpstr>PowerPoint プレゼンテーション</vt:lpstr>
      <vt:lpstr>PowerPoint プレゼンテーション</vt:lpstr>
      <vt:lpstr>PowerPoint プレゼンテーション</vt:lpstr>
      <vt:lpstr>比例</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なにいろかな？</dc:title>
  <dc:creator>Windows ユーザー</dc:creator>
  <cp:lastModifiedBy>Windows ユーザー</cp:lastModifiedBy>
  <cp:revision>288</cp:revision>
  <cp:lastPrinted>2021-01-15T03:37:41Z</cp:lastPrinted>
  <dcterms:created xsi:type="dcterms:W3CDTF">2020-08-21T05:09:50Z</dcterms:created>
  <dcterms:modified xsi:type="dcterms:W3CDTF">2021-01-26T06:24:29Z</dcterms:modified>
</cp:coreProperties>
</file>