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316" r:id="rId3"/>
    <p:sldId id="321" r:id="rId4"/>
    <p:sldId id="322" r:id="rId5"/>
    <p:sldId id="318" r:id="rId6"/>
    <p:sldId id="328" r:id="rId7"/>
    <p:sldId id="329" r:id="rId8"/>
    <p:sldId id="330" r:id="rId9"/>
    <p:sldId id="331" r:id="rId10"/>
    <p:sldId id="333" r:id="rId11"/>
    <p:sldId id="310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00BAB6"/>
    <a:srgbClr val="FF3399"/>
    <a:srgbClr val="008A87"/>
    <a:srgbClr val="EBE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6" autoAdjust="0"/>
    <p:restoredTop sz="92895" autoAdjust="0"/>
  </p:normalViewPr>
  <p:slideViewPr>
    <p:cSldViewPr snapToGrid="0">
      <p:cViewPr varScale="1">
        <p:scale>
          <a:sx n="68" d="100"/>
          <a:sy n="68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8504-84F1-4BC2-99AE-CB2E2C96FD6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6A31-CED6-4DDD-8007-3353167BFE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1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版画の世界。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２つ目は、彫り進み木版画という技法を使った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春の美しく雄大な自然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という作品です。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完成のイメージに合わせて、色を重ねています。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13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次の２点について振り返り、記入用紙に書きましょう。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　版画の技法のどのようなところに関心をもちましたか。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　さまざまな版画作品の表現の工夫やよさ</a:t>
            </a:r>
            <a:r>
              <a:rPr lang="ja-JP" altLang="en-US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を味わい、どのように感じました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また、線の強弱を工夫し、迫力のある下絵を構想して、記入用紙の下の欄に描きましょう。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5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みなさんは、「版画」を知っていますか。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＜少し待つ。＞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版画は、直接、鉛筆や絵の具などで紙に描くのではなく、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印刷という間接的な方法で表現する絵画のことを言います。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元々は、現代のコピー機のように、同じ文字や絵を何枚も複製するために考え出されたものが、絵画として作品を作るようになり、いろいろな技法とともに版画になりました。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20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さて、今回の勉強は、こちらです。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「版の質感や線の表情などを生かして、どのように表現したらよいか学習しましょう。」です。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版画の魅力のひとつは、版の質感がそのまま写し取られることです。また、強く荒々しい線や繊細な線、にじんだようなインクなど、版画の技法は、工夫によってさまざまな表現が可能です。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36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版画は数多くの種類があるため、版の形状から凸版、凹版、平版、孔版の４つに分類することができます。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下の図は、４つの版が刷り紙にどのようにインクを着けるかを示したものです。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直線で示されているのが刷り紙で、黒く塗られている部分がインクです。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・凸版は、版の凸部分にインクをつけ、それを刷り取る技法です。木版画やコラグラフなどがこれに当たります。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・凹版は、版の凹部分にインクを詰め、不要部分をふき取り、圧力をかけて刷り取る技法です。ドライポイントやメゾチントなどがこれに当たります。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・平版は、平らな面にインクのついた面とつかない面をつくり、刷り取る技法です。モノタイプやリトグラフなどがこれに当たります。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・孔版は、インクの通り抜ける穴をつくり、上から刷り込む技法です。シルクスクリーンやステンシルなどがこれに当たります。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8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これから、生徒が、ドライポイントという技法を使って制作した作品を３つお見せします。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１つ目は、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宇宙への夢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という作品です。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強くて太い線を用いて、明暗の強い表現となっています。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748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２つ目は、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イルカ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という作品です。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海をイメージして、青いインクで刷っています。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24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３つ目は、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絵の具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という作品です。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黒インクで刷った後に、絵の具で着彩しています。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99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ドライポイントの手順です。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①下絵の上に透明プラスチックの板を置いて、ニードルで線を彫っていきます。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②やすりで細かいきずをつけたり、ドライバーなどで強い線やにじんだ線を彫ったりして工夫します。黒い紙を間にはさむと、彫った線が白く浮き出て確認しやすいです。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③インクを置き、タンポで細部までインクを詰めます。余分なインクをふき取ります。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④湿らせた紙にプレス機で刷ります。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90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422275" y="4783307"/>
            <a:ext cx="5962650" cy="465734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ここからは、生徒が、様々な技法を使って制作した作品をお見せします。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１つ目は、シルクスクリーンを使った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新雪</a:t>
            </a:r>
            <a:r>
              <a: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という作品です。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ユニット（単位形）の組み合わせと、グラデーションを生かして表現しています。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255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2022/2/1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版画の　世界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FEE237-59AE-454F-A6CE-075478C45314}"/>
              </a:ext>
            </a:extLst>
          </p:cNvPr>
          <p:cNvSpPr txBox="1"/>
          <p:nvPr/>
        </p:nvSpPr>
        <p:spPr>
          <a:xfrm>
            <a:off x="156000" y="2399638"/>
            <a:ext cx="11880000" cy="5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　　　　　　　　　　　　　　　はんが　　　　　　　 せかい</a:t>
            </a:r>
            <a:endParaRPr kumimoji="1" lang="ja-JP" altLang="en-US" sz="2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◆ 表し方を工夫して</a:t>
            </a:r>
            <a:endParaRPr kumimoji="1" lang="en-US" altLang="ja-JP" sz="4400" u="heavy" dirty="0">
              <a:solidFill>
                <a:srgbClr val="FF9900"/>
              </a:solidFill>
              <a:uFill>
                <a:solidFill>
                  <a:srgbClr val="0070C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6815998" y="1136244"/>
            <a:ext cx="5220000" cy="1692000"/>
          </a:xfrm>
          <a:prstGeom prst="wedgeRoundRectCallout">
            <a:avLst>
              <a:gd name="adj1" fmla="val 27179"/>
              <a:gd name="adj2" fmla="val 8260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完成のイメージに合わせて、色を重ねています。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6815998" y="1136269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 かんせい　　　　　　　　　 　</a:t>
            </a:r>
            <a:r>
              <a:rPr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F18B757-9F03-449A-BE9E-2C37E55B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98" y="3780000"/>
            <a:ext cx="1733100" cy="25200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742733-EDCD-4362-8B41-11CE3F336DE8}"/>
              </a:ext>
            </a:extLst>
          </p:cNvPr>
          <p:cNvSpPr txBox="1"/>
          <p:nvPr/>
        </p:nvSpPr>
        <p:spPr>
          <a:xfrm>
            <a:off x="155998" y="180000"/>
            <a:ext cx="118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あらわ　 かた　　　くふう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B88EB6-A553-4FAE-97E8-68D22FD0B9E9}"/>
              </a:ext>
            </a:extLst>
          </p:cNvPr>
          <p:cNvSpPr txBox="1"/>
          <p:nvPr/>
        </p:nvSpPr>
        <p:spPr>
          <a:xfrm>
            <a:off x="6815998" y="1876266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 　　いろ　 かさ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C64598A-E71D-4BCC-BEE8-989128C09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" y="1440000"/>
            <a:ext cx="6450138" cy="4860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D6534B-6A89-4490-8072-0FF6358027C4}"/>
              </a:ext>
            </a:extLst>
          </p:cNvPr>
          <p:cNvSpPr txBox="1"/>
          <p:nvPr/>
        </p:nvSpPr>
        <p:spPr>
          <a:xfrm>
            <a:off x="6815998" y="3519747"/>
            <a:ext cx="3240000" cy="277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春の美しく</a:t>
            </a:r>
            <a:endParaRPr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>
              <a:lnSpc>
                <a:spcPct val="150000"/>
              </a:lnSpc>
            </a:pP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雄大な自然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2800" spc="-3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彫り進み木版画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生徒作品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3A7980-D4B2-4337-BFCD-9CEF8E87AA34}"/>
              </a:ext>
            </a:extLst>
          </p:cNvPr>
          <p:cNvSpPr txBox="1"/>
          <p:nvPr/>
        </p:nvSpPr>
        <p:spPr>
          <a:xfrm>
            <a:off x="6815998" y="3519884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はる うつく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7F1090-C840-469B-8C55-429B1C2593C2}"/>
              </a:ext>
            </a:extLst>
          </p:cNvPr>
          <p:cNvSpPr txBox="1"/>
          <p:nvPr/>
        </p:nvSpPr>
        <p:spPr>
          <a:xfrm>
            <a:off x="6815998" y="5484278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せいとさくひん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A45DAD-7643-42DC-9E1E-11FB39B4350C}"/>
              </a:ext>
            </a:extLst>
          </p:cNvPr>
          <p:cNvSpPr txBox="1"/>
          <p:nvPr/>
        </p:nvSpPr>
        <p:spPr>
          <a:xfrm>
            <a:off x="6815998" y="4859713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ほ　 すす もくはんが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D527A86-A530-4D26-9974-6870FF606424}"/>
              </a:ext>
            </a:extLst>
          </p:cNvPr>
          <p:cNvSpPr txBox="1"/>
          <p:nvPr/>
        </p:nvSpPr>
        <p:spPr>
          <a:xfrm>
            <a:off x="6815998" y="4220734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ゆうだい しぜん</a:t>
            </a:r>
          </a:p>
        </p:txBody>
      </p:sp>
    </p:spTree>
    <p:extLst>
      <p:ext uri="{BB962C8B-B14F-4D97-AF65-F5344CB8AC3E}">
        <p14:creationId xmlns:p14="http://schemas.microsoft.com/office/powerpoint/2010/main" val="911123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1CD116-7196-44F0-9F52-1F6060F024E2}"/>
              </a:ext>
            </a:extLst>
          </p:cNvPr>
          <p:cNvSpPr txBox="1"/>
          <p:nvPr/>
        </p:nvSpPr>
        <p:spPr>
          <a:xfrm>
            <a:off x="156000" y="180000"/>
            <a:ext cx="11880000" cy="57600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7500"/>
              </a:lnSpc>
            </a:pP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874" y="1864708"/>
            <a:ext cx="2593801" cy="3960000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AAB1AFBE-CE77-48CF-BF66-3F3B90E32EB1}"/>
              </a:ext>
            </a:extLst>
          </p:cNvPr>
          <p:cNvSpPr/>
          <p:nvPr/>
        </p:nvSpPr>
        <p:spPr>
          <a:xfrm>
            <a:off x="154800" y="540000"/>
            <a:ext cx="9180000" cy="3060000"/>
          </a:xfrm>
          <a:prstGeom prst="wedgeRoundRectCallout">
            <a:avLst>
              <a:gd name="adj1" fmla="val 56619"/>
              <a:gd name="adj2" fmla="val 2324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ts val="5500"/>
              </a:lnSpc>
            </a:pPr>
            <a:r>
              <a:rPr lang="ja-JP" altLang="en-US" sz="3200" dirty="0">
                <a:solidFill>
                  <a:srgbClr val="FF3399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●　</a:t>
            </a: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版画の技法のどのようなところに関心をも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ts val="55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3200" dirty="0" err="1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ちま</a:t>
            </a: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したか。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ts val="5500"/>
              </a:lnSpc>
            </a:pPr>
            <a:r>
              <a:rPr kumimoji="1" lang="ja-JP" altLang="en-US" sz="3200" dirty="0">
                <a:solidFill>
                  <a:srgbClr val="FF99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●</a:t>
            </a:r>
            <a:r>
              <a:rPr kumimoji="1"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さまざまな版画作品の表現の工夫やよさを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ts val="55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味わい、どのように感じましたか。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B9294E4-FFBC-4892-9C40-6F5DE82E51EC}"/>
              </a:ext>
            </a:extLst>
          </p:cNvPr>
          <p:cNvSpPr txBox="1"/>
          <p:nvPr/>
        </p:nvSpPr>
        <p:spPr>
          <a:xfrm>
            <a:off x="155999" y="539238"/>
            <a:ext cx="918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　 はんが　 ぎほう　　　　　　　　　　　　　　　 かんしん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B3FEC3-0D28-46C6-BBDC-3B59CD889D9E}"/>
              </a:ext>
            </a:extLst>
          </p:cNvPr>
          <p:cNvSpPr txBox="1"/>
          <p:nvPr/>
        </p:nvSpPr>
        <p:spPr>
          <a:xfrm>
            <a:off x="156000" y="5940000"/>
            <a:ext cx="11880000" cy="360000"/>
          </a:xfrm>
          <a:prstGeom prst="rect">
            <a:avLst/>
          </a:prstGeom>
          <a:noFill/>
        </p:spPr>
        <p:txBody>
          <a:bodyPr wrap="square" tIns="46800" bIns="46800" rtlCol="0" anchor="ctr" anchorCtr="0">
            <a:noAutofit/>
          </a:bodyPr>
          <a:lstStyle/>
          <a:p>
            <a:pPr algn="r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参考「見つめて 広げて 図画工作５・６上」日本文教出版、「美術２・３」開隆堂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14D743-3E43-478D-A188-59B85F76382A}"/>
              </a:ext>
            </a:extLst>
          </p:cNvPr>
          <p:cNvSpPr txBox="1"/>
          <p:nvPr/>
        </p:nvSpPr>
        <p:spPr>
          <a:xfrm>
            <a:off x="154800" y="1262288"/>
            <a:ext cx="918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FAC248A-9D0B-4F80-B8C1-A238D4C4EF18}"/>
              </a:ext>
            </a:extLst>
          </p:cNvPr>
          <p:cNvSpPr txBox="1"/>
          <p:nvPr/>
        </p:nvSpPr>
        <p:spPr>
          <a:xfrm>
            <a:off x="154800" y="1945038"/>
            <a:ext cx="918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 　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　　　　　　</a:t>
            </a:r>
            <a:r>
              <a:rPr lang="en-US" altLang="ja-JP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2000" dirty="0" err="1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はんが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さく</a:t>
            </a:r>
            <a:r>
              <a:rPr lang="ja-JP" altLang="en-US" sz="2000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ひん ひょうげん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lang="ja-JP" altLang="en-US" sz="2000" dirty="0" smtClean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くふう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6CA322E-8013-444E-AA3B-5677CF2E5640}"/>
              </a:ext>
            </a:extLst>
          </p:cNvPr>
          <p:cNvSpPr txBox="1"/>
          <p:nvPr/>
        </p:nvSpPr>
        <p:spPr>
          <a:xfrm>
            <a:off x="154800" y="2653188"/>
            <a:ext cx="918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あじ　　　　　　　　　　　　 かん</a:t>
            </a:r>
          </a:p>
        </p:txBody>
      </p:sp>
      <p:sp>
        <p:nvSpPr>
          <p:cNvPr id="16" name="吹き出し: 角を丸めた四角形 13">
            <a:extLst>
              <a:ext uri="{FF2B5EF4-FFF2-40B4-BE49-F238E27FC236}">
                <a16:creationId xmlns:a16="http://schemas.microsoft.com/office/drawing/2014/main" id="{AAB1AFBE-CE77-48CF-BF66-3F3B90E32EB1}"/>
              </a:ext>
            </a:extLst>
          </p:cNvPr>
          <p:cNvSpPr/>
          <p:nvPr/>
        </p:nvSpPr>
        <p:spPr>
          <a:xfrm>
            <a:off x="1234800" y="3960393"/>
            <a:ext cx="7740000" cy="1692000"/>
          </a:xfrm>
          <a:prstGeom prst="wedgeRoundRectCallout">
            <a:avLst>
              <a:gd name="adj1" fmla="val 56619"/>
              <a:gd name="adj2" fmla="val 2324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ts val="5500"/>
              </a:lnSpc>
            </a:pPr>
            <a:r>
              <a:rPr lang="ja-JP" altLang="en-US" sz="3200" dirty="0">
                <a:solidFill>
                  <a:srgbClr val="00CC00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kumimoji="1"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線の強弱を工夫し</a:t>
            </a: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、迫力のある下絵を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ts val="5500"/>
              </a:lnSpc>
            </a:pPr>
            <a:r>
              <a:rPr kumimoji="1"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構想してみましょう。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FF77B10-35D2-4D6D-B171-51EBE4857B48}"/>
              </a:ext>
            </a:extLst>
          </p:cNvPr>
          <p:cNvSpPr txBox="1"/>
          <p:nvPr/>
        </p:nvSpPr>
        <p:spPr>
          <a:xfrm>
            <a:off x="1237198" y="3959378"/>
            <a:ext cx="774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</a:t>
            </a:r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せん きょうじゃく くふう　　はくり</a:t>
            </a:r>
            <a:r>
              <a:rPr kumimoji="1" lang="ja-JP" altLang="en-US" sz="2000" dirty="0" err="1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ょく</a:t>
            </a:r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したえ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F77B10-35D2-4D6D-B171-51EBE4857B48}"/>
              </a:ext>
            </a:extLst>
          </p:cNvPr>
          <p:cNvSpPr txBox="1"/>
          <p:nvPr/>
        </p:nvSpPr>
        <p:spPr>
          <a:xfrm>
            <a:off x="1234800" y="4697708"/>
            <a:ext cx="77400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こうそう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39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5998" y="189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06D3EE4-CE8E-41A7-BEC6-5F68AB112406}"/>
              </a:ext>
            </a:extLst>
          </p:cNvPr>
          <p:cNvSpPr/>
          <p:nvPr/>
        </p:nvSpPr>
        <p:spPr>
          <a:xfrm>
            <a:off x="2855998" y="189000"/>
            <a:ext cx="9180000" cy="1008000"/>
          </a:xfrm>
          <a:prstGeom prst="wedgeRoundRectCallout">
            <a:avLst>
              <a:gd name="adj1" fmla="val -52161"/>
              <a:gd name="adj2" fmla="val 11718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3600" spc="-15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みなさんは、</a:t>
            </a:r>
            <a:r>
              <a:rPr lang="ja-JP" altLang="en-US" sz="3600" spc="-3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「版画」</a:t>
            </a:r>
            <a:r>
              <a:rPr lang="ja-JP" altLang="en-US" sz="3600" spc="-15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を知っていますか。 </a:t>
            </a:r>
            <a:endParaRPr lang="en-US" altLang="ja-JP" sz="3600" spc="-15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FF1691-A0F3-4E5A-A267-82C469247296}"/>
              </a:ext>
            </a:extLst>
          </p:cNvPr>
          <p:cNvSpPr txBox="1"/>
          <p:nvPr/>
        </p:nvSpPr>
        <p:spPr>
          <a:xfrm>
            <a:off x="2855998" y="205737"/>
            <a:ext cx="918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　　　　　　　　　　はんが　　  し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64F675D-811D-4A1A-B690-0C7D30324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8"/>
          <a:stretch/>
        </p:blipFill>
        <p:spPr>
          <a:xfrm flipH="1">
            <a:off x="155998" y="1989000"/>
            <a:ext cx="2379170" cy="4320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3A90256-FA37-4B32-AC36-D16E3ABCA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827" y="2799000"/>
            <a:ext cx="2613601" cy="288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C7BB39F-9A87-4D70-A169-5FFF3A9879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23" y="2068740"/>
            <a:ext cx="5756148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5998" y="189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506D3EE4-CE8E-41A7-BEC6-5F68AB112406}"/>
              </a:ext>
            </a:extLst>
          </p:cNvPr>
          <p:cNvSpPr/>
          <p:nvPr/>
        </p:nvSpPr>
        <p:spPr>
          <a:xfrm>
            <a:off x="2675998" y="1917000"/>
            <a:ext cx="9360000" cy="4392000"/>
          </a:xfrm>
          <a:prstGeom prst="wedgeRoundRectCallout">
            <a:avLst>
              <a:gd name="adj1" fmla="val -55247"/>
              <a:gd name="adj2" fmla="val 302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6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版画の魅力のひとつは、版の質感がそのまま写し取られることです。また、強く荒々しい線や繊細な線、にじんだようなインクなど、版画の技法は、工夫によってさまざまな表現が可能です。</a:t>
            </a:r>
            <a:endParaRPr kumimoji="1" lang="ja-JP" altLang="en-US" sz="36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AFF1691-A0F3-4E5A-A267-82C469247296}"/>
              </a:ext>
            </a:extLst>
          </p:cNvPr>
          <p:cNvSpPr txBox="1"/>
          <p:nvPr/>
        </p:nvSpPr>
        <p:spPr>
          <a:xfrm>
            <a:off x="2675998" y="1926290"/>
            <a:ext cx="936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はんが　みりょく　　　　　　　　 はん　しつかん</a:t>
            </a:r>
            <a:endParaRPr kumimoji="1" lang="ja-JP" altLang="en-US" sz="24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40373F-93D7-4623-AC75-03EC51B969D4}"/>
              </a:ext>
            </a:extLst>
          </p:cNvPr>
          <p:cNvSpPr txBox="1"/>
          <p:nvPr/>
        </p:nvSpPr>
        <p:spPr>
          <a:xfrm>
            <a:off x="2675998" y="2729714"/>
            <a:ext cx="936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 うつ　　と　　　　　　　　　　　　　　　　　 つよ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02F053B-F55B-4F03-8A42-BE101D1EDA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8"/>
          <a:stretch/>
        </p:blipFill>
        <p:spPr>
          <a:xfrm flipH="1">
            <a:off x="155998" y="1989000"/>
            <a:ext cx="2379170" cy="432000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84C5B64-5F98-44A5-98D2-B8DFCD679AD6}"/>
              </a:ext>
            </a:extLst>
          </p:cNvPr>
          <p:cNvSpPr txBox="1"/>
          <p:nvPr/>
        </p:nvSpPr>
        <p:spPr>
          <a:xfrm>
            <a:off x="2675998" y="3547064"/>
            <a:ext cx="936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あらあら　　 せん せんさい　せん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7A3F879-A0AB-4869-9738-6B1BE697F11E}"/>
              </a:ext>
            </a:extLst>
          </p:cNvPr>
          <p:cNvSpPr txBox="1"/>
          <p:nvPr/>
        </p:nvSpPr>
        <p:spPr>
          <a:xfrm>
            <a:off x="2675998" y="4383801"/>
            <a:ext cx="936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</a:t>
            </a:r>
            <a:r>
              <a:rPr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</a:t>
            </a:r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はんが　　ぎほう　　　くふう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B0E1694-9085-4C60-B0F8-6754294559F4}"/>
              </a:ext>
            </a:extLst>
          </p:cNvPr>
          <p:cNvSpPr txBox="1"/>
          <p:nvPr/>
        </p:nvSpPr>
        <p:spPr>
          <a:xfrm>
            <a:off x="2675998" y="5187880"/>
            <a:ext cx="9360000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 ひょうげん　かのう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A7D4DF1-1ECE-407B-A8D5-B200D854419F}"/>
              </a:ext>
            </a:extLst>
          </p:cNvPr>
          <p:cNvSpPr txBox="1"/>
          <p:nvPr/>
        </p:nvSpPr>
        <p:spPr>
          <a:xfrm>
            <a:off x="2676000" y="180000"/>
            <a:ext cx="9360000" cy="1548000"/>
          </a:xfrm>
          <a:prstGeom prst="rect">
            <a:avLst/>
          </a:prstGeom>
          <a:noFill/>
        </p:spPr>
        <p:txBody>
          <a:bodyPr wrap="square" tIns="0" bIns="0" rtlCol="0" anchor="b" anchorCtr="0">
            <a:noAutofit/>
          </a:bodyPr>
          <a:lstStyle/>
          <a:p>
            <a:pPr algn="just">
              <a:lnSpc>
                <a:spcPts val="5500"/>
              </a:lnSpc>
            </a:pPr>
            <a:r>
              <a:rPr lang="ja-JP" altLang="en-US" sz="4000" dirty="0">
                <a:uFill>
                  <a:solidFill>
                    <a:srgbClr val="0070C0"/>
                  </a:solidFill>
                </a:u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版の質感や線の表情などを生かして、どのように表現したらよいか学習しましょう。</a:t>
            </a:r>
            <a:endParaRPr kumimoji="1" lang="en-US" altLang="ja-JP" sz="3200" u="heavy" dirty="0">
              <a:uFill>
                <a:solidFill>
                  <a:srgbClr val="0070C0"/>
                </a:solidFill>
              </a:u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四角形: 角を丸くする 4">
            <a:extLst>
              <a:ext uri="{FF2B5EF4-FFF2-40B4-BE49-F238E27FC236}">
                <a16:creationId xmlns:a16="http://schemas.microsoft.com/office/drawing/2014/main" id="{EE70A989-6D65-4832-9002-C7DEE8A0ECBF}"/>
              </a:ext>
            </a:extLst>
          </p:cNvPr>
          <p:cNvSpPr/>
          <p:nvPr/>
        </p:nvSpPr>
        <p:spPr>
          <a:xfrm>
            <a:off x="156000" y="178242"/>
            <a:ext cx="2520000" cy="1548000"/>
          </a:xfrm>
          <a:prstGeom prst="roundRect">
            <a:avLst/>
          </a:prstGeom>
          <a:solidFill>
            <a:srgbClr val="0070C0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6800" rtlCol="0" anchor="ctr" anchorCtr="0"/>
          <a:lstStyle/>
          <a:p>
            <a:pPr algn="ctr">
              <a:lnSpc>
                <a:spcPts val="8000"/>
              </a:lnSpc>
            </a:pPr>
            <a:r>
              <a:rPr lang="ja-JP" altLang="en-US" sz="4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試して</a:t>
            </a:r>
            <a:endParaRPr lang="en-US" altLang="ja-JP" sz="44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ts val="3000"/>
              </a:lnSpc>
            </a:pPr>
            <a:r>
              <a:rPr lang="ja-JP" altLang="en-US" sz="4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みよ</a:t>
            </a:r>
            <a:r>
              <a:rPr kumimoji="1" lang="ja-JP" altLang="en-US" sz="44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D6C02A0-8DDA-45BE-8719-F6C6CBD5E7DE}"/>
              </a:ext>
            </a:extLst>
          </p:cNvPr>
          <p:cNvSpPr txBox="1"/>
          <p:nvPr/>
        </p:nvSpPr>
        <p:spPr>
          <a:xfrm>
            <a:off x="2676000" y="178242"/>
            <a:ext cx="93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はん　　　　しつかん　　　　せん　　　ひょうじょう　　　　　　　　　　　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AAFADF7-E039-4C17-B813-8FE920615205}"/>
              </a:ext>
            </a:extLst>
          </p:cNvPr>
          <p:cNvSpPr txBox="1"/>
          <p:nvPr/>
        </p:nvSpPr>
        <p:spPr>
          <a:xfrm>
            <a:off x="156000" y="180000"/>
            <a:ext cx="25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4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  ため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08E9A54-0077-464D-8791-E88E13747E6F}"/>
              </a:ext>
            </a:extLst>
          </p:cNvPr>
          <p:cNvSpPr txBox="1"/>
          <p:nvPr/>
        </p:nvSpPr>
        <p:spPr>
          <a:xfrm>
            <a:off x="2676000" y="895315"/>
            <a:ext cx="93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 　ひょうげん　　　　　　　　　　　　　　　　　　　　　がくしゅう</a:t>
            </a:r>
          </a:p>
        </p:txBody>
      </p:sp>
    </p:spTree>
    <p:extLst>
      <p:ext uri="{BB962C8B-B14F-4D97-AF65-F5344CB8AC3E}">
        <p14:creationId xmlns:p14="http://schemas.microsoft.com/office/powerpoint/2010/main" val="139878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08748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2856000" y="180000"/>
            <a:ext cx="9180000" cy="226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</a:t>
            </a:r>
            <a:r>
              <a:rPr lang="ja-JP" altLang="en-US" sz="3200" b="0" i="0" dirty="0">
                <a:solidFill>
                  <a:srgbClr val="222222"/>
                </a:solidFill>
                <a:effectLst/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版画は数多くの種類があるため、版の形状から凸版、凹版、平版、孔版の４つに分類することができます。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2855999" y="180000"/>
            <a:ext cx="918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　はんが　 かずおお　　 しゅるい　　　　　　　　　はん　けいじょう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1C6D8D-775F-42BD-BE00-BA3F91C1B44D}"/>
              </a:ext>
            </a:extLst>
          </p:cNvPr>
          <p:cNvSpPr txBox="1"/>
          <p:nvPr/>
        </p:nvSpPr>
        <p:spPr>
          <a:xfrm>
            <a:off x="2855999" y="908451"/>
            <a:ext cx="918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とっぱん　おうはん　へいはん　こうはん　　　　　ぶんるい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9C0040-D461-4D15-B4C8-599B2016D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22"/>
          <a:stretch/>
        </p:blipFill>
        <p:spPr>
          <a:xfrm>
            <a:off x="379589" y="2851155"/>
            <a:ext cx="2432821" cy="14675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348E7E-A299-4F1D-B713-E631A57E777E}"/>
              </a:ext>
            </a:extLst>
          </p:cNvPr>
          <p:cNvSpPr txBox="1"/>
          <p:nvPr/>
        </p:nvSpPr>
        <p:spPr>
          <a:xfrm>
            <a:off x="156000" y="4423327"/>
            <a:ext cx="288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版の凸部分にインクをつけ、それを刷り取る。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（木版画、</a:t>
            </a:r>
            <a:r>
              <a:rPr kumimoji="1" lang="ja-JP" altLang="en-US" spc="-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コラグラフなど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5F407C-DC27-4F32-9CE7-971AE0819D95}"/>
              </a:ext>
            </a:extLst>
          </p:cNvPr>
          <p:cNvSpPr txBox="1"/>
          <p:nvPr/>
        </p:nvSpPr>
        <p:spPr>
          <a:xfrm>
            <a:off x="3159750" y="4428748"/>
            <a:ext cx="288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版の凹部分にインクを詰め、不要部分をふき取り、圧力をかけて刷り取る。</a:t>
            </a:r>
            <a:endParaRPr kumimoji="1" lang="en-US" altLang="ja-JP" spc="-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pc="-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ドライポイント、メゾチントなど</a:t>
            </a:r>
            <a:r>
              <a:rPr kumimoji="1" lang="ja-JP" altLang="en-US" spc="-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8D169B-46A2-44E7-BB50-E2E4325E7170}"/>
              </a:ext>
            </a:extLst>
          </p:cNvPr>
          <p:cNvSpPr txBox="1"/>
          <p:nvPr/>
        </p:nvSpPr>
        <p:spPr>
          <a:xfrm>
            <a:off x="6163500" y="4417906"/>
            <a:ext cx="288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平らな面にインクのついた面とつかない面をつくり、刷り取る。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pc="-45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モノタイプ、リトグラフなど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ECD46F-7875-42FB-81A9-DA4D6CC13D80}"/>
              </a:ext>
            </a:extLst>
          </p:cNvPr>
          <p:cNvSpPr txBox="1"/>
          <p:nvPr/>
        </p:nvSpPr>
        <p:spPr>
          <a:xfrm>
            <a:off x="9156000" y="4417906"/>
            <a:ext cx="2880000" cy="18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インクの通り抜ける穴をつくり、上から刷り込む。（シルクスクリーン、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>
              <a:lnSpc>
                <a:spcPct val="150000"/>
              </a:lnSpc>
            </a:pP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ステンシルなど）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697B824-66B0-49BD-AE38-03F53E68C07D}"/>
              </a:ext>
            </a:extLst>
          </p:cNvPr>
          <p:cNvSpPr txBox="1"/>
          <p:nvPr/>
        </p:nvSpPr>
        <p:spPr>
          <a:xfrm>
            <a:off x="156000" y="4431521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はん　とつぶぶん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F97ACEF-BAAB-45B7-B24E-65BB53AB2316}"/>
              </a:ext>
            </a:extLst>
          </p:cNvPr>
          <p:cNvSpPr txBox="1"/>
          <p:nvPr/>
        </p:nvSpPr>
        <p:spPr>
          <a:xfrm>
            <a:off x="156000" y="482943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す　　と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087F47-BED2-497C-A5DE-77AD713C8626}"/>
              </a:ext>
            </a:extLst>
          </p:cNvPr>
          <p:cNvSpPr txBox="1"/>
          <p:nvPr/>
        </p:nvSpPr>
        <p:spPr>
          <a:xfrm>
            <a:off x="156000" y="5235418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もくはんが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EB0DB15-26CC-402E-A415-66FD719AE723}"/>
              </a:ext>
            </a:extLst>
          </p:cNvPr>
          <p:cNvSpPr txBox="1"/>
          <p:nvPr/>
        </p:nvSpPr>
        <p:spPr>
          <a:xfrm>
            <a:off x="156000" y="566070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166EB3-C501-4540-AFB9-917D9EC46936}"/>
              </a:ext>
            </a:extLst>
          </p:cNvPr>
          <p:cNvSpPr txBox="1"/>
          <p:nvPr/>
        </p:nvSpPr>
        <p:spPr>
          <a:xfrm>
            <a:off x="3159750" y="444037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はん おうぶぶん　　　　　　つ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E8A0BA3-6770-48A5-B70B-033A1B457721}"/>
              </a:ext>
            </a:extLst>
          </p:cNvPr>
          <p:cNvSpPr txBox="1"/>
          <p:nvPr/>
        </p:nvSpPr>
        <p:spPr>
          <a:xfrm>
            <a:off x="3159750" y="4842735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ふようぶぶん　　　 と　　あつりょく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17E0899-45D7-4E3E-90D9-823E52C6B6F5}"/>
              </a:ext>
            </a:extLst>
          </p:cNvPr>
          <p:cNvSpPr txBox="1"/>
          <p:nvPr/>
        </p:nvSpPr>
        <p:spPr>
          <a:xfrm>
            <a:off x="3159750" y="5244269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kumimoji="1" lang="ja-JP" altLang="en-US" sz="1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　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と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BDE2C53-81D5-4541-973B-697E2EEDE788}"/>
              </a:ext>
            </a:extLst>
          </p:cNvPr>
          <p:cNvSpPr txBox="1"/>
          <p:nvPr/>
        </p:nvSpPr>
        <p:spPr>
          <a:xfrm>
            <a:off x="3159750" y="5669553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EB2E5D-FE61-41D4-B184-36593A42B43F}"/>
              </a:ext>
            </a:extLst>
          </p:cNvPr>
          <p:cNvSpPr txBox="1"/>
          <p:nvPr/>
        </p:nvSpPr>
        <p:spPr>
          <a:xfrm>
            <a:off x="6157875" y="4431805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たい　　　めん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5656406-6A20-4831-B5D0-303D53134CC7}"/>
              </a:ext>
            </a:extLst>
          </p:cNvPr>
          <p:cNvSpPr txBox="1"/>
          <p:nvPr/>
        </p:nvSpPr>
        <p:spPr>
          <a:xfrm>
            <a:off x="6157875" y="4834768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めん　　　　　　　　めん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10C75E-20DD-4BE2-B642-0FA278D2C035}"/>
              </a:ext>
            </a:extLst>
          </p:cNvPr>
          <p:cNvSpPr txBox="1"/>
          <p:nvPr/>
        </p:nvSpPr>
        <p:spPr>
          <a:xfrm>
            <a:off x="6157875" y="523600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す　　と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738EF23-60CF-4507-AABB-BE1E263A67BE}"/>
              </a:ext>
            </a:extLst>
          </p:cNvPr>
          <p:cNvSpPr txBox="1"/>
          <p:nvPr/>
        </p:nvSpPr>
        <p:spPr>
          <a:xfrm>
            <a:off x="6157875" y="5649411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6F6C00-4217-4888-B802-A2BE4162F1D0}"/>
              </a:ext>
            </a:extLst>
          </p:cNvPr>
          <p:cNvSpPr txBox="1"/>
          <p:nvPr/>
        </p:nvSpPr>
        <p:spPr>
          <a:xfrm>
            <a:off x="9167250" y="4432379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とお　　ぬ　　　あな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86AB06-8AAE-4C1B-A9A2-0175F8CA30D7}"/>
              </a:ext>
            </a:extLst>
          </p:cNvPr>
          <p:cNvSpPr txBox="1"/>
          <p:nvPr/>
        </p:nvSpPr>
        <p:spPr>
          <a:xfrm>
            <a:off x="9167250" y="4846917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うえ　　　す　　 こ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E439A8E-57A6-4047-BFAD-F81E1EC058C0}"/>
              </a:ext>
            </a:extLst>
          </p:cNvPr>
          <p:cNvSpPr txBox="1"/>
          <p:nvPr/>
        </p:nvSpPr>
        <p:spPr>
          <a:xfrm>
            <a:off x="9167250" y="5248151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DC2C0A0-E71F-461F-9A9D-F9B9D21B2124}"/>
              </a:ext>
            </a:extLst>
          </p:cNvPr>
          <p:cNvSpPr txBox="1"/>
          <p:nvPr/>
        </p:nvSpPr>
        <p:spPr>
          <a:xfrm>
            <a:off x="9167250" y="566156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3557D824-2CC5-4292-AEB2-2A515F2BE5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5" r="52532"/>
          <a:stretch/>
        </p:blipFill>
        <p:spPr>
          <a:xfrm>
            <a:off x="3447843" y="2877162"/>
            <a:ext cx="2303814" cy="146753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A44D0745-5F79-4D82-8347-330ACD9C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4" r="26443"/>
          <a:stretch/>
        </p:blipFill>
        <p:spPr>
          <a:xfrm>
            <a:off x="6558784" y="2865571"/>
            <a:ext cx="2078182" cy="146753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10B847AF-6FEA-4A54-A6DD-85A41FD48A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7"/>
          <a:stretch/>
        </p:blipFill>
        <p:spPr>
          <a:xfrm>
            <a:off x="9556908" y="2865571"/>
            <a:ext cx="2078183" cy="1467530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5FC8085B-EF9A-40F4-A339-9333CE363F1C}"/>
              </a:ext>
            </a:extLst>
          </p:cNvPr>
          <p:cNvSpPr/>
          <p:nvPr/>
        </p:nvSpPr>
        <p:spPr>
          <a:xfrm>
            <a:off x="156000" y="815000"/>
            <a:ext cx="2520000" cy="900000"/>
          </a:xfrm>
          <a:prstGeom prst="roundRect">
            <a:avLst/>
          </a:prstGeom>
          <a:solidFill>
            <a:srgbClr val="00BAB6"/>
          </a:solidFill>
          <a:ln w="19050">
            <a:solidFill>
              <a:srgbClr val="00B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版の種類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54A061-197C-4D08-8816-ACE2CFB55A0A}"/>
              </a:ext>
            </a:extLst>
          </p:cNvPr>
          <p:cNvSpPr txBox="1"/>
          <p:nvPr/>
        </p:nvSpPr>
        <p:spPr>
          <a:xfrm>
            <a:off x="156000" y="815000"/>
            <a:ext cx="25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r>
              <a:rPr kumimoji="1"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はん　　しゅるい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4282EEE-0C8C-4497-970A-BD8E49B13F9F}"/>
              </a:ext>
            </a:extLst>
          </p:cNvPr>
          <p:cNvSpPr txBox="1"/>
          <p:nvPr/>
        </p:nvSpPr>
        <p:spPr>
          <a:xfrm>
            <a:off x="2867250" y="1627713"/>
            <a:ext cx="918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58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◆ ドライポイント</a:t>
            </a:r>
            <a:endParaRPr kumimoji="1" lang="en-US" altLang="ja-JP" sz="4400" u="heavy" dirty="0">
              <a:solidFill>
                <a:srgbClr val="FF9900"/>
              </a:solidFill>
              <a:uFill>
                <a:solidFill>
                  <a:srgbClr val="0070C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156000" y="1440000"/>
            <a:ext cx="7020000" cy="1692000"/>
          </a:xfrm>
          <a:prstGeom prst="wedgeRoundRectCallout">
            <a:avLst>
              <a:gd name="adj1" fmla="val -30015"/>
              <a:gd name="adj2" fmla="val 947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強くて太い線を用いて、明暗の強い表現となっています。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156001" y="1447228"/>
            <a:ext cx="70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 つよ　　　ふと　 せん　もち　　　　 めいあん　つよ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1C6D8D-775F-42BD-BE00-BA3F91C1B44D}"/>
              </a:ext>
            </a:extLst>
          </p:cNvPr>
          <p:cNvSpPr txBox="1"/>
          <p:nvPr/>
        </p:nvSpPr>
        <p:spPr>
          <a:xfrm>
            <a:off x="156000" y="2214268"/>
            <a:ext cx="70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  </a:t>
            </a:r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ひょうげん</a:t>
            </a:r>
            <a:endParaRPr kumimoji="1" lang="ja-JP" altLang="en-US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0EE9F4D-90FA-4D4B-B24C-5D6D15D7E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0" y="3969667"/>
            <a:ext cx="1879864" cy="2160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39CBCB5-3325-4D32-9F78-5F16C4DDF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27624" y="178714"/>
            <a:ext cx="4508376" cy="611999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792AB2-D1FE-4F7C-A0D0-EB418DEC313F}"/>
              </a:ext>
            </a:extLst>
          </p:cNvPr>
          <p:cNvSpPr txBox="1"/>
          <p:nvPr/>
        </p:nvSpPr>
        <p:spPr>
          <a:xfrm>
            <a:off x="3240000" y="3886713"/>
            <a:ext cx="3960000" cy="24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宇宙への夢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（ドライポイント）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生徒作品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A8ED0A-45F8-4664-8DE5-8ECBD2CB9F1F}"/>
              </a:ext>
            </a:extLst>
          </p:cNvPr>
          <p:cNvSpPr txBox="1"/>
          <p:nvPr/>
        </p:nvSpPr>
        <p:spPr>
          <a:xfrm>
            <a:off x="3240000" y="3904488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うちゅう　　 ゆめ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CB3F3D-359A-4744-ADED-8EF9A191E8CE}"/>
              </a:ext>
            </a:extLst>
          </p:cNvPr>
          <p:cNvSpPr txBox="1"/>
          <p:nvPr/>
        </p:nvSpPr>
        <p:spPr>
          <a:xfrm>
            <a:off x="3240000" y="5412840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せいとさくひん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22290D-3C23-479E-8EFF-19AB5C463194}"/>
              </a:ext>
            </a:extLst>
          </p:cNvPr>
          <p:cNvSpPr txBox="1"/>
          <p:nvPr/>
        </p:nvSpPr>
        <p:spPr>
          <a:xfrm>
            <a:off x="3240000" y="4669980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15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kumimoji="1" lang="ja-JP" altLang="en-US" sz="4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◆ ドライポイント</a:t>
            </a:r>
            <a:endParaRPr kumimoji="1" lang="en-US" altLang="ja-JP" sz="4400" u="heavy" dirty="0">
              <a:solidFill>
                <a:srgbClr val="FF9900"/>
              </a:solidFill>
              <a:uFill>
                <a:solidFill>
                  <a:srgbClr val="0070C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156000" y="1440000"/>
            <a:ext cx="7020000" cy="1692000"/>
          </a:xfrm>
          <a:prstGeom prst="wedgeRoundRectCallout">
            <a:avLst>
              <a:gd name="adj1" fmla="val -31101"/>
              <a:gd name="adj2" fmla="val 94723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海をイメージして青いインクで刷っています。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156001" y="1433191"/>
            <a:ext cx="70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 うみ　　　　　　　　　　　　 あお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1C6D8D-775F-42BD-BE00-BA3F91C1B44D}"/>
              </a:ext>
            </a:extLst>
          </p:cNvPr>
          <p:cNvSpPr txBox="1"/>
          <p:nvPr/>
        </p:nvSpPr>
        <p:spPr>
          <a:xfrm>
            <a:off x="156000" y="2200231"/>
            <a:ext cx="70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す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2218D6F-9946-48A7-A9DC-56741974F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480773" y="178714"/>
            <a:ext cx="4555227" cy="611999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FED4D2-2ACC-4DEB-8DD6-8E41219D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0" y="3969667"/>
            <a:ext cx="2024752" cy="21600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2E30335-C896-448E-9CAC-CBFBC8B661C1}"/>
              </a:ext>
            </a:extLst>
          </p:cNvPr>
          <p:cNvSpPr txBox="1"/>
          <p:nvPr/>
        </p:nvSpPr>
        <p:spPr>
          <a:xfrm>
            <a:off x="3216000" y="3894809"/>
            <a:ext cx="3960000" cy="24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イルカ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（ドライポイント）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生徒作品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44A359-84B4-40A7-BD17-382C4D4F5718}"/>
              </a:ext>
            </a:extLst>
          </p:cNvPr>
          <p:cNvSpPr txBox="1"/>
          <p:nvPr/>
        </p:nvSpPr>
        <p:spPr>
          <a:xfrm>
            <a:off x="3240000" y="3920817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3BBB52-EC77-449F-BCCB-7E3BD65EE6DE}"/>
              </a:ext>
            </a:extLst>
          </p:cNvPr>
          <p:cNvSpPr txBox="1"/>
          <p:nvPr/>
        </p:nvSpPr>
        <p:spPr>
          <a:xfrm>
            <a:off x="3240000" y="5412840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せいとさくひん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22B285-8CF2-489A-8ACB-77D0857A300B}"/>
              </a:ext>
            </a:extLst>
          </p:cNvPr>
          <p:cNvSpPr txBox="1"/>
          <p:nvPr/>
        </p:nvSpPr>
        <p:spPr>
          <a:xfrm>
            <a:off x="3240000" y="4686309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216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kumimoji="1" lang="ja-JP" altLang="en-US" sz="4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◆ ドライポイント</a:t>
            </a:r>
            <a:endParaRPr kumimoji="1" lang="en-US" altLang="ja-JP" sz="4400" u="heavy" dirty="0">
              <a:solidFill>
                <a:srgbClr val="FF9900"/>
              </a:solidFill>
              <a:uFill>
                <a:solidFill>
                  <a:srgbClr val="0070C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6636000" y="179999"/>
            <a:ext cx="5400000" cy="1692000"/>
          </a:xfrm>
          <a:prstGeom prst="wedgeRoundRectCallout">
            <a:avLst>
              <a:gd name="adj1" fmla="val 28180"/>
              <a:gd name="adj2" fmla="val 81391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黒インクで刷った後に、</a:t>
            </a:r>
            <a:endParaRPr lang="en-US" altLang="ja-JP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絵の具で着彩しています。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6636000" y="190391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 くろ　　　　　 　す　　　 あと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5DD25D2-BFA4-4029-97B6-35E214FDB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51" y="2366079"/>
            <a:ext cx="1567899" cy="252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B36D019-D065-4990-B426-9F5BA3EF4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6000" y="1980000"/>
            <a:ext cx="6097022" cy="4320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A8130-DD30-4D7F-B147-027AA534C4B3}"/>
              </a:ext>
            </a:extLst>
          </p:cNvPr>
          <p:cNvSpPr txBox="1"/>
          <p:nvPr/>
        </p:nvSpPr>
        <p:spPr>
          <a:xfrm>
            <a:off x="6636000" y="903855"/>
            <a:ext cx="540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え　　ぐ　ちゃくさい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87197-FDC6-4C11-9850-F0E0B6C5D0EE}"/>
              </a:ext>
            </a:extLst>
          </p:cNvPr>
          <p:cNvSpPr txBox="1"/>
          <p:nvPr/>
        </p:nvSpPr>
        <p:spPr>
          <a:xfrm>
            <a:off x="6480000" y="3888000"/>
            <a:ext cx="3960000" cy="24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絵の具</a:t>
            </a:r>
            <a:r>
              <a:rPr lang="en-US" altLang="ja-JP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3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（ドライポイント）</a:t>
            </a:r>
            <a:endParaRPr kumimoji="1" lang="en-US" altLang="ja-JP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3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生徒作品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2C5109-FBD9-401E-8004-0574791A3EF3}"/>
              </a:ext>
            </a:extLst>
          </p:cNvPr>
          <p:cNvSpPr txBox="1"/>
          <p:nvPr/>
        </p:nvSpPr>
        <p:spPr>
          <a:xfrm>
            <a:off x="6480000" y="3878492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え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 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F013952-BC80-4B8D-85C7-5C8FDFBE382C}"/>
              </a:ext>
            </a:extLst>
          </p:cNvPr>
          <p:cNvSpPr txBox="1"/>
          <p:nvPr/>
        </p:nvSpPr>
        <p:spPr>
          <a:xfrm>
            <a:off x="6480000" y="5354186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せいとさくひん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B01B4C4-3F55-4BC1-A008-4CAC81F91AA1}"/>
              </a:ext>
            </a:extLst>
          </p:cNvPr>
          <p:cNvSpPr txBox="1"/>
          <p:nvPr/>
        </p:nvSpPr>
        <p:spPr>
          <a:xfrm>
            <a:off x="6480000" y="4627655"/>
            <a:ext cx="396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58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08748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000"/>
              </a:lnSpc>
            </a:pPr>
            <a:endParaRPr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just"/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</a:t>
            </a:r>
            <a:endParaRPr kumimoji="1" lang="en-US" altLang="ja-JP" sz="4400" u="heavy" dirty="0">
              <a:uFill>
                <a:solidFill>
                  <a:srgbClr val="0070C0"/>
                </a:solidFill>
              </a:u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348E7E-A299-4F1D-B713-E631A57E777E}"/>
              </a:ext>
            </a:extLst>
          </p:cNvPr>
          <p:cNvSpPr txBox="1"/>
          <p:nvPr/>
        </p:nvSpPr>
        <p:spPr>
          <a:xfrm>
            <a:off x="3060000" y="1639000"/>
            <a:ext cx="2880000" cy="19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下絵の上に透明プラスチックの板を置いて、ニードルで線を彫っていく。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F5F407C-DC27-4F32-9CE7-971AE0819D95}"/>
              </a:ext>
            </a:extLst>
          </p:cNvPr>
          <p:cNvSpPr txBox="1"/>
          <p:nvPr/>
        </p:nvSpPr>
        <p:spPr>
          <a:xfrm>
            <a:off x="9156000" y="1042100"/>
            <a:ext cx="2880000" cy="302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やすりで細かいきずをつけたり、ドライバーなどで強い線やにじんだ線を彫ったりして工夫する。黒い紙を間にはさむと、彫った線が白く浮き出て確認しやすい。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8D169B-46A2-44E7-BB50-E2E4325E7170}"/>
              </a:ext>
            </a:extLst>
          </p:cNvPr>
          <p:cNvSpPr txBox="1"/>
          <p:nvPr/>
        </p:nvSpPr>
        <p:spPr>
          <a:xfrm>
            <a:off x="3060000" y="4327126"/>
            <a:ext cx="2880000" cy="1944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インクを置き、タンポで細部までインクを詰める。余分なインクをふき取る。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EECD46F-7875-42FB-81A9-DA4D6CC13D80}"/>
              </a:ext>
            </a:extLst>
          </p:cNvPr>
          <p:cNvSpPr txBox="1"/>
          <p:nvPr/>
        </p:nvSpPr>
        <p:spPr>
          <a:xfrm>
            <a:off x="9156000" y="4352526"/>
            <a:ext cx="2880000" cy="108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湿らせた紙にプレス機で刷る。</a:t>
            </a:r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697B824-66B0-49BD-AE38-03F53E68C07D}"/>
              </a:ext>
            </a:extLst>
          </p:cNvPr>
          <p:cNvSpPr txBox="1"/>
          <p:nvPr/>
        </p:nvSpPr>
        <p:spPr>
          <a:xfrm>
            <a:off x="3060000" y="163900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したえ　　うえ　 とうめい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9087F47-BED2-497C-A5DE-77AD713C8626}"/>
              </a:ext>
            </a:extLst>
          </p:cNvPr>
          <p:cNvSpPr txBox="1"/>
          <p:nvPr/>
        </p:nvSpPr>
        <p:spPr>
          <a:xfrm>
            <a:off x="3060000" y="210319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 いた　　お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EB0DB15-26CC-402E-A415-66FD719AE723}"/>
              </a:ext>
            </a:extLst>
          </p:cNvPr>
          <p:cNvSpPr txBox="1"/>
          <p:nvPr/>
        </p:nvSpPr>
        <p:spPr>
          <a:xfrm>
            <a:off x="3060000" y="2552815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せん　 ほ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166EB3-C501-4540-AFB9-917D9EC46936}"/>
              </a:ext>
            </a:extLst>
          </p:cNvPr>
          <p:cNvSpPr txBox="1"/>
          <p:nvPr/>
        </p:nvSpPr>
        <p:spPr>
          <a:xfrm>
            <a:off x="9154800" y="104210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こま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E8A0BA3-6770-48A5-B70B-033A1B457721}"/>
              </a:ext>
            </a:extLst>
          </p:cNvPr>
          <p:cNvSpPr txBox="1"/>
          <p:nvPr/>
        </p:nvSpPr>
        <p:spPr>
          <a:xfrm>
            <a:off x="9154800" y="144185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17E0899-45D7-4E3E-90D9-823E52C6B6F5}"/>
              </a:ext>
            </a:extLst>
          </p:cNvPr>
          <p:cNvSpPr txBox="1"/>
          <p:nvPr/>
        </p:nvSpPr>
        <p:spPr>
          <a:xfrm>
            <a:off x="9154800" y="227693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　　　　　　　　　くふう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BDE2C53-81D5-4541-973B-697E2EEDE788}"/>
              </a:ext>
            </a:extLst>
          </p:cNvPr>
          <p:cNvSpPr txBox="1"/>
          <p:nvPr/>
        </p:nvSpPr>
        <p:spPr>
          <a:xfrm>
            <a:off x="9154800" y="2674300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くろ　かみ　あいだ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30EB2E5D-FE61-41D4-B184-36593A42B43F}"/>
              </a:ext>
            </a:extLst>
          </p:cNvPr>
          <p:cNvSpPr txBox="1"/>
          <p:nvPr/>
        </p:nvSpPr>
        <p:spPr>
          <a:xfrm>
            <a:off x="3060000" y="4327126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 お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5656406-6A20-4831-B5D0-303D53134CC7}"/>
              </a:ext>
            </a:extLst>
          </p:cNvPr>
          <p:cNvSpPr txBox="1"/>
          <p:nvPr/>
        </p:nvSpPr>
        <p:spPr>
          <a:xfrm>
            <a:off x="3060000" y="4753239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さいぶ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610C75E-20DD-4BE2-B642-0FA278D2C035}"/>
              </a:ext>
            </a:extLst>
          </p:cNvPr>
          <p:cNvSpPr txBox="1"/>
          <p:nvPr/>
        </p:nvSpPr>
        <p:spPr>
          <a:xfrm>
            <a:off x="3060000" y="5219098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つ　　　　　　よぶん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738EF23-60CF-4507-AABB-BE1E263A67BE}"/>
              </a:ext>
            </a:extLst>
          </p:cNvPr>
          <p:cNvSpPr txBox="1"/>
          <p:nvPr/>
        </p:nvSpPr>
        <p:spPr>
          <a:xfrm>
            <a:off x="3060000" y="5670607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と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76F6C00-4217-4888-B802-A2BE4162F1D0}"/>
              </a:ext>
            </a:extLst>
          </p:cNvPr>
          <p:cNvSpPr txBox="1"/>
          <p:nvPr/>
        </p:nvSpPr>
        <p:spPr>
          <a:xfrm>
            <a:off x="9154800" y="4363276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しめ　　　　　かみ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E439A8E-57A6-4047-BFAD-F81E1EC058C0}"/>
              </a:ext>
            </a:extLst>
          </p:cNvPr>
          <p:cNvSpPr txBox="1"/>
          <p:nvPr/>
        </p:nvSpPr>
        <p:spPr>
          <a:xfrm>
            <a:off x="9154800" y="4836252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き　　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AB9BFD2-1611-48D8-B19C-9F58E610A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" y="1776033"/>
            <a:ext cx="2340001" cy="15773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5F9260F-B180-460D-AD9B-94FC13D57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73" y="1736924"/>
            <a:ext cx="2340001" cy="161649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50786DA-C682-401B-A828-135974AC2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56" y="4440167"/>
            <a:ext cx="2340000" cy="16360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63EA987-6E49-4C1E-8B5D-83E4210E3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73" y="4440167"/>
            <a:ext cx="2340000" cy="1612000"/>
          </a:xfrm>
          <a:prstGeom prst="rect">
            <a:avLst/>
          </a:prstGeom>
        </p:spPr>
      </p:pic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E9925C55-9D56-4E15-85F2-FB18D8F03E07}"/>
              </a:ext>
            </a:extLst>
          </p:cNvPr>
          <p:cNvSpPr/>
          <p:nvPr/>
        </p:nvSpPr>
        <p:spPr>
          <a:xfrm>
            <a:off x="154800" y="180000"/>
            <a:ext cx="4140000" cy="900000"/>
          </a:xfrm>
          <a:prstGeom prst="roundRect">
            <a:avLst/>
          </a:prstGeom>
          <a:solidFill>
            <a:srgbClr val="FF3399"/>
          </a:solidFill>
          <a:ln w="190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ドライポイントの手順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B76E1DB-996A-43E0-871C-FA58FAC07D59}"/>
              </a:ext>
            </a:extLst>
          </p:cNvPr>
          <p:cNvSpPr txBox="1"/>
          <p:nvPr/>
        </p:nvSpPr>
        <p:spPr>
          <a:xfrm>
            <a:off x="154800" y="180000"/>
            <a:ext cx="414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　　　　　　　　　　　　　　　てじゅん</a:t>
            </a:r>
            <a:endParaRPr kumimoji="1" lang="ja-JP" altLang="en-US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B9148DC3-713F-4F1F-B6E6-CF5FBC54E346}"/>
              </a:ext>
            </a:extLst>
          </p:cNvPr>
          <p:cNvSpPr/>
          <p:nvPr/>
        </p:nvSpPr>
        <p:spPr>
          <a:xfrm>
            <a:off x="154800" y="1387000"/>
            <a:ext cx="648000" cy="648000"/>
          </a:xfrm>
          <a:prstGeom prst="ellipse">
            <a:avLst/>
          </a:prstGeom>
          <a:solidFill>
            <a:srgbClr val="008A87"/>
          </a:solidFill>
          <a:ln>
            <a:solidFill>
              <a:srgbClr val="008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b="1" dirty="0"/>
              <a:t>１</a:t>
            </a:r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DF3DB5F7-3A11-4335-93D5-70EEA878D690}"/>
              </a:ext>
            </a:extLst>
          </p:cNvPr>
          <p:cNvSpPr/>
          <p:nvPr/>
        </p:nvSpPr>
        <p:spPr>
          <a:xfrm>
            <a:off x="6120000" y="1387000"/>
            <a:ext cx="648000" cy="648000"/>
          </a:xfrm>
          <a:prstGeom prst="ellipse">
            <a:avLst/>
          </a:prstGeom>
          <a:solidFill>
            <a:srgbClr val="008A87"/>
          </a:solidFill>
          <a:ln>
            <a:solidFill>
              <a:srgbClr val="008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b="1" dirty="0"/>
              <a:t>２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79B8EEBD-4F82-489B-8D47-67972736A14D}"/>
              </a:ext>
            </a:extLst>
          </p:cNvPr>
          <p:cNvSpPr/>
          <p:nvPr/>
        </p:nvSpPr>
        <p:spPr>
          <a:xfrm>
            <a:off x="154800" y="3955600"/>
            <a:ext cx="648000" cy="648000"/>
          </a:xfrm>
          <a:prstGeom prst="ellipse">
            <a:avLst/>
          </a:prstGeom>
          <a:solidFill>
            <a:srgbClr val="008A87"/>
          </a:solidFill>
          <a:ln>
            <a:solidFill>
              <a:srgbClr val="008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b="1" dirty="0"/>
              <a:t>３</a:t>
            </a: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5D3B723E-66A4-43A0-839A-14E4D12A3DE0}"/>
              </a:ext>
            </a:extLst>
          </p:cNvPr>
          <p:cNvSpPr/>
          <p:nvPr/>
        </p:nvSpPr>
        <p:spPr>
          <a:xfrm>
            <a:off x="6120000" y="3955600"/>
            <a:ext cx="648000" cy="648000"/>
          </a:xfrm>
          <a:prstGeom prst="ellipse">
            <a:avLst/>
          </a:prstGeom>
          <a:solidFill>
            <a:srgbClr val="008A87"/>
          </a:solidFill>
          <a:ln>
            <a:solidFill>
              <a:srgbClr val="008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b="1" dirty="0"/>
              <a:t>４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6DEA775-C38F-45CF-A53E-44972434D793}"/>
              </a:ext>
            </a:extLst>
          </p:cNvPr>
          <p:cNvSpPr txBox="1"/>
          <p:nvPr/>
        </p:nvSpPr>
        <p:spPr>
          <a:xfrm>
            <a:off x="3060000" y="3019797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996EE8-A965-486A-B982-C477BC870A55}"/>
              </a:ext>
            </a:extLst>
          </p:cNvPr>
          <p:cNvSpPr txBox="1"/>
          <p:nvPr/>
        </p:nvSpPr>
        <p:spPr>
          <a:xfrm>
            <a:off x="9154800" y="1847801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つよ　せん　　　　　　　 せん　　　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3CF1F2F-DC07-456C-B197-4CF8B85F8D1B}"/>
              </a:ext>
            </a:extLst>
          </p:cNvPr>
          <p:cNvSpPr txBox="1"/>
          <p:nvPr/>
        </p:nvSpPr>
        <p:spPr>
          <a:xfrm>
            <a:off x="9154800" y="3080175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　　　 せん　しろ　　う　　で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CCED2BB-1F4A-4D38-B8F4-E4FDC9570A28}"/>
              </a:ext>
            </a:extLst>
          </p:cNvPr>
          <p:cNvSpPr txBox="1"/>
          <p:nvPr/>
        </p:nvSpPr>
        <p:spPr>
          <a:xfrm>
            <a:off x="9154800" y="3509704"/>
            <a:ext cx="2880000" cy="216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Autofit/>
          </a:bodyPr>
          <a:lstStyle/>
          <a:p>
            <a:pPr algn="just"/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かくにん</a:t>
            </a:r>
          </a:p>
        </p:txBody>
      </p:sp>
    </p:spTree>
    <p:extLst>
      <p:ext uri="{BB962C8B-B14F-4D97-AF65-F5344CB8AC3E}">
        <p14:creationId xmlns:p14="http://schemas.microsoft.com/office/powerpoint/2010/main" val="282238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20DF83-2A36-4FC4-AFA1-5D4D4D630685}"/>
              </a:ext>
            </a:extLst>
          </p:cNvPr>
          <p:cNvSpPr txBox="1"/>
          <p:nvPr/>
        </p:nvSpPr>
        <p:spPr>
          <a:xfrm>
            <a:off x="156000" y="180000"/>
            <a:ext cx="11880000" cy="612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50000"/>
              </a:lnSpc>
            </a:pPr>
            <a:r>
              <a:rPr kumimoji="1" lang="ja-JP" altLang="en-US" sz="4400" dirty="0">
                <a:solidFill>
                  <a:srgbClr val="FF99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◆ 表し方を工夫して</a:t>
            </a:r>
            <a:endParaRPr kumimoji="1" lang="en-US" altLang="ja-JP" sz="4400" u="heavy" dirty="0">
              <a:solidFill>
                <a:srgbClr val="FF9900"/>
              </a:solidFill>
              <a:uFill>
                <a:solidFill>
                  <a:srgbClr val="0070C0"/>
                </a:solidFill>
              </a:u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F7A8F697-EADC-47D3-8B33-FC3A82B775A8}"/>
              </a:ext>
            </a:extLst>
          </p:cNvPr>
          <p:cNvSpPr/>
          <p:nvPr/>
        </p:nvSpPr>
        <p:spPr>
          <a:xfrm>
            <a:off x="6815999" y="179999"/>
            <a:ext cx="5220000" cy="3204000"/>
          </a:xfrm>
          <a:prstGeom prst="wedgeRoundRectCallout">
            <a:avLst>
              <a:gd name="adj1" fmla="val 24434"/>
              <a:gd name="adj2" fmla="val 6793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b" anchorCtr="0"/>
          <a:lstStyle/>
          <a:p>
            <a:pPr algn="just">
              <a:lnSpc>
                <a:spcPct val="150000"/>
              </a:lnSpc>
            </a:pPr>
            <a:r>
              <a:rPr lang="ja-JP" altLang="en-US" sz="32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ユニット（単位形）の組み合わせと、グラデーションを生かして表現しています。</a:t>
            </a:r>
            <a:endParaRPr kumimoji="1" lang="ja-JP" altLang="en-US" sz="3200" dirty="0">
              <a:solidFill>
                <a:schemeClr val="tx1"/>
              </a:solidFill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E738E8-081B-42DA-9020-0F0E55144D61}"/>
              </a:ext>
            </a:extLst>
          </p:cNvPr>
          <p:cNvSpPr txBox="1"/>
          <p:nvPr/>
        </p:nvSpPr>
        <p:spPr>
          <a:xfrm>
            <a:off x="6815999" y="180024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 　　　　　　　　　　たんいけい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E4A8130-DD30-4D7F-B147-027AA534C4B3}"/>
              </a:ext>
            </a:extLst>
          </p:cNvPr>
          <p:cNvSpPr txBox="1"/>
          <p:nvPr/>
        </p:nvSpPr>
        <p:spPr>
          <a:xfrm>
            <a:off x="6815999" y="1667277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　　　　　　　　い　　　　 ひょうげん</a:t>
            </a:r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B1B3B2-45A6-4DFD-8504-AAE66B1E5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999" y="2125362"/>
            <a:ext cx="6278477" cy="417463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742733-EDCD-4362-8B41-11CE3F336DE8}"/>
              </a:ext>
            </a:extLst>
          </p:cNvPr>
          <p:cNvSpPr txBox="1"/>
          <p:nvPr/>
        </p:nvSpPr>
        <p:spPr>
          <a:xfrm>
            <a:off x="155998" y="180000"/>
            <a:ext cx="1188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　　　あらわ　 かた　　　くふう</a:t>
            </a:r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3E56D59-626B-4DF6-9C8C-E2076A9893CB}"/>
              </a:ext>
            </a:extLst>
          </p:cNvPr>
          <p:cNvSpPr txBox="1"/>
          <p:nvPr/>
        </p:nvSpPr>
        <p:spPr>
          <a:xfrm>
            <a:off x="6815999" y="2398142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B88EB6-A553-4FAE-97E8-68D22FD0B9E9}"/>
              </a:ext>
            </a:extLst>
          </p:cNvPr>
          <p:cNvSpPr txBox="1"/>
          <p:nvPr/>
        </p:nvSpPr>
        <p:spPr>
          <a:xfrm>
            <a:off x="6815999" y="920021"/>
            <a:ext cx="5220000" cy="36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lang="en-US" altLang="ja-JP" sz="2000" dirty="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EB3185-A257-45B7-BDAE-DBEBF1783F30}"/>
              </a:ext>
            </a:extLst>
          </p:cNvPr>
          <p:cNvSpPr txBox="1"/>
          <p:nvPr/>
        </p:nvSpPr>
        <p:spPr>
          <a:xfrm>
            <a:off x="6782963" y="4146723"/>
            <a:ext cx="324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lIns="90000" tIns="46800" rIns="90000" bIns="46800" rtlCol="0" anchor="b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『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新雪</a:t>
            </a:r>
            <a:r>
              <a:rPr lang="en-US" altLang="ja-JP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』</a:t>
            </a:r>
          </a:p>
          <a:p>
            <a:pPr algn="just">
              <a:lnSpc>
                <a:spcPct val="150000"/>
              </a:lnSpc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2800" spc="-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シルクスクリーン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>
              <a:lnSpc>
                <a:spcPct val="150000"/>
              </a:lnSpc>
            </a:pP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生徒作品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A66602-D0B7-4CBA-9913-46295F74E5B6}"/>
              </a:ext>
            </a:extLst>
          </p:cNvPr>
          <p:cNvSpPr txBox="1"/>
          <p:nvPr/>
        </p:nvSpPr>
        <p:spPr>
          <a:xfrm>
            <a:off x="6782963" y="4146860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しんせつ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298DA3-C748-4BEF-AD0B-59BC350229C5}"/>
              </a:ext>
            </a:extLst>
          </p:cNvPr>
          <p:cNvSpPr txBox="1"/>
          <p:nvPr/>
        </p:nvSpPr>
        <p:spPr>
          <a:xfrm>
            <a:off x="6782963" y="5484670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r>
              <a:rPr kumimoji="1"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せいとさくひん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C81E4A5-8D89-47EA-A8B6-4F54A22DF778}"/>
              </a:ext>
            </a:extLst>
          </p:cNvPr>
          <p:cNvSpPr txBox="1"/>
          <p:nvPr/>
        </p:nvSpPr>
        <p:spPr>
          <a:xfrm>
            <a:off x="6782963" y="4885139"/>
            <a:ext cx="3240000" cy="288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just"/>
            <a:endParaRPr kumimoji="1"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450" y="3971914"/>
            <a:ext cx="1721814" cy="232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241</Words>
  <Application>Microsoft Office PowerPoint</Application>
  <PresentationFormat>ワイド画面</PresentationFormat>
  <Paragraphs>198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2" baseType="lpstr">
      <vt:lpstr>BIZ UDPゴシック</vt:lpstr>
      <vt:lpstr>HG創英ﾌﾟﾚｾﾞﾝｽEB</vt:lpstr>
      <vt:lpstr>ＭＳ ゴシック</vt:lpstr>
      <vt:lpstr>UD デジタル 教科書体 N-B</vt:lpstr>
      <vt:lpstr>UD デジタル 教科書体 NK-B</vt:lpstr>
      <vt:lpstr>UD デジタル 教科書体 NK-R</vt:lpstr>
      <vt:lpstr>UD デジタル 教科書体 NP-B</vt:lpstr>
      <vt:lpstr>游ゴシック</vt:lpstr>
      <vt:lpstr>游ゴシック Light</vt:lpstr>
      <vt:lpstr>Arial</vt:lpstr>
      <vt:lpstr>Office テーマ</vt:lpstr>
      <vt:lpstr>版画の　世界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253</cp:revision>
  <cp:lastPrinted>2021-11-01T07:42:45Z</cp:lastPrinted>
  <dcterms:created xsi:type="dcterms:W3CDTF">2020-08-30T15:12:17Z</dcterms:created>
  <dcterms:modified xsi:type="dcterms:W3CDTF">2022-02-01T04:10:41Z</dcterms:modified>
</cp:coreProperties>
</file>