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183" r:id="rId2"/>
    <p:sldId id="1218" r:id="rId3"/>
    <p:sldId id="1206" r:id="rId4"/>
    <p:sldId id="1207" r:id="rId5"/>
    <p:sldId id="1208" r:id="rId6"/>
    <p:sldId id="1214" r:id="rId7"/>
    <p:sldId id="1175" r:id="rId8"/>
    <p:sldId id="1209" r:id="rId9"/>
    <p:sldId id="1216" r:id="rId10"/>
    <p:sldId id="1217" r:id="rId11"/>
    <p:sldId id="1211" r:id="rId12"/>
    <p:sldId id="1212" r:id="rId13"/>
    <p:sldId id="1219" r:id="rId14"/>
    <p:sldId id="1204"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37F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30" autoAdjust="0"/>
    <p:restoredTop sz="45355" autoAdjust="0"/>
  </p:normalViewPr>
  <p:slideViewPr>
    <p:cSldViewPr snapToGrid="0">
      <p:cViewPr varScale="1">
        <p:scale>
          <a:sx n="31" d="100"/>
          <a:sy n="31" d="100"/>
        </p:scale>
        <p:origin x="1314" y="4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FC7ED0F-B1B4-4AAE-92E0-F830182EC767}" type="datetimeFigureOut">
              <a:rPr kumimoji="1" lang="ja-JP" altLang="en-US" smtClean="0"/>
              <a:t>2021/7/27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B22A5A9-7577-4010-A695-5BF03329A93E}" type="slidenum">
              <a:rPr kumimoji="1" lang="ja-JP" altLang="en-US" smtClean="0"/>
              <a:t>‹#›</a:t>
            </a:fld>
            <a:endParaRPr kumimoji="1" lang="ja-JP" altLang="en-US"/>
          </a:p>
        </p:txBody>
      </p:sp>
    </p:spTree>
    <p:extLst>
      <p:ext uri="{BB962C8B-B14F-4D97-AF65-F5344CB8AC3E}">
        <p14:creationId xmlns:p14="http://schemas.microsoft.com/office/powerpoint/2010/main" val="1622762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1</a:t>
            </a:fld>
            <a:endParaRPr kumimoji="1" lang="ja-JP" altLang="en-US"/>
          </a:p>
        </p:txBody>
      </p:sp>
    </p:spTree>
    <p:extLst>
      <p:ext uri="{BB962C8B-B14F-4D97-AF65-F5344CB8AC3E}">
        <p14:creationId xmlns:p14="http://schemas.microsoft.com/office/powerpoint/2010/main" val="13142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それでは、</a:t>
            </a:r>
            <a:endParaRPr kumimoji="1" lang="en-US" altLang="ja-JP" dirty="0"/>
          </a:p>
          <a:p>
            <a:r>
              <a:rPr kumimoji="1" lang="ja-JP" altLang="en-US" dirty="0"/>
              <a:t>　観察カードに調べたことをまとめていきましょう。</a:t>
            </a:r>
            <a:endParaRPr kumimoji="1" lang="en-US" altLang="ja-JP" dirty="0"/>
          </a:p>
          <a:p>
            <a:r>
              <a:rPr kumimoji="1" lang="ja-JP" altLang="en-US" dirty="0"/>
              <a:t>　</a:t>
            </a:r>
            <a:r>
              <a:rPr kumimoji="1" lang="en-US" altLang="ja-JP" dirty="0"/>
              <a:t>※</a:t>
            </a:r>
            <a:r>
              <a:rPr kumimoji="1" lang="ja-JP" altLang="en-US"/>
              <a:t>観察カードに書き込む</a:t>
            </a:r>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10</a:t>
            </a:fld>
            <a:endParaRPr kumimoji="1" lang="ja-JP" altLang="en-US"/>
          </a:p>
        </p:txBody>
      </p:sp>
    </p:spTree>
    <p:extLst>
      <p:ext uri="{BB962C8B-B14F-4D97-AF65-F5344CB8AC3E}">
        <p14:creationId xmlns:p14="http://schemas.microsoft.com/office/powerpoint/2010/main" val="106893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調べた結果です。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スライドの生徒は、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「タンポポやナズナは、葉の形は似ているけれど、花の色は違うこと。」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「ホトケノザとヒメオドリコソウは、花の色は似ているけれど、葉の形が違うこと。」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「チョウは、形が似ているけれど、色や大きさが違うこと。」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「生き物によって、それぞれ大きさが違うこと。」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など、調べた結果を交流しました。</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みなさんは、どのようなことに気付きましたか？動画を一度止めて、調べたことを先生や友達に伝えてみましょう。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いろいろな生き物について、形、色、大きさなどを調べて比べると、色は似ていても形や大きさが違ったり、形は似ていても色や大きさが違ったりしていて、違いを見分けることができます。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また、生活の中では動きや変化が分かりづらい「植物」も、「動物」のように生きているということに改めて気付いたと思います。</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11</a:t>
            </a:fld>
            <a:endParaRPr kumimoji="1" lang="ja-JP" altLang="en-US"/>
          </a:p>
        </p:txBody>
      </p:sp>
    </p:spTree>
    <p:extLst>
      <p:ext uri="{BB962C8B-B14F-4D97-AF65-F5344CB8AC3E}">
        <p14:creationId xmlns:p14="http://schemas.microsoft.com/office/powerpoint/2010/main" val="303395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この時間で分かったことは、</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植物</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も</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動物</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も</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生き物</a:t>
            </a:r>
            <a:r>
              <a:rPr kumimoji="1" lang="en-US" altLang="ja-JP" dirty="0">
                <a:latin typeface="ＭＳ ゴシック" panose="020B0609070205080204" pitchFamily="49" charset="-128"/>
                <a:ea typeface="ＭＳ ゴシック" panose="020B0609070205080204" pitchFamily="49" charset="-128"/>
              </a:rPr>
              <a:t>』</a:t>
            </a:r>
            <a:r>
              <a:rPr kumimoji="1" lang="ja-JP" altLang="en-US">
                <a:latin typeface="ＭＳ ゴシック" panose="020B0609070205080204" pitchFamily="49" charset="-128"/>
                <a:ea typeface="ＭＳ ゴシック" panose="020B0609070205080204" pitchFamily="49" charset="-128"/>
              </a:rPr>
              <a:t>であり、</a:t>
            </a:r>
            <a:r>
              <a:rPr kumimoji="1" lang="ja-JP" altLang="en-US" dirty="0">
                <a:latin typeface="ＭＳ ゴシック" panose="020B0609070205080204" pitchFamily="49" charset="-128"/>
                <a:ea typeface="ＭＳ ゴシック" panose="020B0609070205080204" pitchFamily="49" charset="-128"/>
              </a:rPr>
              <a:t>種類によって、それぞれ違った形、色、大きさをしている</a:t>
            </a:r>
            <a:r>
              <a:rPr kumimoji="1" lang="ja-JP" altLang="en-US">
                <a:latin typeface="ＭＳ ゴシック" panose="020B0609070205080204" pitchFamily="49" charset="-128"/>
                <a:ea typeface="ＭＳ ゴシック" panose="020B0609070205080204" pitchFamily="49" charset="-128"/>
              </a:rPr>
              <a:t>。」ことです</a:t>
            </a:r>
            <a:r>
              <a:rPr kumimoji="1" lang="ja-JP" altLang="en-US" dirty="0">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12</a:t>
            </a:fld>
            <a:endParaRPr kumimoji="1" lang="ja-JP" altLang="en-US"/>
          </a:p>
        </p:txBody>
      </p:sp>
    </p:spTree>
    <p:extLst>
      <p:ext uri="{BB962C8B-B14F-4D97-AF65-F5344CB8AC3E}">
        <p14:creationId xmlns:p14="http://schemas.microsoft.com/office/powerpoint/2010/main" val="425494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この時間で使った３つの言葉を確認します。</a:t>
            </a:r>
            <a:endParaRPr kumimoji="1" lang="en-US" altLang="ja-JP" dirty="0"/>
          </a:p>
          <a:p>
            <a:r>
              <a:rPr kumimoji="1" lang="ja-JP" altLang="en-US"/>
              <a:t>　</a:t>
            </a:r>
            <a:endParaRPr kumimoji="1" lang="en-US" altLang="ja-JP" dirty="0"/>
          </a:p>
          <a:p>
            <a:r>
              <a:rPr kumimoji="1" lang="ja-JP" altLang="en-US" dirty="0"/>
              <a:t>　１つ目は、植物です。</a:t>
            </a:r>
            <a:endParaRPr kumimoji="1" lang="en-US" altLang="ja-JP" dirty="0"/>
          </a:p>
          <a:p>
            <a:r>
              <a:rPr kumimoji="1" lang="ja-JP" altLang="en-US" dirty="0"/>
              <a:t>　植物とは、タンポポや、畑で育てているジャガイモなどのことをまとめた言葉のことでした。</a:t>
            </a:r>
            <a:endParaRPr kumimoji="1" lang="en-US" altLang="ja-JP" dirty="0"/>
          </a:p>
          <a:p>
            <a:endParaRPr kumimoji="1" lang="en-US" altLang="ja-JP" dirty="0"/>
          </a:p>
          <a:p>
            <a:r>
              <a:rPr kumimoji="1" lang="ja-JP" altLang="en-US" dirty="0"/>
              <a:t>　２つ目は、動物です。</a:t>
            </a:r>
            <a:endParaRPr kumimoji="1" lang="en-US" altLang="ja-JP" dirty="0"/>
          </a:p>
          <a:p>
            <a:r>
              <a:rPr kumimoji="1" lang="ja-JP" altLang="en-US" dirty="0"/>
              <a:t>　動物とは、トンボなどの虫や犬や猫などのことをまとめた言葉でした。</a:t>
            </a:r>
            <a:endParaRPr kumimoji="1" lang="en-US" altLang="ja-JP" dirty="0"/>
          </a:p>
          <a:p>
            <a:endParaRPr kumimoji="1" lang="en-US" altLang="ja-JP" dirty="0"/>
          </a:p>
          <a:p>
            <a:r>
              <a:rPr kumimoji="1" lang="ja-JP" altLang="en-US" dirty="0"/>
              <a:t>　クリック</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そして、</a:t>
            </a:r>
            <a:r>
              <a:rPr kumimoji="1" lang="ja-JP" altLang="en-US" dirty="0">
                <a:latin typeface="ＭＳ ゴシック" panose="020B0609070205080204" pitchFamily="49" charset="-128"/>
                <a:ea typeface="ＭＳ ゴシック" panose="020B0609070205080204" pitchFamily="49" charset="-128"/>
              </a:rPr>
              <a:t>花などの植物や虫など動物のこと、生き物といいます。</a:t>
            </a:r>
            <a:endParaRPr kumimoji="1" lang="en-US" altLang="ja-JP" dirty="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この時間で学んだ言葉は、植物、動物、生き物の３つです。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13</a:t>
            </a:fld>
            <a:endParaRPr kumimoji="1" lang="ja-JP" altLang="en-US"/>
          </a:p>
        </p:txBody>
      </p:sp>
    </p:spTree>
    <p:extLst>
      <p:ext uri="{BB962C8B-B14F-4D97-AF65-F5344CB8AC3E}">
        <p14:creationId xmlns:p14="http://schemas.microsoft.com/office/powerpoint/2010/main" val="392617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この時間の振り返りです。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こちらに示していることを参考にして、この時間の理科の勉強で感じたことを話し合ってみましょう。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これで、この時間の理科の勉強を終わります。</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14</a:t>
            </a:fld>
            <a:endParaRPr kumimoji="1" lang="ja-JP" altLang="en-US"/>
          </a:p>
        </p:txBody>
      </p:sp>
    </p:spTree>
    <p:extLst>
      <p:ext uri="{BB962C8B-B14F-4D97-AF65-F5344CB8AC3E}">
        <p14:creationId xmlns:p14="http://schemas.microsoft.com/office/powerpoint/2010/main" val="117837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この時間で使う言葉を２つ紹介します。</a:t>
            </a:r>
            <a:endParaRPr kumimoji="1" lang="en-US" altLang="ja-JP" dirty="0"/>
          </a:p>
          <a:p>
            <a:endParaRPr kumimoji="1" lang="en-US" altLang="ja-JP" dirty="0"/>
          </a:p>
          <a:p>
            <a:r>
              <a:rPr kumimoji="1" lang="ja-JP" altLang="en-US" dirty="0"/>
              <a:t>　１つ目は、植物です。</a:t>
            </a:r>
            <a:endParaRPr kumimoji="1" lang="en-US" altLang="ja-JP" dirty="0"/>
          </a:p>
          <a:p>
            <a:r>
              <a:rPr kumimoji="1" lang="ja-JP" altLang="en-US" dirty="0"/>
              <a:t>　植物とは、タンポポや、畑で育てているジャガイモなどのことをまとめた言葉です。</a:t>
            </a:r>
            <a:endParaRPr kumimoji="1" lang="en-US" altLang="ja-JP" dirty="0"/>
          </a:p>
          <a:p>
            <a:endParaRPr kumimoji="1" lang="en-US" altLang="ja-JP" dirty="0"/>
          </a:p>
          <a:p>
            <a:r>
              <a:rPr kumimoji="1" lang="ja-JP" altLang="en-US" dirty="0"/>
              <a:t>　２つ目は、動物です。</a:t>
            </a:r>
            <a:endParaRPr kumimoji="1" lang="en-US" altLang="ja-JP" dirty="0"/>
          </a:p>
          <a:p>
            <a:r>
              <a:rPr kumimoji="1" lang="ja-JP" altLang="en-US" dirty="0"/>
              <a:t>　動物とは、トンボなどの虫や犬や猫などのことをまとめた言葉です。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2</a:t>
            </a:fld>
            <a:endParaRPr kumimoji="1" lang="ja-JP" altLang="en-US"/>
          </a:p>
        </p:txBody>
      </p:sp>
    </p:spTree>
    <p:extLst>
      <p:ext uri="{BB962C8B-B14F-4D97-AF65-F5344CB8AC3E}">
        <p14:creationId xmlns:p14="http://schemas.microsoft.com/office/powerpoint/2010/main" val="41543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生き物とはなんでしょうか？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生き物とは、花などの植物や虫など動物のことをいいます。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校庭や野原、公園には、タンポポなどの植物が咲いています。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身の回りでよく見られる植物や動物は、どんな姿をしているのでしょうか？</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3</a:t>
            </a:fld>
            <a:endParaRPr kumimoji="1" lang="ja-JP" altLang="en-US"/>
          </a:p>
        </p:txBody>
      </p:sp>
    </p:spTree>
    <p:extLst>
      <p:ext uri="{BB962C8B-B14F-4D97-AF65-F5344CB8AC3E}">
        <p14:creationId xmlns:p14="http://schemas.microsoft.com/office/powerpoint/2010/main" val="15678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タンポポは学校の校庭でも、見つけたことがあるのではないでしょうか。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みなさんも、黄色い花が咲いているのを見たことがあるのではないでしょうか？</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4</a:t>
            </a:fld>
            <a:endParaRPr kumimoji="1" lang="ja-JP" altLang="en-US"/>
          </a:p>
        </p:txBody>
      </p:sp>
    </p:spTree>
    <p:extLst>
      <p:ext uri="{BB962C8B-B14F-4D97-AF65-F5344CB8AC3E}">
        <p14:creationId xmlns:p14="http://schemas.microsoft.com/office/powerpoint/2010/main" val="330625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この時間の「やってみよう」は、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クリック１</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「身の回りでよく見られる花などの植物の姿を調べてみよう。」です。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クリック２</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詳しく調べる花などの植物を決めて、観察します。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観察のポイントは、形、色、大きさに注目して調べます。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クリック３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見つけたことや、調べたことは、観察カードに記録しておきましょう。後で、記録を見直したり、比べたりすることができます。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では、実際に外にでて、身の回りの花などの植物を調べましょう。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5</a:t>
            </a:fld>
            <a:endParaRPr kumimoji="1" lang="ja-JP" altLang="en-US"/>
          </a:p>
        </p:txBody>
      </p:sp>
    </p:spTree>
    <p:extLst>
      <p:ext uri="{BB962C8B-B14F-4D97-AF65-F5344CB8AC3E}">
        <p14:creationId xmlns:p14="http://schemas.microsoft.com/office/powerpoint/2010/main" val="327931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スライドは、観察カードの書き方の例です。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身の回りで、よく見られる花などの植物の姿を調べると、たとえば、タンポポは、葉の形がぎざぎざしていて、黄色い花を咲かせていてます。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また、高さが</a:t>
            </a:r>
            <a:r>
              <a:rPr kumimoji="1" lang="en-US" altLang="ja-JP" dirty="0">
                <a:latin typeface="ＭＳ ゴシック" panose="020B0609070205080204" pitchFamily="49" charset="-128"/>
                <a:ea typeface="ＭＳ ゴシック" panose="020B0609070205080204" pitchFamily="49" charset="-128"/>
              </a:rPr>
              <a:t>10</a:t>
            </a:r>
            <a:r>
              <a:rPr kumimoji="1" lang="ja-JP" altLang="en-US" dirty="0">
                <a:latin typeface="ＭＳ ゴシック" panose="020B0609070205080204" pitchFamily="49" charset="-128"/>
                <a:ea typeface="ＭＳ ゴシック" panose="020B0609070205080204" pitchFamily="49" charset="-128"/>
              </a:rPr>
              <a:t>ｃｍくらいのものが多く見られます。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気が付いたことを、形や色、</a:t>
            </a:r>
            <a:r>
              <a:rPr kumimoji="1" lang="ja-JP" altLang="en-US">
                <a:latin typeface="ＭＳ ゴシック" panose="020B0609070205080204" pitchFamily="49" charset="-128"/>
                <a:ea typeface="ＭＳ ゴシック" panose="020B0609070205080204" pitchFamily="49" charset="-128"/>
              </a:rPr>
              <a:t>大きさの欄に</a:t>
            </a:r>
            <a:r>
              <a:rPr kumimoji="1" lang="ja-JP" altLang="en-US" dirty="0">
                <a:latin typeface="ＭＳ ゴシック" panose="020B0609070205080204" pitchFamily="49" charset="-128"/>
                <a:ea typeface="ＭＳ ゴシック" panose="020B0609070205080204" pitchFamily="49" charset="-128"/>
              </a:rPr>
              <a:t>書きます。</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6</a:t>
            </a:fld>
            <a:endParaRPr kumimoji="1" lang="ja-JP" altLang="en-US"/>
          </a:p>
        </p:txBody>
      </p:sp>
    </p:spTree>
    <p:extLst>
      <p:ext uri="{BB962C8B-B14F-4D97-AF65-F5344CB8AC3E}">
        <p14:creationId xmlns:p14="http://schemas.microsoft.com/office/powerpoint/2010/main" val="391936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この時間の問題です。</a:t>
            </a:r>
            <a:endParaRPr kumimoji="1" lang="en-US" altLang="ja-JP" dirty="0"/>
          </a:p>
          <a:p>
            <a:r>
              <a:rPr kumimoji="1" lang="ja-JP" altLang="en-US" dirty="0"/>
              <a:t>　「植物（花）や動物（虫）などの生き物は、それぞれどのような姿をしているのだろうか。」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7</a:t>
            </a:fld>
            <a:endParaRPr kumimoji="1" lang="ja-JP" altLang="en-US"/>
          </a:p>
        </p:txBody>
      </p:sp>
    </p:spTree>
    <p:extLst>
      <p:ext uri="{BB962C8B-B14F-4D97-AF65-F5344CB8AC3E}">
        <p14:creationId xmlns:p14="http://schemas.microsoft.com/office/powerpoint/2010/main" val="156781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この時間の観察の１つ目は、</a:t>
            </a:r>
            <a:endParaRPr kumimoji="1" lang="en-US" altLang="ja-JP" dirty="0"/>
          </a:p>
          <a:p>
            <a:endParaRPr kumimoji="1" lang="en-US" altLang="ja-JP" dirty="0"/>
          </a:p>
          <a:p>
            <a:r>
              <a:rPr kumimoji="1" lang="ja-JP" altLang="en-US" dirty="0"/>
              <a:t>　「校庭や野原で見つけた植物の姿を調べよう。」です。</a:t>
            </a:r>
            <a:endParaRPr kumimoji="1" lang="en-US" altLang="ja-JP" dirty="0"/>
          </a:p>
          <a:p>
            <a:endParaRPr kumimoji="1" lang="en-US" altLang="ja-JP" dirty="0"/>
          </a:p>
          <a:p>
            <a:r>
              <a:rPr kumimoji="1" lang="ja-JP" altLang="en-US" dirty="0"/>
              <a:t>　観察の流れは、次の２つです。「１いろいろな植物について、形や色を調べたり、大きさを測ったりします。」、「２見つけた植物の名前が分からない時は、生き物図鑑などを使って調べます。</a:t>
            </a:r>
            <a:endParaRPr kumimoji="1" lang="en-US" altLang="ja-JP" dirty="0"/>
          </a:p>
          <a:p>
            <a:endParaRPr kumimoji="1" lang="en-US" altLang="ja-JP" dirty="0"/>
          </a:p>
          <a:p>
            <a:r>
              <a:rPr kumimoji="1" lang="ja-JP" altLang="en-US" dirty="0"/>
              <a:t>　観察シートに調べたことをまとめていきましょう。</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8</a:t>
            </a:fld>
            <a:endParaRPr kumimoji="1" lang="ja-JP" altLang="en-US"/>
          </a:p>
        </p:txBody>
      </p:sp>
    </p:spTree>
    <p:extLst>
      <p:ext uri="{BB962C8B-B14F-4D97-AF65-F5344CB8AC3E}">
        <p14:creationId xmlns:p14="http://schemas.microsoft.com/office/powerpoint/2010/main" val="6721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この時間の観察の２つ目は、</a:t>
            </a:r>
            <a:endParaRPr kumimoji="1" lang="en-US" altLang="ja-JP" dirty="0"/>
          </a:p>
          <a:p>
            <a:endParaRPr kumimoji="1" lang="en-US" altLang="ja-JP" dirty="0"/>
          </a:p>
          <a:p>
            <a:r>
              <a:rPr kumimoji="1" lang="ja-JP" altLang="en-US" dirty="0"/>
              <a:t>　「校庭や野原で見つけた動物（虫）などの姿を調べよう。」です。</a:t>
            </a:r>
            <a:endParaRPr kumimoji="1" lang="en-US" altLang="ja-JP" dirty="0"/>
          </a:p>
          <a:p>
            <a:endParaRPr kumimoji="1" lang="en-US" altLang="ja-JP" dirty="0"/>
          </a:p>
          <a:p>
            <a:r>
              <a:rPr kumimoji="1" lang="ja-JP" altLang="en-US" dirty="0"/>
              <a:t>　観察の流れは、次の２つです。「１動物（虫）などについて、形や色を調べたり、大きさを測ったりします。」、「２見つけた動物（虫）の名前が分からない時は、生き物図鑑などを使って調べます。</a:t>
            </a:r>
            <a:endParaRPr kumimoji="1" lang="en-US" altLang="ja-JP" dirty="0"/>
          </a:p>
          <a:p>
            <a:endParaRPr kumimoji="1" lang="en-US" altLang="ja-JP" dirty="0"/>
          </a:p>
          <a:p>
            <a:r>
              <a:rPr kumimoji="1" lang="ja-JP" altLang="en-US" dirty="0"/>
              <a:t>　観察シートに調べたことをまとめていきましょう。</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9</a:t>
            </a:fld>
            <a:endParaRPr kumimoji="1" lang="ja-JP" altLang="en-US"/>
          </a:p>
        </p:txBody>
      </p:sp>
    </p:spTree>
    <p:extLst>
      <p:ext uri="{BB962C8B-B14F-4D97-AF65-F5344CB8AC3E}">
        <p14:creationId xmlns:p14="http://schemas.microsoft.com/office/powerpoint/2010/main" val="210429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6956B-4102-4CED-AA9D-F92529AE30D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DDA6306-A329-49F4-8BAB-69E9B223F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1C878B-A28A-4BCE-88D3-38DFDCF79E65}"/>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5" name="フッター プレースホルダー 4">
            <a:extLst>
              <a:ext uri="{FF2B5EF4-FFF2-40B4-BE49-F238E27FC236}">
                <a16:creationId xmlns:a16="http://schemas.microsoft.com/office/drawing/2014/main" id="{EAFF5885-E156-4267-8AFE-8567E194E7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AE9470-40A4-4912-B9FF-886F94AC9FFC}"/>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262660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2EA721-3332-48D7-83E4-EC7B46D1CE5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62D018-4DC5-47C3-809B-7BFCACEAAF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7A0ADA-3298-4259-A288-5D2190E3067C}"/>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5" name="フッター プレースホルダー 4">
            <a:extLst>
              <a:ext uri="{FF2B5EF4-FFF2-40B4-BE49-F238E27FC236}">
                <a16:creationId xmlns:a16="http://schemas.microsoft.com/office/drawing/2014/main" id="{C18332AB-94A4-472F-AFDB-5C03777A01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54B55A-8F21-456D-B1C3-971A289F1B93}"/>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66305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AD9395-14CB-4BC6-99D6-39A2CDA77C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45EF6A-5FAD-4CFF-AB20-FFD0F0BE82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65FDB4-7E23-4A31-A19A-3EF3A2BE9DD1}"/>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5" name="フッター プレースホルダー 4">
            <a:extLst>
              <a:ext uri="{FF2B5EF4-FFF2-40B4-BE49-F238E27FC236}">
                <a16:creationId xmlns:a16="http://schemas.microsoft.com/office/drawing/2014/main" id="{1D2E1427-7364-44D5-BD27-A8724D9B8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BC5DE8-FAED-44EB-8D4B-60399A4291E5}"/>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6623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CF074-0746-4786-B17C-CBA9C256D2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14ABF9-A4B8-464D-99F8-6FC34676E41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48B9B8-6016-4368-A49B-7640BA9DA896}"/>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5" name="フッター プレースホルダー 4">
            <a:extLst>
              <a:ext uri="{FF2B5EF4-FFF2-40B4-BE49-F238E27FC236}">
                <a16:creationId xmlns:a16="http://schemas.microsoft.com/office/drawing/2014/main" id="{FF1A81E2-CACD-4CB1-9D10-7329A06C74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50C7FF-3FF5-461F-80A6-4BD1736C3A6A}"/>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363819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AE60D1-2469-4823-97D2-74A5C4DD73E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86021A-1181-4540-8863-ACD7FC823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CA72AA5-34ED-486E-BBC1-177396804E58}"/>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5" name="フッター プレースホルダー 4">
            <a:extLst>
              <a:ext uri="{FF2B5EF4-FFF2-40B4-BE49-F238E27FC236}">
                <a16:creationId xmlns:a16="http://schemas.microsoft.com/office/drawing/2014/main" id="{0BFC1883-0872-4D1F-BBB4-3AD3066C90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7CA6C5-31B9-4150-8CC1-0F0BEA28E60F}"/>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228751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CB8C1-532B-47C8-8F41-1AA21EB3C96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9E941A-73C3-452F-B79D-2AE7AD4D1CA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6F6BD1-A7E1-4F02-9AC1-C299D75DD4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89E979-F7A4-425F-A28C-D4EB9256BE5A}"/>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6" name="フッター プレースホルダー 5">
            <a:extLst>
              <a:ext uri="{FF2B5EF4-FFF2-40B4-BE49-F238E27FC236}">
                <a16:creationId xmlns:a16="http://schemas.microsoft.com/office/drawing/2014/main" id="{3CD4D0E1-BC81-419D-87B2-2FD6F20C59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561E8F-5251-4646-B436-AE8D705C2979}"/>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89799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2FC15-6E4E-458B-B65C-A4DE5F54FAA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B031A1-6776-479E-9575-EDAE1DB83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EE1CA3-CE94-4B30-B8CB-651AE172AE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FB9BC19-6BF3-4653-9419-60152054A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3FA176E-930C-42D9-9730-E36CBD2EF93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16D739F-8CBE-4C23-9C4B-39EB5AA55AE9}"/>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8" name="フッター プレースホルダー 7">
            <a:extLst>
              <a:ext uri="{FF2B5EF4-FFF2-40B4-BE49-F238E27FC236}">
                <a16:creationId xmlns:a16="http://schemas.microsoft.com/office/drawing/2014/main" id="{B7A2BFED-7412-4CFE-A708-D0CF14B6384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C0F20A-F0EB-4C66-B3A4-B611684045D7}"/>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239811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800FF5-1045-4DA9-803F-1CF0C143F6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24016E-6CD6-49D3-9766-5C25423666AF}"/>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4" name="フッター プレースホルダー 3">
            <a:extLst>
              <a:ext uri="{FF2B5EF4-FFF2-40B4-BE49-F238E27FC236}">
                <a16:creationId xmlns:a16="http://schemas.microsoft.com/office/drawing/2014/main" id="{0056BE4B-8110-4DBA-8D23-E5E13073C5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C232A3-344E-4CA9-A0C6-6C87C984FFBB}"/>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45942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393984-FA84-4521-A0E5-316E977B0A4D}"/>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3" name="フッター プレースホルダー 2">
            <a:extLst>
              <a:ext uri="{FF2B5EF4-FFF2-40B4-BE49-F238E27FC236}">
                <a16:creationId xmlns:a16="http://schemas.microsoft.com/office/drawing/2014/main" id="{0E9A01FF-E1DD-4650-9D96-3EFA976FDD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3BFBBA-8420-4CA0-A436-CF707096208D}"/>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92125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07FC7-0596-46BC-8943-DADA07BE236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4D53A1-8956-48A6-A607-8F02BBD0D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F1CEA46-D242-44A1-9827-A5E8E8CF2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136634-BE0E-49EF-BC76-790685386BB0}"/>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6" name="フッター プレースホルダー 5">
            <a:extLst>
              <a:ext uri="{FF2B5EF4-FFF2-40B4-BE49-F238E27FC236}">
                <a16:creationId xmlns:a16="http://schemas.microsoft.com/office/drawing/2014/main" id="{427385EA-A8FD-49E8-BE51-A645C39879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821861-98D6-4ADE-80D3-E59966A5F5C7}"/>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64786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028C9-3CAB-49F8-BA3A-92727E94E3B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1A26420-4545-4CD2-B849-FC64CCF5F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9D8A66-7957-4174-9B95-05C4842ED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639178-DEC3-4496-8DA1-8376DA0917F3}"/>
              </a:ext>
            </a:extLst>
          </p:cNvPr>
          <p:cNvSpPr>
            <a:spLocks noGrp="1"/>
          </p:cNvSpPr>
          <p:nvPr>
            <p:ph type="dt" sz="half" idx="10"/>
          </p:nvPr>
        </p:nvSpPr>
        <p:spPr/>
        <p:txBody>
          <a:bodyPr/>
          <a:lstStyle/>
          <a:p>
            <a:fld id="{2694AE2A-78AC-40DF-A965-EEE62D706BCB}" type="datetimeFigureOut">
              <a:rPr kumimoji="1" lang="ja-JP" altLang="en-US" smtClean="0"/>
              <a:t>2021/7/27</a:t>
            </a:fld>
            <a:endParaRPr kumimoji="1" lang="ja-JP" altLang="en-US"/>
          </a:p>
        </p:txBody>
      </p:sp>
      <p:sp>
        <p:nvSpPr>
          <p:cNvPr id="6" name="フッター プレースホルダー 5">
            <a:extLst>
              <a:ext uri="{FF2B5EF4-FFF2-40B4-BE49-F238E27FC236}">
                <a16:creationId xmlns:a16="http://schemas.microsoft.com/office/drawing/2014/main" id="{00E47470-753F-428F-9A7C-697189E73E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5EF3AE-3A9D-46EB-A325-889B128AB23A}"/>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55172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2880EF-72ED-4945-B727-EB0BC2DA1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AA8D0A-947E-4EB2-9E93-6B85C68ED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A01E89-E508-418F-8226-8B94BF279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4AE2A-78AC-40DF-A965-EEE62D706BCB}" type="datetimeFigureOut">
              <a:rPr kumimoji="1" lang="ja-JP" altLang="en-US" smtClean="0"/>
              <a:t>2021/7/27</a:t>
            </a:fld>
            <a:endParaRPr kumimoji="1" lang="ja-JP" altLang="en-US"/>
          </a:p>
        </p:txBody>
      </p:sp>
      <p:sp>
        <p:nvSpPr>
          <p:cNvPr id="5" name="フッター プレースホルダー 4">
            <a:extLst>
              <a:ext uri="{FF2B5EF4-FFF2-40B4-BE49-F238E27FC236}">
                <a16:creationId xmlns:a16="http://schemas.microsoft.com/office/drawing/2014/main" id="{9702CEAF-00A3-4252-8408-0B25E0BB8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F64CDBE-92AE-4758-BAA8-4E533CB89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69867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B832A58-AB7E-414F-899A-E2B21A731F05}"/>
              </a:ext>
            </a:extLst>
          </p:cNvPr>
          <p:cNvSpPr>
            <a:spLocks noGrp="1"/>
          </p:cNvSpPr>
          <p:nvPr>
            <p:ph type="ctrTitle"/>
          </p:nvPr>
        </p:nvSpPr>
        <p:spPr>
          <a:xfrm>
            <a:off x="1524000" y="1122362"/>
            <a:ext cx="9144000" cy="2965543"/>
          </a:xfrm>
        </p:spPr>
        <p:txBody>
          <a:bodyPr>
            <a:normAutofit/>
          </a:bodyPr>
          <a:lstStyle/>
          <a:p>
            <a:r>
              <a:rPr lang="ja-JP" altLang="en-US" sz="8800" dirty="0">
                <a:latin typeface="HGPｺﾞｼｯｸE" panose="020B0900000000000000" pitchFamily="50" charset="-128"/>
                <a:ea typeface="HGPｺﾞｼｯｸE" panose="020B0900000000000000" pitchFamily="50" charset="-128"/>
              </a:rPr>
              <a:t>　　</a:t>
            </a:r>
            <a:br>
              <a:rPr lang="en-US" altLang="ja-JP" sz="8800" dirty="0">
                <a:latin typeface="HGPｺﾞｼｯｸE" panose="020B0900000000000000" pitchFamily="50" charset="-128"/>
                <a:ea typeface="HGPｺﾞｼｯｸE" panose="020B0900000000000000" pitchFamily="50" charset="-128"/>
              </a:rPr>
            </a:br>
            <a:r>
              <a:rPr lang="ja-JP" altLang="en-US" sz="8800" dirty="0">
                <a:latin typeface="HGPｺﾞｼｯｸE" panose="020B0900000000000000" pitchFamily="50" charset="-128"/>
                <a:ea typeface="HGPｺﾞｼｯｸE" panose="020B0900000000000000" pitchFamily="50" charset="-128"/>
              </a:rPr>
              <a:t>身の回りの生き物</a:t>
            </a:r>
          </a:p>
        </p:txBody>
      </p:sp>
      <p:sp>
        <p:nvSpPr>
          <p:cNvPr id="7" name="正方形/長方形 6">
            <a:extLst>
              <a:ext uri="{FF2B5EF4-FFF2-40B4-BE49-F238E27FC236}">
                <a16:creationId xmlns:a16="http://schemas.microsoft.com/office/drawing/2014/main" id="{8E217C89-7973-4819-AEF7-1C8C0A2E0436}"/>
              </a:ext>
            </a:extLst>
          </p:cNvPr>
          <p:cNvSpPr/>
          <p:nvPr/>
        </p:nvSpPr>
        <p:spPr>
          <a:xfrm>
            <a:off x="2096429" y="2068624"/>
            <a:ext cx="8787161"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4400" dirty="0">
                <a:latin typeface="BIZ UDPゴシック" panose="020B0400000000000000" pitchFamily="50" charset="-128"/>
                <a:ea typeface="BIZ UDPゴシック" panose="020B0400000000000000" pitchFamily="50" charset="-128"/>
              </a:rPr>
              <a:t>み　　　　まわ　　　   　い　     もの</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63E37AE-C6F5-470F-81BA-4166A2BF91C3}"/>
              </a:ext>
            </a:extLst>
          </p:cNvPr>
          <p:cNvSpPr txBox="1"/>
          <p:nvPr/>
        </p:nvSpPr>
        <p:spPr>
          <a:xfrm>
            <a:off x="156000" y="6300000"/>
            <a:ext cx="11880000" cy="360000"/>
          </a:xfrm>
          <a:prstGeom prst="rect">
            <a:avLst/>
          </a:prstGeom>
          <a:noFill/>
        </p:spPr>
        <p:txBody>
          <a:bodyPr wrap="square" rtlCol="0" anchor="ctr" anchorCtr="0">
            <a:noAutofit/>
          </a:bodyPr>
          <a:lstStyle/>
          <a:p>
            <a:pPr algn="r"/>
            <a:r>
              <a:rPr kumimoji="1" lang="ja-JP" altLang="en-US" sz="2000" dirty="0">
                <a:latin typeface="ＭＳ ゴシック" panose="020B0609070205080204" pitchFamily="49" charset="-128"/>
                <a:ea typeface="ＭＳ ゴシック" panose="020B0609070205080204" pitchFamily="49" charset="-128"/>
              </a:rPr>
              <a:t>参考「みらいをひらく　小学理科３</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１　生き物をさがそう</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　教育出版</a:t>
            </a:r>
          </a:p>
        </p:txBody>
      </p:sp>
    </p:spTree>
    <p:extLst>
      <p:ext uri="{BB962C8B-B14F-4D97-AF65-F5344CB8AC3E}">
        <p14:creationId xmlns:p14="http://schemas.microsoft.com/office/powerpoint/2010/main" val="400170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786039"/>
            <a:ext cx="10515600" cy="1325563"/>
          </a:xfrm>
        </p:spPr>
        <p:txBody>
          <a:bodyPr/>
          <a:lstStyle/>
          <a:p>
            <a:endParaRPr kumimoji="1" lang="ja-JP" altLang="en-US" dirty="0"/>
          </a:p>
        </p:txBody>
      </p:sp>
      <p:pic>
        <p:nvPicPr>
          <p:cNvPr id="4" name="コンテンツ プレースホルダー 3"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1705" y="234496"/>
            <a:ext cx="3948587" cy="6481346"/>
          </a:xfrm>
          <a:ln>
            <a:solidFill>
              <a:schemeClr val="tx1"/>
            </a:solidFill>
          </a:ln>
        </p:spPr>
      </p:pic>
    </p:spTree>
    <p:extLst>
      <p:ext uri="{BB962C8B-B14F-4D97-AF65-F5344CB8AC3E}">
        <p14:creationId xmlns:p14="http://schemas.microsoft.com/office/powerpoint/2010/main" val="241434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C4601E-DB19-49FF-AAAF-327BA39D53E1}"/>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a16="http://schemas.microsoft.com/office/drawing/2014/main" id="{E64AD2DA-A7E9-4AFE-BD64-3A37F012C099}"/>
              </a:ext>
            </a:extLst>
          </p:cNvPr>
          <p:cNvSpPr/>
          <p:nvPr/>
        </p:nvSpPr>
        <p:spPr>
          <a:xfrm>
            <a:off x="450225" y="365125"/>
            <a:ext cx="2469890" cy="1458960"/>
          </a:xfrm>
          <a:prstGeom prst="roundRect">
            <a:avLst/>
          </a:prstGeom>
          <a:solidFill>
            <a:srgbClr val="37F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5C2A"/>
                </a:solidFill>
                <a:latin typeface="BIZ UDPゴシック" panose="020B0400000000000000" pitchFamily="50" charset="-128"/>
                <a:ea typeface="BIZ UDPゴシック" panose="020B0400000000000000" pitchFamily="50" charset="-128"/>
              </a:rPr>
              <a:t>結果</a:t>
            </a:r>
          </a:p>
        </p:txBody>
      </p:sp>
      <p:sp>
        <p:nvSpPr>
          <p:cNvPr id="9" name="正方形/長方形 8">
            <a:extLst>
              <a:ext uri="{FF2B5EF4-FFF2-40B4-BE49-F238E27FC236}">
                <a16:creationId xmlns:a16="http://schemas.microsoft.com/office/drawing/2014/main" id="{1DC870AA-15EE-4EB0-8B98-6F1BF9179B12}"/>
              </a:ext>
            </a:extLst>
          </p:cNvPr>
          <p:cNvSpPr/>
          <p:nvPr/>
        </p:nvSpPr>
        <p:spPr>
          <a:xfrm>
            <a:off x="0" y="230188"/>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005C2A"/>
                </a:solidFill>
                <a:latin typeface="BIZ UDPゴシック" panose="020B0400000000000000" pitchFamily="50" charset="-128"/>
                <a:ea typeface="BIZ UDPゴシック" panose="020B0400000000000000" pitchFamily="50" charset="-128"/>
              </a:rPr>
              <a:t>けっか</a:t>
            </a:r>
          </a:p>
        </p:txBody>
      </p:sp>
      <p:sp>
        <p:nvSpPr>
          <p:cNvPr id="20" name="吹き出し: 角を丸めた四角形 19">
            <a:extLst>
              <a:ext uri="{FF2B5EF4-FFF2-40B4-BE49-F238E27FC236}">
                <a16:creationId xmlns:a16="http://schemas.microsoft.com/office/drawing/2014/main" id="{6A51C16A-89E4-4D3E-B5F2-1FB3D2194D7F}"/>
              </a:ext>
            </a:extLst>
          </p:cNvPr>
          <p:cNvSpPr/>
          <p:nvPr/>
        </p:nvSpPr>
        <p:spPr>
          <a:xfrm>
            <a:off x="8809263" y="4418207"/>
            <a:ext cx="3077592" cy="1071224"/>
          </a:xfrm>
          <a:prstGeom prst="wedgeRoundRectCallout">
            <a:avLst>
              <a:gd name="adj1" fmla="val 36955"/>
              <a:gd name="adj2" fmla="val 6057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生き物によって、それぞれ大きさがちがいます。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65FCE80B-9CF6-4BF7-AD3C-D321801A1787}"/>
              </a:ext>
            </a:extLst>
          </p:cNvPr>
          <p:cNvPicPr>
            <a:picLocks noChangeAspect="1"/>
          </p:cNvPicPr>
          <p:nvPr/>
        </p:nvPicPr>
        <p:blipFill>
          <a:blip r:embed="rId3">
            <a:clrChange>
              <a:clrFrom>
                <a:srgbClr val="FCFDF8"/>
              </a:clrFrom>
              <a:clrTo>
                <a:srgbClr val="FCFDF8">
                  <a:alpha val="0"/>
                </a:srgbClr>
              </a:clrTo>
            </a:clrChange>
            <a:extLst>
              <a:ext uri="{28A0092B-C50C-407E-A947-70E740481C1C}">
                <a14:useLocalDpi xmlns:a14="http://schemas.microsoft.com/office/drawing/2010/main" val="0"/>
              </a:ext>
            </a:extLst>
          </a:blip>
          <a:stretch>
            <a:fillRect/>
          </a:stretch>
        </p:blipFill>
        <p:spPr>
          <a:xfrm>
            <a:off x="10835750" y="5736807"/>
            <a:ext cx="969378" cy="922901"/>
          </a:xfrm>
          <a:prstGeom prst="rect">
            <a:avLst/>
          </a:prstGeom>
        </p:spPr>
      </p:pic>
      <p:sp>
        <p:nvSpPr>
          <p:cNvPr id="25" name="テキスト ボックス 24">
            <a:extLst>
              <a:ext uri="{FF2B5EF4-FFF2-40B4-BE49-F238E27FC236}">
                <a16:creationId xmlns:a16="http://schemas.microsoft.com/office/drawing/2014/main" id="{87AFF494-39F0-422B-888B-A5E72CBA306A}"/>
              </a:ext>
            </a:extLst>
          </p:cNvPr>
          <p:cNvSpPr txBox="1"/>
          <p:nvPr/>
        </p:nvSpPr>
        <p:spPr>
          <a:xfrm>
            <a:off x="8671831" y="4201379"/>
            <a:ext cx="121891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い　　もの</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26" name="テキスト ボックス 25">
            <a:extLst>
              <a:ext uri="{FF2B5EF4-FFF2-40B4-BE49-F238E27FC236}">
                <a16:creationId xmlns:a16="http://schemas.microsoft.com/office/drawing/2014/main" id="{EB9CF2ED-7F2A-4E5A-8F79-0C6EA922DE41}"/>
              </a:ext>
            </a:extLst>
          </p:cNvPr>
          <p:cNvSpPr txBox="1"/>
          <p:nvPr/>
        </p:nvSpPr>
        <p:spPr>
          <a:xfrm>
            <a:off x="8814840" y="4672115"/>
            <a:ext cx="1005741"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おお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6" name="コンテンツ プレースホルダー 5">
            <a:extLst>
              <a:ext uri="{FF2B5EF4-FFF2-40B4-BE49-F238E27FC236}">
                <a16:creationId xmlns:a16="http://schemas.microsoft.com/office/drawing/2014/main" id="{549A86D4-189A-459A-87FA-E8228EDBF7BA}"/>
              </a:ext>
            </a:extLst>
          </p:cNvPr>
          <p:cNvPicPr>
            <a:picLocks noGrp="1" noChangeAspect="1"/>
          </p:cNvPicPr>
          <p:nvPr>
            <p:ph idx="1"/>
          </p:nvPr>
        </p:nvPicPr>
        <p:blipFill rotWithShape="1">
          <a:blip r:embed="rId4" cstate="hqprint">
            <a:extLst>
              <a:ext uri="{28A0092B-C50C-407E-A947-70E740481C1C}">
                <a14:useLocalDpi xmlns:a14="http://schemas.microsoft.com/office/drawing/2010/main" val="0"/>
              </a:ext>
            </a:extLst>
          </a:blip>
          <a:srcRect t="20338" r="2264" b="46999"/>
          <a:stretch/>
        </p:blipFill>
        <p:spPr>
          <a:xfrm>
            <a:off x="3683399" y="461741"/>
            <a:ext cx="6703189" cy="1680099"/>
          </a:xfrm>
        </p:spPr>
      </p:pic>
      <p:pic>
        <p:nvPicPr>
          <p:cNvPr id="22" name="コンテンツ プレースホルダー 5">
            <a:extLst>
              <a:ext uri="{FF2B5EF4-FFF2-40B4-BE49-F238E27FC236}">
                <a16:creationId xmlns:a16="http://schemas.microsoft.com/office/drawing/2014/main" id="{A74863BB-5CCA-4637-906B-FC84592C880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0558" t="53528" r="2100" b="13809"/>
          <a:stretch/>
        </p:blipFill>
        <p:spPr>
          <a:xfrm>
            <a:off x="5142495" y="2211789"/>
            <a:ext cx="5244093" cy="1660968"/>
          </a:xfrm>
          <a:prstGeom prst="rect">
            <a:avLst/>
          </a:prstGeom>
        </p:spPr>
      </p:pic>
      <p:pic>
        <p:nvPicPr>
          <p:cNvPr id="29" name="図 28">
            <a:extLst>
              <a:ext uri="{FF2B5EF4-FFF2-40B4-BE49-F238E27FC236}">
                <a16:creationId xmlns:a16="http://schemas.microsoft.com/office/drawing/2014/main" id="{90AE7509-36E6-4B3D-A9B9-1B63E83F5F5A}"/>
              </a:ext>
            </a:extLst>
          </p:cNvPr>
          <p:cNvPicPr>
            <a:picLocks noChangeAspect="1"/>
          </p:cNvPicPr>
          <p:nvPr/>
        </p:nvPicPr>
        <p:blipFill>
          <a:blip r:embed="rId6">
            <a:clrChange>
              <a:clrFrom>
                <a:srgbClr val="FDFCF8"/>
              </a:clrFrom>
              <a:clrTo>
                <a:srgbClr val="FDFCF8">
                  <a:alpha val="0"/>
                </a:srgbClr>
              </a:clrTo>
            </a:clrChange>
            <a:extLst>
              <a:ext uri="{28A0092B-C50C-407E-A947-70E740481C1C}">
                <a14:useLocalDpi xmlns:a14="http://schemas.microsoft.com/office/drawing/2010/main" val="0"/>
              </a:ext>
            </a:extLst>
          </a:blip>
          <a:stretch>
            <a:fillRect/>
          </a:stretch>
        </p:blipFill>
        <p:spPr>
          <a:xfrm flipH="1">
            <a:off x="228742" y="2316008"/>
            <a:ext cx="1218916" cy="1218916"/>
          </a:xfrm>
          <a:prstGeom prst="rect">
            <a:avLst/>
          </a:prstGeom>
        </p:spPr>
      </p:pic>
      <p:pic>
        <p:nvPicPr>
          <p:cNvPr id="30" name="図 29">
            <a:extLst>
              <a:ext uri="{FF2B5EF4-FFF2-40B4-BE49-F238E27FC236}">
                <a16:creationId xmlns:a16="http://schemas.microsoft.com/office/drawing/2014/main" id="{D03ECC50-700F-4980-95E1-E0264BF9CB42}"/>
              </a:ext>
            </a:extLst>
          </p:cNvPr>
          <p:cNvPicPr>
            <a:picLocks noChangeAspect="1"/>
          </p:cNvPicPr>
          <p:nvPr/>
        </p:nvPicPr>
        <p:blipFill>
          <a:blip r:embed="rId7">
            <a:clrChange>
              <a:clrFrom>
                <a:srgbClr val="FDFDF5"/>
              </a:clrFrom>
              <a:clrTo>
                <a:srgbClr val="FDFDF5">
                  <a:alpha val="0"/>
                </a:srgbClr>
              </a:clrTo>
            </a:clrChange>
            <a:extLst>
              <a:ext uri="{28A0092B-C50C-407E-A947-70E740481C1C}">
                <a14:useLocalDpi xmlns:a14="http://schemas.microsoft.com/office/drawing/2010/main" val="0"/>
              </a:ext>
            </a:extLst>
          </a:blip>
          <a:stretch>
            <a:fillRect/>
          </a:stretch>
        </p:blipFill>
        <p:spPr>
          <a:xfrm>
            <a:off x="7838271" y="3829738"/>
            <a:ext cx="892318" cy="1176937"/>
          </a:xfrm>
          <a:prstGeom prst="rect">
            <a:avLst/>
          </a:prstGeom>
        </p:spPr>
      </p:pic>
      <p:pic>
        <p:nvPicPr>
          <p:cNvPr id="31" name="図 30">
            <a:extLst>
              <a:ext uri="{FF2B5EF4-FFF2-40B4-BE49-F238E27FC236}">
                <a16:creationId xmlns:a16="http://schemas.microsoft.com/office/drawing/2014/main" id="{1AB80714-7254-4EC2-8DF7-E6A1DDA6CB1E}"/>
              </a:ext>
            </a:extLst>
          </p:cNvPr>
          <p:cNvPicPr>
            <a:picLocks noChangeAspect="1"/>
          </p:cNvPicPr>
          <p:nvPr/>
        </p:nvPicPr>
        <p:blipFill>
          <a:blip r:embed="rId8">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310423" y="3923887"/>
            <a:ext cx="969378" cy="988637"/>
          </a:xfrm>
          <a:prstGeom prst="rect">
            <a:avLst/>
          </a:prstGeom>
        </p:spPr>
      </p:pic>
      <p:sp>
        <p:nvSpPr>
          <p:cNvPr id="32" name="吹き出し: 角を丸めた四角形 31">
            <a:extLst>
              <a:ext uri="{FF2B5EF4-FFF2-40B4-BE49-F238E27FC236}">
                <a16:creationId xmlns:a16="http://schemas.microsoft.com/office/drawing/2014/main" id="{3DD6CA8A-23F9-4019-8E5B-F41EDD2B076F}"/>
              </a:ext>
            </a:extLst>
          </p:cNvPr>
          <p:cNvSpPr/>
          <p:nvPr/>
        </p:nvSpPr>
        <p:spPr>
          <a:xfrm>
            <a:off x="1756280" y="2439386"/>
            <a:ext cx="3077592" cy="1660968"/>
          </a:xfrm>
          <a:prstGeom prst="wedgeRoundRectCallout">
            <a:avLst>
              <a:gd name="adj1" fmla="val -66464"/>
              <a:gd name="adj2" fmla="val -3311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タンポポやナズナは、葉の形はにているけれど、花の色はちがいます。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33" name="吹き出し: 角を丸めた四角形 32">
            <a:extLst>
              <a:ext uri="{FF2B5EF4-FFF2-40B4-BE49-F238E27FC236}">
                <a16:creationId xmlns:a16="http://schemas.microsoft.com/office/drawing/2014/main" id="{44FF478E-2F63-49AA-B22F-D2993448E061}"/>
              </a:ext>
            </a:extLst>
          </p:cNvPr>
          <p:cNvSpPr/>
          <p:nvPr/>
        </p:nvSpPr>
        <p:spPr>
          <a:xfrm>
            <a:off x="951747" y="4980709"/>
            <a:ext cx="3607289" cy="1660968"/>
          </a:xfrm>
          <a:prstGeom prst="wedgeRoundRectCallout">
            <a:avLst>
              <a:gd name="adj1" fmla="val -44730"/>
              <a:gd name="adj2" fmla="val -6489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ホトケノザとヒメオドリコソウは、花の色はにているけれど、葉の形がちがいます。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34" name="吹き出し: 角を丸めた四角形 33">
            <a:extLst>
              <a:ext uri="{FF2B5EF4-FFF2-40B4-BE49-F238E27FC236}">
                <a16:creationId xmlns:a16="http://schemas.microsoft.com/office/drawing/2014/main" id="{B53D9565-64B6-4091-B1EB-F177DF695BB2}"/>
              </a:ext>
            </a:extLst>
          </p:cNvPr>
          <p:cNvSpPr/>
          <p:nvPr/>
        </p:nvSpPr>
        <p:spPr>
          <a:xfrm>
            <a:off x="4857804" y="5075956"/>
            <a:ext cx="3077592" cy="1571123"/>
          </a:xfrm>
          <a:prstGeom prst="wedgeRoundRectCallout">
            <a:avLst>
              <a:gd name="adj1" fmla="val 36020"/>
              <a:gd name="adj2" fmla="val -79925"/>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チョウは、形がにているけれど、色や大きさがちがいます。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EFF566B-BB10-4AF2-A818-B8E4DBDB84CB}"/>
              </a:ext>
            </a:extLst>
          </p:cNvPr>
          <p:cNvSpPr txBox="1"/>
          <p:nvPr/>
        </p:nvSpPr>
        <p:spPr>
          <a:xfrm>
            <a:off x="5547565" y="4896104"/>
            <a:ext cx="1294818"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かたち</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36" name="テキスト ボックス 35">
            <a:extLst>
              <a:ext uri="{FF2B5EF4-FFF2-40B4-BE49-F238E27FC236}">
                <a16:creationId xmlns:a16="http://schemas.microsoft.com/office/drawing/2014/main" id="{0A993402-5435-4D5F-B6B1-B366CDB1FFF2}"/>
              </a:ext>
            </a:extLst>
          </p:cNvPr>
          <p:cNvSpPr txBox="1"/>
          <p:nvPr/>
        </p:nvSpPr>
        <p:spPr>
          <a:xfrm>
            <a:off x="5457438" y="5332175"/>
            <a:ext cx="187832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いろ　おお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7" name="テキスト ボックス 36">
            <a:extLst>
              <a:ext uri="{FF2B5EF4-FFF2-40B4-BE49-F238E27FC236}">
                <a16:creationId xmlns:a16="http://schemas.microsoft.com/office/drawing/2014/main" id="{9C6D054B-0EF8-4382-8E41-AE629A18E0BC}"/>
              </a:ext>
            </a:extLst>
          </p:cNvPr>
          <p:cNvSpPr txBox="1"/>
          <p:nvPr/>
        </p:nvSpPr>
        <p:spPr>
          <a:xfrm>
            <a:off x="4104409" y="2334501"/>
            <a:ext cx="1128234"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は</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38" name="テキスト ボックス 37">
            <a:extLst>
              <a:ext uri="{FF2B5EF4-FFF2-40B4-BE49-F238E27FC236}">
                <a16:creationId xmlns:a16="http://schemas.microsoft.com/office/drawing/2014/main" id="{0B8793FC-204A-4B09-8D2C-732B65951427}"/>
              </a:ext>
            </a:extLst>
          </p:cNvPr>
          <p:cNvSpPr txBox="1"/>
          <p:nvPr/>
        </p:nvSpPr>
        <p:spPr>
          <a:xfrm>
            <a:off x="1756280" y="2822296"/>
            <a:ext cx="1128234"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かたち</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9" name="テキスト ボックス 38">
            <a:extLst>
              <a:ext uri="{FF2B5EF4-FFF2-40B4-BE49-F238E27FC236}">
                <a16:creationId xmlns:a16="http://schemas.microsoft.com/office/drawing/2014/main" id="{5BC42E19-EF52-4F1A-BFF4-BB21023D2699}"/>
              </a:ext>
            </a:extLst>
          </p:cNvPr>
          <p:cNvSpPr txBox="1"/>
          <p:nvPr/>
        </p:nvSpPr>
        <p:spPr>
          <a:xfrm>
            <a:off x="1590642" y="3269870"/>
            <a:ext cx="132947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はな　いろ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40" name="テキスト ボックス 39">
            <a:extLst>
              <a:ext uri="{FF2B5EF4-FFF2-40B4-BE49-F238E27FC236}">
                <a16:creationId xmlns:a16="http://schemas.microsoft.com/office/drawing/2014/main" id="{C39BD658-1025-4C95-955C-947F98AD43C0}"/>
              </a:ext>
            </a:extLst>
          </p:cNvPr>
          <p:cNvSpPr txBox="1"/>
          <p:nvPr/>
        </p:nvSpPr>
        <p:spPr>
          <a:xfrm>
            <a:off x="1166784" y="5331229"/>
            <a:ext cx="132947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はな　いろ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41" name="テキスト ボックス 40">
            <a:extLst>
              <a:ext uri="{FF2B5EF4-FFF2-40B4-BE49-F238E27FC236}">
                <a16:creationId xmlns:a16="http://schemas.microsoft.com/office/drawing/2014/main" id="{068DCDAB-275C-42AB-A58A-E66622D499A3}"/>
              </a:ext>
            </a:extLst>
          </p:cNvPr>
          <p:cNvSpPr txBox="1"/>
          <p:nvPr/>
        </p:nvSpPr>
        <p:spPr>
          <a:xfrm>
            <a:off x="834473" y="5790211"/>
            <a:ext cx="1769948"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は　　かたち</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171654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FC336-B09B-4362-85A8-EC84AA1A1BD3}"/>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0C2F353C-CBDC-4F61-967D-7686AB673548}"/>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a16="http://schemas.microsoft.com/office/drawing/2014/main" id="{FF7AA829-BF68-45EB-9C38-812E00B59E93}"/>
              </a:ext>
            </a:extLst>
          </p:cNvPr>
          <p:cNvSpPr/>
          <p:nvPr/>
        </p:nvSpPr>
        <p:spPr>
          <a:xfrm>
            <a:off x="83779" y="365125"/>
            <a:ext cx="3301105" cy="14589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latin typeface="BIZ UDPゴシック" panose="020B0400000000000000" pitchFamily="50" charset="-128"/>
                <a:ea typeface="BIZ UDPゴシック" panose="020B0400000000000000" pitchFamily="50" charset="-128"/>
              </a:rPr>
              <a:t>わかったこと</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6" name="タイトル 8">
            <a:extLst>
              <a:ext uri="{FF2B5EF4-FFF2-40B4-BE49-F238E27FC236}">
                <a16:creationId xmlns:a16="http://schemas.microsoft.com/office/drawing/2014/main" id="{6ADCE993-DBFA-4D1D-84C0-F213EF668448}"/>
              </a:ext>
            </a:extLst>
          </p:cNvPr>
          <p:cNvSpPr txBox="1">
            <a:spLocks/>
          </p:cNvSpPr>
          <p:nvPr/>
        </p:nvSpPr>
        <p:spPr>
          <a:xfrm>
            <a:off x="2713195" y="2193057"/>
            <a:ext cx="9822926" cy="4288596"/>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6000" u="heavy" dirty="0">
                <a:uFill>
                  <a:solidFill>
                    <a:schemeClr val="tx1"/>
                  </a:solidFill>
                </a:uFill>
                <a:latin typeface="UD デジタル 教科書体 NK-R" panose="02020400000000000000" pitchFamily="18" charset="-128"/>
                <a:ea typeface="UD デジタル 教科書体 NK-R" panose="02020400000000000000" pitchFamily="18" charset="-128"/>
              </a:rPr>
              <a:t>植物（花）や動物（虫）など</a:t>
            </a:r>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chemeClr val="tx1"/>
                  </a:solidFill>
                </a:uFill>
                <a:latin typeface="UD デジタル 教科書体 NK-R" panose="02020400000000000000" pitchFamily="18" charset="-128"/>
                <a:ea typeface="UD デジタル 教科書体 NK-R" panose="02020400000000000000" pitchFamily="18" charset="-128"/>
              </a:rPr>
              <a:t>の生き物は、</a:t>
            </a:r>
            <a:r>
              <a:rPr lang="ja-JP" altLang="en-US" sz="6000" u="heavy" dirty="0" err="1">
                <a:uFill>
                  <a:solidFill>
                    <a:schemeClr val="tx1"/>
                  </a:solidFill>
                </a:uFill>
                <a:latin typeface="UD デジタル 教科書体 NK-R" panose="02020400000000000000" pitchFamily="18" charset="-128"/>
                <a:ea typeface="UD デジタル 教科書体 NK-R" panose="02020400000000000000" pitchFamily="18" charset="-128"/>
              </a:rPr>
              <a:t>しゅるいに</a:t>
            </a:r>
            <a:r>
              <a:rPr lang="ja-JP" altLang="en-US" sz="6000" u="heavy" dirty="0">
                <a:uFill>
                  <a:solidFill>
                    <a:schemeClr val="tx1"/>
                  </a:solidFill>
                </a:uFill>
                <a:latin typeface="UD デジタル 教科書体 NK-R" panose="02020400000000000000" pitchFamily="18" charset="-128"/>
                <a:ea typeface="UD デジタル 教科書体 NK-R" panose="02020400000000000000" pitchFamily="18" charset="-128"/>
              </a:rPr>
              <a:t>よって、</a:t>
            </a:r>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chemeClr val="tx1"/>
                  </a:solidFill>
                </a:uFill>
                <a:latin typeface="UD デジタル 教科書体 NK-R" panose="02020400000000000000" pitchFamily="18" charset="-128"/>
                <a:ea typeface="UD デジタル 教科書体 NK-R" panose="02020400000000000000" pitchFamily="18" charset="-128"/>
              </a:rPr>
              <a:t>それぞれちがった</a:t>
            </a:r>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chemeClr val="tx1"/>
                  </a:solidFill>
                </a:uFill>
                <a:latin typeface="UD デジタル 教科書体 NK-R" panose="02020400000000000000" pitchFamily="18" charset="-128"/>
                <a:ea typeface="UD デジタル 教科書体 NK-R" panose="02020400000000000000" pitchFamily="18" charset="-128"/>
              </a:rPr>
              <a:t>形、色、大きさをしている。</a:t>
            </a:r>
            <a:endParaRPr lang="en-US" altLang="ja-JP" sz="6000" u="heavy" dirty="0">
              <a:uFill>
                <a:solidFill>
                  <a:schemeClr val="tx1"/>
                </a:solidFill>
              </a:uFill>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7DB0BE94-99A1-4E93-A76A-9CC1C573237E}"/>
              </a:ext>
            </a:extLst>
          </p:cNvPr>
          <p:cNvSpPr txBox="1"/>
          <p:nvPr/>
        </p:nvSpPr>
        <p:spPr>
          <a:xfrm>
            <a:off x="2497283" y="5299252"/>
            <a:ext cx="679179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かたち　　いろ　　 おお</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8" name="テキスト ボックス 7">
            <a:extLst>
              <a:ext uri="{FF2B5EF4-FFF2-40B4-BE49-F238E27FC236}">
                <a16:creationId xmlns:a16="http://schemas.microsoft.com/office/drawing/2014/main" id="{F3E83545-08B6-4CD1-9CE8-A06F0FB74F04}"/>
              </a:ext>
            </a:extLst>
          </p:cNvPr>
          <p:cNvSpPr txBox="1"/>
          <p:nvPr/>
        </p:nvSpPr>
        <p:spPr>
          <a:xfrm>
            <a:off x="3384884" y="230188"/>
            <a:ext cx="831176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err="1">
                <a:latin typeface="HG創英ﾌﾟﾚｾﾞﾝｽEB" panose="02020809000000000000" pitchFamily="17" charset="-128"/>
                <a:ea typeface="HG創英ﾌﾟﾚｾﾞﾝｽEB" panose="02020809000000000000" pitchFamily="17" charset="-128"/>
              </a:rPr>
              <a:t>しょく</a:t>
            </a:r>
            <a:r>
              <a:rPr lang="ja-JP" altLang="en-US" sz="2000" dirty="0">
                <a:latin typeface="HG創英ﾌﾟﾚｾﾞﾝｽEB" panose="02020809000000000000" pitchFamily="17" charset="-128"/>
                <a:ea typeface="HG創英ﾌﾟﾚｾﾞﾝｽEB" panose="02020809000000000000" pitchFamily="17" charset="-128"/>
              </a:rPr>
              <a:t>ぶつ　　　はな　　　　　　どうぶつ　　　むし　</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9" name="テキスト ボックス 8">
            <a:extLst>
              <a:ext uri="{FF2B5EF4-FFF2-40B4-BE49-F238E27FC236}">
                <a16:creationId xmlns:a16="http://schemas.microsoft.com/office/drawing/2014/main" id="{1782C7C9-6FCC-4A1B-8852-EF1CF254DF50}"/>
              </a:ext>
            </a:extLst>
          </p:cNvPr>
          <p:cNvSpPr txBox="1"/>
          <p:nvPr/>
        </p:nvSpPr>
        <p:spPr>
          <a:xfrm>
            <a:off x="83779" y="6481653"/>
            <a:ext cx="11880000" cy="360000"/>
          </a:xfrm>
          <a:prstGeom prst="rect">
            <a:avLst/>
          </a:prstGeom>
          <a:noFill/>
        </p:spPr>
        <p:txBody>
          <a:bodyPr wrap="square" rtlCol="0" anchor="ctr" anchorCtr="0">
            <a:noAutofit/>
          </a:bodyPr>
          <a:lstStyle/>
          <a:p>
            <a:pPr algn="r"/>
            <a:r>
              <a:rPr kumimoji="1" lang="ja-JP" altLang="en-US" sz="2000" dirty="0">
                <a:latin typeface="ＭＳ ゴシック" panose="020B0609070205080204" pitchFamily="49" charset="-128"/>
                <a:ea typeface="ＭＳ ゴシック" panose="020B0609070205080204" pitchFamily="49" charset="-128"/>
              </a:rPr>
              <a:t>参考「みらいをひらく　小学理科３</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１　生き物をさがそう</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　教育出版</a:t>
            </a:r>
          </a:p>
        </p:txBody>
      </p:sp>
      <p:pic>
        <p:nvPicPr>
          <p:cNvPr id="10" name="Picture 2" descr="先生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3736" y="2829330"/>
            <a:ext cx="2137255" cy="291443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F3E83545-08B6-4CD1-9CE8-A06F0FB74F04}"/>
              </a:ext>
            </a:extLst>
          </p:cNvPr>
          <p:cNvSpPr txBox="1"/>
          <p:nvPr/>
        </p:nvSpPr>
        <p:spPr>
          <a:xfrm>
            <a:off x="3552669" y="1925668"/>
            <a:ext cx="8143978"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い　　 　 もの</a:t>
            </a:r>
            <a:endParaRPr lang="en-US" altLang="ja-JP"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163881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6705"/>
            <a:ext cx="10515600" cy="1325563"/>
          </a:xfrm>
        </p:spPr>
        <p:txBody>
          <a:bodyPr/>
          <a:lstStyle/>
          <a:p>
            <a:r>
              <a:rPr kumimoji="1" lang="ja-JP" altLang="en-US" dirty="0">
                <a:latin typeface="HGPｺﾞｼｯｸE" panose="020B0900000000000000" pitchFamily="50" charset="-128"/>
                <a:ea typeface="HGPｺﾞｼｯｸE" panose="020B0900000000000000" pitchFamily="50" charset="-128"/>
              </a:rPr>
              <a:t>言葉の確認</a:t>
            </a:r>
          </a:p>
        </p:txBody>
      </p:sp>
      <p:graphicFrame>
        <p:nvGraphicFramePr>
          <p:cNvPr id="4" name="コンテンツ プレースホルダー 3"/>
          <p:cNvGraphicFramePr>
            <a:graphicFrameLocks noGrp="1"/>
          </p:cNvGraphicFramePr>
          <p:nvPr>
            <p:ph idx="1"/>
          </p:nvPr>
        </p:nvGraphicFramePr>
        <p:xfrm>
          <a:off x="838200" y="1512269"/>
          <a:ext cx="10515601" cy="4429442"/>
        </p:xfrm>
        <a:graphic>
          <a:graphicData uri="http://schemas.openxmlformats.org/drawingml/2006/table">
            <a:tbl>
              <a:tblPr firstRow="1" bandRow="1">
                <a:tableStyleId>{5940675A-B579-460E-94D1-54222C63F5DA}</a:tableStyleId>
              </a:tblPr>
              <a:tblGrid>
                <a:gridCol w="2284141">
                  <a:extLst>
                    <a:ext uri="{9D8B030D-6E8A-4147-A177-3AD203B41FA5}">
                      <a16:colId xmlns:a16="http://schemas.microsoft.com/office/drawing/2014/main" val="3023291173"/>
                    </a:ext>
                  </a:extLst>
                </a:gridCol>
                <a:gridCol w="4717896">
                  <a:extLst>
                    <a:ext uri="{9D8B030D-6E8A-4147-A177-3AD203B41FA5}">
                      <a16:colId xmlns:a16="http://schemas.microsoft.com/office/drawing/2014/main" val="3994574376"/>
                    </a:ext>
                  </a:extLst>
                </a:gridCol>
                <a:gridCol w="3513564">
                  <a:extLst>
                    <a:ext uri="{9D8B030D-6E8A-4147-A177-3AD203B41FA5}">
                      <a16:colId xmlns:a16="http://schemas.microsoft.com/office/drawing/2014/main" val="723312643"/>
                    </a:ext>
                  </a:extLst>
                </a:gridCol>
              </a:tblGrid>
              <a:tr h="2243748">
                <a:tc>
                  <a:txBody>
                    <a:bodyPr/>
                    <a:lstStyle/>
                    <a:p>
                      <a:pPr algn="ctr"/>
                      <a:r>
                        <a:rPr kumimoji="1" lang="ja-JP" altLang="en-US" sz="6000" dirty="0"/>
                        <a:t>植物</a:t>
                      </a:r>
                      <a:endParaRPr kumimoji="1" lang="ja-JP" altLang="en-US" sz="60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3600" dirty="0"/>
                        <a:t>タンポポなどの花や、　</a:t>
                      </a:r>
                      <a:endParaRPr kumimoji="1" lang="en-US" altLang="ja-JP" sz="3600" dirty="0"/>
                    </a:p>
                    <a:p>
                      <a:endParaRPr kumimoji="1" lang="en-US" altLang="ja-JP" sz="900" dirty="0"/>
                    </a:p>
                    <a:p>
                      <a:r>
                        <a:rPr kumimoji="1" lang="ja-JP" altLang="en-US" sz="3600" dirty="0"/>
                        <a:t>畑で育てているジャ</a:t>
                      </a:r>
                      <a:endParaRPr kumimoji="1" lang="en-US" altLang="ja-JP" sz="3600" dirty="0"/>
                    </a:p>
                    <a:p>
                      <a:endParaRPr kumimoji="1" lang="en-US" altLang="ja-JP" sz="1000" dirty="0"/>
                    </a:p>
                    <a:p>
                      <a:r>
                        <a:rPr kumimoji="1" lang="ja-JP" altLang="en-US" sz="3600" dirty="0"/>
                        <a:t>ガイモなどのこと</a:t>
                      </a:r>
                      <a:endParaRPr kumimoji="1" lang="ja-JP" altLang="en-US" sz="3600" dirty="0">
                        <a:latin typeface="BIZ UDPゴシック" panose="020B0400000000000000" pitchFamily="50" charset="-128"/>
                        <a:ea typeface="BIZ UDPゴシック" panose="020B0400000000000000" pitchFamily="50" charset="-128"/>
                      </a:endParaRPr>
                    </a:p>
                  </a:txBody>
                  <a:tcPr anchor="b"/>
                </a:tc>
                <a:tc>
                  <a:txBody>
                    <a:bodyPr/>
                    <a:lstStyle/>
                    <a:p>
                      <a:endParaRPr kumimoji="1" lang="ja-JP" altLang="en-US" sz="3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86408280"/>
                  </a:ext>
                </a:extLst>
              </a:tr>
              <a:tr h="2185694">
                <a:tc>
                  <a:txBody>
                    <a:bodyPr/>
                    <a:lstStyle/>
                    <a:p>
                      <a:pPr algn="ctr"/>
                      <a:r>
                        <a:rPr kumimoji="1" lang="ja-JP" altLang="en-US" sz="6000" dirty="0"/>
                        <a:t>動物</a:t>
                      </a:r>
                      <a:endParaRPr kumimoji="1" lang="ja-JP" altLang="en-US" sz="60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3600" dirty="0"/>
                        <a:t>トンボなどの虫や、</a:t>
                      </a:r>
                      <a:endParaRPr kumimoji="1" lang="en-US" altLang="ja-JP" sz="1050" dirty="0"/>
                    </a:p>
                    <a:p>
                      <a:endParaRPr kumimoji="1" lang="en-US" altLang="ja-JP" sz="1050" dirty="0"/>
                    </a:p>
                    <a:p>
                      <a:r>
                        <a:rPr kumimoji="1" lang="ja-JP" altLang="en-US" sz="3600" dirty="0"/>
                        <a:t>犬や猫などのこと</a:t>
                      </a:r>
                      <a:endParaRPr kumimoji="1" lang="ja-JP" altLang="en-US" sz="3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3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34628017"/>
                  </a:ext>
                </a:extLst>
              </a:tr>
            </a:tbl>
          </a:graphicData>
        </a:graphic>
      </p:graphicFrame>
      <p:pic>
        <p:nvPicPr>
          <p:cNvPr id="5" name="Picture 12" descr="シロツメクサのイラスト">
            <a:extLst>
              <a:ext uri="{FF2B5EF4-FFF2-40B4-BE49-F238E27FC236}">
                <a16:creationId xmlns:a16="http://schemas.microsoft.com/office/drawing/2014/main" id="{2D773B81-C963-4F16-95EC-E8D53E361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87" y="2364060"/>
            <a:ext cx="1266030" cy="12660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じゃがいも掘りをしている女の子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9917" y="2382065"/>
            <a:ext cx="1294084" cy="12940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オニヤンマのイラスト">
            <a:extLst>
              <a:ext uri="{FF2B5EF4-FFF2-40B4-BE49-F238E27FC236}">
                <a16:creationId xmlns:a16="http://schemas.microsoft.com/office/drawing/2014/main" id="{DEE54994-DE0E-4FD4-A38D-DE326E0EF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4809" y="4053837"/>
            <a:ext cx="881394" cy="881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獣医と犬と猫のイラスト"/>
          <p:cNvPicPr>
            <a:picLocks noChangeAspect="1" noChangeArrowheads="1"/>
          </p:cNvPicPr>
          <p:nvPr/>
        </p:nvPicPr>
        <p:blipFill rotWithShape="1">
          <a:blip r:embed="rId6">
            <a:extLst>
              <a:ext uri="{28A0092B-C50C-407E-A947-70E740481C1C}">
                <a14:useLocalDpi xmlns:a14="http://schemas.microsoft.com/office/drawing/2010/main" val="0"/>
              </a:ext>
            </a:extLst>
          </a:blip>
          <a:srcRect l="29435" t="28815" r="24776" b="34241"/>
          <a:stretch/>
        </p:blipFill>
        <p:spPr bwMode="auto">
          <a:xfrm>
            <a:off x="9590393" y="4661210"/>
            <a:ext cx="1289218" cy="104016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54C135D0-D610-4554-AB34-01B9BB50CC19}"/>
              </a:ext>
            </a:extLst>
          </p:cNvPr>
          <p:cNvSpPr/>
          <p:nvPr/>
        </p:nvSpPr>
        <p:spPr>
          <a:xfrm>
            <a:off x="968058" y="-36828"/>
            <a:ext cx="4900134"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BIZ UDPゴシック" panose="020B0400000000000000" pitchFamily="50" charset="-128"/>
                <a:ea typeface="BIZ UDPゴシック" panose="020B0400000000000000" pitchFamily="50" charset="-128"/>
              </a:rPr>
              <a:t>ことば　　　かくにん</a:t>
            </a:r>
          </a:p>
        </p:txBody>
      </p:sp>
      <p:sp>
        <p:nvSpPr>
          <p:cNvPr id="11" name="正方形/長方形 10">
            <a:extLst>
              <a:ext uri="{FF2B5EF4-FFF2-40B4-BE49-F238E27FC236}">
                <a16:creationId xmlns:a16="http://schemas.microsoft.com/office/drawing/2014/main" id="{54C135D0-D610-4554-AB34-01B9BB50CC19}"/>
              </a:ext>
            </a:extLst>
          </p:cNvPr>
          <p:cNvSpPr/>
          <p:nvPr/>
        </p:nvSpPr>
        <p:spPr>
          <a:xfrm>
            <a:off x="826260" y="1698972"/>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err="1">
                <a:latin typeface="BIZ UDPゴシック" panose="020B0400000000000000" pitchFamily="50" charset="-128"/>
                <a:ea typeface="BIZ UDPゴシック" panose="020B0400000000000000" pitchFamily="50" charset="-128"/>
              </a:rPr>
              <a:t>しょく</a:t>
            </a:r>
            <a:r>
              <a:rPr kumimoji="1" lang="ja-JP" altLang="en-US" sz="2400" dirty="0">
                <a:latin typeface="BIZ UDPゴシック" panose="020B0400000000000000" pitchFamily="50" charset="-128"/>
                <a:ea typeface="BIZ UDPゴシック" panose="020B0400000000000000" pitchFamily="50" charset="-128"/>
              </a:rPr>
              <a:t>ぶつ</a:t>
            </a:r>
          </a:p>
        </p:txBody>
      </p:sp>
      <p:sp>
        <p:nvSpPr>
          <p:cNvPr id="12" name="正方形/長方形 11">
            <a:extLst>
              <a:ext uri="{FF2B5EF4-FFF2-40B4-BE49-F238E27FC236}">
                <a16:creationId xmlns:a16="http://schemas.microsoft.com/office/drawing/2014/main" id="{54C135D0-D610-4554-AB34-01B9BB50CC19}"/>
              </a:ext>
            </a:extLst>
          </p:cNvPr>
          <p:cNvSpPr/>
          <p:nvPr/>
        </p:nvSpPr>
        <p:spPr>
          <a:xfrm>
            <a:off x="838200" y="3931161"/>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どうぶつ</a:t>
            </a:r>
          </a:p>
        </p:txBody>
      </p:sp>
      <p:sp>
        <p:nvSpPr>
          <p:cNvPr id="13" name="正方形/長方形 12">
            <a:extLst>
              <a:ext uri="{FF2B5EF4-FFF2-40B4-BE49-F238E27FC236}">
                <a16:creationId xmlns:a16="http://schemas.microsoft.com/office/drawing/2014/main" id="{54C135D0-D610-4554-AB34-01B9BB50CC19}"/>
              </a:ext>
            </a:extLst>
          </p:cNvPr>
          <p:cNvSpPr/>
          <p:nvPr/>
        </p:nvSpPr>
        <p:spPr>
          <a:xfrm>
            <a:off x="5495618" y="1326832"/>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はな</a:t>
            </a:r>
          </a:p>
        </p:txBody>
      </p:sp>
      <p:sp>
        <p:nvSpPr>
          <p:cNvPr id="14" name="正方形/長方形 13">
            <a:extLst>
              <a:ext uri="{FF2B5EF4-FFF2-40B4-BE49-F238E27FC236}">
                <a16:creationId xmlns:a16="http://schemas.microsoft.com/office/drawing/2014/main" id="{54C135D0-D610-4554-AB34-01B9BB50CC19}"/>
              </a:ext>
            </a:extLst>
          </p:cNvPr>
          <p:cNvSpPr/>
          <p:nvPr/>
        </p:nvSpPr>
        <p:spPr>
          <a:xfrm>
            <a:off x="2755819" y="4437013"/>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いぬ　　ねこ</a:t>
            </a:r>
          </a:p>
        </p:txBody>
      </p:sp>
      <p:sp>
        <p:nvSpPr>
          <p:cNvPr id="15" name="正方形/長方形 14">
            <a:extLst>
              <a:ext uri="{FF2B5EF4-FFF2-40B4-BE49-F238E27FC236}">
                <a16:creationId xmlns:a16="http://schemas.microsoft.com/office/drawing/2014/main" id="{54C135D0-D610-4554-AB34-01B9BB50CC19}"/>
              </a:ext>
            </a:extLst>
          </p:cNvPr>
          <p:cNvSpPr/>
          <p:nvPr/>
        </p:nvSpPr>
        <p:spPr>
          <a:xfrm>
            <a:off x="5122355" y="3750255"/>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むし</a:t>
            </a:r>
          </a:p>
        </p:txBody>
      </p:sp>
      <p:sp>
        <p:nvSpPr>
          <p:cNvPr id="16" name="正方形/長方形 15">
            <a:extLst>
              <a:ext uri="{FF2B5EF4-FFF2-40B4-BE49-F238E27FC236}">
                <a16:creationId xmlns:a16="http://schemas.microsoft.com/office/drawing/2014/main" id="{54C135D0-D610-4554-AB34-01B9BB50CC19}"/>
              </a:ext>
            </a:extLst>
          </p:cNvPr>
          <p:cNvSpPr/>
          <p:nvPr/>
        </p:nvSpPr>
        <p:spPr>
          <a:xfrm>
            <a:off x="2755819" y="2009925"/>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はたけ　そだ</a:t>
            </a:r>
          </a:p>
        </p:txBody>
      </p:sp>
      <p:sp>
        <p:nvSpPr>
          <p:cNvPr id="3" name="楕円 2"/>
          <p:cNvSpPr/>
          <p:nvPr/>
        </p:nvSpPr>
        <p:spPr>
          <a:xfrm>
            <a:off x="2566737" y="2009925"/>
            <a:ext cx="7023656" cy="334813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600" b="1" dirty="0">
                <a:latin typeface="BIZ UDPゴシック" panose="020B0400000000000000" pitchFamily="50" charset="-128"/>
                <a:ea typeface="BIZ UDPゴシック" panose="020B0400000000000000" pitchFamily="50" charset="-128"/>
              </a:rPr>
              <a:t>生き物</a:t>
            </a:r>
          </a:p>
        </p:txBody>
      </p:sp>
      <p:sp>
        <p:nvSpPr>
          <p:cNvPr id="17" name="正方形/長方形 16">
            <a:extLst>
              <a:ext uri="{FF2B5EF4-FFF2-40B4-BE49-F238E27FC236}">
                <a16:creationId xmlns:a16="http://schemas.microsoft.com/office/drawing/2014/main" id="{54C135D0-D610-4554-AB34-01B9BB50CC19}"/>
              </a:ext>
            </a:extLst>
          </p:cNvPr>
          <p:cNvSpPr/>
          <p:nvPr/>
        </p:nvSpPr>
        <p:spPr>
          <a:xfrm>
            <a:off x="3739332" y="2576786"/>
            <a:ext cx="4900134"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い　　　　　　　　　もの</a:t>
            </a:r>
          </a:p>
        </p:txBody>
      </p:sp>
    </p:spTree>
    <p:extLst>
      <p:ext uri="{BB962C8B-B14F-4D97-AF65-F5344CB8AC3E}">
        <p14:creationId xmlns:p14="http://schemas.microsoft.com/office/powerpoint/2010/main" val="13081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0105E3-02BD-4218-B6EB-23EB0397983F}"/>
              </a:ext>
            </a:extLst>
          </p:cNvPr>
          <p:cNvSpPr>
            <a:spLocks noGrp="1"/>
          </p:cNvSpPr>
          <p:nvPr>
            <p:ph type="title"/>
          </p:nvPr>
        </p:nvSpPr>
        <p:spPr/>
        <p:txBody>
          <a:bodyPr/>
          <a:lstStyle/>
          <a:p>
            <a:r>
              <a:rPr kumimoji="1" lang="ja-JP" altLang="en-US">
                <a:latin typeface="BIZ UDPゴシック" panose="020B0400000000000000" pitchFamily="50" charset="-128"/>
                <a:ea typeface="BIZ UDPゴシック" panose="020B0400000000000000" pitchFamily="50" charset="-128"/>
              </a:rPr>
              <a:t>振り返り</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A161BB36-98CD-40A1-BEFD-EF4650388771}"/>
              </a:ext>
            </a:extLst>
          </p:cNvPr>
          <p:cNvSpPr>
            <a:spLocks noGrp="1"/>
          </p:cNvSpPr>
          <p:nvPr>
            <p:ph idx="1"/>
          </p:nvPr>
        </p:nvSpPr>
        <p:spPr>
          <a:xfrm>
            <a:off x="838200" y="1904612"/>
            <a:ext cx="10515600" cy="4652306"/>
          </a:xfrm>
          <a:solidFill>
            <a:schemeClr val="accent1">
              <a:lumMod val="20000"/>
              <a:lumOff val="80000"/>
            </a:schemeClr>
          </a:solidFill>
        </p:spPr>
        <p:txBody>
          <a:bodyPr>
            <a:normAutofit/>
          </a:bodyPr>
          <a:lstStyle/>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」が分かった。（分からなかった。）</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」ができた。（難しかった。）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・もっと、やってみたい。（考えたい。）</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・友達の「　　　　」が良かった。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」の時に使えそう。</a:t>
            </a:r>
            <a:r>
              <a:rPr lang="ja-JP" altLang="en-US" dirty="0">
                <a:latin typeface="UD デジタル 教科書体 NK-B" panose="02020700000000000000" pitchFamily="18" charset="-128"/>
                <a:ea typeface="UD デジタル 教科書体 NK-B" panose="02020700000000000000" pitchFamily="18" charset="-128"/>
              </a:rPr>
              <a:t>（使ってみよう。）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・もしかしたら、～じゃないのかな？</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・～をやってみたい。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・～で、びっくりした。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A62EBC03-470E-4D47-80B1-A0070F84026E}"/>
              </a:ext>
            </a:extLst>
          </p:cNvPr>
          <p:cNvPicPr>
            <a:picLocks noChangeAspect="1"/>
          </p:cNvPicPr>
          <p:nvPr/>
        </p:nvPicPr>
        <p:blipFill>
          <a:blip r:embed="rId3"/>
          <a:stretch>
            <a:fillRect/>
          </a:stretch>
        </p:blipFill>
        <p:spPr>
          <a:xfrm>
            <a:off x="9639300" y="111125"/>
            <a:ext cx="1714500" cy="1714500"/>
          </a:xfrm>
          <a:prstGeom prst="rect">
            <a:avLst/>
          </a:prstGeom>
        </p:spPr>
      </p:pic>
      <p:sp>
        <p:nvSpPr>
          <p:cNvPr id="6" name="正方形/長方形 5"/>
          <p:cNvSpPr/>
          <p:nvPr/>
        </p:nvSpPr>
        <p:spPr>
          <a:xfrm>
            <a:off x="575777" y="230188"/>
            <a:ext cx="7399526"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ふ　　　　か</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2277911" y="1899876"/>
            <a:ext cx="7399526"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わ　　　　　　　　　　　　　　　わ</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3553582" y="2467109"/>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むずか</a:t>
            </a:r>
            <a:endParaRPr kumimoji="1" lang="ja-JP" altLang="en-US" sz="1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996948" y="3001330"/>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かんが</a:t>
            </a:r>
            <a:endParaRPr kumimoji="1" lang="ja-JP" altLang="en-US" sz="200"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838200" y="3503459"/>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ともだち</a:t>
            </a:r>
            <a:endParaRPr kumimoji="1" lang="ja-JP" altLang="en-US" sz="1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102792" y="3466346"/>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よ</a:t>
            </a:r>
            <a:endParaRPr kumimoji="1" lang="ja-JP" altLang="en-US" sz="100"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2295402" y="4005588"/>
            <a:ext cx="3559124"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とき　　　　 つか　　　　　　　　　　　　   つか</a:t>
            </a:r>
            <a:endParaRPr kumimoji="1" lang="ja-JP" altLang="en-US" sz="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80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6705"/>
            <a:ext cx="10515600" cy="1325563"/>
          </a:xfrm>
        </p:spPr>
        <p:txBody>
          <a:bodyPr/>
          <a:lstStyle/>
          <a:p>
            <a:r>
              <a:rPr kumimoji="1" lang="ja-JP" altLang="en-US" dirty="0">
                <a:latin typeface="HGPｺﾞｼｯｸE" panose="020B0900000000000000" pitchFamily="50" charset="-128"/>
                <a:ea typeface="HGPｺﾞｼｯｸE" panose="020B0900000000000000" pitchFamily="50" charset="-128"/>
              </a:rPr>
              <a:t>言葉の紹介</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54198880"/>
              </p:ext>
            </p:extLst>
          </p:nvPr>
        </p:nvGraphicFramePr>
        <p:xfrm>
          <a:off x="838200" y="1512269"/>
          <a:ext cx="10515601" cy="4429442"/>
        </p:xfrm>
        <a:graphic>
          <a:graphicData uri="http://schemas.openxmlformats.org/drawingml/2006/table">
            <a:tbl>
              <a:tblPr firstRow="1" bandRow="1">
                <a:tableStyleId>{5940675A-B579-460E-94D1-54222C63F5DA}</a:tableStyleId>
              </a:tblPr>
              <a:tblGrid>
                <a:gridCol w="2284141">
                  <a:extLst>
                    <a:ext uri="{9D8B030D-6E8A-4147-A177-3AD203B41FA5}">
                      <a16:colId xmlns:a16="http://schemas.microsoft.com/office/drawing/2014/main" val="3023291173"/>
                    </a:ext>
                  </a:extLst>
                </a:gridCol>
                <a:gridCol w="4717896">
                  <a:extLst>
                    <a:ext uri="{9D8B030D-6E8A-4147-A177-3AD203B41FA5}">
                      <a16:colId xmlns:a16="http://schemas.microsoft.com/office/drawing/2014/main" val="3994574376"/>
                    </a:ext>
                  </a:extLst>
                </a:gridCol>
                <a:gridCol w="3513564">
                  <a:extLst>
                    <a:ext uri="{9D8B030D-6E8A-4147-A177-3AD203B41FA5}">
                      <a16:colId xmlns:a16="http://schemas.microsoft.com/office/drawing/2014/main" val="723312643"/>
                    </a:ext>
                  </a:extLst>
                </a:gridCol>
              </a:tblGrid>
              <a:tr h="2243748">
                <a:tc>
                  <a:txBody>
                    <a:bodyPr/>
                    <a:lstStyle/>
                    <a:p>
                      <a:pPr algn="ctr"/>
                      <a:r>
                        <a:rPr kumimoji="1" lang="ja-JP" altLang="en-US" sz="6000" dirty="0"/>
                        <a:t>植物</a:t>
                      </a:r>
                      <a:endParaRPr kumimoji="1" lang="ja-JP" altLang="en-US" sz="60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3600" dirty="0"/>
                        <a:t>タンポポなどの花や、　</a:t>
                      </a:r>
                      <a:endParaRPr kumimoji="1" lang="en-US" altLang="ja-JP" sz="3600" dirty="0"/>
                    </a:p>
                    <a:p>
                      <a:endParaRPr kumimoji="1" lang="en-US" altLang="ja-JP" sz="900" dirty="0"/>
                    </a:p>
                    <a:p>
                      <a:r>
                        <a:rPr kumimoji="1" lang="ja-JP" altLang="en-US" sz="3600" dirty="0"/>
                        <a:t>畑で育てているジャ</a:t>
                      </a:r>
                      <a:endParaRPr kumimoji="1" lang="en-US" altLang="ja-JP" sz="3600" dirty="0"/>
                    </a:p>
                    <a:p>
                      <a:endParaRPr kumimoji="1" lang="en-US" altLang="ja-JP" sz="1000" dirty="0"/>
                    </a:p>
                    <a:p>
                      <a:r>
                        <a:rPr kumimoji="1" lang="ja-JP" altLang="en-US" sz="3600" dirty="0"/>
                        <a:t>ガイモなどのこと</a:t>
                      </a:r>
                      <a:endParaRPr kumimoji="1" lang="ja-JP" altLang="en-US" sz="3600" dirty="0">
                        <a:latin typeface="BIZ UDPゴシック" panose="020B0400000000000000" pitchFamily="50" charset="-128"/>
                        <a:ea typeface="BIZ UDPゴシック" panose="020B0400000000000000" pitchFamily="50" charset="-128"/>
                      </a:endParaRPr>
                    </a:p>
                  </a:txBody>
                  <a:tcPr anchor="b"/>
                </a:tc>
                <a:tc>
                  <a:txBody>
                    <a:bodyPr/>
                    <a:lstStyle/>
                    <a:p>
                      <a:endParaRPr kumimoji="1" lang="ja-JP" altLang="en-US" sz="3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86408280"/>
                  </a:ext>
                </a:extLst>
              </a:tr>
              <a:tr h="2185694">
                <a:tc>
                  <a:txBody>
                    <a:bodyPr/>
                    <a:lstStyle/>
                    <a:p>
                      <a:pPr algn="ctr"/>
                      <a:r>
                        <a:rPr kumimoji="1" lang="ja-JP" altLang="en-US" sz="6000" dirty="0"/>
                        <a:t>動物</a:t>
                      </a:r>
                      <a:endParaRPr kumimoji="1" lang="ja-JP" altLang="en-US" sz="60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3600" dirty="0"/>
                        <a:t>トンボなどの虫や、</a:t>
                      </a:r>
                      <a:endParaRPr kumimoji="1" lang="en-US" altLang="ja-JP" sz="1050" dirty="0"/>
                    </a:p>
                    <a:p>
                      <a:endParaRPr kumimoji="1" lang="en-US" altLang="ja-JP" sz="1050" dirty="0"/>
                    </a:p>
                    <a:p>
                      <a:r>
                        <a:rPr kumimoji="1" lang="ja-JP" altLang="en-US" sz="3600" dirty="0"/>
                        <a:t>犬や猫などのこと</a:t>
                      </a:r>
                      <a:endParaRPr kumimoji="1" lang="ja-JP" altLang="en-US" sz="3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3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34628017"/>
                  </a:ext>
                </a:extLst>
              </a:tr>
            </a:tbl>
          </a:graphicData>
        </a:graphic>
      </p:graphicFrame>
      <p:pic>
        <p:nvPicPr>
          <p:cNvPr id="5" name="Picture 12" descr="シロツメクサのイラスト">
            <a:extLst>
              <a:ext uri="{FF2B5EF4-FFF2-40B4-BE49-F238E27FC236}">
                <a16:creationId xmlns:a16="http://schemas.microsoft.com/office/drawing/2014/main" id="{2D773B81-C963-4F16-95EC-E8D53E361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87" y="2364060"/>
            <a:ext cx="1266030" cy="12660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じゃがいも掘りをしている女の子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9917" y="2382065"/>
            <a:ext cx="1294084" cy="12940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オニヤンマのイラスト">
            <a:extLst>
              <a:ext uri="{FF2B5EF4-FFF2-40B4-BE49-F238E27FC236}">
                <a16:creationId xmlns:a16="http://schemas.microsoft.com/office/drawing/2014/main" id="{DEE54994-DE0E-4FD4-A38D-DE326E0EF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4809" y="4053837"/>
            <a:ext cx="881394" cy="881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獣医と犬と猫のイラスト"/>
          <p:cNvPicPr>
            <a:picLocks noChangeAspect="1" noChangeArrowheads="1"/>
          </p:cNvPicPr>
          <p:nvPr/>
        </p:nvPicPr>
        <p:blipFill rotWithShape="1">
          <a:blip r:embed="rId6">
            <a:extLst>
              <a:ext uri="{28A0092B-C50C-407E-A947-70E740481C1C}">
                <a14:useLocalDpi xmlns:a14="http://schemas.microsoft.com/office/drawing/2010/main" val="0"/>
              </a:ext>
            </a:extLst>
          </a:blip>
          <a:srcRect l="29435" t="28815" r="24776" b="34241"/>
          <a:stretch/>
        </p:blipFill>
        <p:spPr bwMode="auto">
          <a:xfrm>
            <a:off x="9590393" y="4661210"/>
            <a:ext cx="1289218" cy="104016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54C135D0-D610-4554-AB34-01B9BB50CC19}"/>
              </a:ext>
            </a:extLst>
          </p:cNvPr>
          <p:cNvSpPr/>
          <p:nvPr/>
        </p:nvSpPr>
        <p:spPr>
          <a:xfrm>
            <a:off x="377719" y="0"/>
            <a:ext cx="40827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ことば　　しょうかい</a:t>
            </a:r>
          </a:p>
        </p:txBody>
      </p:sp>
      <p:sp>
        <p:nvSpPr>
          <p:cNvPr id="11" name="正方形/長方形 10">
            <a:extLst>
              <a:ext uri="{FF2B5EF4-FFF2-40B4-BE49-F238E27FC236}">
                <a16:creationId xmlns:a16="http://schemas.microsoft.com/office/drawing/2014/main" id="{54C135D0-D610-4554-AB34-01B9BB50CC19}"/>
              </a:ext>
            </a:extLst>
          </p:cNvPr>
          <p:cNvSpPr/>
          <p:nvPr/>
        </p:nvSpPr>
        <p:spPr>
          <a:xfrm>
            <a:off x="826260" y="1698972"/>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err="1">
                <a:latin typeface="BIZ UDPゴシック" panose="020B0400000000000000" pitchFamily="50" charset="-128"/>
                <a:ea typeface="BIZ UDPゴシック" panose="020B0400000000000000" pitchFamily="50" charset="-128"/>
              </a:rPr>
              <a:t>しょく</a:t>
            </a:r>
            <a:r>
              <a:rPr kumimoji="1" lang="ja-JP" altLang="en-US" sz="2400" dirty="0">
                <a:latin typeface="BIZ UDPゴシック" panose="020B0400000000000000" pitchFamily="50" charset="-128"/>
                <a:ea typeface="BIZ UDPゴシック" panose="020B0400000000000000" pitchFamily="50" charset="-128"/>
              </a:rPr>
              <a:t>ぶつ</a:t>
            </a:r>
          </a:p>
        </p:txBody>
      </p:sp>
      <p:sp>
        <p:nvSpPr>
          <p:cNvPr id="12" name="正方形/長方形 11">
            <a:extLst>
              <a:ext uri="{FF2B5EF4-FFF2-40B4-BE49-F238E27FC236}">
                <a16:creationId xmlns:a16="http://schemas.microsoft.com/office/drawing/2014/main" id="{54C135D0-D610-4554-AB34-01B9BB50CC19}"/>
              </a:ext>
            </a:extLst>
          </p:cNvPr>
          <p:cNvSpPr/>
          <p:nvPr/>
        </p:nvSpPr>
        <p:spPr>
          <a:xfrm>
            <a:off x="838200" y="3931161"/>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どうぶつ</a:t>
            </a:r>
          </a:p>
        </p:txBody>
      </p:sp>
      <p:sp>
        <p:nvSpPr>
          <p:cNvPr id="13" name="正方形/長方形 12">
            <a:extLst>
              <a:ext uri="{FF2B5EF4-FFF2-40B4-BE49-F238E27FC236}">
                <a16:creationId xmlns:a16="http://schemas.microsoft.com/office/drawing/2014/main" id="{54C135D0-D610-4554-AB34-01B9BB50CC19}"/>
              </a:ext>
            </a:extLst>
          </p:cNvPr>
          <p:cNvSpPr/>
          <p:nvPr/>
        </p:nvSpPr>
        <p:spPr>
          <a:xfrm>
            <a:off x="5495618" y="1326832"/>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はな</a:t>
            </a:r>
          </a:p>
        </p:txBody>
      </p:sp>
      <p:sp>
        <p:nvSpPr>
          <p:cNvPr id="14" name="正方形/長方形 13">
            <a:extLst>
              <a:ext uri="{FF2B5EF4-FFF2-40B4-BE49-F238E27FC236}">
                <a16:creationId xmlns:a16="http://schemas.microsoft.com/office/drawing/2014/main" id="{54C135D0-D610-4554-AB34-01B9BB50CC19}"/>
              </a:ext>
            </a:extLst>
          </p:cNvPr>
          <p:cNvSpPr/>
          <p:nvPr/>
        </p:nvSpPr>
        <p:spPr>
          <a:xfrm>
            <a:off x="2755819" y="4437013"/>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いぬ　　ねこ</a:t>
            </a:r>
          </a:p>
        </p:txBody>
      </p:sp>
      <p:sp>
        <p:nvSpPr>
          <p:cNvPr id="15" name="正方形/長方形 14">
            <a:extLst>
              <a:ext uri="{FF2B5EF4-FFF2-40B4-BE49-F238E27FC236}">
                <a16:creationId xmlns:a16="http://schemas.microsoft.com/office/drawing/2014/main" id="{54C135D0-D610-4554-AB34-01B9BB50CC19}"/>
              </a:ext>
            </a:extLst>
          </p:cNvPr>
          <p:cNvSpPr/>
          <p:nvPr/>
        </p:nvSpPr>
        <p:spPr>
          <a:xfrm>
            <a:off x="5122355" y="3750255"/>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むし</a:t>
            </a:r>
          </a:p>
        </p:txBody>
      </p:sp>
      <p:sp>
        <p:nvSpPr>
          <p:cNvPr id="16" name="正方形/長方形 15">
            <a:extLst>
              <a:ext uri="{FF2B5EF4-FFF2-40B4-BE49-F238E27FC236}">
                <a16:creationId xmlns:a16="http://schemas.microsoft.com/office/drawing/2014/main" id="{54C135D0-D610-4554-AB34-01B9BB50CC19}"/>
              </a:ext>
            </a:extLst>
          </p:cNvPr>
          <p:cNvSpPr/>
          <p:nvPr/>
        </p:nvSpPr>
        <p:spPr>
          <a:xfrm>
            <a:off x="2755819" y="2009925"/>
            <a:ext cx="2279989"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はたけ　そだ</a:t>
            </a:r>
          </a:p>
        </p:txBody>
      </p:sp>
    </p:spTree>
    <p:extLst>
      <p:ext uri="{BB962C8B-B14F-4D97-AF65-F5344CB8AC3E}">
        <p14:creationId xmlns:p14="http://schemas.microsoft.com/office/powerpoint/2010/main" val="106712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2A52D-6EA3-4102-B1DA-18B1954661B8}"/>
              </a:ext>
            </a:extLst>
          </p:cNvPr>
          <p:cNvSpPr>
            <a:spLocks noGrp="1"/>
          </p:cNvSpPr>
          <p:nvPr>
            <p:ph type="title"/>
          </p:nvPr>
        </p:nvSpPr>
        <p:spPr/>
        <p:txBody>
          <a:bodyPr>
            <a:normAutofit/>
          </a:bodyPr>
          <a:lstStyle/>
          <a:p>
            <a:endParaRPr kumimoji="1" lang="ja-JP" altLang="en-US" sz="60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5B02D977-EA1A-4249-B2E7-18DEA5D73332}"/>
              </a:ext>
            </a:extLst>
          </p:cNvPr>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p:txBody>
      </p:sp>
      <p:sp>
        <p:nvSpPr>
          <p:cNvPr id="12" name="正方形/長方形 11">
            <a:extLst>
              <a:ext uri="{FF2B5EF4-FFF2-40B4-BE49-F238E27FC236}">
                <a16:creationId xmlns:a16="http://schemas.microsoft.com/office/drawing/2014/main" id="{54C135D0-D610-4554-AB34-01B9BB50CC19}"/>
              </a:ext>
            </a:extLst>
          </p:cNvPr>
          <p:cNvSpPr/>
          <p:nvPr/>
        </p:nvSpPr>
        <p:spPr>
          <a:xfrm>
            <a:off x="3923806" y="289766"/>
            <a:ext cx="2629394"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い　　もの</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1026" name="Picture 2" descr="植物学者のイラスト">
            <a:extLst>
              <a:ext uri="{FF2B5EF4-FFF2-40B4-BE49-F238E27FC236}">
                <a16:creationId xmlns:a16="http://schemas.microsoft.com/office/drawing/2014/main" id="{3894FFA9-DEAF-44D9-A941-9E01F0C60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0431" y="446246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オニヤンマのイラスト">
            <a:extLst>
              <a:ext uri="{FF2B5EF4-FFF2-40B4-BE49-F238E27FC236}">
                <a16:creationId xmlns:a16="http://schemas.microsoft.com/office/drawing/2014/main" id="{DEE54994-DE0E-4FD4-A38D-DE326E0EF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033" y="235209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アゲハチョウの幼虫のイラスト">
            <a:extLst>
              <a:ext uri="{FF2B5EF4-FFF2-40B4-BE49-F238E27FC236}">
                <a16:creationId xmlns:a16="http://schemas.microsoft.com/office/drawing/2014/main" id="{CF98A9F6-448B-461C-A1F1-8154EAA35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331" y="457386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オオゴマダラのイラスト">
            <a:extLst>
              <a:ext uri="{FF2B5EF4-FFF2-40B4-BE49-F238E27FC236}">
                <a16:creationId xmlns:a16="http://schemas.microsoft.com/office/drawing/2014/main" id="{20708B16-CBA8-4015-9BAD-2C9AFEDDA8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8056" y="200927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くちなしの花のイラスト">
            <a:extLst>
              <a:ext uri="{FF2B5EF4-FFF2-40B4-BE49-F238E27FC236}">
                <a16:creationId xmlns:a16="http://schemas.microsoft.com/office/drawing/2014/main" id="{DBF36516-A9CD-45C7-9EE1-9317449035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660" y="250428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シロツメクサのイラスト">
            <a:extLst>
              <a:ext uri="{FF2B5EF4-FFF2-40B4-BE49-F238E27FC236}">
                <a16:creationId xmlns:a16="http://schemas.microsoft.com/office/drawing/2014/main" id="{2D773B81-C963-4F16-95EC-E8D53E361E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443" y="215878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オオイヌノフグリのイラスト（花）">
            <a:extLst>
              <a:ext uri="{FF2B5EF4-FFF2-40B4-BE49-F238E27FC236}">
                <a16:creationId xmlns:a16="http://schemas.microsoft.com/office/drawing/2014/main" id="{B7065BE7-2CBD-4F84-BAE0-27E8743F60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0" y="477837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クロユリのイラスト">
            <a:extLst>
              <a:ext uri="{FF2B5EF4-FFF2-40B4-BE49-F238E27FC236}">
                <a16:creationId xmlns:a16="http://schemas.microsoft.com/office/drawing/2014/main" id="{B4CD19D7-8153-4E16-A802-EEB4F643FE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9500" y="458668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8" name="タイトル 8">
            <a:extLst>
              <a:ext uri="{FF2B5EF4-FFF2-40B4-BE49-F238E27FC236}">
                <a16:creationId xmlns:a16="http://schemas.microsoft.com/office/drawing/2014/main" id="{C021043C-35C0-449D-86AF-81FE50A01296}"/>
              </a:ext>
            </a:extLst>
          </p:cNvPr>
          <p:cNvSpPr txBox="1">
            <a:spLocks/>
          </p:cNvSpPr>
          <p:nvPr/>
        </p:nvSpPr>
        <p:spPr>
          <a:xfrm>
            <a:off x="3839818" y="790821"/>
            <a:ext cx="7513982" cy="724144"/>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000" u="heavy" dirty="0">
                <a:uFill>
                  <a:solidFill>
                    <a:srgbClr val="FFFF00"/>
                  </a:solidFill>
                </a:uFill>
                <a:latin typeface="UD デジタル 教科書体 NK-R" panose="02020400000000000000" pitchFamily="18" charset="-128"/>
                <a:ea typeface="UD デジタル 教科書体 NK-R" panose="02020400000000000000" pitchFamily="18" charset="-128"/>
              </a:rPr>
              <a:t>生き物をさがそう。</a:t>
            </a:r>
            <a:endParaRPr lang="en-US" altLang="ja-JP" u="heavy" dirty="0">
              <a:uFill>
                <a:solidFill>
                  <a:srgbClr val="FFFF00"/>
                </a:solidFill>
              </a:u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9837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79333-3BC8-4036-8B8F-1A4F903D8315}"/>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4422D1BB-1611-4749-B89E-E14D31205BB2}"/>
              </a:ext>
            </a:extLst>
          </p:cNvPr>
          <p:cNvSpPr>
            <a:spLocks noGrp="1"/>
          </p:cNvSpPr>
          <p:nvPr>
            <p:ph idx="1"/>
          </p:nvPr>
        </p:nvSpPr>
        <p:spPr>
          <a:xfrm>
            <a:off x="838200" y="1779494"/>
            <a:ext cx="10515600" cy="4351338"/>
          </a:xfrm>
        </p:spPr>
        <p:txBody>
          <a:bodyPr/>
          <a:lstStyle/>
          <a:p>
            <a:endParaRPr kumimoji="1" lang="ja-JP" altLang="en-US" dirty="0"/>
          </a:p>
        </p:txBody>
      </p:sp>
      <p:pic>
        <p:nvPicPr>
          <p:cNvPr id="4" name="図 3">
            <a:extLst>
              <a:ext uri="{FF2B5EF4-FFF2-40B4-BE49-F238E27FC236}">
                <a16:creationId xmlns:a16="http://schemas.microsoft.com/office/drawing/2014/main" id="{42CFE4A3-DB27-4E94-AA3C-DE750288F480}"/>
              </a:ext>
            </a:extLst>
          </p:cNvPr>
          <p:cNvPicPr>
            <a:picLocks noChangeAspect="1"/>
          </p:cNvPicPr>
          <p:nvPr/>
        </p:nvPicPr>
        <p:blipFill>
          <a:blip r:embed="rId3">
            <a:clrChange>
              <a:clrFrom>
                <a:srgbClr val="FDFCF8"/>
              </a:clrFrom>
              <a:clrTo>
                <a:srgbClr val="FDFCF8">
                  <a:alpha val="0"/>
                </a:srgbClr>
              </a:clrTo>
            </a:clrChange>
            <a:extLst>
              <a:ext uri="{28A0092B-C50C-407E-A947-70E740481C1C}">
                <a14:useLocalDpi xmlns:a14="http://schemas.microsoft.com/office/drawing/2010/main" val="0"/>
              </a:ext>
            </a:extLst>
          </a:blip>
          <a:stretch>
            <a:fillRect/>
          </a:stretch>
        </p:blipFill>
        <p:spPr>
          <a:xfrm flipH="1">
            <a:off x="0" y="2083707"/>
            <a:ext cx="3060000" cy="3060000"/>
          </a:xfrm>
          <a:prstGeom prst="rect">
            <a:avLst/>
          </a:prstGeom>
        </p:spPr>
      </p:pic>
      <p:pic>
        <p:nvPicPr>
          <p:cNvPr id="5" name="図 4">
            <a:extLst>
              <a:ext uri="{FF2B5EF4-FFF2-40B4-BE49-F238E27FC236}">
                <a16:creationId xmlns:a16="http://schemas.microsoft.com/office/drawing/2014/main" id="{D99FAFC1-3DB6-42A6-835B-DFC6B852D2D7}"/>
              </a:ext>
            </a:extLst>
          </p:cNvPr>
          <p:cNvPicPr>
            <a:picLocks noChangeAspect="1"/>
          </p:cNvPicPr>
          <p:nvPr/>
        </p:nvPicPr>
        <p:blipFill>
          <a:blip r:embed="rId4">
            <a:clrChange>
              <a:clrFrom>
                <a:srgbClr val="FDFDF5"/>
              </a:clrFrom>
              <a:clrTo>
                <a:srgbClr val="FDFDF5">
                  <a:alpha val="0"/>
                </a:srgbClr>
              </a:clrTo>
            </a:clrChange>
            <a:extLst>
              <a:ext uri="{28A0092B-C50C-407E-A947-70E740481C1C}">
                <a14:useLocalDpi xmlns:a14="http://schemas.microsoft.com/office/drawing/2010/main" val="0"/>
              </a:ext>
            </a:extLst>
          </a:blip>
          <a:stretch>
            <a:fillRect/>
          </a:stretch>
        </p:blipFill>
        <p:spPr>
          <a:xfrm>
            <a:off x="9360303" y="3432875"/>
            <a:ext cx="2319999" cy="3060000"/>
          </a:xfrm>
          <a:prstGeom prst="rect">
            <a:avLst/>
          </a:prstGeom>
        </p:spPr>
      </p:pic>
      <p:sp>
        <p:nvSpPr>
          <p:cNvPr id="6" name="吹き出し: 角を丸めた四角形 5">
            <a:extLst>
              <a:ext uri="{FF2B5EF4-FFF2-40B4-BE49-F238E27FC236}">
                <a16:creationId xmlns:a16="http://schemas.microsoft.com/office/drawing/2014/main" id="{F1C7564D-84F4-40D9-89B9-1FD33A592F72}"/>
              </a:ext>
            </a:extLst>
          </p:cNvPr>
          <p:cNvSpPr/>
          <p:nvPr/>
        </p:nvSpPr>
        <p:spPr>
          <a:xfrm>
            <a:off x="2754985" y="365125"/>
            <a:ext cx="5400000" cy="1827912"/>
          </a:xfrm>
          <a:prstGeom prst="wedgeRoundRectCallout">
            <a:avLst>
              <a:gd name="adj1" fmla="val -52189"/>
              <a:gd name="adj2" fmla="val 8823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3200" dirty="0">
                <a:solidFill>
                  <a:schemeClr val="tx1"/>
                </a:solidFill>
                <a:latin typeface="BIZ UDPゴシック" panose="020B0400000000000000" pitchFamily="50" charset="-128"/>
                <a:ea typeface="BIZ UDPゴシック" panose="020B0400000000000000" pitchFamily="50" charset="-128"/>
              </a:rPr>
              <a:t>タンポポは、学校でも</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gn="just">
              <a:lnSpc>
                <a:spcPct val="15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見つけたことがあるよ。</a:t>
            </a:r>
          </a:p>
        </p:txBody>
      </p:sp>
      <p:sp>
        <p:nvSpPr>
          <p:cNvPr id="7" name="吹き出し: 角を丸めた四角形 6">
            <a:extLst>
              <a:ext uri="{FF2B5EF4-FFF2-40B4-BE49-F238E27FC236}">
                <a16:creationId xmlns:a16="http://schemas.microsoft.com/office/drawing/2014/main" id="{1B3B0AD0-F7D9-4208-8411-81E960518F99}"/>
              </a:ext>
            </a:extLst>
          </p:cNvPr>
          <p:cNvSpPr/>
          <p:nvPr/>
        </p:nvSpPr>
        <p:spPr>
          <a:xfrm>
            <a:off x="3307299" y="4049086"/>
            <a:ext cx="5726502" cy="1827913"/>
          </a:xfrm>
          <a:prstGeom prst="wedgeRoundRectCallout">
            <a:avLst>
              <a:gd name="adj1" fmla="val 62387"/>
              <a:gd name="adj2" fmla="val 732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3200" dirty="0">
                <a:solidFill>
                  <a:schemeClr val="tx1"/>
                </a:solidFill>
                <a:latin typeface="BIZ UDPゴシック" panose="020B0400000000000000" pitchFamily="50" charset="-128"/>
                <a:ea typeface="BIZ UDPゴシック" panose="020B0400000000000000" pitchFamily="50" charset="-128"/>
              </a:rPr>
              <a:t>タンポポは、よく見かける</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gn="just">
              <a:lnSpc>
                <a:spcPct val="150000"/>
              </a:lnSpc>
            </a:pPr>
            <a:r>
              <a:rPr lang="ja-JP" altLang="en-US" sz="3200" dirty="0">
                <a:solidFill>
                  <a:schemeClr val="tx1"/>
                </a:solidFill>
                <a:latin typeface="BIZ UDPゴシック" panose="020B0400000000000000" pitchFamily="50" charset="-128"/>
                <a:ea typeface="BIZ UDPゴシック" panose="020B0400000000000000" pitchFamily="50" charset="-128"/>
              </a:rPr>
              <a:t>黄色い花の植物のことかな？</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BB79E0C-1F8B-4D60-B42A-8AC86DDCCB8A}"/>
              </a:ext>
            </a:extLst>
          </p:cNvPr>
          <p:cNvSpPr txBox="1"/>
          <p:nvPr/>
        </p:nvSpPr>
        <p:spPr>
          <a:xfrm>
            <a:off x="4613558" y="372553"/>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がっこう</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9" name="テキスト ボックス 8">
            <a:extLst>
              <a:ext uri="{FF2B5EF4-FFF2-40B4-BE49-F238E27FC236}">
                <a16:creationId xmlns:a16="http://schemas.microsoft.com/office/drawing/2014/main" id="{4C3D3628-4F6C-4AAE-97FD-B0EDCBE6EFF6}"/>
              </a:ext>
            </a:extLst>
          </p:cNvPr>
          <p:cNvSpPr txBox="1"/>
          <p:nvPr/>
        </p:nvSpPr>
        <p:spPr>
          <a:xfrm>
            <a:off x="2319240" y="1146849"/>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み</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0" name="テキスト ボックス 9">
            <a:extLst>
              <a:ext uri="{FF2B5EF4-FFF2-40B4-BE49-F238E27FC236}">
                <a16:creationId xmlns:a16="http://schemas.microsoft.com/office/drawing/2014/main" id="{119ECDDB-4AD6-4280-95FE-B498824B8291}"/>
              </a:ext>
            </a:extLst>
          </p:cNvPr>
          <p:cNvSpPr txBox="1"/>
          <p:nvPr/>
        </p:nvSpPr>
        <p:spPr>
          <a:xfrm>
            <a:off x="3238143" y="4112384"/>
            <a:ext cx="5237954" cy="488448"/>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み</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B600C760-02AD-4D50-A438-111F2D75A35F}"/>
              </a:ext>
            </a:extLst>
          </p:cNvPr>
          <p:cNvSpPr txBox="1"/>
          <p:nvPr/>
        </p:nvSpPr>
        <p:spPr>
          <a:xfrm>
            <a:off x="3386502" y="4811939"/>
            <a:ext cx="5237954" cy="488448"/>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きいろ　　はな　</a:t>
            </a:r>
            <a:r>
              <a:rPr kumimoji="1" lang="ja-JP" altLang="en-US" sz="2000" dirty="0" err="1">
                <a:latin typeface="HG創英ﾌﾟﾚｾﾞﾝｽEB" panose="02020809000000000000" pitchFamily="17" charset="-128"/>
                <a:ea typeface="HG創英ﾌﾟﾚｾﾞﾝｽEB" panose="02020809000000000000" pitchFamily="17" charset="-128"/>
              </a:rPr>
              <a:t>しょく</a:t>
            </a:r>
            <a:r>
              <a:rPr kumimoji="1" lang="ja-JP" altLang="en-US" sz="2000" dirty="0">
                <a:latin typeface="HG創英ﾌﾟﾚｾﾞﾝｽEB" panose="02020809000000000000" pitchFamily="17" charset="-128"/>
                <a:ea typeface="HG創英ﾌﾟﾚｾﾞﾝｽEB" panose="02020809000000000000" pitchFamily="17" charset="-128"/>
              </a:rPr>
              <a:t>ぶつ</a:t>
            </a:r>
          </a:p>
        </p:txBody>
      </p:sp>
    </p:spTree>
    <p:extLst>
      <p:ext uri="{BB962C8B-B14F-4D97-AF65-F5344CB8AC3E}">
        <p14:creationId xmlns:p14="http://schemas.microsoft.com/office/powerpoint/2010/main" val="380372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2A2E516-DA16-40FA-A4CC-B6A8F9F578FE}"/>
              </a:ext>
            </a:extLst>
          </p:cNvPr>
          <p:cNvSpPr/>
          <p:nvPr/>
        </p:nvSpPr>
        <p:spPr>
          <a:xfrm>
            <a:off x="258417" y="365125"/>
            <a:ext cx="3081131"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BIZ UDPゴシック" panose="020B0400000000000000" pitchFamily="50" charset="-128"/>
                <a:ea typeface="BIZ UDPゴシック" panose="020B0400000000000000" pitchFamily="50" charset="-128"/>
              </a:rPr>
              <a:t>やってみよう</a:t>
            </a:r>
          </a:p>
        </p:txBody>
      </p:sp>
      <p:sp>
        <p:nvSpPr>
          <p:cNvPr id="9" name="タイトル 8">
            <a:extLst>
              <a:ext uri="{FF2B5EF4-FFF2-40B4-BE49-F238E27FC236}">
                <a16:creationId xmlns:a16="http://schemas.microsoft.com/office/drawing/2014/main" id="{B5E16276-80DF-4D65-B9CA-BADC20210D06}"/>
              </a:ext>
            </a:extLst>
          </p:cNvPr>
          <p:cNvSpPr txBox="1">
            <a:spLocks noGrp="1"/>
          </p:cNvSpPr>
          <p:nvPr>
            <p:ph type="title"/>
          </p:nvPr>
        </p:nvSpPr>
        <p:spPr>
          <a:xfrm>
            <a:off x="3495980" y="660787"/>
            <a:ext cx="8343094" cy="1415012"/>
          </a:xfrm>
          <a:prstGeom prst="rect">
            <a:avLst/>
          </a:prstGeom>
          <a:noFill/>
        </p:spPr>
        <p:txBody>
          <a:bodyPr wrap="square" tIns="0" bIns="0" rtlCol="0" anchor="b" anchorCtr="0">
            <a:noAutofit/>
          </a:bodyPr>
          <a:lstStyle/>
          <a:p>
            <a:pPr algn="just"/>
            <a:r>
              <a:rPr kumimoji="1"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kumimoji="1"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身の回りでよく見られる、</a:t>
            </a:r>
            <a:br>
              <a:rPr kumimoji="1" lang="en-US" altLang="ja-JP"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br>
            <a:br>
              <a:rPr kumimoji="1" lang="en-US" altLang="ja-JP"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br>
            <a:r>
              <a:rPr kumimoji="1"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花などの植物のすがたを調べてみよう。</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4A8C63CF-01DD-4C1C-A23A-BBA801F85100}"/>
              </a:ext>
            </a:extLst>
          </p:cNvPr>
          <p:cNvSpPr txBox="1"/>
          <p:nvPr/>
        </p:nvSpPr>
        <p:spPr>
          <a:xfrm>
            <a:off x="3954242" y="55288"/>
            <a:ext cx="7214906" cy="38645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み　  　　まわ　　　　　　　　　　 み</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6E5DA098-8EBD-46BC-B6BD-C3A250CF984F}"/>
              </a:ext>
            </a:extLst>
          </p:cNvPr>
          <p:cNvSpPr txBox="1"/>
          <p:nvPr/>
        </p:nvSpPr>
        <p:spPr>
          <a:xfrm>
            <a:off x="3495980" y="1109612"/>
            <a:ext cx="7107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はな　 　　　　</a:t>
            </a:r>
            <a:r>
              <a:rPr lang="ja-JP" altLang="en-US" sz="2000" dirty="0" err="1">
                <a:latin typeface="HG創英ﾌﾟﾚｾﾞﾝｽEB" panose="02020809000000000000" pitchFamily="17" charset="-128"/>
                <a:ea typeface="HG創英ﾌﾟﾚｾﾞﾝｽEB" panose="02020809000000000000" pitchFamily="17" charset="-128"/>
              </a:rPr>
              <a:t>しょく</a:t>
            </a:r>
            <a:r>
              <a:rPr lang="ja-JP" altLang="en-US" sz="2000" dirty="0">
                <a:latin typeface="HG創英ﾌﾟﾚｾﾞﾝｽEB" panose="02020809000000000000" pitchFamily="17" charset="-128"/>
                <a:ea typeface="HG創英ﾌﾟﾚｾﾞﾝｽEB" panose="02020809000000000000" pitchFamily="17" charset="-128"/>
              </a:rPr>
              <a:t>ぶつ　　　　　　　　　しら</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8" name="テキスト ボックス 17">
            <a:extLst>
              <a:ext uri="{FF2B5EF4-FFF2-40B4-BE49-F238E27FC236}">
                <a16:creationId xmlns:a16="http://schemas.microsoft.com/office/drawing/2014/main" id="{06C93770-1536-470A-9B71-068D1D83DC08}"/>
              </a:ext>
            </a:extLst>
          </p:cNvPr>
          <p:cNvSpPr txBox="1"/>
          <p:nvPr/>
        </p:nvSpPr>
        <p:spPr>
          <a:xfrm>
            <a:off x="2240625" y="3800518"/>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かる　かん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0" name="正方形/長方形 19">
            <a:extLst>
              <a:ext uri="{FF2B5EF4-FFF2-40B4-BE49-F238E27FC236}">
                <a16:creationId xmlns:a16="http://schemas.microsoft.com/office/drawing/2014/main" id="{2838B03A-3463-4D02-8CCC-2E21A2A29244}"/>
              </a:ext>
            </a:extLst>
          </p:cNvPr>
          <p:cNvSpPr/>
          <p:nvPr/>
        </p:nvSpPr>
        <p:spPr>
          <a:xfrm>
            <a:off x="258417" y="2075799"/>
            <a:ext cx="4305150" cy="4702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BIZ UDPゴシック" panose="020B0400000000000000" pitchFamily="50" charset="-128"/>
                <a:ea typeface="BIZ UDPゴシック" panose="020B0400000000000000" pitchFamily="50" charset="-128"/>
              </a:rPr>
              <a:t>観察</a:t>
            </a:r>
            <a:r>
              <a:rPr kumimoji="1" lang="ja-JP" altLang="en-US" sz="3200" dirty="0">
                <a:latin typeface="BIZ UDPゴシック" panose="020B0400000000000000" pitchFamily="50" charset="-128"/>
                <a:ea typeface="BIZ UDPゴシック" panose="020B0400000000000000" pitchFamily="50" charset="-128"/>
              </a:rPr>
              <a:t>のポイント</a:t>
            </a:r>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１　形を</a:t>
            </a:r>
            <a:r>
              <a:rPr lang="ja-JP" altLang="en-US" sz="2400" dirty="0">
                <a:latin typeface="BIZ UDPゴシック" panose="020B0400000000000000" pitchFamily="50" charset="-128"/>
                <a:ea typeface="BIZ UDPゴシック" panose="020B0400000000000000" pitchFamily="50" charset="-128"/>
              </a:rPr>
              <a:t>調べる</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２　色を調べる。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３　ものさしを使って、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大きさを調べる。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４　そのほか、気づいたことを</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きろくする。</a:t>
            </a:r>
            <a:endParaRPr lang="en-US" altLang="ja-JP" sz="24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3A466B3-333C-41BB-99DA-82E4FC41BEC6}"/>
              </a:ext>
            </a:extLst>
          </p:cNvPr>
          <p:cNvSpPr txBox="1"/>
          <p:nvPr/>
        </p:nvSpPr>
        <p:spPr>
          <a:xfrm>
            <a:off x="-88210" y="2095336"/>
            <a:ext cx="5631262" cy="397388"/>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かんさつ</a:t>
            </a:r>
            <a:endParaRPr lang="en-US" altLang="ja-JP" sz="2000" dirty="0">
              <a:latin typeface="HG創英ﾌﾟﾚｾﾞﾝｽEB" panose="02020809000000000000" pitchFamily="17" charset="-128"/>
              <a:ea typeface="HG創英ﾌﾟﾚｾﾞﾝｽEB" panose="02020809000000000000" pitchFamily="17" charset="-128"/>
            </a:endParaRPr>
          </a:p>
        </p:txBody>
      </p:sp>
      <p:pic>
        <p:nvPicPr>
          <p:cNvPr id="23" name="Picture 2" descr="植物学者のイラスト">
            <a:extLst>
              <a:ext uri="{FF2B5EF4-FFF2-40B4-BE49-F238E27FC236}">
                <a16:creationId xmlns:a16="http://schemas.microsoft.com/office/drawing/2014/main" id="{0D001E6D-6FDF-4F5A-89D7-69F8789EF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648" y="34290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F4F9F383-DEC5-409F-9D55-2A218D00FB35}"/>
              </a:ext>
            </a:extLst>
          </p:cNvPr>
          <p:cNvSpPr txBox="1"/>
          <p:nvPr/>
        </p:nvSpPr>
        <p:spPr>
          <a:xfrm>
            <a:off x="101985" y="2854479"/>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かたち　しら</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5" name="テキスト ボックス 24">
            <a:extLst>
              <a:ext uri="{FF2B5EF4-FFF2-40B4-BE49-F238E27FC236}">
                <a16:creationId xmlns:a16="http://schemas.microsoft.com/office/drawing/2014/main" id="{7F7380CC-9C0C-48D5-BD11-3B5BEA8AC907}"/>
              </a:ext>
            </a:extLst>
          </p:cNvPr>
          <p:cNvSpPr txBox="1"/>
          <p:nvPr/>
        </p:nvSpPr>
        <p:spPr>
          <a:xfrm>
            <a:off x="258417" y="3647268"/>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いろ 　しら</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6" name="テキスト ボックス 25">
            <a:extLst>
              <a:ext uri="{FF2B5EF4-FFF2-40B4-BE49-F238E27FC236}">
                <a16:creationId xmlns:a16="http://schemas.microsoft.com/office/drawing/2014/main" id="{9EC68242-EE2D-489B-8DF5-3C3D3B217106}"/>
              </a:ext>
            </a:extLst>
          </p:cNvPr>
          <p:cNvSpPr txBox="1"/>
          <p:nvPr/>
        </p:nvSpPr>
        <p:spPr>
          <a:xfrm>
            <a:off x="486264" y="4343468"/>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              つか</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FB70845B-EF9B-469D-93C7-8F61748A5FFA}"/>
              </a:ext>
            </a:extLst>
          </p:cNvPr>
          <p:cNvSpPr txBox="1"/>
          <p:nvPr/>
        </p:nvSpPr>
        <p:spPr>
          <a:xfrm>
            <a:off x="0" y="4929368"/>
            <a:ext cx="2625436" cy="162767"/>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900" dirty="0">
                <a:latin typeface="HG創英ﾌﾟﾚｾﾞﾝｽEB" panose="02020809000000000000" pitchFamily="17" charset="-128"/>
                <a:ea typeface="HG創英ﾌﾟﾚｾﾞﾝｽEB" panose="02020809000000000000" pitchFamily="17" charset="-128"/>
              </a:rPr>
              <a:t>　おお　　　　　　　　 しら</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8" name="テキスト ボックス 27">
            <a:extLst>
              <a:ext uri="{FF2B5EF4-FFF2-40B4-BE49-F238E27FC236}">
                <a16:creationId xmlns:a16="http://schemas.microsoft.com/office/drawing/2014/main" id="{AB1011FC-FF96-4CF5-9E06-EF09944E2E4E}"/>
              </a:ext>
            </a:extLst>
          </p:cNvPr>
          <p:cNvSpPr txBox="1"/>
          <p:nvPr/>
        </p:nvSpPr>
        <p:spPr>
          <a:xfrm>
            <a:off x="1379101" y="5474370"/>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　　 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2050" name="Picture 2" descr="定規のイラスト（文房具）">
            <a:extLst>
              <a:ext uri="{FF2B5EF4-FFF2-40B4-BE49-F238E27FC236}">
                <a16:creationId xmlns:a16="http://schemas.microsoft.com/office/drawing/2014/main" id="{71E51892-8D39-476E-8C17-EFCADA037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75" y="227791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42A8B100-5F1E-4E8F-98D4-7D16EE89F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222" y="2413617"/>
            <a:ext cx="2691046" cy="4128861"/>
          </a:xfrm>
          <a:prstGeom prst="rect">
            <a:avLst/>
          </a:prstGeom>
          <a:ln>
            <a:solidFill>
              <a:schemeClr val="tx1"/>
            </a:solidFill>
          </a:ln>
        </p:spPr>
      </p:pic>
    </p:spTree>
    <p:extLst>
      <p:ext uri="{BB962C8B-B14F-4D97-AF65-F5344CB8AC3E}">
        <p14:creationId xmlns:p14="http://schemas.microsoft.com/office/powerpoint/2010/main" val="41141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additive="base">
                                        <p:cTn id="47" dur="500" fill="hold"/>
                                        <p:tgtEl>
                                          <p:spTgt spid="2050"/>
                                        </p:tgtEl>
                                        <p:attrNameLst>
                                          <p:attrName>ppt_x</p:attrName>
                                        </p:attrNameLst>
                                      </p:cBhvr>
                                      <p:tavLst>
                                        <p:tav tm="0">
                                          <p:val>
                                            <p:strVal val="#ppt_x"/>
                                          </p:val>
                                        </p:tav>
                                        <p:tav tm="100000">
                                          <p:val>
                                            <p:strVal val="#ppt_x"/>
                                          </p:val>
                                        </p:tav>
                                      </p:tavLst>
                                    </p:anim>
                                    <p:anim calcmode="lin" valueType="num">
                                      <p:cBhvr additive="base">
                                        <p:cTn id="4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9545B-67C3-431A-A7A1-F922A7CA2CC6}"/>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8D278E9B-4CCE-4385-AE3B-3028E41BFC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701" y="365125"/>
            <a:ext cx="4161721" cy="6379280"/>
          </a:xfrm>
          <a:ln>
            <a:solidFill>
              <a:schemeClr val="tx1"/>
            </a:solidFill>
          </a:ln>
        </p:spPr>
      </p:pic>
      <p:pic>
        <p:nvPicPr>
          <p:cNvPr id="7" name="Picture 2" descr="植物学者のイラスト">
            <a:extLst>
              <a:ext uri="{FF2B5EF4-FFF2-40B4-BE49-F238E27FC236}">
                <a16:creationId xmlns:a16="http://schemas.microsoft.com/office/drawing/2014/main" id="{32B37CFC-93A3-4D51-8B05-99891BD86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3907" y="217435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たんぽぽ イラスト に対する画像結果">
            <a:extLst>
              <a:ext uri="{FF2B5EF4-FFF2-40B4-BE49-F238E27FC236}">
                <a16:creationId xmlns:a16="http://schemas.microsoft.com/office/drawing/2014/main" id="{AB2BE91D-A57E-4C04-A0B3-2CC0878718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138"/>
          <a:stretch/>
        </p:blipFill>
        <p:spPr bwMode="auto">
          <a:xfrm>
            <a:off x="6576778" y="3362570"/>
            <a:ext cx="3213149" cy="338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7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B02D977-EA1A-4249-B2E7-18DEA5D73332}"/>
              </a:ext>
            </a:extLst>
          </p:cNvPr>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p:txBody>
      </p:sp>
      <p:sp>
        <p:nvSpPr>
          <p:cNvPr id="24" name="タイトル 8">
            <a:extLst>
              <a:ext uri="{FF2B5EF4-FFF2-40B4-BE49-F238E27FC236}">
                <a16:creationId xmlns:a16="http://schemas.microsoft.com/office/drawing/2014/main" id="{47EA8687-5FE9-44E7-AFA0-85B7283DF273}"/>
              </a:ext>
            </a:extLst>
          </p:cNvPr>
          <p:cNvSpPr txBox="1">
            <a:spLocks/>
          </p:cNvSpPr>
          <p:nvPr/>
        </p:nvSpPr>
        <p:spPr>
          <a:xfrm>
            <a:off x="2787943" y="2499198"/>
            <a:ext cx="8906752" cy="1325563"/>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800" u="heavy" dirty="0">
                <a:uFill>
                  <a:solidFill>
                    <a:srgbClr val="00B050"/>
                  </a:solidFill>
                </a:uFill>
                <a:latin typeface="UD デジタル 教科書体 NK-R" panose="02020400000000000000" pitchFamily="18" charset="-128"/>
                <a:ea typeface="UD デジタル 教科書体 NK-R" panose="02020400000000000000" pitchFamily="18" charset="-128"/>
              </a:rPr>
              <a:t>植物（花）や動物（虫）などの</a:t>
            </a:r>
            <a:endParaRPr lang="en-US" altLang="ja-JP" sz="48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48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4800" u="heavy" dirty="0">
                <a:uFill>
                  <a:solidFill>
                    <a:srgbClr val="00B050"/>
                  </a:solidFill>
                </a:uFill>
                <a:latin typeface="UD デジタル 教科書体 NK-R" panose="02020400000000000000" pitchFamily="18" charset="-128"/>
                <a:ea typeface="UD デジタル 教科書体 NK-R" panose="02020400000000000000" pitchFamily="18" charset="-128"/>
              </a:rPr>
              <a:t>生き物は、それぞれ</a:t>
            </a:r>
            <a:endParaRPr lang="en-US" altLang="ja-JP" sz="48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48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4800" u="heavy" dirty="0">
                <a:uFill>
                  <a:solidFill>
                    <a:srgbClr val="00B050"/>
                  </a:solidFill>
                </a:uFill>
                <a:latin typeface="UD デジタル 教科書体 NK-R" panose="02020400000000000000" pitchFamily="18" charset="-128"/>
                <a:ea typeface="UD デジタル 教科書体 NK-R" panose="02020400000000000000" pitchFamily="18" charset="-128"/>
              </a:rPr>
              <a:t>どのような姿をしているのだろうか。</a:t>
            </a:r>
            <a:endParaRPr lang="en-US" altLang="ja-JP" sz="54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p:txBody>
      </p:sp>
      <p:sp>
        <p:nvSpPr>
          <p:cNvPr id="25" name="四角形: 角を丸くする 24">
            <a:extLst>
              <a:ext uri="{FF2B5EF4-FFF2-40B4-BE49-F238E27FC236}">
                <a16:creationId xmlns:a16="http://schemas.microsoft.com/office/drawing/2014/main" id="{C8E27F31-9F29-4946-96FB-1DAEB6001FD9}"/>
              </a:ext>
            </a:extLst>
          </p:cNvPr>
          <p:cNvSpPr/>
          <p:nvPr/>
        </p:nvSpPr>
        <p:spPr>
          <a:xfrm>
            <a:off x="318052" y="255265"/>
            <a:ext cx="2469890" cy="1458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rgbClr val="00B050"/>
                </a:solidFill>
                <a:latin typeface="BIZ UDPゴシック" panose="020B0400000000000000" pitchFamily="50" charset="-128"/>
                <a:ea typeface="BIZ UDPゴシック" panose="020B0400000000000000" pitchFamily="50" charset="-128"/>
              </a:rPr>
              <a:t>問題</a:t>
            </a:r>
            <a:endParaRPr kumimoji="1" lang="ja-JP" altLang="en-US" sz="5400" dirty="0">
              <a:solidFill>
                <a:srgbClr val="00B05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FDB02C52-EE35-4E9F-B73F-3F467410FCD1}"/>
              </a:ext>
            </a:extLst>
          </p:cNvPr>
          <p:cNvSpPr/>
          <p:nvPr/>
        </p:nvSpPr>
        <p:spPr>
          <a:xfrm>
            <a:off x="-83988" y="146251"/>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00B050"/>
                </a:solidFill>
                <a:latin typeface="BIZ UDPゴシック" panose="020B0400000000000000" pitchFamily="50" charset="-128"/>
                <a:ea typeface="BIZ UDPゴシック" panose="020B0400000000000000" pitchFamily="50" charset="-128"/>
              </a:rPr>
              <a:t>もんだい</a:t>
            </a:r>
          </a:p>
        </p:txBody>
      </p:sp>
      <p:sp>
        <p:nvSpPr>
          <p:cNvPr id="29" name="テキスト ボックス 28">
            <a:extLst>
              <a:ext uri="{FF2B5EF4-FFF2-40B4-BE49-F238E27FC236}">
                <a16:creationId xmlns:a16="http://schemas.microsoft.com/office/drawing/2014/main" id="{66B14367-24DE-4710-A650-5130F41E1689}"/>
              </a:ext>
            </a:extLst>
          </p:cNvPr>
          <p:cNvSpPr txBox="1"/>
          <p:nvPr/>
        </p:nvSpPr>
        <p:spPr>
          <a:xfrm>
            <a:off x="2951747" y="132081"/>
            <a:ext cx="8402053" cy="53478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err="1">
                <a:latin typeface="HG創英ﾌﾟﾚｾﾞﾝｽEB" panose="02020809000000000000" pitchFamily="17" charset="-128"/>
                <a:ea typeface="HG創英ﾌﾟﾚｾﾞﾝｽEB" panose="02020809000000000000" pitchFamily="17" charset="-128"/>
              </a:rPr>
              <a:t>しょく</a:t>
            </a:r>
            <a:r>
              <a:rPr lang="ja-JP" altLang="en-US" sz="2000" dirty="0">
                <a:latin typeface="HG創英ﾌﾟﾚｾﾞﾝｽEB" panose="02020809000000000000" pitchFamily="17" charset="-128"/>
                <a:ea typeface="HG創英ﾌﾟﾚｾﾞﾝｽEB" panose="02020809000000000000" pitchFamily="17" charset="-128"/>
              </a:rPr>
              <a:t>ぶつ　　はな　　　　どうぶつ　　むし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0" name="テキスト ボックス 29">
            <a:extLst>
              <a:ext uri="{FF2B5EF4-FFF2-40B4-BE49-F238E27FC236}">
                <a16:creationId xmlns:a16="http://schemas.microsoft.com/office/drawing/2014/main" id="{B747F65F-9CCD-42D7-B786-33CD4DAD9959}"/>
              </a:ext>
            </a:extLst>
          </p:cNvPr>
          <p:cNvSpPr txBox="1"/>
          <p:nvPr/>
        </p:nvSpPr>
        <p:spPr>
          <a:xfrm>
            <a:off x="5051854" y="2682015"/>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すがた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4" name="図 3">
            <a:extLst>
              <a:ext uri="{FF2B5EF4-FFF2-40B4-BE49-F238E27FC236}">
                <a16:creationId xmlns:a16="http://schemas.microsoft.com/office/drawing/2014/main" id="{EEADAE9B-CDAF-4A78-909F-A8BEF12478B2}"/>
              </a:ext>
            </a:extLst>
          </p:cNvPr>
          <p:cNvPicPr>
            <a:picLocks noChangeAspect="1"/>
          </p:cNvPicPr>
          <p:nvPr/>
        </p:nvPicPr>
        <p:blipFill rotWithShape="1">
          <a:blip r:embed="rId3"/>
          <a:srcRect t="26624"/>
          <a:stretch/>
        </p:blipFill>
        <p:spPr>
          <a:xfrm>
            <a:off x="5545142" y="4057650"/>
            <a:ext cx="6270511" cy="2588094"/>
          </a:xfrm>
          <a:prstGeom prst="rect">
            <a:avLst/>
          </a:prstGeom>
          <a:ln>
            <a:solidFill>
              <a:schemeClr val="tx1"/>
            </a:solidFill>
          </a:ln>
        </p:spPr>
      </p:pic>
      <p:sp>
        <p:nvSpPr>
          <p:cNvPr id="9" name="テキスト ボックス 8">
            <a:extLst>
              <a:ext uri="{FF2B5EF4-FFF2-40B4-BE49-F238E27FC236}">
                <a16:creationId xmlns:a16="http://schemas.microsoft.com/office/drawing/2014/main" id="{B747F65F-9CCD-42D7-B786-33CD4DAD9959}"/>
              </a:ext>
            </a:extLst>
          </p:cNvPr>
          <p:cNvSpPr txBox="1"/>
          <p:nvPr/>
        </p:nvSpPr>
        <p:spPr>
          <a:xfrm>
            <a:off x="2570797" y="1439855"/>
            <a:ext cx="3118724"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い　　　もの</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423009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B7E37-AFA8-46DC-9500-4AB8F234A87D}"/>
              </a:ext>
            </a:extLst>
          </p:cNvPr>
          <p:cNvSpPr>
            <a:spLocks noGrp="1"/>
          </p:cNvSpPr>
          <p:nvPr>
            <p:ph type="title"/>
          </p:nvPr>
        </p:nvSpPr>
        <p:spPr/>
        <p:txBody>
          <a:bodyPr/>
          <a:lstStyle/>
          <a:p>
            <a:endParaRPr kumimoji="1" lang="ja-JP" altLang="en-US"/>
          </a:p>
        </p:txBody>
      </p:sp>
      <p:pic>
        <p:nvPicPr>
          <p:cNvPr id="8" name="コンテンツ プレースホルダー 7">
            <a:extLst>
              <a:ext uri="{FF2B5EF4-FFF2-40B4-BE49-F238E27FC236}">
                <a16:creationId xmlns:a16="http://schemas.microsoft.com/office/drawing/2014/main" id="{9E05B6D8-CB67-42B9-9E46-C4E458A91F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7877" y="4422612"/>
            <a:ext cx="3438054" cy="2030255"/>
          </a:xfrm>
          <a:ln>
            <a:solidFill>
              <a:schemeClr val="accent6"/>
            </a:solidFill>
          </a:ln>
        </p:spPr>
      </p:pic>
      <p:sp>
        <p:nvSpPr>
          <p:cNvPr id="5" name="四角形: 角を丸くする 4">
            <a:extLst>
              <a:ext uri="{FF2B5EF4-FFF2-40B4-BE49-F238E27FC236}">
                <a16:creationId xmlns:a16="http://schemas.microsoft.com/office/drawing/2014/main" id="{4180B3D8-AF6A-4900-98EF-11C5819A9C91}"/>
              </a:ext>
            </a:extLst>
          </p:cNvPr>
          <p:cNvSpPr/>
          <p:nvPr/>
        </p:nvSpPr>
        <p:spPr>
          <a:xfrm>
            <a:off x="450225" y="302786"/>
            <a:ext cx="2469890" cy="1458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70C0"/>
                </a:solidFill>
                <a:latin typeface="BIZ UDPゴシック" panose="020B0400000000000000" pitchFamily="50" charset="-128"/>
                <a:ea typeface="BIZ UDPゴシック" panose="020B0400000000000000" pitchFamily="50" charset="-128"/>
              </a:rPr>
              <a:t>観察１</a:t>
            </a:r>
          </a:p>
        </p:txBody>
      </p:sp>
      <p:sp>
        <p:nvSpPr>
          <p:cNvPr id="6" name="正方形/長方形 5">
            <a:extLst>
              <a:ext uri="{FF2B5EF4-FFF2-40B4-BE49-F238E27FC236}">
                <a16:creationId xmlns:a16="http://schemas.microsoft.com/office/drawing/2014/main" id="{9A232323-5B3B-4AAA-BF84-00E88F45EDB1}"/>
              </a:ext>
            </a:extLst>
          </p:cNvPr>
          <p:cNvSpPr/>
          <p:nvPr/>
        </p:nvSpPr>
        <p:spPr>
          <a:xfrm>
            <a:off x="-90756" y="98135"/>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0070C0"/>
                </a:solidFill>
                <a:latin typeface="BIZ UDPゴシック" panose="020B0400000000000000" pitchFamily="50" charset="-128"/>
                <a:ea typeface="BIZ UDPゴシック" panose="020B0400000000000000" pitchFamily="50" charset="-128"/>
              </a:rPr>
              <a:t>かんさつ</a:t>
            </a:r>
          </a:p>
        </p:txBody>
      </p:sp>
      <p:sp>
        <p:nvSpPr>
          <p:cNvPr id="10" name="正方形/長方形 9">
            <a:extLst>
              <a:ext uri="{FF2B5EF4-FFF2-40B4-BE49-F238E27FC236}">
                <a16:creationId xmlns:a16="http://schemas.microsoft.com/office/drawing/2014/main" id="{D516E36E-CCBA-4F80-9360-12744E727015}"/>
              </a:ext>
            </a:extLst>
          </p:cNvPr>
          <p:cNvSpPr/>
          <p:nvPr/>
        </p:nvSpPr>
        <p:spPr>
          <a:xfrm>
            <a:off x="233732" y="1931148"/>
            <a:ext cx="4760787" cy="4793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観察</a:t>
            </a:r>
            <a:r>
              <a:rPr kumimoji="1" lang="ja-JP" altLang="en-US" sz="2800" dirty="0">
                <a:latin typeface="BIZ UDPゴシック" panose="020B0400000000000000" pitchFamily="50" charset="-128"/>
                <a:ea typeface="BIZ UDPゴシック" panose="020B0400000000000000" pitchFamily="50" charset="-128"/>
              </a:rPr>
              <a:t>のながれ</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１　いろいろな植物（花）につ　</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いて、形や色を調べたり、大</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2800" dirty="0" err="1">
                <a:latin typeface="BIZ UDPゴシック" panose="020B0400000000000000" pitchFamily="50" charset="-128"/>
                <a:ea typeface="BIZ UDPゴシック" panose="020B0400000000000000" pitchFamily="50" charset="-128"/>
              </a:rPr>
              <a:t>きさを</a:t>
            </a:r>
            <a:r>
              <a:rPr kumimoji="1" lang="ja-JP" altLang="en-US" sz="2800" dirty="0">
                <a:latin typeface="BIZ UDPゴシック" panose="020B0400000000000000" pitchFamily="50" charset="-128"/>
                <a:ea typeface="BIZ UDPゴシック" panose="020B0400000000000000" pitchFamily="50" charset="-128"/>
              </a:rPr>
              <a:t>はかったりする。</a:t>
            </a:r>
            <a:endParaRPr kumimoji="1"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２　見つけた植物（花）の名前　</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がわからないときは、</a:t>
            </a:r>
            <a:r>
              <a:rPr lang="ja-JP" altLang="en-US" sz="2800" dirty="0" err="1">
                <a:latin typeface="BIZ UDPゴシック" panose="020B0400000000000000" pitchFamily="50" charset="-128"/>
                <a:ea typeface="BIZ UDPゴシック" panose="020B0400000000000000" pitchFamily="50" charset="-128"/>
              </a:rPr>
              <a:t>ずか</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a:t>
            </a:r>
            <a:r>
              <a:rPr lang="ja-JP" altLang="en-US" sz="2800" dirty="0" err="1">
                <a:latin typeface="BIZ UDPゴシック" panose="020B0400000000000000" pitchFamily="50" charset="-128"/>
                <a:ea typeface="BIZ UDPゴシック" panose="020B0400000000000000" pitchFamily="50" charset="-128"/>
              </a:rPr>
              <a:t>んを</a:t>
            </a:r>
            <a:r>
              <a:rPr lang="ja-JP" altLang="en-US" sz="2800" dirty="0">
                <a:latin typeface="BIZ UDPゴシック" panose="020B0400000000000000" pitchFamily="50" charset="-128"/>
                <a:ea typeface="BIZ UDPゴシック" panose="020B0400000000000000" pitchFamily="50" charset="-128"/>
              </a:rPr>
              <a:t>使って調べる。</a:t>
            </a:r>
            <a:endParaRPr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FB5E0-7410-4B71-A5F8-7D896007F50C}"/>
              </a:ext>
            </a:extLst>
          </p:cNvPr>
          <p:cNvSpPr txBox="1"/>
          <p:nvPr/>
        </p:nvSpPr>
        <p:spPr>
          <a:xfrm>
            <a:off x="4585883" y="11548"/>
            <a:ext cx="477882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こうてい　　　のはら　　　　 み</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9C0D9CAE-5B99-45E4-B004-8255EA043029}"/>
              </a:ext>
            </a:extLst>
          </p:cNvPr>
          <p:cNvSpPr txBox="1"/>
          <p:nvPr/>
        </p:nvSpPr>
        <p:spPr>
          <a:xfrm>
            <a:off x="67210" y="2073863"/>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かんさつ</a:t>
            </a:r>
            <a:endParaRPr kumimoji="1" lang="ja-JP" altLang="en-US" sz="105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5D8EDA4B-F8CD-49BA-A271-1A415C2C3372}"/>
              </a:ext>
            </a:extLst>
          </p:cNvPr>
          <p:cNvSpPr txBox="1"/>
          <p:nvPr/>
        </p:nvSpPr>
        <p:spPr>
          <a:xfrm>
            <a:off x="1988018" y="2934262"/>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err="1">
                <a:latin typeface="HG創英ﾌﾟﾚｾﾞﾝｽEB" panose="02020809000000000000" pitchFamily="17" charset="-128"/>
                <a:ea typeface="HG創英ﾌﾟﾚｾﾞﾝｽEB" panose="02020809000000000000" pitchFamily="17" charset="-128"/>
              </a:rPr>
              <a:t>しょく</a:t>
            </a:r>
            <a:r>
              <a:rPr lang="ja-JP" altLang="en-US" sz="1050" dirty="0">
                <a:latin typeface="HG創英ﾌﾟﾚｾﾞﾝｽEB" panose="02020809000000000000" pitchFamily="17" charset="-128"/>
                <a:ea typeface="HG創英ﾌﾟﾚｾﾞﾝｽEB" panose="02020809000000000000" pitchFamily="17" charset="-128"/>
              </a:rPr>
              <a:t>ぶつ　　はな</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E99A4ED3-5521-426D-A4D6-5494A1BF046E}"/>
              </a:ext>
            </a:extLst>
          </p:cNvPr>
          <p:cNvSpPr txBox="1"/>
          <p:nvPr/>
        </p:nvSpPr>
        <p:spPr>
          <a:xfrm>
            <a:off x="804347" y="3402579"/>
            <a:ext cx="4028540"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かたち　　いろ　　　しら　　　　　　　　　　おお</a:t>
            </a:r>
            <a:endParaRPr lang="en-US" altLang="ja-JP" sz="105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E4974254-3920-4370-BB1F-0D440573BB4D}"/>
              </a:ext>
            </a:extLst>
          </p:cNvPr>
          <p:cNvSpPr txBox="1"/>
          <p:nvPr/>
        </p:nvSpPr>
        <p:spPr>
          <a:xfrm>
            <a:off x="102230" y="4640889"/>
            <a:ext cx="448365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み　　　　　　　　　</a:t>
            </a:r>
            <a:r>
              <a:rPr lang="ja-JP" altLang="en-US" sz="1050" dirty="0" err="1">
                <a:latin typeface="HG創英ﾌﾟﾚｾﾞﾝｽEB" panose="02020809000000000000" pitchFamily="17" charset="-128"/>
                <a:ea typeface="HG創英ﾌﾟﾚｾﾞﾝｽEB" panose="02020809000000000000" pitchFamily="17" charset="-128"/>
              </a:rPr>
              <a:t>しょく</a:t>
            </a:r>
            <a:r>
              <a:rPr lang="ja-JP" altLang="en-US" sz="1050" dirty="0">
                <a:latin typeface="HG創英ﾌﾟﾚｾﾞﾝｽEB" panose="02020809000000000000" pitchFamily="17" charset="-128"/>
                <a:ea typeface="HG創英ﾌﾟﾚｾﾞﾝｽEB" panose="02020809000000000000" pitchFamily="17" charset="-128"/>
              </a:rPr>
              <a:t>ぶつ　　はな   　　　なまえ</a:t>
            </a:r>
            <a:endParaRPr lang="en-US" altLang="ja-JP" sz="105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B03A23F4-000B-42B5-9901-2D5477AB16CA}"/>
              </a:ext>
            </a:extLst>
          </p:cNvPr>
          <p:cNvSpPr txBox="1"/>
          <p:nvPr/>
        </p:nvSpPr>
        <p:spPr>
          <a:xfrm>
            <a:off x="681081" y="5666637"/>
            <a:ext cx="3551852" cy="212562"/>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つか　　　　　 しら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19" name="図 18">
            <a:extLst>
              <a:ext uri="{FF2B5EF4-FFF2-40B4-BE49-F238E27FC236}">
                <a16:creationId xmlns:a16="http://schemas.microsoft.com/office/drawing/2014/main" id="{5C18E03C-9DDC-460D-BFF0-894F0B24540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352" t="17209" r="15148" b="6135"/>
          <a:stretch/>
        </p:blipFill>
        <p:spPr>
          <a:xfrm rot="5400000">
            <a:off x="4848531" y="3198215"/>
            <a:ext cx="3695334" cy="2813970"/>
          </a:xfrm>
          <a:prstGeom prst="rect">
            <a:avLst/>
          </a:prstGeom>
        </p:spPr>
      </p:pic>
      <p:sp>
        <p:nvSpPr>
          <p:cNvPr id="20" name="正方形/長方形 19">
            <a:extLst>
              <a:ext uri="{FF2B5EF4-FFF2-40B4-BE49-F238E27FC236}">
                <a16:creationId xmlns:a16="http://schemas.microsoft.com/office/drawing/2014/main" id="{98525C78-50CF-4EC4-8AA0-0C5D26844B34}"/>
              </a:ext>
            </a:extLst>
          </p:cNvPr>
          <p:cNvSpPr/>
          <p:nvPr/>
        </p:nvSpPr>
        <p:spPr>
          <a:xfrm>
            <a:off x="5675663" y="6552210"/>
            <a:ext cx="2041069" cy="3448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a:t>
            </a:r>
            <a:r>
              <a:rPr kumimoji="1" lang="ja-JP" altLang="en-US" dirty="0"/>
              <a:t>観察シート</a:t>
            </a:r>
            <a:r>
              <a:rPr kumimoji="1" lang="en-US" altLang="ja-JP" dirty="0"/>
              <a:t>】</a:t>
            </a:r>
            <a:endParaRPr kumimoji="1" lang="ja-JP" altLang="en-US" dirty="0"/>
          </a:p>
        </p:txBody>
      </p:sp>
      <p:sp>
        <p:nvSpPr>
          <p:cNvPr id="21" name="正方形/長方形 20">
            <a:extLst>
              <a:ext uri="{FF2B5EF4-FFF2-40B4-BE49-F238E27FC236}">
                <a16:creationId xmlns:a16="http://schemas.microsoft.com/office/drawing/2014/main" id="{80BA85C4-1B94-4B70-AABE-1877D36C6307}"/>
              </a:ext>
            </a:extLst>
          </p:cNvPr>
          <p:cNvSpPr/>
          <p:nvPr/>
        </p:nvSpPr>
        <p:spPr>
          <a:xfrm>
            <a:off x="9096369" y="6558686"/>
            <a:ext cx="2041069" cy="3448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a:t>
            </a:r>
            <a:r>
              <a:rPr lang="ja-JP" altLang="en-US" dirty="0"/>
              <a:t>生き物ずかん</a:t>
            </a:r>
            <a:r>
              <a:rPr kumimoji="1" lang="en-US" altLang="ja-JP" dirty="0"/>
              <a:t>】</a:t>
            </a:r>
            <a:endParaRPr kumimoji="1" lang="ja-JP" altLang="en-US" dirty="0"/>
          </a:p>
        </p:txBody>
      </p:sp>
      <p:sp>
        <p:nvSpPr>
          <p:cNvPr id="18" name="タイトル 8">
            <a:extLst>
              <a:ext uri="{FF2B5EF4-FFF2-40B4-BE49-F238E27FC236}">
                <a16:creationId xmlns:a16="http://schemas.microsoft.com/office/drawing/2014/main" id="{3EC67D23-3CF0-4C5D-B25B-AC6F66A88628}"/>
              </a:ext>
            </a:extLst>
          </p:cNvPr>
          <p:cNvSpPr txBox="1">
            <a:spLocks/>
          </p:cNvSpPr>
          <p:nvPr/>
        </p:nvSpPr>
        <p:spPr>
          <a:xfrm>
            <a:off x="4007037" y="740074"/>
            <a:ext cx="8514980" cy="1668104"/>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800" u="heavy" dirty="0">
                <a:uFill>
                  <a:solidFill>
                    <a:srgbClr val="0070C0"/>
                  </a:solidFill>
                </a:uFill>
                <a:latin typeface="UD デジタル 教科書体 NK-R" panose="02020400000000000000" pitchFamily="18" charset="-128"/>
                <a:ea typeface="UD デジタル 教科書体 NK-R" panose="02020400000000000000" pitchFamily="18" charset="-128"/>
              </a:rPr>
              <a:t>校庭や野原で見つけた</a:t>
            </a:r>
            <a:endParaRPr lang="en-US" altLang="ja-JP" sz="48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48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4800" u="heavy" dirty="0">
                <a:uFill>
                  <a:solidFill>
                    <a:srgbClr val="0070C0"/>
                  </a:solidFill>
                </a:uFill>
                <a:latin typeface="UD デジタル 教科書体 NK-R" panose="02020400000000000000" pitchFamily="18" charset="-128"/>
                <a:ea typeface="UD デジタル 教科書体 NK-R" panose="02020400000000000000" pitchFamily="18" charset="-128"/>
              </a:rPr>
              <a:t>植物（花）のすがたを調べよう。</a:t>
            </a:r>
            <a:endParaRPr lang="en-US" altLang="ja-JP" sz="48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757D023D-CAF8-4A16-8571-4AFEE9B90CD0}"/>
              </a:ext>
            </a:extLst>
          </p:cNvPr>
          <p:cNvSpPr txBox="1"/>
          <p:nvPr/>
        </p:nvSpPr>
        <p:spPr>
          <a:xfrm>
            <a:off x="4007037" y="1385072"/>
            <a:ext cx="6580752" cy="305616"/>
          </a:xfrm>
          <a:prstGeom prst="rect">
            <a:avLst/>
          </a:prstGeom>
          <a:noFill/>
        </p:spPr>
        <p:txBody>
          <a:bodyPr wrap="square" rtlCol="0" anchor="ctr" anchorCtr="0">
            <a:noAutofit/>
          </a:bodyPr>
          <a:lstStyle/>
          <a:p>
            <a:pPr algn="just"/>
            <a:r>
              <a:rPr lang="ja-JP" altLang="en-US" sz="2000" dirty="0" err="1">
                <a:latin typeface="HG創英ﾌﾟﾚｾﾞﾝｽEB" panose="02020809000000000000" pitchFamily="17" charset="-128"/>
                <a:ea typeface="HG創英ﾌﾟﾚｾﾞﾝｽEB" panose="02020809000000000000" pitchFamily="17" charset="-128"/>
              </a:rPr>
              <a:t>しょく</a:t>
            </a:r>
            <a:r>
              <a:rPr lang="ja-JP" altLang="en-US" sz="2000" dirty="0">
                <a:latin typeface="HG創英ﾌﾟﾚｾﾞﾝｽEB" panose="02020809000000000000" pitchFamily="17" charset="-128"/>
                <a:ea typeface="HG創英ﾌﾟﾚｾﾞﾝｽEB" panose="02020809000000000000" pitchFamily="17" charset="-128"/>
              </a:rPr>
              <a:t>ぶつ　 はな　　　　   　　　　　　　 しら</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23" name="テキスト ボックス 22">
            <a:extLst>
              <a:ext uri="{FF2B5EF4-FFF2-40B4-BE49-F238E27FC236}">
                <a16:creationId xmlns:a16="http://schemas.microsoft.com/office/drawing/2014/main" id="{B03A23F4-000B-42B5-9901-2D5477AB16CA}"/>
              </a:ext>
            </a:extLst>
          </p:cNvPr>
          <p:cNvSpPr txBox="1"/>
          <p:nvPr/>
        </p:nvSpPr>
        <p:spPr>
          <a:xfrm>
            <a:off x="5990449" y="6336551"/>
            <a:ext cx="703330" cy="331976"/>
          </a:xfrm>
          <a:prstGeom prst="rect">
            <a:avLst/>
          </a:prstGeom>
          <a:noFill/>
        </p:spPr>
        <p:txBody>
          <a:bodyPr wrap="square" rtlCol="0" anchor="ctr" anchorCtr="0">
            <a:noAutofit/>
          </a:bodyPr>
          <a:lstStyle/>
          <a:p>
            <a:pPr algn="just"/>
            <a:r>
              <a:rPr lang="ja-JP" altLang="en-US" sz="1000" dirty="0">
                <a:latin typeface="HG創英ﾌﾟﾚｾﾞﾝｽEB" panose="02020809000000000000" pitchFamily="17" charset="-128"/>
                <a:ea typeface="HG創英ﾌﾟﾚｾﾞﾝｽEB" panose="02020809000000000000" pitchFamily="17" charset="-128"/>
              </a:rPr>
              <a:t>かんさつ</a:t>
            </a:r>
            <a:r>
              <a:rPr lang="ja-JP" altLang="en-US" sz="1050" dirty="0">
                <a:latin typeface="HG創英ﾌﾟﾚｾﾞﾝｽEB" panose="02020809000000000000" pitchFamily="17" charset="-128"/>
                <a:ea typeface="HG創英ﾌﾟﾚｾﾞﾝｽEB" panose="02020809000000000000" pitchFamily="17" charset="-128"/>
              </a:rPr>
              <a:t>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4" name="テキスト ボックス 23">
            <a:extLst>
              <a:ext uri="{FF2B5EF4-FFF2-40B4-BE49-F238E27FC236}">
                <a16:creationId xmlns:a16="http://schemas.microsoft.com/office/drawing/2014/main" id="{B03A23F4-000B-42B5-9901-2D5477AB16CA}"/>
              </a:ext>
            </a:extLst>
          </p:cNvPr>
          <p:cNvSpPr txBox="1"/>
          <p:nvPr/>
        </p:nvSpPr>
        <p:spPr>
          <a:xfrm>
            <a:off x="9364709" y="6348455"/>
            <a:ext cx="870154" cy="320072"/>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い　　もの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310245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B7E37-AFA8-46DC-9500-4AB8F234A87D}"/>
              </a:ext>
            </a:extLst>
          </p:cNvPr>
          <p:cNvSpPr>
            <a:spLocks noGrp="1"/>
          </p:cNvSpPr>
          <p:nvPr>
            <p:ph type="title"/>
          </p:nvPr>
        </p:nvSpPr>
        <p:spPr/>
        <p:txBody>
          <a:bodyPr/>
          <a:lstStyle/>
          <a:p>
            <a:endParaRPr kumimoji="1" lang="ja-JP" altLang="en-US" dirty="0"/>
          </a:p>
        </p:txBody>
      </p:sp>
      <p:sp>
        <p:nvSpPr>
          <p:cNvPr id="5" name="四角形: 角を丸くする 4">
            <a:extLst>
              <a:ext uri="{FF2B5EF4-FFF2-40B4-BE49-F238E27FC236}">
                <a16:creationId xmlns:a16="http://schemas.microsoft.com/office/drawing/2014/main" id="{4180B3D8-AF6A-4900-98EF-11C5819A9C91}"/>
              </a:ext>
            </a:extLst>
          </p:cNvPr>
          <p:cNvSpPr/>
          <p:nvPr/>
        </p:nvSpPr>
        <p:spPr>
          <a:xfrm>
            <a:off x="450225" y="302786"/>
            <a:ext cx="2469890" cy="1458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70C0"/>
                </a:solidFill>
                <a:latin typeface="BIZ UDPゴシック" panose="020B0400000000000000" pitchFamily="50" charset="-128"/>
                <a:ea typeface="BIZ UDPゴシック" panose="020B0400000000000000" pitchFamily="50" charset="-128"/>
              </a:rPr>
              <a:t>観察２</a:t>
            </a:r>
          </a:p>
        </p:txBody>
      </p:sp>
      <p:sp>
        <p:nvSpPr>
          <p:cNvPr id="6" name="正方形/長方形 5">
            <a:extLst>
              <a:ext uri="{FF2B5EF4-FFF2-40B4-BE49-F238E27FC236}">
                <a16:creationId xmlns:a16="http://schemas.microsoft.com/office/drawing/2014/main" id="{9A232323-5B3B-4AAA-BF84-00E88F45EDB1}"/>
              </a:ext>
            </a:extLst>
          </p:cNvPr>
          <p:cNvSpPr/>
          <p:nvPr/>
        </p:nvSpPr>
        <p:spPr>
          <a:xfrm>
            <a:off x="-90756" y="158456"/>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0070C0"/>
                </a:solidFill>
                <a:latin typeface="BIZ UDPゴシック" panose="020B0400000000000000" pitchFamily="50" charset="-128"/>
                <a:ea typeface="BIZ UDPゴシック" panose="020B0400000000000000" pitchFamily="50" charset="-128"/>
              </a:rPr>
              <a:t>かんさつ</a:t>
            </a:r>
          </a:p>
        </p:txBody>
      </p:sp>
      <p:sp>
        <p:nvSpPr>
          <p:cNvPr id="10" name="正方形/長方形 9">
            <a:extLst>
              <a:ext uri="{FF2B5EF4-FFF2-40B4-BE49-F238E27FC236}">
                <a16:creationId xmlns:a16="http://schemas.microsoft.com/office/drawing/2014/main" id="{D516E36E-CCBA-4F80-9360-12744E727015}"/>
              </a:ext>
            </a:extLst>
          </p:cNvPr>
          <p:cNvSpPr/>
          <p:nvPr/>
        </p:nvSpPr>
        <p:spPr>
          <a:xfrm>
            <a:off x="233732" y="1931148"/>
            <a:ext cx="4760787" cy="4793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観察</a:t>
            </a:r>
            <a:r>
              <a:rPr kumimoji="1" lang="ja-JP" altLang="en-US" sz="2800" dirty="0">
                <a:latin typeface="BIZ UDPゴシック" panose="020B0400000000000000" pitchFamily="50" charset="-128"/>
                <a:ea typeface="BIZ UDPゴシック" panose="020B0400000000000000" pitchFamily="50" charset="-128"/>
              </a:rPr>
              <a:t>のながれ</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１　動物（</a:t>
            </a:r>
            <a:r>
              <a:rPr lang="ja-JP" altLang="en-US" sz="2800" dirty="0">
                <a:latin typeface="BIZ UDPゴシック" panose="020B0400000000000000" pitchFamily="50" charset="-128"/>
                <a:ea typeface="BIZ UDPゴシック" panose="020B0400000000000000" pitchFamily="50" charset="-128"/>
              </a:rPr>
              <a:t>虫）など</a:t>
            </a:r>
            <a:r>
              <a:rPr kumimoji="1" lang="ja-JP" altLang="en-US" sz="2800" dirty="0">
                <a:latin typeface="BIZ UDPゴシック" panose="020B0400000000000000" pitchFamily="50" charset="-128"/>
                <a:ea typeface="BIZ UDPゴシック" panose="020B0400000000000000" pitchFamily="50" charset="-128"/>
              </a:rPr>
              <a:t>について、</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形や色を調べたり、大きさ</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をはかったりする。</a:t>
            </a:r>
            <a:endParaRPr kumimoji="1"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２　見つけた動物（虫）の名前</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がわからないときは、</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a:t>
            </a:r>
            <a:r>
              <a:rPr lang="ja-JP" altLang="en-US" sz="2800" dirty="0" err="1">
                <a:latin typeface="BIZ UDPゴシック" panose="020B0400000000000000" pitchFamily="50" charset="-128"/>
                <a:ea typeface="BIZ UDPゴシック" panose="020B0400000000000000" pitchFamily="50" charset="-128"/>
              </a:rPr>
              <a:t>ず</a:t>
            </a:r>
            <a:r>
              <a:rPr lang="ja-JP" altLang="en-US" sz="2800" dirty="0">
                <a:latin typeface="BIZ UDPゴシック" panose="020B0400000000000000" pitchFamily="50" charset="-128"/>
                <a:ea typeface="BIZ UDPゴシック" panose="020B0400000000000000" pitchFamily="50" charset="-128"/>
              </a:rPr>
              <a:t>かんを使って調べる。</a:t>
            </a:r>
            <a:endParaRPr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FB5E0-7410-4B71-A5F8-7D896007F50C}"/>
              </a:ext>
            </a:extLst>
          </p:cNvPr>
          <p:cNvSpPr txBox="1"/>
          <p:nvPr/>
        </p:nvSpPr>
        <p:spPr>
          <a:xfrm>
            <a:off x="3592392" y="90085"/>
            <a:ext cx="477882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こうてい　　　のはら　　　　 み</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9C0D9CAE-5B99-45E4-B004-8255EA043029}"/>
              </a:ext>
            </a:extLst>
          </p:cNvPr>
          <p:cNvSpPr txBox="1"/>
          <p:nvPr/>
        </p:nvSpPr>
        <p:spPr>
          <a:xfrm>
            <a:off x="40540" y="2087258"/>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かんさつ</a:t>
            </a:r>
            <a:endParaRPr kumimoji="1" lang="ja-JP" altLang="en-US" sz="105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5D8EDA4B-F8CD-49BA-A271-1A415C2C3372}"/>
              </a:ext>
            </a:extLst>
          </p:cNvPr>
          <p:cNvSpPr txBox="1"/>
          <p:nvPr/>
        </p:nvSpPr>
        <p:spPr>
          <a:xfrm>
            <a:off x="278542" y="2934782"/>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どうぶつ　　むし</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E99A4ED3-5521-426D-A4D6-5494A1BF046E}"/>
              </a:ext>
            </a:extLst>
          </p:cNvPr>
          <p:cNvSpPr txBox="1"/>
          <p:nvPr/>
        </p:nvSpPr>
        <p:spPr>
          <a:xfrm>
            <a:off x="-154463" y="3404089"/>
            <a:ext cx="4222158"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かたち　　 いろ　　　しら　　　　　　　　　　おお</a:t>
            </a:r>
            <a:endParaRPr lang="en-US" altLang="ja-JP" sz="105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E4974254-3920-4370-BB1F-0D440573BB4D}"/>
              </a:ext>
            </a:extLst>
          </p:cNvPr>
          <p:cNvSpPr txBox="1"/>
          <p:nvPr/>
        </p:nvSpPr>
        <p:spPr>
          <a:xfrm>
            <a:off x="67210" y="4672484"/>
            <a:ext cx="468125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み　　　　　　　　　どうぶつ　　　むし    　　　なまえ</a:t>
            </a:r>
            <a:endParaRPr lang="en-US" altLang="ja-JP" sz="105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B03A23F4-000B-42B5-9901-2D5477AB16CA}"/>
              </a:ext>
            </a:extLst>
          </p:cNvPr>
          <p:cNvSpPr txBox="1"/>
          <p:nvPr/>
        </p:nvSpPr>
        <p:spPr>
          <a:xfrm>
            <a:off x="1442667" y="5680421"/>
            <a:ext cx="3551852" cy="212562"/>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50" dirty="0">
                <a:latin typeface="HG創英ﾌﾟﾚｾﾞﾝｽEB" panose="02020809000000000000" pitchFamily="17" charset="-128"/>
                <a:ea typeface="HG創英ﾌﾟﾚｾﾞﾝｽEB" panose="02020809000000000000" pitchFamily="17" charset="-128"/>
              </a:rPr>
              <a:t>つか　　　　　しら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4" name="図 3">
            <a:extLst>
              <a:ext uri="{FF2B5EF4-FFF2-40B4-BE49-F238E27FC236}">
                <a16:creationId xmlns:a16="http://schemas.microsoft.com/office/drawing/2014/main" id="{05746C45-1590-457E-A08C-9507FE871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641" y="4065401"/>
            <a:ext cx="3785377" cy="2291326"/>
          </a:xfrm>
          <a:prstGeom prst="rect">
            <a:avLst/>
          </a:prstGeom>
        </p:spPr>
      </p:pic>
      <p:pic>
        <p:nvPicPr>
          <p:cNvPr id="18" name="図 17">
            <a:extLst>
              <a:ext uri="{FF2B5EF4-FFF2-40B4-BE49-F238E27FC236}">
                <a16:creationId xmlns:a16="http://schemas.microsoft.com/office/drawing/2014/main" id="{7EBFA739-4C5E-4D37-A752-775A4D9B5C3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489" t="14008" r="11164" b="12724"/>
          <a:stretch/>
        </p:blipFill>
        <p:spPr>
          <a:xfrm rot="5400000">
            <a:off x="4842927" y="3142568"/>
            <a:ext cx="3695335" cy="2695035"/>
          </a:xfrm>
          <a:prstGeom prst="rect">
            <a:avLst/>
          </a:prstGeom>
        </p:spPr>
      </p:pic>
      <p:sp>
        <p:nvSpPr>
          <p:cNvPr id="22" name="正方形/長方形 21">
            <a:extLst>
              <a:ext uri="{FF2B5EF4-FFF2-40B4-BE49-F238E27FC236}">
                <a16:creationId xmlns:a16="http://schemas.microsoft.com/office/drawing/2014/main" id="{CC572F3D-D963-490E-B609-4F6B4F840BC9}"/>
              </a:ext>
            </a:extLst>
          </p:cNvPr>
          <p:cNvSpPr/>
          <p:nvPr/>
        </p:nvSpPr>
        <p:spPr>
          <a:xfrm>
            <a:off x="5675663" y="6513188"/>
            <a:ext cx="2041069" cy="3448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a:t>
            </a:r>
            <a:r>
              <a:rPr kumimoji="1" lang="ja-JP" altLang="en-US" dirty="0"/>
              <a:t>観察シート</a:t>
            </a:r>
            <a:r>
              <a:rPr kumimoji="1" lang="en-US" altLang="ja-JP" dirty="0"/>
              <a:t>】</a:t>
            </a:r>
            <a:endParaRPr kumimoji="1" lang="ja-JP" altLang="en-US" dirty="0"/>
          </a:p>
        </p:txBody>
      </p:sp>
      <p:sp>
        <p:nvSpPr>
          <p:cNvPr id="23" name="正方形/長方形 22">
            <a:extLst>
              <a:ext uri="{FF2B5EF4-FFF2-40B4-BE49-F238E27FC236}">
                <a16:creationId xmlns:a16="http://schemas.microsoft.com/office/drawing/2014/main" id="{E1FAA89A-2C6B-40F4-B724-3E8C64BA7983}"/>
              </a:ext>
            </a:extLst>
          </p:cNvPr>
          <p:cNvSpPr/>
          <p:nvPr/>
        </p:nvSpPr>
        <p:spPr>
          <a:xfrm>
            <a:off x="9096369" y="6492875"/>
            <a:ext cx="2041069" cy="3448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a:t>
            </a:r>
            <a:r>
              <a:rPr lang="ja-JP" altLang="en-US" dirty="0"/>
              <a:t>生き物ずかん</a:t>
            </a:r>
            <a:r>
              <a:rPr kumimoji="1" lang="en-US" altLang="ja-JP" dirty="0"/>
              <a:t>】</a:t>
            </a:r>
            <a:endParaRPr kumimoji="1" lang="ja-JP" altLang="en-US" dirty="0"/>
          </a:p>
        </p:txBody>
      </p:sp>
      <p:sp>
        <p:nvSpPr>
          <p:cNvPr id="20" name="タイトル 8">
            <a:extLst>
              <a:ext uri="{FF2B5EF4-FFF2-40B4-BE49-F238E27FC236}">
                <a16:creationId xmlns:a16="http://schemas.microsoft.com/office/drawing/2014/main" id="{3EC67D23-3CF0-4C5D-B25B-AC6F66A88628}"/>
              </a:ext>
            </a:extLst>
          </p:cNvPr>
          <p:cNvSpPr txBox="1">
            <a:spLocks/>
          </p:cNvSpPr>
          <p:nvPr/>
        </p:nvSpPr>
        <p:spPr>
          <a:xfrm>
            <a:off x="3079579" y="798880"/>
            <a:ext cx="8889439" cy="1668104"/>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800" u="heavy" dirty="0">
                <a:uFill>
                  <a:solidFill>
                    <a:srgbClr val="0070C0"/>
                  </a:solidFill>
                </a:uFill>
                <a:latin typeface="UD デジタル 教科書体 NK-R" panose="02020400000000000000" pitchFamily="18" charset="-128"/>
                <a:ea typeface="UD デジタル 教科書体 NK-R" panose="02020400000000000000" pitchFamily="18" charset="-128"/>
              </a:rPr>
              <a:t>校庭や野原で見つけた</a:t>
            </a:r>
            <a:endParaRPr lang="en-US" altLang="ja-JP" sz="48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48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4800" u="heavy" dirty="0">
                <a:uFill>
                  <a:solidFill>
                    <a:srgbClr val="0070C0"/>
                  </a:solidFill>
                </a:uFill>
                <a:latin typeface="UD デジタル 教科書体 NK-R" panose="02020400000000000000" pitchFamily="18" charset="-128"/>
                <a:ea typeface="UD デジタル 教科書体 NK-R" panose="02020400000000000000" pitchFamily="18" charset="-128"/>
              </a:rPr>
              <a:t>動物（虫）などのすがたを調べよう。</a:t>
            </a:r>
            <a:endParaRPr lang="en-US" altLang="ja-JP" sz="48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757D023D-CAF8-4A16-8571-4AFEE9B90CD0}"/>
              </a:ext>
            </a:extLst>
          </p:cNvPr>
          <p:cNvSpPr txBox="1"/>
          <p:nvPr/>
        </p:nvSpPr>
        <p:spPr>
          <a:xfrm>
            <a:off x="3308090" y="1394986"/>
            <a:ext cx="7545046" cy="36054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どうぶつ　 むし　　　　　　　　　　　　　　　　　 しら</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24" name="テキスト ボックス 23">
            <a:extLst>
              <a:ext uri="{FF2B5EF4-FFF2-40B4-BE49-F238E27FC236}">
                <a16:creationId xmlns:a16="http://schemas.microsoft.com/office/drawing/2014/main" id="{B03A23F4-000B-42B5-9901-2D5477AB16CA}"/>
              </a:ext>
            </a:extLst>
          </p:cNvPr>
          <p:cNvSpPr txBox="1"/>
          <p:nvPr/>
        </p:nvSpPr>
        <p:spPr>
          <a:xfrm>
            <a:off x="5981805" y="6263536"/>
            <a:ext cx="703330" cy="331976"/>
          </a:xfrm>
          <a:prstGeom prst="rect">
            <a:avLst/>
          </a:prstGeom>
          <a:noFill/>
        </p:spPr>
        <p:txBody>
          <a:bodyPr wrap="square" rtlCol="0" anchor="ctr" anchorCtr="0">
            <a:noAutofit/>
          </a:bodyPr>
          <a:lstStyle/>
          <a:p>
            <a:pPr algn="just"/>
            <a:r>
              <a:rPr lang="ja-JP" altLang="en-US" sz="1000" dirty="0">
                <a:latin typeface="HG創英ﾌﾟﾚｾﾞﾝｽEB" panose="02020809000000000000" pitchFamily="17" charset="-128"/>
                <a:ea typeface="HG創英ﾌﾟﾚｾﾞﾝｽEB" panose="02020809000000000000" pitchFamily="17" charset="-128"/>
              </a:rPr>
              <a:t>かんさつ</a:t>
            </a:r>
            <a:r>
              <a:rPr lang="ja-JP" altLang="en-US" sz="1050" dirty="0">
                <a:latin typeface="HG創英ﾌﾟﾚｾﾞﾝｽEB" panose="02020809000000000000" pitchFamily="17" charset="-128"/>
                <a:ea typeface="HG創英ﾌﾟﾚｾﾞﾝｽEB" panose="02020809000000000000" pitchFamily="17" charset="-128"/>
              </a:rPr>
              <a:t>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5" name="テキスト ボックス 24">
            <a:extLst>
              <a:ext uri="{FF2B5EF4-FFF2-40B4-BE49-F238E27FC236}">
                <a16:creationId xmlns:a16="http://schemas.microsoft.com/office/drawing/2014/main" id="{B03A23F4-000B-42B5-9901-2D5477AB16CA}"/>
              </a:ext>
            </a:extLst>
          </p:cNvPr>
          <p:cNvSpPr txBox="1"/>
          <p:nvPr/>
        </p:nvSpPr>
        <p:spPr>
          <a:xfrm>
            <a:off x="9417749" y="6292604"/>
            <a:ext cx="870154" cy="320072"/>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い　　もの　　　　　　  </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39012135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1864</Words>
  <Application>Microsoft Office PowerPoint</Application>
  <PresentationFormat>ワイド画面</PresentationFormat>
  <Paragraphs>281</Paragraphs>
  <Slides>14</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BIZ UDPゴシック</vt:lpstr>
      <vt:lpstr>HGPｺﾞｼｯｸE</vt:lpstr>
      <vt:lpstr>HG創英ﾌﾟﾚｾﾞﾝｽEB</vt:lpstr>
      <vt:lpstr>ＭＳ ゴシック</vt:lpstr>
      <vt:lpstr>UD デジタル 教科書体 NK-B</vt:lpstr>
      <vt:lpstr>UD デジタル 教科書体 NK-R</vt:lpstr>
      <vt:lpstr>游ゴシック</vt:lpstr>
      <vt:lpstr>游ゴシック Light</vt:lpstr>
      <vt:lpstr>Arial</vt:lpstr>
      <vt:lpstr>Office テーマ</vt:lpstr>
      <vt:lpstr>　　 身の回りの生き物</vt:lpstr>
      <vt:lpstr>言葉の紹介</vt:lpstr>
      <vt:lpstr>PowerPoint プレゼンテーション</vt:lpstr>
      <vt:lpstr>PowerPoint プレゼンテーション</vt:lpstr>
      <vt:lpstr>　　身の回りでよく見られる、  花などの植物のすがたを調べてみよう。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言葉の確認</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理科 生命「植物の発芽、成長、結実」A 高等部第１段階</dc:title>
  <dc:creator>髙橋 利典</dc:creator>
  <cp:lastModifiedBy>髙橋 利典</cp:lastModifiedBy>
  <cp:revision>113</cp:revision>
  <cp:lastPrinted>2021-07-07T03:31:13Z</cp:lastPrinted>
  <dcterms:created xsi:type="dcterms:W3CDTF">2021-06-01T22:54:30Z</dcterms:created>
  <dcterms:modified xsi:type="dcterms:W3CDTF">2021-07-26T21:37:01Z</dcterms:modified>
</cp:coreProperties>
</file>