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5" r:id="rId3"/>
    <p:sldId id="257" r:id="rId4"/>
    <p:sldId id="270" r:id="rId5"/>
    <p:sldId id="271" r:id="rId6"/>
    <p:sldId id="272" r:id="rId7"/>
    <p:sldId id="273" r:id="rId8"/>
    <p:sldId id="274" r:id="rId9"/>
    <p:sldId id="263" r:id="rId10"/>
    <p:sldId id="268"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62268" autoAdjust="0"/>
  </p:normalViewPr>
  <p:slideViewPr>
    <p:cSldViewPr snapToGrid="0">
      <p:cViewPr varScale="1">
        <p:scale>
          <a:sx n="45" d="100"/>
          <a:sy n="45" d="100"/>
        </p:scale>
        <p:origin x="14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9835F-C47E-4126-A902-DD48D9EBABD6}" type="datetimeFigureOut">
              <a:rPr kumimoji="1" lang="ja-JP" altLang="en-US" smtClean="0"/>
              <a:t>2022/2/10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9480F-9F99-4F12-9A94-5A1D11119BDD}" type="slidenum">
              <a:rPr kumimoji="1" lang="ja-JP" altLang="en-US" smtClean="0"/>
              <a:t>‹#›</a:t>
            </a:fld>
            <a:endParaRPr kumimoji="1" lang="ja-JP" altLang="en-US"/>
          </a:p>
        </p:txBody>
      </p:sp>
    </p:spTree>
    <p:extLst>
      <p:ext uri="{BB962C8B-B14F-4D97-AF65-F5344CB8AC3E}">
        <p14:creationId xmlns:p14="http://schemas.microsoft.com/office/powerpoint/2010/main" val="39578633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smtClean="0"/>
              <a:t>【</a:t>
            </a:r>
            <a:r>
              <a:rPr lang="ja-JP" altLang="en-US" dirty="0" smtClean="0"/>
              <a:t>中</a:t>
            </a:r>
            <a:r>
              <a:rPr kumimoji="1" lang="ja-JP" altLang="en-US" dirty="0" smtClean="0"/>
              <a:t>学部２段階　陸上運動</a:t>
            </a:r>
            <a:r>
              <a:rPr kumimoji="1" lang="en-US" altLang="ja-JP" dirty="0" smtClean="0"/>
              <a:t>】</a:t>
            </a:r>
            <a:endParaRPr kumimoji="1" lang="ja-JP" altLang="en-US" dirty="0" smtClean="0"/>
          </a:p>
          <a:p>
            <a:endParaRPr kumimoji="1" lang="en-US" altLang="ja-JP" dirty="0" smtClean="0"/>
          </a:p>
          <a:p>
            <a:r>
              <a:rPr kumimoji="1" lang="ja-JP" altLang="en-US" dirty="0"/>
              <a:t>　</a:t>
            </a:r>
            <a:r>
              <a:rPr kumimoji="1" lang="ja-JP" altLang="en-US" dirty="0" smtClean="0"/>
              <a:t>ダイヤサーキット</a:t>
            </a:r>
            <a:r>
              <a:rPr kumimoji="1" lang="ja-JP" altLang="en-US" dirty="0"/>
              <a:t>にチャレンジ。</a:t>
            </a:r>
          </a:p>
        </p:txBody>
      </p:sp>
      <p:sp>
        <p:nvSpPr>
          <p:cNvPr id="4" name="スライド番号プレースホルダー 3"/>
          <p:cNvSpPr>
            <a:spLocks noGrp="1"/>
          </p:cNvSpPr>
          <p:nvPr>
            <p:ph type="sldNum" sz="quarter" idx="5"/>
          </p:nvPr>
        </p:nvSpPr>
        <p:spPr/>
        <p:txBody>
          <a:bodyPr/>
          <a:lstStyle/>
          <a:p>
            <a:fld id="{9CE9480F-9F99-4F12-9A94-5A1D11119BDD}" type="slidenum">
              <a:rPr kumimoji="1" lang="ja-JP" altLang="en-US" smtClean="0"/>
              <a:t>1</a:t>
            </a:fld>
            <a:endParaRPr kumimoji="1" lang="ja-JP" altLang="en-US"/>
          </a:p>
        </p:txBody>
      </p:sp>
    </p:spTree>
    <p:extLst>
      <p:ext uri="{BB962C8B-B14F-4D97-AF65-F5344CB8AC3E}">
        <p14:creationId xmlns:p14="http://schemas.microsoft.com/office/powerpoint/2010/main" val="358847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smtClean="0"/>
              <a:t>ダイヤサーキット</a:t>
            </a:r>
            <a:r>
              <a:rPr kumimoji="1" lang="ja-JP" altLang="en-US" dirty="0"/>
              <a:t>お疲れさまでした。</a:t>
            </a:r>
            <a:endParaRPr kumimoji="1" lang="en-US" altLang="ja-JP" dirty="0"/>
          </a:p>
          <a:p>
            <a:r>
              <a:rPr kumimoji="1" lang="ja-JP" altLang="en-US" dirty="0"/>
              <a:t>　最後に、今日の運動を振り返ってみましょう。</a:t>
            </a:r>
            <a:endParaRPr kumimoji="1" lang="en-US" altLang="ja-JP" dirty="0"/>
          </a:p>
          <a:p>
            <a:r>
              <a:rPr kumimoji="1" lang="ja-JP" altLang="en-US" dirty="0"/>
              <a:t>　</a:t>
            </a:r>
            <a:endParaRPr kumimoji="1" lang="en-US" altLang="ja-JP" dirty="0"/>
          </a:p>
          <a:p>
            <a:r>
              <a:rPr kumimoji="1" lang="ja-JP" altLang="en-US" dirty="0"/>
              <a:t>　</a:t>
            </a:r>
            <a:r>
              <a:rPr kumimoji="1" lang="ja-JP" altLang="en-US" dirty="0" smtClean="0"/>
              <a:t>学習のポイントで伝えていた「タイムを縮めるためにどのような工夫をしたら良いか考えながら運動する」ことはできましたか？</a:t>
            </a:r>
            <a:endParaRPr kumimoji="1" lang="en-US" altLang="ja-JP" dirty="0" smtClean="0"/>
          </a:p>
          <a:p>
            <a:r>
              <a:rPr kumimoji="1" lang="ja-JP" altLang="en-US" dirty="0" smtClean="0"/>
              <a:t>　実際に、どのような工夫をしたのか、その結果どうだったのかについて、順番に発表しましょう。</a:t>
            </a:r>
            <a:endParaRPr kumimoji="1" lang="en-US" altLang="ja-JP" dirty="0"/>
          </a:p>
        </p:txBody>
      </p:sp>
      <p:sp>
        <p:nvSpPr>
          <p:cNvPr id="4" name="スライド番号プレースホルダー 3"/>
          <p:cNvSpPr>
            <a:spLocks noGrp="1"/>
          </p:cNvSpPr>
          <p:nvPr>
            <p:ph type="sldNum" sz="quarter" idx="5"/>
          </p:nvPr>
        </p:nvSpPr>
        <p:spPr/>
        <p:txBody>
          <a:bodyPr/>
          <a:lstStyle/>
          <a:p>
            <a:fld id="{9CE9480F-9F99-4F12-9A94-5A1D11119BDD}" type="slidenum">
              <a:rPr kumimoji="1" lang="ja-JP" altLang="en-US" smtClean="0"/>
              <a:t>10</a:t>
            </a:fld>
            <a:endParaRPr kumimoji="1" lang="ja-JP" altLang="en-US"/>
          </a:p>
        </p:txBody>
      </p:sp>
    </p:spTree>
    <p:extLst>
      <p:ext uri="{BB962C8B-B14F-4D97-AF65-F5344CB8AC3E}">
        <p14:creationId xmlns:p14="http://schemas.microsoft.com/office/powerpoint/2010/main" val="269259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学習を始める前に、学習のポイントを確認しましょう。</a:t>
            </a:r>
            <a:endParaRPr kumimoji="1" lang="en-US" altLang="ja-JP" dirty="0" smtClean="0"/>
          </a:p>
          <a:p>
            <a:r>
              <a:rPr kumimoji="1" lang="ja-JP" altLang="en-US" dirty="0" smtClean="0"/>
              <a:t>　学習のポイントは、タイムを縮めるためにどのような工夫をしたら良いか考えながら運動することです。</a:t>
            </a:r>
            <a:endParaRPr kumimoji="1" lang="en-US" altLang="ja-JP" dirty="0" smtClean="0"/>
          </a:p>
          <a:p>
            <a:r>
              <a:rPr kumimoji="1" lang="ja-JP" altLang="en-US" dirty="0" smtClean="0"/>
              <a:t>　</a:t>
            </a:r>
            <a:endParaRPr kumimoji="1" lang="en-US" altLang="ja-JP" dirty="0" smtClean="0"/>
          </a:p>
          <a:p>
            <a:r>
              <a:rPr kumimoji="1" lang="ja-JP" altLang="en-US" dirty="0" smtClean="0"/>
              <a:t>　このポイントを意識しながら、楽しく運動しましょう。</a:t>
            </a:r>
            <a:endParaRPr kumimoji="1" lang="en-US" altLang="ja-JP" dirty="0" smtClean="0"/>
          </a:p>
        </p:txBody>
      </p:sp>
      <p:sp>
        <p:nvSpPr>
          <p:cNvPr id="4" name="スライド番号プレースホルダー 3"/>
          <p:cNvSpPr>
            <a:spLocks noGrp="1"/>
          </p:cNvSpPr>
          <p:nvPr>
            <p:ph type="sldNum" sz="quarter" idx="5"/>
          </p:nvPr>
        </p:nvSpPr>
        <p:spPr/>
        <p:txBody>
          <a:bodyPr/>
          <a:lstStyle/>
          <a:p>
            <a:fld id="{9CE9480F-9F99-4F12-9A94-5A1D11119BDD}" type="slidenum">
              <a:rPr kumimoji="1" lang="ja-JP" altLang="en-US" smtClean="0"/>
              <a:t>2</a:t>
            </a:fld>
            <a:endParaRPr kumimoji="1" lang="ja-JP" altLang="en-US"/>
          </a:p>
        </p:txBody>
      </p:sp>
    </p:spTree>
    <p:extLst>
      <p:ext uri="{BB962C8B-B14F-4D97-AF65-F5344CB8AC3E}">
        <p14:creationId xmlns:p14="http://schemas.microsoft.com/office/powerpoint/2010/main" val="1579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smtClean="0"/>
              <a:t>ダイヤサーキット</a:t>
            </a:r>
            <a:r>
              <a:rPr kumimoji="1" lang="ja-JP" altLang="en-US" dirty="0"/>
              <a:t>とは</a:t>
            </a:r>
            <a:r>
              <a:rPr kumimoji="1" lang="ja-JP" altLang="en-US" dirty="0" smtClean="0"/>
              <a:t>、ダイヤ型の</a:t>
            </a:r>
            <a:r>
              <a:rPr kumimoji="1" lang="ja-JP" altLang="en-US" dirty="0"/>
              <a:t>コースを使って行うサーキット運動です。</a:t>
            </a:r>
            <a:endParaRPr kumimoji="1" lang="en-US" altLang="ja-JP" dirty="0"/>
          </a:p>
          <a:p>
            <a:endParaRPr kumimoji="1" lang="en-US" altLang="ja-JP" dirty="0"/>
          </a:p>
          <a:p>
            <a:r>
              <a:rPr kumimoji="1" lang="ja-JP" altLang="en-US" dirty="0"/>
              <a:t>　「走る</a:t>
            </a:r>
            <a:r>
              <a:rPr kumimoji="1" lang="ja-JP" altLang="en-US" dirty="0" smtClean="0"/>
              <a:t>」、「</a:t>
            </a:r>
            <a:r>
              <a:rPr kumimoji="1" lang="ja-JP" altLang="en-US" dirty="0"/>
              <a:t>跳ぶ</a:t>
            </a:r>
            <a:r>
              <a:rPr kumimoji="1" lang="ja-JP" altLang="en-US" dirty="0" smtClean="0"/>
              <a:t>」、「</a:t>
            </a:r>
            <a:r>
              <a:rPr kumimoji="1" lang="ja-JP" altLang="en-US" dirty="0"/>
              <a:t>曲がる</a:t>
            </a:r>
            <a:r>
              <a:rPr kumimoji="1" lang="ja-JP" altLang="en-US" dirty="0" smtClean="0"/>
              <a:t>」、「</a:t>
            </a:r>
            <a:r>
              <a:rPr kumimoji="1" lang="ja-JP" altLang="en-US" dirty="0"/>
              <a:t>避ける</a:t>
            </a:r>
            <a:r>
              <a:rPr kumimoji="1" lang="ja-JP" altLang="en-US" dirty="0" smtClean="0"/>
              <a:t>」、「</a:t>
            </a:r>
            <a:r>
              <a:rPr kumimoji="1" lang="ja-JP" altLang="en-US" dirty="0"/>
              <a:t>タッチする」などの様々な運動を通して、自分自身の体を巧みに操作しながら、スタートからゴールまでの記録を高めます。</a:t>
            </a:r>
            <a:endParaRPr kumimoji="1" lang="en-US" altLang="ja-JP" dirty="0"/>
          </a:p>
          <a:p>
            <a:endParaRPr kumimoji="1" lang="en-US" altLang="ja-JP" dirty="0"/>
          </a:p>
          <a:p>
            <a:r>
              <a:rPr kumimoji="1" lang="ja-JP" altLang="en-US" dirty="0"/>
              <a:t>　</a:t>
            </a:r>
            <a:endParaRPr kumimoji="1" lang="en-US" altLang="ja-JP" dirty="0"/>
          </a:p>
        </p:txBody>
      </p:sp>
      <p:sp>
        <p:nvSpPr>
          <p:cNvPr id="4" name="スライド番号プレースホルダー 3"/>
          <p:cNvSpPr>
            <a:spLocks noGrp="1"/>
          </p:cNvSpPr>
          <p:nvPr>
            <p:ph type="sldNum" sz="quarter" idx="5"/>
          </p:nvPr>
        </p:nvSpPr>
        <p:spPr/>
        <p:txBody>
          <a:bodyPr/>
          <a:lstStyle/>
          <a:p>
            <a:fld id="{9CE9480F-9F99-4F12-9A94-5A1D11119BDD}" type="slidenum">
              <a:rPr kumimoji="1" lang="ja-JP" altLang="en-US" smtClean="0"/>
              <a:t>3</a:t>
            </a:fld>
            <a:endParaRPr kumimoji="1" lang="ja-JP" altLang="en-US"/>
          </a:p>
        </p:txBody>
      </p:sp>
    </p:spTree>
    <p:extLst>
      <p:ext uri="{BB962C8B-B14F-4D97-AF65-F5344CB8AC3E}">
        <p14:creationId xmlns:p14="http://schemas.microsoft.com/office/powerpoint/2010/main" val="54918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ダイヤサーキットのコースは、４つの運動からできています。</a:t>
            </a:r>
            <a:endParaRPr kumimoji="1" lang="en-US" altLang="ja-JP" dirty="0" smtClean="0"/>
          </a:p>
          <a:p>
            <a:endParaRPr kumimoji="1" lang="en-US" altLang="ja-JP" dirty="0" smtClean="0"/>
          </a:p>
          <a:p>
            <a:r>
              <a:rPr kumimoji="1" lang="ja-JP" altLang="en-US" dirty="0" smtClean="0"/>
              <a:t>　＜クリック＞一つ目は、スタートから直線にダッシュします。</a:t>
            </a:r>
            <a:endParaRPr kumimoji="1" lang="en-US" altLang="ja-JP" dirty="0" smtClean="0"/>
          </a:p>
          <a:p>
            <a:r>
              <a:rPr kumimoji="1" lang="ja-JP" altLang="en-US" dirty="0" smtClean="0"/>
              <a:t>　＜クリック＞二つ目は、ケンケンパをします。</a:t>
            </a:r>
            <a:endParaRPr kumimoji="1" lang="en-US" altLang="ja-JP" dirty="0" smtClean="0"/>
          </a:p>
          <a:p>
            <a:r>
              <a:rPr kumimoji="1" lang="ja-JP" altLang="en-US" dirty="0" smtClean="0"/>
              <a:t>　＜クリック</a:t>
            </a:r>
            <a:r>
              <a:rPr kumimoji="1" lang="ja-JP" altLang="en-US" smtClean="0"/>
              <a:t>＞</a:t>
            </a:r>
            <a:r>
              <a:rPr kumimoji="1" lang="ja-JP" altLang="en-US" smtClean="0"/>
              <a:t>三つ目は</a:t>
            </a:r>
            <a:r>
              <a:rPr kumimoji="1" lang="ja-JP" altLang="en-US" dirty="0" smtClean="0"/>
              <a:t>、ラダーをします。</a:t>
            </a:r>
            <a:endParaRPr kumimoji="1" lang="en-US" altLang="ja-JP" dirty="0" smtClean="0"/>
          </a:p>
          <a:p>
            <a:r>
              <a:rPr kumimoji="1" lang="ja-JP" altLang="en-US" dirty="0" smtClean="0"/>
              <a:t>　＜クリック＞四つ目は、スラロームをします。</a:t>
            </a:r>
            <a:endParaRPr kumimoji="1" lang="en-US" altLang="ja-JP" dirty="0" smtClean="0"/>
          </a:p>
          <a:p>
            <a:r>
              <a:rPr kumimoji="1" lang="ja-JP" altLang="en-US" dirty="0" smtClean="0"/>
              <a:t>　＜クリック＞そして、ゴールまでのタイムを計ります。</a:t>
            </a:r>
            <a:endParaRPr kumimoji="1" lang="en-US" altLang="ja-JP" dirty="0" smtClean="0"/>
          </a:p>
          <a:p>
            <a:r>
              <a:rPr kumimoji="1" lang="ja-JP" altLang="en-US" dirty="0" smtClean="0"/>
              <a:t>　</a:t>
            </a:r>
            <a:endParaRPr kumimoji="1" lang="en-US" altLang="ja-JP" dirty="0" smtClean="0"/>
          </a:p>
          <a:p>
            <a:r>
              <a:rPr kumimoji="1" lang="ja-JP" altLang="en-US" dirty="0" smtClean="0"/>
              <a:t>　このように、ダイヤ型のコースを使って運動します。</a:t>
            </a:r>
            <a:endParaRPr kumimoji="1" lang="en-US" altLang="ja-JP" dirty="0" smtClean="0"/>
          </a:p>
          <a:p>
            <a:r>
              <a:rPr kumimoji="1" lang="ja-JP" altLang="en-US" dirty="0" smtClean="0"/>
              <a:t>　次に、それぞれの運動について詳しく説明します。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9CE9480F-9F99-4F12-9A94-5A1D11119BDD}" type="slidenum">
              <a:rPr kumimoji="1" lang="ja-JP" altLang="en-US" smtClean="0"/>
              <a:t>4</a:t>
            </a:fld>
            <a:endParaRPr kumimoji="1" lang="ja-JP" altLang="en-US"/>
          </a:p>
        </p:txBody>
      </p:sp>
    </p:spTree>
    <p:extLst>
      <p:ext uri="{BB962C8B-B14F-4D97-AF65-F5344CB8AC3E}">
        <p14:creationId xmlns:p14="http://schemas.microsoft.com/office/powerpoint/2010/main" val="324019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一つ目の「直線ダッシュ」は、スタートの合図で、コーンまでできるだけ早くダッシュをします。</a:t>
            </a:r>
            <a:endParaRPr kumimoji="1" lang="en-US" altLang="ja-JP" dirty="0" smtClean="0"/>
          </a:p>
          <a:p>
            <a:r>
              <a:rPr kumimoji="1" lang="ja-JP" altLang="en-US" dirty="0" smtClean="0"/>
              <a:t>　そして、コーンにタッチをして、次の運動に向かいます。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CE9480F-9F99-4F12-9A94-5A1D11119BDD}" type="slidenum">
              <a:rPr kumimoji="1" lang="ja-JP" altLang="en-US" smtClean="0"/>
              <a:t>5</a:t>
            </a:fld>
            <a:endParaRPr kumimoji="1" lang="ja-JP" altLang="en-US"/>
          </a:p>
        </p:txBody>
      </p:sp>
    </p:spTree>
    <p:extLst>
      <p:ext uri="{BB962C8B-B14F-4D97-AF65-F5344CB8AC3E}">
        <p14:creationId xmlns:p14="http://schemas.microsoft.com/office/powerpoint/2010/main" val="186740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次は、「ケンケンパ」ゾーンです。</a:t>
            </a:r>
            <a:endParaRPr kumimoji="1" lang="en-US" altLang="ja-JP" dirty="0" smtClean="0"/>
          </a:p>
          <a:p>
            <a:r>
              <a:rPr kumimoji="1" lang="ja-JP" altLang="en-US" dirty="0" smtClean="0"/>
              <a:t>　並んでいるフラフープに合わせて、ケンケンパを２回します。そして、コーンにタッチします。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CE9480F-9F99-4F12-9A94-5A1D11119BDD}" type="slidenum">
              <a:rPr kumimoji="1" lang="ja-JP" altLang="en-US" smtClean="0"/>
              <a:t>6</a:t>
            </a:fld>
            <a:endParaRPr kumimoji="1" lang="ja-JP" altLang="en-US"/>
          </a:p>
        </p:txBody>
      </p:sp>
    </p:spTree>
    <p:extLst>
      <p:ext uri="{BB962C8B-B14F-4D97-AF65-F5344CB8AC3E}">
        <p14:creationId xmlns:p14="http://schemas.microsoft.com/office/powerpoint/2010/main" val="356188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次は、ラダー・トレーニングです。</a:t>
            </a:r>
            <a:endParaRPr kumimoji="1" lang="en-US" altLang="ja-JP" dirty="0" smtClean="0"/>
          </a:p>
          <a:p>
            <a:r>
              <a:rPr kumimoji="1" lang="ja-JP" altLang="en-US" dirty="0" smtClean="0"/>
              <a:t>　ラダーの１枠に、１歩ずつ足を交互に入れて、できるだけ早く進みます。</a:t>
            </a:r>
            <a:endParaRPr kumimoji="1" lang="en-US" altLang="ja-JP" dirty="0" smtClean="0"/>
          </a:p>
          <a:p>
            <a:r>
              <a:rPr kumimoji="1" lang="ja-JP" altLang="en-US" dirty="0" smtClean="0"/>
              <a:t>　ポイントは、膝をかるく曲げて、つま先で地面を蹴って進むように意識することです。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9CE9480F-9F99-4F12-9A94-5A1D11119BDD}" type="slidenum">
              <a:rPr kumimoji="1" lang="ja-JP" altLang="en-US" smtClean="0"/>
              <a:t>7</a:t>
            </a:fld>
            <a:endParaRPr kumimoji="1" lang="ja-JP" altLang="en-US"/>
          </a:p>
        </p:txBody>
      </p:sp>
    </p:spTree>
    <p:extLst>
      <p:ext uri="{BB962C8B-B14F-4D97-AF65-F5344CB8AC3E}">
        <p14:creationId xmlns:p14="http://schemas.microsoft.com/office/powerpoint/2010/main" val="383013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最後は、スラローム走行です。</a:t>
            </a:r>
            <a:endParaRPr kumimoji="1" lang="en-US" altLang="ja-JP" dirty="0" smtClean="0"/>
          </a:p>
          <a:p>
            <a:r>
              <a:rPr kumimoji="1" lang="ja-JP" altLang="en-US" dirty="0" smtClean="0"/>
              <a:t>　等間隔に置かれた障害物を、左右に避けながらゴールを目指します。</a:t>
            </a:r>
            <a:endParaRPr kumimoji="1" lang="en-US" altLang="ja-JP" dirty="0" smtClean="0"/>
          </a:p>
          <a:p>
            <a:r>
              <a:rPr kumimoji="1" lang="ja-JP" altLang="en-US" dirty="0" smtClean="0"/>
              <a:t>　障害物に当たって、倒してもかまいませんが、できる限り当たらないようにしましょう。</a:t>
            </a:r>
            <a:endParaRPr kumimoji="1" lang="en-US" altLang="ja-JP" dirty="0" smtClean="0"/>
          </a:p>
          <a:p>
            <a:r>
              <a:rPr kumimoji="1" lang="ja-JP" altLang="en-US" dirty="0" smtClean="0"/>
              <a:t>　そして、ゴールまで一気に駆け抜けます。</a:t>
            </a:r>
          </a:p>
        </p:txBody>
      </p:sp>
      <p:sp>
        <p:nvSpPr>
          <p:cNvPr id="4" name="スライド番号プレースホルダー 3"/>
          <p:cNvSpPr>
            <a:spLocks noGrp="1"/>
          </p:cNvSpPr>
          <p:nvPr>
            <p:ph type="sldNum" sz="quarter" idx="10"/>
          </p:nvPr>
        </p:nvSpPr>
        <p:spPr/>
        <p:txBody>
          <a:bodyPr/>
          <a:lstStyle/>
          <a:p>
            <a:fld id="{9CE9480F-9F99-4F12-9A94-5A1D11119BDD}" type="slidenum">
              <a:rPr kumimoji="1" lang="ja-JP" altLang="en-US" smtClean="0"/>
              <a:t>8</a:t>
            </a:fld>
            <a:endParaRPr kumimoji="1" lang="ja-JP" altLang="en-US"/>
          </a:p>
        </p:txBody>
      </p:sp>
    </p:spTree>
    <p:extLst>
      <p:ext uri="{BB962C8B-B14F-4D97-AF65-F5344CB8AC3E}">
        <p14:creationId xmlns:p14="http://schemas.microsoft.com/office/powerpoint/2010/main" val="3062460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スタートからゴールするまでの時間を計りましょう。</a:t>
            </a:r>
            <a:endParaRPr kumimoji="1" lang="en-US" altLang="ja-JP" dirty="0"/>
          </a:p>
          <a:p>
            <a:endParaRPr kumimoji="1" lang="en-US" altLang="ja-JP" dirty="0" smtClean="0"/>
          </a:p>
          <a:p>
            <a:r>
              <a:rPr kumimoji="1" lang="ja-JP" altLang="en-US" dirty="0" smtClean="0"/>
              <a:t>　その際、学習のポイントとして伝えていた「タイムを縮めるためにどのような工夫をしたら良いか考えながら運動する」ことを意識して取り組みましょう。</a:t>
            </a:r>
            <a:endParaRPr kumimoji="1" lang="en-US" altLang="ja-JP" dirty="0" smtClean="0"/>
          </a:p>
          <a:p>
            <a:r>
              <a:rPr kumimoji="1" lang="ja-JP" altLang="en-US" dirty="0" smtClean="0"/>
              <a:t>　</a:t>
            </a:r>
            <a:endParaRPr kumimoji="1" lang="en-US" altLang="ja-JP" dirty="0"/>
          </a:p>
          <a:p>
            <a:r>
              <a:rPr kumimoji="1" lang="ja-JP" altLang="en-US" dirty="0"/>
              <a:t>　それでは、早速順番にやってみましょう。</a:t>
            </a:r>
          </a:p>
        </p:txBody>
      </p:sp>
      <p:sp>
        <p:nvSpPr>
          <p:cNvPr id="4" name="スライド番号プレースホルダー 3"/>
          <p:cNvSpPr>
            <a:spLocks noGrp="1"/>
          </p:cNvSpPr>
          <p:nvPr>
            <p:ph type="sldNum" sz="quarter" idx="5"/>
          </p:nvPr>
        </p:nvSpPr>
        <p:spPr/>
        <p:txBody>
          <a:bodyPr/>
          <a:lstStyle/>
          <a:p>
            <a:fld id="{9CE9480F-9F99-4F12-9A94-5A1D11119BDD}" type="slidenum">
              <a:rPr kumimoji="1" lang="ja-JP" altLang="en-US" smtClean="0"/>
              <a:t>9</a:t>
            </a:fld>
            <a:endParaRPr kumimoji="1" lang="ja-JP" altLang="en-US"/>
          </a:p>
        </p:txBody>
      </p:sp>
    </p:spTree>
    <p:extLst>
      <p:ext uri="{BB962C8B-B14F-4D97-AF65-F5344CB8AC3E}">
        <p14:creationId xmlns:p14="http://schemas.microsoft.com/office/powerpoint/2010/main" val="313794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425948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1466513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409487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284070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387584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305988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296211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277159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157988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270759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567980-9FD8-4DB5-93A8-5A1B2FD48C0B}" type="datetimeFigureOut">
              <a:rPr kumimoji="1" lang="ja-JP" altLang="en-US" smtClean="0"/>
              <a:t>2022/2/10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949838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67980-9FD8-4DB5-93A8-5A1B2FD48C0B}" type="datetimeFigureOut">
              <a:rPr kumimoji="1" lang="ja-JP" altLang="en-US" smtClean="0"/>
              <a:t>2022/2/10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F4E975-103F-46BC-94BC-514B2DA974D5}" type="slidenum">
              <a:rPr kumimoji="1" lang="ja-JP" altLang="en-US" smtClean="0"/>
              <a:t>‹#›</a:t>
            </a:fld>
            <a:endParaRPr kumimoji="1" lang="ja-JP" altLang="en-US"/>
          </a:p>
        </p:txBody>
      </p:sp>
    </p:spTree>
    <p:extLst>
      <p:ext uri="{BB962C8B-B14F-4D97-AF65-F5344CB8AC3E}">
        <p14:creationId xmlns:p14="http://schemas.microsoft.com/office/powerpoint/2010/main" val="209860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710FD4E2-BE18-4A29-90ED-932B3A47A4D3}"/>
              </a:ext>
            </a:extLst>
          </p:cNvPr>
          <p:cNvSpPr>
            <a:spLocks noGrp="1"/>
          </p:cNvSpPr>
          <p:nvPr>
            <p:ph type="ctrTitle"/>
          </p:nvPr>
        </p:nvSpPr>
        <p:spPr>
          <a:xfrm>
            <a:off x="304799" y="1122362"/>
            <a:ext cx="11643053" cy="4006229"/>
          </a:xfrm>
        </p:spPr>
        <p:txBody>
          <a:bodyPr anchor="ctr">
            <a:normAutofit/>
          </a:bodyPr>
          <a:lstStyle/>
          <a:p>
            <a:r>
              <a:rPr lang="ja-JP" altLang="en-US" sz="5400" dirty="0" smtClean="0">
                <a:latin typeface="BIZ UDPゴシック" panose="020B0400000000000000" pitchFamily="50" charset="-128"/>
                <a:ea typeface="BIZ UDPゴシック" panose="020B0400000000000000" pitchFamily="50" charset="-128"/>
              </a:rPr>
              <a:t>ダイヤサーキット</a:t>
            </a:r>
            <a:r>
              <a:rPr kumimoji="1" lang="ja-JP" altLang="en-US" sz="5400" dirty="0">
                <a:latin typeface="BIZ UDPゴシック" panose="020B0400000000000000" pitchFamily="50" charset="-128"/>
                <a:ea typeface="BIZ UDPゴシック" panose="020B0400000000000000" pitchFamily="50" charset="-128"/>
              </a:rPr>
              <a:t>にチャレンジ</a:t>
            </a:r>
          </a:p>
        </p:txBody>
      </p:sp>
    </p:spTree>
    <p:extLst>
      <p:ext uri="{BB962C8B-B14F-4D97-AF65-F5344CB8AC3E}">
        <p14:creationId xmlns:p14="http://schemas.microsoft.com/office/powerpoint/2010/main" val="121679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5A265F25-F700-4F36-B3AC-12D9B35E21F1}"/>
              </a:ext>
            </a:extLst>
          </p:cNvPr>
          <p:cNvSpPr txBox="1">
            <a:spLocks/>
          </p:cNvSpPr>
          <p:nvPr/>
        </p:nvSpPr>
        <p:spPr>
          <a:xfrm>
            <a:off x="203013" y="214306"/>
            <a:ext cx="978010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a:latin typeface="BIZ UDPゴシック" panose="020B0400000000000000" pitchFamily="50" charset="-128"/>
                <a:ea typeface="BIZ UDPゴシック" panose="020B0400000000000000" pitchFamily="50" charset="-128"/>
              </a:rPr>
              <a:t> ふ　　  かえ</a:t>
            </a:r>
            <a:endParaRPr lang="en-US" altLang="ja-JP" sz="3200" dirty="0">
              <a:latin typeface="BIZ UDPゴシック" panose="020B0400000000000000" pitchFamily="50" charset="-128"/>
              <a:ea typeface="BIZ UDPゴシック" panose="020B0400000000000000" pitchFamily="50" charset="-128"/>
            </a:endParaRPr>
          </a:p>
          <a:p>
            <a:r>
              <a:rPr lang="ja-JP" altLang="en-US" sz="5400" dirty="0">
                <a:latin typeface="BIZ UDPゴシック" panose="020B0400000000000000" pitchFamily="50" charset="-128"/>
                <a:ea typeface="BIZ UDPゴシック" panose="020B0400000000000000" pitchFamily="50" charset="-128"/>
              </a:rPr>
              <a:t>振り返ってみましょう</a:t>
            </a:r>
          </a:p>
        </p:txBody>
      </p:sp>
      <p:pic>
        <p:nvPicPr>
          <p:cNvPr id="3" name="図 2"/>
          <p:cNvPicPr>
            <a:picLocks noChangeAspect="1"/>
          </p:cNvPicPr>
          <p:nvPr/>
        </p:nvPicPr>
        <p:blipFill>
          <a:blip r:embed="rId3"/>
          <a:stretch>
            <a:fillRect/>
          </a:stretch>
        </p:blipFill>
        <p:spPr>
          <a:xfrm>
            <a:off x="786809" y="1668401"/>
            <a:ext cx="4976039" cy="2799021"/>
          </a:xfrm>
          <a:prstGeom prst="rect">
            <a:avLst/>
          </a:prstGeom>
          <a:ln>
            <a:solidFill>
              <a:schemeClr val="tx1"/>
            </a:solidFill>
          </a:ln>
        </p:spPr>
      </p:pic>
      <p:sp>
        <p:nvSpPr>
          <p:cNvPr id="8" name="タイトル 1">
            <a:extLst>
              <a:ext uri="{FF2B5EF4-FFF2-40B4-BE49-F238E27FC236}">
                <a16:creationId xmlns:a16="http://schemas.microsoft.com/office/drawing/2014/main" id="{5614C72E-4348-4029-A001-401D999261E8}"/>
              </a:ext>
            </a:extLst>
          </p:cNvPr>
          <p:cNvSpPr txBox="1">
            <a:spLocks/>
          </p:cNvSpPr>
          <p:nvPr/>
        </p:nvSpPr>
        <p:spPr>
          <a:xfrm>
            <a:off x="1594248" y="4616277"/>
            <a:ext cx="8821479" cy="186692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latin typeface="BIZ UDPゴシック" panose="020B0400000000000000" pitchFamily="50" charset="-128"/>
                <a:ea typeface="BIZ UDPゴシック" panose="020B0400000000000000" pitchFamily="50" charset="-128"/>
              </a:rPr>
              <a:t>　　　　　　　　　　　　　　　　　　　　くふう</a:t>
            </a:r>
            <a:endParaRPr lang="en-US" altLang="ja-JP" sz="2000" dirty="0">
              <a:latin typeface="BIZ UDPゴシック" panose="020B0400000000000000" pitchFamily="50" charset="-128"/>
              <a:ea typeface="BIZ UDPゴシック" panose="020B0400000000000000" pitchFamily="50" charset="-128"/>
            </a:endParaRPr>
          </a:p>
          <a:p>
            <a:r>
              <a:rPr lang="ja-JP" altLang="en-US" sz="4000" dirty="0" smtClean="0">
                <a:latin typeface="BIZ UDPゴシック" panose="020B0400000000000000" pitchFamily="50" charset="-128"/>
                <a:ea typeface="BIZ UDPゴシック" panose="020B0400000000000000" pitchFamily="50" charset="-128"/>
              </a:rPr>
              <a:t>①　どのような工夫をしましたか？</a:t>
            </a:r>
            <a:endParaRPr lang="en-US" altLang="ja-JP" sz="4000" dirty="0" smtClean="0">
              <a:latin typeface="BIZ UDPゴシック" panose="020B0400000000000000" pitchFamily="50" charset="-128"/>
              <a:ea typeface="BIZ UDPゴシック" panose="020B0400000000000000" pitchFamily="50" charset="-128"/>
            </a:endParaRPr>
          </a:p>
          <a:p>
            <a:r>
              <a:rPr lang="ja-JP" altLang="en-US" sz="2000" dirty="0" smtClean="0">
                <a:latin typeface="BIZ UDPゴシック" panose="020B0400000000000000" pitchFamily="50" charset="-128"/>
                <a:ea typeface="BIZ UDPゴシック" panose="020B0400000000000000" pitchFamily="50" charset="-128"/>
              </a:rPr>
              <a:t>　　　　　　　　　　　　　　　　　　　　けっか</a:t>
            </a:r>
            <a:endParaRPr lang="en-US" altLang="ja-JP" sz="2000" dirty="0" smtClean="0">
              <a:latin typeface="BIZ UDPゴシック" panose="020B0400000000000000" pitchFamily="50" charset="-128"/>
              <a:ea typeface="BIZ UDPゴシック" panose="020B0400000000000000" pitchFamily="50" charset="-128"/>
            </a:endParaRPr>
          </a:p>
          <a:p>
            <a:r>
              <a:rPr lang="ja-JP" altLang="en-US" sz="4000" dirty="0" smtClean="0">
                <a:latin typeface="BIZ UDPゴシック" panose="020B0400000000000000" pitchFamily="50" charset="-128"/>
                <a:ea typeface="BIZ UDPゴシック" panose="020B0400000000000000" pitchFamily="50" charset="-128"/>
              </a:rPr>
              <a:t>②　どのような結果になりましたか？</a:t>
            </a:r>
            <a:endParaRPr lang="en-US" altLang="ja-JP" sz="4000" dirty="0">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4"/>
          <a:stretch>
            <a:fillRect/>
          </a:stretch>
        </p:blipFill>
        <p:spPr>
          <a:xfrm>
            <a:off x="6247126" y="1672148"/>
            <a:ext cx="4969375" cy="2795274"/>
          </a:xfrm>
          <a:prstGeom prst="rect">
            <a:avLst/>
          </a:prstGeom>
          <a:ln>
            <a:solidFill>
              <a:schemeClr val="tx1"/>
            </a:solidFill>
          </a:ln>
        </p:spPr>
      </p:pic>
    </p:spTree>
    <p:extLst>
      <p:ext uri="{BB962C8B-B14F-4D97-AF65-F5344CB8AC3E}">
        <p14:creationId xmlns:p14="http://schemas.microsoft.com/office/powerpoint/2010/main" val="845190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A07F9-5483-41B2-8A78-891C299B62ED}"/>
              </a:ext>
            </a:extLst>
          </p:cNvPr>
          <p:cNvSpPr txBox="1">
            <a:spLocks/>
          </p:cNvSpPr>
          <p:nvPr/>
        </p:nvSpPr>
        <p:spPr>
          <a:xfrm>
            <a:off x="203013" y="214306"/>
            <a:ext cx="978010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latin typeface="BIZ UDPゴシック" panose="020B0400000000000000" pitchFamily="50" charset="-128"/>
                <a:ea typeface="BIZ UDPゴシック" panose="020B0400000000000000" pitchFamily="50" charset="-128"/>
              </a:rPr>
              <a:t>がくしゅう</a:t>
            </a:r>
            <a:endParaRPr lang="en-US" altLang="ja-JP" sz="3200" dirty="0">
              <a:latin typeface="BIZ UDPゴシック" panose="020B0400000000000000" pitchFamily="50" charset="-128"/>
              <a:ea typeface="BIZ UDPゴシック" panose="020B0400000000000000" pitchFamily="50" charset="-128"/>
            </a:endParaRPr>
          </a:p>
          <a:p>
            <a:r>
              <a:rPr lang="ja-JP" altLang="en-US" sz="5400" dirty="0" smtClean="0">
                <a:latin typeface="BIZ UDPゴシック" panose="020B0400000000000000" pitchFamily="50" charset="-128"/>
                <a:ea typeface="BIZ UDPゴシック" panose="020B0400000000000000" pitchFamily="50" charset="-128"/>
              </a:rPr>
              <a:t> 学習の</a:t>
            </a:r>
            <a:r>
              <a:rPr lang="ja-JP" altLang="en-US" sz="5400" dirty="0">
                <a:latin typeface="BIZ UDPゴシック" panose="020B0400000000000000" pitchFamily="50" charset="-128"/>
                <a:ea typeface="BIZ UDPゴシック" panose="020B0400000000000000" pitchFamily="50" charset="-128"/>
              </a:rPr>
              <a:t>ポイント</a:t>
            </a:r>
          </a:p>
        </p:txBody>
      </p:sp>
      <p:sp>
        <p:nvSpPr>
          <p:cNvPr id="4" name="タイトル 1">
            <a:extLst>
              <a:ext uri="{FF2B5EF4-FFF2-40B4-BE49-F238E27FC236}">
                <a16:creationId xmlns:a16="http://schemas.microsoft.com/office/drawing/2014/main" id="{DD1AFB7F-A122-40E0-8322-06D88521E119}"/>
              </a:ext>
            </a:extLst>
          </p:cNvPr>
          <p:cNvSpPr txBox="1">
            <a:spLocks/>
          </p:cNvSpPr>
          <p:nvPr/>
        </p:nvSpPr>
        <p:spPr>
          <a:xfrm>
            <a:off x="4338154" y="1891591"/>
            <a:ext cx="7293866" cy="3849991"/>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ja-JP" altLang="en-US" sz="2000" dirty="0" smtClean="0">
                <a:latin typeface="BIZ UDPゴシック" panose="020B0400000000000000" pitchFamily="50" charset="-128"/>
                <a:ea typeface="BIZ UDPゴシック" panose="020B0400000000000000" pitchFamily="50" charset="-128"/>
              </a:rPr>
              <a:t>       　　　　　　　 </a:t>
            </a:r>
            <a:r>
              <a:rPr lang="ja-JP" altLang="en-US" sz="2000" dirty="0" err="1" smtClean="0">
                <a:latin typeface="BIZ UDPゴシック" panose="020B0400000000000000" pitchFamily="50" charset="-128"/>
                <a:ea typeface="BIZ UDPゴシック" panose="020B0400000000000000" pitchFamily="50" charset="-128"/>
              </a:rPr>
              <a:t>ちぢ</a:t>
            </a:r>
            <a:endParaRPr lang="en-US" altLang="ja-JP" sz="2000" dirty="0" smtClean="0">
              <a:latin typeface="BIZ UDPゴシック" panose="020B0400000000000000" pitchFamily="50" charset="-128"/>
              <a:ea typeface="BIZ UDPゴシック" panose="020B0400000000000000" pitchFamily="50" charset="-128"/>
            </a:endParaRPr>
          </a:p>
          <a:p>
            <a:pPr>
              <a:lnSpc>
                <a:spcPct val="100000"/>
              </a:lnSpc>
            </a:pPr>
            <a:r>
              <a:rPr lang="ja-JP" altLang="en-US" sz="4000" dirty="0" smtClean="0">
                <a:latin typeface="BIZ UDPゴシック" panose="020B0400000000000000" pitchFamily="50" charset="-128"/>
                <a:ea typeface="BIZ UDPゴシック" panose="020B0400000000000000" pitchFamily="50" charset="-128"/>
              </a:rPr>
              <a:t>タイムを縮めるために</a:t>
            </a:r>
            <a:endParaRPr lang="en-US" altLang="ja-JP" sz="4000" dirty="0" smtClean="0">
              <a:latin typeface="BIZ UDPゴシック" panose="020B0400000000000000" pitchFamily="50" charset="-128"/>
              <a:ea typeface="BIZ UDPゴシック" panose="020B0400000000000000" pitchFamily="50" charset="-128"/>
            </a:endParaRPr>
          </a:p>
          <a:p>
            <a:pPr>
              <a:lnSpc>
                <a:spcPct val="100000"/>
              </a:lnSpc>
            </a:pPr>
            <a:r>
              <a:rPr lang="ja-JP" altLang="en-US" sz="2000" dirty="0" smtClean="0">
                <a:latin typeface="BIZ UDPゴシック" panose="020B0400000000000000" pitchFamily="50" charset="-128"/>
                <a:ea typeface="BIZ UDPゴシック" panose="020B0400000000000000" pitchFamily="50" charset="-128"/>
              </a:rPr>
              <a:t>　　　　　　　　　　　　　　　 くふう　 　　　　　　　　　　　</a:t>
            </a:r>
            <a:r>
              <a:rPr lang="ja-JP" altLang="en-US" sz="2000" dirty="0" err="1" smtClean="0">
                <a:latin typeface="BIZ UDPゴシック" panose="020B0400000000000000" pitchFamily="50" charset="-128"/>
                <a:ea typeface="BIZ UDPゴシック" panose="020B0400000000000000" pitchFamily="50" charset="-128"/>
              </a:rPr>
              <a:t>よ</a:t>
            </a:r>
            <a:endParaRPr lang="en-US" altLang="ja-JP" sz="2000" dirty="0" smtClean="0">
              <a:latin typeface="BIZ UDPゴシック" panose="020B0400000000000000" pitchFamily="50" charset="-128"/>
              <a:ea typeface="BIZ UDPゴシック" panose="020B0400000000000000" pitchFamily="50" charset="-128"/>
            </a:endParaRPr>
          </a:p>
          <a:p>
            <a:pPr>
              <a:lnSpc>
                <a:spcPct val="100000"/>
              </a:lnSpc>
            </a:pPr>
            <a:r>
              <a:rPr lang="ja-JP" altLang="en-US" sz="4000" dirty="0" smtClean="0">
                <a:latin typeface="BIZ UDPゴシック" panose="020B0400000000000000" pitchFamily="50" charset="-128"/>
                <a:ea typeface="BIZ UDPゴシック" panose="020B0400000000000000" pitchFamily="50" charset="-128"/>
              </a:rPr>
              <a:t>どのような工夫をしたら良いか</a:t>
            </a:r>
            <a:endParaRPr lang="en-US" altLang="ja-JP" sz="4000" dirty="0" smtClean="0">
              <a:latin typeface="BIZ UDPゴシック" panose="020B0400000000000000" pitchFamily="50" charset="-128"/>
              <a:ea typeface="BIZ UDPゴシック" panose="020B0400000000000000" pitchFamily="50" charset="-128"/>
            </a:endParaRPr>
          </a:p>
          <a:p>
            <a:pPr>
              <a:lnSpc>
                <a:spcPct val="100000"/>
              </a:lnSpc>
            </a:pPr>
            <a:r>
              <a:rPr lang="ja-JP" altLang="en-US" sz="2000" dirty="0" smtClean="0">
                <a:latin typeface="BIZ UDPゴシック" panose="020B0400000000000000" pitchFamily="50" charset="-128"/>
                <a:ea typeface="BIZ UDPゴシック" panose="020B0400000000000000" pitchFamily="50" charset="-128"/>
              </a:rPr>
              <a:t>かんが　　　　　　　　　　うんどう</a:t>
            </a:r>
            <a:endParaRPr lang="en-US" altLang="ja-JP" sz="2000" dirty="0" smtClean="0">
              <a:latin typeface="BIZ UDPゴシック" panose="020B0400000000000000" pitchFamily="50" charset="-128"/>
              <a:ea typeface="BIZ UDPゴシック" panose="020B0400000000000000" pitchFamily="50" charset="-128"/>
            </a:endParaRPr>
          </a:p>
          <a:p>
            <a:pPr>
              <a:lnSpc>
                <a:spcPct val="100000"/>
              </a:lnSpc>
            </a:pPr>
            <a:r>
              <a:rPr lang="ja-JP" altLang="en-US" sz="4000" dirty="0" smtClean="0">
                <a:latin typeface="BIZ UDPゴシック" panose="020B0400000000000000" pitchFamily="50" charset="-128"/>
                <a:ea typeface="BIZ UDPゴシック" panose="020B0400000000000000" pitchFamily="50" charset="-128"/>
              </a:rPr>
              <a:t>考えながら運動する。</a:t>
            </a:r>
            <a:endParaRPr lang="ja-JP" altLang="en-US" sz="4000" dirty="0">
              <a:latin typeface="BIZ UDPゴシック" panose="020B0400000000000000" pitchFamily="50" charset="-128"/>
              <a:ea typeface="BIZ UDPゴシック" panose="020B04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399" y="2248231"/>
            <a:ext cx="3293118" cy="3791291"/>
          </a:xfrm>
          <a:prstGeom prst="rect">
            <a:avLst/>
          </a:prstGeom>
        </p:spPr>
      </p:pic>
    </p:spTree>
    <p:extLst>
      <p:ext uri="{BB962C8B-B14F-4D97-AF65-F5344CB8AC3E}">
        <p14:creationId xmlns:p14="http://schemas.microsoft.com/office/powerpoint/2010/main" val="2555656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A07F9-5483-41B2-8A78-891C299B62ED}"/>
              </a:ext>
            </a:extLst>
          </p:cNvPr>
          <p:cNvSpPr txBox="1">
            <a:spLocks/>
          </p:cNvSpPr>
          <p:nvPr/>
        </p:nvSpPr>
        <p:spPr>
          <a:xfrm>
            <a:off x="203013" y="214306"/>
            <a:ext cx="978010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smtClean="0">
                <a:latin typeface="BIZ UDPゴシック" panose="020B0400000000000000" pitchFamily="50" charset="-128"/>
                <a:ea typeface="BIZ UDPゴシック" panose="020B0400000000000000" pitchFamily="50" charset="-128"/>
              </a:rPr>
              <a:t>ダイヤサーキット</a:t>
            </a:r>
            <a:r>
              <a:rPr lang="ja-JP" altLang="en-US" sz="5400" dirty="0">
                <a:latin typeface="BIZ UDPゴシック" panose="020B0400000000000000" pitchFamily="50" charset="-128"/>
                <a:ea typeface="BIZ UDPゴシック" panose="020B0400000000000000" pitchFamily="50" charset="-128"/>
              </a:rPr>
              <a:t>とは</a:t>
            </a:r>
          </a:p>
        </p:txBody>
      </p:sp>
      <p:sp>
        <p:nvSpPr>
          <p:cNvPr id="4" name="タイトル 1">
            <a:extLst>
              <a:ext uri="{FF2B5EF4-FFF2-40B4-BE49-F238E27FC236}">
                <a16:creationId xmlns:a16="http://schemas.microsoft.com/office/drawing/2014/main" id="{DD1AFB7F-A122-40E0-8322-06D88521E119}"/>
              </a:ext>
            </a:extLst>
          </p:cNvPr>
          <p:cNvSpPr txBox="1">
            <a:spLocks/>
          </p:cNvSpPr>
          <p:nvPr/>
        </p:nvSpPr>
        <p:spPr>
          <a:xfrm>
            <a:off x="585785" y="1550345"/>
            <a:ext cx="11407742" cy="4821565"/>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　　　　　　　　が</a:t>
            </a:r>
            <a:r>
              <a:rPr lang="ja-JP" altLang="en-US" sz="2000" dirty="0" err="1" smtClean="0">
                <a:latin typeface="BIZ UDPゴシック" panose="020B0400000000000000" pitchFamily="50" charset="-128"/>
                <a:ea typeface="BIZ UDPゴシック" panose="020B0400000000000000" pitchFamily="50" charset="-128"/>
              </a:rPr>
              <a:t>た</a:t>
            </a:r>
            <a:r>
              <a:rPr lang="ja-JP" altLang="en-US" sz="2000" dirty="0">
                <a:latin typeface="BIZ UDPゴシック" panose="020B0400000000000000" pitchFamily="50" charset="-128"/>
                <a:ea typeface="BIZ UDPゴシック" panose="020B0400000000000000" pitchFamily="50" charset="-128"/>
              </a:rPr>
              <a:t>　　</a:t>
            </a:r>
            <a:r>
              <a:rPr lang="ja-JP" altLang="en-US" sz="2000" dirty="0" smtClean="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　　　　　　　　　　　つか</a:t>
            </a:r>
            <a:endParaRPr lang="en-US" altLang="ja-JP" sz="2000" dirty="0">
              <a:latin typeface="BIZ UDPゴシック" panose="020B0400000000000000" pitchFamily="50" charset="-128"/>
              <a:ea typeface="BIZ UDPゴシック" panose="020B0400000000000000" pitchFamily="50" charset="-128"/>
            </a:endParaRPr>
          </a:p>
          <a:p>
            <a:r>
              <a:rPr lang="ja-JP" altLang="en-US" sz="3200" dirty="0">
                <a:latin typeface="BIZ UDPゴシック" panose="020B0400000000000000" pitchFamily="50" charset="-128"/>
                <a:ea typeface="BIZ UDPゴシック" panose="020B0400000000000000" pitchFamily="50" charset="-128"/>
              </a:rPr>
              <a:t>　　</a:t>
            </a:r>
            <a:r>
              <a:rPr lang="ja-JP" altLang="en-US" sz="4000" dirty="0" smtClean="0">
                <a:latin typeface="BIZ UDPゴシック" panose="020B0400000000000000" pitchFamily="50" charset="-128"/>
                <a:ea typeface="BIZ UDPゴシック" panose="020B0400000000000000" pitchFamily="50" charset="-128"/>
              </a:rPr>
              <a:t>ダイヤ型の</a:t>
            </a:r>
            <a:r>
              <a:rPr lang="ja-JP" altLang="en-US" sz="4000" dirty="0">
                <a:latin typeface="BIZ UDPゴシック" panose="020B0400000000000000" pitchFamily="50" charset="-128"/>
                <a:ea typeface="BIZ UDPゴシック" panose="020B0400000000000000" pitchFamily="50" charset="-128"/>
              </a:rPr>
              <a:t>コースを使って、</a:t>
            </a:r>
            <a:endParaRPr lang="en-US" altLang="ja-JP" sz="4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はし　　　　　　 と　　　　　　　　　　　　　　うんどう　　　</a:t>
            </a:r>
            <a:endParaRPr lang="en-US" altLang="ja-JP" sz="2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 「走る</a:t>
            </a:r>
            <a:r>
              <a:rPr lang="ja-JP" altLang="en-US" sz="4000" dirty="0" smtClean="0">
                <a:latin typeface="BIZ UDPゴシック" panose="020B0400000000000000" pitchFamily="50" charset="-128"/>
                <a:ea typeface="BIZ UDPゴシック" panose="020B0400000000000000" pitchFamily="50" charset="-128"/>
              </a:rPr>
              <a:t>」、「</a:t>
            </a:r>
            <a:r>
              <a:rPr lang="ja-JP" altLang="en-US" sz="4000" dirty="0">
                <a:latin typeface="BIZ UDPゴシック" panose="020B0400000000000000" pitchFamily="50" charset="-128"/>
                <a:ea typeface="BIZ UDPゴシック" panose="020B0400000000000000" pitchFamily="50" charset="-128"/>
              </a:rPr>
              <a:t>跳ぶ」などの運動</a:t>
            </a:r>
            <a:r>
              <a:rPr lang="ja-JP" altLang="en-US" sz="4000" dirty="0" smtClean="0">
                <a:latin typeface="BIZ UDPゴシック" panose="020B0400000000000000" pitchFamily="50" charset="-128"/>
                <a:ea typeface="BIZ UDPゴシック" panose="020B0400000000000000" pitchFamily="50" charset="-128"/>
              </a:rPr>
              <a:t>で</a:t>
            </a:r>
            <a:endParaRPr lang="en-US" altLang="ja-JP" sz="4000" dirty="0" smtClean="0">
              <a:latin typeface="BIZ UDPゴシック" panose="020B0400000000000000" pitchFamily="50" charset="-128"/>
              <a:ea typeface="BIZ UDPゴシック" panose="020B0400000000000000" pitchFamily="50" charset="-128"/>
            </a:endParaRPr>
          </a:p>
          <a:p>
            <a:pPr lvl="0">
              <a:lnSpc>
                <a:spcPct val="100000"/>
              </a:lnSpc>
              <a:spcBef>
                <a:spcPts val="0"/>
              </a:spcBef>
            </a:pPr>
            <a:endParaRPr lang="en-US" altLang="ja-JP" sz="2000" dirty="0" smtClean="0">
              <a:solidFill>
                <a:prstClr val="black"/>
              </a:solidFill>
              <a:latin typeface="BIZ UDPゴシック" panose="020B0400000000000000" pitchFamily="50" charset="-128"/>
              <a:ea typeface="BIZ UDPゴシック" panose="020B0400000000000000" pitchFamily="50" charset="-128"/>
              <a:cs typeface="+mn-cs"/>
            </a:endParaRPr>
          </a:p>
          <a:p>
            <a:pPr lvl="0">
              <a:lnSpc>
                <a:spcPct val="100000"/>
              </a:lnSpc>
              <a:spcBef>
                <a:spcPts val="0"/>
              </a:spcBef>
            </a:pPr>
            <a:r>
              <a:rPr lang="ja-JP" altLang="en-US" sz="2000" dirty="0" smtClean="0">
                <a:solidFill>
                  <a:prstClr val="black"/>
                </a:solidFill>
                <a:latin typeface="BIZ UDPゴシック" panose="020B0400000000000000" pitchFamily="50" charset="-128"/>
                <a:ea typeface="BIZ UDPゴシック" panose="020B0400000000000000" pitchFamily="50" charset="-128"/>
                <a:cs typeface="+mn-cs"/>
              </a:rPr>
              <a:t>からだ</a:t>
            </a:r>
            <a:r>
              <a:rPr lang="ja-JP" altLang="en-US" sz="2000" dirty="0">
                <a:solidFill>
                  <a:prstClr val="black"/>
                </a:solidFill>
                <a:latin typeface="BIZ UDPゴシック" panose="020B0400000000000000" pitchFamily="50" charset="-128"/>
                <a:ea typeface="BIZ UDPゴシック" panose="020B0400000000000000" pitchFamily="50" charset="-128"/>
                <a:cs typeface="+mn-cs"/>
              </a:rPr>
              <a:t>　　たく　　　　　  そう</a:t>
            </a:r>
            <a:r>
              <a:rPr lang="ja-JP" altLang="en-US" sz="2000" dirty="0" err="1" smtClean="0">
                <a:solidFill>
                  <a:prstClr val="black"/>
                </a:solidFill>
                <a:latin typeface="BIZ UDPゴシック" panose="020B0400000000000000" pitchFamily="50" charset="-128"/>
                <a:ea typeface="BIZ UDPゴシック" panose="020B0400000000000000" pitchFamily="50" charset="-128"/>
                <a:cs typeface="+mn-cs"/>
              </a:rPr>
              <a:t>さ</a:t>
            </a:r>
            <a:endParaRPr lang="en-US" altLang="ja-JP" sz="4000" dirty="0">
              <a:latin typeface="BIZ UDPゴシック" panose="020B0400000000000000" pitchFamily="50" charset="-128"/>
              <a:ea typeface="BIZ UDPゴシック" panose="020B0400000000000000" pitchFamily="50" charset="-128"/>
            </a:endParaRPr>
          </a:p>
          <a:p>
            <a:r>
              <a:rPr lang="ja-JP" altLang="en-US" sz="4000" dirty="0" smtClean="0">
                <a:latin typeface="BIZ UDPゴシック" panose="020B0400000000000000" pitchFamily="50" charset="-128"/>
                <a:ea typeface="BIZ UDPゴシック" panose="020B0400000000000000" pitchFamily="50" charset="-128"/>
              </a:rPr>
              <a:t>体</a:t>
            </a:r>
            <a:r>
              <a:rPr lang="ja-JP" altLang="en-US" sz="4000" dirty="0">
                <a:latin typeface="BIZ UDPゴシック" panose="020B0400000000000000" pitchFamily="50" charset="-128"/>
                <a:ea typeface="BIZ UDPゴシック" panose="020B0400000000000000" pitchFamily="50" charset="-128"/>
              </a:rPr>
              <a:t>を巧みに操作しながら、</a:t>
            </a:r>
            <a:endParaRPr lang="en-US" altLang="ja-JP" sz="4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　　　  　　　　　　　　　　　　　　　　　　　　　　　　　　　　　 　きろく  　　　たか　　　　　　うんどう</a:t>
            </a:r>
            <a:endParaRPr lang="en-US" altLang="ja-JP" sz="2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スタートからゴールまでの記録を高める運動です。</a:t>
            </a:r>
            <a:endParaRPr lang="en-US" altLang="ja-JP" sz="4000" dirty="0">
              <a:latin typeface="BIZ UDPゴシック" panose="020B0400000000000000" pitchFamily="50" charset="-128"/>
              <a:ea typeface="BIZ UDPゴシック" panose="020B0400000000000000" pitchFamily="50" charset="-128"/>
            </a:endParaRPr>
          </a:p>
        </p:txBody>
      </p:sp>
      <p:pic>
        <p:nvPicPr>
          <p:cNvPr id="3" name="Picture 2" descr="https://3.bp.blogspot.com/-t2Uv3YfhtcY/WQA_8e3yr7I/AAAAAAABD8U/I5XTJPcgiToEOc6Qe1jAJTaXm1Sx8HtQgCLcB/s800/card_diamond_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4552" y="315815"/>
            <a:ext cx="2021337" cy="2965287"/>
          </a:xfrm>
          <a:prstGeom prst="rect">
            <a:avLst/>
          </a:prstGeom>
          <a:noFill/>
          <a:extLst>
            <a:ext uri="{909E8E84-426E-40DD-AFC4-6F175D3DCCD1}">
              <a14:hiddenFill xmlns:a14="http://schemas.microsoft.com/office/drawing/2010/main">
                <a:solidFill>
                  <a:srgbClr val="FFFFFF"/>
                </a:solidFill>
              </a14:hiddenFill>
            </a:ext>
          </a:extLst>
        </p:spPr>
      </p:pic>
      <p:sp>
        <p:nvSpPr>
          <p:cNvPr id="5" name="角丸四角形吹き出し 4"/>
          <p:cNvSpPr/>
          <p:nvPr/>
        </p:nvSpPr>
        <p:spPr>
          <a:xfrm>
            <a:off x="8533642" y="3382611"/>
            <a:ext cx="2898950" cy="1558268"/>
          </a:xfrm>
          <a:prstGeom prst="wedgeRoundRectCallout">
            <a:avLst>
              <a:gd name="adj1" fmla="val -22086"/>
              <a:gd name="adj2" fmla="val -123782"/>
              <a:gd name="adj3" fmla="val 16667"/>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  </a:t>
            </a:r>
            <a:r>
              <a:rPr kumimoji="1" lang="ja-JP" altLang="en-US" dirty="0" smtClean="0">
                <a:solidFill>
                  <a:schemeClr val="tx1"/>
                </a:solidFill>
              </a:rPr>
              <a:t>　</a:t>
            </a:r>
            <a:r>
              <a:rPr kumimoji="1" lang="en-US" altLang="ja-JP" dirty="0" smtClean="0">
                <a:solidFill>
                  <a:schemeClr val="tx1"/>
                </a:solidFill>
              </a:rPr>
              <a:t>          </a:t>
            </a:r>
            <a:r>
              <a:rPr kumimoji="1" lang="ja-JP" altLang="en-US" dirty="0" smtClean="0">
                <a:solidFill>
                  <a:schemeClr val="tx1"/>
                </a:solidFill>
              </a:rPr>
              <a:t>　　　</a:t>
            </a:r>
            <a:r>
              <a:rPr kumimoji="1" lang="ja-JP" altLang="en-US" sz="1600" dirty="0" smtClean="0">
                <a:solidFill>
                  <a:schemeClr val="tx1"/>
                </a:solidFill>
              </a:rPr>
              <a:t>かたち</a:t>
            </a:r>
            <a:endParaRPr kumimoji="1" lang="en-US" altLang="ja-JP" sz="1600" dirty="0" smtClean="0">
              <a:solidFill>
                <a:schemeClr val="tx1"/>
              </a:solidFill>
            </a:endParaRPr>
          </a:p>
          <a:p>
            <a:r>
              <a:rPr kumimoji="1" lang="ja-JP" altLang="en-US" sz="2400" dirty="0" smtClean="0">
                <a:solidFill>
                  <a:schemeClr val="tx1"/>
                </a:solidFill>
              </a:rPr>
              <a:t>「ダイヤ」の形と</a:t>
            </a:r>
            <a:endParaRPr kumimoji="1" lang="en-US" altLang="ja-JP" sz="2400" dirty="0" smtClean="0">
              <a:solidFill>
                <a:schemeClr val="tx1"/>
              </a:solidFill>
            </a:endParaRPr>
          </a:p>
          <a:p>
            <a:r>
              <a:rPr kumimoji="1" lang="ja-JP" altLang="en-US" sz="1600" dirty="0" smtClean="0">
                <a:solidFill>
                  <a:schemeClr val="tx1"/>
                </a:solidFill>
              </a:rPr>
              <a:t> </a:t>
            </a:r>
            <a:r>
              <a:rPr kumimoji="1" lang="ja-JP" altLang="en-US" sz="1600" dirty="0" err="1" smtClean="0">
                <a:solidFill>
                  <a:schemeClr val="tx1"/>
                </a:solidFill>
              </a:rPr>
              <a:t>い</a:t>
            </a:r>
            <a:endParaRPr kumimoji="1" lang="en-US" altLang="ja-JP" sz="1600" dirty="0" smtClean="0">
              <a:solidFill>
                <a:schemeClr val="tx1"/>
              </a:solidFill>
            </a:endParaRPr>
          </a:p>
          <a:p>
            <a:r>
              <a:rPr kumimoji="1" lang="ja-JP" altLang="en-US" sz="2400" dirty="0" smtClean="0">
                <a:solidFill>
                  <a:schemeClr val="tx1"/>
                </a:solidFill>
              </a:rPr>
              <a:t>言います。</a:t>
            </a:r>
            <a:endParaRPr kumimoji="1" lang="ja-JP" altLang="en-US" sz="2400" dirty="0">
              <a:solidFill>
                <a:schemeClr val="tx1"/>
              </a:solidFill>
            </a:endParaRPr>
          </a:p>
        </p:txBody>
      </p:sp>
    </p:spTree>
    <p:extLst>
      <p:ext uri="{BB962C8B-B14F-4D97-AF65-F5344CB8AC3E}">
        <p14:creationId xmlns:p14="http://schemas.microsoft.com/office/powerpoint/2010/main" val="2132961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21C6CC8C-C146-4971-8AF9-7195E29FD5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5498" y="5723493"/>
            <a:ext cx="1640939" cy="72611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コネクタ 2">
            <a:extLst>
              <a:ext uri="{FF2B5EF4-FFF2-40B4-BE49-F238E27FC236}">
                <a16:creationId xmlns:a16="http://schemas.microsoft.com/office/drawing/2014/main" id="{A6E778ED-826B-47D2-897B-AF0DD29E0BB1}"/>
              </a:ext>
            </a:extLst>
          </p:cNvPr>
          <p:cNvCxnSpPr>
            <a:cxnSpLocks/>
            <a:stCxn id="2" idx="0"/>
            <a:endCxn id="4" idx="2"/>
          </p:cNvCxnSpPr>
          <p:nvPr/>
        </p:nvCxnSpPr>
        <p:spPr>
          <a:xfrm flipH="1" flipV="1">
            <a:off x="1704581" y="3427888"/>
            <a:ext cx="4001387" cy="2295605"/>
          </a:xfrm>
          <a:prstGeom prst="line">
            <a:avLst/>
          </a:prstGeom>
          <a:ln w="38100">
            <a:prstDash val="dash"/>
          </a:ln>
        </p:spPr>
        <p:style>
          <a:lnRef idx="1">
            <a:schemeClr val="dk1"/>
          </a:lnRef>
          <a:fillRef idx="0">
            <a:schemeClr val="dk1"/>
          </a:fillRef>
          <a:effectRef idx="0">
            <a:schemeClr val="dk1"/>
          </a:effectRef>
          <a:fontRef idx="minor">
            <a:schemeClr val="tx1"/>
          </a:fontRef>
        </p:style>
      </p:cxnSp>
      <p:pic>
        <p:nvPicPr>
          <p:cNvPr id="4" name="Picture 8" descr="ロードコーンのイラスト">
            <a:extLst>
              <a:ext uri="{FF2B5EF4-FFF2-40B4-BE49-F238E27FC236}">
                <a16:creationId xmlns:a16="http://schemas.microsoft.com/office/drawing/2014/main" id="{A31F0E75-6D02-488D-BD7A-B59ED68BBB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3270" y="2545266"/>
            <a:ext cx="882622" cy="882622"/>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10A00399-72D2-458B-A83F-1622C67AD041}"/>
              </a:ext>
            </a:extLst>
          </p:cNvPr>
          <p:cNvSpPr txBox="1"/>
          <p:nvPr/>
        </p:nvSpPr>
        <p:spPr>
          <a:xfrm>
            <a:off x="3212067" y="4643893"/>
            <a:ext cx="846210" cy="584775"/>
          </a:xfrm>
          <a:prstGeom prst="rect">
            <a:avLst/>
          </a:prstGeom>
          <a:noFill/>
        </p:spPr>
        <p:txBody>
          <a:bodyPr wrap="square" rtlCol="0">
            <a:spAutoFit/>
          </a:bodyPr>
          <a:lstStyle/>
          <a:p>
            <a:r>
              <a:rPr kumimoji="1" lang="ja-JP" altLang="en-US" sz="3200" dirty="0"/>
              <a:t>①</a:t>
            </a:r>
          </a:p>
        </p:txBody>
      </p:sp>
      <p:pic>
        <p:nvPicPr>
          <p:cNvPr id="7" name="Picture 4" descr="オリンピックのイラスト「陸上競技・短距離走」">
            <a:extLst>
              <a:ext uri="{FF2B5EF4-FFF2-40B4-BE49-F238E27FC236}">
                <a16:creationId xmlns:a16="http://schemas.microsoft.com/office/drawing/2014/main" id="{F4DB1200-6AF6-4AE1-8241-AB26FE4985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87218" flipH="1">
            <a:off x="3462006" y="3305591"/>
            <a:ext cx="1173553" cy="12638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ロードコーンのイラスト">
            <a:extLst>
              <a:ext uri="{FF2B5EF4-FFF2-40B4-BE49-F238E27FC236}">
                <a16:creationId xmlns:a16="http://schemas.microsoft.com/office/drawing/2014/main" id="{99B8AB77-1842-4D60-956E-1057904093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5126" y="269875"/>
            <a:ext cx="882622" cy="8826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ロードコーンのイラスト">
            <a:extLst>
              <a:ext uri="{FF2B5EF4-FFF2-40B4-BE49-F238E27FC236}">
                <a16:creationId xmlns:a16="http://schemas.microsoft.com/office/drawing/2014/main" id="{93710C76-C595-4AEF-A411-1FFAE3DDEEB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58022" y="2626122"/>
            <a:ext cx="882622" cy="88262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線コネクタ 9">
            <a:extLst>
              <a:ext uri="{FF2B5EF4-FFF2-40B4-BE49-F238E27FC236}">
                <a16:creationId xmlns:a16="http://schemas.microsoft.com/office/drawing/2014/main" id="{CD13DF0D-B7CE-48F9-BFF5-B884F448AD9B}"/>
              </a:ext>
            </a:extLst>
          </p:cNvPr>
          <p:cNvCxnSpPr>
            <a:cxnSpLocks/>
            <a:stCxn id="8" idx="1"/>
            <a:endCxn id="4" idx="3"/>
          </p:cNvCxnSpPr>
          <p:nvPr/>
        </p:nvCxnSpPr>
        <p:spPr>
          <a:xfrm flipH="1">
            <a:off x="2145892" y="711186"/>
            <a:ext cx="3939234" cy="2275391"/>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3D71698F-C93A-430B-BEB4-C545E2FAB65D}"/>
              </a:ext>
            </a:extLst>
          </p:cNvPr>
          <p:cNvCxnSpPr>
            <a:cxnSpLocks/>
            <a:stCxn id="9" idx="1"/>
            <a:endCxn id="8" idx="3"/>
          </p:cNvCxnSpPr>
          <p:nvPr/>
        </p:nvCxnSpPr>
        <p:spPr>
          <a:xfrm flipH="1" flipV="1">
            <a:off x="6967748" y="711186"/>
            <a:ext cx="3390274" cy="2356247"/>
          </a:xfrm>
          <a:prstGeom prst="line">
            <a:avLst/>
          </a:prstGeom>
          <a:ln w="38100">
            <a:prstDash val="dash"/>
          </a:ln>
        </p:spPr>
        <p:style>
          <a:lnRef idx="1">
            <a:schemeClr val="dk1"/>
          </a:lnRef>
          <a:fillRef idx="0">
            <a:schemeClr val="dk1"/>
          </a:fillRef>
          <a:effectRef idx="0">
            <a:schemeClr val="dk1"/>
          </a:effectRef>
          <a:fontRef idx="minor">
            <a:schemeClr val="tx1"/>
          </a:fontRef>
        </p:style>
      </p:cxnSp>
      <p:pic>
        <p:nvPicPr>
          <p:cNvPr id="22" name="Picture 4" descr="「ゴール」のイラスト文字">
            <a:extLst>
              <a:ext uri="{FF2B5EF4-FFF2-40B4-BE49-F238E27FC236}">
                <a16:creationId xmlns:a16="http://schemas.microsoft.com/office/drawing/2014/main" id="{AC6FAB89-9F6A-404B-A0C4-5A7CE3E0EF5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6437" y="5723492"/>
            <a:ext cx="1481867" cy="72611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線矢印コネクタ 22">
            <a:extLst>
              <a:ext uri="{FF2B5EF4-FFF2-40B4-BE49-F238E27FC236}">
                <a16:creationId xmlns:a16="http://schemas.microsoft.com/office/drawing/2014/main" id="{450B9EC3-DA54-4ACD-904B-B37685B1A6D8}"/>
              </a:ext>
            </a:extLst>
          </p:cNvPr>
          <p:cNvCxnSpPr>
            <a:cxnSpLocks/>
            <a:stCxn id="9" idx="2"/>
            <a:endCxn id="22" idx="0"/>
          </p:cNvCxnSpPr>
          <p:nvPr/>
        </p:nvCxnSpPr>
        <p:spPr>
          <a:xfrm flipH="1">
            <a:off x="7267371" y="3508744"/>
            <a:ext cx="3531962" cy="2214748"/>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AA6EBFC9-0E58-4192-9351-30A78920A106}"/>
              </a:ext>
            </a:extLst>
          </p:cNvPr>
          <p:cNvSpPr txBox="1"/>
          <p:nvPr/>
        </p:nvSpPr>
        <p:spPr>
          <a:xfrm>
            <a:off x="3360259" y="1152497"/>
            <a:ext cx="846210" cy="584775"/>
          </a:xfrm>
          <a:prstGeom prst="rect">
            <a:avLst/>
          </a:prstGeom>
          <a:noFill/>
        </p:spPr>
        <p:txBody>
          <a:bodyPr wrap="square" rtlCol="0">
            <a:spAutoFit/>
          </a:bodyPr>
          <a:lstStyle/>
          <a:p>
            <a:r>
              <a:rPr lang="ja-JP" altLang="en-US" sz="3200" dirty="0"/>
              <a:t>②</a:t>
            </a:r>
            <a:endParaRPr kumimoji="1" lang="ja-JP" altLang="en-US" sz="3200" dirty="0"/>
          </a:p>
        </p:txBody>
      </p:sp>
      <p:pic>
        <p:nvPicPr>
          <p:cNvPr id="35" name="図 34">
            <a:extLst>
              <a:ext uri="{FF2B5EF4-FFF2-40B4-BE49-F238E27FC236}">
                <a16:creationId xmlns:a16="http://schemas.microsoft.com/office/drawing/2014/main" id="{DE90E2F7-EAD1-4F41-A832-02E39E696B03}"/>
              </a:ext>
            </a:extLst>
          </p:cNvPr>
          <p:cNvPicPr>
            <a:picLocks noChangeAspect="1"/>
          </p:cNvPicPr>
          <p:nvPr/>
        </p:nvPicPr>
        <p:blipFill rotWithShape="1">
          <a:blip r:embed="rId7"/>
          <a:srcRect r="39098"/>
          <a:stretch/>
        </p:blipFill>
        <p:spPr>
          <a:xfrm>
            <a:off x="9180804" y="2855863"/>
            <a:ext cx="326348" cy="1211739"/>
          </a:xfrm>
          <a:prstGeom prst="rect">
            <a:avLst/>
          </a:prstGeom>
        </p:spPr>
      </p:pic>
      <p:pic>
        <p:nvPicPr>
          <p:cNvPr id="36" name="図 35">
            <a:extLst>
              <a:ext uri="{FF2B5EF4-FFF2-40B4-BE49-F238E27FC236}">
                <a16:creationId xmlns:a16="http://schemas.microsoft.com/office/drawing/2014/main" id="{A3410AD7-7107-4B0C-B0C4-5A7913777C66}"/>
              </a:ext>
            </a:extLst>
          </p:cNvPr>
          <p:cNvPicPr>
            <a:picLocks noChangeAspect="1"/>
          </p:cNvPicPr>
          <p:nvPr/>
        </p:nvPicPr>
        <p:blipFill rotWithShape="1">
          <a:blip r:embed="rId7"/>
          <a:srcRect r="39098"/>
          <a:stretch/>
        </p:blipFill>
        <p:spPr>
          <a:xfrm>
            <a:off x="8985830" y="3224076"/>
            <a:ext cx="326348" cy="1211739"/>
          </a:xfrm>
          <a:prstGeom prst="rect">
            <a:avLst/>
          </a:prstGeom>
        </p:spPr>
      </p:pic>
      <p:pic>
        <p:nvPicPr>
          <p:cNvPr id="37" name="図 36">
            <a:extLst>
              <a:ext uri="{FF2B5EF4-FFF2-40B4-BE49-F238E27FC236}">
                <a16:creationId xmlns:a16="http://schemas.microsoft.com/office/drawing/2014/main" id="{437F668D-9DFC-48AF-A5DA-4900A7FDB819}"/>
              </a:ext>
            </a:extLst>
          </p:cNvPr>
          <p:cNvPicPr>
            <a:picLocks noChangeAspect="1"/>
          </p:cNvPicPr>
          <p:nvPr/>
        </p:nvPicPr>
        <p:blipFill rotWithShape="1">
          <a:blip r:embed="rId7"/>
          <a:srcRect r="39098"/>
          <a:stretch/>
        </p:blipFill>
        <p:spPr>
          <a:xfrm>
            <a:off x="8160907" y="3723619"/>
            <a:ext cx="326348" cy="1211739"/>
          </a:xfrm>
          <a:prstGeom prst="rect">
            <a:avLst/>
          </a:prstGeom>
        </p:spPr>
      </p:pic>
      <p:pic>
        <p:nvPicPr>
          <p:cNvPr id="38" name="図 37">
            <a:extLst>
              <a:ext uri="{FF2B5EF4-FFF2-40B4-BE49-F238E27FC236}">
                <a16:creationId xmlns:a16="http://schemas.microsoft.com/office/drawing/2014/main" id="{953AB801-4301-46EC-9696-27CE64324C43}"/>
              </a:ext>
            </a:extLst>
          </p:cNvPr>
          <p:cNvPicPr>
            <a:picLocks noChangeAspect="1"/>
          </p:cNvPicPr>
          <p:nvPr/>
        </p:nvPicPr>
        <p:blipFill rotWithShape="1">
          <a:blip r:embed="rId7"/>
          <a:srcRect r="39098"/>
          <a:stretch/>
        </p:blipFill>
        <p:spPr>
          <a:xfrm>
            <a:off x="8426378" y="3296567"/>
            <a:ext cx="326348" cy="1211739"/>
          </a:xfrm>
          <a:prstGeom prst="rect">
            <a:avLst/>
          </a:prstGeom>
        </p:spPr>
      </p:pic>
      <p:sp>
        <p:nvSpPr>
          <p:cNvPr id="39" name="テキスト ボックス 38">
            <a:extLst>
              <a:ext uri="{FF2B5EF4-FFF2-40B4-BE49-F238E27FC236}">
                <a16:creationId xmlns:a16="http://schemas.microsoft.com/office/drawing/2014/main" id="{541C6695-C86F-4CDA-8C48-3EDC2191B722}"/>
              </a:ext>
            </a:extLst>
          </p:cNvPr>
          <p:cNvSpPr txBox="1"/>
          <p:nvPr/>
        </p:nvSpPr>
        <p:spPr>
          <a:xfrm>
            <a:off x="8662885" y="1020320"/>
            <a:ext cx="846210" cy="584775"/>
          </a:xfrm>
          <a:prstGeom prst="rect">
            <a:avLst/>
          </a:prstGeom>
          <a:noFill/>
        </p:spPr>
        <p:txBody>
          <a:bodyPr wrap="square" rtlCol="0">
            <a:spAutoFit/>
          </a:bodyPr>
          <a:lstStyle/>
          <a:p>
            <a:r>
              <a:rPr lang="ja-JP" altLang="en-US" sz="3200" dirty="0"/>
              <a:t>③</a:t>
            </a:r>
            <a:endParaRPr kumimoji="1" lang="ja-JP" altLang="en-US" sz="3200" dirty="0"/>
          </a:p>
        </p:txBody>
      </p:sp>
      <p:sp>
        <p:nvSpPr>
          <p:cNvPr id="40" name="テキスト ボックス 39">
            <a:extLst>
              <a:ext uri="{FF2B5EF4-FFF2-40B4-BE49-F238E27FC236}">
                <a16:creationId xmlns:a16="http://schemas.microsoft.com/office/drawing/2014/main" id="{E32FB43A-654C-4B08-89D8-034EA4356CCE}"/>
              </a:ext>
            </a:extLst>
          </p:cNvPr>
          <p:cNvSpPr txBox="1"/>
          <p:nvPr/>
        </p:nvSpPr>
        <p:spPr>
          <a:xfrm>
            <a:off x="8920873" y="4787266"/>
            <a:ext cx="846210" cy="584775"/>
          </a:xfrm>
          <a:prstGeom prst="rect">
            <a:avLst/>
          </a:prstGeom>
          <a:noFill/>
        </p:spPr>
        <p:txBody>
          <a:bodyPr wrap="square" rtlCol="0">
            <a:spAutoFit/>
          </a:bodyPr>
          <a:lstStyle/>
          <a:p>
            <a:r>
              <a:rPr lang="ja-JP" altLang="en-US" sz="3200" dirty="0"/>
              <a:t>④</a:t>
            </a:r>
            <a:endParaRPr kumimoji="1" lang="ja-JP" altLang="en-US" sz="3200" dirty="0"/>
          </a:p>
        </p:txBody>
      </p:sp>
      <p:pic>
        <p:nvPicPr>
          <p:cNvPr id="41" name="Picture 14" descr="ストップウオッチのイラスト">
            <a:extLst>
              <a:ext uri="{FF2B5EF4-FFF2-40B4-BE49-F238E27FC236}">
                <a16:creationId xmlns:a16="http://schemas.microsoft.com/office/drawing/2014/main" id="{0B22A9D0-DC41-4FCB-AD18-CF6843805B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97265" y="5633578"/>
            <a:ext cx="788565" cy="916936"/>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p:cNvPicPr>
            <a:picLocks noChangeAspect="1"/>
          </p:cNvPicPr>
          <p:nvPr/>
        </p:nvPicPr>
        <p:blipFill>
          <a:blip r:embed="rId9"/>
          <a:stretch>
            <a:fillRect/>
          </a:stretch>
        </p:blipFill>
        <p:spPr>
          <a:xfrm rot="19865926">
            <a:off x="4410512" y="1392521"/>
            <a:ext cx="1271375" cy="911841"/>
          </a:xfrm>
          <a:prstGeom prst="rect">
            <a:avLst/>
          </a:prstGeom>
        </p:spPr>
      </p:pic>
      <p:pic>
        <p:nvPicPr>
          <p:cNvPr id="27" name="Picture 6" descr="金属のはしごのイラスト"/>
          <p:cNvPicPr>
            <a:picLocks noChangeAspect="1" noChangeArrowheads="1"/>
          </p:cNvPicPr>
          <p:nvPr/>
        </p:nvPicPr>
        <p:blipFill rotWithShape="1">
          <a:blip r:embed="rId10">
            <a:extLst>
              <a:ext uri="{28A0092B-C50C-407E-A947-70E740481C1C}">
                <a14:useLocalDpi xmlns:a14="http://schemas.microsoft.com/office/drawing/2010/main" val="0"/>
              </a:ext>
            </a:extLst>
          </a:blip>
          <a:srcRect l="3637" b="7394"/>
          <a:stretch/>
        </p:blipFill>
        <p:spPr bwMode="auto">
          <a:xfrm rot="18323947">
            <a:off x="7870915" y="919241"/>
            <a:ext cx="652701" cy="2126278"/>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a:blip r:embed="rId9"/>
          <a:stretch>
            <a:fillRect/>
          </a:stretch>
        </p:blipFill>
        <p:spPr>
          <a:xfrm rot="19865926">
            <a:off x="3422589" y="1986330"/>
            <a:ext cx="1271375" cy="911841"/>
          </a:xfrm>
          <a:prstGeom prst="rect">
            <a:avLst/>
          </a:prstGeom>
        </p:spPr>
      </p:pic>
    </p:spTree>
    <p:extLst>
      <p:ext uri="{BB962C8B-B14F-4D97-AF65-F5344CB8AC3E}">
        <p14:creationId xmlns:p14="http://schemas.microsoft.com/office/powerpoint/2010/main" val="152443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500"/>
                                        <p:tgtEl>
                                          <p:spTgt spid="3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22" presetClass="entr" presetSubtype="1"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up)">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500"/>
                                        <p:tgtEl>
                                          <p:spTgt spid="37"/>
                                        </p:tgtEl>
                                      </p:cBhvr>
                                    </p:animEffect>
                                  </p:childTnLst>
                                </p:cTn>
                              </p:par>
                              <p:par>
                                <p:cTn id="44" presetID="10" presetClass="entr" presetSubtype="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6" grpId="0"/>
      <p:bldP spid="39"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316389" y="1149552"/>
            <a:ext cx="7591445" cy="4781173"/>
          </a:xfrm>
          <a:prstGeom prst="rect">
            <a:avLst/>
          </a:prstGeom>
        </p:spPr>
      </p:pic>
      <p:sp>
        <p:nvSpPr>
          <p:cNvPr id="5" name="タイトル 1">
            <a:extLst>
              <a:ext uri="{FF2B5EF4-FFF2-40B4-BE49-F238E27FC236}">
                <a16:creationId xmlns:a16="http://schemas.microsoft.com/office/drawing/2014/main" id="{E6D09393-FBF6-4E0A-A415-F1B5011A8733}"/>
              </a:ext>
            </a:extLst>
          </p:cNvPr>
          <p:cNvSpPr txBox="1">
            <a:spLocks/>
          </p:cNvSpPr>
          <p:nvPr/>
        </p:nvSpPr>
        <p:spPr>
          <a:xfrm>
            <a:off x="203013" y="22921"/>
            <a:ext cx="978010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BIZ UDPゴシック" panose="020B0400000000000000" pitchFamily="50" charset="-128"/>
                <a:ea typeface="BIZ UDPゴシック" panose="020B0400000000000000" pitchFamily="50" charset="-128"/>
              </a:rPr>
              <a:t>　　　　　 ちょくせん</a:t>
            </a:r>
            <a:endParaRPr lang="en-US" altLang="ja-JP" sz="2400" dirty="0">
              <a:latin typeface="BIZ UDPゴシック" panose="020B0400000000000000" pitchFamily="50" charset="-128"/>
              <a:ea typeface="BIZ UDPゴシック" panose="020B0400000000000000" pitchFamily="50" charset="-128"/>
            </a:endParaRPr>
          </a:p>
          <a:p>
            <a:r>
              <a:rPr lang="ja-JP" altLang="en-US" sz="5400" dirty="0">
                <a:latin typeface="BIZ UDPゴシック" panose="020B0400000000000000" pitchFamily="50" charset="-128"/>
                <a:ea typeface="BIZ UDPゴシック" panose="020B0400000000000000" pitchFamily="50" charset="-128"/>
              </a:rPr>
              <a:t>①　直線ダッシュ</a:t>
            </a:r>
          </a:p>
        </p:txBody>
      </p:sp>
      <p:sp>
        <p:nvSpPr>
          <p:cNvPr id="6" name="タイトル 1">
            <a:extLst>
              <a:ext uri="{FF2B5EF4-FFF2-40B4-BE49-F238E27FC236}">
                <a16:creationId xmlns:a16="http://schemas.microsoft.com/office/drawing/2014/main" id="{B1470553-305D-4D09-9143-55B4F93024D9}"/>
              </a:ext>
            </a:extLst>
          </p:cNvPr>
          <p:cNvSpPr txBox="1">
            <a:spLocks/>
          </p:cNvSpPr>
          <p:nvPr/>
        </p:nvSpPr>
        <p:spPr>
          <a:xfrm>
            <a:off x="411126" y="5465133"/>
            <a:ext cx="1178087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2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スタートからダッシュをして、コーンにタッチします。</a:t>
            </a:r>
            <a:endParaRPr lang="en-US" altLang="ja-JP" sz="4000" dirty="0">
              <a:latin typeface="BIZ UDPゴシック" panose="020B0400000000000000" pitchFamily="50" charset="-128"/>
              <a:ea typeface="BIZ UDPゴシック" panose="020B0400000000000000" pitchFamily="50" charset="-128"/>
            </a:endParaRPr>
          </a:p>
        </p:txBody>
      </p:sp>
      <p:pic>
        <p:nvPicPr>
          <p:cNvPr id="10" name="図 9"/>
          <p:cNvPicPr>
            <a:picLocks noChangeAspect="1"/>
          </p:cNvPicPr>
          <p:nvPr/>
        </p:nvPicPr>
        <p:blipFill>
          <a:blip r:embed="rId5"/>
          <a:stretch>
            <a:fillRect/>
          </a:stretch>
        </p:blipFill>
        <p:spPr>
          <a:xfrm>
            <a:off x="2323478" y="2858075"/>
            <a:ext cx="4035902" cy="3072650"/>
          </a:xfrm>
          <a:prstGeom prst="rect">
            <a:avLst/>
          </a:prstGeom>
        </p:spPr>
      </p:pic>
      <p:sp>
        <p:nvSpPr>
          <p:cNvPr id="7" name="楕円 6">
            <a:extLst>
              <a:ext uri="{FF2B5EF4-FFF2-40B4-BE49-F238E27FC236}">
                <a16:creationId xmlns:a16="http://schemas.microsoft.com/office/drawing/2014/main" id="{3650F844-7B9A-4BA3-8D4B-B209F69E53E9}"/>
              </a:ext>
            </a:extLst>
          </p:cNvPr>
          <p:cNvSpPr/>
          <p:nvPr/>
        </p:nvSpPr>
        <p:spPr>
          <a:xfrm rot="2023356">
            <a:off x="1619996" y="3322121"/>
            <a:ext cx="5085052" cy="201696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257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09393-FBF6-4E0A-A415-F1B5011A8733}"/>
              </a:ext>
            </a:extLst>
          </p:cNvPr>
          <p:cNvSpPr txBox="1">
            <a:spLocks/>
          </p:cNvSpPr>
          <p:nvPr/>
        </p:nvSpPr>
        <p:spPr>
          <a:xfrm>
            <a:off x="203013" y="22921"/>
            <a:ext cx="978010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r>
              <a:rPr lang="ja-JP" altLang="en-US" sz="5400" dirty="0">
                <a:latin typeface="BIZ UDPゴシック" panose="020B0400000000000000" pitchFamily="50" charset="-128"/>
                <a:ea typeface="BIZ UDPゴシック" panose="020B0400000000000000" pitchFamily="50" charset="-128"/>
              </a:rPr>
              <a:t>②　</a:t>
            </a:r>
            <a:r>
              <a:rPr lang="ja-JP" altLang="en-US" sz="5400" dirty="0" smtClean="0">
                <a:latin typeface="BIZ UDPゴシック" panose="020B0400000000000000" pitchFamily="50" charset="-128"/>
                <a:ea typeface="BIZ UDPゴシック" panose="020B0400000000000000" pitchFamily="50" charset="-128"/>
              </a:rPr>
              <a:t>「ケンケンパ」ゾーン</a:t>
            </a:r>
            <a:endParaRPr lang="ja-JP" altLang="en-US" sz="5400" dirty="0">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5D778AB6-9530-4D17-A2DB-4988829575D6}"/>
              </a:ext>
            </a:extLst>
          </p:cNvPr>
          <p:cNvSpPr txBox="1">
            <a:spLocks/>
          </p:cNvSpPr>
          <p:nvPr/>
        </p:nvSpPr>
        <p:spPr>
          <a:xfrm>
            <a:off x="411126" y="5465133"/>
            <a:ext cx="1178087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BIZ UDPゴシック" panose="020B0400000000000000" pitchFamily="50" charset="-128"/>
                <a:ea typeface="BIZ UDPゴシック" panose="020B0400000000000000" pitchFamily="50" charset="-128"/>
              </a:rPr>
              <a:t>　　　　　　　　　　　　　　　　　　　かい</a:t>
            </a:r>
            <a:endParaRPr lang="en-US" altLang="ja-JP" sz="2000" dirty="0">
              <a:latin typeface="BIZ UDPゴシック" panose="020B0400000000000000" pitchFamily="50" charset="-128"/>
              <a:ea typeface="BIZ UDPゴシック" panose="020B0400000000000000" pitchFamily="50" charset="-128"/>
            </a:endParaRPr>
          </a:p>
          <a:p>
            <a:r>
              <a:rPr lang="ja-JP" altLang="en-US" sz="4000" dirty="0" smtClean="0">
                <a:latin typeface="BIZ UDPゴシック" panose="020B0400000000000000" pitchFamily="50" charset="-128"/>
                <a:ea typeface="BIZ UDPゴシック" panose="020B0400000000000000" pitchFamily="50" charset="-128"/>
              </a:rPr>
              <a:t>「ケンケンパ」を</a:t>
            </a:r>
            <a:r>
              <a:rPr lang="ja-JP" altLang="en-US" sz="4000" dirty="0">
                <a:latin typeface="BIZ UDPゴシック" panose="020B0400000000000000" pitchFamily="50" charset="-128"/>
                <a:ea typeface="BIZ UDPゴシック" panose="020B0400000000000000" pitchFamily="50" charset="-128"/>
              </a:rPr>
              <a:t>２回して、コーンにタッチします。</a:t>
            </a:r>
            <a:endParaRPr lang="en-US" altLang="ja-JP" sz="4000" dirty="0">
              <a:latin typeface="BIZ UDPゴシック" panose="020B0400000000000000" pitchFamily="50" charset="-128"/>
              <a:ea typeface="BIZ UDPゴシック" panose="020B0400000000000000" pitchFamily="50" charset="-128"/>
            </a:endParaRPr>
          </a:p>
        </p:txBody>
      </p:sp>
      <p:sp>
        <p:nvSpPr>
          <p:cNvPr id="6" name="楕円 5">
            <a:extLst>
              <a:ext uri="{FF2B5EF4-FFF2-40B4-BE49-F238E27FC236}">
                <a16:creationId xmlns:a16="http://schemas.microsoft.com/office/drawing/2014/main" id="{3650F844-7B9A-4BA3-8D4B-B209F69E53E9}"/>
              </a:ext>
            </a:extLst>
          </p:cNvPr>
          <p:cNvSpPr/>
          <p:nvPr/>
        </p:nvSpPr>
        <p:spPr>
          <a:xfrm rot="20318556">
            <a:off x="2656325" y="1508166"/>
            <a:ext cx="4570851" cy="143862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316389" y="1149552"/>
            <a:ext cx="7591445" cy="4781173"/>
          </a:xfrm>
          <a:prstGeom prst="rect">
            <a:avLst/>
          </a:prstGeom>
        </p:spPr>
      </p:pic>
      <p:pic>
        <p:nvPicPr>
          <p:cNvPr id="9" name="図 8"/>
          <p:cNvPicPr>
            <a:picLocks noChangeAspect="1"/>
          </p:cNvPicPr>
          <p:nvPr/>
        </p:nvPicPr>
        <p:blipFill rotWithShape="1">
          <a:blip r:embed="rId5"/>
          <a:srcRect l="7967" r="43013" b="53973"/>
          <a:stretch/>
        </p:blipFill>
        <p:spPr>
          <a:xfrm>
            <a:off x="2913322" y="1149552"/>
            <a:ext cx="3721395" cy="2200625"/>
          </a:xfrm>
          <a:prstGeom prst="rect">
            <a:avLst/>
          </a:prstGeom>
        </p:spPr>
      </p:pic>
    </p:spTree>
    <p:extLst>
      <p:ext uri="{BB962C8B-B14F-4D97-AF65-F5344CB8AC3E}">
        <p14:creationId xmlns:p14="http://schemas.microsoft.com/office/powerpoint/2010/main" val="1237966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09393-FBF6-4E0A-A415-F1B5011A8733}"/>
              </a:ext>
            </a:extLst>
          </p:cNvPr>
          <p:cNvSpPr txBox="1">
            <a:spLocks/>
          </p:cNvSpPr>
          <p:nvPr/>
        </p:nvSpPr>
        <p:spPr>
          <a:xfrm>
            <a:off x="203013" y="22921"/>
            <a:ext cx="978010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BIZ UDPゴシック" panose="020B0400000000000000" pitchFamily="50" charset="-128"/>
                <a:ea typeface="BIZ UDPゴシック" panose="020B0400000000000000" pitchFamily="50" charset="-128"/>
              </a:rPr>
              <a:t>　　　　　 </a:t>
            </a:r>
            <a:endParaRPr lang="en-US" altLang="ja-JP" sz="2400" dirty="0">
              <a:latin typeface="BIZ UDPゴシック" panose="020B0400000000000000" pitchFamily="50" charset="-128"/>
              <a:ea typeface="BIZ UDPゴシック" panose="020B0400000000000000" pitchFamily="50" charset="-128"/>
            </a:endParaRPr>
          </a:p>
          <a:p>
            <a:r>
              <a:rPr lang="ja-JP" altLang="en-US" sz="5400" dirty="0">
                <a:latin typeface="BIZ UDPゴシック" panose="020B0400000000000000" pitchFamily="50" charset="-128"/>
                <a:ea typeface="BIZ UDPゴシック" panose="020B0400000000000000" pitchFamily="50" charset="-128"/>
              </a:rPr>
              <a:t>③　</a:t>
            </a:r>
            <a:r>
              <a:rPr lang="ja-JP" altLang="en-US" sz="5400" dirty="0" smtClean="0">
                <a:latin typeface="BIZ UDPゴシック" panose="020B0400000000000000" pitchFamily="50" charset="-128"/>
                <a:ea typeface="BIZ UDPゴシック" panose="020B0400000000000000" pitchFamily="50" charset="-128"/>
              </a:rPr>
              <a:t>ラダー・トレーニング</a:t>
            </a:r>
            <a:endParaRPr lang="ja-JP" altLang="en-US" sz="5400" dirty="0">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C7020DD8-AB0B-4897-9ECC-DD8D6BB30A31}"/>
              </a:ext>
            </a:extLst>
          </p:cNvPr>
          <p:cNvSpPr txBox="1">
            <a:spLocks/>
          </p:cNvSpPr>
          <p:nvPr/>
        </p:nvSpPr>
        <p:spPr>
          <a:xfrm>
            <a:off x="411126" y="5465133"/>
            <a:ext cx="1178087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smtClean="0">
                <a:latin typeface="BIZ UDPゴシック" panose="020B0400000000000000" pitchFamily="50" charset="-128"/>
                <a:ea typeface="BIZ UDPゴシック" panose="020B0400000000000000" pitchFamily="50" charset="-128"/>
              </a:rPr>
              <a:t>　　　　　　　　　　　　　　 はや</a:t>
            </a:r>
            <a:endParaRPr lang="en-US" altLang="ja-JP" sz="2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できるだけ早くラダーをして、コーンにタッチします。</a:t>
            </a:r>
            <a:endParaRPr lang="en-US" altLang="ja-JP" sz="4000" dirty="0">
              <a:latin typeface="BIZ UDPゴシック" panose="020B0400000000000000" pitchFamily="50" charset="-128"/>
              <a:ea typeface="BIZ UDPゴシック" panose="020B0400000000000000" pitchFamily="50" charset="-128"/>
            </a:endParaRPr>
          </a:p>
        </p:txBody>
      </p:sp>
      <p:sp>
        <p:nvSpPr>
          <p:cNvPr id="6" name="楕円 5">
            <a:extLst>
              <a:ext uri="{FF2B5EF4-FFF2-40B4-BE49-F238E27FC236}">
                <a16:creationId xmlns:a16="http://schemas.microsoft.com/office/drawing/2014/main" id="{3650F844-7B9A-4BA3-8D4B-B209F69E53E9}"/>
              </a:ext>
            </a:extLst>
          </p:cNvPr>
          <p:cNvSpPr/>
          <p:nvPr/>
        </p:nvSpPr>
        <p:spPr>
          <a:xfrm rot="2225488">
            <a:off x="6148801" y="1880879"/>
            <a:ext cx="4227856" cy="154004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316389" y="1149552"/>
            <a:ext cx="7591445" cy="4781173"/>
          </a:xfrm>
          <a:prstGeom prst="rect">
            <a:avLst/>
          </a:prstGeom>
        </p:spPr>
      </p:pic>
      <p:pic>
        <p:nvPicPr>
          <p:cNvPr id="8" name="図 7"/>
          <p:cNvPicPr>
            <a:picLocks noChangeAspect="1"/>
          </p:cNvPicPr>
          <p:nvPr/>
        </p:nvPicPr>
        <p:blipFill rotWithShape="1">
          <a:blip r:embed="rId5"/>
          <a:srcRect l="56321" b="46872"/>
          <a:stretch/>
        </p:blipFill>
        <p:spPr>
          <a:xfrm>
            <a:off x="6591985" y="1149552"/>
            <a:ext cx="3315849" cy="2540156"/>
          </a:xfrm>
          <a:prstGeom prst="rect">
            <a:avLst/>
          </a:prstGeom>
        </p:spPr>
      </p:pic>
    </p:spTree>
    <p:extLst>
      <p:ext uri="{BB962C8B-B14F-4D97-AF65-F5344CB8AC3E}">
        <p14:creationId xmlns:p14="http://schemas.microsoft.com/office/powerpoint/2010/main" val="2272335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フリーフォーム 14"/>
          <p:cNvSpPr/>
          <p:nvPr/>
        </p:nvSpPr>
        <p:spPr>
          <a:xfrm>
            <a:off x="7272670" y="3742660"/>
            <a:ext cx="1509823" cy="1360968"/>
          </a:xfrm>
          <a:custGeom>
            <a:avLst/>
            <a:gdLst>
              <a:gd name="connsiteX0" fmla="*/ 1509823 w 1509823"/>
              <a:gd name="connsiteY0" fmla="*/ 106326 h 1360968"/>
              <a:gd name="connsiteX1" fmla="*/ 1275907 w 1509823"/>
              <a:gd name="connsiteY1" fmla="*/ 21266 h 1360968"/>
              <a:gd name="connsiteX2" fmla="*/ 1212111 w 1509823"/>
              <a:gd name="connsiteY2" fmla="*/ 0 h 1360968"/>
              <a:gd name="connsiteX3" fmla="*/ 1063256 w 1509823"/>
              <a:gd name="connsiteY3" fmla="*/ 21266 h 1360968"/>
              <a:gd name="connsiteX4" fmla="*/ 999460 w 1509823"/>
              <a:gd name="connsiteY4" fmla="*/ 42531 h 1360968"/>
              <a:gd name="connsiteX5" fmla="*/ 956930 w 1509823"/>
              <a:gd name="connsiteY5" fmla="*/ 106326 h 1360968"/>
              <a:gd name="connsiteX6" fmla="*/ 935665 w 1509823"/>
              <a:gd name="connsiteY6" fmla="*/ 170121 h 1360968"/>
              <a:gd name="connsiteX7" fmla="*/ 956930 w 1509823"/>
              <a:gd name="connsiteY7" fmla="*/ 233917 h 1360968"/>
              <a:gd name="connsiteX8" fmla="*/ 1148316 w 1509823"/>
              <a:gd name="connsiteY8" fmla="*/ 318977 h 1360968"/>
              <a:gd name="connsiteX9" fmla="*/ 1212111 w 1509823"/>
              <a:gd name="connsiteY9" fmla="*/ 340242 h 1360968"/>
              <a:gd name="connsiteX10" fmla="*/ 1275907 w 1509823"/>
              <a:gd name="connsiteY10" fmla="*/ 361507 h 1360968"/>
              <a:gd name="connsiteX11" fmla="*/ 1360967 w 1509823"/>
              <a:gd name="connsiteY11" fmla="*/ 467833 h 1360968"/>
              <a:gd name="connsiteX12" fmla="*/ 1382232 w 1509823"/>
              <a:gd name="connsiteY12" fmla="*/ 531628 h 1360968"/>
              <a:gd name="connsiteX13" fmla="*/ 1360967 w 1509823"/>
              <a:gd name="connsiteY13" fmla="*/ 659219 h 1360968"/>
              <a:gd name="connsiteX14" fmla="*/ 1297172 w 1509823"/>
              <a:gd name="connsiteY14" fmla="*/ 680484 h 1360968"/>
              <a:gd name="connsiteX15" fmla="*/ 1233377 w 1509823"/>
              <a:gd name="connsiteY15" fmla="*/ 723014 h 1360968"/>
              <a:gd name="connsiteX16" fmla="*/ 999460 w 1509823"/>
              <a:gd name="connsiteY16" fmla="*/ 701749 h 1360968"/>
              <a:gd name="connsiteX17" fmla="*/ 893135 w 1509823"/>
              <a:gd name="connsiteY17" fmla="*/ 574159 h 1360968"/>
              <a:gd name="connsiteX18" fmla="*/ 829339 w 1509823"/>
              <a:gd name="connsiteY18" fmla="*/ 552893 h 1360968"/>
              <a:gd name="connsiteX19" fmla="*/ 637953 w 1509823"/>
              <a:gd name="connsiteY19" fmla="*/ 446568 h 1360968"/>
              <a:gd name="connsiteX20" fmla="*/ 446567 w 1509823"/>
              <a:gd name="connsiteY20" fmla="*/ 489098 h 1360968"/>
              <a:gd name="connsiteX21" fmla="*/ 404037 w 1509823"/>
              <a:gd name="connsiteY21" fmla="*/ 552893 h 1360968"/>
              <a:gd name="connsiteX22" fmla="*/ 425302 w 1509823"/>
              <a:gd name="connsiteY22" fmla="*/ 680484 h 1360968"/>
              <a:gd name="connsiteX23" fmla="*/ 467832 w 1509823"/>
              <a:gd name="connsiteY23" fmla="*/ 744280 h 1360968"/>
              <a:gd name="connsiteX24" fmla="*/ 574158 w 1509823"/>
              <a:gd name="connsiteY24" fmla="*/ 829340 h 1360968"/>
              <a:gd name="connsiteX25" fmla="*/ 616688 w 1509823"/>
              <a:gd name="connsiteY25" fmla="*/ 893135 h 1360968"/>
              <a:gd name="connsiteX26" fmla="*/ 659218 w 1509823"/>
              <a:gd name="connsiteY26" fmla="*/ 1063256 h 1360968"/>
              <a:gd name="connsiteX27" fmla="*/ 637953 w 1509823"/>
              <a:gd name="connsiteY27" fmla="*/ 1127052 h 1360968"/>
              <a:gd name="connsiteX28" fmla="*/ 574158 w 1509823"/>
              <a:gd name="connsiteY28" fmla="*/ 1148317 h 1360968"/>
              <a:gd name="connsiteX29" fmla="*/ 255181 w 1509823"/>
              <a:gd name="connsiteY29" fmla="*/ 1169582 h 1360968"/>
              <a:gd name="connsiteX30" fmla="*/ 191386 w 1509823"/>
              <a:gd name="connsiteY30" fmla="*/ 1212112 h 1360968"/>
              <a:gd name="connsiteX31" fmla="*/ 106325 w 1509823"/>
              <a:gd name="connsiteY31" fmla="*/ 1318438 h 1360968"/>
              <a:gd name="connsiteX32" fmla="*/ 42530 w 1509823"/>
              <a:gd name="connsiteY32" fmla="*/ 1339703 h 1360968"/>
              <a:gd name="connsiteX33" fmla="*/ 0 w 1509823"/>
              <a:gd name="connsiteY33" fmla="*/ 1360968 h 136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09823" h="1360968">
                <a:moveTo>
                  <a:pt x="1509823" y="106326"/>
                </a:moveTo>
                <a:cubicBezTo>
                  <a:pt x="1361866" y="47144"/>
                  <a:pt x="1439719" y="75871"/>
                  <a:pt x="1275907" y="21266"/>
                </a:cubicBezTo>
                <a:lnTo>
                  <a:pt x="1212111" y="0"/>
                </a:lnTo>
                <a:cubicBezTo>
                  <a:pt x="1162493" y="7089"/>
                  <a:pt x="1112405" y="11436"/>
                  <a:pt x="1063256" y="21266"/>
                </a:cubicBezTo>
                <a:cubicBezTo>
                  <a:pt x="1041276" y="25662"/>
                  <a:pt x="1016964" y="28528"/>
                  <a:pt x="999460" y="42531"/>
                </a:cubicBezTo>
                <a:cubicBezTo>
                  <a:pt x="979503" y="58496"/>
                  <a:pt x="968360" y="83467"/>
                  <a:pt x="956930" y="106326"/>
                </a:cubicBezTo>
                <a:cubicBezTo>
                  <a:pt x="946906" y="126375"/>
                  <a:pt x="942753" y="148856"/>
                  <a:pt x="935665" y="170121"/>
                </a:cubicBezTo>
                <a:cubicBezTo>
                  <a:pt x="942753" y="191386"/>
                  <a:pt x="942927" y="216413"/>
                  <a:pt x="956930" y="233917"/>
                </a:cubicBezTo>
                <a:cubicBezTo>
                  <a:pt x="993692" y="279870"/>
                  <a:pt x="1109330" y="305982"/>
                  <a:pt x="1148316" y="318977"/>
                </a:cubicBezTo>
                <a:lnTo>
                  <a:pt x="1212111" y="340242"/>
                </a:lnTo>
                <a:lnTo>
                  <a:pt x="1275907" y="361507"/>
                </a:lnTo>
                <a:cubicBezTo>
                  <a:pt x="1315464" y="401065"/>
                  <a:pt x="1334142" y="414183"/>
                  <a:pt x="1360967" y="467833"/>
                </a:cubicBezTo>
                <a:cubicBezTo>
                  <a:pt x="1370991" y="487882"/>
                  <a:pt x="1375144" y="510363"/>
                  <a:pt x="1382232" y="531628"/>
                </a:cubicBezTo>
                <a:cubicBezTo>
                  <a:pt x="1375144" y="574158"/>
                  <a:pt x="1382359" y="621783"/>
                  <a:pt x="1360967" y="659219"/>
                </a:cubicBezTo>
                <a:cubicBezTo>
                  <a:pt x="1349846" y="678681"/>
                  <a:pt x="1317221" y="670460"/>
                  <a:pt x="1297172" y="680484"/>
                </a:cubicBezTo>
                <a:cubicBezTo>
                  <a:pt x="1274313" y="691914"/>
                  <a:pt x="1254642" y="708837"/>
                  <a:pt x="1233377" y="723014"/>
                </a:cubicBezTo>
                <a:cubicBezTo>
                  <a:pt x="1155405" y="715926"/>
                  <a:pt x="1074741" y="723258"/>
                  <a:pt x="999460" y="701749"/>
                </a:cubicBezTo>
                <a:cubicBezTo>
                  <a:pt x="936463" y="683750"/>
                  <a:pt x="936310" y="608699"/>
                  <a:pt x="893135" y="574159"/>
                </a:cubicBezTo>
                <a:cubicBezTo>
                  <a:pt x="875631" y="560156"/>
                  <a:pt x="848934" y="563779"/>
                  <a:pt x="829339" y="552893"/>
                </a:cubicBezTo>
                <a:cubicBezTo>
                  <a:pt x="609982" y="431027"/>
                  <a:pt x="782305" y="494685"/>
                  <a:pt x="637953" y="446568"/>
                </a:cubicBezTo>
                <a:cubicBezTo>
                  <a:pt x="636647" y="446786"/>
                  <a:pt x="474119" y="467057"/>
                  <a:pt x="446567" y="489098"/>
                </a:cubicBezTo>
                <a:cubicBezTo>
                  <a:pt x="426610" y="505063"/>
                  <a:pt x="418214" y="531628"/>
                  <a:pt x="404037" y="552893"/>
                </a:cubicBezTo>
                <a:cubicBezTo>
                  <a:pt x="411125" y="595423"/>
                  <a:pt x="411667" y="639580"/>
                  <a:pt x="425302" y="680484"/>
                </a:cubicBezTo>
                <a:cubicBezTo>
                  <a:pt x="433384" y="704730"/>
                  <a:pt x="451866" y="724323"/>
                  <a:pt x="467832" y="744280"/>
                </a:cubicBezTo>
                <a:cubicBezTo>
                  <a:pt x="502460" y="787565"/>
                  <a:pt x="526793" y="797763"/>
                  <a:pt x="574158" y="829340"/>
                </a:cubicBezTo>
                <a:cubicBezTo>
                  <a:pt x="588335" y="850605"/>
                  <a:pt x="605258" y="870276"/>
                  <a:pt x="616688" y="893135"/>
                </a:cubicBezTo>
                <a:cubicBezTo>
                  <a:pt x="638484" y="936727"/>
                  <a:pt x="651130" y="1022816"/>
                  <a:pt x="659218" y="1063256"/>
                </a:cubicBezTo>
                <a:cubicBezTo>
                  <a:pt x="652130" y="1084521"/>
                  <a:pt x="653803" y="1111202"/>
                  <a:pt x="637953" y="1127052"/>
                </a:cubicBezTo>
                <a:cubicBezTo>
                  <a:pt x="622103" y="1142902"/>
                  <a:pt x="596436" y="1145842"/>
                  <a:pt x="574158" y="1148317"/>
                </a:cubicBezTo>
                <a:cubicBezTo>
                  <a:pt x="468248" y="1160085"/>
                  <a:pt x="361507" y="1162494"/>
                  <a:pt x="255181" y="1169582"/>
                </a:cubicBezTo>
                <a:cubicBezTo>
                  <a:pt x="233916" y="1183759"/>
                  <a:pt x="209458" y="1194040"/>
                  <a:pt x="191386" y="1212112"/>
                </a:cubicBezTo>
                <a:cubicBezTo>
                  <a:pt x="147922" y="1255576"/>
                  <a:pt x="158936" y="1286871"/>
                  <a:pt x="106325" y="1318438"/>
                </a:cubicBezTo>
                <a:cubicBezTo>
                  <a:pt x="87104" y="1329971"/>
                  <a:pt x="63342" y="1331378"/>
                  <a:pt x="42530" y="1339703"/>
                </a:cubicBezTo>
                <a:cubicBezTo>
                  <a:pt x="27814" y="1345590"/>
                  <a:pt x="14177" y="1353880"/>
                  <a:pt x="0" y="1360968"/>
                </a:cubicBezTo>
              </a:path>
            </a:pathLst>
          </a:custGeom>
          <a:ln w="6350"/>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E6D09393-FBF6-4E0A-A415-F1B5011A8733}"/>
              </a:ext>
            </a:extLst>
          </p:cNvPr>
          <p:cNvSpPr txBox="1">
            <a:spLocks/>
          </p:cNvSpPr>
          <p:nvPr/>
        </p:nvSpPr>
        <p:spPr>
          <a:xfrm>
            <a:off x="203013" y="22921"/>
            <a:ext cx="978010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BIZ UDPゴシック" panose="020B0400000000000000" pitchFamily="50" charset="-128"/>
                <a:ea typeface="BIZ UDPゴシック" panose="020B0400000000000000" pitchFamily="50" charset="-128"/>
              </a:rPr>
              <a:t>　　　　　 　　　　　　　　　　　　　　　　そうこう</a:t>
            </a:r>
            <a:endParaRPr lang="en-US" altLang="ja-JP" sz="2400" dirty="0">
              <a:latin typeface="BIZ UDPゴシック" panose="020B0400000000000000" pitchFamily="50" charset="-128"/>
              <a:ea typeface="BIZ UDPゴシック" panose="020B0400000000000000" pitchFamily="50" charset="-128"/>
            </a:endParaRPr>
          </a:p>
          <a:p>
            <a:r>
              <a:rPr lang="ja-JP" altLang="en-US" sz="5400" dirty="0">
                <a:latin typeface="BIZ UDPゴシック" panose="020B0400000000000000" pitchFamily="50" charset="-128"/>
                <a:ea typeface="BIZ UDPゴシック" panose="020B0400000000000000" pitchFamily="50" charset="-128"/>
              </a:rPr>
              <a:t>④　スラローム走行</a:t>
            </a:r>
          </a:p>
        </p:txBody>
      </p:sp>
      <p:sp>
        <p:nvSpPr>
          <p:cNvPr id="3" name="タイトル 1">
            <a:extLst>
              <a:ext uri="{FF2B5EF4-FFF2-40B4-BE49-F238E27FC236}">
                <a16:creationId xmlns:a16="http://schemas.microsoft.com/office/drawing/2014/main" id="{5614C72E-4348-4029-A001-401D999261E8}"/>
              </a:ext>
            </a:extLst>
          </p:cNvPr>
          <p:cNvSpPr txBox="1">
            <a:spLocks/>
          </p:cNvSpPr>
          <p:nvPr/>
        </p:nvSpPr>
        <p:spPr>
          <a:xfrm>
            <a:off x="411126" y="5677783"/>
            <a:ext cx="11780874" cy="112705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dirty="0">
                <a:latin typeface="BIZ UDPゴシック" panose="020B0400000000000000" pitchFamily="50" charset="-128"/>
                <a:ea typeface="BIZ UDPゴシック" panose="020B0400000000000000" pitchFamily="50" charset="-128"/>
              </a:rPr>
              <a:t>しょうがいぶつ　　　さゆう　　　　 よ　　　　　　　　　　　　　　　　　　　　　　めざ</a:t>
            </a:r>
            <a:endParaRPr lang="en-US" altLang="ja-JP" sz="2000" dirty="0">
              <a:latin typeface="BIZ UDPゴシック" panose="020B0400000000000000" pitchFamily="50" charset="-128"/>
              <a:ea typeface="BIZ UDPゴシック" panose="020B0400000000000000" pitchFamily="50" charset="-128"/>
            </a:endParaRPr>
          </a:p>
          <a:p>
            <a:r>
              <a:rPr lang="ja-JP" altLang="en-US" sz="4000" dirty="0">
                <a:latin typeface="BIZ UDPゴシック" panose="020B0400000000000000" pitchFamily="50" charset="-128"/>
                <a:ea typeface="BIZ UDPゴシック" panose="020B0400000000000000" pitchFamily="50" charset="-128"/>
              </a:rPr>
              <a:t>障害物を左右に避けて、ゴールを目指します。</a:t>
            </a:r>
            <a:endParaRPr lang="en-US" altLang="ja-JP" sz="4000" dirty="0">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2316389" y="1149552"/>
            <a:ext cx="7591445" cy="4781173"/>
          </a:xfrm>
          <a:prstGeom prst="rect">
            <a:avLst/>
          </a:prstGeom>
        </p:spPr>
      </p:pic>
      <p:pic>
        <p:nvPicPr>
          <p:cNvPr id="8" name="図 7"/>
          <p:cNvPicPr>
            <a:picLocks noChangeAspect="1"/>
          </p:cNvPicPr>
          <p:nvPr/>
        </p:nvPicPr>
        <p:blipFill rotWithShape="1">
          <a:blip r:embed="rId5"/>
          <a:srcRect l="52705" t="51122"/>
          <a:stretch/>
        </p:blipFill>
        <p:spPr>
          <a:xfrm>
            <a:off x="6322828" y="3593805"/>
            <a:ext cx="3590370" cy="2336920"/>
          </a:xfrm>
          <a:prstGeom prst="rect">
            <a:avLst/>
          </a:prstGeom>
        </p:spPr>
      </p:pic>
      <p:pic>
        <p:nvPicPr>
          <p:cNvPr id="10" name="図 9"/>
          <p:cNvPicPr>
            <a:picLocks noChangeAspect="1"/>
          </p:cNvPicPr>
          <p:nvPr/>
        </p:nvPicPr>
        <p:blipFill rotWithShape="1">
          <a:blip r:embed="rId6"/>
          <a:srcRect l="43420" t="14695" r="37443" b="48057"/>
          <a:stretch/>
        </p:blipFill>
        <p:spPr>
          <a:xfrm rot="19532796">
            <a:off x="8549393" y="2682892"/>
            <a:ext cx="772331" cy="1144483"/>
          </a:xfrm>
          <a:prstGeom prst="rect">
            <a:avLst/>
          </a:prstGeom>
        </p:spPr>
      </p:pic>
      <p:sp>
        <p:nvSpPr>
          <p:cNvPr id="6" name="楕円 5">
            <a:extLst>
              <a:ext uri="{FF2B5EF4-FFF2-40B4-BE49-F238E27FC236}">
                <a16:creationId xmlns:a16="http://schemas.microsoft.com/office/drawing/2014/main" id="{3650F844-7B9A-4BA3-8D4B-B209F69E53E9}"/>
              </a:ext>
            </a:extLst>
          </p:cNvPr>
          <p:cNvSpPr/>
          <p:nvPr/>
        </p:nvSpPr>
        <p:spPr>
          <a:xfrm rot="19151657">
            <a:off x="5924391" y="3208842"/>
            <a:ext cx="4151251" cy="244672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88721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F435B0-71AC-4DF5-8295-FA281E313A72}"/>
              </a:ext>
            </a:extLst>
          </p:cNvPr>
          <p:cNvSpPr txBox="1">
            <a:spLocks/>
          </p:cNvSpPr>
          <p:nvPr/>
        </p:nvSpPr>
        <p:spPr>
          <a:xfrm>
            <a:off x="203013" y="214306"/>
            <a:ext cx="9780104" cy="1337043"/>
          </a:xfrm>
          <a:prstGeom prst="rect">
            <a:avLst/>
          </a:prstGeom>
        </p:spPr>
        <p:txBody>
          <a:bodyPr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a:latin typeface="BIZ UDPゴシック" panose="020B0400000000000000" pitchFamily="50" charset="-128"/>
                <a:ea typeface="BIZ UDPゴシック" panose="020B0400000000000000" pitchFamily="50" charset="-128"/>
              </a:rPr>
              <a:t>タイムアタック！</a:t>
            </a:r>
          </a:p>
        </p:txBody>
      </p:sp>
      <p:pic>
        <p:nvPicPr>
          <p:cNvPr id="6" name="図 5">
            <a:extLst>
              <a:ext uri="{FF2B5EF4-FFF2-40B4-BE49-F238E27FC236}">
                <a16:creationId xmlns:a16="http://schemas.microsoft.com/office/drawing/2014/main" id="{38688C61-09FF-4219-BB6B-D4D47CA9075F}"/>
              </a:ext>
            </a:extLst>
          </p:cNvPr>
          <p:cNvPicPr>
            <a:picLocks noChangeAspect="1"/>
          </p:cNvPicPr>
          <p:nvPr/>
        </p:nvPicPr>
        <p:blipFill>
          <a:blip r:embed="rId3"/>
          <a:stretch>
            <a:fillRect/>
          </a:stretch>
        </p:blipFill>
        <p:spPr>
          <a:xfrm>
            <a:off x="2898493" y="1758575"/>
            <a:ext cx="5994047" cy="4700810"/>
          </a:xfrm>
          <a:prstGeom prst="rect">
            <a:avLst/>
          </a:prstGeom>
        </p:spPr>
      </p:pic>
    </p:spTree>
    <p:extLst>
      <p:ext uri="{BB962C8B-B14F-4D97-AF65-F5344CB8AC3E}">
        <p14:creationId xmlns:p14="http://schemas.microsoft.com/office/powerpoint/2010/main" val="41023178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1056</Words>
  <Application>Microsoft Office PowerPoint</Application>
  <PresentationFormat>ワイド画面</PresentationFormat>
  <Paragraphs>105</Paragraphs>
  <Slides>10</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BIZ UDPゴシック</vt:lpstr>
      <vt:lpstr>游ゴシック</vt:lpstr>
      <vt:lpstr>游ゴシック Light</vt:lpstr>
      <vt:lpstr>Arial</vt:lpstr>
      <vt:lpstr>Office テーマ</vt:lpstr>
      <vt:lpstr>ダイヤサーキットにチャレンジ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へんか　　　　　 　　　　　　　　　　　　　　　　　からだ 　　　　変化してきたわたしの体</dc:title>
  <dc:creator>Windows ユーザー</dc:creator>
  <cp:lastModifiedBy>Windows ユーザー</cp:lastModifiedBy>
  <cp:revision>100</cp:revision>
  <dcterms:created xsi:type="dcterms:W3CDTF">2021-06-29T02:26:30Z</dcterms:created>
  <dcterms:modified xsi:type="dcterms:W3CDTF">2022-02-10T09:11:17Z</dcterms:modified>
</cp:coreProperties>
</file>