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311" r:id="rId3"/>
    <p:sldId id="271" r:id="rId4"/>
    <p:sldId id="279" r:id="rId5"/>
    <p:sldId id="312" r:id="rId6"/>
    <p:sldId id="313" r:id="rId7"/>
    <p:sldId id="314" r:id="rId8"/>
    <p:sldId id="315" r:id="rId9"/>
    <p:sldId id="310" r:id="rId10"/>
    <p:sldId id="316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88" autoAdjust="0"/>
    <p:restoredTop sz="83789" autoAdjust="0"/>
  </p:normalViewPr>
  <p:slideViewPr>
    <p:cSldViewPr snapToGrid="0">
      <p:cViewPr varScale="1">
        <p:scale>
          <a:sx n="61" d="100"/>
          <a:sy n="61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504-84F1-4BC2-99AE-CB2E2C96FD6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6A31-CED6-4DDD-8007-3353167BF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生き物に優しく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「Ｄ　主として生命や自然、崇高なものとの関りに関すること」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内容項目「生命の尊さ」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36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では、これから身の回りの生き物と仲良くしていくには、どんなことが大事でしょうか。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記入用紙に書きましょう。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02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あなたは今までに、どのような生き物を育てたことがありますか。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生き物を育てたときのことを思い出して、記入用紙に書きましょう。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生き物には、命があります。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世話をして、大事に育てましょう。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47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ではここで、生き物についてのお話を読みます。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「虫が大好き」　ーアンリ・ファーブルー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ファーブルは、小さい頃から、虫や自然が大好きでした。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草むらで何かが鳴いているような声を聞くと、「いったい、何が鳴いているのだろう。」と、いつまでも探していました。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818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そして、見付けたものが虫だと分かると、声を上げて喜びました。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また、虫について、不思議に思ったことがあると、いつまでも見続けていました。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アリを見付けると、「何で、いつも忙しそうにしているのだろう。」、「どうして、大きな食べ物を持って歩くことができるのだろう。」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357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「どうやって、自分の家をおぼえているのだろう。」などと、思いました。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ファーブルは、大人になってからも、「虫という、最も小さなものの中に、最も大きな驚きが隠されている。」と言って、たくさんの　虫について調べました。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ファーブルは、観察をするために、たくさんの虫をつかまえました。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6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観察が終わると、「さようなら。よく私に、いろいろなことを教えてくれたね。さあ、どこへでも好きな所へお帰り。」と話し掛けて、虫を逃がしてあげたこともありました。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07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ファーブルが、こうして観察したことをまとめた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昆虫記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という本は、世界中の多くの人に読まれています。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ジャン＝アンリ・ファーブルは、フランスの生物学者で、虫の観察や研究をして、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昆虫記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という本にまとめた人です。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093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22275" y="4783307"/>
            <a:ext cx="5962650" cy="4657340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ファーブルの生き物についての話を聞いてもらいました。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では、子供の頃のファーブルの気持ちと大人になってからのファーブルの気持ちを考えてみましょう。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まず、子供の頃のファーブルは、どんなことを考えて虫を見ていたと思いますか。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＜少し待つ。＞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例えば、「不思議だなぁ。」、「すごいなぁ。」、「おもしろいなぁ。」、「ずっと見ていても飽きないなぁ。」などが考えられます。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では、大人になったファーブルが、虫を自然に戻したときの気持ちを考えてみましょう。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ファーブルは、どんなことを思いながら、虫を逃がしたと思いますか。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＜少し待つ。＞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「観察をさせてくれてありがとう。」、「おかげで勉強になったよ。」だったり、「これからも元気に過ごしてね。」、「どんどん大きくなってね。」、「好きな場所へ帰ってね。」、「おうちへお帰り。」などが考えられ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このようなファーブルの気持ちは、虫に対する、どのような気持ちの表れなのでしょうか。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5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53954-02B2-48F1-B645-9D106D51D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27C81A-AD95-4CAA-8CFC-3A577F1C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58683-73B1-45BD-B212-BF06241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BF8B-4E6C-47F8-A3ED-C3C71E9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CE00-BD67-4CCB-9794-0D9DDA9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4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F2525-0FB1-4FE6-A68F-CDC2AD47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4F231A-74C7-4632-91AE-D6C50F1B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978E3-8B30-4739-A56A-28BC6B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DE611-17D3-4474-B8CF-38CDF89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B17D5-AD9E-4F1D-AEF0-646F6163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AD982-7C5E-4589-A0DA-6EB93959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E00C9-2863-4668-8F04-445BEF7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6C463-622A-4C7D-94D8-5E85B7E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97D7E7-4E15-47B1-A84A-AEEE6F36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C4CC72-8624-4869-9948-31264971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0311E-6447-4C1A-AD4C-3D2D1F77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EF40-7260-44A6-9AE0-55F04D8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41582-3E6E-40CB-8992-BB73B658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B0812-02F1-4B2D-9A3B-736B48C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4FC27-79FF-4456-B7BD-50E3BBA0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C72D0-C69C-45CF-8ADA-A95F21A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B8418-1083-4D3A-9BE6-FA981F23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2418C-7F14-45C0-BB09-EDD069AE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64AB-2BA6-4491-AA81-34E82DF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33763-9E98-496C-A9F2-A73733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BED4F-EE9B-4CF8-8246-FE8D3972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61A5A-8101-45FA-9D96-90014FB4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BA8-AF74-4703-BA89-5AB27A8C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36032-13DA-43DE-BDAA-31B91CAA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04C47-BA75-4BE0-881E-F8EF374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D2795-A526-4F7C-9CB6-D38A114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DF32-0332-41B5-B600-20D02C5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26AD2-9B1E-4522-BBC9-B4488760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05225-DAE0-429F-820D-F53FCD37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184EE-1629-4ED1-B7EB-495C7AAFC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2F99FA-46E8-4061-A533-56337200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D2398-24D1-43CB-A9D8-12E2E961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519C7E-8D54-4897-B95B-704422F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F4B940-BB16-4669-BEC6-D21C18AB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460FF-66A5-4B86-B7B7-E8182A62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CF7AB-85D6-48E7-988C-A083BC8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A8A4B7-18A4-4C67-A8EE-9CB3E49B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2508B-B10B-40E1-983C-72F1237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1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7ECCDD-A2D0-4F1B-9584-440B70B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122FB-08FB-4394-B956-4F56F50C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375190-39D4-4A34-BF39-FF32AD2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20A2-D74D-4B33-8FCB-4E80D015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5E5ADD-F898-4F60-8E2D-79ABA9B3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087F9-575D-403C-B8F0-7A687BD9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0FCBF-A823-4280-BC71-7C0EA5F7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8A3BA6-18F0-4E13-9E0F-E5390C6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17D81-2FF1-4E56-83C0-308294B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B54E49-F4B7-48B7-94B2-D031E0D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7512F-DB65-4949-BE99-EE739BBCB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62D0D-4E8F-4199-A65B-502168FC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F393-427D-4BEE-94EA-2CF6B6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B22AC-A898-4D96-B4D3-94AA303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DE6F0-1C30-4A35-B65E-64A58AA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96D695-98AF-4951-A068-2E2E4C7D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CAEB38-10BA-4605-A128-85D5D414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82FEA-ABE1-440F-96F2-1E73C96CE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155-4C96-49AB-A45F-45DE8B25893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C888F-95FF-4BB9-80C4-639A509A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082CA-AF8C-4454-A2EA-54CA0470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FD551-B3CC-40B2-A350-4E6F6E82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612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生きものに　やさしく</a:t>
            </a:r>
            <a:endParaRPr kumimoji="1" lang="ja-JP" altLang="en-US" sz="6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279230-B12D-4F3D-BF3D-46A57E0DAAE5}"/>
              </a:ext>
            </a:extLst>
          </p:cNvPr>
          <p:cNvSpPr txBox="1"/>
          <p:nvPr/>
        </p:nvSpPr>
        <p:spPr>
          <a:xfrm>
            <a:off x="156000" y="2435305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い</a:t>
            </a:r>
          </a:p>
        </p:txBody>
      </p:sp>
    </p:spTree>
    <p:extLst>
      <p:ext uri="{BB962C8B-B14F-4D97-AF65-F5344CB8AC3E}">
        <p14:creationId xmlns:p14="http://schemas.microsoft.com/office/powerpoint/2010/main" val="98733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1CD116-7196-44F0-9F52-1F6060F024E2}"/>
              </a:ext>
            </a:extLst>
          </p:cNvPr>
          <p:cNvSpPr txBox="1"/>
          <p:nvPr/>
        </p:nvSpPr>
        <p:spPr>
          <a:xfrm>
            <a:off x="156000" y="180000"/>
            <a:ext cx="11880000" cy="6480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7500"/>
              </a:lnSpc>
            </a:pP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849" y="1277140"/>
            <a:ext cx="3287151" cy="5018550"/>
          </a:xfrm>
          <a:prstGeom prst="rect">
            <a:avLst/>
          </a:prstGeom>
        </p:spPr>
      </p:pic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AB1AFBE-CE77-48CF-BF66-3F3B90E32EB1}"/>
              </a:ext>
            </a:extLst>
          </p:cNvPr>
          <p:cNvSpPr/>
          <p:nvPr/>
        </p:nvSpPr>
        <p:spPr>
          <a:xfrm>
            <a:off x="409714" y="493284"/>
            <a:ext cx="7560000" cy="3420000"/>
          </a:xfrm>
          <a:prstGeom prst="wedgeRoundRectCallout">
            <a:avLst>
              <a:gd name="adj1" fmla="val 56570"/>
              <a:gd name="adj2" fmla="val 22195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ja-JP" altLang="en-US" sz="36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これから身の回りの生きものと仲良くしていくには、どんなことが大事でしょうか。</a:t>
            </a:r>
            <a:endParaRPr lang="en-US" altLang="ja-JP" sz="36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記入用紙に書きましょう。 </a:t>
            </a:r>
            <a:endParaRPr kumimoji="1" lang="ja-JP" altLang="en-US" sz="36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C1BE55-ECC9-41C9-B47D-2B9D2FF6BDB0}"/>
              </a:ext>
            </a:extLst>
          </p:cNvPr>
          <p:cNvSpPr txBox="1"/>
          <p:nvPr/>
        </p:nvSpPr>
        <p:spPr>
          <a:xfrm>
            <a:off x="409714" y="493286"/>
            <a:ext cx="75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　　　　 　　 み　　 まわ　　　　い　　</a:t>
            </a:r>
            <a:endParaRPr kumimoji="1"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71802C-FCBC-426E-970F-ECCF58875F18}"/>
              </a:ext>
            </a:extLst>
          </p:cNvPr>
          <p:cNvSpPr txBox="1"/>
          <p:nvPr/>
        </p:nvSpPr>
        <p:spPr>
          <a:xfrm>
            <a:off x="409714" y="1260927"/>
            <a:ext cx="75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なかよ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CF644A-8DB5-434B-9047-F136E0ECB1CE}"/>
              </a:ext>
            </a:extLst>
          </p:cNvPr>
          <p:cNvSpPr txBox="1"/>
          <p:nvPr/>
        </p:nvSpPr>
        <p:spPr>
          <a:xfrm>
            <a:off x="156000" y="6300000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参考「わたしたちの道徳　小学校１・２年」文部科学省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BE13F8C-9BB7-4A2D-A4EB-927C74B639D0}"/>
              </a:ext>
            </a:extLst>
          </p:cNvPr>
          <p:cNvSpPr txBox="1"/>
          <p:nvPr/>
        </p:nvSpPr>
        <p:spPr>
          <a:xfrm>
            <a:off x="411986" y="2067147"/>
            <a:ext cx="75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だいじ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EF4B3C-A343-4CFA-905D-57673E3CCA9D}"/>
              </a:ext>
            </a:extLst>
          </p:cNvPr>
          <p:cNvSpPr txBox="1"/>
          <p:nvPr/>
        </p:nvSpPr>
        <p:spPr>
          <a:xfrm>
            <a:off x="409714" y="2908292"/>
            <a:ext cx="75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 きにゅうようし　　 か</a:t>
            </a:r>
          </a:p>
        </p:txBody>
      </p:sp>
    </p:spTree>
    <p:extLst>
      <p:ext uri="{BB962C8B-B14F-4D97-AF65-F5344CB8AC3E}">
        <p14:creationId xmlns:p14="http://schemas.microsoft.com/office/powerpoint/2010/main" val="141511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A7D4DF1-1ECE-407B-A8D5-B200D854419F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tIns="0" bIns="0" rtlCol="0" anchor="t" anchorCtr="0">
            <a:noAutofit/>
          </a:bodyPr>
          <a:lstStyle/>
          <a:p>
            <a:pPr algn="just">
              <a:lnSpc>
                <a:spcPts val="6500"/>
              </a:lnSpc>
            </a:pPr>
            <a:r>
              <a:rPr kumimoji="1" lang="ja-JP" altLang="en-US" sz="4400" dirty="0">
                <a:uFill>
                  <a:solidFill>
                    <a:srgbClr val="0070C0"/>
                  </a:solidFill>
                </a:u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どのような　生きものを</a:t>
            </a:r>
            <a:endParaRPr kumimoji="1" lang="en-US" altLang="ja-JP" sz="44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400" spc="-500" dirty="0">
                <a:uFill>
                  <a:solidFill>
                    <a:srgbClr val="0070C0"/>
                  </a:solidFill>
                </a:u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そだてた　ことが　ありますか。</a:t>
            </a:r>
            <a:endParaRPr lang="en-US" altLang="ja-JP" sz="4400" spc="-5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2000"/>
              </a:lnSpc>
            </a:pPr>
            <a:endParaRPr kumimoji="1" lang="en-US" altLang="ja-JP" sz="44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400" dirty="0">
                <a:uFill>
                  <a:solidFill>
                    <a:srgbClr val="0070C0"/>
                  </a:solidFill>
                </a:u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生きものを　そだてた</a:t>
            </a:r>
            <a:endParaRPr kumimoji="1" lang="en-US" altLang="ja-JP" sz="44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400" spc="-300" dirty="0">
                <a:uFill>
                  <a:solidFill>
                    <a:srgbClr val="0070C0"/>
                  </a:solidFill>
                </a:u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ときの　ことを　思い出して、</a:t>
            </a:r>
            <a:endParaRPr kumimoji="1" lang="en-US" altLang="ja-JP" sz="4400" spc="-3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400" dirty="0">
                <a:uFill>
                  <a:solidFill>
                    <a:srgbClr val="0070C0"/>
                  </a:solidFill>
                </a:u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書きましょう。</a:t>
            </a:r>
            <a:endParaRPr kumimoji="1" lang="en-US" altLang="ja-JP" sz="4000" dirty="0">
              <a:uFill>
                <a:solidFill>
                  <a:srgbClr val="0070C0"/>
                </a:solidFill>
              </a:u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4AE2B59-562D-4115-A045-0B3B6EDD1689}"/>
              </a:ext>
            </a:extLst>
          </p:cNvPr>
          <p:cNvSpPr txBox="1"/>
          <p:nvPr/>
        </p:nvSpPr>
        <p:spPr>
          <a:xfrm>
            <a:off x="11676000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</a:t>
            </a:r>
            <a:r>
              <a:rPr kumimoji="1" lang="ja-JP" altLang="en-US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 い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FE1C53C-2983-4821-9AF4-1CE463B687B0}"/>
              </a:ext>
            </a:extLst>
          </p:cNvPr>
          <p:cNvSpPr txBox="1"/>
          <p:nvPr/>
        </p:nvSpPr>
        <p:spPr>
          <a:xfrm>
            <a:off x="10844972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354B7C8-9CC5-4D77-A46B-E9BB7E822CC7}"/>
              </a:ext>
            </a:extLst>
          </p:cNvPr>
          <p:cNvSpPr txBox="1"/>
          <p:nvPr/>
        </p:nvSpPr>
        <p:spPr>
          <a:xfrm>
            <a:off x="8980509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おも　　だ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2F45580-7428-4F4D-87D2-09B81350E70D}"/>
              </a:ext>
            </a:extLst>
          </p:cNvPr>
          <p:cNvSpPr txBox="1"/>
          <p:nvPr/>
        </p:nvSpPr>
        <p:spPr>
          <a:xfrm>
            <a:off x="8163128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</a:t>
            </a:r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AD6D2A-4FB4-430C-BE74-F30D239F353D}"/>
              </a:ext>
            </a:extLst>
          </p:cNvPr>
          <p:cNvSpPr txBox="1"/>
          <p:nvPr/>
        </p:nvSpPr>
        <p:spPr>
          <a:xfrm>
            <a:off x="7550465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EBCEF6B-7E26-450D-BBE2-157BF2A98A35}"/>
              </a:ext>
            </a:extLst>
          </p:cNvPr>
          <p:cNvSpPr txBox="1"/>
          <p:nvPr/>
        </p:nvSpPr>
        <p:spPr>
          <a:xfrm>
            <a:off x="9804008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1E2C042-C16B-4C8E-B4B3-C98C3D618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0" y="1849189"/>
            <a:ext cx="6145946" cy="442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2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A3402BE-99E6-433D-8363-8528309DCA6D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tIns="0" bIns="0" rtlCol="0" anchor="b" anchorCtr="0">
            <a:noAutofit/>
          </a:bodyPr>
          <a:lstStyle/>
          <a:p>
            <a:pPr algn="just">
              <a:lnSpc>
                <a:spcPts val="6500"/>
              </a:lnSpc>
            </a:pPr>
            <a:r>
              <a:rPr lang="ja-JP" altLang="en-US" sz="44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4400" spc="-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生きものには　いのちが</a:t>
            </a:r>
            <a:endParaRPr lang="en-US" altLang="ja-JP" sz="4400" spc="-5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あります。</a:t>
            </a:r>
            <a:endParaRPr lang="en-US" altLang="ja-JP" sz="4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44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世話を　して　大事に</a:t>
            </a:r>
            <a:endParaRPr lang="en-US" altLang="ja-JP" sz="4400" spc="-1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そだてましょう。</a:t>
            </a:r>
            <a:endParaRPr lang="en-US" altLang="ja-JP" sz="4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5A7E2F3-7DB5-4B31-B7A2-B36E7A84D325}"/>
              </a:ext>
            </a:extLst>
          </p:cNvPr>
          <p:cNvSpPr txBox="1"/>
          <p:nvPr/>
        </p:nvSpPr>
        <p:spPr>
          <a:xfrm>
            <a:off x="3302031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　　 い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E830BAE-248E-47BD-951F-178A418766B3}"/>
              </a:ext>
            </a:extLst>
          </p:cNvPr>
          <p:cNvSpPr txBox="1"/>
          <p:nvPr/>
        </p:nvSpPr>
        <p:spPr>
          <a:xfrm>
            <a:off x="245509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2640F15-DD5F-44AB-A4B2-A1C9711CB7CF}"/>
              </a:ext>
            </a:extLst>
          </p:cNvPr>
          <p:cNvSpPr txBox="1"/>
          <p:nvPr/>
        </p:nvSpPr>
        <p:spPr>
          <a:xfrm>
            <a:off x="1669843" y="20714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せわ　　　　　　　　　　　　　　　だいじ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5E44544-264A-404E-AB9C-623B070B1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101" y="1334529"/>
            <a:ext cx="3559206" cy="353313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9070A4-E391-4144-8063-CAC482930BEB}"/>
              </a:ext>
            </a:extLst>
          </p:cNvPr>
          <p:cNvSpPr txBox="1"/>
          <p:nvPr/>
        </p:nvSpPr>
        <p:spPr>
          <a:xfrm>
            <a:off x="81497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BD722E9-5995-493C-B28E-393DFB077E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794" y="3733625"/>
            <a:ext cx="3559206" cy="25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20DF83-2A36-4FC4-AFA1-5D4D4D630685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just">
              <a:lnSpc>
                <a:spcPts val="6500"/>
              </a:lnSpc>
            </a:pPr>
            <a:r>
              <a:rPr lang="ja-JP" altLang="en-US" sz="4400" b="1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虫が　大すき</a:t>
            </a:r>
            <a:endParaRPr lang="en-US" altLang="ja-JP" sz="4400" b="1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>
              <a:lnSpc>
                <a:spcPts val="6500"/>
              </a:lnSpc>
            </a:pPr>
            <a:r>
              <a:rPr lang="ja-JP" altLang="en-US" sz="36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ーアンリ・ファーブルー</a:t>
            </a:r>
            <a:endParaRPr lang="en-US" altLang="ja-JP" sz="36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2000"/>
              </a:lnSpc>
            </a:pPr>
            <a:endParaRPr lang="en-US" altLang="ja-JP" sz="44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4000" spc="-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ファーブルは、小さい　ころから、</a:t>
            </a:r>
            <a:endParaRPr lang="en-US" altLang="ja-JP" sz="4000" spc="-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虫や　自ぜんが　大すきでした。</a:t>
            </a:r>
            <a:endParaRPr lang="en-US" altLang="ja-JP" sz="4000" spc="-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草むらで　何かが　鳴いて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いるような　声を　聞くと、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「いったい、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何が　鳴いて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いるのだろう。」</a:t>
            </a:r>
            <a:endParaRPr lang="en-US" altLang="ja-JP" sz="4000" spc="-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と、いつまでも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さがして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いました。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36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1619704-1B36-4921-83EE-74455CE9B5AF}"/>
              </a:ext>
            </a:extLst>
          </p:cNvPr>
          <p:cNvSpPr txBox="1"/>
          <p:nvPr/>
        </p:nvSpPr>
        <p:spPr>
          <a:xfrm>
            <a:off x="11676000" y="152855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42DF9C8-E8D9-4347-9CE4-3A018DA7B8EE}"/>
              </a:ext>
            </a:extLst>
          </p:cNvPr>
          <p:cNvSpPr txBox="1"/>
          <p:nvPr/>
        </p:nvSpPr>
        <p:spPr>
          <a:xfrm>
            <a:off x="8923214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むし　　　　　　し　　　　　　　　　　　 だい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7DCF71-AA32-4768-B80B-815C7D3F2C66}"/>
              </a:ext>
            </a:extLst>
          </p:cNvPr>
          <p:cNvSpPr txBox="1"/>
          <p:nvPr/>
        </p:nvSpPr>
        <p:spPr>
          <a:xfrm>
            <a:off x="974969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 　　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ちい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7A7999-27D8-4B67-9662-EAF9222AE828}"/>
              </a:ext>
            </a:extLst>
          </p:cNvPr>
          <p:cNvSpPr txBox="1"/>
          <p:nvPr/>
        </p:nvSpPr>
        <p:spPr>
          <a:xfrm>
            <a:off x="1167600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むし　　　　　　だい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B3DFB4-82C1-4C6F-98BB-FCAF2CF3BEFE}"/>
              </a:ext>
            </a:extLst>
          </p:cNvPr>
          <p:cNvSpPr txBox="1"/>
          <p:nvPr/>
        </p:nvSpPr>
        <p:spPr>
          <a:xfrm>
            <a:off x="810044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くさ　　　　　　　　　　　　なに　　　　　　　　　　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172A86-D9D5-47DF-AFBC-8294887E23EE}"/>
              </a:ext>
            </a:extLst>
          </p:cNvPr>
          <p:cNvSpPr txBox="1"/>
          <p:nvPr/>
        </p:nvSpPr>
        <p:spPr>
          <a:xfrm>
            <a:off x="7230104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　　　　　　　　　　　　　　　　こえ　　　　　　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ED92B5-9B30-46EA-898D-90F21C19E207}"/>
              </a:ext>
            </a:extLst>
          </p:cNvPr>
          <p:cNvSpPr txBox="1"/>
          <p:nvPr/>
        </p:nvSpPr>
        <p:spPr>
          <a:xfrm>
            <a:off x="644729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AE5D82-74BB-4EFF-824E-64BF18152B85}"/>
              </a:ext>
            </a:extLst>
          </p:cNvPr>
          <p:cNvSpPr txBox="1"/>
          <p:nvPr/>
        </p:nvSpPr>
        <p:spPr>
          <a:xfrm>
            <a:off x="396145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186740-A464-47BB-9A8D-FE701E1C3404}"/>
              </a:ext>
            </a:extLst>
          </p:cNvPr>
          <p:cNvSpPr txBox="1"/>
          <p:nvPr/>
        </p:nvSpPr>
        <p:spPr>
          <a:xfrm>
            <a:off x="316435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F2F5D51-C136-48DB-8691-89EC93A1D6CB}"/>
              </a:ext>
            </a:extLst>
          </p:cNvPr>
          <p:cNvSpPr txBox="1"/>
          <p:nvPr/>
        </p:nvSpPr>
        <p:spPr>
          <a:xfrm>
            <a:off x="231553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3C63305-7ABA-4471-9C0E-B30BE40736E2}"/>
              </a:ext>
            </a:extLst>
          </p:cNvPr>
          <p:cNvSpPr txBox="1"/>
          <p:nvPr/>
        </p:nvSpPr>
        <p:spPr>
          <a:xfrm>
            <a:off x="5632971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なに　　　　　　な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BAA7FC-8856-4B46-8E82-C1E5947180B6}"/>
              </a:ext>
            </a:extLst>
          </p:cNvPr>
          <p:cNvSpPr txBox="1"/>
          <p:nvPr/>
        </p:nvSpPr>
        <p:spPr>
          <a:xfrm>
            <a:off x="479319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D8807-4498-4D8C-B156-604EAB4AC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9" y="3101546"/>
            <a:ext cx="5387933" cy="31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8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20DF83-2A36-4FC4-AFA1-5D4D4D630685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just">
              <a:lnSpc>
                <a:spcPts val="6500"/>
              </a:lnSpc>
            </a:pP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そして、見つけた　ものが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虫だと　分かると、声を　</a:t>
            </a:r>
            <a:r>
              <a:rPr kumimoji="1"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上げて</a:t>
            </a:r>
            <a:endParaRPr kumimoji="1" lang="en-US" altLang="ja-JP" sz="4000" spc="-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よろこびました。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また、虫に　ついて、ふしぎに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思った　ことが　あると、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いつまでも　見つづけて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いました。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アリを　見つけると、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4000" spc="-2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何で、いつも　いそがしそうに</a:t>
            </a:r>
            <a:endParaRPr kumimoji="1" lang="en-US" altLang="ja-JP" sz="4000" spc="-2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　いるのだろう。」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どうして、大きな　食べものを</a:t>
            </a:r>
            <a:endParaRPr lang="en-US" altLang="ja-JP" sz="4000" spc="-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もって　歩く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ことが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できるのだろう。」</a:t>
            </a:r>
            <a:endParaRPr lang="en-US" altLang="ja-JP" sz="4000" spc="-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endParaRPr kumimoji="1" lang="ja-JP" altLang="en-US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8F53E4-B220-4CFB-9BDE-BCC5243AB4F9}"/>
              </a:ext>
            </a:extLst>
          </p:cNvPr>
          <p:cNvSpPr txBox="1"/>
          <p:nvPr/>
        </p:nvSpPr>
        <p:spPr>
          <a:xfrm>
            <a:off x="1167600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み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B3459E-88E6-4F93-835D-B26F338ED569}"/>
              </a:ext>
            </a:extLst>
          </p:cNvPr>
          <p:cNvSpPr txBox="1"/>
          <p:nvPr/>
        </p:nvSpPr>
        <p:spPr>
          <a:xfrm>
            <a:off x="1088021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むし　　　　　　　　　わ　　　　　　　　　　　　こえ　　　　　　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813557-C48E-4A2E-8ED6-0F64DA36B734}"/>
              </a:ext>
            </a:extLst>
          </p:cNvPr>
          <p:cNvSpPr txBox="1"/>
          <p:nvPr/>
        </p:nvSpPr>
        <p:spPr>
          <a:xfrm>
            <a:off x="1004579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6224781-DC9A-4E0B-9750-0531898D7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0" y="3515096"/>
            <a:ext cx="2140733" cy="278490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2FF5D0-9B04-4654-A73F-642EB2459299}"/>
              </a:ext>
            </a:extLst>
          </p:cNvPr>
          <p:cNvSpPr txBox="1"/>
          <p:nvPr/>
        </p:nvSpPr>
        <p:spPr>
          <a:xfrm>
            <a:off x="9236092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むし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EF1081-9A4F-41D0-9092-415FD63FFCA4}"/>
              </a:ext>
            </a:extLst>
          </p:cNvPr>
          <p:cNvSpPr txBox="1"/>
          <p:nvPr/>
        </p:nvSpPr>
        <p:spPr>
          <a:xfrm>
            <a:off x="754246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み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047D1F-6AB2-4872-A382-4544CE7DA0D4}"/>
              </a:ext>
            </a:extLst>
          </p:cNvPr>
          <p:cNvSpPr txBox="1"/>
          <p:nvPr/>
        </p:nvSpPr>
        <p:spPr>
          <a:xfrm>
            <a:off x="669899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2CEBA5-7DBE-46AF-8D7C-8F50BF0880D1}"/>
              </a:ext>
            </a:extLst>
          </p:cNvPr>
          <p:cNvSpPr txBox="1"/>
          <p:nvPr/>
        </p:nvSpPr>
        <p:spPr>
          <a:xfrm>
            <a:off x="509958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なん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06FF65-0BA6-406F-9DAA-F6ACEECF7279}"/>
              </a:ext>
            </a:extLst>
          </p:cNvPr>
          <p:cNvSpPr txBox="1"/>
          <p:nvPr/>
        </p:nvSpPr>
        <p:spPr>
          <a:xfrm>
            <a:off x="4197474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A00290-3DE4-468B-A750-8F686390113F}"/>
              </a:ext>
            </a:extLst>
          </p:cNvPr>
          <p:cNvSpPr txBox="1"/>
          <p:nvPr/>
        </p:nvSpPr>
        <p:spPr>
          <a:xfrm>
            <a:off x="836467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おも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E154CD9-38B2-4621-A94D-1F7F7CBDDAB2}"/>
              </a:ext>
            </a:extLst>
          </p:cNvPr>
          <p:cNvSpPr txBox="1"/>
          <p:nvPr/>
        </p:nvSpPr>
        <p:spPr>
          <a:xfrm>
            <a:off x="587977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み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3385954-F7E7-437D-A351-4E9D32DEFB9A}"/>
              </a:ext>
            </a:extLst>
          </p:cNvPr>
          <p:cNvSpPr txBox="1"/>
          <p:nvPr/>
        </p:nvSpPr>
        <p:spPr>
          <a:xfrm>
            <a:off x="3392883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おお　　　　　　　　　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60FC1C1-74B4-4FED-BBD1-5DDAE86622A7}"/>
              </a:ext>
            </a:extLst>
          </p:cNvPr>
          <p:cNvSpPr txBox="1"/>
          <p:nvPr/>
        </p:nvSpPr>
        <p:spPr>
          <a:xfrm>
            <a:off x="2567609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ある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AC3E81D-5C45-44CF-8A2B-D45D8C28E50B}"/>
              </a:ext>
            </a:extLst>
          </p:cNvPr>
          <p:cNvSpPr txBox="1"/>
          <p:nvPr/>
        </p:nvSpPr>
        <p:spPr>
          <a:xfrm>
            <a:off x="177179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EB63245-6AFA-4DFA-A6C2-F72E9B5CAE2B}"/>
              </a:ext>
            </a:extLst>
          </p:cNvPr>
          <p:cNvSpPr txBox="1"/>
          <p:nvPr/>
        </p:nvSpPr>
        <p:spPr>
          <a:xfrm>
            <a:off x="953453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47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20DF83-2A36-4FC4-AFA1-5D4D4D630685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「どう　やって、自分の　家を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おぼえて　いるのだろう。」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などと、思いました。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ファーブルは、大人に</a:t>
            </a:r>
            <a:r>
              <a: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なってからも、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4000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虫と　いう、もっとも　小さな</a:t>
            </a:r>
            <a:endParaRPr lang="en-US" altLang="ja-JP" sz="4000" spc="-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2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ものの　中に、もっとも　大きな</a:t>
            </a:r>
            <a:endParaRPr lang="en-US" altLang="ja-JP" sz="4000" spc="-2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おどろきが　かくされている。</a:t>
            </a: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　言って、</a:t>
            </a: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たくさんの　</a:t>
            </a: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虫</a:t>
            </a: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ついて　</a:t>
            </a: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しらべました。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ファーブルは、かんさつを　する　ために、たくさんの　虫を　つかまえました。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8F53E4-B220-4CFB-9BDE-BCC5243AB4F9}"/>
              </a:ext>
            </a:extLst>
          </p:cNvPr>
          <p:cNvSpPr txBox="1"/>
          <p:nvPr/>
        </p:nvSpPr>
        <p:spPr>
          <a:xfrm>
            <a:off x="1167600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じぶん　　　　　　いえ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B3459E-88E6-4F93-835D-B26F338ED569}"/>
              </a:ext>
            </a:extLst>
          </p:cNvPr>
          <p:cNvSpPr txBox="1"/>
          <p:nvPr/>
        </p:nvSpPr>
        <p:spPr>
          <a:xfrm>
            <a:off x="1085067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813557-C48E-4A2E-8ED6-0F64DA36B734}"/>
              </a:ext>
            </a:extLst>
          </p:cNvPr>
          <p:cNvSpPr txBox="1"/>
          <p:nvPr/>
        </p:nvSpPr>
        <p:spPr>
          <a:xfrm>
            <a:off x="1002874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おも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7D644E-A71F-4810-B48C-2812563CC781}"/>
              </a:ext>
            </a:extLst>
          </p:cNvPr>
          <p:cNvSpPr txBox="1"/>
          <p:nvPr/>
        </p:nvSpPr>
        <p:spPr>
          <a:xfrm>
            <a:off x="9187061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おとな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34C9C9-77DF-4831-AB08-91A1D28FFAD3}"/>
              </a:ext>
            </a:extLst>
          </p:cNvPr>
          <p:cNvSpPr txBox="1"/>
          <p:nvPr/>
        </p:nvSpPr>
        <p:spPr>
          <a:xfrm>
            <a:off x="835680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56DA9-FE89-46E4-BAC6-E868D5BD803E}"/>
              </a:ext>
            </a:extLst>
          </p:cNvPr>
          <p:cNvSpPr txBox="1"/>
          <p:nvPr/>
        </p:nvSpPr>
        <p:spPr>
          <a:xfrm>
            <a:off x="752762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むし　　　　　　　　　　　　　　　　　　　　　　　　　　　　ちい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0CEA63-44F2-4C99-80F4-E8FC6A1C1AAF}"/>
              </a:ext>
            </a:extLst>
          </p:cNvPr>
          <p:cNvSpPr txBox="1"/>
          <p:nvPr/>
        </p:nvSpPr>
        <p:spPr>
          <a:xfrm>
            <a:off x="669489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なか　　　　　　　　　　　　　　　　　　　おお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42393E-2DA2-4FB9-9703-6FC8ED5A40B2}"/>
              </a:ext>
            </a:extLst>
          </p:cNvPr>
          <p:cNvSpPr txBox="1"/>
          <p:nvPr/>
        </p:nvSpPr>
        <p:spPr>
          <a:xfrm>
            <a:off x="589314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88DE3C7-9D84-4087-93B8-0FF11F444AF3}"/>
              </a:ext>
            </a:extLst>
          </p:cNvPr>
          <p:cNvSpPr txBox="1"/>
          <p:nvPr/>
        </p:nvSpPr>
        <p:spPr>
          <a:xfrm>
            <a:off x="504898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い　　　　　　　　　　　　　　　　　　　　　　　　　　　　　むし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1E848C-CB18-4017-B676-9584D83D1802}"/>
              </a:ext>
            </a:extLst>
          </p:cNvPr>
          <p:cNvSpPr txBox="1"/>
          <p:nvPr/>
        </p:nvSpPr>
        <p:spPr>
          <a:xfrm>
            <a:off x="423351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4E448A9-C6A7-40EB-A7B7-8E2B282B083E}"/>
              </a:ext>
            </a:extLst>
          </p:cNvPr>
          <p:cNvSpPr txBox="1"/>
          <p:nvPr/>
        </p:nvSpPr>
        <p:spPr>
          <a:xfrm>
            <a:off x="340078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49E6FD6-763C-4E77-AE68-AD1676560FB0}"/>
              </a:ext>
            </a:extLst>
          </p:cNvPr>
          <p:cNvSpPr txBox="1"/>
          <p:nvPr/>
        </p:nvSpPr>
        <p:spPr>
          <a:xfrm>
            <a:off x="2564033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3628A2-B773-48A9-AF51-4AD7FBF28167}"/>
              </a:ext>
            </a:extLst>
          </p:cNvPr>
          <p:cNvSpPr txBox="1"/>
          <p:nvPr/>
        </p:nvSpPr>
        <p:spPr>
          <a:xfrm>
            <a:off x="1742103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むし</a:t>
            </a:r>
          </a:p>
        </p:txBody>
      </p:sp>
    </p:spTree>
    <p:extLst>
      <p:ext uri="{BB962C8B-B14F-4D97-AF65-F5344CB8AC3E}">
        <p14:creationId xmlns:p14="http://schemas.microsoft.com/office/powerpoint/2010/main" val="137103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20DF83-2A36-4FC4-AFA1-5D4D4D630685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かんさつが　おわると、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さようなら。よく　わたしに、</a:t>
            </a:r>
            <a:endParaRPr lang="en-US" altLang="ja-JP" sz="4000" spc="-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いろいろな　ことを　教えて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くれたね。さあ、どこへでも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すきな　ところへ　お帰り。」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　話しかけて、虫を</a:t>
            </a:r>
            <a:r>
              <a:rPr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4000" spc="-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にがして</a:t>
            </a:r>
            <a:endParaRPr kumimoji="1" lang="en-US" altLang="ja-JP" sz="4000" spc="-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あげた　ことも　ありました。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7D644E-A71F-4810-B48C-2812563CC781}"/>
              </a:ext>
            </a:extLst>
          </p:cNvPr>
          <p:cNvSpPr txBox="1"/>
          <p:nvPr/>
        </p:nvSpPr>
        <p:spPr>
          <a:xfrm>
            <a:off x="11644511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34C9C9-77DF-4831-AB08-91A1D28FFAD3}"/>
              </a:ext>
            </a:extLst>
          </p:cNvPr>
          <p:cNvSpPr txBox="1"/>
          <p:nvPr/>
        </p:nvSpPr>
        <p:spPr>
          <a:xfrm>
            <a:off x="1081425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56DA9-FE89-46E4-BAC6-E868D5BD803E}"/>
              </a:ext>
            </a:extLst>
          </p:cNvPr>
          <p:cNvSpPr txBox="1"/>
          <p:nvPr/>
        </p:nvSpPr>
        <p:spPr>
          <a:xfrm>
            <a:off x="996221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おし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0CEA63-44F2-4C99-80F4-E8FC6A1C1AAF}"/>
              </a:ext>
            </a:extLst>
          </p:cNvPr>
          <p:cNvSpPr txBox="1"/>
          <p:nvPr/>
        </p:nvSpPr>
        <p:spPr>
          <a:xfrm>
            <a:off x="9129488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42393E-2DA2-4FB9-9703-6FC8ED5A40B2}"/>
              </a:ext>
            </a:extLst>
          </p:cNvPr>
          <p:cNvSpPr txBox="1"/>
          <p:nvPr/>
        </p:nvSpPr>
        <p:spPr>
          <a:xfrm>
            <a:off x="829344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かえ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88DE3C7-9D84-4087-93B8-0FF11F444AF3}"/>
              </a:ext>
            </a:extLst>
          </p:cNvPr>
          <p:cNvSpPr txBox="1"/>
          <p:nvPr/>
        </p:nvSpPr>
        <p:spPr>
          <a:xfrm>
            <a:off x="750643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はな　　　　　　　　　　　　　　 むし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1E848C-CB18-4017-B676-9584D83D1802}"/>
              </a:ext>
            </a:extLst>
          </p:cNvPr>
          <p:cNvSpPr txBox="1"/>
          <p:nvPr/>
        </p:nvSpPr>
        <p:spPr>
          <a:xfrm>
            <a:off x="667953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CB5C03-169B-4563-A208-1FAE9993EC29}"/>
              </a:ext>
            </a:extLst>
          </p:cNvPr>
          <p:cNvSpPr txBox="1"/>
          <p:nvPr/>
        </p:nvSpPr>
        <p:spPr>
          <a:xfrm>
            <a:off x="258970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E51788-E832-41A6-929E-9E6B41EA5896}"/>
              </a:ext>
            </a:extLst>
          </p:cNvPr>
          <p:cNvSpPr txBox="1"/>
          <p:nvPr/>
        </p:nvSpPr>
        <p:spPr>
          <a:xfrm>
            <a:off x="3484845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02B63D62-97C2-4E01-AC6D-713C9E594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00" y="2423160"/>
            <a:ext cx="4216332" cy="384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5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20DF83-2A36-4FC4-AFA1-5D4D4D630685}"/>
              </a:ext>
            </a:extLst>
          </p:cNvPr>
          <p:cNvSpPr txBox="1"/>
          <p:nvPr/>
        </p:nvSpPr>
        <p:spPr>
          <a:xfrm>
            <a:off x="156000" y="180000"/>
            <a:ext cx="11880000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ファーブルが、こう　して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かんさつした　ことを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まとめた、</a:t>
            </a:r>
            <a:r>
              <a: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昆虫記</a:t>
            </a:r>
            <a:r>
              <a:rPr kumimoji="1" lang="en-US" altLang="ja-JP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　いう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lang="ja-JP" altLang="en-US" sz="4000" spc="-2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</a:t>
            </a:r>
            <a:r>
              <a:rPr kumimoji="1" lang="ja-JP" altLang="en-US" sz="4000" spc="-2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は、せかい中の、多くの　人に</a:t>
            </a:r>
            <a:endParaRPr kumimoji="1" lang="en-US" altLang="ja-JP" sz="4000" spc="-2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読まれています。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endParaRPr kumimoji="1" lang="en-US" altLang="ja-JP" sz="4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endParaRPr lang="en-US" altLang="ja-JP" sz="4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endParaRPr kumimoji="1" lang="en-US" altLang="ja-JP" sz="4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5000"/>
              </a:lnSpc>
            </a:pPr>
            <a:endParaRPr kumimoji="1" lang="en-US" altLang="ja-JP" sz="4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6500"/>
              </a:lnSpc>
            </a:pPr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ジャン＝アンリ・ファーブル</a:t>
            </a:r>
            <a:endParaRPr kumimoji="1"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フランスの　生物学者</a:t>
            </a:r>
            <a:endParaRPr kumimoji="1"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虫のかんさつや　けんきゅうを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して、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昆虫記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　いう　本に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5500"/>
              </a:lnSpc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まとめた　人です。</a:t>
            </a: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8F53E4-B220-4CFB-9BDE-BCC5243AB4F9}"/>
              </a:ext>
            </a:extLst>
          </p:cNvPr>
          <p:cNvSpPr txBox="1"/>
          <p:nvPr/>
        </p:nvSpPr>
        <p:spPr>
          <a:xfrm>
            <a:off x="11717192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B3459E-88E6-4F93-835D-B26F338ED569}"/>
              </a:ext>
            </a:extLst>
          </p:cNvPr>
          <p:cNvSpPr txBox="1"/>
          <p:nvPr/>
        </p:nvSpPr>
        <p:spPr>
          <a:xfrm>
            <a:off x="10813717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813557-C48E-4A2E-8ED6-0F64DA36B734}"/>
              </a:ext>
            </a:extLst>
          </p:cNvPr>
          <p:cNvSpPr txBox="1"/>
          <p:nvPr/>
        </p:nvSpPr>
        <p:spPr>
          <a:xfrm>
            <a:off x="10015982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こんちゅうき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7D644E-A71F-4810-B48C-2812563CC781}"/>
              </a:ext>
            </a:extLst>
          </p:cNvPr>
          <p:cNvSpPr txBox="1"/>
          <p:nvPr/>
        </p:nvSpPr>
        <p:spPr>
          <a:xfrm>
            <a:off x="9185726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ほん　　　　　　　　　　　　　 じゅう　　　　おお　　　　　　　　ひと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34C9C9-77DF-4831-AB08-91A1D28FFAD3}"/>
              </a:ext>
            </a:extLst>
          </p:cNvPr>
          <p:cNvSpPr txBox="1"/>
          <p:nvPr/>
        </p:nvSpPr>
        <p:spPr>
          <a:xfrm>
            <a:off x="8355470" y="180000"/>
            <a:ext cx="360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5EF6AEF-430C-4F89-ABD3-A0D4E79CE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09" y="2378514"/>
            <a:ext cx="2952255" cy="3921486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81BDA2-067C-4FA6-B83B-1829179ED1B3}"/>
              </a:ext>
            </a:extLst>
          </p:cNvPr>
          <p:cNvSpPr txBox="1"/>
          <p:nvPr/>
        </p:nvSpPr>
        <p:spPr>
          <a:xfrm>
            <a:off x="2758339" y="180000"/>
            <a:ext cx="288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せいぶつがくしゃ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EB9C1A2-680F-4515-ADEE-354356B38383}"/>
              </a:ext>
            </a:extLst>
          </p:cNvPr>
          <p:cNvSpPr txBox="1"/>
          <p:nvPr/>
        </p:nvSpPr>
        <p:spPr>
          <a:xfrm>
            <a:off x="2090631" y="180000"/>
            <a:ext cx="288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むし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C2905FA-A103-4F2D-82E8-A688A5DD5D97}"/>
              </a:ext>
            </a:extLst>
          </p:cNvPr>
          <p:cNvSpPr txBox="1"/>
          <p:nvPr/>
        </p:nvSpPr>
        <p:spPr>
          <a:xfrm>
            <a:off x="1394635" y="180000"/>
            <a:ext cx="288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こんちゅうき　　　　　　　　　　　　　　　　　　ほん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C82B7B4-C18C-4C90-82D4-7A1975E246D5}"/>
              </a:ext>
            </a:extLst>
          </p:cNvPr>
          <p:cNvSpPr txBox="1"/>
          <p:nvPr/>
        </p:nvSpPr>
        <p:spPr>
          <a:xfrm>
            <a:off x="678768" y="180000"/>
            <a:ext cx="288000" cy="6120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ひと</a:t>
            </a:r>
          </a:p>
        </p:txBody>
      </p:sp>
    </p:spTree>
    <p:extLst>
      <p:ext uri="{BB962C8B-B14F-4D97-AF65-F5344CB8AC3E}">
        <p14:creationId xmlns:p14="http://schemas.microsoft.com/office/powerpoint/2010/main" val="242553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1CD116-7196-44F0-9F52-1F6060F024E2}"/>
              </a:ext>
            </a:extLst>
          </p:cNvPr>
          <p:cNvSpPr txBox="1"/>
          <p:nvPr/>
        </p:nvSpPr>
        <p:spPr>
          <a:xfrm>
            <a:off x="156000" y="180000"/>
            <a:ext cx="11880000" cy="6480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just">
              <a:lnSpc>
                <a:spcPts val="7500"/>
              </a:lnSpc>
            </a:pPr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AAB1AFBE-CE77-48CF-BF66-3F3B90E32EB1}"/>
              </a:ext>
            </a:extLst>
          </p:cNvPr>
          <p:cNvSpPr/>
          <p:nvPr/>
        </p:nvSpPr>
        <p:spPr>
          <a:xfrm>
            <a:off x="3396000" y="179916"/>
            <a:ext cx="8640000" cy="2340000"/>
          </a:xfrm>
          <a:prstGeom prst="wedgeRoundRectCallout">
            <a:avLst>
              <a:gd name="adj1" fmla="val -59620"/>
              <a:gd name="adj2" fmla="val 55453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lnSpc>
                <a:spcPct val="150000"/>
              </a:lnSpc>
            </a:pPr>
            <a:r>
              <a:rPr lang="en-US" altLang="ja-JP" sz="3200" dirty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【</a:t>
            </a:r>
            <a:r>
              <a:rPr lang="ja-JP" altLang="en-US" sz="3200" dirty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子どものころのファーブルの気もち</a:t>
            </a:r>
            <a:r>
              <a:rPr lang="en-US" altLang="ja-JP" sz="3200" dirty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ja-JP" altLang="en-US" sz="32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ファーブルは、どんなことを考えて、虫を見ていたでしょう。</a:t>
            </a:r>
            <a:endParaRPr kumimoji="1" lang="ja-JP" altLang="en-US" sz="32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C1BE55-ECC9-41C9-B47D-2B9D2FF6BDB0}"/>
              </a:ext>
            </a:extLst>
          </p:cNvPr>
          <p:cNvSpPr txBox="1"/>
          <p:nvPr/>
        </p:nvSpPr>
        <p:spPr>
          <a:xfrm>
            <a:off x="3396000" y="192336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こ　　　　　　　　　　　　　　　　　　　　き</a:t>
            </a:r>
            <a:endParaRPr kumimoji="1" lang="en-US" altLang="ja-JP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71802C-FCBC-426E-970F-ECCF58875F18}"/>
              </a:ext>
            </a:extLst>
          </p:cNvPr>
          <p:cNvSpPr txBox="1"/>
          <p:nvPr/>
        </p:nvSpPr>
        <p:spPr>
          <a:xfrm>
            <a:off x="3396000" y="855257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　　　　　　　　　　　　　　　　　　　 かんが　　　　むし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B91A4A55-E1A6-40ED-955E-276048E03999}"/>
              </a:ext>
            </a:extLst>
          </p:cNvPr>
          <p:cNvSpPr/>
          <p:nvPr/>
        </p:nvSpPr>
        <p:spPr>
          <a:xfrm>
            <a:off x="3395998" y="2975710"/>
            <a:ext cx="8640001" cy="2340000"/>
          </a:xfrm>
          <a:prstGeom prst="wedgeRoundRectCallout">
            <a:avLst>
              <a:gd name="adj1" fmla="val -59373"/>
              <a:gd name="adj2" fmla="val -20357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lnSpc>
                <a:spcPct val="150000"/>
              </a:lnSpc>
            </a:pPr>
            <a:r>
              <a:rPr lang="en-US" altLang="ja-JP" sz="32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【</a:t>
            </a:r>
            <a:r>
              <a:rPr lang="ja-JP" altLang="en-US" sz="32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大人になったファーブルの気もち</a:t>
            </a:r>
            <a:r>
              <a:rPr lang="en-US" altLang="ja-JP" sz="32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ja-JP" altLang="en-US" sz="32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ファーブルは、どんなことを思いながら、 虫を逃がしたと思いますか。</a:t>
            </a:r>
            <a:endParaRPr kumimoji="1" lang="ja-JP" altLang="en-US" sz="32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B9294E4-FFBC-4892-9C40-6F5DE82E51EC}"/>
              </a:ext>
            </a:extLst>
          </p:cNvPr>
          <p:cNvSpPr txBox="1"/>
          <p:nvPr/>
        </p:nvSpPr>
        <p:spPr>
          <a:xfrm>
            <a:off x="3396000" y="1599518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み</a:t>
            </a:r>
            <a:endParaRPr kumimoji="1" lang="ja-JP" altLang="en-US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54D1567-458B-4EC7-8C12-E1F1D387DF5A}"/>
              </a:ext>
            </a:extLst>
          </p:cNvPr>
          <p:cNvSpPr txBox="1"/>
          <p:nvPr/>
        </p:nvSpPr>
        <p:spPr>
          <a:xfrm>
            <a:off x="3395997" y="3646275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　　　　　　　　　　　　　　　　　　　　おも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2444313-DD5D-447C-97BB-F46BB7C0625F}"/>
              </a:ext>
            </a:extLst>
          </p:cNvPr>
          <p:cNvSpPr txBox="1"/>
          <p:nvPr/>
        </p:nvSpPr>
        <p:spPr>
          <a:xfrm>
            <a:off x="3395997" y="2972384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　 おとな　　　　　　　　　　　　　　　　 き</a:t>
            </a:r>
            <a:endParaRPr kumimoji="1" lang="ja-JP" altLang="en-US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CF644A-8DB5-434B-9047-F136E0ECB1CE}"/>
              </a:ext>
            </a:extLst>
          </p:cNvPr>
          <p:cNvSpPr txBox="1"/>
          <p:nvPr/>
        </p:nvSpPr>
        <p:spPr>
          <a:xfrm>
            <a:off x="156000" y="6300000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参考「わたしたちの道徳　小学校１・２年」文部科学省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EFE758-FA9D-4B8B-8E6A-905FA1CE9102}"/>
              </a:ext>
            </a:extLst>
          </p:cNvPr>
          <p:cNvSpPr txBox="1"/>
          <p:nvPr/>
        </p:nvSpPr>
        <p:spPr>
          <a:xfrm>
            <a:off x="3395997" y="4363384"/>
            <a:ext cx="864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むし　 に　　　　　　 おも</a:t>
            </a:r>
            <a:endParaRPr kumimoji="1" lang="ja-JP" altLang="en-US" sz="20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52EF2E1C-6927-4CD4-B25C-305650E49F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9" y="1965333"/>
            <a:ext cx="2121905" cy="25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9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61</Words>
  <Application>Microsoft Office PowerPoint</Application>
  <PresentationFormat>ワイド画面</PresentationFormat>
  <Paragraphs>195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BIZ UDPゴシック</vt:lpstr>
      <vt:lpstr>HG創英ﾌﾟﾚｾﾞﾝｽEB</vt:lpstr>
      <vt:lpstr>ＭＳ ゴシック</vt:lpstr>
      <vt:lpstr>UD デジタル 教科書体 NK-B</vt:lpstr>
      <vt:lpstr>UD デジタル 教科書体 NK-R</vt:lpstr>
      <vt:lpstr>UD デジタル 教科書体 NP-R</vt:lpstr>
      <vt:lpstr>游ゴシック</vt:lpstr>
      <vt:lpstr>游ゴシック Light</vt:lpstr>
      <vt:lpstr>Arial</vt:lpstr>
      <vt:lpstr>Office テーマ</vt:lpstr>
      <vt:lpstr>生きものに　やさしく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佳慎</dc:creator>
  <cp:lastModifiedBy>Windows ユーザー</cp:lastModifiedBy>
  <cp:revision>133</cp:revision>
  <cp:lastPrinted>2021-09-21T02:49:11Z</cp:lastPrinted>
  <dcterms:created xsi:type="dcterms:W3CDTF">2020-08-30T15:12:17Z</dcterms:created>
  <dcterms:modified xsi:type="dcterms:W3CDTF">2021-09-29T04:30:38Z</dcterms:modified>
</cp:coreProperties>
</file>