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9" r:id="rId3"/>
    <p:sldId id="257" r:id="rId4"/>
    <p:sldId id="260" r:id="rId5"/>
    <p:sldId id="261" r:id="rId6"/>
    <p:sldId id="264" r:id="rId7"/>
    <p:sldId id="265" r:id="rId8"/>
    <p:sldId id="266" r:id="rId9"/>
    <p:sldId id="267" r:id="rId10"/>
    <p:sldId id="268" r:id="rId11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76" autoAdjust="0"/>
    <p:restoredTop sz="62268" autoAdjust="0"/>
  </p:normalViewPr>
  <p:slideViewPr>
    <p:cSldViewPr snapToGrid="0">
      <p:cViewPr varScale="1">
        <p:scale>
          <a:sx n="45" d="100"/>
          <a:sy n="45" d="100"/>
        </p:scale>
        <p:origin x="149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19835F-C47E-4126-A902-DD48D9EBABD6}" type="datetimeFigureOut">
              <a:rPr kumimoji="1" lang="ja-JP" altLang="en-US" smtClean="0"/>
              <a:t>2022/2/10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E9480F-9F99-4F12-9A94-5A1D11119B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7863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 smtClean="0"/>
              <a:t>【</a:t>
            </a:r>
            <a:r>
              <a:rPr lang="ja-JP" altLang="en-US" dirty="0" smtClean="0"/>
              <a:t>中</a:t>
            </a:r>
            <a:r>
              <a:rPr kumimoji="1" lang="ja-JP" altLang="en-US" dirty="0" smtClean="0"/>
              <a:t>学部</a:t>
            </a:r>
            <a:r>
              <a:rPr lang="ja-JP" altLang="en-US" dirty="0" smtClean="0"/>
              <a:t>１</a:t>
            </a:r>
            <a:r>
              <a:rPr kumimoji="1" lang="ja-JP" altLang="en-US" dirty="0" smtClean="0"/>
              <a:t>段階　球技</a:t>
            </a:r>
            <a:r>
              <a:rPr kumimoji="1" lang="en-US" altLang="ja-JP" dirty="0" smtClean="0"/>
              <a:t>】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dirty="0" smtClean="0"/>
          </a:p>
          <a:p>
            <a:r>
              <a:rPr kumimoji="1" lang="ja-JP" altLang="en-US" dirty="0"/>
              <a:t>　ダンボールサッカー。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E9480F-9F99-4F12-9A94-5A1D11119BDD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84772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　最後に、今日のゲームを振り返ってみましょう。</a:t>
            </a:r>
            <a:endParaRPr kumimoji="1" lang="en-US" altLang="ja-JP" dirty="0"/>
          </a:p>
          <a:p>
            <a:endParaRPr kumimoji="1" lang="en-US" altLang="ja-JP" dirty="0" smtClean="0"/>
          </a:p>
          <a:p>
            <a:r>
              <a:rPr kumimoji="1" lang="ja-JP" altLang="en-US" dirty="0"/>
              <a:t>　</a:t>
            </a:r>
            <a:r>
              <a:rPr kumimoji="1" lang="ja-JP" altLang="en-US" dirty="0" smtClean="0"/>
              <a:t>学習の始めに伝えていた学習のポイントを確認します。</a:t>
            </a:r>
            <a:endParaRPr kumimoji="1" lang="en-US" altLang="ja-JP" dirty="0"/>
          </a:p>
          <a:p>
            <a:r>
              <a:rPr kumimoji="1" lang="ja-JP" altLang="en-US" dirty="0"/>
              <a:t>　一つ目は、決まりやルールを守って</a:t>
            </a:r>
            <a:r>
              <a:rPr kumimoji="1" lang="ja-JP" altLang="en-US" dirty="0" smtClean="0"/>
              <a:t>運動する。</a:t>
            </a:r>
            <a:endParaRPr kumimoji="1" lang="en-US" altLang="ja-JP" dirty="0"/>
          </a:p>
          <a:p>
            <a:r>
              <a:rPr kumimoji="1" lang="ja-JP" altLang="en-US" dirty="0"/>
              <a:t>　二つ目は、友達と協力して</a:t>
            </a:r>
            <a:r>
              <a:rPr kumimoji="1" lang="ja-JP" altLang="en-US" dirty="0" smtClean="0"/>
              <a:t>運動する。</a:t>
            </a:r>
            <a:endParaRPr kumimoji="1" lang="en-US" altLang="ja-JP" dirty="0"/>
          </a:p>
          <a:p>
            <a:r>
              <a:rPr kumimoji="1" lang="ja-JP" altLang="en-US" dirty="0"/>
              <a:t>　三つ目は、安全に気を付けて</a:t>
            </a:r>
            <a:r>
              <a:rPr kumimoji="1" lang="ja-JP" altLang="en-US" dirty="0" smtClean="0"/>
              <a:t>運動する</a:t>
            </a:r>
            <a:r>
              <a:rPr kumimoji="1" lang="ja-JP" altLang="en-US" dirty="0" err="1" smtClean="0"/>
              <a:t>で</a:t>
            </a:r>
            <a:r>
              <a:rPr kumimoji="1" lang="ja-JP" altLang="en-US" dirty="0" smtClean="0"/>
              <a:t>した。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　この３つの中で、特に、今日のゲームで意識して取り組めたことを順番に発表しましょう。</a:t>
            </a: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E9480F-9F99-4F12-9A94-5A1D11119BDD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25924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　学習を始める前に、学習のポイントを確認しましょう。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　学習のポイントは３つあります。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　一つ目は、決まりやルールを守って運動すること。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　二つ目は、友達と協力して運動すること。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　三つ目は、安全に気を付けて運動することです。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　この３つのポイントを意識しながら、楽しく運動しましょう。</a:t>
            </a:r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E9480F-9F99-4F12-9A94-5A1D11119BDD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55572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　ダンボールサッカーとは</a:t>
            </a:r>
            <a:r>
              <a:rPr kumimoji="1" lang="ja-JP" altLang="en-US" dirty="0" smtClean="0"/>
              <a:t>、ダンボール</a:t>
            </a:r>
            <a:r>
              <a:rPr kumimoji="1" lang="ja-JP" altLang="en-US" dirty="0"/>
              <a:t>を積み重ねたものをゴールとして、ボールを当てて崩すことによって</a:t>
            </a:r>
            <a:r>
              <a:rPr kumimoji="1" lang="ja-JP" altLang="en-US" dirty="0" smtClean="0"/>
              <a:t>、気持ちよさを</a:t>
            </a:r>
            <a:r>
              <a:rPr kumimoji="1" lang="ja-JP" altLang="en-US" dirty="0"/>
              <a:t>楽しむことができるサッカーです。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E9480F-9F99-4F12-9A94-5A1D11119BDD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91800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　それでは、シュートの練習をしてみましょう。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　シュートをする際のポイントが２つあります。</a:t>
            </a:r>
            <a:endParaRPr kumimoji="1" lang="en-US" altLang="ja-JP" dirty="0"/>
          </a:p>
          <a:p>
            <a:r>
              <a:rPr kumimoji="1" lang="ja-JP" altLang="en-US" dirty="0"/>
              <a:t>　一つ目は、ダンボールのゴールをよくねらってシュートをすることです。</a:t>
            </a:r>
            <a:endParaRPr kumimoji="1" lang="en-US" altLang="ja-JP" dirty="0"/>
          </a:p>
          <a:p>
            <a:r>
              <a:rPr kumimoji="1" lang="ja-JP" altLang="en-US" dirty="0"/>
              <a:t>　二つ目は、ダンボールが崩れるように強くシュートをすることです。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　＜クリック＞目印をつけながらやってみましょう。</a:t>
            </a:r>
            <a:endParaRPr kumimoji="1" lang="en-US" altLang="ja-JP" dirty="0"/>
          </a:p>
          <a:p>
            <a:r>
              <a:rPr kumimoji="1" lang="ja-JP" altLang="en-US" dirty="0"/>
              <a:t>　＜クリック＞＜クリック＞慣れてきたら目印の場所を移動しながらやってみましょう。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　それでは、順番にやってみましょう</a:t>
            </a:r>
            <a:r>
              <a:rPr kumimoji="1" lang="ja-JP" altLang="en-US" dirty="0" smtClean="0"/>
              <a:t>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　ダンボールを崩したときは、みんなで協力して元に戻しましょう。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E9480F-9F99-4F12-9A94-5A1D11119BDD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45835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　次に、パスをしてからシュートをする練習をしましょう。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　手順は、＜クリック＞まず友達にパスを出します。</a:t>
            </a:r>
            <a:endParaRPr kumimoji="1" lang="en-US" altLang="ja-JP" dirty="0"/>
          </a:p>
          <a:p>
            <a:r>
              <a:rPr kumimoji="1" lang="ja-JP" altLang="en-US" dirty="0"/>
              <a:t>　＜クリック＞次に、友達からのパスを受け取ります。</a:t>
            </a:r>
            <a:endParaRPr kumimoji="1" lang="en-US" altLang="ja-JP" dirty="0"/>
          </a:p>
          <a:p>
            <a:r>
              <a:rPr kumimoji="1" lang="ja-JP" altLang="en-US" dirty="0"/>
              <a:t>　＜クリック＞そして、ダンボールのゴールを目掛けてシュートをします。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　このときも、できるだけ多くのダンボールが崩れるように強くシュートします。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E9480F-9F99-4F12-9A94-5A1D11119BDD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243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　次に、ディフェンスの練習をしましょう</a:t>
            </a:r>
            <a:r>
              <a:rPr kumimoji="1" lang="ja-JP" altLang="en-US" dirty="0" smtClean="0"/>
              <a:t>。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　「ディフェンス」は守るという意味です。ディフェンスの人は、ダンボ－ルのゴールが崩されないように、ゴールを守りましょう。</a:t>
            </a:r>
            <a:endParaRPr kumimoji="1" lang="en-US" altLang="ja-JP" dirty="0"/>
          </a:p>
          <a:p>
            <a:r>
              <a:rPr kumimoji="1" lang="ja-JP" altLang="en-US" dirty="0"/>
              <a:t>　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E9480F-9F99-4F12-9A94-5A1D11119BDD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59560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　ダンボールサッカーのルールを確認しましょう。</a:t>
            </a:r>
            <a:endParaRPr kumimoji="1" lang="en-US" altLang="ja-JP" dirty="0"/>
          </a:p>
          <a:p>
            <a:r>
              <a:rPr kumimoji="1" lang="ja-JP" altLang="en-US" dirty="0"/>
              <a:t>　一つ目は、手を使わないで、ボールは足で蹴りましょう。</a:t>
            </a:r>
            <a:endParaRPr kumimoji="1" lang="en-US" altLang="ja-JP" dirty="0"/>
          </a:p>
          <a:p>
            <a:r>
              <a:rPr kumimoji="1" lang="ja-JP" altLang="en-US" dirty="0"/>
              <a:t>　二つ目は、ラインを越えたら相手ボールで中央のサークルからスタートしましょう。</a:t>
            </a:r>
            <a:endParaRPr kumimoji="1" lang="en-US" altLang="ja-JP" dirty="0"/>
          </a:p>
          <a:p>
            <a:r>
              <a:rPr kumimoji="1" lang="ja-JP" altLang="en-US" dirty="0"/>
              <a:t>　三つめは、崩れたダンボールの数が得点になるので、たくさんのダンボールが崩れるようにシュートしましょう。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　これらのルールを守って、友達と楽しく、安全にゲームをしましょう。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E9480F-9F99-4F12-9A94-5A1D11119BDD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40458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　次</a:t>
            </a:r>
            <a:r>
              <a:rPr kumimoji="1" lang="ja-JP" altLang="en-US" dirty="0" smtClean="0"/>
              <a:t>に、ダンボールサッカー</a:t>
            </a:r>
            <a:r>
              <a:rPr kumimoji="1" lang="ja-JP" altLang="en-US" dirty="0"/>
              <a:t>のコートを準備をしましょう。</a:t>
            </a:r>
            <a:endParaRPr kumimoji="1" lang="en-US" altLang="ja-JP" dirty="0"/>
          </a:p>
          <a:p>
            <a:r>
              <a:rPr kumimoji="1" lang="ja-JP" altLang="en-US" dirty="0"/>
              <a:t>　バスケットボールのコート</a:t>
            </a:r>
            <a:r>
              <a:rPr kumimoji="1" lang="ja-JP" altLang="en-US" dirty="0" smtClean="0"/>
              <a:t>を使って、</a:t>
            </a:r>
            <a:r>
              <a:rPr kumimoji="1" lang="ja-JP" altLang="en-US" dirty="0"/>
              <a:t>両端にダンボールのゴール</a:t>
            </a:r>
            <a:r>
              <a:rPr kumimoji="1" lang="ja-JP" altLang="en-US" dirty="0" smtClean="0"/>
              <a:t>を置きます。</a:t>
            </a:r>
            <a:endParaRPr kumimoji="1" lang="en-US" altLang="ja-JP" dirty="0"/>
          </a:p>
          <a:p>
            <a:r>
              <a:rPr kumimoji="1" lang="ja-JP" altLang="en-US" dirty="0" smtClean="0"/>
              <a:t>　みんなで協力してダンボールを積み重ねてゴールを作りましょう。</a:t>
            </a:r>
            <a:endParaRPr kumimoji="1" lang="en-US" altLang="ja-JP" dirty="0" smtClean="0"/>
          </a:p>
          <a:p>
            <a:endParaRPr kumimoji="1" lang="en-US" altLang="ja-JP" dirty="0"/>
          </a:p>
          <a:p>
            <a:r>
              <a:rPr kumimoji="1" lang="ja-JP" altLang="en-US" dirty="0"/>
              <a:t>　３人１チームになって、ゲームの準備をしましょう。</a:t>
            </a: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E9480F-9F99-4F12-9A94-5A1D11119BDD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23458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　それでは、ダンボールサッカーのゲームをしましょう。</a:t>
            </a:r>
            <a:endParaRPr kumimoji="1" lang="en-US" altLang="ja-JP" dirty="0"/>
          </a:p>
          <a:p>
            <a:r>
              <a:rPr kumimoji="1" lang="ja-JP" altLang="en-US" dirty="0"/>
              <a:t>　</a:t>
            </a:r>
            <a:endParaRPr kumimoji="1" lang="en-US" altLang="ja-JP" dirty="0"/>
          </a:p>
          <a:p>
            <a:r>
              <a:rPr kumimoji="1" lang="ja-JP" altLang="en-US" dirty="0" smtClean="0"/>
              <a:t>　ゲームを始める前</a:t>
            </a:r>
            <a:r>
              <a:rPr kumimoji="1" lang="ja-JP" altLang="en-US" dirty="0"/>
              <a:t>に、チーム毎に作戦を考えてみましょう。</a:t>
            </a:r>
            <a:endParaRPr kumimoji="1" lang="en-US" altLang="ja-JP" dirty="0"/>
          </a:p>
          <a:p>
            <a:r>
              <a:rPr kumimoji="1" lang="ja-JP" altLang="en-US" dirty="0"/>
              <a:t>　ゲームの中では、ボールを持っている人だけではなく、ボールを持っていない人の動きも大切です。チームの仲間とどのよう</a:t>
            </a:r>
            <a:r>
              <a:rPr kumimoji="1" lang="ja-JP" altLang="en-US" dirty="0" smtClean="0"/>
              <a:t>に協力して、攻めたり守ったりする</a:t>
            </a:r>
            <a:r>
              <a:rPr kumimoji="1" lang="ja-JP" altLang="en-US" dirty="0"/>
              <a:t>のか考えてみましょう</a:t>
            </a:r>
            <a:r>
              <a:rPr kumimoji="1" lang="ja-JP" altLang="en-US" dirty="0" smtClean="0"/>
              <a:t>。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　ゲームが終わったら、次のゲームを始める前に、みんなで協力してダンボールを積み重ねてゴールを作りましょう。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　</a:t>
            </a:r>
            <a:endParaRPr kumimoji="1" lang="en-US" altLang="ja-JP" dirty="0"/>
          </a:p>
          <a:p>
            <a:r>
              <a:rPr kumimoji="1" lang="ja-JP" altLang="en-US" dirty="0"/>
              <a:t>　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E9480F-9F99-4F12-9A94-5A1D11119BDD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6715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67980-9FD8-4DB5-93A8-5A1B2FD48C0B}" type="datetimeFigureOut">
              <a:rPr kumimoji="1" lang="ja-JP" altLang="en-US" smtClean="0"/>
              <a:t>2022/2/10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4E975-103F-46BC-94BC-514B2DA974D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9482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67980-9FD8-4DB5-93A8-5A1B2FD48C0B}" type="datetimeFigureOut">
              <a:rPr kumimoji="1" lang="ja-JP" altLang="en-US" smtClean="0"/>
              <a:t>2022/2/10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4E975-103F-46BC-94BC-514B2DA974D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6513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67980-9FD8-4DB5-93A8-5A1B2FD48C0B}" type="datetimeFigureOut">
              <a:rPr kumimoji="1" lang="ja-JP" altLang="en-US" smtClean="0"/>
              <a:t>2022/2/10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4E975-103F-46BC-94BC-514B2DA974D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4874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67980-9FD8-4DB5-93A8-5A1B2FD48C0B}" type="datetimeFigureOut">
              <a:rPr kumimoji="1" lang="ja-JP" altLang="en-US" smtClean="0"/>
              <a:t>2022/2/10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4E975-103F-46BC-94BC-514B2DA974D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0707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67980-9FD8-4DB5-93A8-5A1B2FD48C0B}" type="datetimeFigureOut">
              <a:rPr kumimoji="1" lang="ja-JP" altLang="en-US" smtClean="0"/>
              <a:t>2022/2/10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4E975-103F-46BC-94BC-514B2DA974D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5849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67980-9FD8-4DB5-93A8-5A1B2FD48C0B}" type="datetimeFigureOut">
              <a:rPr kumimoji="1" lang="ja-JP" altLang="en-US" smtClean="0"/>
              <a:t>2022/2/10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4E975-103F-46BC-94BC-514B2DA974D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9882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67980-9FD8-4DB5-93A8-5A1B2FD48C0B}" type="datetimeFigureOut">
              <a:rPr kumimoji="1" lang="ja-JP" altLang="en-US" smtClean="0"/>
              <a:t>2022/2/10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4E975-103F-46BC-94BC-514B2DA974D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2112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67980-9FD8-4DB5-93A8-5A1B2FD48C0B}" type="datetimeFigureOut">
              <a:rPr kumimoji="1" lang="ja-JP" altLang="en-US" smtClean="0"/>
              <a:t>2022/2/10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4E975-103F-46BC-94BC-514B2DA974D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1590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67980-9FD8-4DB5-93A8-5A1B2FD48C0B}" type="datetimeFigureOut">
              <a:rPr kumimoji="1" lang="ja-JP" altLang="en-US" smtClean="0"/>
              <a:t>2022/2/10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4E975-103F-46BC-94BC-514B2DA974D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886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67980-9FD8-4DB5-93A8-5A1B2FD48C0B}" type="datetimeFigureOut">
              <a:rPr kumimoji="1" lang="ja-JP" altLang="en-US" smtClean="0"/>
              <a:t>2022/2/10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4E975-103F-46BC-94BC-514B2DA974D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7597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67980-9FD8-4DB5-93A8-5A1B2FD48C0B}" type="datetimeFigureOut">
              <a:rPr kumimoji="1" lang="ja-JP" altLang="en-US" smtClean="0"/>
              <a:t>2022/2/10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4E975-103F-46BC-94BC-514B2DA974D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9838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567980-9FD8-4DB5-93A8-5A1B2FD48C0B}" type="datetimeFigureOut">
              <a:rPr kumimoji="1" lang="ja-JP" altLang="en-US" smtClean="0"/>
              <a:t>2022/2/10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F4E975-103F-46BC-94BC-514B2DA974D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860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>
            <a:extLst>
              <a:ext uri="{FF2B5EF4-FFF2-40B4-BE49-F238E27FC236}">
                <a16:creationId xmlns:a16="http://schemas.microsoft.com/office/drawing/2014/main" id="{710FD4E2-BE18-4A29-90ED-932B3A47A4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799" y="1122362"/>
            <a:ext cx="11643053" cy="4006229"/>
          </a:xfrm>
        </p:spPr>
        <p:txBody>
          <a:bodyPr anchor="ctr">
            <a:normAutofit/>
          </a:bodyPr>
          <a:lstStyle/>
          <a:p>
            <a:r>
              <a:rPr lang="ja-JP" altLang="en-US" sz="5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ダンボールサッカー</a:t>
            </a:r>
            <a:endParaRPr kumimoji="1" lang="ja-JP" altLang="en-US" sz="5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167952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>
            <a:extLst>
              <a:ext uri="{FF2B5EF4-FFF2-40B4-BE49-F238E27FC236}">
                <a16:creationId xmlns:a16="http://schemas.microsoft.com/office/drawing/2014/main" id="{5A265F25-F700-4F36-B3AC-12D9B35E21F1}"/>
              </a:ext>
            </a:extLst>
          </p:cNvPr>
          <p:cNvSpPr txBox="1">
            <a:spLocks/>
          </p:cNvSpPr>
          <p:nvPr/>
        </p:nvSpPr>
        <p:spPr>
          <a:xfrm>
            <a:off x="203013" y="214306"/>
            <a:ext cx="9780104" cy="133704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ふ　　  かえ</a:t>
            </a:r>
            <a:endParaRPr lang="en-US" altLang="ja-JP" sz="3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5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振り返ってみましょう</a:t>
            </a:r>
          </a:p>
        </p:txBody>
      </p:sp>
      <p:sp>
        <p:nvSpPr>
          <p:cNvPr id="6" name="タイトル 1">
            <a:extLst>
              <a:ext uri="{FF2B5EF4-FFF2-40B4-BE49-F238E27FC236}">
                <a16:creationId xmlns:a16="http://schemas.microsoft.com/office/drawing/2014/main" id="{DD1AFB7F-A122-40E0-8322-06D88521E119}"/>
              </a:ext>
            </a:extLst>
          </p:cNvPr>
          <p:cNvSpPr txBox="1">
            <a:spLocks/>
          </p:cNvSpPr>
          <p:nvPr/>
        </p:nvSpPr>
        <p:spPr>
          <a:xfrm>
            <a:off x="531697" y="1551349"/>
            <a:ext cx="9122735" cy="3849991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sz="20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        き　　　 　　　　　　　　　　　　　　　　　まも　　　　　　うんどう</a:t>
            </a:r>
            <a:endParaRPr lang="en-US" altLang="ja-JP" sz="2000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ct val="100000"/>
              </a:lnSpc>
            </a:pPr>
            <a:r>
              <a:rPr lang="ja-JP" altLang="en-US" sz="40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① 決まりやルールを守って運動する。</a:t>
            </a:r>
            <a:endParaRPr lang="en-US" altLang="ja-JP" sz="4000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ct val="100000"/>
              </a:lnSpc>
            </a:pPr>
            <a:r>
              <a:rPr lang="ja-JP" altLang="en-US" sz="20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</a:t>
            </a:r>
            <a:endParaRPr lang="en-US" altLang="ja-JP" sz="2000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ct val="100000"/>
              </a:lnSpc>
            </a:pPr>
            <a:r>
              <a:rPr lang="ja-JP" altLang="en-US" sz="20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       ともだち　　きょうりょく　　　　うんどう</a:t>
            </a:r>
            <a:endParaRPr lang="en-US" altLang="ja-JP" sz="2000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ct val="100000"/>
              </a:lnSpc>
            </a:pPr>
            <a:r>
              <a:rPr lang="ja-JP" altLang="en-US" sz="40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② 友達と協力して運動する。</a:t>
            </a:r>
            <a:endParaRPr lang="en-US" altLang="ja-JP" sz="4000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ct val="100000"/>
              </a:lnSpc>
            </a:pPr>
            <a:r>
              <a:rPr lang="ja-JP" altLang="en-US" sz="20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</a:t>
            </a:r>
            <a:endParaRPr lang="en-US" altLang="ja-JP" sz="2000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ct val="100000"/>
              </a:lnSpc>
            </a:pPr>
            <a:r>
              <a:rPr lang="ja-JP" altLang="en-US" sz="20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      あんぜん　　　　き　　　　 つ　　　　　　 うんどう</a:t>
            </a:r>
            <a:endParaRPr lang="en-US" altLang="ja-JP" sz="2000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ct val="100000"/>
              </a:lnSpc>
            </a:pPr>
            <a:r>
              <a:rPr lang="ja-JP" altLang="en-US" sz="40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③ 安全に気を付けて運動する。</a:t>
            </a:r>
            <a:endParaRPr lang="ja-JP" altLang="en-US" sz="4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7" name="Picture 4" descr="ハイタッチをする男女のイラスト（サッカー）">
            <a:extLst>
              <a:ext uri="{FF2B5EF4-FFF2-40B4-BE49-F238E27FC236}">
                <a16:creationId xmlns:a16="http://schemas.microsoft.com/office/drawing/2014/main" id="{914168BC-3DBF-4C1A-A453-7B5349A298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2090" y="3302899"/>
            <a:ext cx="3693370" cy="3241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51906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7DA07F9-5483-41B2-8A78-891C299B62ED}"/>
              </a:ext>
            </a:extLst>
          </p:cNvPr>
          <p:cNvSpPr txBox="1">
            <a:spLocks/>
          </p:cNvSpPr>
          <p:nvPr/>
        </p:nvSpPr>
        <p:spPr>
          <a:xfrm>
            <a:off x="203013" y="214306"/>
            <a:ext cx="9780104" cy="133704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2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がくしゅう</a:t>
            </a:r>
            <a:endParaRPr lang="en-US" altLang="ja-JP" sz="3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5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学習の</a:t>
            </a:r>
            <a:r>
              <a:rPr lang="ja-JP" altLang="en-US" sz="5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ポイント</a:t>
            </a:r>
          </a:p>
        </p:txBody>
      </p:sp>
      <p:sp>
        <p:nvSpPr>
          <p:cNvPr id="4" name="タイトル 1">
            <a:extLst>
              <a:ext uri="{FF2B5EF4-FFF2-40B4-BE49-F238E27FC236}">
                <a16:creationId xmlns:a16="http://schemas.microsoft.com/office/drawing/2014/main" id="{DD1AFB7F-A122-40E0-8322-06D88521E119}"/>
              </a:ext>
            </a:extLst>
          </p:cNvPr>
          <p:cNvSpPr txBox="1">
            <a:spLocks/>
          </p:cNvSpPr>
          <p:nvPr/>
        </p:nvSpPr>
        <p:spPr>
          <a:xfrm>
            <a:off x="531697" y="1551349"/>
            <a:ext cx="9122735" cy="3849991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sz="20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        き　　　 　　　　　　　　　　　　　　　　　まも　　　　　　うんどう</a:t>
            </a:r>
            <a:endParaRPr lang="en-US" altLang="ja-JP" sz="2000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ct val="100000"/>
              </a:lnSpc>
            </a:pPr>
            <a:r>
              <a:rPr lang="ja-JP" altLang="en-US" sz="40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① 決まりやルールを守って運動する。</a:t>
            </a:r>
            <a:endParaRPr lang="en-US" altLang="ja-JP" sz="4000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ct val="100000"/>
              </a:lnSpc>
            </a:pPr>
            <a:r>
              <a:rPr lang="ja-JP" altLang="en-US" sz="20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</a:t>
            </a:r>
            <a:endParaRPr lang="en-US" altLang="ja-JP" sz="2000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ct val="100000"/>
              </a:lnSpc>
            </a:pPr>
            <a:r>
              <a:rPr lang="ja-JP" altLang="en-US" sz="20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       ともだち　　きょうりょく　　　　うんどう</a:t>
            </a:r>
            <a:endParaRPr lang="en-US" altLang="ja-JP" sz="2000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ct val="100000"/>
              </a:lnSpc>
            </a:pPr>
            <a:r>
              <a:rPr lang="ja-JP" altLang="en-US" sz="40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② 友達と協力して運動する。</a:t>
            </a:r>
            <a:endParaRPr lang="en-US" altLang="ja-JP" sz="4000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ct val="100000"/>
              </a:lnSpc>
            </a:pPr>
            <a:r>
              <a:rPr lang="ja-JP" altLang="en-US" sz="20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</a:t>
            </a:r>
            <a:endParaRPr lang="en-US" altLang="ja-JP" sz="2000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ct val="100000"/>
              </a:lnSpc>
            </a:pPr>
            <a:r>
              <a:rPr lang="ja-JP" altLang="en-US" sz="20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      あんぜん　　　　き　　　　 つ　　　　　　 うんどう</a:t>
            </a:r>
            <a:endParaRPr lang="en-US" altLang="ja-JP" sz="2000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ct val="100000"/>
              </a:lnSpc>
            </a:pPr>
            <a:r>
              <a:rPr lang="ja-JP" altLang="en-US" sz="40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③ 安全に気を付けて運動する。</a:t>
            </a:r>
            <a:endParaRPr lang="ja-JP" altLang="en-US" sz="4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7" name="Picture 4" descr="ハイタッチをする男女のイラスト（サッカー）">
            <a:extLst>
              <a:ext uri="{FF2B5EF4-FFF2-40B4-BE49-F238E27FC236}">
                <a16:creationId xmlns:a16="http://schemas.microsoft.com/office/drawing/2014/main" id="{914168BC-3DBF-4C1A-A453-7B5349A298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2090" y="3302899"/>
            <a:ext cx="3693370" cy="3241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92903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7DA07F9-5483-41B2-8A78-891C299B62ED}"/>
              </a:ext>
            </a:extLst>
          </p:cNvPr>
          <p:cNvSpPr txBox="1">
            <a:spLocks/>
          </p:cNvSpPr>
          <p:nvPr/>
        </p:nvSpPr>
        <p:spPr>
          <a:xfrm>
            <a:off x="203013" y="214306"/>
            <a:ext cx="9780104" cy="133704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5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ダンボールサッカーとは</a:t>
            </a:r>
          </a:p>
        </p:txBody>
      </p:sp>
      <p:sp>
        <p:nvSpPr>
          <p:cNvPr id="4" name="タイトル 1">
            <a:extLst>
              <a:ext uri="{FF2B5EF4-FFF2-40B4-BE49-F238E27FC236}">
                <a16:creationId xmlns:a16="http://schemas.microsoft.com/office/drawing/2014/main" id="{DD1AFB7F-A122-40E0-8322-06D88521E119}"/>
              </a:ext>
            </a:extLst>
          </p:cNvPr>
          <p:cNvSpPr txBox="1">
            <a:spLocks/>
          </p:cNvSpPr>
          <p:nvPr/>
        </p:nvSpPr>
        <p:spPr>
          <a:xfrm>
            <a:off x="4328400" y="4548520"/>
            <a:ext cx="7863600" cy="211111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　　　　　　　　　　　　　　　　　　　　　つ　　　 かさ</a:t>
            </a:r>
            <a:endParaRPr lang="en-US" altLang="ja-JP" sz="2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</a:t>
            </a:r>
            <a:r>
              <a:rPr lang="ja-JP" altLang="en-US" sz="4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ダンボールを積み重ねたものを</a:t>
            </a:r>
            <a:endParaRPr lang="en-US" altLang="ja-JP" sz="2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4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ゴールにしたサッカーです。</a:t>
            </a:r>
            <a:endParaRPr lang="en-US" altLang="ja-JP" sz="4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0E8C6A47-77AA-4C0B-9B96-ED16C9119EC4}"/>
              </a:ext>
            </a:extLst>
          </p:cNvPr>
          <p:cNvGrpSpPr/>
          <p:nvPr/>
        </p:nvGrpSpPr>
        <p:grpSpPr>
          <a:xfrm>
            <a:off x="6096000" y="1950514"/>
            <a:ext cx="5097594" cy="2567763"/>
            <a:chOff x="5381625" y="1396043"/>
            <a:chExt cx="5811969" cy="3255701"/>
          </a:xfrm>
        </p:grpSpPr>
        <p:pic>
          <p:nvPicPr>
            <p:cNvPr id="11" name="Picture 4" descr="段ボール箱のイラスト（閉じた状態）">
              <a:extLst>
                <a:ext uri="{FF2B5EF4-FFF2-40B4-BE49-F238E27FC236}">
                  <a16:creationId xmlns:a16="http://schemas.microsoft.com/office/drawing/2014/main" id="{F27D88A0-5D65-49A1-8C97-D6F1B3E9ED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1625" y="3180621"/>
              <a:ext cx="1493874" cy="13519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段ボール箱のイラスト（閉じた状態）">
              <a:extLst>
                <a:ext uri="{FF2B5EF4-FFF2-40B4-BE49-F238E27FC236}">
                  <a16:creationId xmlns:a16="http://schemas.microsoft.com/office/drawing/2014/main" id="{6B165251-85BF-4F23-922C-81E68CC203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61937" y="3151337"/>
              <a:ext cx="1493874" cy="13519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 descr="段ボール箱のイラスト（閉じた状態）">
              <a:extLst>
                <a:ext uri="{FF2B5EF4-FFF2-40B4-BE49-F238E27FC236}">
                  <a16:creationId xmlns:a16="http://schemas.microsoft.com/office/drawing/2014/main" id="{3E447325-6161-4E93-8AE4-A325E0B88F0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49586" y="3299788"/>
              <a:ext cx="1493874" cy="13519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4" descr="段ボール箱のイラスト（閉じた状態）">
              <a:extLst>
                <a:ext uri="{FF2B5EF4-FFF2-40B4-BE49-F238E27FC236}">
                  <a16:creationId xmlns:a16="http://schemas.microsoft.com/office/drawing/2014/main" id="{8B2765F0-DB0B-4E77-8C58-4D43C4183F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89243" y="3180621"/>
              <a:ext cx="1493874" cy="13519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4" descr="段ボール箱のイラスト（閉じた状態）">
              <a:extLst>
                <a:ext uri="{FF2B5EF4-FFF2-40B4-BE49-F238E27FC236}">
                  <a16:creationId xmlns:a16="http://schemas.microsoft.com/office/drawing/2014/main" id="{6C66ED3D-9C0D-49D6-9541-2DDDDB6F50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99720" y="3151337"/>
              <a:ext cx="1493874" cy="13519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4" descr="段ボール箱のイラスト（閉じた状態）">
              <a:extLst>
                <a:ext uri="{FF2B5EF4-FFF2-40B4-BE49-F238E27FC236}">
                  <a16:creationId xmlns:a16="http://schemas.microsoft.com/office/drawing/2014/main" id="{0A6412EF-6765-43D5-AADF-832810D3B9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3062" y="2302827"/>
              <a:ext cx="1493874" cy="13519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4" descr="段ボール箱のイラスト（閉じた状態）">
              <a:extLst>
                <a:ext uri="{FF2B5EF4-FFF2-40B4-BE49-F238E27FC236}">
                  <a16:creationId xmlns:a16="http://schemas.microsoft.com/office/drawing/2014/main" id="{B5F617CA-27EE-4792-BB44-A14685591C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13539" y="2344661"/>
              <a:ext cx="1493874" cy="13519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4" descr="段ボール箱のイラスト（閉じた状態）">
              <a:extLst>
                <a:ext uri="{FF2B5EF4-FFF2-40B4-BE49-F238E27FC236}">
                  <a16:creationId xmlns:a16="http://schemas.microsoft.com/office/drawing/2014/main" id="{52A48BA5-AD31-4BAA-B31F-BFD5601424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11129" y="2350383"/>
              <a:ext cx="1493874" cy="13519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4" descr="段ボール箱のイラスト（閉じた状態）">
              <a:extLst>
                <a:ext uri="{FF2B5EF4-FFF2-40B4-BE49-F238E27FC236}">
                  <a16:creationId xmlns:a16="http://schemas.microsoft.com/office/drawing/2014/main" id="{D87E35EA-4A30-4E83-A596-2F7F8EA562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87920" y="2314133"/>
              <a:ext cx="1493874" cy="13519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4" descr="段ボール箱のイラスト（閉じた状態）">
              <a:extLst>
                <a:ext uri="{FF2B5EF4-FFF2-40B4-BE49-F238E27FC236}">
                  <a16:creationId xmlns:a16="http://schemas.microsoft.com/office/drawing/2014/main" id="{7494492A-CADC-43D6-B4FE-B58EF98BB1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99484" y="1396043"/>
              <a:ext cx="1493874" cy="13519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4" descr="段ボール箱のイラスト（閉じた状態）">
              <a:extLst>
                <a:ext uri="{FF2B5EF4-FFF2-40B4-BE49-F238E27FC236}">
                  <a16:creationId xmlns:a16="http://schemas.microsoft.com/office/drawing/2014/main" id="{64645E4A-798E-44AD-A5EF-358F6923A4A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1739" y="1473696"/>
              <a:ext cx="1493874" cy="13519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4" descr="段ボール箱のイラスト（閉じた状態）">
              <a:extLst>
                <a:ext uri="{FF2B5EF4-FFF2-40B4-BE49-F238E27FC236}">
                  <a16:creationId xmlns:a16="http://schemas.microsoft.com/office/drawing/2014/main" id="{17DFCEC7-505B-42B8-A1D5-BF41C89947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18672" y="1481922"/>
              <a:ext cx="1493874" cy="13519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4" descr="段ボール箱のイラスト（閉じた状態）">
              <a:extLst>
                <a:ext uri="{FF2B5EF4-FFF2-40B4-BE49-F238E27FC236}">
                  <a16:creationId xmlns:a16="http://schemas.microsoft.com/office/drawing/2014/main" id="{9E61C272-602B-40DE-B056-9753D30BC74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33558" y="1445672"/>
              <a:ext cx="1493874" cy="13519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50" name="Picture 2" descr="サッカーゴールのイラスト">
            <a:extLst>
              <a:ext uri="{FF2B5EF4-FFF2-40B4-BE49-F238E27FC236}">
                <a16:creationId xmlns:a16="http://schemas.microsoft.com/office/drawing/2014/main" id="{6AD11C1A-7F8D-4DDA-9E58-AFFC419CA3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815" y="1508457"/>
            <a:ext cx="4286250" cy="328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矢印: 右 4">
            <a:extLst>
              <a:ext uri="{FF2B5EF4-FFF2-40B4-BE49-F238E27FC236}">
                <a16:creationId xmlns:a16="http://schemas.microsoft.com/office/drawing/2014/main" id="{0197347A-4164-4FEB-8628-9D2031528207}"/>
              </a:ext>
            </a:extLst>
          </p:cNvPr>
          <p:cNvSpPr/>
          <p:nvPr/>
        </p:nvSpPr>
        <p:spPr>
          <a:xfrm>
            <a:off x="5178073" y="2829813"/>
            <a:ext cx="944438" cy="7151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ED321F61-AF77-4DD5-BA4B-8E2632402D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664" y="3451993"/>
            <a:ext cx="2271943" cy="2645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29612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A19BB27-9B86-432F-8C86-50F66CACAB60}"/>
              </a:ext>
            </a:extLst>
          </p:cNvPr>
          <p:cNvSpPr txBox="1">
            <a:spLocks/>
          </p:cNvSpPr>
          <p:nvPr/>
        </p:nvSpPr>
        <p:spPr>
          <a:xfrm>
            <a:off x="203013" y="214306"/>
            <a:ext cx="9780104" cy="133704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5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シュートをしてみましょう</a:t>
            </a: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06A8103B-99C2-4CF9-B1A6-FD47A1EBDE67}"/>
              </a:ext>
            </a:extLst>
          </p:cNvPr>
          <p:cNvGrpSpPr/>
          <p:nvPr/>
        </p:nvGrpSpPr>
        <p:grpSpPr>
          <a:xfrm>
            <a:off x="5534505" y="2183614"/>
            <a:ext cx="6380790" cy="3458742"/>
            <a:chOff x="5381625" y="1396043"/>
            <a:chExt cx="5811969" cy="3255701"/>
          </a:xfrm>
        </p:grpSpPr>
        <p:pic>
          <p:nvPicPr>
            <p:cNvPr id="4" name="Picture 4" descr="段ボール箱のイラスト（閉じた状態）">
              <a:extLst>
                <a:ext uri="{FF2B5EF4-FFF2-40B4-BE49-F238E27FC236}">
                  <a16:creationId xmlns:a16="http://schemas.microsoft.com/office/drawing/2014/main" id="{1C833C45-E900-4CA9-B658-13C6200E17A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1625" y="3180621"/>
              <a:ext cx="1493874" cy="13519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4" descr="段ボール箱のイラスト（閉じた状態）">
              <a:extLst>
                <a:ext uri="{FF2B5EF4-FFF2-40B4-BE49-F238E27FC236}">
                  <a16:creationId xmlns:a16="http://schemas.microsoft.com/office/drawing/2014/main" id="{B1DB3068-F3BA-407A-A3F9-4DD60358A9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61937" y="3151337"/>
              <a:ext cx="1493874" cy="13519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4" descr="段ボール箱のイラスト（閉じた状態）">
              <a:extLst>
                <a:ext uri="{FF2B5EF4-FFF2-40B4-BE49-F238E27FC236}">
                  <a16:creationId xmlns:a16="http://schemas.microsoft.com/office/drawing/2014/main" id="{1890A790-3D6E-46CD-AA99-B58866AD01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49586" y="3299788"/>
              <a:ext cx="1493874" cy="13519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4" descr="段ボール箱のイラスト（閉じた状態）">
              <a:extLst>
                <a:ext uri="{FF2B5EF4-FFF2-40B4-BE49-F238E27FC236}">
                  <a16:creationId xmlns:a16="http://schemas.microsoft.com/office/drawing/2014/main" id="{AF856983-901A-4B4C-90FA-F86B4E70E8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89243" y="3180621"/>
              <a:ext cx="1493874" cy="13519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 descr="段ボール箱のイラスト（閉じた状態）">
              <a:extLst>
                <a:ext uri="{FF2B5EF4-FFF2-40B4-BE49-F238E27FC236}">
                  <a16:creationId xmlns:a16="http://schemas.microsoft.com/office/drawing/2014/main" id="{DF5C993C-AC4A-44D8-89E1-F779394294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99720" y="3151337"/>
              <a:ext cx="1493874" cy="13519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4" descr="段ボール箱のイラスト（閉じた状態）">
              <a:extLst>
                <a:ext uri="{FF2B5EF4-FFF2-40B4-BE49-F238E27FC236}">
                  <a16:creationId xmlns:a16="http://schemas.microsoft.com/office/drawing/2014/main" id="{57DA8E6A-5BFB-48CA-96B8-E8EBD9BF55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3062" y="2302827"/>
              <a:ext cx="1493874" cy="13519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4" descr="段ボール箱のイラスト（閉じた状態）">
              <a:extLst>
                <a:ext uri="{FF2B5EF4-FFF2-40B4-BE49-F238E27FC236}">
                  <a16:creationId xmlns:a16="http://schemas.microsoft.com/office/drawing/2014/main" id="{D521565C-0197-4DBD-9A9D-0D9642C8A88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13539" y="2344661"/>
              <a:ext cx="1493874" cy="13519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4" descr="段ボール箱のイラスト（閉じた状態）">
              <a:extLst>
                <a:ext uri="{FF2B5EF4-FFF2-40B4-BE49-F238E27FC236}">
                  <a16:creationId xmlns:a16="http://schemas.microsoft.com/office/drawing/2014/main" id="{F860854E-568D-43BC-BEB0-269C25572D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11129" y="2350383"/>
              <a:ext cx="1493874" cy="13519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4" descr="段ボール箱のイラスト（閉じた状態）">
              <a:extLst>
                <a:ext uri="{FF2B5EF4-FFF2-40B4-BE49-F238E27FC236}">
                  <a16:creationId xmlns:a16="http://schemas.microsoft.com/office/drawing/2014/main" id="{4AB92DFE-1705-4436-B96F-0D216B64B7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87920" y="2314133"/>
              <a:ext cx="1493874" cy="13519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4" descr="段ボール箱のイラスト（閉じた状態）">
              <a:extLst>
                <a:ext uri="{FF2B5EF4-FFF2-40B4-BE49-F238E27FC236}">
                  <a16:creationId xmlns:a16="http://schemas.microsoft.com/office/drawing/2014/main" id="{3FBFA665-AF9D-4B17-84DB-15069FF112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99484" y="1396043"/>
              <a:ext cx="1493874" cy="13519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4" descr="段ボール箱のイラスト（閉じた状態）">
              <a:extLst>
                <a:ext uri="{FF2B5EF4-FFF2-40B4-BE49-F238E27FC236}">
                  <a16:creationId xmlns:a16="http://schemas.microsoft.com/office/drawing/2014/main" id="{413D2586-79E0-43A2-ABC2-181A8DE721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1739" y="1473696"/>
              <a:ext cx="1493874" cy="13519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4" descr="段ボール箱のイラスト（閉じた状態）">
              <a:extLst>
                <a:ext uri="{FF2B5EF4-FFF2-40B4-BE49-F238E27FC236}">
                  <a16:creationId xmlns:a16="http://schemas.microsoft.com/office/drawing/2014/main" id="{3F0B08CE-40A7-4897-9EFE-25092B0DB3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18672" y="1481922"/>
              <a:ext cx="1493874" cy="13519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4" descr="段ボール箱のイラスト（閉じた状態）">
              <a:extLst>
                <a:ext uri="{FF2B5EF4-FFF2-40B4-BE49-F238E27FC236}">
                  <a16:creationId xmlns:a16="http://schemas.microsoft.com/office/drawing/2014/main" id="{64A9670B-3637-4DE3-AE50-0717B76104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33558" y="1445672"/>
              <a:ext cx="1493874" cy="13519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7" name="Picture 10" descr="女子サッカー選手のイラスト">
            <a:extLst>
              <a:ext uri="{FF2B5EF4-FFF2-40B4-BE49-F238E27FC236}">
                <a16:creationId xmlns:a16="http://schemas.microsoft.com/office/drawing/2014/main" id="{0B7155B8-3507-45A6-BCD7-B2383819D6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994" y="2183614"/>
            <a:ext cx="34671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4607A122-98ED-45F4-A4EB-76A53C5A41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09423" y="4553520"/>
            <a:ext cx="993980" cy="952391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4D2F68C5-7772-4F60-AB91-C7053E1E7C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61727" y="3539992"/>
            <a:ext cx="993980" cy="952391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22119BB8-3FE1-47B6-B062-732324CE34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25545" y="2642011"/>
            <a:ext cx="993980" cy="952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341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A19BB27-9B86-432F-8C86-50F66CACAB60}"/>
              </a:ext>
            </a:extLst>
          </p:cNvPr>
          <p:cNvSpPr txBox="1">
            <a:spLocks/>
          </p:cNvSpPr>
          <p:nvPr/>
        </p:nvSpPr>
        <p:spPr>
          <a:xfrm>
            <a:off x="203013" y="214306"/>
            <a:ext cx="9780104" cy="1337043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5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パスからシュートをしてみましょう</a:t>
            </a:r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65353633-D5B7-4F8D-889A-5AB4B130EC71}"/>
              </a:ext>
            </a:extLst>
          </p:cNvPr>
          <p:cNvGrpSpPr/>
          <p:nvPr/>
        </p:nvGrpSpPr>
        <p:grpSpPr>
          <a:xfrm>
            <a:off x="63197" y="4767573"/>
            <a:ext cx="4034544" cy="2039295"/>
            <a:chOff x="5381625" y="1396043"/>
            <a:chExt cx="5811969" cy="3255701"/>
          </a:xfrm>
        </p:grpSpPr>
        <p:pic>
          <p:nvPicPr>
            <p:cNvPr id="6" name="Picture 4" descr="段ボール箱のイラスト（閉じた状態）">
              <a:extLst>
                <a:ext uri="{FF2B5EF4-FFF2-40B4-BE49-F238E27FC236}">
                  <a16:creationId xmlns:a16="http://schemas.microsoft.com/office/drawing/2014/main" id="{556A942F-FC6A-4C6D-AF5C-C19C84FE8B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1625" y="3180621"/>
              <a:ext cx="1493874" cy="13519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4" descr="段ボール箱のイラスト（閉じた状態）">
              <a:extLst>
                <a:ext uri="{FF2B5EF4-FFF2-40B4-BE49-F238E27FC236}">
                  <a16:creationId xmlns:a16="http://schemas.microsoft.com/office/drawing/2014/main" id="{8062CE80-DE36-48BA-BC67-2570C4380F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61937" y="3151337"/>
              <a:ext cx="1493874" cy="13519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 descr="段ボール箱のイラスト（閉じた状態）">
              <a:extLst>
                <a:ext uri="{FF2B5EF4-FFF2-40B4-BE49-F238E27FC236}">
                  <a16:creationId xmlns:a16="http://schemas.microsoft.com/office/drawing/2014/main" id="{0B5BB35C-7EB0-4362-878F-5CFD0DA4F9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49586" y="3299788"/>
              <a:ext cx="1493874" cy="13519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4" descr="段ボール箱のイラスト（閉じた状態）">
              <a:extLst>
                <a:ext uri="{FF2B5EF4-FFF2-40B4-BE49-F238E27FC236}">
                  <a16:creationId xmlns:a16="http://schemas.microsoft.com/office/drawing/2014/main" id="{3270B842-C7CB-4AE6-BBD5-A14EF4F7F0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89243" y="3180621"/>
              <a:ext cx="1493874" cy="13519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4" descr="段ボール箱のイラスト（閉じた状態）">
              <a:extLst>
                <a:ext uri="{FF2B5EF4-FFF2-40B4-BE49-F238E27FC236}">
                  <a16:creationId xmlns:a16="http://schemas.microsoft.com/office/drawing/2014/main" id="{5D85AC89-2F11-4242-8D79-A2B1DCDE90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99720" y="3151337"/>
              <a:ext cx="1493874" cy="13519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4" descr="段ボール箱のイラスト（閉じた状態）">
              <a:extLst>
                <a:ext uri="{FF2B5EF4-FFF2-40B4-BE49-F238E27FC236}">
                  <a16:creationId xmlns:a16="http://schemas.microsoft.com/office/drawing/2014/main" id="{8140BB5C-53D7-4DF7-9F77-020B251D5D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3062" y="2302827"/>
              <a:ext cx="1493874" cy="13519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4" descr="段ボール箱のイラスト（閉じた状態）">
              <a:extLst>
                <a:ext uri="{FF2B5EF4-FFF2-40B4-BE49-F238E27FC236}">
                  <a16:creationId xmlns:a16="http://schemas.microsoft.com/office/drawing/2014/main" id="{76F1C6F0-335A-4D5C-B6FB-ECEEA86BF4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13539" y="2344661"/>
              <a:ext cx="1493874" cy="13519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4" descr="段ボール箱のイラスト（閉じた状態）">
              <a:extLst>
                <a:ext uri="{FF2B5EF4-FFF2-40B4-BE49-F238E27FC236}">
                  <a16:creationId xmlns:a16="http://schemas.microsoft.com/office/drawing/2014/main" id="{972F4F65-EC9D-4281-9445-C84B7F6476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11129" y="2350383"/>
              <a:ext cx="1493874" cy="13519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4" descr="段ボール箱のイラスト（閉じた状態）">
              <a:extLst>
                <a:ext uri="{FF2B5EF4-FFF2-40B4-BE49-F238E27FC236}">
                  <a16:creationId xmlns:a16="http://schemas.microsoft.com/office/drawing/2014/main" id="{035673C1-1460-45DB-BFD6-9AA0269DD54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87920" y="2314133"/>
              <a:ext cx="1493874" cy="13519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4" descr="段ボール箱のイラスト（閉じた状態）">
              <a:extLst>
                <a:ext uri="{FF2B5EF4-FFF2-40B4-BE49-F238E27FC236}">
                  <a16:creationId xmlns:a16="http://schemas.microsoft.com/office/drawing/2014/main" id="{0E4FAF29-8855-4084-895E-CF7475EA42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99484" y="1396043"/>
              <a:ext cx="1493874" cy="13519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4" descr="段ボール箱のイラスト（閉じた状態）">
              <a:extLst>
                <a:ext uri="{FF2B5EF4-FFF2-40B4-BE49-F238E27FC236}">
                  <a16:creationId xmlns:a16="http://schemas.microsoft.com/office/drawing/2014/main" id="{BF3B3AC2-7333-4919-BFFA-7711BCAEF9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1739" y="1473696"/>
              <a:ext cx="1493874" cy="13519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4" descr="段ボール箱のイラスト（閉じた状態）">
              <a:extLst>
                <a:ext uri="{FF2B5EF4-FFF2-40B4-BE49-F238E27FC236}">
                  <a16:creationId xmlns:a16="http://schemas.microsoft.com/office/drawing/2014/main" id="{22B170CE-E843-4F16-A66C-64C31F60DB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18672" y="1481922"/>
              <a:ext cx="1493874" cy="13519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4" descr="段ボール箱のイラスト（閉じた状態）">
              <a:extLst>
                <a:ext uri="{FF2B5EF4-FFF2-40B4-BE49-F238E27FC236}">
                  <a16:creationId xmlns:a16="http://schemas.microsoft.com/office/drawing/2014/main" id="{81737756-E3F5-42F7-9D78-4CF1AFFB79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33558" y="1445672"/>
              <a:ext cx="1493874" cy="13519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28" name="直線矢印コネクタ 27">
            <a:extLst>
              <a:ext uri="{FF2B5EF4-FFF2-40B4-BE49-F238E27FC236}">
                <a16:creationId xmlns:a16="http://schemas.microsoft.com/office/drawing/2014/main" id="{D06C7563-4489-42B5-A20C-EB508D837CB7}"/>
              </a:ext>
            </a:extLst>
          </p:cNvPr>
          <p:cNvCxnSpPr>
            <a:cxnSpLocks/>
          </p:cNvCxnSpPr>
          <p:nvPr/>
        </p:nvCxnSpPr>
        <p:spPr>
          <a:xfrm>
            <a:off x="6546552" y="2233772"/>
            <a:ext cx="3148982" cy="0"/>
          </a:xfrm>
          <a:prstGeom prst="straightConnector1">
            <a:avLst/>
          </a:prstGeom>
          <a:ln w="7620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矢印コネクタ 28">
            <a:extLst>
              <a:ext uri="{FF2B5EF4-FFF2-40B4-BE49-F238E27FC236}">
                <a16:creationId xmlns:a16="http://schemas.microsoft.com/office/drawing/2014/main" id="{B6E9FFF9-A0AF-469D-BBA9-6DA0A1960708}"/>
              </a:ext>
            </a:extLst>
          </p:cNvPr>
          <p:cNvCxnSpPr>
            <a:cxnSpLocks/>
          </p:cNvCxnSpPr>
          <p:nvPr/>
        </p:nvCxnSpPr>
        <p:spPr>
          <a:xfrm flipH="1">
            <a:off x="6491384" y="3349652"/>
            <a:ext cx="3204479" cy="26687"/>
          </a:xfrm>
          <a:prstGeom prst="straightConnector1">
            <a:avLst/>
          </a:prstGeom>
          <a:ln w="7620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図 29">
            <a:extLst>
              <a:ext uri="{FF2B5EF4-FFF2-40B4-BE49-F238E27FC236}">
                <a16:creationId xmlns:a16="http://schemas.microsoft.com/office/drawing/2014/main" id="{A88D870E-668E-4ACF-BAF3-8511DF9540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3413" y="1727328"/>
            <a:ext cx="2060272" cy="2148780"/>
          </a:xfrm>
          <a:prstGeom prst="rect">
            <a:avLst/>
          </a:prstGeom>
        </p:spPr>
      </p:pic>
      <p:pic>
        <p:nvPicPr>
          <p:cNvPr id="32" name="Picture 8" descr="サッカーボールのイラスト">
            <a:extLst>
              <a:ext uri="{FF2B5EF4-FFF2-40B4-BE49-F238E27FC236}">
                <a16:creationId xmlns:a16="http://schemas.microsoft.com/office/drawing/2014/main" id="{1EB6B5B2-2B8E-42CC-9E27-FD26B696AD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801" y="3876108"/>
            <a:ext cx="695583" cy="695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8" descr="サッカーボールのイラスト">
            <a:extLst>
              <a:ext uri="{FF2B5EF4-FFF2-40B4-BE49-F238E27FC236}">
                <a16:creationId xmlns:a16="http://schemas.microsoft.com/office/drawing/2014/main" id="{8CEFC906-144E-492E-909C-F1F2AC5597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1384" y="1451779"/>
            <a:ext cx="695583" cy="695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7" name="直線矢印コネクタ 36">
            <a:extLst>
              <a:ext uri="{FF2B5EF4-FFF2-40B4-BE49-F238E27FC236}">
                <a16:creationId xmlns:a16="http://schemas.microsoft.com/office/drawing/2014/main" id="{81E3F5FC-F045-470E-AC59-74432B648164}"/>
              </a:ext>
            </a:extLst>
          </p:cNvPr>
          <p:cNvCxnSpPr>
            <a:cxnSpLocks/>
          </p:cNvCxnSpPr>
          <p:nvPr/>
        </p:nvCxnSpPr>
        <p:spPr>
          <a:xfrm flipH="1">
            <a:off x="4140236" y="3992049"/>
            <a:ext cx="1711988" cy="1250534"/>
          </a:xfrm>
          <a:prstGeom prst="straightConnector1">
            <a:avLst/>
          </a:prstGeom>
          <a:ln w="7620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8" descr="サッカーボールのイラスト">
            <a:extLst>
              <a:ext uri="{FF2B5EF4-FFF2-40B4-BE49-F238E27FC236}">
                <a16:creationId xmlns:a16="http://schemas.microsoft.com/office/drawing/2014/main" id="{FCA7FC6F-6D63-4B5C-8562-F81E24A92E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1977" y="3390673"/>
            <a:ext cx="695583" cy="695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7DFE7542-1FDE-48D3-9DD8-0B48D56324C5}"/>
              </a:ext>
            </a:extLst>
          </p:cNvPr>
          <p:cNvSpPr txBox="1"/>
          <p:nvPr/>
        </p:nvSpPr>
        <p:spPr>
          <a:xfrm>
            <a:off x="7827181" y="2228595"/>
            <a:ext cx="8636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/>
              <a:t>①</a:t>
            </a: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DE745EAC-6A70-44C2-B4FE-3038B5D5CCBB}"/>
              </a:ext>
            </a:extLst>
          </p:cNvPr>
          <p:cNvSpPr txBox="1"/>
          <p:nvPr/>
        </p:nvSpPr>
        <p:spPr>
          <a:xfrm>
            <a:off x="7836338" y="2730216"/>
            <a:ext cx="1081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/>
              <a:t>②</a:t>
            </a:r>
            <a:endParaRPr kumimoji="1" lang="ja-JP" altLang="en-US" sz="3200" dirty="0"/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3D59C70A-90BE-4F6D-BE86-A7095C0C34D3}"/>
              </a:ext>
            </a:extLst>
          </p:cNvPr>
          <p:cNvSpPr txBox="1"/>
          <p:nvPr/>
        </p:nvSpPr>
        <p:spPr>
          <a:xfrm>
            <a:off x="4446771" y="4032541"/>
            <a:ext cx="1081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/>
              <a:t>③</a:t>
            </a:r>
            <a:endParaRPr kumimoji="1" lang="ja-JP" altLang="en-US" sz="3200" dirty="0"/>
          </a:p>
        </p:txBody>
      </p:sp>
      <p:pic>
        <p:nvPicPr>
          <p:cNvPr id="43" name="Picture 2" descr="パスをするサッカー選手のイラスト（女性）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65"/>
          <a:stretch/>
        </p:blipFill>
        <p:spPr bwMode="auto">
          <a:xfrm flipH="1">
            <a:off x="4812339" y="1613526"/>
            <a:ext cx="1431280" cy="228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85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2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2.22222E-6 L -0.1392 0.18241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66" y="9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31ABFB1-2D95-4749-ACFC-BDBB06097AA2}"/>
              </a:ext>
            </a:extLst>
          </p:cNvPr>
          <p:cNvSpPr txBox="1">
            <a:spLocks/>
          </p:cNvSpPr>
          <p:nvPr/>
        </p:nvSpPr>
        <p:spPr>
          <a:xfrm>
            <a:off x="277570" y="216127"/>
            <a:ext cx="9780104" cy="133704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5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ディフェンスをしてみましょう</a:t>
            </a:r>
          </a:p>
        </p:txBody>
      </p:sp>
      <p:sp>
        <p:nvSpPr>
          <p:cNvPr id="4" name="線吹き出し 1 (枠付き) 3"/>
          <p:cNvSpPr/>
          <p:nvPr/>
        </p:nvSpPr>
        <p:spPr>
          <a:xfrm>
            <a:off x="425167" y="2628865"/>
            <a:ext cx="2488532" cy="816084"/>
          </a:xfrm>
          <a:prstGeom prst="borderCallout1">
            <a:avLst>
              <a:gd name="adj1" fmla="val 99528"/>
              <a:gd name="adj2" fmla="val 89083"/>
              <a:gd name="adj3" fmla="val 156798"/>
              <a:gd name="adj4" fmla="val 130863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 smtClean="0">
                <a:solidFill>
                  <a:schemeClr val="tx1"/>
                </a:solidFill>
              </a:rPr>
              <a:t>ディフェンス</a:t>
            </a:r>
            <a:endParaRPr kumimoji="1" lang="ja-JP" altLang="en-US" sz="2800" dirty="0">
              <a:solidFill>
                <a:schemeClr val="tx1"/>
              </a:solidFill>
            </a:endParaRPr>
          </a:p>
        </p:txBody>
      </p:sp>
      <p:cxnSp>
        <p:nvCxnSpPr>
          <p:cNvPr id="27" name="直線矢印コネクタ 26">
            <a:extLst>
              <a:ext uri="{FF2B5EF4-FFF2-40B4-BE49-F238E27FC236}">
                <a16:creationId xmlns:a16="http://schemas.microsoft.com/office/drawing/2014/main" id="{5703AD34-2CBB-4B7C-9F8E-D054D35605F3}"/>
              </a:ext>
            </a:extLst>
          </p:cNvPr>
          <p:cNvCxnSpPr>
            <a:cxnSpLocks/>
          </p:cNvCxnSpPr>
          <p:nvPr/>
        </p:nvCxnSpPr>
        <p:spPr>
          <a:xfrm>
            <a:off x="6546552" y="2233772"/>
            <a:ext cx="3148982" cy="0"/>
          </a:xfrm>
          <a:prstGeom prst="straightConnector1">
            <a:avLst/>
          </a:prstGeom>
          <a:ln w="7620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矢印コネクタ 28">
            <a:extLst>
              <a:ext uri="{FF2B5EF4-FFF2-40B4-BE49-F238E27FC236}">
                <a16:creationId xmlns:a16="http://schemas.microsoft.com/office/drawing/2014/main" id="{EDC1BCA4-B2AE-4B51-9CEF-4D86BB591DC7}"/>
              </a:ext>
            </a:extLst>
          </p:cNvPr>
          <p:cNvCxnSpPr>
            <a:cxnSpLocks/>
          </p:cNvCxnSpPr>
          <p:nvPr/>
        </p:nvCxnSpPr>
        <p:spPr>
          <a:xfrm flipH="1">
            <a:off x="6491384" y="3349652"/>
            <a:ext cx="3204479" cy="26687"/>
          </a:xfrm>
          <a:prstGeom prst="straightConnector1">
            <a:avLst/>
          </a:prstGeom>
          <a:ln w="7620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図 29">
            <a:extLst>
              <a:ext uri="{FF2B5EF4-FFF2-40B4-BE49-F238E27FC236}">
                <a16:creationId xmlns:a16="http://schemas.microsoft.com/office/drawing/2014/main" id="{10FB91BD-78B6-41E9-A6AE-0115363BEB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3413" y="1727328"/>
            <a:ext cx="2060272" cy="2148780"/>
          </a:xfrm>
          <a:prstGeom prst="rect">
            <a:avLst/>
          </a:prstGeom>
        </p:spPr>
      </p:pic>
      <p:pic>
        <p:nvPicPr>
          <p:cNvPr id="31" name="Picture 8" descr="サッカーボールのイラスト">
            <a:extLst>
              <a:ext uri="{FF2B5EF4-FFF2-40B4-BE49-F238E27FC236}">
                <a16:creationId xmlns:a16="http://schemas.microsoft.com/office/drawing/2014/main" id="{6D7AF842-C513-4A85-89E6-DA77C3CFA2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801" y="3876108"/>
            <a:ext cx="695583" cy="695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8" descr="サッカーボールのイラスト">
            <a:extLst>
              <a:ext uri="{FF2B5EF4-FFF2-40B4-BE49-F238E27FC236}">
                <a16:creationId xmlns:a16="http://schemas.microsoft.com/office/drawing/2014/main" id="{34208509-DED7-48F2-B267-2F7A9302E4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1384" y="1451779"/>
            <a:ext cx="695583" cy="695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4" name="直線矢印コネクタ 53">
            <a:extLst>
              <a:ext uri="{FF2B5EF4-FFF2-40B4-BE49-F238E27FC236}">
                <a16:creationId xmlns:a16="http://schemas.microsoft.com/office/drawing/2014/main" id="{03CA8494-386E-4F39-96D8-AA5426C96A35}"/>
              </a:ext>
            </a:extLst>
          </p:cNvPr>
          <p:cNvCxnSpPr>
            <a:cxnSpLocks/>
          </p:cNvCxnSpPr>
          <p:nvPr/>
        </p:nvCxnSpPr>
        <p:spPr>
          <a:xfrm flipH="1">
            <a:off x="4140236" y="3992049"/>
            <a:ext cx="1711988" cy="1250534"/>
          </a:xfrm>
          <a:prstGeom prst="straightConnector1">
            <a:avLst/>
          </a:prstGeom>
          <a:ln w="7620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Picture 8" descr="サッカーボールのイラスト">
            <a:extLst>
              <a:ext uri="{FF2B5EF4-FFF2-40B4-BE49-F238E27FC236}">
                <a16:creationId xmlns:a16="http://schemas.microsoft.com/office/drawing/2014/main" id="{A7BF352D-91EA-4B9F-A91A-138582C67A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1977" y="3390673"/>
            <a:ext cx="695583" cy="695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" descr="パスをするサッカー選手のイラスト（女性）">
            <a:extLst>
              <a:ext uri="{FF2B5EF4-FFF2-40B4-BE49-F238E27FC236}">
                <a16:creationId xmlns:a16="http://schemas.microsoft.com/office/drawing/2014/main" id="{3BA9FDC6-23FA-4925-9E8E-BC1759B315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65"/>
          <a:stretch/>
        </p:blipFill>
        <p:spPr bwMode="auto">
          <a:xfrm flipH="1">
            <a:off x="4812339" y="1613526"/>
            <a:ext cx="1431280" cy="228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図 5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3395357" y="2540795"/>
            <a:ext cx="1937705" cy="2940522"/>
          </a:xfrm>
          <a:prstGeom prst="rect">
            <a:avLst/>
          </a:prstGeom>
        </p:spPr>
      </p:pic>
      <p:grpSp>
        <p:nvGrpSpPr>
          <p:cNvPr id="33" name="グループ化 32">
            <a:extLst>
              <a:ext uri="{FF2B5EF4-FFF2-40B4-BE49-F238E27FC236}">
                <a16:creationId xmlns:a16="http://schemas.microsoft.com/office/drawing/2014/main" id="{65353633-D5B7-4F8D-889A-5AB4B130EC71}"/>
              </a:ext>
            </a:extLst>
          </p:cNvPr>
          <p:cNvGrpSpPr/>
          <p:nvPr/>
        </p:nvGrpSpPr>
        <p:grpSpPr>
          <a:xfrm>
            <a:off x="63197" y="4767573"/>
            <a:ext cx="4034544" cy="2039295"/>
            <a:chOff x="5381625" y="1396043"/>
            <a:chExt cx="5811969" cy="3255701"/>
          </a:xfrm>
        </p:grpSpPr>
        <p:pic>
          <p:nvPicPr>
            <p:cNvPr id="34" name="Picture 4" descr="段ボール箱のイラスト（閉じた状態）">
              <a:extLst>
                <a:ext uri="{FF2B5EF4-FFF2-40B4-BE49-F238E27FC236}">
                  <a16:creationId xmlns:a16="http://schemas.microsoft.com/office/drawing/2014/main" id="{556A942F-FC6A-4C6D-AF5C-C19C84FE8B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1625" y="3180621"/>
              <a:ext cx="1493874" cy="13519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4" descr="段ボール箱のイラスト（閉じた状態）">
              <a:extLst>
                <a:ext uri="{FF2B5EF4-FFF2-40B4-BE49-F238E27FC236}">
                  <a16:creationId xmlns:a16="http://schemas.microsoft.com/office/drawing/2014/main" id="{8062CE80-DE36-48BA-BC67-2570C4380F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61937" y="3151337"/>
              <a:ext cx="1493874" cy="13519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4" descr="段ボール箱のイラスト（閉じた状態）">
              <a:extLst>
                <a:ext uri="{FF2B5EF4-FFF2-40B4-BE49-F238E27FC236}">
                  <a16:creationId xmlns:a16="http://schemas.microsoft.com/office/drawing/2014/main" id="{0B5BB35C-7EB0-4362-878F-5CFD0DA4F9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49586" y="3299788"/>
              <a:ext cx="1493874" cy="13519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4" descr="段ボール箱のイラスト（閉じた状態）">
              <a:extLst>
                <a:ext uri="{FF2B5EF4-FFF2-40B4-BE49-F238E27FC236}">
                  <a16:creationId xmlns:a16="http://schemas.microsoft.com/office/drawing/2014/main" id="{3270B842-C7CB-4AE6-BBD5-A14EF4F7F0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89243" y="3180621"/>
              <a:ext cx="1493874" cy="13519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4" descr="段ボール箱のイラスト（閉じた状態）">
              <a:extLst>
                <a:ext uri="{FF2B5EF4-FFF2-40B4-BE49-F238E27FC236}">
                  <a16:creationId xmlns:a16="http://schemas.microsoft.com/office/drawing/2014/main" id="{5D85AC89-2F11-4242-8D79-A2B1DCDE90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99720" y="3151337"/>
              <a:ext cx="1493874" cy="13519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4" descr="段ボール箱のイラスト（閉じた状態）">
              <a:extLst>
                <a:ext uri="{FF2B5EF4-FFF2-40B4-BE49-F238E27FC236}">
                  <a16:creationId xmlns:a16="http://schemas.microsoft.com/office/drawing/2014/main" id="{8140BB5C-53D7-4DF7-9F77-020B251D5D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3062" y="2302827"/>
              <a:ext cx="1493874" cy="13519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4" descr="段ボール箱のイラスト（閉じた状態）">
              <a:extLst>
                <a:ext uri="{FF2B5EF4-FFF2-40B4-BE49-F238E27FC236}">
                  <a16:creationId xmlns:a16="http://schemas.microsoft.com/office/drawing/2014/main" id="{76F1C6F0-335A-4D5C-B6FB-ECEEA86BF4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13539" y="2344661"/>
              <a:ext cx="1493874" cy="13519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4" descr="段ボール箱のイラスト（閉じた状態）">
              <a:extLst>
                <a:ext uri="{FF2B5EF4-FFF2-40B4-BE49-F238E27FC236}">
                  <a16:creationId xmlns:a16="http://schemas.microsoft.com/office/drawing/2014/main" id="{972F4F65-EC9D-4281-9445-C84B7F6476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11129" y="2350383"/>
              <a:ext cx="1493874" cy="13519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4" descr="段ボール箱のイラスト（閉じた状態）">
              <a:extLst>
                <a:ext uri="{FF2B5EF4-FFF2-40B4-BE49-F238E27FC236}">
                  <a16:creationId xmlns:a16="http://schemas.microsoft.com/office/drawing/2014/main" id="{035673C1-1460-45DB-BFD6-9AA0269DD54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87920" y="2314133"/>
              <a:ext cx="1493874" cy="13519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4" descr="段ボール箱のイラスト（閉じた状態）">
              <a:extLst>
                <a:ext uri="{FF2B5EF4-FFF2-40B4-BE49-F238E27FC236}">
                  <a16:creationId xmlns:a16="http://schemas.microsoft.com/office/drawing/2014/main" id="{0E4FAF29-8855-4084-895E-CF7475EA42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99484" y="1396043"/>
              <a:ext cx="1493874" cy="13519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段ボール箱のイラスト（閉じた状態）">
              <a:extLst>
                <a:ext uri="{FF2B5EF4-FFF2-40B4-BE49-F238E27FC236}">
                  <a16:creationId xmlns:a16="http://schemas.microsoft.com/office/drawing/2014/main" id="{BF3B3AC2-7333-4919-BFFA-7711BCAEF9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1739" y="1473696"/>
              <a:ext cx="1493874" cy="13519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4" descr="段ボール箱のイラスト（閉じた状態）">
              <a:extLst>
                <a:ext uri="{FF2B5EF4-FFF2-40B4-BE49-F238E27FC236}">
                  <a16:creationId xmlns:a16="http://schemas.microsoft.com/office/drawing/2014/main" id="{22B170CE-E843-4F16-A66C-64C31F60DB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18672" y="1481922"/>
              <a:ext cx="1493874" cy="13519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Picture 4" descr="段ボール箱のイラスト（閉じた状態）">
              <a:extLst>
                <a:ext uri="{FF2B5EF4-FFF2-40B4-BE49-F238E27FC236}">
                  <a16:creationId xmlns:a16="http://schemas.microsoft.com/office/drawing/2014/main" id="{81737756-E3F5-42F7-9D78-4CF1AFFB79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33558" y="1445672"/>
              <a:ext cx="1493874" cy="13519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74330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22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2.22222E-6 L -0.10638 0.10139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26" y="5069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63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10638 0.10139 L 0.047 0.23172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69" y="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D31A522-947C-44EA-A2D0-CB2FD1DA545D}"/>
              </a:ext>
            </a:extLst>
          </p:cNvPr>
          <p:cNvSpPr txBox="1">
            <a:spLocks/>
          </p:cNvSpPr>
          <p:nvPr/>
        </p:nvSpPr>
        <p:spPr>
          <a:xfrm>
            <a:off x="277570" y="216127"/>
            <a:ext cx="9780104" cy="133704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5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ダンボールサッカー</a:t>
            </a:r>
          </a:p>
        </p:txBody>
      </p:sp>
      <p:sp>
        <p:nvSpPr>
          <p:cNvPr id="3" name="タイトル 1">
            <a:extLst>
              <a:ext uri="{FF2B5EF4-FFF2-40B4-BE49-F238E27FC236}">
                <a16:creationId xmlns:a16="http://schemas.microsoft.com/office/drawing/2014/main" id="{0345F239-F75A-4B2C-B46B-941EC5ED6174}"/>
              </a:ext>
            </a:extLst>
          </p:cNvPr>
          <p:cNvSpPr txBox="1">
            <a:spLocks/>
          </p:cNvSpPr>
          <p:nvPr/>
        </p:nvSpPr>
        <p:spPr>
          <a:xfrm>
            <a:off x="358859" y="2928634"/>
            <a:ext cx="11474282" cy="2638717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　　　　て　　　つか　　　　　　　　　　　　　　　　　　　　　　あし　　　け</a:t>
            </a:r>
            <a:endParaRPr lang="en-US" altLang="ja-JP" sz="1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2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①　手を使わないで、ボールは足で蹴ります。</a:t>
            </a:r>
            <a:endParaRPr lang="en-US" altLang="ja-JP" sz="2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　　　</a:t>
            </a:r>
            <a:endParaRPr lang="en-US" altLang="ja-JP" sz="1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　　　　　　　　　　　　　こ　　　　　　　　　あいて　　　　　　　　　　ちゅうおう</a:t>
            </a:r>
            <a:endParaRPr lang="en-US" altLang="ja-JP" sz="1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2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②　ラインを越えたら相手ボールで中央のサークルからスタートします。</a:t>
            </a:r>
            <a:endParaRPr lang="en-US" altLang="ja-JP" sz="2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lang="en-US" altLang="ja-JP" sz="1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　　　くず　　　　　　　　　　　　　　　　　　　　かず　　　とくてん</a:t>
            </a:r>
          </a:p>
          <a:p>
            <a:r>
              <a:rPr lang="ja-JP" altLang="en-US" sz="2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③　崩れたダンボールの数が得点になります。</a:t>
            </a:r>
          </a:p>
          <a:p>
            <a:endParaRPr lang="ja-JP" altLang="en-US" sz="2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lang="en-US" altLang="ja-JP" sz="2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" name="タイトル 1">
            <a:extLst>
              <a:ext uri="{FF2B5EF4-FFF2-40B4-BE49-F238E27FC236}">
                <a16:creationId xmlns:a16="http://schemas.microsoft.com/office/drawing/2014/main" id="{A5D8D2B2-F303-4D9E-B023-4306CF18AE96}"/>
              </a:ext>
            </a:extLst>
          </p:cNvPr>
          <p:cNvSpPr txBox="1">
            <a:spLocks/>
          </p:cNvSpPr>
          <p:nvPr/>
        </p:nvSpPr>
        <p:spPr>
          <a:xfrm>
            <a:off x="497978" y="1714467"/>
            <a:ext cx="5818429" cy="105287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　　　 　　　　　　　　かくにん</a:t>
            </a:r>
            <a:endParaRPr lang="en-US" altLang="ja-JP" sz="2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4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ルールを確認しましょう</a:t>
            </a:r>
          </a:p>
        </p:txBody>
      </p:sp>
    </p:spTree>
    <p:extLst>
      <p:ext uri="{BB962C8B-B14F-4D97-AF65-F5344CB8AC3E}">
        <p14:creationId xmlns:p14="http://schemas.microsoft.com/office/powerpoint/2010/main" val="1797947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>
            <a:extLst>
              <a:ext uri="{FF2B5EF4-FFF2-40B4-BE49-F238E27FC236}">
                <a16:creationId xmlns:a16="http://schemas.microsoft.com/office/drawing/2014/main" id="{A5D8D2B2-F303-4D9E-B023-4306CF18AE96}"/>
              </a:ext>
            </a:extLst>
          </p:cNvPr>
          <p:cNvSpPr txBox="1">
            <a:spLocks/>
          </p:cNvSpPr>
          <p:nvPr/>
        </p:nvSpPr>
        <p:spPr>
          <a:xfrm>
            <a:off x="497978" y="1714467"/>
            <a:ext cx="5966618" cy="105287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　　　 　　　　　　　じゅんび</a:t>
            </a:r>
            <a:endParaRPr lang="en-US" altLang="ja-JP" sz="2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4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コートの準備をしましょう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7F8A8E2E-7AF0-4C30-8AF7-645B1AE3BB21}"/>
              </a:ext>
            </a:extLst>
          </p:cNvPr>
          <p:cNvSpPr/>
          <p:nvPr/>
        </p:nvSpPr>
        <p:spPr>
          <a:xfrm>
            <a:off x="1779544" y="2928634"/>
            <a:ext cx="8632911" cy="36009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72BD74C-DA96-405E-A2B2-43180867FBC2}"/>
              </a:ext>
            </a:extLst>
          </p:cNvPr>
          <p:cNvSpPr txBox="1"/>
          <p:nvPr/>
        </p:nvSpPr>
        <p:spPr>
          <a:xfrm>
            <a:off x="9858457" y="3120621"/>
            <a:ext cx="553998" cy="321698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eaVert" wrap="square" rtlCol="0">
            <a:spAutoFit/>
          </a:bodyPr>
          <a:lstStyle/>
          <a:p>
            <a:pPr algn="ctr"/>
            <a:r>
              <a:rPr kumimoji="1" lang="ja-JP" altLang="en-US" sz="2400" dirty="0"/>
              <a:t>ダンボールをおく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5B1F3E5-B72E-49D9-BF88-7DDE0A8E993D}"/>
              </a:ext>
            </a:extLst>
          </p:cNvPr>
          <p:cNvSpPr txBox="1"/>
          <p:nvPr/>
        </p:nvSpPr>
        <p:spPr>
          <a:xfrm>
            <a:off x="1779544" y="3120621"/>
            <a:ext cx="553998" cy="321698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eaVert" wrap="square" rtlCol="0">
            <a:spAutoFit/>
          </a:bodyPr>
          <a:lstStyle/>
          <a:p>
            <a:pPr algn="ctr"/>
            <a:r>
              <a:rPr kumimoji="1" lang="ja-JP" altLang="en-US" sz="2400" dirty="0"/>
              <a:t>ダンボールをおく</a:t>
            </a:r>
          </a:p>
        </p:txBody>
      </p:sp>
      <p:sp>
        <p:nvSpPr>
          <p:cNvPr id="8" name="フローチャート: 結合子 7">
            <a:extLst>
              <a:ext uri="{FF2B5EF4-FFF2-40B4-BE49-F238E27FC236}">
                <a16:creationId xmlns:a16="http://schemas.microsoft.com/office/drawing/2014/main" id="{90663CA9-2FED-4679-B00C-7813BEDCC7E6}"/>
              </a:ext>
            </a:extLst>
          </p:cNvPr>
          <p:cNvSpPr/>
          <p:nvPr/>
        </p:nvSpPr>
        <p:spPr>
          <a:xfrm>
            <a:off x="5075372" y="3750917"/>
            <a:ext cx="2041252" cy="1956391"/>
          </a:xfrm>
          <a:prstGeom prst="flowChartConnec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88757F85-DDC3-482F-9E1B-695F996EFAF8}"/>
              </a:ext>
            </a:extLst>
          </p:cNvPr>
          <p:cNvCxnSpPr>
            <a:stCxn id="5" idx="0"/>
            <a:endCxn id="5" idx="2"/>
          </p:cNvCxnSpPr>
          <p:nvPr/>
        </p:nvCxnSpPr>
        <p:spPr>
          <a:xfrm>
            <a:off x="6096000" y="2928634"/>
            <a:ext cx="0" cy="360096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図 10">
            <a:extLst>
              <a:ext uri="{FF2B5EF4-FFF2-40B4-BE49-F238E27FC236}">
                <a16:creationId xmlns:a16="http://schemas.microsoft.com/office/drawing/2014/main" id="{CDEF3587-7A26-4436-9BE3-E7741BD144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3564" y="5200005"/>
            <a:ext cx="980996" cy="1137601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9C431ADB-61EB-44FB-82CB-B8D1A7F4DF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4586" y="4095899"/>
            <a:ext cx="980996" cy="1137601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48953B1D-5FA5-426D-B513-69ECD8EE73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6756" y="3255740"/>
            <a:ext cx="980996" cy="1137601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2B3D4FB3-444B-4E57-B6AE-33D2E1B7E0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0435" y="4095899"/>
            <a:ext cx="864898" cy="1061466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45743323-D24E-4EDE-8CCC-4A94EBE895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7995" y="5146727"/>
            <a:ext cx="864898" cy="1061466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76B875A2-63A0-4415-8391-5B5B9D6DE0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5999" y="3120621"/>
            <a:ext cx="864898" cy="1061466"/>
          </a:xfrm>
          <a:prstGeom prst="rect">
            <a:avLst/>
          </a:prstGeom>
        </p:spPr>
      </p:pic>
      <p:sp>
        <p:nvSpPr>
          <p:cNvPr id="18" name="タイトル 1">
            <a:extLst>
              <a:ext uri="{FF2B5EF4-FFF2-40B4-BE49-F238E27FC236}">
                <a16:creationId xmlns:a16="http://schemas.microsoft.com/office/drawing/2014/main" id="{8AE1BCA9-3900-472D-A44F-26A0A1E9FD8B}"/>
              </a:ext>
            </a:extLst>
          </p:cNvPr>
          <p:cNvSpPr txBox="1">
            <a:spLocks/>
          </p:cNvSpPr>
          <p:nvPr/>
        </p:nvSpPr>
        <p:spPr>
          <a:xfrm>
            <a:off x="277570" y="216127"/>
            <a:ext cx="9780104" cy="133704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5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ダンボールサッカー</a:t>
            </a:r>
          </a:p>
        </p:txBody>
      </p:sp>
      <p:sp>
        <p:nvSpPr>
          <p:cNvPr id="19" name="タイトル 1">
            <a:extLst>
              <a:ext uri="{FF2B5EF4-FFF2-40B4-BE49-F238E27FC236}">
                <a16:creationId xmlns:a16="http://schemas.microsoft.com/office/drawing/2014/main" id="{31B421F0-975D-4E73-9BD7-439094E53D2F}"/>
              </a:ext>
            </a:extLst>
          </p:cNvPr>
          <p:cNvSpPr txBox="1">
            <a:spLocks/>
          </p:cNvSpPr>
          <p:nvPr/>
        </p:nvSpPr>
        <p:spPr>
          <a:xfrm>
            <a:off x="6493736" y="2306627"/>
            <a:ext cx="5254321" cy="57716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2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※</a:t>
            </a:r>
            <a:r>
              <a:rPr lang="ja-JP" altLang="en-US" sz="2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ゴールキーパーはいません</a:t>
            </a:r>
          </a:p>
          <a:p>
            <a:endParaRPr lang="en-US" altLang="ja-JP" sz="2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472923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>
            <a:extLst>
              <a:ext uri="{FF2B5EF4-FFF2-40B4-BE49-F238E27FC236}">
                <a16:creationId xmlns:a16="http://schemas.microsoft.com/office/drawing/2014/main" id="{A5D8D2B2-F303-4D9E-B023-4306CF18AE96}"/>
              </a:ext>
            </a:extLst>
          </p:cNvPr>
          <p:cNvSpPr txBox="1">
            <a:spLocks/>
          </p:cNvSpPr>
          <p:nvPr/>
        </p:nvSpPr>
        <p:spPr>
          <a:xfrm>
            <a:off x="497978" y="1714467"/>
            <a:ext cx="4584385" cy="105287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　　　 　　　　　　　</a:t>
            </a:r>
            <a:endParaRPr lang="en-US" altLang="ja-JP" sz="2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4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ゲームをしましょう</a:t>
            </a:r>
          </a:p>
        </p:txBody>
      </p:sp>
      <p:sp>
        <p:nvSpPr>
          <p:cNvPr id="5" name="タイトル 1">
            <a:extLst>
              <a:ext uri="{FF2B5EF4-FFF2-40B4-BE49-F238E27FC236}">
                <a16:creationId xmlns:a16="http://schemas.microsoft.com/office/drawing/2014/main" id="{7A5C31CE-6BAF-4580-8E3B-58E2E15AA8EF}"/>
              </a:ext>
            </a:extLst>
          </p:cNvPr>
          <p:cNvSpPr txBox="1">
            <a:spLocks/>
          </p:cNvSpPr>
          <p:nvPr/>
        </p:nvSpPr>
        <p:spPr>
          <a:xfrm>
            <a:off x="277570" y="216127"/>
            <a:ext cx="9780104" cy="133704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5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ダンボールサッカー</a:t>
            </a:r>
          </a:p>
        </p:txBody>
      </p: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4C669AEF-D6FC-47B9-B061-AD7CFC668CDB}"/>
              </a:ext>
            </a:extLst>
          </p:cNvPr>
          <p:cNvGrpSpPr/>
          <p:nvPr/>
        </p:nvGrpSpPr>
        <p:grpSpPr>
          <a:xfrm>
            <a:off x="9300591" y="2930845"/>
            <a:ext cx="2748271" cy="1577206"/>
            <a:chOff x="5381625" y="1396043"/>
            <a:chExt cx="5811969" cy="3255701"/>
          </a:xfrm>
        </p:grpSpPr>
        <p:pic>
          <p:nvPicPr>
            <p:cNvPr id="9" name="Picture 4" descr="段ボール箱のイラスト（閉じた状態）">
              <a:extLst>
                <a:ext uri="{FF2B5EF4-FFF2-40B4-BE49-F238E27FC236}">
                  <a16:creationId xmlns:a16="http://schemas.microsoft.com/office/drawing/2014/main" id="{D4340F20-7102-49E7-9404-C760851E7E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1625" y="3180621"/>
              <a:ext cx="1493874" cy="13519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4" descr="段ボール箱のイラスト（閉じた状態）">
              <a:extLst>
                <a:ext uri="{FF2B5EF4-FFF2-40B4-BE49-F238E27FC236}">
                  <a16:creationId xmlns:a16="http://schemas.microsoft.com/office/drawing/2014/main" id="{D8ABC0DF-3B15-4D5A-B235-CCDDC440A1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61937" y="3151337"/>
              <a:ext cx="1493874" cy="13519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4" descr="段ボール箱のイラスト（閉じた状態）">
              <a:extLst>
                <a:ext uri="{FF2B5EF4-FFF2-40B4-BE49-F238E27FC236}">
                  <a16:creationId xmlns:a16="http://schemas.microsoft.com/office/drawing/2014/main" id="{81223EE1-CA04-41CC-A209-501E57DFB1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49586" y="3299788"/>
              <a:ext cx="1493874" cy="13519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4" descr="段ボール箱のイラスト（閉じた状態）">
              <a:extLst>
                <a:ext uri="{FF2B5EF4-FFF2-40B4-BE49-F238E27FC236}">
                  <a16:creationId xmlns:a16="http://schemas.microsoft.com/office/drawing/2014/main" id="{DBD8183B-1B21-4A24-8967-3639201F94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89243" y="3180621"/>
              <a:ext cx="1493874" cy="13519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4" descr="段ボール箱のイラスト（閉じた状態）">
              <a:extLst>
                <a:ext uri="{FF2B5EF4-FFF2-40B4-BE49-F238E27FC236}">
                  <a16:creationId xmlns:a16="http://schemas.microsoft.com/office/drawing/2014/main" id="{7EB2365D-20C3-440B-9214-511F4B89CC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99720" y="3151337"/>
              <a:ext cx="1493874" cy="13519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4" descr="段ボール箱のイラスト（閉じた状態）">
              <a:extLst>
                <a:ext uri="{FF2B5EF4-FFF2-40B4-BE49-F238E27FC236}">
                  <a16:creationId xmlns:a16="http://schemas.microsoft.com/office/drawing/2014/main" id="{FA81B35C-514A-49BE-9CB8-88653B2866F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3062" y="2302827"/>
              <a:ext cx="1493874" cy="13519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4" descr="段ボール箱のイラスト（閉じた状態）">
              <a:extLst>
                <a:ext uri="{FF2B5EF4-FFF2-40B4-BE49-F238E27FC236}">
                  <a16:creationId xmlns:a16="http://schemas.microsoft.com/office/drawing/2014/main" id="{4885935E-4E5F-4C44-A7A8-89D7F078CB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13539" y="2344661"/>
              <a:ext cx="1493874" cy="13519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4" descr="段ボール箱のイラスト（閉じた状態）">
              <a:extLst>
                <a:ext uri="{FF2B5EF4-FFF2-40B4-BE49-F238E27FC236}">
                  <a16:creationId xmlns:a16="http://schemas.microsoft.com/office/drawing/2014/main" id="{30AD2977-DA53-48E9-95A5-2B5986F550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11129" y="2350383"/>
              <a:ext cx="1493874" cy="13519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4" descr="段ボール箱のイラスト（閉じた状態）">
              <a:extLst>
                <a:ext uri="{FF2B5EF4-FFF2-40B4-BE49-F238E27FC236}">
                  <a16:creationId xmlns:a16="http://schemas.microsoft.com/office/drawing/2014/main" id="{0717ED3F-FA40-4CD1-A5BF-543DC6AFD6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87920" y="2314133"/>
              <a:ext cx="1493874" cy="13519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4" descr="段ボール箱のイラスト（閉じた状態）">
              <a:extLst>
                <a:ext uri="{FF2B5EF4-FFF2-40B4-BE49-F238E27FC236}">
                  <a16:creationId xmlns:a16="http://schemas.microsoft.com/office/drawing/2014/main" id="{F6225FA1-138B-4596-B60D-2F9D720DD4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99484" y="1396043"/>
              <a:ext cx="1493874" cy="13519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4" descr="段ボール箱のイラスト（閉じた状態）">
              <a:extLst>
                <a:ext uri="{FF2B5EF4-FFF2-40B4-BE49-F238E27FC236}">
                  <a16:creationId xmlns:a16="http://schemas.microsoft.com/office/drawing/2014/main" id="{68B53BDD-486C-4A86-867B-394D3B37EE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1739" y="1473696"/>
              <a:ext cx="1493874" cy="13519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4" descr="段ボール箱のイラスト（閉じた状態）">
              <a:extLst>
                <a:ext uri="{FF2B5EF4-FFF2-40B4-BE49-F238E27FC236}">
                  <a16:creationId xmlns:a16="http://schemas.microsoft.com/office/drawing/2014/main" id="{A30CEB7A-1E67-43D9-BBDB-C6AB3C2F94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18672" y="1481922"/>
              <a:ext cx="1493874" cy="13519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4" descr="段ボール箱のイラスト（閉じた状態）">
              <a:extLst>
                <a:ext uri="{FF2B5EF4-FFF2-40B4-BE49-F238E27FC236}">
                  <a16:creationId xmlns:a16="http://schemas.microsoft.com/office/drawing/2014/main" id="{7CE71795-64ED-4AE2-BEBB-31EB8AE047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33558" y="1445672"/>
              <a:ext cx="1493874" cy="13519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50" name="Picture 2">
            <a:extLst>
              <a:ext uri="{FF2B5EF4-FFF2-40B4-BE49-F238E27FC236}">
                <a16:creationId xmlns:a16="http://schemas.microsoft.com/office/drawing/2014/main" id="{54829C5D-C2AF-4E2E-A39F-8463CE5CCF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62" r="-1"/>
          <a:stretch/>
        </p:blipFill>
        <p:spPr bwMode="auto">
          <a:xfrm>
            <a:off x="7475977" y="3027440"/>
            <a:ext cx="2143297" cy="3145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6" name="グループ化 35">
            <a:extLst>
              <a:ext uri="{FF2B5EF4-FFF2-40B4-BE49-F238E27FC236}">
                <a16:creationId xmlns:a16="http://schemas.microsoft.com/office/drawing/2014/main" id="{DB2CAB5D-D640-4974-8643-D0A0781E2D67}"/>
              </a:ext>
            </a:extLst>
          </p:cNvPr>
          <p:cNvGrpSpPr/>
          <p:nvPr/>
        </p:nvGrpSpPr>
        <p:grpSpPr>
          <a:xfrm flipH="1">
            <a:off x="277570" y="2971303"/>
            <a:ext cx="2948853" cy="1577206"/>
            <a:chOff x="5381625" y="1396043"/>
            <a:chExt cx="5811969" cy="3255701"/>
          </a:xfrm>
        </p:grpSpPr>
        <p:pic>
          <p:nvPicPr>
            <p:cNvPr id="37" name="Picture 4" descr="段ボール箱のイラスト（閉じた状態）">
              <a:extLst>
                <a:ext uri="{FF2B5EF4-FFF2-40B4-BE49-F238E27FC236}">
                  <a16:creationId xmlns:a16="http://schemas.microsoft.com/office/drawing/2014/main" id="{B0CE0667-3246-40EB-B794-58E9DD0EBF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1625" y="3180621"/>
              <a:ext cx="1493874" cy="13519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4" descr="段ボール箱のイラスト（閉じた状態）">
              <a:extLst>
                <a:ext uri="{FF2B5EF4-FFF2-40B4-BE49-F238E27FC236}">
                  <a16:creationId xmlns:a16="http://schemas.microsoft.com/office/drawing/2014/main" id="{10F6C38E-5B94-413A-A8A0-722B93283C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61937" y="3151337"/>
              <a:ext cx="1493874" cy="13519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4" descr="段ボール箱のイラスト（閉じた状態）">
              <a:extLst>
                <a:ext uri="{FF2B5EF4-FFF2-40B4-BE49-F238E27FC236}">
                  <a16:creationId xmlns:a16="http://schemas.microsoft.com/office/drawing/2014/main" id="{F29A2ECC-54C5-4CF6-BFCF-4FA155FAF6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49586" y="3299788"/>
              <a:ext cx="1493874" cy="13519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4" descr="段ボール箱のイラスト（閉じた状態）">
              <a:extLst>
                <a:ext uri="{FF2B5EF4-FFF2-40B4-BE49-F238E27FC236}">
                  <a16:creationId xmlns:a16="http://schemas.microsoft.com/office/drawing/2014/main" id="{FD8E754E-E260-448B-966C-B718B8965A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89243" y="3180621"/>
              <a:ext cx="1493874" cy="13519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4" descr="段ボール箱のイラスト（閉じた状態）">
              <a:extLst>
                <a:ext uri="{FF2B5EF4-FFF2-40B4-BE49-F238E27FC236}">
                  <a16:creationId xmlns:a16="http://schemas.microsoft.com/office/drawing/2014/main" id="{50FB575B-8397-4F01-8335-990124C15D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99720" y="3151337"/>
              <a:ext cx="1493874" cy="13519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4" descr="段ボール箱のイラスト（閉じた状態）">
              <a:extLst>
                <a:ext uri="{FF2B5EF4-FFF2-40B4-BE49-F238E27FC236}">
                  <a16:creationId xmlns:a16="http://schemas.microsoft.com/office/drawing/2014/main" id="{6A282A96-2C38-4AFD-ACE5-7C08A3188A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3062" y="2302827"/>
              <a:ext cx="1493874" cy="13519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4" descr="段ボール箱のイラスト（閉じた状態）">
              <a:extLst>
                <a:ext uri="{FF2B5EF4-FFF2-40B4-BE49-F238E27FC236}">
                  <a16:creationId xmlns:a16="http://schemas.microsoft.com/office/drawing/2014/main" id="{F6B08394-A5B6-4390-BA49-5D0FC43C0F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13539" y="2344661"/>
              <a:ext cx="1493874" cy="13519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段ボール箱のイラスト（閉じた状態）">
              <a:extLst>
                <a:ext uri="{FF2B5EF4-FFF2-40B4-BE49-F238E27FC236}">
                  <a16:creationId xmlns:a16="http://schemas.microsoft.com/office/drawing/2014/main" id="{B636A58C-0017-4321-A87A-AA19805825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11129" y="2350383"/>
              <a:ext cx="1493874" cy="13519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4" descr="段ボール箱のイラスト（閉じた状態）">
              <a:extLst>
                <a:ext uri="{FF2B5EF4-FFF2-40B4-BE49-F238E27FC236}">
                  <a16:creationId xmlns:a16="http://schemas.microsoft.com/office/drawing/2014/main" id="{F0CD4384-BB92-4DC4-B9C1-811CFFA677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87920" y="2314133"/>
              <a:ext cx="1493874" cy="13519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Picture 4" descr="段ボール箱のイラスト（閉じた状態）">
              <a:extLst>
                <a:ext uri="{FF2B5EF4-FFF2-40B4-BE49-F238E27FC236}">
                  <a16:creationId xmlns:a16="http://schemas.microsoft.com/office/drawing/2014/main" id="{AF9FD4C4-829A-4789-AD71-3D1362B9A0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99484" y="1396043"/>
              <a:ext cx="1493874" cy="13519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Picture 4" descr="段ボール箱のイラスト（閉じた状態）">
              <a:extLst>
                <a:ext uri="{FF2B5EF4-FFF2-40B4-BE49-F238E27FC236}">
                  <a16:creationId xmlns:a16="http://schemas.microsoft.com/office/drawing/2014/main" id="{0073B7A3-7EBF-45A4-8ADB-D6A5604300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1739" y="1473696"/>
              <a:ext cx="1493874" cy="13519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" descr="段ボール箱のイラスト（閉じた状態）">
              <a:extLst>
                <a:ext uri="{FF2B5EF4-FFF2-40B4-BE49-F238E27FC236}">
                  <a16:creationId xmlns:a16="http://schemas.microsoft.com/office/drawing/2014/main" id="{30C7133B-010F-4D38-B321-E223BC518F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18672" y="1481922"/>
              <a:ext cx="1493874" cy="13519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" name="Picture 4" descr="段ボール箱のイラスト（閉じた状態）">
              <a:extLst>
                <a:ext uri="{FF2B5EF4-FFF2-40B4-BE49-F238E27FC236}">
                  <a16:creationId xmlns:a16="http://schemas.microsoft.com/office/drawing/2014/main" id="{1D331571-C9CF-45EB-8F08-0960C4B5E8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33558" y="1445672"/>
              <a:ext cx="1493874" cy="13519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" name="Picture 2">
            <a:extLst>
              <a:ext uri="{FF2B5EF4-FFF2-40B4-BE49-F238E27FC236}">
                <a16:creationId xmlns:a16="http://schemas.microsoft.com/office/drawing/2014/main" id="{BAF6561D-F56F-4AEA-8CF7-7BF7E59960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61"/>
          <a:stretch/>
        </p:blipFill>
        <p:spPr bwMode="auto">
          <a:xfrm flipH="1">
            <a:off x="3004105" y="3036353"/>
            <a:ext cx="2143297" cy="3145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8" descr="サッカーボールのイラスト">
            <a:extLst>
              <a:ext uri="{FF2B5EF4-FFF2-40B4-BE49-F238E27FC236}">
                <a16:creationId xmlns:a16="http://schemas.microsoft.com/office/drawing/2014/main" id="{36C3EE77-5860-4EE9-81D1-3CE96350FD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0256" y="4108660"/>
            <a:ext cx="1053273" cy="1053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41572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401</TotalTime>
  <Words>1159</Words>
  <Application>Microsoft Office PowerPoint</Application>
  <PresentationFormat>ワイド画面</PresentationFormat>
  <Paragraphs>124</Paragraphs>
  <Slides>10</Slides>
  <Notes>10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15" baseType="lpstr">
      <vt:lpstr>BIZ UDPゴシック</vt:lpstr>
      <vt:lpstr>游ゴシック</vt:lpstr>
      <vt:lpstr>游ゴシック Light</vt:lpstr>
      <vt:lpstr>Arial</vt:lpstr>
      <vt:lpstr>Office テーマ</vt:lpstr>
      <vt:lpstr>ダンボールサッカー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へんか　　　　　 　　　　　　　　　　　　　　　　　からだ 　　　　変化してきたわたしの体</dc:title>
  <dc:creator>Windows ユーザー</dc:creator>
  <cp:lastModifiedBy>Windows ユーザー</cp:lastModifiedBy>
  <cp:revision>67</cp:revision>
  <dcterms:created xsi:type="dcterms:W3CDTF">2021-06-29T02:26:30Z</dcterms:created>
  <dcterms:modified xsi:type="dcterms:W3CDTF">2022-02-10T09:10:45Z</dcterms:modified>
</cp:coreProperties>
</file>