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3755" autoAdjust="0"/>
  </p:normalViewPr>
  <p:slideViewPr>
    <p:cSldViewPr snapToGrid="0">
      <p:cViewPr varScale="1">
        <p:scale>
          <a:sx n="46" d="100"/>
          <a:sy n="46" d="100"/>
        </p:scale>
        <p:origin x="1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7A37-4A26-4316-8689-0F9496F3AE7C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A4D3C-5E79-4B66-8FBC-1FD68A1DC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3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小学部２段階　走・跳の運動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これから</a:t>
            </a:r>
            <a:r>
              <a:rPr kumimoji="1" lang="ja-JP" altLang="en-US" dirty="0"/>
              <a:t>けんけんぱジャンケンを始めます。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9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それでは、みんなで「けんけんぱジャンケン」をしましょう。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8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今日の学習のポイントは、先生の合図を聞きながら、片足や両足で連続してジャンプすることでした。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皆さん、一人でけんけん</a:t>
            </a:r>
            <a:r>
              <a:rPr kumimoji="1" lang="ja-JP" altLang="en-US" dirty="0" err="1" smtClean="0"/>
              <a:t>ぱを</a:t>
            </a:r>
            <a:r>
              <a:rPr kumimoji="1" lang="ja-JP" altLang="en-US" dirty="0" smtClean="0"/>
              <a:t>することができましたか？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けんけん</a:t>
            </a:r>
            <a:r>
              <a:rPr kumimoji="1" lang="ja-JP" altLang="en-US" dirty="0" err="1" smtClean="0"/>
              <a:t>ぱが</a:t>
            </a:r>
            <a:r>
              <a:rPr kumimoji="1" lang="ja-JP" altLang="en-US" dirty="0" smtClean="0"/>
              <a:t>できた人は、けんけんぱを２回、３回と続けてチャレンジしてみましょう。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44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学習のポイントは、先生の合図を聞きながら、片足や両足で連続してジャンプすることです。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（自宅で実施する場合） お家で運動する時は、お家の方に、運動しても良い場所や時間を聞いてからしましょう。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37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始めに、「けん」の練習をしましょう。</a:t>
            </a:r>
            <a:endParaRPr kumimoji="1" lang="en-US" altLang="ja-JP" dirty="0"/>
          </a:p>
          <a:p>
            <a:r>
              <a:rPr kumimoji="1" lang="ja-JP" altLang="en-US" dirty="0"/>
              <a:t>　「けん」のときは、目印に向かって片足で跳びます。目印の間隔を空けて、３回跳びましょう。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前の友達が３回跳び終わってから、次の人がスタートします。友達の活動の様子を見ながら、順番を守って運動しましょう。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慣れてきたら、目印を近づけて、連続で３回跳んでみましょう。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15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次に、「ぱ」の練習をしましょう。</a:t>
            </a:r>
            <a:endParaRPr kumimoji="1" lang="en-US" altLang="ja-JP" dirty="0"/>
          </a:p>
          <a:p>
            <a:r>
              <a:rPr kumimoji="1" lang="ja-JP" altLang="en-US" dirty="0"/>
              <a:t>　「ぱ」のときは、目印に向かって両足で跳びます。目印の間隔を空けて、３回跳びましょう。</a:t>
            </a:r>
            <a:endParaRPr kumimoji="1" lang="en-US" altLang="ja-JP" dirty="0"/>
          </a:p>
          <a:p>
            <a:r>
              <a:rPr kumimoji="1" lang="ja-JP" altLang="en-US" dirty="0"/>
              <a:t>　「けん」の時と同じように、前の友達が３回跳び終わってから、次の人がスタートします。友達の活動の様子を見ながら、順番を守って運動しましょう。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慣れてきたら、目印を近づけて、連続で３回跳んでみましょう。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35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次に、「けん」と「ぱ」を組み合わせて、連続で跳んでみましょう。</a:t>
            </a:r>
            <a:endParaRPr kumimoji="1" lang="en-US" altLang="ja-JP" dirty="0"/>
          </a:p>
          <a:p>
            <a:r>
              <a:rPr kumimoji="1" lang="ja-JP" altLang="en-US" dirty="0"/>
              <a:t>「けんけん」と片足跳びを２回続けた後、「ぱ」で両足跳びをします。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7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それでは、みんなで「けんけん</a:t>
            </a:r>
            <a:r>
              <a:rPr kumimoji="1" lang="ja-JP" altLang="en-US" dirty="0" err="1" smtClean="0"/>
              <a:t>ぱ</a:t>
            </a:r>
            <a:r>
              <a:rPr kumimoji="1" lang="ja-JP" altLang="en-US" dirty="0" smtClean="0"/>
              <a:t>ジャンケン」をして遊びましょう。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「けんけん</a:t>
            </a:r>
            <a:r>
              <a:rPr kumimoji="1" lang="ja-JP" altLang="en-US" dirty="0" err="1" smtClean="0"/>
              <a:t>ぱ</a:t>
            </a:r>
            <a:r>
              <a:rPr kumimoji="1" lang="ja-JP" altLang="en-US" dirty="0" smtClean="0"/>
              <a:t>ジャンケン」は、今練習した「けんけんぱ」をしながら、友達とジャンケンをする遊びです。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「</a:t>
            </a:r>
            <a:r>
              <a:rPr kumimoji="1" lang="ja-JP" altLang="en-US" dirty="0"/>
              <a:t>けんけんぱジャンケン」のルールを説明します</a:t>
            </a:r>
            <a:r>
              <a:rPr kumimoji="1" lang="ja-JP" altLang="en-US" dirty="0" smtClean="0"/>
              <a:t>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ルール</a:t>
            </a:r>
            <a:r>
              <a:rPr kumimoji="1" lang="ja-JP" altLang="en-US" dirty="0"/>
              <a:t>は簡単です</a:t>
            </a:r>
            <a:r>
              <a:rPr kumimoji="1" lang="ja-JP" altLang="en-US" dirty="0" smtClean="0"/>
              <a:t>。</a:t>
            </a:r>
            <a:endParaRPr kumimoji="1" lang="en-US" altLang="ja-JP" dirty="0"/>
          </a:p>
          <a:p>
            <a:r>
              <a:rPr kumimoji="1" lang="ja-JP" altLang="en-US" dirty="0"/>
              <a:t>　まずは、２つのチームに分かれましょう。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52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お互いに向かい合って、「けんけんぱ」の「ぱ」のときに、ジャンケンをします。</a:t>
            </a:r>
            <a:endParaRPr kumimoji="1" lang="en-US" altLang="ja-JP" dirty="0"/>
          </a:p>
          <a:p>
            <a:r>
              <a:rPr kumimoji="1" lang="ja-JP" altLang="en-US" dirty="0"/>
              <a:t>　勝った人は、スタートまで戻ってもう一度やります。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94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負けた人は、次の人と交代して、チームの列に座って待ちます。</a:t>
            </a:r>
            <a:endParaRPr kumimoji="1" lang="en-US" altLang="ja-JP" dirty="0"/>
          </a:p>
          <a:p>
            <a:r>
              <a:rPr kumimoji="1" lang="ja-JP" altLang="en-US" dirty="0"/>
              <a:t>　けんけんぱジャンケンを繰り返して、最後まで残ったチームの勝ちです。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4827-7E87-4E73-ADBB-1097D00E25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317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順番を待っている人や、負けてしまった人は、お友達の応援をしましょう。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ルール説明は以上です。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A4D3C-5E79-4B66-8FBC-1FD68A1DCD6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35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27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24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3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15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77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1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44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8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71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5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9116-48FE-4C30-B106-59EF0343C74D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C14D-B8C2-4E32-AEE1-86402435B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64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FD4E2-BE18-4A29-90ED-932B3A47A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1122362"/>
            <a:ext cx="11643053" cy="4006229"/>
          </a:xfrm>
        </p:spPr>
        <p:txBody>
          <a:bodyPr anchor="ctr">
            <a:norm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けんけん</a:t>
            </a:r>
            <a:r>
              <a:rPr kumimoji="1"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ぱ</a:t>
            </a:r>
            <a:r>
              <a:rPr kumimoji="1"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ジャンケン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3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76517" y="253218"/>
            <a:ext cx="11735374" cy="1040789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　　　　　　　　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「けんけん</a:t>
            </a:r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ぱ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ジャンケン」を　やって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みよう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19" y="1928122"/>
            <a:ext cx="11821169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ふりかえり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0" name="Picture 2" descr="子供たちと吹き出し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68" y="214306"/>
            <a:ext cx="7839267" cy="65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t="7581" b="5765"/>
          <a:stretch/>
        </p:blipFill>
        <p:spPr>
          <a:xfrm>
            <a:off x="5264703" y="1078829"/>
            <a:ext cx="5396370" cy="26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がく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しゅうの　ポイント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3934029" y="2078182"/>
            <a:ext cx="8098645" cy="39826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せんせいの　あいずを　ききながら、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かたあしや　りょうあしで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れんぞくして　ジャンプする。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Picture 4" descr="床にジャンプする男の子のイラスト（事故）">
            <a:extLst>
              <a:ext uri="{FF2B5EF4-FFF2-40B4-BE49-F238E27FC236}">
                <a16:creationId xmlns:a16="http://schemas.microsoft.com/office/drawing/2014/main" id="{F2B77EBD-3C89-4873-848C-CC9534850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40397" r="3554" b="37012"/>
          <a:stretch/>
        </p:blipFill>
        <p:spPr bwMode="auto">
          <a:xfrm rot="10045647">
            <a:off x="1318129" y="5513660"/>
            <a:ext cx="1063145" cy="8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部活のマネージャー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" y="1973847"/>
            <a:ext cx="2032389" cy="32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花を踏む子供のイラスト">
            <a:extLst>
              <a:ext uri="{FF2B5EF4-FFF2-40B4-BE49-F238E27FC236}">
                <a16:creationId xmlns:a16="http://schemas.microsoft.com/office/drawing/2014/main" id="{F0D65733-A80E-4A0E-BFAB-476FBB4E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" b="90000" l="9341" r="89286">
                        <a14:foregroundMark x1="39286" y1="15250" x2="46703" y2="7250"/>
                        <a14:foregroundMark x1="46703" y1="7250" x2="63462" y2="8750"/>
                        <a14:foregroundMark x1="63462" y1="8750" x2="68407" y2="15000"/>
                        <a14:foregroundMark x1="65110" y1="4500" x2="50824" y2="4500"/>
                        <a14:foregroundMark x1="50824" y1="4500" x2="45055" y2="6750"/>
                        <a14:foregroundMark x1="67033" y1="3250" x2="65659" y2="6750"/>
                        <a14:foregroundMark x1="54670" y1="45750" x2="46154" y2="79000"/>
                        <a14:foregroundMark x1="46154" y1="79000" x2="42857" y2="45750"/>
                        <a14:foregroundMark x1="26099" y1="51000" x2="30769" y2="38500"/>
                        <a14:foregroundMark x1="30769" y1="38500" x2="32143" y2="38000"/>
                        <a14:backgroundMark x1="21154" y1="85250" x2="30769" y2="79500"/>
                        <a14:backgroundMark x1="30769" y1="79500" x2="25824" y2="89250"/>
                        <a14:backgroundMark x1="25824" y1="89250" x2="35165" y2="80000"/>
                        <a14:backgroundMark x1="35165" y1="80000" x2="37363" y2="80500"/>
                        <a14:backgroundMark x1="65110" y1="68750" x2="65110" y2="68750"/>
                        <a14:backgroundMark x1="68407" y1="75750" x2="68407" y2="75750"/>
                        <a14:backgroundMark x1="63187" y1="67000" x2="63187" y2="67000"/>
                        <a14:backgroundMark x1="29945" y1="72250" x2="29945" y2="72250"/>
                        <a14:backgroundMark x1="21154" y1="68000" x2="21154" y2="68000"/>
                        <a14:backgroundMark x1="38462" y1="86500" x2="54670" y2="90750"/>
                        <a14:backgroundMark x1="54670" y1="90750" x2="65934" y2="84000"/>
                        <a14:backgroundMark x1="65934" y1="84000" x2="55495" y2="93750"/>
                        <a14:backgroundMark x1="55495" y1="93750" x2="40110" y2="94000"/>
                        <a14:backgroundMark x1="40110" y1="94000" x2="32692" y2="79750"/>
                        <a14:backgroundMark x1="32692" y1="79750" x2="28022" y2="81750"/>
                        <a14:backgroundMark x1="59066" y1="87500" x2="52198" y2="91250"/>
                        <a14:backgroundMark x1="43681" y1="87000" x2="42857" y2="83000"/>
                        <a14:backgroundMark x1="57143" y1="88000" x2="56593" y2="8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18" y="3261498"/>
            <a:ext cx="2792876" cy="30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4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743200" y="253217"/>
            <a:ext cx="8271164" cy="18870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かたあしとびの</a:t>
            </a:r>
            <a:endParaRPr lang="en-US" altLang="ja-JP" sz="5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れん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しゅうを　しましょう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9C74B03-58BF-48E6-8357-34FC5B4A92F7}"/>
              </a:ext>
            </a:extLst>
          </p:cNvPr>
          <p:cNvSpPr/>
          <p:nvPr/>
        </p:nvSpPr>
        <p:spPr>
          <a:xfrm>
            <a:off x="687336" y="569843"/>
            <a:ext cx="1611916" cy="1570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00C61C-CBAC-43B9-99B8-FD21E2F5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50" y="5049078"/>
            <a:ext cx="1016167" cy="7156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28D492-4DAD-46D6-B87B-D63EC8429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06" y="5049078"/>
            <a:ext cx="1016167" cy="71561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7355327-CBC7-4653-A854-F5DA75CB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762" y="5049078"/>
            <a:ext cx="1016167" cy="715618"/>
          </a:xfrm>
          <a:prstGeom prst="rect">
            <a:avLst/>
          </a:prstGeom>
        </p:spPr>
      </p:pic>
      <p:pic>
        <p:nvPicPr>
          <p:cNvPr id="14" name="Picture 4" descr="床にジャンプする男の子のイラスト（事故）">
            <a:extLst>
              <a:ext uri="{FF2B5EF4-FFF2-40B4-BE49-F238E27FC236}">
                <a16:creationId xmlns:a16="http://schemas.microsoft.com/office/drawing/2014/main" id="{D869CACD-8812-40FE-9100-7E5739D2F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40397" r="3554" b="37012"/>
          <a:stretch/>
        </p:blipFill>
        <p:spPr bwMode="auto">
          <a:xfrm rot="10045647">
            <a:off x="4051883" y="4824109"/>
            <a:ext cx="1063145" cy="8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花を踏む子供のイラスト">
            <a:extLst>
              <a:ext uri="{FF2B5EF4-FFF2-40B4-BE49-F238E27FC236}">
                <a16:creationId xmlns:a16="http://schemas.microsoft.com/office/drawing/2014/main" id="{F0D65733-A80E-4A0E-BFAB-476FBB4E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" b="90000" l="9341" r="89286">
                        <a14:foregroundMark x1="39286" y1="15250" x2="46703" y2="7250"/>
                        <a14:foregroundMark x1="46703" y1="7250" x2="63462" y2="8750"/>
                        <a14:foregroundMark x1="63462" y1="8750" x2="68407" y2="15000"/>
                        <a14:foregroundMark x1="65110" y1="4500" x2="50824" y2="4500"/>
                        <a14:foregroundMark x1="50824" y1="4500" x2="45055" y2="6750"/>
                        <a14:foregroundMark x1="67033" y1="3250" x2="65659" y2="6750"/>
                        <a14:foregroundMark x1="54670" y1="45750" x2="46154" y2="79000"/>
                        <a14:foregroundMark x1="46154" y1="79000" x2="42857" y2="45750"/>
                        <a14:foregroundMark x1="26099" y1="51000" x2="30769" y2="38500"/>
                        <a14:foregroundMark x1="30769" y1="38500" x2="32143" y2="38000"/>
                        <a14:backgroundMark x1="21154" y1="85250" x2="30769" y2="79500"/>
                        <a14:backgroundMark x1="30769" y1="79500" x2="25824" y2="89250"/>
                        <a14:backgroundMark x1="25824" y1="89250" x2="35165" y2="80000"/>
                        <a14:backgroundMark x1="35165" y1="80000" x2="37363" y2="80500"/>
                        <a14:backgroundMark x1="65110" y1="68750" x2="65110" y2="68750"/>
                        <a14:backgroundMark x1="68407" y1="75750" x2="68407" y2="75750"/>
                        <a14:backgroundMark x1="63187" y1="67000" x2="63187" y2="67000"/>
                        <a14:backgroundMark x1="29945" y1="72250" x2="29945" y2="72250"/>
                        <a14:backgroundMark x1="21154" y1="68000" x2="21154" y2="68000"/>
                        <a14:backgroundMark x1="38462" y1="86500" x2="54670" y2="90750"/>
                        <a14:backgroundMark x1="54670" y1="90750" x2="65934" y2="84000"/>
                        <a14:backgroundMark x1="65934" y1="84000" x2="55495" y2="93750"/>
                        <a14:backgroundMark x1="55495" y1="93750" x2="40110" y2="94000"/>
                        <a14:backgroundMark x1="40110" y1="94000" x2="32692" y2="79750"/>
                        <a14:backgroundMark x1="32692" y1="79750" x2="28022" y2="81750"/>
                        <a14:backgroundMark x1="59066" y1="87500" x2="52198" y2="91250"/>
                        <a14:backgroundMark x1="43681" y1="87000" x2="42857" y2="83000"/>
                        <a14:backgroundMark x1="57143" y1="88000" x2="56593" y2="8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62" y="2523958"/>
            <a:ext cx="2792876" cy="30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長袖の体操着を着た男の子のイラスト">
            <a:extLst>
              <a:ext uri="{FF2B5EF4-FFF2-40B4-BE49-F238E27FC236}">
                <a16:creationId xmlns:a16="http://schemas.microsoft.com/office/drawing/2014/main" id="{5D5D94F5-388F-42C2-8A85-07C7AFDE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0" y="2804541"/>
            <a:ext cx="1454978" cy="22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長袖の体操着を着た男の子のイラスト">
            <a:extLst>
              <a:ext uri="{FF2B5EF4-FFF2-40B4-BE49-F238E27FC236}">
                <a16:creationId xmlns:a16="http://schemas.microsoft.com/office/drawing/2014/main" id="{5D5D94F5-388F-42C2-8A85-07C7AFDE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2" y="3162350"/>
            <a:ext cx="1454978" cy="22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長袖の体操着を着た男の子のイラスト">
            <a:extLst>
              <a:ext uri="{FF2B5EF4-FFF2-40B4-BE49-F238E27FC236}">
                <a16:creationId xmlns:a16="http://schemas.microsoft.com/office/drawing/2014/main" id="{5D5D94F5-388F-42C2-8A85-07C7AFDE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0" y="3596139"/>
            <a:ext cx="1454978" cy="22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>
            <a:extLst>
              <a:ext uri="{FF2B5EF4-FFF2-40B4-BE49-F238E27FC236}">
                <a16:creationId xmlns:a16="http://schemas.microsoft.com/office/drawing/2014/main" id="{09A10D1A-4A77-4186-90AC-E34FDCB02028}"/>
              </a:ext>
            </a:extLst>
          </p:cNvPr>
          <p:cNvSpPr/>
          <p:nvPr/>
        </p:nvSpPr>
        <p:spPr>
          <a:xfrm>
            <a:off x="693962" y="121368"/>
            <a:ext cx="1214351" cy="1172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ぱ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878C53B-2DAD-4095-BBB9-44BEC8E3BC21}"/>
              </a:ext>
            </a:extLst>
          </p:cNvPr>
          <p:cNvSpPr/>
          <p:nvPr/>
        </p:nvSpPr>
        <p:spPr>
          <a:xfrm>
            <a:off x="693961" y="1286345"/>
            <a:ext cx="1214351" cy="1172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ぱ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A92E65F-1376-4F2F-9425-23C9DD02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37" y="4514998"/>
            <a:ext cx="1249788" cy="15932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2C19AC0-D290-4840-B89E-2A52A1E1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83" y="4514995"/>
            <a:ext cx="1249788" cy="159327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5026E5F-DF89-47C8-99E0-5BA1B40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929" y="4514996"/>
            <a:ext cx="1249788" cy="1593279"/>
          </a:xfrm>
          <a:prstGeom prst="rect">
            <a:avLst/>
          </a:prstGeom>
        </p:spPr>
      </p:pic>
      <p:pic>
        <p:nvPicPr>
          <p:cNvPr id="5" name="Picture 2" descr="ローラーシューズで進む女の子のイラスト">
            <a:extLst>
              <a:ext uri="{FF2B5EF4-FFF2-40B4-BE49-F238E27FC236}">
                <a16:creationId xmlns:a16="http://schemas.microsoft.com/office/drawing/2014/main" id="{A9E9A3BE-30D8-46E0-875C-C9B8B88E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97250" l="9483" r="89943">
                        <a14:foregroundMark x1="27299" y1="28250" x2="41092" y2="13250"/>
                        <a14:foregroundMark x1="41092" y1="13250" x2="56034" y2="6500"/>
                        <a14:foregroundMark x1="56034" y1="6500" x2="66092" y2="21500"/>
                        <a14:foregroundMark x1="66092" y1="21500" x2="41092" y2="34000"/>
                        <a14:foregroundMark x1="41092" y1="34000" x2="23851" y2="29750"/>
                        <a14:foregroundMark x1="23851" y1="29750" x2="39080" y2="17750"/>
                        <a14:foregroundMark x1="39080" y1="17750" x2="62356" y2="8250"/>
                        <a14:foregroundMark x1="62356" y1="8250" x2="64368" y2="31250"/>
                        <a14:foregroundMark x1="64368" y1="31250" x2="58046" y2="43250"/>
                        <a14:foregroundMark x1="58046" y1="43250" x2="55747" y2="80500"/>
                        <a14:foregroundMark x1="55747" y1="80500" x2="69540" y2="92250"/>
                        <a14:foregroundMark x1="69540" y1="92250" x2="53161" y2="73750"/>
                        <a14:foregroundMark x1="53161" y1="73750" x2="49425" y2="92750"/>
                        <a14:foregroundMark x1="49425" y1="92750" x2="45690" y2="83000"/>
                        <a14:foregroundMark x1="48276" y1="5250" x2="64080" y2="7750"/>
                        <a14:foregroundMark x1="64080" y1="7750" x2="69253" y2="10000"/>
                        <a14:foregroundMark x1="60057" y1="5750" x2="64368" y2="2750"/>
                        <a14:foregroundMark x1="64368" y1="2750" x2="45977" y2="2750"/>
                        <a14:foregroundMark x1="45977" y1="2750" x2="52299" y2="2750"/>
                        <a14:foregroundMark x1="45690" y1="97250" x2="54310" y2="96500"/>
                        <a14:foregroundMark x1="75862" y1="92500" x2="65517" y2="96500"/>
                        <a14:foregroundMark x1="50000" y1="96500" x2="52874" y2="95000"/>
                        <a14:backgroundMark x1="13506" y1="70500" x2="19253" y2="88750"/>
                        <a14:backgroundMark x1="19253" y1="88750" x2="22989" y2="75250"/>
                        <a14:backgroundMark x1="22989" y1="75250" x2="28448" y2="88000"/>
                        <a14:backgroundMark x1="28448" y1="88000" x2="27874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50" y="2459162"/>
            <a:ext cx="2481651" cy="28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床にジャンプする男の子のイラスト（事故）">
            <a:extLst>
              <a:ext uri="{FF2B5EF4-FFF2-40B4-BE49-F238E27FC236}">
                <a16:creationId xmlns:a16="http://schemas.microsoft.com/office/drawing/2014/main" id="{F2B77EBD-3C89-4873-848C-CC9534850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40397" r="3554" b="37012"/>
          <a:stretch/>
        </p:blipFill>
        <p:spPr bwMode="auto">
          <a:xfrm rot="10045647">
            <a:off x="3452844" y="5104557"/>
            <a:ext cx="1063145" cy="8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長袖の体操着を着た女の子のイラスト">
            <a:extLst>
              <a:ext uri="{FF2B5EF4-FFF2-40B4-BE49-F238E27FC236}">
                <a16:creationId xmlns:a16="http://schemas.microsoft.com/office/drawing/2014/main" id="{89AEB36B-56C1-4382-BCA5-43F725D5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3" y="2754317"/>
            <a:ext cx="1454979" cy="22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長袖の体操着を着た女の子のイラスト">
            <a:extLst>
              <a:ext uri="{FF2B5EF4-FFF2-40B4-BE49-F238E27FC236}">
                <a16:creationId xmlns:a16="http://schemas.microsoft.com/office/drawing/2014/main" id="{89AEB36B-56C1-4382-BCA5-43F725D5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3" y="3277461"/>
            <a:ext cx="1454979" cy="22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長袖の体操着を着た女の子のイラスト">
            <a:extLst>
              <a:ext uri="{FF2B5EF4-FFF2-40B4-BE49-F238E27FC236}">
                <a16:creationId xmlns:a16="http://schemas.microsoft.com/office/drawing/2014/main" id="{89AEB36B-56C1-4382-BCA5-43F725D5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21" y="3863735"/>
            <a:ext cx="1454979" cy="22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743200" y="253217"/>
            <a:ext cx="8395855" cy="18870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りょうあしとびの</a:t>
            </a:r>
            <a:endParaRPr lang="en-US" altLang="ja-JP" sz="5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れん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しゅうを　しましょう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12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F12C50DF-404D-4A05-8AA2-90A2B28BAC49}"/>
              </a:ext>
            </a:extLst>
          </p:cNvPr>
          <p:cNvSpPr/>
          <p:nvPr/>
        </p:nvSpPr>
        <p:spPr>
          <a:xfrm>
            <a:off x="5504500" y="3170583"/>
            <a:ext cx="1611916" cy="1570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けん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D6FB4BA-9570-4A32-B058-E7C0CF7814F1}"/>
              </a:ext>
            </a:extLst>
          </p:cNvPr>
          <p:cNvSpPr/>
          <p:nvPr/>
        </p:nvSpPr>
        <p:spPr>
          <a:xfrm>
            <a:off x="7116417" y="2427246"/>
            <a:ext cx="1611916" cy="1570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ぱ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C90236E-0A52-449E-8EC5-248280ACF47C}"/>
              </a:ext>
            </a:extLst>
          </p:cNvPr>
          <p:cNvSpPr/>
          <p:nvPr/>
        </p:nvSpPr>
        <p:spPr>
          <a:xfrm>
            <a:off x="7116416" y="3997629"/>
            <a:ext cx="1611916" cy="1570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ぱ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579807B-10CE-49C5-83B7-FC8061B4C098}"/>
              </a:ext>
            </a:extLst>
          </p:cNvPr>
          <p:cNvSpPr/>
          <p:nvPr/>
        </p:nvSpPr>
        <p:spPr>
          <a:xfrm>
            <a:off x="3892584" y="3166937"/>
            <a:ext cx="1611916" cy="1570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けん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3953E74-E611-4D72-B84A-50C3454D37F8}"/>
              </a:ext>
            </a:extLst>
          </p:cNvPr>
          <p:cNvSpPr txBox="1">
            <a:spLocks/>
          </p:cNvSpPr>
          <p:nvPr/>
        </p:nvSpPr>
        <p:spPr>
          <a:xfrm>
            <a:off x="276517" y="253218"/>
            <a:ext cx="10571592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れんぞくで　とんで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みましょう</a:t>
            </a:r>
          </a:p>
        </p:txBody>
      </p:sp>
      <p:sp>
        <p:nvSpPr>
          <p:cNvPr id="9" name="下カーブ矢印 8"/>
          <p:cNvSpPr/>
          <p:nvPr/>
        </p:nvSpPr>
        <p:spPr>
          <a:xfrm>
            <a:off x="2911391" y="2494626"/>
            <a:ext cx="1787236" cy="869866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下カーブ矢印 9"/>
          <p:cNvSpPr/>
          <p:nvPr/>
        </p:nvSpPr>
        <p:spPr>
          <a:xfrm>
            <a:off x="4810035" y="2449350"/>
            <a:ext cx="1787236" cy="869866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 rot="19753852">
            <a:off x="6654611" y="3139318"/>
            <a:ext cx="1167190" cy="466701"/>
          </a:xfrm>
          <a:prstGeom prst="curvedDownArrow">
            <a:avLst>
              <a:gd name="adj1" fmla="val 34407"/>
              <a:gd name="adj2" fmla="val 102731"/>
              <a:gd name="adj3" fmla="val 4889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下カーブ矢印 11"/>
          <p:cNvSpPr/>
          <p:nvPr/>
        </p:nvSpPr>
        <p:spPr>
          <a:xfrm rot="1649729">
            <a:off x="6880860" y="3856494"/>
            <a:ext cx="1167190" cy="494988"/>
          </a:xfrm>
          <a:prstGeom prst="curvedDownArrow">
            <a:avLst>
              <a:gd name="adj1" fmla="val 34407"/>
              <a:gd name="adj2" fmla="val 102731"/>
              <a:gd name="adj3" fmla="val 4889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3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76516" y="253218"/>
            <a:ext cx="11915483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「けんけん</a:t>
            </a:r>
            <a:r>
              <a:rPr lang="ja-JP" altLang="en-US" sz="5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ぱ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ジャンケン」で　あそぼう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0B2C0E08-1497-4CAA-A89B-717CCD3F194E}"/>
              </a:ext>
            </a:extLst>
          </p:cNvPr>
          <p:cNvSpPr txBox="1">
            <a:spLocks/>
          </p:cNvSpPr>
          <p:nvPr/>
        </p:nvSpPr>
        <p:spPr>
          <a:xfrm>
            <a:off x="703921" y="1590262"/>
            <a:ext cx="6445024" cy="14778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［ルール］</a:t>
            </a:r>
            <a:endParaRPr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２つのチーム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　わかれます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運動会の応援のイラスト（赤組）">
            <a:extLst>
              <a:ext uri="{FF2B5EF4-FFF2-40B4-BE49-F238E27FC236}">
                <a16:creationId xmlns:a16="http://schemas.microsoft.com/office/drawing/2014/main" id="{60443934-73F7-40B5-B61E-EE71589F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7" y="3559474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運動会の応援のイラスト（白組）">
            <a:extLst>
              <a:ext uri="{FF2B5EF4-FFF2-40B4-BE49-F238E27FC236}">
                <a16:creationId xmlns:a16="http://schemas.microsoft.com/office/drawing/2014/main" id="{16796359-022E-40A9-9065-59BEA5AD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917" y="3559474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7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869927" y="257865"/>
            <a:ext cx="6819346" cy="15635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［ルール］</a:t>
            </a:r>
            <a:endParaRPr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でジャンケン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　します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2DBA97-BA23-4CEE-B697-FAF7089C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31" y="1936513"/>
            <a:ext cx="1229854" cy="12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CBA77B-A92A-4155-AE73-0D6FBC01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6" y="1936513"/>
            <a:ext cx="1337043" cy="12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長袖の体操着を着た女の子のイラスト">
            <a:extLst>
              <a:ext uri="{FF2B5EF4-FFF2-40B4-BE49-F238E27FC236}">
                <a16:creationId xmlns:a16="http://schemas.microsoft.com/office/drawing/2014/main" id="{89AEB36B-56C1-4382-BCA5-43F725D5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304" y="2683041"/>
            <a:ext cx="1454979" cy="22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長袖の体操着を着た男の子のイラスト">
            <a:extLst>
              <a:ext uri="{FF2B5EF4-FFF2-40B4-BE49-F238E27FC236}">
                <a16:creationId xmlns:a16="http://schemas.microsoft.com/office/drawing/2014/main" id="{5D5D94F5-388F-42C2-8A85-07C7AFDE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8" y="2610849"/>
            <a:ext cx="1454978" cy="22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58D526A-A72F-4BD9-88DE-E9C8D80F6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416" y="884728"/>
            <a:ext cx="580789" cy="11020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858" y="3369734"/>
            <a:ext cx="3879239" cy="21096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034" y="3369735"/>
            <a:ext cx="3656527" cy="21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92F2FFC-A3B3-4AE9-97C3-AA7C6918EB54}"/>
              </a:ext>
            </a:extLst>
          </p:cNvPr>
          <p:cNvSpPr txBox="1">
            <a:spLocks/>
          </p:cNvSpPr>
          <p:nvPr/>
        </p:nvSpPr>
        <p:spPr>
          <a:xfrm>
            <a:off x="4596873" y="5951834"/>
            <a:ext cx="7485813" cy="765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さいごまで　のこった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チーム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　かちです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098" name="Picture 2" descr="正面から見た体育座りのイラスト（男の子）">
            <a:extLst>
              <a:ext uri="{FF2B5EF4-FFF2-40B4-BE49-F238E27FC236}">
                <a16:creationId xmlns:a16="http://schemas.microsoft.com/office/drawing/2014/main" id="{F4998439-C351-4234-8C75-5B099E7E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39" y="1738857"/>
            <a:ext cx="1684552" cy="18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正面から見た体育座りのイラスト（男の子）">
            <a:extLst>
              <a:ext uri="{FF2B5EF4-FFF2-40B4-BE49-F238E27FC236}">
                <a16:creationId xmlns:a16="http://schemas.microsoft.com/office/drawing/2014/main" id="{37ECAAED-9273-411F-B99F-B3065D28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33" y="2868630"/>
            <a:ext cx="1684552" cy="18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正面から見た体育座りのイラスト（男の子）">
            <a:extLst>
              <a:ext uri="{FF2B5EF4-FFF2-40B4-BE49-F238E27FC236}">
                <a16:creationId xmlns:a16="http://schemas.microsoft.com/office/drawing/2014/main" id="{4EB8AF6A-EF68-414C-98E8-99AF2F46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27" y="4148988"/>
            <a:ext cx="1684552" cy="18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正面から見た体育座りのイラスト（女の子）">
            <a:extLst>
              <a:ext uri="{FF2B5EF4-FFF2-40B4-BE49-F238E27FC236}">
                <a16:creationId xmlns:a16="http://schemas.microsoft.com/office/drawing/2014/main" id="{9999D0C9-38B1-419D-BED4-3C5D14F9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13" y="1621248"/>
            <a:ext cx="1715040" cy="18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正面から見た体育座りのイラスト（女の子）">
            <a:extLst>
              <a:ext uri="{FF2B5EF4-FFF2-40B4-BE49-F238E27FC236}">
                <a16:creationId xmlns:a16="http://schemas.microsoft.com/office/drawing/2014/main" id="{B3376D74-EB5D-4ADA-88EF-56B1949C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02" y="2751022"/>
            <a:ext cx="1715040" cy="18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長袖の体操着を着た女の子のイラスト">
            <a:extLst>
              <a:ext uri="{FF2B5EF4-FFF2-40B4-BE49-F238E27FC236}">
                <a16:creationId xmlns:a16="http://schemas.microsoft.com/office/drawing/2014/main" id="{A01A2AC0-3977-4EE9-A82E-F5C69454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96" y="2926051"/>
            <a:ext cx="1794309" cy="27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5908C70-B1B9-43A7-8A04-3DBDDA9B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24" y="2859883"/>
            <a:ext cx="490775" cy="4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4AC3DAFC-664C-4508-8DEC-833BACB7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589">
            <a:off x="9758347" y="5372344"/>
            <a:ext cx="605633" cy="5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950AF35-0349-4480-B0D1-20FD19F2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337">
            <a:off x="6608761" y="4795015"/>
            <a:ext cx="792830" cy="7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09A56C4E-2926-4C95-A6CD-559B7872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996">
            <a:off x="10965134" y="2281998"/>
            <a:ext cx="792830" cy="7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005BB776-06B0-4D50-A691-76880AD3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099">
            <a:off x="7966134" y="1510245"/>
            <a:ext cx="792830" cy="7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39F41E7C-EE60-43B8-8E2D-456A8C1B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433">
            <a:off x="10516602" y="3752442"/>
            <a:ext cx="792830" cy="7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96D0AD89-0441-4A13-80C4-CE8B441260B4}"/>
              </a:ext>
            </a:extLst>
          </p:cNvPr>
          <p:cNvSpPr txBox="1">
            <a:spLocks/>
          </p:cNvSpPr>
          <p:nvPr/>
        </p:nvSpPr>
        <p:spPr>
          <a:xfrm>
            <a:off x="525210" y="121449"/>
            <a:ext cx="11563026" cy="14326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［ルール］</a:t>
            </a:r>
            <a:endParaRPr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ジャンケン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　まけたら、　つぎの　ひとと　こうたいします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14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運動会のイラスト「応援・チアリーダー・赤組」">
            <a:extLst>
              <a:ext uri="{FF2B5EF4-FFF2-40B4-BE49-F238E27FC236}">
                <a16:creationId xmlns:a16="http://schemas.microsoft.com/office/drawing/2014/main" id="{A748459D-BAF5-4C90-9BD3-2A986557E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7330" y="2113632"/>
            <a:ext cx="2641232" cy="23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運動会のイラスト「応援・チアリーダー・白組」">
            <a:extLst>
              <a:ext uri="{FF2B5EF4-FFF2-40B4-BE49-F238E27FC236}">
                <a16:creationId xmlns:a16="http://schemas.microsoft.com/office/drawing/2014/main" id="{9C8CCB03-35B0-4894-9AD2-928852801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6" y="4127851"/>
            <a:ext cx="2822713" cy="24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運動会のイラスト「応援・チアリーダー・赤組」">
            <a:extLst>
              <a:ext uri="{FF2B5EF4-FFF2-40B4-BE49-F238E27FC236}">
                <a16:creationId xmlns:a16="http://schemas.microsoft.com/office/drawing/2014/main" id="{B0B2A48D-F15D-4544-92AC-70852448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167" y="3554872"/>
            <a:ext cx="2641232" cy="23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運動会のイラスト「応援・チアリーダー・白組」">
            <a:extLst>
              <a:ext uri="{FF2B5EF4-FFF2-40B4-BE49-F238E27FC236}">
                <a16:creationId xmlns:a16="http://schemas.microsoft.com/office/drawing/2014/main" id="{CC43EC26-CD54-4803-ACEB-6DC02C0E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38" y="2034008"/>
            <a:ext cx="2822713" cy="24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運動会のイラスト「応援・チアリーダー・赤組」">
            <a:extLst>
              <a:ext uri="{FF2B5EF4-FFF2-40B4-BE49-F238E27FC236}">
                <a16:creationId xmlns:a16="http://schemas.microsoft.com/office/drawing/2014/main" id="{75EE10AD-555F-4B1A-B7D0-BAA54D52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7228" y="4127851"/>
            <a:ext cx="2641232" cy="23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運動会のイラスト「応援・チアリーダー・白組」">
            <a:extLst>
              <a:ext uri="{FF2B5EF4-FFF2-40B4-BE49-F238E27FC236}">
                <a16:creationId xmlns:a16="http://schemas.microsoft.com/office/drawing/2014/main" id="{A54AC8CD-F5C2-436E-97F9-7559AD6D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05" y="3740402"/>
            <a:ext cx="2822713" cy="24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0656F118-19F5-4D1E-AA02-74BB415C3AAD}"/>
              </a:ext>
            </a:extLst>
          </p:cNvPr>
          <p:cNvSpPr txBox="1">
            <a:spLocks/>
          </p:cNvSpPr>
          <p:nvPr/>
        </p:nvSpPr>
        <p:spPr>
          <a:xfrm>
            <a:off x="926847" y="140732"/>
            <a:ext cx="9921261" cy="15058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［ルール］</a:t>
            </a:r>
            <a:endParaRPr lang="en-US" altLang="ja-JP" sz="3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おともだちの　おうえんを　しましょう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40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701</Words>
  <Application>Microsoft Office PowerPoint</Application>
  <PresentationFormat>ワイド画面</PresentationFormat>
  <Paragraphs>85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BIZ UDPゴシック</vt:lpstr>
      <vt:lpstr>UD デジタル 教科書体 N-B</vt:lpstr>
      <vt:lpstr>游ゴシック</vt:lpstr>
      <vt:lpstr>游ゴシック Light</vt:lpstr>
      <vt:lpstr>Arial</vt:lpstr>
      <vt:lpstr>Office テーマ</vt:lpstr>
      <vt:lpstr>けんけんぱ　ジャンケン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けんけんぱジャンケン</dc:title>
  <dc:creator>Windows ユーザー</dc:creator>
  <cp:lastModifiedBy>Windows ユーザー</cp:lastModifiedBy>
  <cp:revision>21</cp:revision>
  <dcterms:created xsi:type="dcterms:W3CDTF">2021-06-29T02:15:55Z</dcterms:created>
  <dcterms:modified xsi:type="dcterms:W3CDTF">2022-02-10T09:06:48Z</dcterms:modified>
</cp:coreProperties>
</file>