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5" r:id="rId3"/>
    <p:sldId id="291" r:id="rId4"/>
    <p:sldId id="290" r:id="rId5"/>
    <p:sldId id="284" r:id="rId6"/>
    <p:sldId id="296" r:id="rId7"/>
    <p:sldId id="294" r:id="rId8"/>
    <p:sldId id="267" r:id="rId9"/>
    <p:sldId id="287" r:id="rId10"/>
    <p:sldId id="293" r:id="rId11"/>
    <p:sldId id="292" r:id="rId1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18E"/>
    <a:srgbClr val="BDD7EE"/>
    <a:srgbClr val="FFFF99"/>
    <a:srgbClr val="66FFFF"/>
    <a:srgbClr val="FFCCFF"/>
    <a:srgbClr val="FFCC66"/>
    <a:srgbClr val="CC0099"/>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83378" autoAdjust="0"/>
  </p:normalViewPr>
  <p:slideViewPr>
    <p:cSldViewPr snapToGrid="0">
      <p:cViewPr varScale="1">
        <p:scale>
          <a:sx n="67" d="100"/>
          <a:sy n="67" d="100"/>
        </p:scale>
        <p:origin x="644" y="52"/>
      </p:cViewPr>
      <p:guideLst/>
    </p:cSldViewPr>
  </p:slideViewPr>
  <p:outlineViewPr>
    <p:cViewPr>
      <p:scale>
        <a:sx n="33" d="100"/>
        <a:sy n="33" d="100"/>
      </p:scale>
      <p:origin x="0" y="-1086"/>
    </p:cViewPr>
  </p:outlineViewPr>
  <p:notesTextViewPr>
    <p:cViewPr>
      <p:scale>
        <a:sx n="1" d="1"/>
        <a:sy n="1" d="1"/>
      </p:scale>
      <p:origin x="0" y="0"/>
    </p:cViewPr>
  </p:notesTextViewPr>
  <p:sorterViewPr>
    <p:cViewPr varScale="1">
      <p:scale>
        <a:sx n="1" d="1"/>
        <a:sy n="1" d="1"/>
      </p:scale>
      <p:origin x="0" y="-2668"/>
    </p:cViewPr>
  </p:sorterViewPr>
  <p:notesViewPr>
    <p:cSldViewPr snapToGrid="0">
      <p:cViewPr varScale="1">
        <p:scale>
          <a:sx n="49" d="100"/>
          <a:sy n="49" d="100"/>
        </p:scale>
        <p:origin x="291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0862559-541E-47C3-A0C3-61932287EF2E}" type="datetimeFigureOut">
              <a:rPr kumimoji="1" lang="ja-JP" altLang="en-US" smtClean="0"/>
              <a:t>2021/8/8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3780274-A179-4A90-B17F-C51F44E7F639}" type="slidenum">
              <a:rPr kumimoji="1" lang="ja-JP" altLang="en-US" smtClean="0"/>
              <a:t>‹#›</a:t>
            </a:fld>
            <a:endParaRPr kumimoji="1" lang="ja-JP" altLang="en-US"/>
          </a:p>
        </p:txBody>
      </p:sp>
    </p:spTree>
    <p:extLst>
      <p:ext uri="{BB962C8B-B14F-4D97-AF65-F5344CB8AC3E}">
        <p14:creationId xmlns:p14="http://schemas.microsoft.com/office/powerpoint/2010/main" val="18141598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楽しく歌おう。</a:t>
            </a: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a:t>
            </a:fld>
            <a:endParaRPr kumimoji="1" lang="ja-JP" altLang="en-US"/>
          </a:p>
        </p:txBody>
      </p:sp>
    </p:spTree>
    <p:extLst>
      <p:ext uri="{BB962C8B-B14F-4D97-AF65-F5344CB8AC3E}">
        <p14:creationId xmlns:p14="http://schemas.microsoft.com/office/powerpoint/2010/main" val="210695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次に聴くのは、「オーバーザレインボー」という曲です。</a:t>
            </a:r>
            <a:endParaRPr kumimoji="1" lang="en-US" altLang="ja-JP" dirty="0"/>
          </a:p>
          <a:p>
            <a:endParaRPr kumimoji="1" lang="en-US" altLang="ja-JP" dirty="0"/>
          </a:p>
          <a:p>
            <a:r>
              <a:rPr kumimoji="1" lang="ja-JP" altLang="en-US" dirty="0"/>
              <a:t>　皆さんは、空に大きな虹が架かっているのを見たことがありますか？</a:t>
            </a:r>
            <a:endParaRPr kumimoji="1" lang="en-US" altLang="ja-JP" dirty="0"/>
          </a:p>
          <a:p>
            <a:r>
              <a:rPr kumimoji="1" lang="ja-JP" altLang="en-US" dirty="0"/>
              <a:t>　この曲は、「オズの魔法使い」というミュージカルの曲です。ゆったりとした早さと、音の高さが大きく変わるメロディーを味わいながら聴いてみましょう。</a:t>
            </a:r>
            <a:endParaRPr kumimoji="1" lang="en-US" altLang="ja-JP" dirty="0"/>
          </a:p>
          <a:p>
            <a:endParaRPr kumimoji="1" lang="en-US" altLang="ja-JP" dirty="0"/>
          </a:p>
          <a:p>
            <a:r>
              <a:rPr kumimoji="1" lang="ja-JP" altLang="en-US" dirty="0"/>
              <a:t>　（曲を流す）</a:t>
            </a:r>
            <a:endParaRPr kumimoji="1" lang="en-US" altLang="ja-JP" dirty="0"/>
          </a:p>
          <a:p>
            <a:r>
              <a:rPr kumimoji="1" lang="ja-JP" altLang="en-US" dirty="0"/>
              <a:t>　</a:t>
            </a:r>
            <a:endParaRPr kumimoji="1" lang="en-US" altLang="ja-JP" dirty="0"/>
          </a:p>
          <a:p>
            <a:r>
              <a:rPr kumimoji="1" lang="ja-JP" altLang="en-US" dirty="0"/>
              <a:t>　どうでしたか？この曲は、英語で歌われているものや色々な楽器で演奏されているものがありますので、表現の違いなどを比べながら聴いてみましょう。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13780274-A179-4A90-B17F-C51F44E7F639}" type="slidenum">
              <a:rPr kumimoji="1" lang="ja-JP" altLang="en-US" smtClean="0"/>
              <a:t>10</a:t>
            </a:fld>
            <a:endParaRPr kumimoji="1" lang="ja-JP" altLang="en-US"/>
          </a:p>
        </p:txBody>
      </p:sp>
    </p:spTree>
    <p:extLst>
      <p:ext uri="{BB962C8B-B14F-4D97-AF65-F5344CB8AC3E}">
        <p14:creationId xmlns:p14="http://schemas.microsoft.com/office/powerpoint/2010/main" val="409549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最後に聴くのは、「シンコペイテッド・クロック」という曲です。</a:t>
            </a:r>
            <a:endParaRPr kumimoji="1" lang="en-US" altLang="ja-JP" dirty="0"/>
          </a:p>
          <a:p>
            <a:r>
              <a:rPr kumimoji="1" lang="ja-JP" altLang="en-US" dirty="0"/>
              <a:t>　この曲は、時計がテーマとなっている曲で、２段階の教材で紹介している「ウッドブロック」という楽器が使われています。</a:t>
            </a:r>
            <a:endParaRPr kumimoji="1" lang="en-US" altLang="ja-JP" dirty="0"/>
          </a:p>
          <a:p>
            <a:endParaRPr kumimoji="1" lang="en-US" altLang="ja-JP" dirty="0"/>
          </a:p>
          <a:p>
            <a:r>
              <a:rPr kumimoji="1" lang="ja-JP" altLang="en-US" dirty="0"/>
              <a:t>　時計が「チクタク」と時を刻む様子や、目覚ましのベルの音に注目しながら聴いてみましょう。</a:t>
            </a:r>
            <a:endParaRPr kumimoji="1" lang="en-US" altLang="ja-JP" dirty="0"/>
          </a:p>
          <a:p>
            <a:endParaRPr kumimoji="1" lang="en-US" altLang="ja-JP" dirty="0"/>
          </a:p>
          <a:p>
            <a:r>
              <a:rPr kumimoji="1" lang="ja-JP" altLang="en-US" dirty="0"/>
              <a:t>　（曲を流す）</a:t>
            </a:r>
            <a:endParaRPr kumimoji="1" lang="en-US" altLang="ja-JP" dirty="0"/>
          </a:p>
          <a:p>
            <a:r>
              <a:rPr kumimoji="1" lang="ja-JP" altLang="en-US" dirty="0"/>
              <a:t>　</a:t>
            </a:r>
            <a:endParaRPr kumimoji="1" lang="en-US" altLang="ja-JP" dirty="0"/>
          </a:p>
          <a:p>
            <a:r>
              <a:rPr kumimoji="1" lang="ja-JP" altLang="en-US" dirty="0"/>
              <a:t>　どうでしたか？時計が動く様子が分かりましたか？</a:t>
            </a:r>
            <a:endParaRPr kumimoji="1" lang="en-US" altLang="ja-JP" dirty="0"/>
          </a:p>
          <a:p>
            <a:r>
              <a:rPr kumimoji="1" lang="ja-JP" altLang="en-US" dirty="0"/>
              <a:t>　ここで皆さんに質問をします（吹き出しを表示）</a:t>
            </a:r>
            <a:endParaRPr kumimoji="1" lang="en-US" altLang="ja-JP" dirty="0"/>
          </a:p>
          <a:p>
            <a:r>
              <a:rPr kumimoji="1" lang="ja-JP" altLang="en-US" dirty="0"/>
              <a:t>　曲の最後に、「ヒュ⤴ジャンジャン」という部分がありましたが、これは、何を表していたのでしょうか？</a:t>
            </a:r>
            <a:endParaRPr kumimoji="1" lang="en-US" altLang="ja-JP" dirty="0"/>
          </a:p>
          <a:p>
            <a:r>
              <a:rPr kumimoji="1" lang="ja-JP" altLang="en-US" dirty="0"/>
              <a:t>　近くの人と話し合ってみましょう。（少し待つ）</a:t>
            </a:r>
            <a:endParaRPr kumimoji="1" lang="en-US" altLang="ja-JP" dirty="0"/>
          </a:p>
          <a:p>
            <a:endParaRPr kumimoji="1" lang="en-US" altLang="ja-JP" dirty="0"/>
          </a:p>
          <a:p>
            <a:r>
              <a:rPr kumimoji="1" lang="ja-JP" altLang="en-US" dirty="0"/>
              <a:t>　ウッドブロックが学校にある人は、演奏に合わせて叩いてみるのも面白いと思います。</a:t>
            </a:r>
            <a:endParaRPr kumimoji="1" lang="en-US" altLang="ja-JP" dirty="0"/>
          </a:p>
          <a:p>
            <a:endParaRPr kumimoji="1" lang="en-US" altLang="ja-JP" dirty="0"/>
          </a:p>
          <a:p>
            <a:r>
              <a:rPr kumimoji="1" lang="ja-JP" altLang="en-US" dirty="0"/>
              <a:t>　</a:t>
            </a:r>
          </a:p>
        </p:txBody>
      </p:sp>
      <p:sp>
        <p:nvSpPr>
          <p:cNvPr id="4" name="スライド番号プレースホルダー 3"/>
          <p:cNvSpPr>
            <a:spLocks noGrp="1"/>
          </p:cNvSpPr>
          <p:nvPr>
            <p:ph type="sldNum" sz="quarter" idx="5"/>
          </p:nvPr>
        </p:nvSpPr>
        <p:spPr/>
        <p:txBody>
          <a:bodyPr/>
          <a:lstStyle/>
          <a:p>
            <a:fld id="{13780274-A179-4A90-B17F-C51F44E7F639}" type="slidenum">
              <a:rPr kumimoji="1" lang="ja-JP" altLang="en-US" smtClean="0"/>
              <a:t>11</a:t>
            </a:fld>
            <a:endParaRPr kumimoji="1" lang="ja-JP" altLang="en-US"/>
          </a:p>
        </p:txBody>
      </p:sp>
    </p:spTree>
    <p:extLst>
      <p:ext uri="{BB962C8B-B14F-4D97-AF65-F5344CB8AC3E}">
        <p14:creationId xmlns:p14="http://schemas.microsoft.com/office/powerpoint/2010/main" val="2891376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今日は、「さんぽ」を歌ってみましょう。</a:t>
            </a:r>
            <a:endParaRPr kumimoji="1" lang="en-US" altLang="ja-JP" dirty="0"/>
          </a:p>
          <a:p>
            <a:endParaRPr kumimoji="1" lang="en-US" altLang="ja-JP" dirty="0"/>
          </a:p>
          <a:p>
            <a:r>
              <a:rPr kumimoji="1" lang="ja-JP" altLang="en-US" dirty="0"/>
              <a:t>　この歌は、「行進曲」と言って、歩く速さに合わせて作られた音楽です。</a:t>
            </a:r>
            <a:endParaRPr kumimoji="1" lang="en-US" altLang="ja-JP" dirty="0"/>
          </a:p>
          <a:p>
            <a:endParaRPr kumimoji="1" lang="en-US" altLang="ja-JP" dirty="0"/>
          </a:p>
          <a:p>
            <a:r>
              <a:rPr kumimoji="1" lang="ja-JP" altLang="en-US" dirty="0"/>
              <a:t>　皆さんも、散歩をしていて、色々なものを見ることがあると思います。</a:t>
            </a:r>
            <a:endParaRPr kumimoji="1" lang="en-US" altLang="ja-JP" dirty="0"/>
          </a:p>
          <a:p>
            <a:r>
              <a:rPr kumimoji="1" lang="ja-JP" altLang="en-US" dirty="0"/>
              <a:t>　歌詞には、身の回りの風景や生き物が登場するので、イメージしながら先生やお家の人と一緒に元気に歌ってみましょう。</a:t>
            </a:r>
            <a:endParaRPr kumimoji="1" lang="en-US" altLang="ja-JP" dirty="0"/>
          </a:p>
          <a:p>
            <a:endParaRPr kumimoji="1" lang="en-US" altLang="ja-JP" dirty="0"/>
          </a:p>
          <a:p>
            <a:r>
              <a:rPr kumimoji="1" lang="ja-JP" altLang="en-US" dirty="0"/>
              <a:t>　（曲を流す）</a:t>
            </a:r>
            <a:endParaRPr kumimoji="1" lang="en-US" altLang="ja-JP" dirty="0"/>
          </a:p>
        </p:txBody>
      </p:sp>
      <p:sp>
        <p:nvSpPr>
          <p:cNvPr id="4" name="スライド番号プレースホルダー 3"/>
          <p:cNvSpPr>
            <a:spLocks noGrp="1"/>
          </p:cNvSpPr>
          <p:nvPr>
            <p:ph type="sldNum" sz="quarter" idx="5"/>
          </p:nvPr>
        </p:nvSpPr>
        <p:spPr/>
        <p:txBody>
          <a:bodyPr/>
          <a:lstStyle/>
          <a:p>
            <a:fld id="{13780274-A179-4A90-B17F-C51F44E7F639}" type="slidenum">
              <a:rPr kumimoji="1" lang="ja-JP" altLang="en-US" smtClean="0"/>
              <a:t>2</a:t>
            </a:fld>
            <a:endParaRPr kumimoji="1" lang="ja-JP" altLang="en-US"/>
          </a:p>
        </p:txBody>
      </p:sp>
    </p:spTree>
    <p:extLst>
      <p:ext uri="{BB962C8B-B14F-4D97-AF65-F5344CB8AC3E}">
        <p14:creationId xmlns:p14="http://schemas.microsoft.com/office/powerpoint/2010/main" val="267455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次は、「手のひらを太陽に」を歌いましょう。</a:t>
            </a:r>
            <a:endParaRPr kumimoji="1" lang="en-US" altLang="ja-JP" dirty="0"/>
          </a:p>
          <a:p>
            <a:endParaRPr kumimoji="1" lang="en-US" altLang="ja-JP" dirty="0"/>
          </a:p>
          <a:p>
            <a:r>
              <a:rPr kumimoji="1" lang="ja-JP" altLang="en-US" dirty="0"/>
              <a:t>　この歌は、アンパンマンの作者である、やなせたかしさんが詞を作った曲です。</a:t>
            </a:r>
            <a:endParaRPr kumimoji="1" lang="en-US" altLang="ja-JP" dirty="0"/>
          </a:p>
          <a:p>
            <a:r>
              <a:rPr kumimoji="1" lang="ja-JP" altLang="en-US" dirty="0"/>
              <a:t>　「生きている」という言葉が歌詞の中に何度も出てきますので、「生きているから歌うんだ」や「生きているから悲しいんだ」はどのように歌ったら良いかを考えながら歌ってみましょう。</a:t>
            </a:r>
            <a:endParaRPr kumimoji="1" lang="en-US" altLang="ja-JP" dirty="0"/>
          </a:p>
          <a:p>
            <a:endParaRPr kumimoji="1" lang="en-US" altLang="ja-JP" dirty="0"/>
          </a:p>
          <a:p>
            <a:r>
              <a:rPr kumimoji="1" lang="ja-JP" altLang="en-US" dirty="0"/>
              <a:t>　また、歌い出しの「僕らは」という部分は、はねるように歌うと元気な感じが出ます。リズムを感じながら、元気いっぱい歌いましょう。</a:t>
            </a:r>
            <a:endParaRPr kumimoji="1" lang="en-US" altLang="ja-JP" dirty="0"/>
          </a:p>
          <a:p>
            <a:endParaRPr kumimoji="1" lang="en-US" altLang="ja-JP" dirty="0"/>
          </a:p>
          <a:p>
            <a:r>
              <a:rPr kumimoji="1" lang="ja-JP" altLang="en-US" dirty="0"/>
              <a:t>　（曲を流す）</a:t>
            </a:r>
            <a:endParaRPr kumimoji="1" lang="en-US" altLang="ja-JP" dirty="0"/>
          </a:p>
          <a:p>
            <a:endParaRPr kumimoji="1" lang="en-US" altLang="ja-JP" dirty="0"/>
          </a:p>
          <a:p>
            <a:r>
              <a:rPr kumimoji="1" lang="ja-JP" altLang="en-US" dirty="0"/>
              <a:t>　</a:t>
            </a: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3</a:t>
            </a:fld>
            <a:endParaRPr kumimoji="1" lang="ja-JP" altLang="en-US"/>
          </a:p>
        </p:txBody>
      </p:sp>
    </p:spTree>
    <p:extLst>
      <p:ext uri="{BB962C8B-B14F-4D97-AF65-F5344CB8AC3E}">
        <p14:creationId xmlns:p14="http://schemas.microsoft.com/office/powerpoint/2010/main" val="4113188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リズムに乗って。</a:t>
            </a: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4</a:t>
            </a:fld>
            <a:endParaRPr kumimoji="1" lang="ja-JP" altLang="en-US"/>
          </a:p>
        </p:txBody>
      </p:sp>
    </p:spTree>
    <p:extLst>
      <p:ext uri="{BB962C8B-B14F-4D97-AF65-F5344CB8AC3E}">
        <p14:creationId xmlns:p14="http://schemas.microsoft.com/office/powerpoint/2010/main" val="3482300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83306"/>
            <a:ext cx="5445760" cy="4885987"/>
          </a:xfrm>
        </p:spPr>
        <p:txBody>
          <a:bodyPr/>
          <a:lstStyle/>
          <a:p>
            <a:r>
              <a:rPr kumimoji="1" lang="ja-JP" altLang="en-US" dirty="0"/>
              <a:t>　皆さんは、「リズム」という言葉を聞いたことがありますか？</a:t>
            </a:r>
            <a:endParaRPr kumimoji="1" lang="en-US" altLang="ja-JP" dirty="0"/>
          </a:p>
          <a:p>
            <a:r>
              <a:rPr kumimoji="1" lang="ja-JP" altLang="en-US" dirty="0"/>
              <a:t>　リズムとは、様々な長さの音の組み合わせのことを言います。（クリックで音符を表示）音楽の時間に音符を見たことがありますね？　</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いきなり音譜を読むのは難しいので、（音符を消す）ここでは、言葉を使って、リズムの特徴を考えてみましょう。</a:t>
            </a:r>
            <a:endParaRPr kumimoji="1" lang="en-US" altLang="ja-JP" dirty="0"/>
          </a:p>
          <a:p>
            <a:r>
              <a:rPr kumimoji="1" lang="ja-JP" altLang="en-US" dirty="0"/>
              <a:t>　（クリックで食べ物の画像を表示）ここに、２つの食べ物があります。黄色の枠は「パン」が、水色の枠は「サクランボ」が描かれています。</a:t>
            </a:r>
            <a:endParaRPr kumimoji="1" lang="en-US" altLang="ja-JP" dirty="0"/>
          </a:p>
          <a:p>
            <a:endParaRPr kumimoji="1" lang="en-US" altLang="ja-JP" dirty="0"/>
          </a:p>
          <a:p>
            <a:r>
              <a:rPr kumimoji="1" lang="ja-JP" altLang="en-US" dirty="0"/>
              <a:t>　皆さんに、食べ物の名前を手拍子で表してもらいます。　「パン」の絵は３つあるので「パン、パン、パン」となります。</a:t>
            </a:r>
            <a:endParaRPr kumimoji="1" lang="en-US" altLang="ja-JP" dirty="0"/>
          </a:p>
          <a:p>
            <a:r>
              <a:rPr kumimoji="1" lang="ja-JP" altLang="en-US" dirty="0"/>
              <a:t>　では、やってみましょう（せーの）「パン、パン、パン」　</a:t>
            </a:r>
            <a:endParaRPr kumimoji="1" lang="en-US" altLang="ja-JP" dirty="0"/>
          </a:p>
          <a:p>
            <a:r>
              <a:rPr kumimoji="1" lang="ja-JP" altLang="en-US" dirty="0"/>
              <a:t>　できたかな？</a:t>
            </a:r>
            <a:endParaRPr kumimoji="1" lang="en-US" altLang="ja-JP" dirty="0"/>
          </a:p>
          <a:p>
            <a:r>
              <a:rPr kumimoji="1" lang="ja-JP" altLang="en-US" dirty="0"/>
              <a:t>　</a:t>
            </a:r>
            <a:endParaRPr kumimoji="1" lang="en-US" altLang="ja-JP" dirty="0"/>
          </a:p>
          <a:p>
            <a:r>
              <a:rPr kumimoji="1" lang="ja-JP" altLang="en-US" dirty="0"/>
              <a:t>　次は、「サクランボ」です。</a:t>
            </a:r>
            <a:endParaRPr kumimoji="1" lang="en-US" altLang="ja-JP" dirty="0"/>
          </a:p>
          <a:p>
            <a:r>
              <a:rPr kumimoji="1" lang="ja-JP" altLang="en-US" dirty="0"/>
              <a:t>　では、やってみましょう（せーの）「さくらんぼ」</a:t>
            </a:r>
            <a:endParaRPr kumimoji="1" lang="en-US" altLang="ja-JP" dirty="0"/>
          </a:p>
          <a:p>
            <a:r>
              <a:rPr kumimoji="1" lang="ja-JP" altLang="en-US" dirty="0"/>
              <a:t>　できたかな？</a:t>
            </a:r>
            <a:endParaRPr kumimoji="1" lang="en-US" altLang="ja-JP" dirty="0"/>
          </a:p>
          <a:p>
            <a:endParaRPr kumimoji="1" lang="en-US" altLang="ja-JP" dirty="0"/>
          </a:p>
          <a:p>
            <a:r>
              <a:rPr kumimoji="1" lang="ja-JP" altLang="en-US" dirty="0"/>
              <a:t>　２つのリズムをやってみて、どのような違いを感じましたか？</a:t>
            </a:r>
            <a:endParaRPr kumimoji="1" lang="en-US" altLang="ja-JP" dirty="0"/>
          </a:p>
          <a:p>
            <a:r>
              <a:rPr kumimoji="1" lang="ja-JP" altLang="en-US" dirty="0"/>
              <a:t>　近くの人と話し合ってみましょう（少し待つ）</a:t>
            </a:r>
            <a:endParaRPr kumimoji="1" lang="en-US" altLang="ja-JP" dirty="0"/>
          </a:p>
          <a:p>
            <a:r>
              <a:rPr kumimoji="1" lang="ja-JP" altLang="en-US" dirty="0"/>
              <a:t>　</a:t>
            </a:r>
            <a:endParaRPr kumimoji="1" lang="en-US" altLang="ja-JP" dirty="0"/>
          </a:p>
          <a:p>
            <a:r>
              <a:rPr kumimoji="1" lang="ja-JP" altLang="en-US" dirty="0"/>
              <a:t>　「パン」よりも「サクランボ」の方が、「早い感じ」や「忙しい感じ」がしたのではないでしょうか？</a:t>
            </a:r>
            <a:endParaRPr kumimoji="1" lang="en-US" altLang="ja-JP" dirty="0"/>
          </a:p>
          <a:p>
            <a:r>
              <a:rPr kumimoji="1" lang="ja-JP" altLang="en-US" dirty="0"/>
              <a:t>　リズムには、長いリズムや細かいリズムなど、色々な形があります。</a:t>
            </a:r>
            <a:endParaRPr kumimoji="1" lang="en-US" altLang="ja-JP" dirty="0"/>
          </a:p>
        </p:txBody>
      </p:sp>
      <p:sp>
        <p:nvSpPr>
          <p:cNvPr id="4" name="スライド番号プレースホルダー 3"/>
          <p:cNvSpPr>
            <a:spLocks noGrp="1"/>
          </p:cNvSpPr>
          <p:nvPr>
            <p:ph type="sldNum" sz="quarter" idx="10"/>
          </p:nvPr>
        </p:nvSpPr>
        <p:spPr/>
        <p:txBody>
          <a:bodyPr/>
          <a:lstStyle/>
          <a:p>
            <a:fld id="{F3091EC9-5638-4219-A2A6-BD5E7E1F948E}" type="slidenum">
              <a:rPr kumimoji="1" lang="ja-JP" altLang="en-US" smtClean="0"/>
              <a:t>5</a:t>
            </a:fld>
            <a:endParaRPr kumimoji="1" lang="ja-JP" altLang="en-US"/>
          </a:p>
        </p:txBody>
      </p:sp>
    </p:spTree>
    <p:extLst>
      <p:ext uri="{BB962C8B-B14F-4D97-AF65-F5344CB8AC3E}">
        <p14:creationId xmlns:p14="http://schemas.microsoft.com/office/powerpoint/2010/main" val="946114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では、少し、長いリズムに挑戦してみましょう。「パン」と「かき」を使ったリズムです。</a:t>
            </a:r>
            <a:endParaRPr kumimoji="1" lang="en-US" altLang="ja-JP" dirty="0"/>
          </a:p>
          <a:p>
            <a:r>
              <a:rPr kumimoji="1" lang="ja-JP" altLang="en-US" dirty="0"/>
              <a:t>　まずは、一緒に読んでみましょう。</a:t>
            </a:r>
            <a:endParaRPr kumimoji="1" lang="en-US" altLang="ja-JP" dirty="0"/>
          </a:p>
          <a:p>
            <a:r>
              <a:rPr kumimoji="1" lang="ja-JP" altLang="en-US" dirty="0"/>
              <a:t>　（せーの）「パン、パン、パン、（うん）パン、かき、パン（うん）」</a:t>
            </a:r>
            <a:endParaRPr kumimoji="1" lang="en-US" altLang="ja-JP" dirty="0"/>
          </a:p>
          <a:p>
            <a:r>
              <a:rPr kumimoji="1" lang="ja-JP" altLang="en-US" dirty="0"/>
              <a:t>　できましたか？</a:t>
            </a:r>
            <a:endParaRPr kumimoji="1" lang="en-US" altLang="ja-JP" dirty="0"/>
          </a:p>
          <a:p>
            <a:r>
              <a:rPr kumimoji="1" lang="ja-JP" altLang="en-US" dirty="0"/>
              <a:t>　（うん）はリズム打ちをしないお休みの場所です。</a:t>
            </a:r>
            <a:endParaRPr kumimoji="1" lang="en-US" altLang="ja-JP" dirty="0"/>
          </a:p>
          <a:p>
            <a:endParaRPr kumimoji="1" lang="en-US" altLang="ja-JP" dirty="0"/>
          </a:p>
          <a:p>
            <a:r>
              <a:rPr kumimoji="1" lang="ja-JP" altLang="en-US" dirty="0"/>
              <a:t>　今度は、私がリズムを読むので、皆さんは手拍子でリズム打ちをしてみましょう！</a:t>
            </a:r>
            <a:endParaRPr kumimoji="1" lang="en-US" altLang="ja-JP" dirty="0"/>
          </a:p>
          <a:p>
            <a:r>
              <a:rPr kumimoji="1" lang="ja-JP" altLang="en-US" dirty="0"/>
              <a:t>　（せーの）「パン、パン、パン、（うん）パン、かき、パン（うん）」</a:t>
            </a:r>
            <a:endParaRPr kumimoji="1" lang="en-US" altLang="ja-JP" dirty="0"/>
          </a:p>
          <a:p>
            <a:endParaRPr kumimoji="1" lang="en-US" altLang="ja-JP" dirty="0"/>
          </a:p>
          <a:p>
            <a:r>
              <a:rPr kumimoji="1" lang="ja-JP" altLang="en-US" dirty="0"/>
              <a:t>　できましたか？</a:t>
            </a:r>
            <a:endParaRPr kumimoji="1" lang="en-US" altLang="ja-JP" dirty="0"/>
          </a:p>
          <a:p>
            <a:r>
              <a:rPr kumimoji="1" lang="ja-JP" altLang="en-US" dirty="0"/>
              <a:t>　</a:t>
            </a:r>
            <a:endParaRPr kumimoji="1" lang="en-US" altLang="ja-JP" dirty="0"/>
          </a:p>
          <a:p>
            <a:r>
              <a:rPr kumimoji="1" lang="ja-JP" altLang="en-US" dirty="0"/>
              <a:t>　下に、何も入っていない四角があります。食べ物や乗り物など、物の名前を入れて自分でリズムを作ってみましょう。</a:t>
            </a:r>
            <a:endParaRPr kumimoji="1" lang="en-US" altLang="ja-JP" dirty="0"/>
          </a:p>
          <a:p>
            <a:r>
              <a:rPr kumimoji="1" lang="ja-JP" altLang="en-US" dirty="0"/>
              <a:t>　パンは手拍子、かきは足踏みなど、名前ごとに場所を決めると面白いですよ。ぜひ挑戦してみてください。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6</a:t>
            </a:fld>
            <a:endParaRPr kumimoji="1" lang="ja-JP" altLang="en-US"/>
          </a:p>
        </p:txBody>
      </p:sp>
    </p:spTree>
    <p:extLst>
      <p:ext uri="{BB962C8B-B14F-4D97-AF65-F5344CB8AC3E}">
        <p14:creationId xmlns:p14="http://schemas.microsoft.com/office/powerpoint/2010/main" val="3214941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世界には、色々なリズムの音楽があります。色々なリズムを知ることで、より音楽を楽しむことができます。</a:t>
            </a:r>
            <a:endParaRPr kumimoji="1" lang="en-US" altLang="ja-JP" dirty="0"/>
          </a:p>
          <a:p>
            <a:endParaRPr kumimoji="1" lang="en-US" altLang="ja-JP" dirty="0"/>
          </a:p>
          <a:p>
            <a:r>
              <a:rPr kumimoji="1" lang="ja-JP" altLang="en-US" dirty="0"/>
              <a:t>　今日は、「マンボ」という音楽を聴いてみましょう。　</a:t>
            </a:r>
            <a:endParaRPr kumimoji="1" lang="en-US" altLang="ja-JP" dirty="0"/>
          </a:p>
          <a:p>
            <a:r>
              <a:rPr kumimoji="1" lang="ja-JP" altLang="en-US" dirty="0"/>
              <a:t>　「マンボ」は、キューバという国の踊りの音楽で、明るく、スピード感のあるリズムが特徴です。</a:t>
            </a:r>
            <a:endParaRPr kumimoji="1" lang="en-US" altLang="ja-JP" dirty="0"/>
          </a:p>
          <a:p>
            <a:endParaRPr kumimoji="1" lang="en-US" altLang="ja-JP" dirty="0"/>
          </a:p>
          <a:p>
            <a:r>
              <a:rPr kumimoji="1" lang="ja-JP" altLang="en-US" dirty="0"/>
              <a:t>　音楽に合わせて体を動かしたり、楽器がある人は、自由に楽器を鳴らしたりしてみましょう。</a:t>
            </a:r>
            <a:endParaRPr kumimoji="1" lang="en-US" altLang="ja-JP" dirty="0"/>
          </a:p>
          <a:p>
            <a:endParaRPr kumimoji="1" lang="en-US" altLang="ja-JP" dirty="0"/>
          </a:p>
          <a:p>
            <a:r>
              <a:rPr kumimoji="1" lang="ja-JP" altLang="en-US" dirty="0"/>
              <a:t>　（音楽を流す）</a:t>
            </a:r>
            <a:endParaRPr kumimoji="1" lang="en-US" altLang="ja-JP" dirty="0"/>
          </a:p>
          <a:p>
            <a:endParaRPr kumimoji="1" lang="en-US" altLang="ja-JP" dirty="0"/>
          </a:p>
          <a:p>
            <a:r>
              <a:rPr kumimoji="1" lang="ja-JP" altLang="en-US" dirty="0"/>
              <a:t>　いかがでしたか？</a:t>
            </a:r>
            <a:endParaRPr kumimoji="1" lang="en-US" altLang="ja-JP" dirty="0"/>
          </a:p>
          <a:p>
            <a:r>
              <a:rPr kumimoji="1" lang="ja-JP" altLang="en-US" dirty="0"/>
              <a:t>（手作り楽器の画像を表示する）</a:t>
            </a:r>
            <a:endParaRPr kumimoji="1" lang="en-US" altLang="ja-JP" dirty="0"/>
          </a:p>
          <a:p>
            <a:r>
              <a:rPr kumimoji="1" lang="ja-JP" altLang="en-US" dirty="0"/>
              <a:t>　ペットボトルや空き缶、食品のトレーなどを使って楽器を作ることができます。手作り楽器を作って演奏するのも楽しいので、挑戦してみて下さい。</a:t>
            </a: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7</a:t>
            </a:fld>
            <a:endParaRPr kumimoji="1" lang="ja-JP" altLang="en-US"/>
          </a:p>
        </p:txBody>
      </p:sp>
    </p:spTree>
    <p:extLst>
      <p:ext uri="{BB962C8B-B14F-4D97-AF65-F5344CB8AC3E}">
        <p14:creationId xmlns:p14="http://schemas.microsoft.com/office/powerpoint/2010/main" val="213627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色々な音楽を聴こう。</a:t>
            </a:r>
            <a:endParaRPr kumimoji="1" lang="en-US" altLang="ja-JP" dirty="0"/>
          </a:p>
          <a:p>
            <a:endParaRPr kumimoji="1" lang="en-US" altLang="ja-JP" dirty="0"/>
          </a:p>
          <a:p>
            <a:r>
              <a:rPr kumimoji="1" lang="ja-JP" altLang="en-US" dirty="0"/>
              <a:t>　ここでは、曲の速さやリズムの特徴、楽器の音色に注目しながら聴いてみましょう。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8</a:t>
            </a:fld>
            <a:endParaRPr kumimoji="1" lang="ja-JP" altLang="en-US"/>
          </a:p>
        </p:txBody>
      </p:sp>
    </p:spTree>
    <p:extLst>
      <p:ext uri="{BB962C8B-B14F-4D97-AF65-F5344CB8AC3E}">
        <p14:creationId xmlns:p14="http://schemas.microsoft.com/office/powerpoint/2010/main" val="354174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最初に聴くのは、「小犬のワルツ」という曲です。</a:t>
            </a:r>
            <a:endParaRPr kumimoji="1" lang="en-US" altLang="ja-JP" dirty="0"/>
          </a:p>
          <a:p>
            <a:r>
              <a:rPr kumimoji="1" lang="ja-JP" altLang="en-US" dirty="0"/>
              <a:t>　</a:t>
            </a:r>
            <a:endParaRPr kumimoji="1" lang="en-US" altLang="ja-JP" dirty="0"/>
          </a:p>
          <a:p>
            <a:r>
              <a:rPr kumimoji="1" lang="ja-JP" altLang="en-US" dirty="0"/>
              <a:t>　この曲は、小犬が自分の尻尾を追いかけ回している様子を表しています。</a:t>
            </a:r>
            <a:endParaRPr kumimoji="1" lang="en-US" altLang="ja-JP" dirty="0"/>
          </a:p>
          <a:p>
            <a:r>
              <a:rPr kumimoji="1" lang="ja-JP" altLang="en-US" dirty="0"/>
              <a:t>　ピアノの音色や、小犬が動き回る様子が、どのように表現されているかに注目しながら聴いてみましょう。</a:t>
            </a:r>
            <a:endParaRPr kumimoji="1" lang="en-US" altLang="ja-JP" dirty="0"/>
          </a:p>
          <a:p>
            <a:r>
              <a:rPr kumimoji="1" lang="ja-JP" altLang="en-US" dirty="0"/>
              <a:t>　</a:t>
            </a:r>
            <a:endParaRPr kumimoji="1" lang="en-US" altLang="ja-JP" dirty="0"/>
          </a:p>
          <a:p>
            <a:r>
              <a:rPr kumimoji="1" lang="ja-JP" altLang="en-US" dirty="0"/>
              <a:t>　（曲を流す）</a:t>
            </a:r>
            <a:endParaRPr kumimoji="1" lang="en-US" altLang="ja-JP" dirty="0"/>
          </a:p>
          <a:p>
            <a:r>
              <a:rPr kumimoji="1" lang="ja-JP" altLang="en-US" dirty="0"/>
              <a:t>　</a:t>
            </a:r>
            <a:endParaRPr kumimoji="1" lang="en-US" altLang="ja-JP" dirty="0"/>
          </a:p>
          <a:p>
            <a:r>
              <a:rPr kumimoji="1" lang="ja-JP" altLang="en-US" dirty="0"/>
              <a:t>　どうでしたか？小犬が走り回っている様子が浮かんできましたか？</a:t>
            </a:r>
            <a:endParaRPr kumimoji="1" lang="en-US" altLang="ja-JP" dirty="0"/>
          </a:p>
          <a:p>
            <a:endParaRPr kumimoji="1" lang="en-US" altLang="ja-JP" dirty="0"/>
          </a:p>
          <a:p>
            <a:r>
              <a:rPr kumimoji="1" lang="ja-JP" altLang="en-US" dirty="0"/>
              <a:t>　２段階の教材「きいてみよう」で「スケーターズワルツ」という曲がありますが、同じ「ワルツ」でも、曲の雰囲気が違いますね。</a:t>
            </a:r>
          </a:p>
        </p:txBody>
      </p:sp>
      <p:sp>
        <p:nvSpPr>
          <p:cNvPr id="4" name="スライド番号プレースホルダー 3"/>
          <p:cNvSpPr>
            <a:spLocks noGrp="1"/>
          </p:cNvSpPr>
          <p:nvPr>
            <p:ph type="sldNum" sz="quarter" idx="5"/>
          </p:nvPr>
        </p:nvSpPr>
        <p:spPr/>
        <p:txBody>
          <a:bodyPr/>
          <a:lstStyle/>
          <a:p>
            <a:fld id="{13780274-A179-4A90-B17F-C51F44E7F639}" type="slidenum">
              <a:rPr kumimoji="1" lang="ja-JP" altLang="en-US" smtClean="0"/>
              <a:t>9</a:t>
            </a:fld>
            <a:endParaRPr kumimoji="1" lang="ja-JP" altLang="en-US"/>
          </a:p>
        </p:txBody>
      </p:sp>
    </p:spTree>
    <p:extLst>
      <p:ext uri="{BB962C8B-B14F-4D97-AF65-F5344CB8AC3E}">
        <p14:creationId xmlns:p14="http://schemas.microsoft.com/office/powerpoint/2010/main" val="413049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03050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232589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19025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99998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739601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FC5F4BD-71D5-4F61-BBBD-753EA6A5E59B}" type="datetimeFigureOut">
              <a:rPr kumimoji="1" lang="ja-JP" altLang="en-US" smtClean="0"/>
              <a:t>2021/8/8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285214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FC5F4BD-71D5-4F61-BBBD-753EA6A5E59B}" type="datetimeFigureOut">
              <a:rPr kumimoji="1" lang="ja-JP" altLang="en-US" smtClean="0"/>
              <a:t>2021/8/8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401937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FC5F4BD-71D5-4F61-BBBD-753EA6A5E59B}" type="datetimeFigureOut">
              <a:rPr kumimoji="1" lang="ja-JP" altLang="en-US" smtClean="0"/>
              <a:t>2021/8/8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292865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FC5F4BD-71D5-4F61-BBBD-753EA6A5E59B}" type="datetimeFigureOut">
              <a:rPr kumimoji="1" lang="ja-JP" altLang="en-US" smtClean="0"/>
              <a:t>2021/8/8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82360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FC5F4BD-71D5-4F61-BBBD-753EA6A5E59B}" type="datetimeFigureOut">
              <a:rPr kumimoji="1" lang="ja-JP" altLang="en-US" smtClean="0"/>
              <a:t>2021/8/8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106908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FC5F4BD-71D5-4F61-BBBD-753EA6A5E59B}" type="datetimeFigureOut">
              <a:rPr kumimoji="1" lang="ja-JP" altLang="en-US" smtClean="0"/>
              <a:t>2021/8/8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79974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5F4BD-71D5-4F61-BBBD-753EA6A5E59B}" type="datetimeFigureOut">
              <a:rPr kumimoji="1" lang="ja-JP" altLang="en-US" smtClean="0"/>
              <a:t>2021/8/8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950812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UD デジタル 教科書体 NK-B" panose="02020700000000000000" pitchFamily="18" charset="-128"/>
          <a:ea typeface="UD デジタル 教科書体 NK-B" panose="02020700000000000000" pitchFamily="18"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6.wdp"/><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057" y="2716305"/>
            <a:ext cx="11016343" cy="1076045"/>
          </a:xfrm>
        </p:spPr>
        <p:txBody>
          <a:bodyPr>
            <a:normAutofit/>
          </a:bodyPr>
          <a:lstStyle/>
          <a:p>
            <a:r>
              <a:rPr lang="ja-JP" altLang="en-US" dirty="0">
                <a:latin typeface="BIZ UDPゴシック" panose="020B0400000000000000" pitchFamily="50" charset="-128"/>
                <a:ea typeface="BIZ UDPゴシック" panose="020B0400000000000000" pitchFamily="50" charset="-128"/>
              </a:rPr>
              <a:t>たのしく　うたおう</a:t>
            </a:r>
            <a:endParaRPr kumimoji="1" lang="ja-JP" altLang="en-US" dirty="0">
              <a:latin typeface="BIZ UDPゴシック" panose="020B0400000000000000" pitchFamily="50" charset="-128"/>
              <a:ea typeface="BIZ UDPゴシック" panose="020B0400000000000000" pitchFamily="50" charset="-128"/>
            </a:endParaRPr>
          </a:p>
        </p:txBody>
      </p:sp>
      <p:pic>
        <p:nvPicPr>
          <p:cNvPr id="2050" name="Picture 2" descr="ソース画像を表示">
            <a:extLst>
              <a:ext uri="{FF2B5EF4-FFF2-40B4-BE49-F238E27FC236}">
                <a16:creationId xmlns:a16="http://schemas.microsoft.com/office/drawing/2014/main" id="{EF0683CF-AA1F-47E4-A049-BABCC98220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7312" y="3792350"/>
            <a:ext cx="1910633" cy="29446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ソース画像を表示">
            <a:extLst>
              <a:ext uri="{FF2B5EF4-FFF2-40B4-BE49-F238E27FC236}">
                <a16:creationId xmlns:a16="http://schemas.microsoft.com/office/drawing/2014/main" id="{7A8B8B50-D56C-4DD0-9E11-991C3969A43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725" b="99817" l="4822" r="54870">
                        <a14:foregroundMark x1="18901" y1="36147" x2="18901" y2="36147"/>
                        <a14:foregroundMark x1="10993" y1="22018" x2="10993" y2="22018"/>
                        <a14:foregroundMark x1="10511" y1="95229" x2="21215" y2="94862"/>
                        <a14:foregroundMark x1="21215" y1="94862" x2="21311" y2="94862"/>
                        <a14:foregroundMark x1="13211" y1="15413" x2="5593" y2="34128"/>
                        <a14:foregroundMark x1="37898" y1="79817" x2="52555" y2="72844"/>
                        <a14:foregroundMark x1="44455" y1="46239" x2="45034" y2="67523"/>
                        <a14:foregroundMark x1="45034" y1="67523" x2="43298" y2="80367"/>
                        <a14:foregroundMark x1="34426" y1="81468" x2="54966" y2="86055"/>
                        <a14:foregroundMark x1="4918" y1="35413" x2="11379" y2="64037"/>
                        <a14:foregroundMark x1="7040" y1="95229" x2="20347" y2="94128"/>
                        <a14:foregroundMark x1="20347" y1="94128" x2="29797" y2="94128"/>
                        <a14:foregroundMark x1="15429" y1="14679" x2="24783" y2="26055"/>
                        <a14:foregroundMark x1="24783" y1="26055" x2="23433" y2="40734"/>
                        <a14:foregroundMark x1="10511" y1="30826" x2="23240" y2="29908"/>
                        <a14:foregroundMark x1="17068" y1="15046" x2="24783" y2="17615"/>
                        <a14:foregroundMark x1="7715" y1="97431" x2="21119" y2="97431"/>
                        <a14:foregroundMark x1="21119" y1="97431" x2="28640" y2="97248"/>
                        <a14:foregroundMark x1="36741" y1="96514" x2="36741" y2="96514"/>
                        <a14:foregroundMark x1="38476" y1="87890" x2="37416" y2="99817"/>
                      </a14:backgroundRemoval>
                    </a14:imgEffect>
                  </a14:imgLayer>
                </a14:imgProps>
              </a:ext>
              <a:ext uri="{28A0092B-C50C-407E-A947-70E740481C1C}">
                <a14:useLocalDpi xmlns:a14="http://schemas.microsoft.com/office/drawing/2010/main" val="0"/>
              </a:ext>
            </a:extLst>
          </a:blip>
          <a:srcRect r="41422"/>
          <a:stretch/>
        </p:blipFill>
        <p:spPr bwMode="auto">
          <a:xfrm>
            <a:off x="390123" y="4085082"/>
            <a:ext cx="2629546" cy="23592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ソース画像を表示">
            <a:extLst>
              <a:ext uri="{FF2B5EF4-FFF2-40B4-BE49-F238E27FC236}">
                <a16:creationId xmlns:a16="http://schemas.microsoft.com/office/drawing/2014/main" id="{6EFE2AB4-8244-4DAB-86EF-5536195D69EA}"/>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418" b="21763" l="10000" r="90000">
                        <a14:foregroundMark x1="26375" y1="14805" x2="26375" y2="14805"/>
                        <a14:foregroundMark x1="73250" y1="13863" x2="73250" y2="13863"/>
                      </a14:backgroundRemoval>
                    </a14:imgEffect>
                  </a14:imgLayer>
                </a14:imgProps>
              </a:ext>
              <a:ext uri="{28A0092B-C50C-407E-A947-70E740481C1C}">
                <a14:useLocalDpi xmlns:a14="http://schemas.microsoft.com/office/drawing/2010/main" val="0"/>
              </a:ext>
            </a:extLst>
          </a:blip>
          <a:srcRect b="75819"/>
          <a:stretch/>
        </p:blipFill>
        <p:spPr bwMode="auto">
          <a:xfrm>
            <a:off x="1627405" y="4380774"/>
            <a:ext cx="1910633" cy="42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65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4.bp.blogspot.com/-7ttwAZMdBo8/VpjCjSaoaVI/AAAAAAAA3Cs/62jJHby7aWk/s800/hawaii_rainbow.png">
            <a:extLst>
              <a:ext uri="{FF2B5EF4-FFF2-40B4-BE49-F238E27FC236}">
                <a16:creationId xmlns:a16="http://schemas.microsoft.com/office/drawing/2014/main" id="{FC70E075-71D9-4552-91E5-3376617845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13" t="6490" r="3828" b="619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a:t>オーバー　ザ　レインボー</a:t>
            </a:r>
          </a:p>
        </p:txBody>
      </p:sp>
      <p:sp>
        <p:nvSpPr>
          <p:cNvPr id="8" name="コンテンツ プレースホルダー 2">
            <a:extLst>
              <a:ext uri="{FF2B5EF4-FFF2-40B4-BE49-F238E27FC236}">
                <a16:creationId xmlns:a16="http://schemas.microsoft.com/office/drawing/2014/main" id="{0581724B-7AD1-48D0-AC7D-E947FE9A7635}"/>
              </a:ext>
            </a:extLst>
          </p:cNvPr>
          <p:cNvSpPr txBox="1">
            <a:spLocks/>
          </p:cNvSpPr>
          <p:nvPr/>
        </p:nvSpPr>
        <p:spPr>
          <a:xfrm>
            <a:off x="8763675" y="210294"/>
            <a:ext cx="3225744" cy="11270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きょく：ハロルド・アーレン</a:t>
            </a:r>
            <a:endParaRPr lang="en-US" altLang="ja-JP" sz="1800" dirty="0"/>
          </a:p>
          <a:p>
            <a:pPr marL="0" indent="0" algn="r">
              <a:buFont typeface="Arial" panose="020B0604020202020204" pitchFamily="34" charset="0"/>
              <a:buNone/>
            </a:pPr>
            <a:r>
              <a:rPr lang="ja-JP" altLang="en-US" sz="1800" dirty="0"/>
              <a:t>（アメリカ）</a:t>
            </a:r>
          </a:p>
        </p:txBody>
      </p:sp>
    </p:spTree>
    <p:extLst>
      <p:ext uri="{BB962C8B-B14F-4D97-AF65-F5344CB8AC3E}">
        <p14:creationId xmlns:p14="http://schemas.microsoft.com/office/powerpoint/2010/main" val="3250099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シンコペイテッド　クロック</a:t>
            </a:r>
          </a:p>
        </p:txBody>
      </p:sp>
      <p:pic>
        <p:nvPicPr>
          <p:cNvPr id="3" name="図 2"/>
          <p:cNvPicPr>
            <a:picLocks noChangeAspect="1"/>
          </p:cNvPicPr>
          <p:nvPr/>
        </p:nvPicPr>
        <p:blipFill rotWithShape="1">
          <a:blip r:embed="rId3"/>
          <a:srcRect l="16628" t="62068" r="57337" b="5687"/>
          <a:stretch/>
        </p:blipFill>
        <p:spPr>
          <a:xfrm>
            <a:off x="491772" y="1337357"/>
            <a:ext cx="7781479" cy="5418944"/>
          </a:xfrm>
          <a:prstGeom prst="rect">
            <a:avLst/>
          </a:prstGeom>
          <a:ln>
            <a:noFill/>
          </a:ln>
          <a:effectLst>
            <a:softEdge rad="112500"/>
          </a:effectLst>
        </p:spPr>
      </p:pic>
      <p:pic>
        <p:nvPicPr>
          <p:cNvPr id="5" name="図 4"/>
          <p:cNvPicPr>
            <a:picLocks noChangeAspect="1"/>
          </p:cNvPicPr>
          <p:nvPr/>
        </p:nvPicPr>
        <p:blipFill rotWithShape="1">
          <a:blip r:embed="rId4">
            <a:extLst>
              <a:ext uri="{BEBA8EAE-BF5A-486C-A8C5-ECC9F3942E4B}">
                <a14:imgProps xmlns:a14="http://schemas.microsoft.com/office/drawing/2010/main">
                  <a14:imgLayer r:embed="rId5">
                    <a14:imgEffect>
                      <a14:backgroundRemoval t="44401" b="62500" l="19253" r="40410">
                        <a14:foregroundMark x1="28697" y1="58464" x2="31259" y2="58203"/>
                        <a14:foregroundMark x1="23646" y1="57813" x2="24597" y2="59505"/>
                      </a14:backgroundRemoval>
                    </a14:imgEffect>
                  </a14:imgLayer>
                </a14:imgProps>
              </a:ext>
            </a:extLst>
          </a:blip>
          <a:srcRect l="21610" t="42438" r="64198" b="37580"/>
          <a:stretch/>
        </p:blipFill>
        <p:spPr>
          <a:xfrm>
            <a:off x="7619296" y="3028013"/>
            <a:ext cx="4370123" cy="3459680"/>
          </a:xfrm>
          <a:prstGeom prst="rect">
            <a:avLst/>
          </a:prstGeom>
        </p:spPr>
      </p:pic>
      <p:sp>
        <p:nvSpPr>
          <p:cNvPr id="8" name="コンテンツ プレースホルダー 2">
            <a:extLst>
              <a:ext uri="{FF2B5EF4-FFF2-40B4-BE49-F238E27FC236}">
                <a16:creationId xmlns:a16="http://schemas.microsoft.com/office/drawing/2014/main" id="{0581724B-7AD1-48D0-AC7D-E947FE9A7635}"/>
              </a:ext>
            </a:extLst>
          </p:cNvPr>
          <p:cNvSpPr txBox="1">
            <a:spLocks/>
          </p:cNvSpPr>
          <p:nvPr/>
        </p:nvSpPr>
        <p:spPr>
          <a:xfrm>
            <a:off x="8908869" y="210294"/>
            <a:ext cx="3080549" cy="11270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きょく：アンダーソン</a:t>
            </a:r>
            <a:endParaRPr lang="en-US" altLang="ja-JP" sz="1800" dirty="0"/>
          </a:p>
          <a:p>
            <a:pPr marL="0" indent="0" algn="r">
              <a:buFont typeface="Arial" panose="020B0604020202020204" pitchFamily="34" charset="0"/>
              <a:buNone/>
            </a:pPr>
            <a:r>
              <a:rPr lang="ja-JP" altLang="en-US" sz="1800" dirty="0"/>
              <a:t>（アメリカ）</a:t>
            </a:r>
          </a:p>
        </p:txBody>
      </p:sp>
      <p:sp>
        <p:nvSpPr>
          <p:cNvPr id="4" name="正方形/長方形 3"/>
          <p:cNvSpPr/>
          <p:nvPr/>
        </p:nvSpPr>
        <p:spPr>
          <a:xfrm>
            <a:off x="381000" y="6117386"/>
            <a:ext cx="914400" cy="370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7847462" y="1505726"/>
            <a:ext cx="2361063" cy="1639892"/>
          </a:xfrm>
          <a:prstGeom prst="wedgeRoundRectCallout">
            <a:avLst>
              <a:gd name="adj1" fmla="val 49556"/>
              <a:gd name="adj2" fmla="val 6853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kumimoji="1" lang="ja-JP" altLang="en-US" sz="2400" dirty="0">
                <a:latin typeface="UD デジタル 教科書体 NK-B" panose="02020700000000000000" pitchFamily="18" charset="-128"/>
                <a:ea typeface="UD デジタル 教科書体 NK-B" panose="02020700000000000000" pitchFamily="18" charset="-128"/>
              </a:rPr>
              <a:t>　さいごの音は何をあらわしていたのかな？</a:t>
            </a:r>
          </a:p>
        </p:txBody>
      </p:sp>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3059" y="1573083"/>
            <a:ext cx="2363337" cy="2909859"/>
          </a:xfrm>
          <a:prstGeom prst="rect">
            <a:avLst/>
          </a:prstGeom>
        </p:spPr>
      </p:pic>
      <p:sp>
        <p:nvSpPr>
          <p:cNvPr id="10" name="テキスト ボックス 9"/>
          <p:cNvSpPr txBox="1"/>
          <p:nvPr/>
        </p:nvSpPr>
        <p:spPr>
          <a:xfrm>
            <a:off x="7929211" y="2007879"/>
            <a:ext cx="466794" cy="261610"/>
          </a:xfrm>
          <a:prstGeom prst="rect">
            <a:avLst/>
          </a:prstGeom>
          <a:noFill/>
        </p:spPr>
        <p:txBody>
          <a:bodyPr wrap="none" rtlCol="0">
            <a:spAutoFit/>
          </a:bodyPr>
          <a:lstStyle/>
          <a:p>
            <a:r>
              <a:rPr kumimoji="1" lang="ja-JP" altLang="en-US" sz="1100" dirty="0"/>
              <a:t>なに</a:t>
            </a:r>
          </a:p>
        </p:txBody>
      </p:sp>
      <p:sp>
        <p:nvSpPr>
          <p:cNvPr id="11" name="テキスト ボックス 10"/>
          <p:cNvSpPr txBox="1"/>
          <p:nvPr/>
        </p:nvSpPr>
        <p:spPr>
          <a:xfrm>
            <a:off x="9220673" y="1464892"/>
            <a:ext cx="466794" cy="261610"/>
          </a:xfrm>
          <a:prstGeom prst="rect">
            <a:avLst/>
          </a:prstGeom>
          <a:noFill/>
        </p:spPr>
        <p:txBody>
          <a:bodyPr wrap="none" rtlCol="0">
            <a:spAutoFit/>
          </a:bodyPr>
          <a:lstStyle/>
          <a:p>
            <a:r>
              <a:rPr kumimoji="1" lang="ja-JP" altLang="en-US" sz="1100" dirty="0"/>
              <a:t>おと</a:t>
            </a:r>
          </a:p>
        </p:txBody>
      </p:sp>
    </p:spTree>
    <p:extLst>
      <p:ext uri="{BB962C8B-B14F-4D97-AF65-F5344CB8AC3E}">
        <p14:creationId xmlns:p14="http://schemas.microsoft.com/office/powerpoint/2010/main" val="182823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ソース画像を表示">
            <a:extLst>
              <a:ext uri="{FF2B5EF4-FFF2-40B4-BE49-F238E27FC236}">
                <a16:creationId xmlns:a16="http://schemas.microsoft.com/office/drawing/2014/main" id="{42C5BB8B-76A5-4819-B314-635D8D5C3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3154" y="263835"/>
            <a:ext cx="11353126" cy="661004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ED42A64F-2CBA-49A7-9D51-A7DAB1B32618}"/>
              </a:ext>
            </a:extLst>
          </p:cNvPr>
          <p:cNvSpPr>
            <a:spLocks noGrp="1"/>
          </p:cNvSpPr>
          <p:nvPr>
            <p:ph type="title"/>
          </p:nvPr>
        </p:nvSpPr>
        <p:spPr/>
        <p:txBody>
          <a:bodyPr/>
          <a:lstStyle/>
          <a:p>
            <a:r>
              <a:rPr kumimoji="1" lang="ja-JP" altLang="en-US" dirty="0"/>
              <a:t>さんぽ</a:t>
            </a:r>
          </a:p>
        </p:txBody>
      </p:sp>
      <p:sp>
        <p:nvSpPr>
          <p:cNvPr id="4" name="コンテンツ プレースホルダー 3">
            <a:extLst>
              <a:ext uri="{FF2B5EF4-FFF2-40B4-BE49-F238E27FC236}">
                <a16:creationId xmlns:a16="http://schemas.microsoft.com/office/drawing/2014/main" id="{C7B02FB0-5DC4-4AAE-85ED-3AB054562DDA}"/>
              </a:ext>
            </a:extLst>
          </p:cNvPr>
          <p:cNvSpPr>
            <a:spLocks noGrp="1"/>
          </p:cNvSpPr>
          <p:nvPr>
            <p:ph idx="1"/>
          </p:nvPr>
        </p:nvSpPr>
        <p:spPr/>
        <p:txBody>
          <a:bodyPr>
            <a:normAutofit/>
          </a:bodyPr>
          <a:lstStyle/>
          <a:p>
            <a:pPr marL="0" indent="0">
              <a:buNone/>
            </a:pPr>
            <a:r>
              <a:rPr lang="ja-JP" altLang="en-US" sz="3600" dirty="0">
                <a:latin typeface="UD デジタル 教科書体 NK-B" panose="02020700000000000000" pitchFamily="18" charset="-128"/>
                <a:ea typeface="UD デジタル 教科書体 NK-B" panose="02020700000000000000" pitchFamily="18" charset="-128"/>
              </a:rPr>
              <a:t>あるこう　あるこう　わたしはげんき　</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dirty="0">
                <a:latin typeface="UD デジタル 教科書体 NK-B" panose="02020700000000000000" pitchFamily="18" charset="-128"/>
                <a:ea typeface="UD デジタル 教科書体 NK-B" panose="02020700000000000000" pitchFamily="18" charset="-128"/>
              </a:rPr>
              <a:t>あるくの　だいすき　どんどん　いこう</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dirty="0">
                <a:latin typeface="UD デジタル 教科書体 NK-B" panose="02020700000000000000" pitchFamily="18" charset="-128"/>
                <a:ea typeface="UD デジタル 教科書体 NK-B" panose="02020700000000000000" pitchFamily="18" charset="-128"/>
              </a:rPr>
              <a:t>さかみち　トンネル　</a:t>
            </a:r>
            <a:r>
              <a:rPr lang="ja-JP" altLang="en-US" sz="3600" dirty="0" err="1">
                <a:latin typeface="UD デジタル 教科書体 NK-B" panose="02020700000000000000" pitchFamily="18" charset="-128"/>
                <a:ea typeface="UD デジタル 教科書体 NK-B" panose="02020700000000000000" pitchFamily="18" charset="-128"/>
              </a:rPr>
              <a:t>くさっぱら</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dirty="0" err="1">
                <a:latin typeface="UD デジタル 教科書体 NK-B" panose="02020700000000000000" pitchFamily="18" charset="-128"/>
                <a:ea typeface="UD デジタル 教科書体 NK-B" panose="02020700000000000000" pitchFamily="18" charset="-128"/>
              </a:rPr>
              <a:t>いっ</a:t>
            </a:r>
            <a:r>
              <a:rPr lang="ja-JP" altLang="en-US" sz="3600" dirty="0">
                <a:latin typeface="UD デジタル 教科書体 NK-B" panose="02020700000000000000" pitchFamily="18" charset="-128"/>
                <a:ea typeface="UD デジタル 教科書体 NK-B" panose="02020700000000000000" pitchFamily="18" charset="-128"/>
              </a:rPr>
              <a:t>ぽんばしに　でこぼこ　じゃりみち</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dirty="0">
                <a:latin typeface="UD デジタル 教科書体 NK-B" panose="02020700000000000000" pitchFamily="18" charset="-128"/>
                <a:ea typeface="UD デジタル 教科書体 NK-B" panose="02020700000000000000" pitchFamily="18" charset="-128"/>
              </a:rPr>
              <a:t>くものす　くぐって　くだりみち</a:t>
            </a:r>
          </a:p>
        </p:txBody>
      </p:sp>
      <p:sp>
        <p:nvSpPr>
          <p:cNvPr id="13" name="コンテンツ プレースホルダー 2">
            <a:extLst>
              <a:ext uri="{FF2B5EF4-FFF2-40B4-BE49-F238E27FC236}">
                <a16:creationId xmlns:a16="http://schemas.microsoft.com/office/drawing/2014/main" id="{D343A088-EE69-445E-ACC6-AFFC7ADE48AD}"/>
              </a:ext>
            </a:extLst>
          </p:cNvPr>
          <p:cNvSpPr txBox="1">
            <a:spLocks/>
          </p:cNvSpPr>
          <p:nvPr/>
        </p:nvSpPr>
        <p:spPr>
          <a:xfrm>
            <a:off x="8908869" y="210294"/>
            <a:ext cx="3080549" cy="11270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さくし：なかがわ　りえこ</a:t>
            </a:r>
            <a:endParaRPr lang="en-US" altLang="ja-JP" sz="1800" dirty="0"/>
          </a:p>
          <a:p>
            <a:pPr marL="0" indent="0">
              <a:buFont typeface="Arial" panose="020B0604020202020204" pitchFamily="34" charset="0"/>
              <a:buNone/>
            </a:pPr>
            <a:r>
              <a:rPr lang="ja-JP" altLang="en-US" sz="1800" dirty="0"/>
              <a:t>きょく：ひさいし　じょう</a:t>
            </a:r>
            <a:endParaRPr lang="en-US" altLang="ja-JP" sz="1800" dirty="0"/>
          </a:p>
        </p:txBody>
      </p:sp>
      <p:pic>
        <p:nvPicPr>
          <p:cNvPr id="7" name="Picture 6" descr="ソース画像を表示">
            <a:extLst>
              <a:ext uri="{FF2B5EF4-FFF2-40B4-BE49-F238E27FC236}">
                <a16:creationId xmlns:a16="http://schemas.microsoft.com/office/drawing/2014/main" id="{ECABDE96-3601-44FF-B191-9740FD3F5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4774" y="2395831"/>
            <a:ext cx="3505266" cy="425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61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ソース画像を表示">
            <a:extLst>
              <a:ext uri="{FF2B5EF4-FFF2-40B4-BE49-F238E27FC236}">
                <a16:creationId xmlns:a16="http://schemas.microsoft.com/office/drawing/2014/main" id="{4305C5C3-0A41-490B-97BB-F082A48EA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22282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ソース画像を表示">
            <a:extLst>
              <a:ext uri="{FF2B5EF4-FFF2-40B4-BE49-F238E27FC236}">
                <a16:creationId xmlns:a16="http://schemas.microsoft.com/office/drawing/2014/main" id="{A45BC879-6915-4DAB-B23D-14C6FD6C52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6166" y="590504"/>
            <a:ext cx="2439555" cy="247024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FC2C3EAB-C4E8-438B-8645-DC71E96DC222}"/>
              </a:ext>
            </a:extLst>
          </p:cNvPr>
          <p:cNvSpPr>
            <a:spLocks noGrp="1"/>
          </p:cNvSpPr>
          <p:nvPr>
            <p:ph type="title"/>
          </p:nvPr>
        </p:nvSpPr>
        <p:spPr/>
        <p:txBody>
          <a:bodyPr/>
          <a:lstStyle/>
          <a:p>
            <a:r>
              <a:rPr lang="ja-JP" altLang="en-US" dirty="0"/>
              <a:t>手</a:t>
            </a:r>
            <a:r>
              <a:rPr kumimoji="1" lang="ja-JP" altLang="en-US" dirty="0"/>
              <a:t>のひらを　</a:t>
            </a:r>
            <a:r>
              <a:rPr kumimoji="1" lang="ja-JP" altLang="en-US" dirty="0" err="1"/>
              <a:t>た</a:t>
            </a:r>
            <a:r>
              <a:rPr kumimoji="1" lang="ja-JP" altLang="en-US" dirty="0"/>
              <a:t>いように</a:t>
            </a:r>
          </a:p>
        </p:txBody>
      </p:sp>
      <p:sp>
        <p:nvSpPr>
          <p:cNvPr id="3" name="コンテンツ プレースホルダー 2">
            <a:extLst>
              <a:ext uri="{FF2B5EF4-FFF2-40B4-BE49-F238E27FC236}">
                <a16:creationId xmlns:a16="http://schemas.microsoft.com/office/drawing/2014/main" id="{08C212EB-3D71-4A2F-AF27-3A990269ECE0}"/>
              </a:ext>
            </a:extLst>
          </p:cNvPr>
          <p:cNvSpPr>
            <a:spLocks noGrp="1"/>
          </p:cNvSpPr>
          <p:nvPr>
            <p:ph idx="1"/>
          </p:nvPr>
        </p:nvSpPr>
        <p:spPr>
          <a:xfrm>
            <a:off x="838200" y="1825625"/>
            <a:ext cx="10515600" cy="4351338"/>
          </a:xfrm>
        </p:spPr>
        <p:txBody>
          <a:bodyPr anchor="b"/>
          <a:lstStyle/>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ぼくらは　みんな　いきている　いきているから　うたうんだ</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ぼくらは　みんな　いきている　いきているから　かなしいんだ</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てのひらを　</a:t>
            </a:r>
            <a:r>
              <a:rPr kumimoji="1" lang="ja-JP" altLang="en-US" dirty="0" err="1">
                <a:latin typeface="UD デジタル 教科書体 NK-B" panose="02020700000000000000" pitchFamily="18" charset="-128"/>
                <a:ea typeface="UD デジタル 教科書体 NK-B" panose="02020700000000000000" pitchFamily="18" charset="-128"/>
              </a:rPr>
              <a:t>た</a:t>
            </a:r>
            <a:r>
              <a:rPr kumimoji="1" lang="ja-JP" altLang="en-US" dirty="0">
                <a:latin typeface="UD デジタル 教科書体 NK-B" panose="02020700000000000000" pitchFamily="18" charset="-128"/>
                <a:ea typeface="UD デジタル 教科書体 NK-B" panose="02020700000000000000" pitchFamily="18" charset="-128"/>
              </a:rPr>
              <a:t>いように　すかしてみれば</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まっかに　ながれる　ぼくの　</a:t>
            </a:r>
            <a:r>
              <a:rPr lang="ja-JP" altLang="en-US" dirty="0" err="1">
                <a:latin typeface="UD デジタル 教科書体 NK-B" panose="02020700000000000000" pitchFamily="18" charset="-128"/>
                <a:ea typeface="UD デジタル 教科書体 NK-B" panose="02020700000000000000" pitchFamily="18" charset="-128"/>
              </a:rPr>
              <a:t>ちしお</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みみずだって　</a:t>
            </a:r>
            <a:r>
              <a:rPr kumimoji="1" lang="ja-JP" altLang="en-US" dirty="0" err="1">
                <a:latin typeface="UD デジタル 教科書体 NK-B" panose="02020700000000000000" pitchFamily="18" charset="-128"/>
                <a:ea typeface="UD デジタル 教科書体 NK-B" panose="02020700000000000000" pitchFamily="18" charset="-128"/>
              </a:rPr>
              <a:t>おけら</a:t>
            </a:r>
            <a:r>
              <a:rPr kumimoji="1" lang="ja-JP" altLang="en-US" dirty="0">
                <a:latin typeface="UD デジタル 教科書体 NK-B" panose="02020700000000000000" pitchFamily="18" charset="-128"/>
                <a:ea typeface="UD デジタル 教科書体 NK-B" panose="02020700000000000000" pitchFamily="18" charset="-128"/>
              </a:rPr>
              <a:t>だって　あめんぼだって</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みんな　みんな　いきているんだ　ともだちなんだ</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2">
            <a:extLst>
              <a:ext uri="{FF2B5EF4-FFF2-40B4-BE49-F238E27FC236}">
                <a16:creationId xmlns:a16="http://schemas.microsoft.com/office/drawing/2014/main" id="{D2CB3959-BF14-44EE-8049-48D9E36F626E}"/>
              </a:ext>
            </a:extLst>
          </p:cNvPr>
          <p:cNvSpPr txBox="1">
            <a:spLocks/>
          </p:cNvSpPr>
          <p:nvPr/>
        </p:nvSpPr>
        <p:spPr>
          <a:xfrm>
            <a:off x="8908869" y="210294"/>
            <a:ext cx="3080549" cy="11270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さくし：やなせ　たかし</a:t>
            </a:r>
            <a:endParaRPr lang="en-US" altLang="ja-JP" sz="1800" dirty="0"/>
          </a:p>
          <a:p>
            <a:pPr marL="0" indent="0">
              <a:buFont typeface="Arial" panose="020B0604020202020204" pitchFamily="34" charset="0"/>
              <a:buNone/>
            </a:pPr>
            <a:r>
              <a:rPr lang="ja-JP" altLang="en-US" sz="1800" dirty="0"/>
              <a:t>きょく：いずみ　たく</a:t>
            </a:r>
            <a:endParaRPr lang="en-US" altLang="ja-JP" sz="1800" dirty="0"/>
          </a:p>
        </p:txBody>
      </p:sp>
      <p:pic>
        <p:nvPicPr>
          <p:cNvPr id="2054" name="Picture 6" descr="ソース画像を表示">
            <a:extLst>
              <a:ext uri="{FF2B5EF4-FFF2-40B4-BE49-F238E27FC236}">
                <a16:creationId xmlns:a16="http://schemas.microsoft.com/office/drawing/2014/main" id="{8C98F069-C8A3-4BBD-8FB8-D4CD14E0BE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9418" y="3493118"/>
            <a:ext cx="3810000" cy="34671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1027543" y="430327"/>
            <a:ext cx="364202" cy="307777"/>
          </a:xfrm>
          <a:prstGeom prst="rect">
            <a:avLst/>
          </a:prstGeom>
          <a:noFill/>
        </p:spPr>
        <p:txBody>
          <a:bodyPr wrap="none" rtlCol="0">
            <a:spAutoFit/>
          </a:bodyPr>
          <a:lstStyle/>
          <a:p>
            <a:r>
              <a:rPr kumimoji="1" lang="ja-JP" altLang="en-US" sz="1400" dirty="0"/>
              <a:t>て</a:t>
            </a:r>
          </a:p>
        </p:txBody>
      </p:sp>
    </p:spTree>
    <p:extLst>
      <p:ext uri="{BB962C8B-B14F-4D97-AF65-F5344CB8AC3E}">
        <p14:creationId xmlns:p14="http://schemas.microsoft.com/office/powerpoint/2010/main" val="418335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057" y="2716305"/>
            <a:ext cx="11016343" cy="1076045"/>
          </a:xfrm>
        </p:spPr>
        <p:txBody>
          <a:bodyPr>
            <a:normAutofit/>
          </a:bodyPr>
          <a:lstStyle/>
          <a:p>
            <a:r>
              <a:rPr lang="ja-JP" altLang="en-US" dirty="0">
                <a:latin typeface="BIZ UDPゴシック" panose="020B0400000000000000" pitchFamily="50" charset="-128"/>
                <a:ea typeface="BIZ UDPゴシック" panose="020B0400000000000000" pitchFamily="50" charset="-128"/>
              </a:rPr>
              <a:t>リズムに　のって</a:t>
            </a:r>
            <a:endParaRPr kumimoji="1" lang="ja-JP" altLang="en-US" dirty="0">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8004" y="3792350"/>
            <a:ext cx="2799191" cy="2872854"/>
          </a:xfrm>
          <a:prstGeom prst="rect">
            <a:avLst/>
          </a:prstGeom>
        </p:spPr>
      </p:pic>
    </p:spTree>
    <p:extLst>
      <p:ext uri="{BB962C8B-B14F-4D97-AF65-F5344CB8AC3E}">
        <p14:creationId xmlns:p14="http://schemas.microsoft.com/office/powerpoint/2010/main" val="2624927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角丸四角形吹き出し 88"/>
          <p:cNvSpPr/>
          <p:nvPr/>
        </p:nvSpPr>
        <p:spPr>
          <a:xfrm>
            <a:off x="6505666" y="1496953"/>
            <a:ext cx="5350387" cy="2607681"/>
          </a:xfrm>
          <a:prstGeom prst="wedgeRoundRectCallout">
            <a:avLst>
              <a:gd name="adj1" fmla="val -513"/>
              <a:gd name="adj2" fmla="val 6894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3600" dirty="0">
                <a:latin typeface="UD デジタル 教科書体 NK-B" panose="02020700000000000000" pitchFamily="18" charset="-128"/>
                <a:ea typeface="UD デジタル 教科書体 NK-B" panose="02020700000000000000" pitchFamily="18" charset="-128"/>
              </a:rPr>
              <a:t>　どのようなリズムのちがいがあったかな？</a:t>
            </a:r>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　かんじたことをつたえてみましょう。</a:t>
            </a:r>
          </a:p>
        </p:txBody>
      </p:sp>
      <p:sp>
        <p:nvSpPr>
          <p:cNvPr id="2" name="タイトル 1"/>
          <p:cNvSpPr>
            <a:spLocks noGrp="1"/>
          </p:cNvSpPr>
          <p:nvPr>
            <p:ph type="title"/>
          </p:nvPr>
        </p:nvSpPr>
        <p:spPr/>
        <p:txBody>
          <a:bodyPr/>
          <a:lstStyle/>
          <a:p>
            <a:r>
              <a:rPr lang="ja-JP" altLang="en-US" dirty="0"/>
              <a:t>ことばで　リズム</a:t>
            </a:r>
            <a:endParaRPr kumimoji="1" lang="ja-JP" altLang="en-US" dirty="0"/>
          </a:p>
        </p:txBody>
      </p:sp>
      <p:sp>
        <p:nvSpPr>
          <p:cNvPr id="86" name="角丸四角形 85"/>
          <p:cNvSpPr/>
          <p:nvPr/>
        </p:nvSpPr>
        <p:spPr>
          <a:xfrm>
            <a:off x="630366" y="1496952"/>
            <a:ext cx="5089498" cy="227738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7" name="角丸四角形 86"/>
          <p:cNvSpPr/>
          <p:nvPr/>
        </p:nvSpPr>
        <p:spPr>
          <a:xfrm>
            <a:off x="630366" y="4104634"/>
            <a:ext cx="5089498" cy="227738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74" name="グループ化 73"/>
          <p:cNvGrpSpPr/>
          <p:nvPr/>
        </p:nvGrpSpPr>
        <p:grpSpPr>
          <a:xfrm>
            <a:off x="1132620" y="2007956"/>
            <a:ext cx="1308362" cy="1589050"/>
            <a:chOff x="1132620" y="1533022"/>
            <a:chExt cx="1308362" cy="1589050"/>
          </a:xfrm>
        </p:grpSpPr>
        <p:sp>
          <p:nvSpPr>
            <p:cNvPr id="72" name="テキスト ボックス 71"/>
            <p:cNvSpPr txBox="1"/>
            <p:nvPr/>
          </p:nvSpPr>
          <p:spPr>
            <a:xfrm>
              <a:off x="1387304" y="2752740"/>
              <a:ext cx="612668"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パン</a:t>
              </a:r>
            </a:p>
          </p:txBody>
        </p:sp>
        <p:pic>
          <p:nvPicPr>
            <p:cNvPr id="73" name="図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620" y="1533022"/>
              <a:ext cx="1308362" cy="1128463"/>
            </a:xfrm>
            <a:prstGeom prst="rect">
              <a:avLst/>
            </a:prstGeom>
          </p:spPr>
        </p:pic>
      </p:grpSp>
      <p:grpSp>
        <p:nvGrpSpPr>
          <p:cNvPr id="75" name="グループ化 74"/>
          <p:cNvGrpSpPr/>
          <p:nvPr/>
        </p:nvGrpSpPr>
        <p:grpSpPr>
          <a:xfrm>
            <a:off x="2531091" y="2007956"/>
            <a:ext cx="1308362" cy="1589050"/>
            <a:chOff x="1132620" y="1533022"/>
            <a:chExt cx="1308362" cy="1589050"/>
          </a:xfrm>
        </p:grpSpPr>
        <p:sp>
          <p:nvSpPr>
            <p:cNvPr id="76" name="テキスト ボックス 75"/>
            <p:cNvSpPr txBox="1"/>
            <p:nvPr/>
          </p:nvSpPr>
          <p:spPr>
            <a:xfrm>
              <a:off x="1387304" y="2752740"/>
              <a:ext cx="612668"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パン</a:t>
              </a:r>
            </a:p>
          </p:txBody>
        </p:sp>
        <p:pic>
          <p:nvPicPr>
            <p:cNvPr id="77" name="図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620" y="1533022"/>
              <a:ext cx="1308362" cy="1128463"/>
            </a:xfrm>
            <a:prstGeom prst="rect">
              <a:avLst/>
            </a:prstGeom>
          </p:spPr>
        </p:pic>
      </p:grpSp>
      <p:grpSp>
        <p:nvGrpSpPr>
          <p:cNvPr id="78" name="グループ化 77"/>
          <p:cNvGrpSpPr/>
          <p:nvPr/>
        </p:nvGrpSpPr>
        <p:grpSpPr>
          <a:xfrm>
            <a:off x="3929562" y="2020990"/>
            <a:ext cx="1308362" cy="1589050"/>
            <a:chOff x="1132620" y="1533022"/>
            <a:chExt cx="1308362" cy="1589050"/>
          </a:xfrm>
        </p:grpSpPr>
        <p:sp>
          <p:nvSpPr>
            <p:cNvPr id="79" name="テキスト ボックス 78"/>
            <p:cNvSpPr txBox="1"/>
            <p:nvPr/>
          </p:nvSpPr>
          <p:spPr>
            <a:xfrm>
              <a:off x="1387304" y="2752740"/>
              <a:ext cx="612668"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パン</a:t>
              </a:r>
            </a:p>
          </p:txBody>
        </p:sp>
        <p:pic>
          <p:nvPicPr>
            <p:cNvPr id="80" name="図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620" y="1533022"/>
              <a:ext cx="1308362" cy="1128463"/>
            </a:xfrm>
            <a:prstGeom prst="rect">
              <a:avLst/>
            </a:prstGeom>
          </p:spPr>
        </p:pic>
      </p:grpSp>
      <p:pic>
        <p:nvPicPr>
          <p:cNvPr id="84" name="図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5801" y="4205918"/>
            <a:ext cx="1591292" cy="1620000"/>
          </a:xfrm>
          <a:prstGeom prst="rect">
            <a:avLst/>
          </a:prstGeom>
        </p:spPr>
      </p:pic>
      <p:sp>
        <p:nvSpPr>
          <p:cNvPr id="85" name="テキスト ボックス 84"/>
          <p:cNvSpPr txBox="1"/>
          <p:nvPr/>
        </p:nvSpPr>
        <p:spPr>
          <a:xfrm>
            <a:off x="2625875" y="5864534"/>
            <a:ext cx="1172116"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さくらんぼ</a:t>
            </a:r>
          </a:p>
        </p:txBody>
      </p:sp>
      <p:pic>
        <p:nvPicPr>
          <p:cNvPr id="88" name="図 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0250" y="3207272"/>
            <a:ext cx="2771750" cy="3617292"/>
          </a:xfrm>
          <a:prstGeom prst="rect">
            <a:avLst/>
          </a:prstGeom>
        </p:spPr>
      </p:pic>
      <p:pic>
        <p:nvPicPr>
          <p:cNvPr id="3" name="図 2"/>
          <p:cNvPicPr>
            <a:picLocks noChangeAspect="1"/>
          </p:cNvPicPr>
          <p:nvPr/>
        </p:nvPicPr>
        <p:blipFill rotWithShape="1">
          <a:blip r:embed="rId6">
            <a:grayscl/>
            <a:extLst>
              <a:ext uri="{28A0092B-C50C-407E-A947-70E740481C1C}">
                <a14:useLocalDpi xmlns:a14="http://schemas.microsoft.com/office/drawing/2010/main" val="0"/>
              </a:ext>
            </a:extLst>
          </a:blip>
          <a:srcRect l="2430" r="7251" b="74856"/>
          <a:stretch/>
        </p:blipFill>
        <p:spPr>
          <a:xfrm>
            <a:off x="6291617" y="5117910"/>
            <a:ext cx="3725839" cy="1037230"/>
          </a:xfrm>
          <a:prstGeom prst="rect">
            <a:avLst/>
          </a:prstGeom>
        </p:spPr>
      </p:pic>
    </p:spTree>
    <p:extLst>
      <p:ext uri="{BB962C8B-B14F-4D97-AF65-F5344CB8AC3E}">
        <p14:creationId xmlns:p14="http://schemas.microsoft.com/office/powerpoint/2010/main" val="67875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3"/>
                                        </p:tgtEl>
                                        <p:attrNameLst>
                                          <p:attrName>ppt_x</p:attrName>
                                        </p:attrNameLst>
                                      </p:cBhvr>
                                      <p:tavLst>
                                        <p:tav tm="0">
                                          <p:val>
                                            <p:strVal val="ppt_x"/>
                                          </p:val>
                                        </p:tav>
                                        <p:tav tm="100000">
                                          <p:val>
                                            <p:strVal val="ppt_x"/>
                                          </p:val>
                                        </p:tav>
                                      </p:tavLst>
                                    </p:anim>
                                    <p:anim calcmode="lin" valueType="num">
                                      <p:cBhvr additive="base">
                                        <p:cTn id="14" dur="500"/>
                                        <p:tgtEl>
                                          <p:spTgt spid="3"/>
                                        </p:tgtEl>
                                        <p:attrNameLst>
                                          <p:attrName>ppt_y</p:attrName>
                                        </p:attrNameLst>
                                      </p:cBhvr>
                                      <p:tavLst>
                                        <p:tav tm="0">
                                          <p:val>
                                            <p:strVal val="ppt_y"/>
                                          </p:val>
                                        </p:tav>
                                        <p:tav tm="100000">
                                          <p:val>
                                            <p:strVal val="1+ppt_h/2"/>
                                          </p:val>
                                        </p:tav>
                                      </p:tavLst>
                                    </p:anim>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1000"/>
                                        <p:tgtEl>
                                          <p:spTgt spid="74"/>
                                        </p:tgtEl>
                                      </p:cBhvr>
                                    </p:animEffect>
                                    <p:anim calcmode="lin" valueType="num">
                                      <p:cBhvr>
                                        <p:cTn id="21" dur="1000" fill="hold"/>
                                        <p:tgtEl>
                                          <p:spTgt spid="74"/>
                                        </p:tgtEl>
                                        <p:attrNameLst>
                                          <p:attrName>ppt_x</p:attrName>
                                        </p:attrNameLst>
                                      </p:cBhvr>
                                      <p:tavLst>
                                        <p:tav tm="0">
                                          <p:val>
                                            <p:strVal val="#ppt_x"/>
                                          </p:val>
                                        </p:tav>
                                        <p:tav tm="100000">
                                          <p:val>
                                            <p:strVal val="#ppt_x"/>
                                          </p:val>
                                        </p:tav>
                                      </p:tavLst>
                                    </p:anim>
                                    <p:anim calcmode="lin" valueType="num">
                                      <p:cBhvr>
                                        <p:cTn id="22" dur="1000" fill="hold"/>
                                        <p:tgtEl>
                                          <p:spTgt spid="7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1000"/>
                                        <p:tgtEl>
                                          <p:spTgt spid="75"/>
                                        </p:tgtEl>
                                      </p:cBhvr>
                                    </p:animEffect>
                                    <p:anim calcmode="lin" valueType="num">
                                      <p:cBhvr>
                                        <p:cTn id="26" dur="1000" fill="hold"/>
                                        <p:tgtEl>
                                          <p:spTgt spid="75"/>
                                        </p:tgtEl>
                                        <p:attrNameLst>
                                          <p:attrName>ppt_x</p:attrName>
                                        </p:attrNameLst>
                                      </p:cBhvr>
                                      <p:tavLst>
                                        <p:tav tm="0">
                                          <p:val>
                                            <p:strVal val="#ppt_x"/>
                                          </p:val>
                                        </p:tav>
                                        <p:tav tm="100000">
                                          <p:val>
                                            <p:strVal val="#ppt_x"/>
                                          </p:val>
                                        </p:tav>
                                      </p:tavLst>
                                    </p:anim>
                                    <p:anim calcmode="lin" valueType="num">
                                      <p:cBhvr>
                                        <p:cTn id="27" dur="1000" fill="hold"/>
                                        <p:tgtEl>
                                          <p:spTgt spid="7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1000"/>
                                        <p:tgtEl>
                                          <p:spTgt spid="78"/>
                                        </p:tgtEl>
                                      </p:cBhvr>
                                    </p:animEffect>
                                    <p:anim calcmode="lin" valueType="num">
                                      <p:cBhvr>
                                        <p:cTn id="31" dur="1000" fill="hold"/>
                                        <p:tgtEl>
                                          <p:spTgt spid="78"/>
                                        </p:tgtEl>
                                        <p:attrNameLst>
                                          <p:attrName>ppt_x</p:attrName>
                                        </p:attrNameLst>
                                      </p:cBhvr>
                                      <p:tavLst>
                                        <p:tav tm="0">
                                          <p:val>
                                            <p:strVal val="#ppt_x"/>
                                          </p:val>
                                        </p:tav>
                                        <p:tav tm="100000">
                                          <p:val>
                                            <p:strVal val="#ppt_x"/>
                                          </p:val>
                                        </p:tav>
                                      </p:tavLst>
                                    </p:anim>
                                    <p:anim calcmode="lin" valueType="num">
                                      <p:cBhvr>
                                        <p:cTn id="32" dur="1000" fill="hold"/>
                                        <p:tgtEl>
                                          <p:spTgt spid="7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1000"/>
                                        <p:tgtEl>
                                          <p:spTgt spid="86"/>
                                        </p:tgtEl>
                                      </p:cBhvr>
                                    </p:animEffect>
                                    <p:anim calcmode="lin" valueType="num">
                                      <p:cBhvr>
                                        <p:cTn id="36" dur="1000" fill="hold"/>
                                        <p:tgtEl>
                                          <p:spTgt spid="86"/>
                                        </p:tgtEl>
                                        <p:attrNameLst>
                                          <p:attrName>ppt_x</p:attrName>
                                        </p:attrNameLst>
                                      </p:cBhvr>
                                      <p:tavLst>
                                        <p:tav tm="0">
                                          <p:val>
                                            <p:strVal val="#ppt_x"/>
                                          </p:val>
                                        </p:tav>
                                        <p:tav tm="100000">
                                          <p:val>
                                            <p:strVal val="#ppt_x"/>
                                          </p:val>
                                        </p:tav>
                                      </p:tavLst>
                                    </p:anim>
                                    <p:anim calcmode="lin" valueType="num">
                                      <p:cBhvr>
                                        <p:cTn id="37" dur="1000" fill="hold"/>
                                        <p:tgtEl>
                                          <p:spTgt spid="86"/>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1000"/>
                                        <p:tgtEl>
                                          <p:spTgt spid="84"/>
                                        </p:tgtEl>
                                      </p:cBhvr>
                                    </p:animEffect>
                                    <p:anim calcmode="lin" valueType="num">
                                      <p:cBhvr>
                                        <p:cTn id="41" dur="1000" fill="hold"/>
                                        <p:tgtEl>
                                          <p:spTgt spid="84"/>
                                        </p:tgtEl>
                                        <p:attrNameLst>
                                          <p:attrName>ppt_x</p:attrName>
                                        </p:attrNameLst>
                                      </p:cBhvr>
                                      <p:tavLst>
                                        <p:tav tm="0">
                                          <p:val>
                                            <p:strVal val="#ppt_x"/>
                                          </p:val>
                                        </p:tav>
                                        <p:tav tm="100000">
                                          <p:val>
                                            <p:strVal val="#ppt_x"/>
                                          </p:val>
                                        </p:tav>
                                      </p:tavLst>
                                    </p:anim>
                                    <p:anim calcmode="lin" valueType="num">
                                      <p:cBhvr>
                                        <p:cTn id="42" dur="1000" fill="hold"/>
                                        <p:tgtEl>
                                          <p:spTgt spid="8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1000"/>
                                        <p:tgtEl>
                                          <p:spTgt spid="85"/>
                                        </p:tgtEl>
                                      </p:cBhvr>
                                    </p:animEffect>
                                    <p:anim calcmode="lin" valueType="num">
                                      <p:cBhvr>
                                        <p:cTn id="46" dur="1000" fill="hold"/>
                                        <p:tgtEl>
                                          <p:spTgt spid="85"/>
                                        </p:tgtEl>
                                        <p:attrNameLst>
                                          <p:attrName>ppt_x</p:attrName>
                                        </p:attrNameLst>
                                      </p:cBhvr>
                                      <p:tavLst>
                                        <p:tav tm="0">
                                          <p:val>
                                            <p:strVal val="#ppt_x"/>
                                          </p:val>
                                        </p:tav>
                                        <p:tav tm="100000">
                                          <p:val>
                                            <p:strVal val="#ppt_x"/>
                                          </p:val>
                                        </p:tav>
                                      </p:tavLst>
                                    </p:anim>
                                    <p:anim calcmode="lin" valueType="num">
                                      <p:cBhvr>
                                        <p:cTn id="47" dur="1000" fill="hold"/>
                                        <p:tgtEl>
                                          <p:spTgt spid="8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anim calcmode="lin" valueType="num">
                                      <p:cBhvr>
                                        <p:cTn id="51" dur="1000" fill="hold"/>
                                        <p:tgtEl>
                                          <p:spTgt spid="87"/>
                                        </p:tgtEl>
                                        <p:attrNameLst>
                                          <p:attrName>ppt_x</p:attrName>
                                        </p:attrNameLst>
                                      </p:cBhvr>
                                      <p:tavLst>
                                        <p:tav tm="0">
                                          <p:val>
                                            <p:strVal val="#ppt_x"/>
                                          </p:val>
                                        </p:tav>
                                        <p:tav tm="100000">
                                          <p:val>
                                            <p:strVal val="#ppt_x"/>
                                          </p:val>
                                        </p:tav>
                                      </p:tavLst>
                                    </p:anim>
                                    <p:anim calcmode="lin" valueType="num">
                                      <p:cBhvr>
                                        <p:cTn id="52"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wipe(left)">
                                      <p:cBhvr>
                                        <p:cTn id="57" dur="500"/>
                                        <p:tgtEl>
                                          <p:spTgt spid="89"/>
                                        </p:tgtEl>
                                      </p:cBhvr>
                                    </p:animEffect>
                                  </p:childTnLst>
                                </p:cTn>
                              </p:par>
                              <p:par>
                                <p:cTn id="58" presetID="22" presetClass="entr" presetSubtype="8" fill="hold" nodeType="with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wipe(left)">
                                      <p:cBhvr>
                                        <p:cTn id="6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6" grpId="0" animBg="1"/>
      <p:bldP spid="87" grpId="0" animBg="1"/>
      <p:bldP spid="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129445393"/>
              </p:ext>
            </p:extLst>
          </p:nvPr>
        </p:nvGraphicFramePr>
        <p:xfrm>
          <a:off x="352661" y="855370"/>
          <a:ext cx="11565754" cy="1773625"/>
        </p:xfrm>
        <a:graphic>
          <a:graphicData uri="http://schemas.openxmlformats.org/drawingml/2006/table">
            <a:tbl>
              <a:tblPr firstRow="1" bandRow="1">
                <a:tableStyleId>{5940675A-B579-460E-94D1-54222C63F5DA}</a:tableStyleId>
              </a:tblPr>
              <a:tblGrid>
                <a:gridCol w="5782877">
                  <a:extLst>
                    <a:ext uri="{9D8B030D-6E8A-4147-A177-3AD203B41FA5}">
                      <a16:colId xmlns:a16="http://schemas.microsoft.com/office/drawing/2014/main" val="4134474030"/>
                    </a:ext>
                  </a:extLst>
                </a:gridCol>
                <a:gridCol w="5782877">
                  <a:extLst>
                    <a:ext uri="{9D8B030D-6E8A-4147-A177-3AD203B41FA5}">
                      <a16:colId xmlns:a16="http://schemas.microsoft.com/office/drawing/2014/main" val="409722907"/>
                    </a:ext>
                  </a:extLst>
                </a:gridCol>
              </a:tblGrid>
              <a:tr h="1402785">
                <a:tc>
                  <a:txBody>
                    <a:bodyPr/>
                    <a:lstStyle/>
                    <a:p>
                      <a:r>
                        <a:rPr kumimoji="1" lang="ja-JP" altLang="en-US" sz="5400" b="1" dirty="0"/>
                        <a:t>　　　　　　</a:t>
                      </a:r>
                      <a:r>
                        <a:rPr kumimoji="1" lang="ja-JP" altLang="en-US" sz="5400" b="1" baseline="0" dirty="0"/>
                        <a:t>  </a:t>
                      </a:r>
                      <a:r>
                        <a:rPr kumimoji="1" lang="ja-JP" altLang="en-US" sz="5400" b="0" dirty="0">
                          <a:latin typeface="UD デジタル 教科書体 NK-B" panose="02020700000000000000" pitchFamily="18" charset="-128"/>
                          <a:ea typeface="UD デジタル 教科書体 NK-B" panose="02020700000000000000" pitchFamily="18" charset="-128"/>
                        </a:rPr>
                        <a:t>○</a:t>
                      </a:r>
                      <a:endParaRPr kumimoji="1" lang="ja-JP" altLang="en-US" b="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ja-JP" altLang="en-US" sz="5400" b="0" dirty="0">
                          <a:latin typeface="UD デジタル 教科書体 NK-B" panose="02020700000000000000" pitchFamily="18" charset="-128"/>
                          <a:ea typeface="UD デジタル 教科書体 NK-B" panose="02020700000000000000" pitchFamily="18" charset="-128"/>
                        </a:rPr>
                        <a:t>　　　　　　　　　　　　○</a:t>
                      </a:r>
                      <a:endParaRPr kumimoji="1" lang="ja-JP" altLang="en-US" dirty="0"/>
                    </a:p>
                  </a:txBody>
                  <a:tcPr anchor="ctr"/>
                </a:tc>
                <a:extLst>
                  <a:ext uri="{0D108BD9-81ED-4DB2-BD59-A6C34878D82A}">
                    <a16:rowId xmlns:a16="http://schemas.microsoft.com/office/drawing/2014/main" val="2634200432"/>
                  </a:ext>
                </a:extLst>
              </a:tr>
              <a:tr h="370840">
                <a:tc>
                  <a:txBody>
                    <a:bodyPr/>
                    <a:lstStyle/>
                    <a:p>
                      <a:pPr algn="ctr"/>
                      <a:r>
                        <a:rPr kumimoji="1" lang="ja-JP" altLang="en-US" dirty="0">
                          <a:latin typeface="UD デジタル 教科書体 NK-B" panose="02020700000000000000" pitchFamily="18" charset="-128"/>
                          <a:ea typeface="UD デジタル 教科書体 NK-B" panose="02020700000000000000" pitchFamily="18" charset="-128"/>
                        </a:rPr>
                        <a:t>　　　　　　　　　　　　　　　　　　　　　　　　　　　　　　　　　（うん）</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a:latin typeface="UD デジタル 教科書体 NK-B" panose="02020700000000000000" pitchFamily="18" charset="-128"/>
                          <a:ea typeface="UD デジタル 教科書体 NK-B" panose="02020700000000000000" pitchFamily="18" charset="-128"/>
                        </a:rPr>
                        <a:t>　　　　　　　　　　　　　　　　　　　　　　　　　　　　　　　　　　（うん）</a:t>
                      </a:r>
                    </a:p>
                  </a:txBody>
                  <a:tcPr/>
                </a:tc>
                <a:extLst>
                  <a:ext uri="{0D108BD9-81ED-4DB2-BD59-A6C34878D82A}">
                    <a16:rowId xmlns:a16="http://schemas.microsoft.com/office/drawing/2014/main" val="289347417"/>
                  </a:ext>
                </a:extLst>
              </a:tr>
            </a:tbl>
          </a:graphicData>
        </a:graphic>
      </p:graphicFrame>
      <p:grpSp>
        <p:nvGrpSpPr>
          <p:cNvPr id="5" name="グループ化 4"/>
          <p:cNvGrpSpPr/>
          <p:nvPr/>
        </p:nvGrpSpPr>
        <p:grpSpPr>
          <a:xfrm>
            <a:off x="517977" y="934185"/>
            <a:ext cx="9984676" cy="1694810"/>
            <a:chOff x="458984" y="2042966"/>
            <a:chExt cx="9984676" cy="1694810"/>
          </a:xfrm>
        </p:grpSpPr>
        <p:grpSp>
          <p:nvGrpSpPr>
            <p:cNvPr id="6" name="グループ化 5"/>
            <p:cNvGrpSpPr/>
            <p:nvPr/>
          </p:nvGrpSpPr>
          <p:grpSpPr>
            <a:xfrm>
              <a:off x="458984" y="2105142"/>
              <a:ext cx="1308362" cy="1627960"/>
              <a:chOff x="458984" y="2105142"/>
              <a:chExt cx="1308362" cy="1627960"/>
            </a:xfrm>
          </p:grpSpPr>
          <p:sp>
            <p:nvSpPr>
              <p:cNvPr id="22" name="テキスト ボックス 21"/>
              <p:cNvSpPr txBox="1"/>
              <p:nvPr/>
            </p:nvSpPr>
            <p:spPr>
              <a:xfrm>
                <a:off x="674758" y="3363770"/>
                <a:ext cx="612668"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パン</a:t>
                </a:r>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984" y="2105142"/>
                <a:ext cx="1308362" cy="1128463"/>
              </a:xfrm>
              <a:prstGeom prst="rect">
                <a:avLst/>
              </a:prstGeom>
            </p:spPr>
          </p:pic>
        </p:grpSp>
        <p:grpSp>
          <p:nvGrpSpPr>
            <p:cNvPr id="7" name="グループ化 6"/>
            <p:cNvGrpSpPr/>
            <p:nvPr/>
          </p:nvGrpSpPr>
          <p:grpSpPr>
            <a:xfrm>
              <a:off x="1880836" y="2105142"/>
              <a:ext cx="1308362" cy="1627960"/>
              <a:chOff x="1880836" y="2105142"/>
              <a:chExt cx="1308362" cy="1627960"/>
            </a:xfrm>
          </p:grpSpPr>
          <p:sp>
            <p:nvSpPr>
              <p:cNvPr id="20" name="テキスト ボックス 19"/>
              <p:cNvSpPr txBox="1"/>
              <p:nvPr/>
            </p:nvSpPr>
            <p:spPr>
              <a:xfrm>
                <a:off x="2125583" y="3363770"/>
                <a:ext cx="612668"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パン</a:t>
                </a:r>
              </a:p>
            </p:txBody>
          </p: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0836" y="2105142"/>
                <a:ext cx="1308362" cy="1128463"/>
              </a:xfrm>
              <a:prstGeom prst="rect">
                <a:avLst/>
              </a:prstGeom>
            </p:spPr>
          </p:pic>
        </p:grpSp>
        <p:grpSp>
          <p:nvGrpSpPr>
            <p:cNvPr id="8" name="グループ化 7"/>
            <p:cNvGrpSpPr/>
            <p:nvPr/>
          </p:nvGrpSpPr>
          <p:grpSpPr>
            <a:xfrm>
              <a:off x="6291594" y="2102805"/>
              <a:ext cx="1308362" cy="1632634"/>
              <a:chOff x="6291594" y="2102805"/>
              <a:chExt cx="1308362" cy="1632634"/>
            </a:xfrm>
          </p:grpSpPr>
          <p:sp>
            <p:nvSpPr>
              <p:cNvPr id="18" name="テキスト ボックス 17"/>
              <p:cNvSpPr txBox="1"/>
              <p:nvPr/>
            </p:nvSpPr>
            <p:spPr>
              <a:xfrm>
                <a:off x="6571278" y="3366107"/>
                <a:ext cx="612668"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パン</a:t>
                </a:r>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1594" y="2102805"/>
                <a:ext cx="1308362" cy="1128463"/>
              </a:xfrm>
              <a:prstGeom prst="rect">
                <a:avLst/>
              </a:prstGeom>
            </p:spPr>
          </p:pic>
        </p:grpSp>
        <p:grpSp>
          <p:nvGrpSpPr>
            <p:cNvPr id="9" name="グループ化 8"/>
            <p:cNvGrpSpPr/>
            <p:nvPr/>
          </p:nvGrpSpPr>
          <p:grpSpPr>
            <a:xfrm>
              <a:off x="7713446" y="2042966"/>
              <a:ext cx="1312535" cy="1684465"/>
              <a:chOff x="7713446" y="2042966"/>
              <a:chExt cx="1312535" cy="1684465"/>
            </a:xfrm>
          </p:grpSpPr>
          <p:sp>
            <p:nvSpPr>
              <p:cNvPr id="16" name="テキスト ボックス 15"/>
              <p:cNvSpPr txBox="1"/>
              <p:nvPr/>
            </p:nvSpPr>
            <p:spPr>
              <a:xfrm>
                <a:off x="8054524" y="3358099"/>
                <a:ext cx="606256"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かき</a:t>
                </a:r>
              </a:p>
            </p:txBody>
          </p:sp>
          <p:pic>
            <p:nvPicPr>
              <p:cNvPr id="17" name="図 16"/>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713446" y="2042966"/>
                <a:ext cx="1312535" cy="1193213"/>
              </a:xfrm>
              <a:prstGeom prst="rect">
                <a:avLst/>
              </a:prstGeom>
            </p:spPr>
          </p:pic>
        </p:grpSp>
        <p:grpSp>
          <p:nvGrpSpPr>
            <p:cNvPr id="10" name="グループ化 9"/>
            <p:cNvGrpSpPr/>
            <p:nvPr/>
          </p:nvGrpSpPr>
          <p:grpSpPr>
            <a:xfrm>
              <a:off x="9135298" y="2107479"/>
              <a:ext cx="1308362" cy="1627960"/>
              <a:chOff x="9135298" y="2107479"/>
              <a:chExt cx="1308362" cy="1627960"/>
            </a:xfrm>
          </p:grpSpPr>
          <p:sp>
            <p:nvSpPr>
              <p:cNvPr id="14" name="テキスト ボックス 13"/>
              <p:cNvSpPr txBox="1"/>
              <p:nvPr/>
            </p:nvSpPr>
            <p:spPr>
              <a:xfrm>
                <a:off x="9351072" y="3366107"/>
                <a:ext cx="612668"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パン</a:t>
                </a:r>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5298" y="2107479"/>
                <a:ext cx="1308362" cy="1128463"/>
              </a:xfrm>
              <a:prstGeom prst="rect">
                <a:avLst/>
              </a:prstGeom>
            </p:spPr>
          </p:pic>
        </p:grpSp>
        <p:grpSp>
          <p:nvGrpSpPr>
            <p:cNvPr id="11" name="グループ化 10"/>
            <p:cNvGrpSpPr/>
            <p:nvPr/>
          </p:nvGrpSpPr>
          <p:grpSpPr>
            <a:xfrm>
              <a:off x="3302688" y="2105142"/>
              <a:ext cx="1308362" cy="1632634"/>
              <a:chOff x="3302688" y="2105142"/>
              <a:chExt cx="1308362" cy="1632634"/>
            </a:xfrm>
          </p:grpSpPr>
          <p:sp>
            <p:nvSpPr>
              <p:cNvPr id="12" name="テキスト ボックス 11"/>
              <p:cNvSpPr txBox="1"/>
              <p:nvPr/>
            </p:nvSpPr>
            <p:spPr>
              <a:xfrm>
                <a:off x="3582372" y="3368444"/>
                <a:ext cx="612668"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パン</a:t>
                </a: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688" y="2105142"/>
                <a:ext cx="1308362" cy="1128463"/>
              </a:xfrm>
              <a:prstGeom prst="rect">
                <a:avLst/>
              </a:prstGeom>
            </p:spPr>
          </p:pic>
        </p:grpSp>
      </p:grpSp>
      <p:graphicFrame>
        <p:nvGraphicFramePr>
          <p:cNvPr id="24" name="表 23"/>
          <p:cNvGraphicFramePr>
            <a:graphicFrameLocks noGrp="1"/>
          </p:cNvGraphicFramePr>
          <p:nvPr>
            <p:extLst>
              <p:ext uri="{D42A27DB-BD31-4B8C-83A1-F6EECF244321}">
                <p14:modId xmlns:p14="http://schemas.microsoft.com/office/powerpoint/2010/main" val="287829442"/>
              </p:ext>
            </p:extLst>
          </p:nvPr>
        </p:nvGraphicFramePr>
        <p:xfrm>
          <a:off x="352661" y="4547383"/>
          <a:ext cx="11565754" cy="1773625"/>
        </p:xfrm>
        <a:graphic>
          <a:graphicData uri="http://schemas.openxmlformats.org/drawingml/2006/table">
            <a:tbl>
              <a:tblPr firstRow="1" bandRow="1">
                <a:tableStyleId>{5940675A-B579-460E-94D1-54222C63F5DA}</a:tableStyleId>
              </a:tblPr>
              <a:tblGrid>
                <a:gridCol w="5782877">
                  <a:extLst>
                    <a:ext uri="{9D8B030D-6E8A-4147-A177-3AD203B41FA5}">
                      <a16:colId xmlns:a16="http://schemas.microsoft.com/office/drawing/2014/main" val="4134474030"/>
                    </a:ext>
                  </a:extLst>
                </a:gridCol>
                <a:gridCol w="5782877">
                  <a:extLst>
                    <a:ext uri="{9D8B030D-6E8A-4147-A177-3AD203B41FA5}">
                      <a16:colId xmlns:a16="http://schemas.microsoft.com/office/drawing/2014/main" val="409722907"/>
                    </a:ext>
                  </a:extLst>
                </a:gridCol>
              </a:tblGrid>
              <a:tr h="1402785">
                <a:tc>
                  <a:txBody>
                    <a:bodyPr/>
                    <a:lstStyle/>
                    <a:p>
                      <a:r>
                        <a:rPr kumimoji="1" lang="ja-JP" altLang="en-US" sz="5400" b="1" dirty="0"/>
                        <a:t>　　　　　　</a:t>
                      </a:r>
                      <a:r>
                        <a:rPr kumimoji="1" lang="ja-JP" altLang="en-US" sz="5400" b="1" baseline="0" dirty="0"/>
                        <a:t>  </a:t>
                      </a:r>
                      <a:endParaRPr kumimoji="1" lang="ja-JP" altLang="en-US" b="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ja-JP" altLang="en-US" sz="5400" b="0" dirty="0">
                          <a:latin typeface="UD デジタル 教科書体 NK-B" panose="02020700000000000000" pitchFamily="18" charset="-128"/>
                          <a:ea typeface="UD デジタル 教科書体 NK-B" panose="02020700000000000000" pitchFamily="18" charset="-128"/>
                        </a:rPr>
                        <a:t>　　　　　　　　　　　　</a:t>
                      </a:r>
                      <a:endParaRPr kumimoji="1" lang="ja-JP" altLang="en-US" dirty="0"/>
                    </a:p>
                  </a:txBody>
                  <a:tcPr anchor="ctr"/>
                </a:tc>
                <a:extLst>
                  <a:ext uri="{0D108BD9-81ED-4DB2-BD59-A6C34878D82A}">
                    <a16:rowId xmlns:a16="http://schemas.microsoft.com/office/drawing/2014/main" val="2634200432"/>
                  </a:ext>
                </a:extLst>
              </a:tr>
              <a:tr h="370840">
                <a:tc>
                  <a:txBody>
                    <a:bodyPr/>
                    <a:lstStyle/>
                    <a:p>
                      <a:pPr algn="ctr"/>
                      <a:r>
                        <a:rPr kumimoji="1" lang="ja-JP" altLang="en-US" dirty="0">
                          <a:latin typeface="UD デジタル 教科書体 NK-B" panose="02020700000000000000" pitchFamily="18" charset="-128"/>
                          <a:ea typeface="UD デジタル 教科書体 NK-B" panose="02020700000000000000" pitchFamily="18" charset="-128"/>
                        </a:rPr>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289347417"/>
                  </a:ext>
                </a:extLst>
              </a:tr>
            </a:tbl>
          </a:graphicData>
        </a:graphic>
      </p:graphicFrame>
      <p:sp>
        <p:nvSpPr>
          <p:cNvPr id="25" name="タイトル 1"/>
          <p:cNvSpPr>
            <a:spLocks noGrp="1"/>
          </p:cNvSpPr>
          <p:nvPr>
            <p:ph type="title"/>
          </p:nvPr>
        </p:nvSpPr>
        <p:spPr>
          <a:xfrm>
            <a:off x="352661" y="3746090"/>
            <a:ext cx="11565754" cy="790948"/>
          </a:xfrm>
        </p:spPr>
        <p:txBody>
          <a:bodyPr>
            <a:normAutofit/>
          </a:bodyPr>
          <a:lstStyle/>
          <a:p>
            <a:r>
              <a:rPr lang="ja-JP" altLang="en-US" dirty="0"/>
              <a:t>リズムを　つくってみよう</a:t>
            </a:r>
            <a:endParaRPr kumimoji="1" lang="ja-JP" altLang="en-US" dirty="0"/>
          </a:p>
        </p:txBody>
      </p:sp>
    </p:spTree>
    <p:extLst>
      <p:ext uri="{BB962C8B-B14F-4D97-AF65-F5344CB8AC3E}">
        <p14:creationId xmlns:p14="http://schemas.microsoft.com/office/powerpoint/2010/main" val="157888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ソース画像を表示">
            <a:extLst>
              <a:ext uri="{FF2B5EF4-FFF2-40B4-BE49-F238E27FC236}">
                <a16:creationId xmlns:a16="http://schemas.microsoft.com/office/drawing/2014/main" id="{EEDFDB22-6147-45A2-BBE0-84C6405F7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905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0EAEDE59-3908-424D-B624-DDAE72BE3FD5}"/>
              </a:ext>
            </a:extLst>
          </p:cNvPr>
          <p:cNvSpPr>
            <a:spLocks noGrp="1"/>
          </p:cNvSpPr>
          <p:nvPr>
            <p:ph type="title"/>
          </p:nvPr>
        </p:nvSpPr>
        <p:spPr/>
        <p:txBody>
          <a:bodyPr/>
          <a:lstStyle/>
          <a:p>
            <a:r>
              <a:rPr lang="ja-JP" altLang="en-US" dirty="0"/>
              <a:t>マンボ</a:t>
            </a:r>
            <a:endParaRPr kumimoji="1" lang="ja-JP" altLang="en-US" dirty="0"/>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8048" y="481857"/>
            <a:ext cx="4092812" cy="2952672"/>
          </a:xfrm>
          <a:prstGeom prst="rect">
            <a:avLst/>
          </a:prstGeom>
          <a:ln w="38100">
            <a:solidFill>
              <a:schemeClr val="bg2">
                <a:lumMod val="50000"/>
              </a:schemeClr>
            </a:solidFill>
          </a:ln>
        </p:spPr>
      </p:pic>
      <p:pic>
        <p:nvPicPr>
          <p:cNvPr id="4" name="図 3"/>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937690" y="481857"/>
            <a:ext cx="3936896" cy="2952672"/>
          </a:xfrm>
          <a:prstGeom prst="rect">
            <a:avLst/>
          </a:prstGeom>
          <a:ln w="38100">
            <a:solidFill>
              <a:schemeClr val="bg2">
                <a:lumMod val="50000"/>
              </a:schemeClr>
            </a:solidFill>
          </a:ln>
        </p:spPr>
      </p:pic>
      <p:pic>
        <p:nvPicPr>
          <p:cNvPr id="5" name="図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8048" y="3675458"/>
            <a:ext cx="4092812" cy="2952672"/>
          </a:xfrm>
          <a:prstGeom prst="rect">
            <a:avLst/>
          </a:prstGeom>
          <a:ln w="38100">
            <a:solidFill>
              <a:schemeClr val="bg2">
                <a:lumMod val="50000"/>
              </a:schemeClr>
            </a:solidFill>
          </a:ln>
        </p:spPr>
      </p:pic>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7691" y="3675458"/>
            <a:ext cx="3936896" cy="2952672"/>
          </a:xfrm>
          <a:prstGeom prst="rect">
            <a:avLst/>
          </a:prstGeom>
          <a:ln w="38100">
            <a:solidFill>
              <a:schemeClr val="bg2">
                <a:lumMod val="50000"/>
              </a:schemeClr>
            </a:solidFill>
          </a:ln>
        </p:spPr>
      </p:pic>
    </p:spTree>
    <p:extLst>
      <p:ext uri="{BB962C8B-B14F-4D97-AF65-F5344CB8AC3E}">
        <p14:creationId xmlns:p14="http://schemas.microsoft.com/office/powerpoint/2010/main" val="182134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057" y="2716305"/>
            <a:ext cx="11016343" cy="1076045"/>
          </a:xfrm>
        </p:spPr>
        <p:txBody>
          <a:bodyPr>
            <a:normAutofit/>
          </a:bodyPr>
          <a:lstStyle/>
          <a:p>
            <a:r>
              <a:rPr lang="ja-JP" altLang="en-US" dirty="0">
                <a:latin typeface="BIZ UDPゴシック" panose="020B0400000000000000" pitchFamily="50" charset="-128"/>
                <a:ea typeface="BIZ UDPゴシック" panose="020B0400000000000000" pitchFamily="50" charset="-128"/>
              </a:rPr>
              <a:t>いろいろな　音が</a:t>
            </a:r>
            <a:r>
              <a:rPr lang="ja-JP" altLang="en-US" dirty="0" err="1">
                <a:latin typeface="BIZ UDPゴシック" panose="020B0400000000000000" pitchFamily="50" charset="-128"/>
                <a:ea typeface="BIZ UDPゴシック" panose="020B0400000000000000" pitchFamily="50" charset="-128"/>
              </a:rPr>
              <a:t>くを</a:t>
            </a:r>
            <a:r>
              <a:rPr lang="ja-JP" altLang="en-US" dirty="0">
                <a:latin typeface="BIZ UDPゴシック" panose="020B0400000000000000" pitchFamily="50" charset="-128"/>
                <a:ea typeface="BIZ UDPゴシック" panose="020B0400000000000000" pitchFamily="50" charset="-128"/>
              </a:rPr>
              <a:t>　きこう</a:t>
            </a:r>
            <a:endParaRPr kumimoji="1" lang="ja-JP" altLang="en-US" dirty="0">
              <a:latin typeface="BIZ UDPゴシック" panose="020B0400000000000000" pitchFamily="50" charset="-128"/>
              <a:ea typeface="BIZ UDPゴシック" panose="020B0400000000000000" pitchFamily="50" charset="-128"/>
            </a:endParaRPr>
          </a:p>
        </p:txBody>
      </p:sp>
      <p:pic>
        <p:nvPicPr>
          <p:cNvPr id="3" name="Picture 2" descr="ソース画像を表示">
            <a:extLst>
              <a:ext uri="{FF2B5EF4-FFF2-40B4-BE49-F238E27FC236}">
                <a16:creationId xmlns:a16="http://schemas.microsoft.com/office/drawing/2014/main" id="{F9F65EE8-65B4-4D6C-A3EE-0074A06BD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471" y="4625816"/>
            <a:ext cx="3627929" cy="190728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504009" y="2657952"/>
            <a:ext cx="543739" cy="307777"/>
          </a:xfrm>
          <a:prstGeom prst="rect">
            <a:avLst/>
          </a:prstGeom>
          <a:noFill/>
        </p:spPr>
        <p:txBody>
          <a:bodyPr wrap="none" rtlCol="0">
            <a:spAutoFit/>
          </a:bodyPr>
          <a:lstStyle/>
          <a:p>
            <a:r>
              <a:rPr kumimoji="1" lang="ja-JP" altLang="en-US" sz="1400" dirty="0"/>
              <a:t>おん</a:t>
            </a:r>
          </a:p>
        </p:txBody>
      </p:sp>
    </p:spTree>
    <p:extLst>
      <p:ext uri="{BB962C8B-B14F-4D97-AF65-F5344CB8AC3E}">
        <p14:creationId xmlns:p14="http://schemas.microsoft.com/office/powerpoint/2010/main" val="343448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ソース画像を表示">
            <a:extLst>
              <a:ext uri="{FF2B5EF4-FFF2-40B4-BE49-F238E27FC236}">
                <a16:creationId xmlns:a16="http://schemas.microsoft.com/office/drawing/2014/main" id="{E1513F0B-DBF2-49C6-9758-EB568B3E3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618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a:t>小</a:t>
            </a:r>
            <a:r>
              <a:rPr kumimoji="1" lang="ja-JP" altLang="en-US" dirty="0" err="1"/>
              <a:t>いぬの</a:t>
            </a:r>
            <a:r>
              <a:rPr kumimoji="1" lang="ja-JP" altLang="en-US" dirty="0"/>
              <a:t>　</a:t>
            </a:r>
            <a:r>
              <a:rPr lang="ja-JP" altLang="en-US" dirty="0"/>
              <a:t>ワルツ</a:t>
            </a:r>
            <a:endParaRPr kumimoji="1" lang="ja-JP" altLang="en-US" dirty="0"/>
          </a:p>
        </p:txBody>
      </p:sp>
      <p:sp>
        <p:nvSpPr>
          <p:cNvPr id="8" name="コンテンツ プレースホルダー 2">
            <a:extLst>
              <a:ext uri="{FF2B5EF4-FFF2-40B4-BE49-F238E27FC236}">
                <a16:creationId xmlns:a16="http://schemas.microsoft.com/office/drawing/2014/main" id="{0581724B-7AD1-48D0-AC7D-E947FE9A7635}"/>
              </a:ext>
            </a:extLst>
          </p:cNvPr>
          <p:cNvSpPr txBox="1">
            <a:spLocks/>
          </p:cNvSpPr>
          <p:nvPr/>
        </p:nvSpPr>
        <p:spPr>
          <a:xfrm>
            <a:off x="8908869" y="210294"/>
            <a:ext cx="3080549" cy="11270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きょく：ショパン</a:t>
            </a:r>
            <a:endParaRPr lang="en-US" altLang="ja-JP" sz="1800" dirty="0"/>
          </a:p>
          <a:p>
            <a:pPr marL="0" indent="0" algn="r">
              <a:buFont typeface="Arial" panose="020B0604020202020204" pitchFamily="34" charset="0"/>
              <a:buNone/>
            </a:pPr>
            <a:r>
              <a:rPr lang="ja-JP" altLang="en-US" sz="1800" dirty="0"/>
              <a:t>（フランス）</a:t>
            </a:r>
          </a:p>
        </p:txBody>
      </p:sp>
      <p:pic>
        <p:nvPicPr>
          <p:cNvPr id="4098" name="Picture 2" descr="ソース画像を表示">
            <a:extLst>
              <a:ext uri="{FF2B5EF4-FFF2-40B4-BE49-F238E27FC236}">
                <a16:creationId xmlns:a16="http://schemas.microsoft.com/office/drawing/2014/main" id="{F4FA1640-A578-488D-A6C8-1BC941F6821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646924" y="1845519"/>
            <a:ext cx="5261945" cy="501248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027543" y="430327"/>
            <a:ext cx="364202" cy="307777"/>
          </a:xfrm>
          <a:prstGeom prst="rect">
            <a:avLst/>
          </a:prstGeom>
          <a:noFill/>
        </p:spPr>
        <p:txBody>
          <a:bodyPr wrap="none" rtlCol="0">
            <a:spAutoFit/>
          </a:bodyPr>
          <a:lstStyle/>
          <a:p>
            <a:r>
              <a:rPr kumimoji="1" lang="ja-JP" altLang="en-US" sz="1400" dirty="0"/>
              <a:t>こ</a:t>
            </a:r>
          </a:p>
        </p:txBody>
      </p:sp>
    </p:spTree>
    <p:extLst>
      <p:ext uri="{BB962C8B-B14F-4D97-AF65-F5344CB8AC3E}">
        <p14:creationId xmlns:p14="http://schemas.microsoft.com/office/powerpoint/2010/main" val="16633650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3672</TotalTime>
  <Words>1595</Words>
  <Application>Microsoft Office PowerPoint</Application>
  <PresentationFormat>ワイド画面</PresentationFormat>
  <Paragraphs>172</Paragraphs>
  <Slides>11</Slides>
  <Notes>11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BIZ UDPゴシック</vt:lpstr>
      <vt:lpstr>UD デジタル 教科書体 NK-B</vt:lpstr>
      <vt:lpstr>游ゴシック</vt:lpstr>
      <vt:lpstr>Arial</vt:lpstr>
      <vt:lpstr>Calibri</vt:lpstr>
      <vt:lpstr>Office テーマ</vt:lpstr>
      <vt:lpstr>たのしく　うたおう</vt:lpstr>
      <vt:lpstr>さんぽ</vt:lpstr>
      <vt:lpstr>手のひらを　たいように</vt:lpstr>
      <vt:lpstr>リズムに　のって</vt:lpstr>
      <vt:lpstr>ことばで　リズム</vt:lpstr>
      <vt:lpstr>リズムを　つくってみよう</vt:lpstr>
      <vt:lpstr>マンボ</vt:lpstr>
      <vt:lpstr>いろいろな　音がくを　きこう</vt:lpstr>
      <vt:lpstr>小いぬの　ワルツ</vt:lpstr>
      <vt:lpstr>オーバー　ザ　レインボー</vt:lpstr>
      <vt:lpstr>シンコペイテッド　クロック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なにいろかな？</dc:title>
  <dc:creator>Windows ユーザー</dc:creator>
  <cp:lastModifiedBy>岡森 博宣</cp:lastModifiedBy>
  <cp:revision>357</cp:revision>
  <cp:lastPrinted>2021-07-31T08:55:32Z</cp:lastPrinted>
  <dcterms:created xsi:type="dcterms:W3CDTF">2020-08-21T05:09:50Z</dcterms:created>
  <dcterms:modified xsi:type="dcterms:W3CDTF">2021-08-08T14:35:09Z</dcterms:modified>
</cp:coreProperties>
</file>