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316" r:id="rId3"/>
    <p:sldId id="321" r:id="rId4"/>
    <p:sldId id="322" r:id="rId5"/>
    <p:sldId id="334" r:id="rId6"/>
    <p:sldId id="335" r:id="rId7"/>
    <p:sldId id="312" r:id="rId8"/>
    <p:sldId id="325" r:id="rId9"/>
    <p:sldId id="336"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99"/>
    <a:srgbClr val="00CC00"/>
    <a:srgbClr val="00BAB6"/>
    <a:srgbClr val="008A87"/>
    <a:srgbClr val="EBE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6" autoAdjust="0"/>
    <p:restoredTop sz="68488" autoAdjust="0"/>
  </p:normalViewPr>
  <p:slideViewPr>
    <p:cSldViewPr snapToGrid="0">
      <p:cViewPr varScale="1">
        <p:scale>
          <a:sx n="50" d="100"/>
          <a:sy n="50" d="100"/>
        </p:scale>
        <p:origin x="1206" y="48"/>
      </p:cViewPr>
      <p:guideLst/>
    </p:cSldViewPr>
  </p:slideViewPr>
  <p:notesTextViewPr>
    <p:cViewPr>
      <p:scale>
        <a:sx n="1" d="1"/>
        <a:sy n="1" d="1"/>
      </p:scale>
      <p:origin x="0" y="0"/>
    </p:cViewPr>
  </p:notesTextViewPr>
  <p:notesViewPr>
    <p:cSldViewPr snapToGrid="0">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C38504-84F1-4BC2-99AE-CB2E2C96FD60}"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ED56A31-CED6-4DDD-8007-3353167BFEC2}" type="slidenum">
              <a:rPr kumimoji="1" lang="ja-JP" altLang="en-US" smtClean="0"/>
              <a:t>‹#›</a:t>
            </a:fld>
            <a:endParaRPr kumimoji="1" lang="ja-JP" altLang="en-US"/>
          </a:p>
        </p:txBody>
      </p:sp>
    </p:spTree>
    <p:extLst>
      <p:ext uri="{BB962C8B-B14F-4D97-AF65-F5344CB8AC3E}">
        <p14:creationId xmlns:p14="http://schemas.microsoft.com/office/powerpoint/2010/main" val="2400111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kumimoji="1" lang="ja-JP" altLang="en-US" dirty="0">
                <a:latin typeface="ＭＳ ゴシック" panose="020B0609070205080204" pitchFamily="49" charset="-128"/>
                <a:ea typeface="ＭＳ ゴシック" panose="020B0609070205080204" pitchFamily="49" charset="-128"/>
              </a:rPr>
              <a:t>　デザインで伝える。</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a:t>
            </a:fld>
            <a:endParaRPr kumimoji="1" lang="ja-JP" altLang="en-US"/>
          </a:p>
        </p:txBody>
      </p:sp>
    </p:spTree>
    <p:extLst>
      <p:ext uri="{BB962C8B-B14F-4D97-AF65-F5344CB8AC3E}">
        <p14:creationId xmlns:p14="http://schemas.microsoft.com/office/powerpoint/2010/main" val="360353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みなさんは、「デザイン」について考えたことがありますか。</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今回の勉強は、こちらです。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伝えたい内容を考えて何度もアイデアを練り直すことで、デザインによってより深い共感や感動を生み出すコミュニケーションができることを学習します。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2</a:t>
            </a:fld>
            <a:endParaRPr kumimoji="1" lang="ja-JP" altLang="en-US"/>
          </a:p>
        </p:txBody>
      </p:sp>
    </p:spTree>
    <p:extLst>
      <p:ext uri="{BB962C8B-B14F-4D97-AF65-F5344CB8AC3E}">
        <p14:creationId xmlns:p14="http://schemas.microsoft.com/office/powerpoint/2010/main" val="382620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言葉だけでは伝わりにくいことも、形や色彩を工夫することによって、印象的に分かりやすく伝えることができます。</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まず、身近な伝達のデザインを見つめ直してみましょう。そして、コミュニケーションがいっそう広がるデザインについて考え、生活の中で生かしてみましょう。</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3</a:t>
            </a:fld>
            <a:endParaRPr kumimoji="1" lang="ja-JP" altLang="en-US"/>
          </a:p>
        </p:txBody>
      </p:sp>
    </p:spTree>
    <p:extLst>
      <p:ext uri="{BB962C8B-B14F-4D97-AF65-F5344CB8AC3E}">
        <p14:creationId xmlns:p14="http://schemas.microsoft.com/office/powerpoint/2010/main" val="397336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こちらは、デザインを考えるときのデザインのプロセスです。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デザインによってコミュニケーションをつくり出すためには、発想と構想のプロセスを何度も繰り返しながら、テーマへの理解をより深めていくとともに、具体的な伝達の方法についても深く考えることが大切です。</a:t>
            </a:r>
          </a:p>
          <a:p>
            <a:pPr algn="just">
              <a:lnSpc>
                <a:spcPct val="100000"/>
              </a:lnSpc>
              <a:spcBef>
                <a:spcPts val="0"/>
              </a:spcBef>
              <a:spcAft>
                <a:spcPts val="0"/>
              </a:spcAft>
            </a:pPr>
            <a:endParaRPr lang="en-US" altLang="ja-JP" dirty="0" smtClean="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smtClean="0">
                <a:latin typeface="ＭＳ ゴシック" panose="020B0609070205080204" pitchFamily="49" charset="-128"/>
                <a:ea typeface="ＭＳ ゴシック" panose="020B0609070205080204" pitchFamily="49" charset="-128"/>
              </a:rPr>
              <a:t>　流れとしては、左側に「</a:t>
            </a:r>
            <a:r>
              <a:rPr lang="en-US" altLang="ja-JP" dirty="0" smtClean="0">
                <a:latin typeface="ＭＳ ゴシック" panose="020B0609070205080204" pitchFamily="49" charset="-128"/>
                <a:ea typeface="ＭＳ ゴシック" panose="020B0609070205080204" pitchFamily="49" charset="-128"/>
              </a:rPr>
              <a:t>START</a:t>
            </a:r>
            <a:r>
              <a:rPr lang="ja-JP" altLang="en-US" dirty="0" smtClean="0">
                <a:latin typeface="ＭＳ ゴシック" panose="020B0609070205080204" pitchFamily="49" charset="-128"/>
                <a:ea typeface="ＭＳ ゴシック" panose="020B0609070205080204" pitchFamily="49" charset="-128"/>
              </a:rPr>
              <a:t>」とある所から始まります。ここではまず、伝えたい内容を考えます。</a:t>
            </a:r>
            <a:endParaRPr lang="en-US" altLang="ja-JP" dirty="0" smtClean="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smtClean="0">
                <a:latin typeface="ＭＳ ゴシック" panose="020B0609070205080204" pitchFamily="49" charset="-128"/>
                <a:ea typeface="ＭＳ ゴシック" panose="020B0609070205080204" pitchFamily="49" charset="-128"/>
              </a:rPr>
              <a:t>　具体的には、「何を」、「何のために」、「いつ」、「どこで」、「誰に」などを考えます。</a:t>
            </a:r>
            <a:endParaRPr lang="en-US" altLang="ja-JP" dirty="0" smtClean="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ja-JP" altLang="en-US"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次に、矢印を右側に進みます。「課題の深い理解」の所です。ここでは、「情報を集める」ことと、「発想を広げる」ことが考えられます。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「情報を集める」では、いろいろな方法で情報を集め、整理することで、課題への理解を深めることができます。</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また、「発想を広げる」では、個人やグループで発想を広げ、課題に迫るようにします。</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4</a:t>
            </a:fld>
            <a:endParaRPr kumimoji="1" lang="ja-JP" altLang="en-US"/>
          </a:p>
        </p:txBody>
      </p:sp>
    </p:spTree>
    <p:extLst>
      <p:ext uri="{BB962C8B-B14F-4D97-AF65-F5344CB8AC3E}">
        <p14:creationId xmlns:p14="http://schemas.microsoft.com/office/powerpoint/2010/main" val="104368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こちらは、先程のスライドからの続きです。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「発想を広げる」では、「ブレインストーミング」や「マインドマップ」という方法を活用することなどが考えられます。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「ブレインストーミング」は、何人かで意見を出し合うものです。決して他人の意見を否定しないよう気を付けましょう。</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「マインドマップ」は、キーワードを基に、自由に連想し、発想を広げていくものです。言葉だけではなく、形や色を自由に入れても良いです。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このような方法を活用し、構想が固まるまで何度も繰り返します。</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そして、構想したものを「アイデアスケッチ」にしていきます。描いたものは消さないようにし、発想や構想を蓄積していくと良いでしょう。</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その後、「制作」、「検討と確認」へと進みます。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「検討と確認」では、印象的で、共感や感動があるかどうかを確認しましょう。</a:t>
            </a: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5</a:t>
            </a:fld>
            <a:endParaRPr kumimoji="1" lang="ja-JP" altLang="en-US"/>
          </a:p>
        </p:txBody>
      </p:sp>
    </p:spTree>
    <p:extLst>
      <p:ext uri="{BB962C8B-B14F-4D97-AF65-F5344CB8AC3E}">
        <p14:creationId xmlns:p14="http://schemas.microsoft.com/office/powerpoint/2010/main" val="372256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先程の「アイデアスケッチ」の部分で、参考として、スライドの右側にある横断幕の構想案を示しています。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このようにして完成した横断幕が一番下に示したもので、その上の写真には、この横断幕が使用されているところが写っています。</a:t>
            </a: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6</a:t>
            </a:fld>
            <a:endParaRPr kumimoji="1" lang="ja-JP" altLang="en-US"/>
          </a:p>
        </p:txBody>
      </p:sp>
    </p:spTree>
    <p:extLst>
      <p:ext uri="{BB962C8B-B14F-4D97-AF65-F5344CB8AC3E}">
        <p14:creationId xmlns:p14="http://schemas.microsoft.com/office/powerpoint/2010/main" val="32372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　ここからは、生徒が制作した作品を２つ、グラフィックデザイナーが制作した作品を２つお見せします。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まずこちら</a:t>
            </a:r>
            <a:r>
              <a:rPr lang="ja-JP" altLang="en-US" dirty="0">
                <a:latin typeface="ＭＳ ゴシック" panose="020B0609070205080204" pitchFamily="49" charset="-128"/>
                <a:ea typeface="ＭＳ ゴシック" panose="020B0609070205080204" pitchFamily="49" charset="-128"/>
              </a:rPr>
              <a:t>は</a:t>
            </a:r>
            <a:r>
              <a:rPr lang="ja-JP" altLang="en-US" dirty="0" smtClean="0">
                <a:latin typeface="ＭＳ ゴシック" panose="020B0609070205080204" pitchFamily="49" charset="-128"/>
                <a:ea typeface="ＭＳ ゴシック" panose="020B0609070205080204" pitchFamily="49" charset="-128"/>
              </a:rPr>
              <a:t>、生徒が作成した</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３年間の思い出</a:t>
            </a:r>
            <a:r>
              <a:rPr lang="en-US" altLang="ja-JP"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という</a:t>
            </a:r>
            <a:r>
              <a:rPr lang="ja-JP" altLang="en-US" dirty="0" smtClean="0">
                <a:latin typeface="ＭＳ ゴシック" panose="020B0609070205080204" pitchFamily="49" charset="-128"/>
                <a:ea typeface="ＭＳ ゴシック" panose="020B0609070205080204" pitchFamily="49" charset="-128"/>
              </a:rPr>
              <a:t>作品です</a:t>
            </a:r>
            <a:r>
              <a:rPr lang="ja-JP" altLang="en-US" dirty="0">
                <a:latin typeface="ＭＳ ゴシック" panose="020B0609070205080204" pitchFamily="49" charset="-128"/>
                <a:ea typeface="ＭＳ ゴシック" panose="020B0609070205080204" pitchFamily="49"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ボールの模型を貼り付けて立体的に作られています。</a:t>
            </a: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7</a:t>
            </a:fld>
            <a:endParaRPr kumimoji="1" lang="ja-JP" altLang="en-US"/>
          </a:p>
        </p:txBody>
      </p:sp>
    </p:spTree>
    <p:extLst>
      <p:ext uri="{BB962C8B-B14F-4D97-AF65-F5344CB8AC3E}">
        <p14:creationId xmlns:p14="http://schemas.microsoft.com/office/powerpoint/2010/main" val="36359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こちらは</a:t>
            </a:r>
            <a:r>
              <a:rPr lang="ja-JP" altLang="en-US" dirty="0" smtClean="0">
                <a:latin typeface="ＭＳ ゴシック" panose="020B0609070205080204" pitchFamily="49" charset="-128"/>
                <a:ea typeface="ＭＳ ゴシック" panose="020B0609070205080204" pitchFamily="49" charset="-128"/>
              </a:rPr>
              <a:t>、生徒が作成した</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環境ポスター</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です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smtClean="0">
                <a:latin typeface="ＭＳ ゴシック" panose="020B0609070205080204" pitchFamily="49" charset="-128"/>
                <a:ea typeface="ＭＳ ゴシック" panose="020B0609070205080204" pitchFamily="49" charset="-128"/>
              </a:rPr>
              <a:t>　スパッタリングという、金網とブラシを使って絵の具を霧状に飛ばしていく方法や、配色の工夫をすることで、空気が汚れた夜の風景を表現しています。</a:t>
            </a: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8</a:t>
            </a:fld>
            <a:endParaRPr kumimoji="1" lang="ja-JP" altLang="en-US"/>
          </a:p>
        </p:txBody>
      </p:sp>
    </p:spTree>
    <p:extLst>
      <p:ext uri="{BB962C8B-B14F-4D97-AF65-F5344CB8AC3E}">
        <p14:creationId xmlns:p14="http://schemas.microsoft.com/office/powerpoint/2010/main" val="363993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次</a:t>
            </a:r>
            <a:r>
              <a:rPr lang="ja-JP" altLang="en-US" dirty="0" smtClean="0">
                <a:latin typeface="ＭＳ ゴシック" panose="020B0609070205080204" pitchFamily="49" charset="-128"/>
                <a:ea typeface="ＭＳ ゴシック" panose="020B0609070205080204" pitchFamily="49" charset="-128"/>
              </a:rPr>
              <a:t>の２点</a:t>
            </a:r>
            <a:r>
              <a:rPr lang="ja-JP" altLang="en-US" dirty="0">
                <a:latin typeface="ＭＳ ゴシック" panose="020B0609070205080204" pitchFamily="49" charset="-128"/>
                <a:ea typeface="ＭＳ ゴシック" panose="020B0609070205080204" pitchFamily="49" charset="-128"/>
              </a:rPr>
              <a:t>について</a:t>
            </a:r>
            <a:r>
              <a:rPr lang="ja-JP" altLang="en-US" dirty="0" smtClean="0">
                <a:latin typeface="ＭＳ ゴシック" panose="020B0609070205080204" pitchFamily="49" charset="-128"/>
                <a:ea typeface="ＭＳ ゴシック" panose="020B0609070205080204" pitchFamily="49" charset="-128"/>
              </a:rPr>
              <a:t>振り返り、記入用紙に書きましょう。</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伝えるデザインに</a:t>
            </a:r>
            <a:r>
              <a:rPr lang="ja-JP" altLang="en-US" dirty="0">
                <a:latin typeface="ＭＳ ゴシック" panose="020B0609070205080204" pitchFamily="49" charset="-128"/>
                <a:ea typeface="ＭＳ ゴシック" panose="020B0609070205080204" pitchFamily="49" charset="-128"/>
              </a:rPr>
              <a:t>関心をもちましたか。</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内容を効果的に伝えるデザインのよさ</a:t>
            </a:r>
            <a:r>
              <a:rPr lang="ja-JP" altLang="en-US" dirty="0">
                <a:latin typeface="ＭＳ ゴシック" panose="020B0609070205080204" pitchFamily="49" charset="-128"/>
                <a:ea typeface="ＭＳ ゴシック" panose="020B0609070205080204" pitchFamily="49" charset="-128"/>
              </a:rPr>
              <a:t>を味わいましたか</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smtClean="0">
              <a:latin typeface="ＭＳ ゴシック" panose="020B0609070205080204" pitchFamily="49" charset="-128"/>
              <a:ea typeface="ＭＳ ゴシック" panose="020B0609070205080204" pitchFamily="49" charset="-128"/>
            </a:endParaRPr>
          </a:p>
          <a:p>
            <a:pPr algn="just">
              <a:lnSpc>
                <a:spcPct val="100000"/>
              </a:lnSpc>
            </a:pPr>
            <a:r>
              <a:rPr lang="ja-JP" altLang="en-US" dirty="0" smtClean="0">
                <a:latin typeface="ＭＳ ゴシック" panose="020B0609070205080204" pitchFamily="49" charset="-128"/>
                <a:ea typeface="ＭＳ ゴシック" panose="020B0609070205080204" pitchFamily="49" charset="-128"/>
              </a:rPr>
              <a:t>　また、伝えたいことを印象的に伝えるために、画面構成を工夫して下絵を構想し、記入用紙の下の欄に描きましょう。</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9</a:t>
            </a:fld>
            <a:endParaRPr kumimoji="1" lang="ja-JP" altLang="en-US"/>
          </a:p>
        </p:txBody>
      </p:sp>
    </p:spTree>
    <p:extLst>
      <p:ext uri="{BB962C8B-B14F-4D97-AF65-F5344CB8AC3E}">
        <p14:creationId xmlns:p14="http://schemas.microsoft.com/office/powerpoint/2010/main" val="41424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53954-02B2-48F1-B645-9D106D51DB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27C81A-AD95-4CAA-8CFC-3A577F1C2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958683-73B1-45BD-B212-BF06241945F1}"/>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16D4BF8B-4E6C-47F8-A3ED-C3C71E91B2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2BCE00-BD67-4CCB-9794-0D9DDA90BBA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144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4F2525-0FB1-4FE6-A68F-CDC2AD47981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4F231A-74C7-4632-91AE-D6C50F1BD51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B978E3-8B30-4739-A56A-28BC6BF1C3C5}"/>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3DDDE611-17D3-4474-B8CF-38CDF893E4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FB17D5-AD9E-4F1D-AEF0-646F616374EF}"/>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77196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75AD982-7C5E-4589-A0DA-6EB9395997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EE00C9-2863-4668-8F04-445BEF7BD14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66C463-622A-4C7D-94D8-5E85B7ECFD02}"/>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5E97D7E7-4E15-47B1-A84A-AEEE6F36A3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C4CC72-8624-4869-9948-3126497158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8195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00311E-6447-4C1A-AD4C-3D2D1F7794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9FEF40-7260-44A6-9AE0-55F04D89FC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B41582-3E6E-40CB-8992-BB73B6582169}"/>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B9BB0812-02F1-4B2D-9A3B-736B48C434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94FC27-79FF-4456-B7BD-50E3BBA01C36}"/>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69699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C72D0-C69C-45CF-8ADA-A95F21A8DDE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FB8418-1083-4D3A-9BE6-FA981F238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02418C-7F14-45C0-BB09-EDD069AE18D3}"/>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114664AB-2BA6-4491-AA81-34E82DF381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633763-9E98-496C-A9F2-A73733CAB0D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82753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BED4F-EE9B-4CF8-8246-FE8D3972DA4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C61A5A-8101-45FA-9D96-90014FB4DE0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0904BA8-AF74-4703-BA89-5AB27A8C90B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036032-13DA-43DE-BDAA-31B91CAA07C9}"/>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6" name="フッター プレースホルダー 5">
            <a:extLst>
              <a:ext uri="{FF2B5EF4-FFF2-40B4-BE49-F238E27FC236}">
                <a16:creationId xmlns:a16="http://schemas.microsoft.com/office/drawing/2014/main" id="{C5B04C47-BA75-4BE0-881E-F8EF374FAB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5D2795-A526-4F7C-9CB6-D38A114F0E50}"/>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921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4DF32-0332-41B5-B600-20D02C5A576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626AD2-9B1E-4522-BBC9-B44887606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F05225-DAE0-429F-820D-F53FCD3798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FB184EE-1629-4ED1-B7EB-495C7AAFC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2F99FA-46E8-4061-A533-56337200E60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1D2398-24D1-43CB-A9D8-12E2E96125CA}"/>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8" name="フッター プレースホルダー 7">
            <a:extLst>
              <a:ext uri="{FF2B5EF4-FFF2-40B4-BE49-F238E27FC236}">
                <a16:creationId xmlns:a16="http://schemas.microsoft.com/office/drawing/2014/main" id="{6F519C7E-8D54-4897-B95B-704422FA4FB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F4B940-BB16-4669-BEC6-D21C18AB616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3542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460FF-66A5-4B86-B7B7-E8182A62CF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A0CF7AB-85D6-48E7-988C-A083BC80E12D}"/>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4" name="フッター プレースホルダー 3">
            <a:extLst>
              <a:ext uri="{FF2B5EF4-FFF2-40B4-BE49-F238E27FC236}">
                <a16:creationId xmlns:a16="http://schemas.microsoft.com/office/drawing/2014/main" id="{D0A8A4B7-18A4-4C67-A8EE-9CB3E49BB2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02508B-B10B-40E1-983C-72F123778E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93041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7ECCDD-A2D0-4F1B-9584-440B70BE00E4}"/>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3" name="フッター プレースホルダー 2">
            <a:extLst>
              <a:ext uri="{FF2B5EF4-FFF2-40B4-BE49-F238E27FC236}">
                <a16:creationId xmlns:a16="http://schemas.microsoft.com/office/drawing/2014/main" id="{5A2122FB-08FB-4394-B956-4F56F50CF31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D375190-39D4-4A34-BF39-FF32AD2A70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401972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A20A2-D74D-4B33-8FCB-4E80D015CA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5E5ADD-F898-4F60-8E2D-79ABA9B3D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BA087F9-575D-403C-B8F0-7A687BD9D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50FCBF-A823-4280-BC71-7C0EA5F7089C}"/>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6" name="フッター プレースホルダー 5">
            <a:extLst>
              <a:ext uri="{FF2B5EF4-FFF2-40B4-BE49-F238E27FC236}">
                <a16:creationId xmlns:a16="http://schemas.microsoft.com/office/drawing/2014/main" id="{4D8A3BA6-18F0-4E13-9E0F-E5390C6072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B17D81-2FF1-4E56-83C0-308294B302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061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B54E49-F4B7-48B7-94B2-D031E0DD05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F67512F-DB65-4949-BE99-EE739BBCB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D962D0D-4E8F-4199-A65B-502168FCE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06F393-427D-4BEE-94EA-2CF6B69A3F51}"/>
              </a:ext>
            </a:extLst>
          </p:cNvPr>
          <p:cNvSpPr>
            <a:spLocks noGrp="1"/>
          </p:cNvSpPr>
          <p:nvPr>
            <p:ph type="dt" sz="half" idx="10"/>
          </p:nvPr>
        </p:nvSpPr>
        <p:spPr/>
        <p:txBody>
          <a:bodyPr/>
          <a:lstStyle/>
          <a:p>
            <a:fld id="{EB0CB155-4C96-49AB-A45F-45DE8B258930}" type="datetimeFigureOut">
              <a:rPr kumimoji="1" lang="ja-JP" altLang="en-US" smtClean="0"/>
              <a:t>2022/1/17</a:t>
            </a:fld>
            <a:endParaRPr kumimoji="1" lang="ja-JP" altLang="en-US"/>
          </a:p>
        </p:txBody>
      </p:sp>
      <p:sp>
        <p:nvSpPr>
          <p:cNvPr id="6" name="フッター プレースホルダー 5">
            <a:extLst>
              <a:ext uri="{FF2B5EF4-FFF2-40B4-BE49-F238E27FC236}">
                <a16:creationId xmlns:a16="http://schemas.microsoft.com/office/drawing/2014/main" id="{8C0B22AC-A898-4D96-B4D3-94AA303166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0DE6F0-1C30-4A35-B65E-64A58AA578A2}"/>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05830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696D695-98AF-4951-A068-2E2E4C7D2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CAEB38-10BA-4605-A128-85D5D4142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D82FEA-ABE1-440F-96F2-1E73C96CE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CB155-4C96-49AB-A45F-45DE8B258930}" type="datetimeFigureOut">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924C888F-95FF-4BB9-80C4-639A509AF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2082CA-AF8C-4454-A2EA-54CA04704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503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a:noAutofit/>
          </a:bodyPr>
          <a:lstStyle/>
          <a:p>
            <a:pPr algn="ctr">
              <a:lnSpc>
                <a:spcPct val="100000"/>
              </a:lnSpc>
            </a:pPr>
            <a:r>
              <a:rPr kumimoji="1" lang="ja-JP" altLang="en-US" sz="6000" dirty="0">
                <a:latin typeface="BIZ UDPゴシック" panose="020B0400000000000000" pitchFamily="50" charset="-128"/>
                <a:ea typeface="BIZ UDPゴシック" panose="020B0400000000000000" pitchFamily="50" charset="-128"/>
              </a:rPr>
              <a:t>デザインで　伝える</a:t>
            </a:r>
          </a:p>
        </p:txBody>
      </p:sp>
      <p:sp>
        <p:nvSpPr>
          <p:cNvPr id="3" name="テキスト ボックス 2">
            <a:extLst>
              <a:ext uri="{FF2B5EF4-FFF2-40B4-BE49-F238E27FC236}">
                <a16:creationId xmlns:a16="http://schemas.microsoft.com/office/drawing/2014/main" id="{82FEE237-59AE-454F-A6CE-075478C45314}"/>
              </a:ext>
            </a:extLst>
          </p:cNvPr>
          <p:cNvSpPr txBox="1"/>
          <p:nvPr/>
        </p:nvSpPr>
        <p:spPr>
          <a:xfrm>
            <a:off x="156000" y="2399638"/>
            <a:ext cx="11880000" cy="540000"/>
          </a:xfrm>
          <a:prstGeom prst="rect">
            <a:avLst/>
          </a:prstGeom>
          <a:noFill/>
        </p:spPr>
        <p:txBody>
          <a:bodyPr wrap="square" rtlCol="0" anchor="ctr" anchorCtr="0">
            <a:noAutofit/>
          </a:bodyPr>
          <a:lstStyle/>
          <a:p>
            <a:pPr algn="just"/>
            <a:r>
              <a:rPr lang="ja-JP" altLang="en-US" sz="2800" dirty="0">
                <a:latin typeface="BIZ UDPゴシック" panose="020B0400000000000000" pitchFamily="50" charset="-128"/>
                <a:ea typeface="BIZ UDPゴシック" panose="020B0400000000000000" pitchFamily="50" charset="-128"/>
              </a:rPr>
              <a:t> 　　　　　　　　　　　　　　　　　　　　　　　　　　　　 つた</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873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5998" y="180000"/>
            <a:ext cx="11880000" cy="6120000"/>
          </a:xfrm>
          <a:prstGeom prst="rect">
            <a:avLst/>
          </a:prstGeom>
          <a:noFill/>
        </p:spPr>
        <p:txBody>
          <a:bodyPr wrap="square" rtlCol="0">
            <a:noAutofit/>
          </a:bodyPr>
          <a:lstStyle/>
          <a:p>
            <a:pPr algn="just">
              <a:lnSpc>
                <a:spcPts val="1000"/>
              </a:lnSpc>
            </a:pPr>
            <a:endParaRPr lang="en-US" altLang="ja-JP" sz="44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4400" dirty="0">
                <a:latin typeface="UD デジタル 教科書体 NK-R" panose="02020400000000000000" pitchFamily="18" charset="-128"/>
                <a:ea typeface="UD デジタル 教科書体 NK-R" panose="02020400000000000000" pitchFamily="18" charset="-128"/>
              </a:rPr>
              <a:t>　　　　　　　　　　　　</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4" name="吹き出し: 角を丸めた四角形 13">
            <a:extLst>
              <a:ext uri="{FF2B5EF4-FFF2-40B4-BE49-F238E27FC236}">
                <a16:creationId xmlns:a16="http://schemas.microsoft.com/office/drawing/2014/main" id="{506D3EE4-CE8E-41A7-BEC6-5F68AB112406}"/>
              </a:ext>
            </a:extLst>
          </p:cNvPr>
          <p:cNvSpPr/>
          <p:nvPr/>
        </p:nvSpPr>
        <p:spPr>
          <a:xfrm>
            <a:off x="2535168" y="180000"/>
            <a:ext cx="7920000" cy="1800000"/>
          </a:xfrm>
          <a:prstGeom prst="wedgeRoundRectCallout">
            <a:avLst>
              <a:gd name="adj1" fmla="val -47726"/>
              <a:gd name="adj2" fmla="val 68661"/>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ct val="150000"/>
              </a:lnSpc>
            </a:pPr>
            <a:r>
              <a:rPr lang="ja-JP" altLang="en-US" sz="3600" dirty="0">
                <a:solidFill>
                  <a:schemeClr val="tx1"/>
                </a:solidFill>
                <a:latin typeface="HG創英ﾌﾟﾚｾﾞﾝｽEB" panose="02020809000000000000" pitchFamily="17" charset="-128"/>
                <a:ea typeface="HG創英ﾌﾟﾚｾﾞﾝｽEB" panose="02020809000000000000" pitchFamily="17" charset="-128"/>
              </a:rPr>
              <a:t>　</a:t>
            </a:r>
            <a:r>
              <a:rPr lang="ja-JP" altLang="en-US" sz="3600" spc="-150" dirty="0">
                <a:solidFill>
                  <a:schemeClr val="tx1"/>
                </a:solidFill>
                <a:latin typeface="HG創英ﾌﾟﾚｾﾞﾝｽEB" panose="02020809000000000000" pitchFamily="17" charset="-128"/>
                <a:ea typeface="HG創英ﾌﾟﾚｾﾞﾝｽEB" panose="02020809000000000000" pitchFamily="17" charset="-128"/>
              </a:rPr>
              <a:t>みなさんは、</a:t>
            </a:r>
            <a:r>
              <a:rPr lang="ja-JP" altLang="en-US" sz="3600" spc="-300" dirty="0">
                <a:solidFill>
                  <a:schemeClr val="tx1"/>
                </a:solidFill>
                <a:latin typeface="HG創英ﾌﾟﾚｾﾞﾝｽEB" panose="02020809000000000000" pitchFamily="17" charset="-128"/>
                <a:ea typeface="HG創英ﾌﾟﾚｾﾞﾝｽEB" panose="02020809000000000000" pitchFamily="17" charset="-128"/>
              </a:rPr>
              <a:t>「デザイン」について</a:t>
            </a:r>
            <a:endParaRPr lang="en-US" altLang="ja-JP" sz="3600" spc="-3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ct val="150000"/>
              </a:lnSpc>
            </a:pPr>
            <a:r>
              <a:rPr lang="ja-JP" altLang="en-US" sz="3600" spc="-300" dirty="0">
                <a:solidFill>
                  <a:schemeClr val="tx1"/>
                </a:solidFill>
                <a:latin typeface="HG創英ﾌﾟﾚｾﾞﾝｽEB" panose="02020809000000000000" pitchFamily="17" charset="-128"/>
                <a:ea typeface="HG創英ﾌﾟﾚｾﾞﾝｽEB" panose="02020809000000000000" pitchFamily="17" charset="-128"/>
              </a:rPr>
              <a:t>考えたことがありますか。 </a:t>
            </a:r>
            <a:endParaRPr lang="en-US" altLang="ja-JP" sz="3600" spc="-3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4AFF1691-A0F3-4E5A-A267-82C469247296}"/>
              </a:ext>
            </a:extLst>
          </p:cNvPr>
          <p:cNvSpPr txBox="1"/>
          <p:nvPr/>
        </p:nvSpPr>
        <p:spPr>
          <a:xfrm>
            <a:off x="2535168" y="194294"/>
            <a:ext cx="7920000" cy="288000"/>
          </a:xfrm>
          <a:prstGeom prst="rect">
            <a:avLst/>
          </a:prstGeom>
          <a:noFill/>
        </p:spPr>
        <p:txBody>
          <a:bodyPr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pic>
        <p:nvPicPr>
          <p:cNvPr id="8" name="図 7">
            <a:extLst>
              <a:ext uri="{FF2B5EF4-FFF2-40B4-BE49-F238E27FC236}">
                <a16:creationId xmlns:a16="http://schemas.microsoft.com/office/drawing/2014/main" id="{664F675D-811D-4A1A-B690-0C7D303244F0}"/>
              </a:ext>
            </a:extLst>
          </p:cNvPr>
          <p:cNvPicPr>
            <a:picLocks noChangeAspect="1"/>
          </p:cNvPicPr>
          <p:nvPr/>
        </p:nvPicPr>
        <p:blipFill rotWithShape="1">
          <a:blip r:embed="rId3">
            <a:extLst>
              <a:ext uri="{28A0092B-C50C-407E-A947-70E740481C1C}">
                <a14:useLocalDpi xmlns:a14="http://schemas.microsoft.com/office/drawing/2010/main" val="0"/>
              </a:ext>
            </a:extLst>
          </a:blip>
          <a:srcRect r="15918"/>
          <a:stretch/>
        </p:blipFill>
        <p:spPr>
          <a:xfrm flipH="1">
            <a:off x="155998" y="1989000"/>
            <a:ext cx="2379170" cy="4320000"/>
          </a:xfrm>
          <a:prstGeom prst="rect">
            <a:avLst/>
          </a:prstGeom>
        </p:spPr>
      </p:pic>
      <p:sp>
        <p:nvSpPr>
          <p:cNvPr id="7" name="テキスト ボックス 6">
            <a:extLst>
              <a:ext uri="{FF2B5EF4-FFF2-40B4-BE49-F238E27FC236}">
                <a16:creationId xmlns:a16="http://schemas.microsoft.com/office/drawing/2014/main" id="{E5F648F9-2676-4427-A57D-07D9E664484A}"/>
              </a:ext>
            </a:extLst>
          </p:cNvPr>
          <p:cNvSpPr txBox="1"/>
          <p:nvPr/>
        </p:nvSpPr>
        <p:spPr>
          <a:xfrm>
            <a:off x="2535168" y="990002"/>
            <a:ext cx="7920000" cy="288000"/>
          </a:xfrm>
          <a:prstGeom prst="rect">
            <a:avLst/>
          </a:prstGeom>
          <a:noFill/>
        </p:spPr>
        <p:txBody>
          <a:bodyPr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かんが</a:t>
            </a:r>
          </a:p>
        </p:txBody>
      </p:sp>
      <p:sp>
        <p:nvSpPr>
          <p:cNvPr id="16" name="テキスト ボックス 15">
            <a:extLst>
              <a:ext uri="{FF2B5EF4-FFF2-40B4-BE49-F238E27FC236}">
                <a16:creationId xmlns:a16="http://schemas.microsoft.com/office/drawing/2014/main" id="{72A6C8AB-2458-4E4C-82F0-8F9DAC0A9732}"/>
              </a:ext>
            </a:extLst>
          </p:cNvPr>
          <p:cNvSpPr txBox="1"/>
          <p:nvPr/>
        </p:nvSpPr>
        <p:spPr>
          <a:xfrm>
            <a:off x="2340000" y="4140000"/>
            <a:ext cx="9720000" cy="2160000"/>
          </a:xfrm>
          <a:prstGeom prst="rect">
            <a:avLst/>
          </a:prstGeom>
          <a:noFill/>
        </p:spPr>
        <p:txBody>
          <a:bodyPr wrap="square" tIns="0" bIns="0" rtlCol="0" anchor="b" anchorCtr="0">
            <a:noAutofit/>
          </a:bodyPr>
          <a:lstStyle/>
          <a:p>
            <a:pPr algn="just">
              <a:lnSpc>
                <a:spcPts val="5500"/>
              </a:lnSpc>
            </a:pPr>
            <a:r>
              <a:rPr lang="ja-JP" altLang="en-US" sz="3400" spc="-300" dirty="0">
                <a:uFill>
                  <a:solidFill>
                    <a:srgbClr val="0070C0"/>
                  </a:solidFill>
                </a:uFill>
                <a:latin typeface="UD デジタル 教科書体 N-B" panose="02020700000000000000" pitchFamily="17" charset="-128"/>
                <a:ea typeface="UD デジタル 教科書体 N-B" panose="02020700000000000000" pitchFamily="17" charset="-128"/>
              </a:rPr>
              <a:t>　</a:t>
            </a:r>
            <a:r>
              <a:rPr lang="ja-JP" altLang="en-US" sz="3400" spc="-300" dirty="0">
                <a:latin typeface="UD デジタル 教科書体 N-B" panose="02020700000000000000" pitchFamily="17" charset="-128"/>
                <a:ea typeface="UD デジタル 教科書体 N-B" panose="02020700000000000000" pitchFamily="17" charset="-128"/>
              </a:rPr>
              <a:t>伝えたい内容を考えて何度もアイデアを練り直すことで、デザインによってより深い共感や感動を生み出すコミュニケーションができることを学習します。</a:t>
            </a:r>
            <a:endParaRPr lang="en-US" altLang="ja-JP" sz="3400" spc="-300" dirty="0">
              <a:latin typeface="UD デジタル 教科書体 N-B" panose="02020700000000000000" pitchFamily="17" charset="-128"/>
              <a:ea typeface="UD デジタル 教科書体 N-B" panose="02020700000000000000" pitchFamily="17" charset="-128"/>
            </a:endParaRPr>
          </a:p>
        </p:txBody>
      </p:sp>
      <p:sp>
        <p:nvSpPr>
          <p:cNvPr id="17" name="四角形: 角を丸くする 16">
            <a:extLst>
              <a:ext uri="{FF2B5EF4-FFF2-40B4-BE49-F238E27FC236}">
                <a16:creationId xmlns:a16="http://schemas.microsoft.com/office/drawing/2014/main" id="{432899E3-8E6C-4E4F-8376-A28295DCB5A4}"/>
              </a:ext>
            </a:extLst>
          </p:cNvPr>
          <p:cNvSpPr/>
          <p:nvPr/>
        </p:nvSpPr>
        <p:spPr>
          <a:xfrm>
            <a:off x="2592162" y="2951328"/>
            <a:ext cx="2520000" cy="1080000"/>
          </a:xfrm>
          <a:prstGeom prst="roundRect">
            <a:avLst/>
          </a:prstGeom>
          <a:solidFill>
            <a:srgbClr val="FF3399"/>
          </a:solidFill>
          <a:ln w="254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ctr"/>
            <a:r>
              <a:rPr lang="ja-JP" altLang="en-US" sz="4400" b="1" spc="-300" dirty="0">
                <a:latin typeface="UD デジタル 教科書体 NK-R" panose="02020400000000000000" pitchFamily="18" charset="-128"/>
                <a:ea typeface="UD デジタル 教科書体 NK-R" panose="02020400000000000000" pitchFamily="18" charset="-128"/>
              </a:rPr>
              <a:t>学習内容</a:t>
            </a:r>
            <a:endParaRPr kumimoji="1" lang="ja-JP" altLang="en-US" sz="4400" b="1" spc="-300"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20EC4B71-2060-45BA-B74D-92B8D379BE8C}"/>
              </a:ext>
            </a:extLst>
          </p:cNvPr>
          <p:cNvSpPr txBox="1"/>
          <p:nvPr/>
        </p:nvSpPr>
        <p:spPr>
          <a:xfrm>
            <a:off x="2316938" y="4140000"/>
            <a:ext cx="9720000" cy="288000"/>
          </a:xfrm>
          <a:prstGeom prst="rect">
            <a:avLst/>
          </a:prstGeom>
          <a:noFill/>
        </p:spPr>
        <p:txBody>
          <a:bodyPr wrap="square" lIns="0" tIns="0" rIns="0" bIns="0" rtlCol="0" anchor="ctr" anchorCtr="0">
            <a:noAutofit/>
          </a:bodyPr>
          <a:lstStyle/>
          <a:p>
            <a:pPr algn="just"/>
            <a:r>
              <a:rPr kumimoji="1" lang="ja-JP" altLang="en-US" sz="2000" dirty="0">
                <a:latin typeface="UD デジタル 教科書体 NK-R" panose="02020400000000000000" pitchFamily="18" charset="-128"/>
                <a:ea typeface="UD デジタル 教科書体 NK-R" panose="02020400000000000000" pitchFamily="18" charset="-128"/>
              </a:rPr>
              <a:t>　　　 つた　　　　　　　　　ないよう　　かんが　　　　なんど　　　　　　　　　　　　　　　　　　　　 ね　　　 なお</a:t>
            </a:r>
          </a:p>
        </p:txBody>
      </p:sp>
      <p:sp>
        <p:nvSpPr>
          <p:cNvPr id="19" name="テキスト ボックス 18">
            <a:extLst>
              <a:ext uri="{FF2B5EF4-FFF2-40B4-BE49-F238E27FC236}">
                <a16:creationId xmlns:a16="http://schemas.microsoft.com/office/drawing/2014/main" id="{F0A5442D-C3A8-4D67-921C-E90D54004806}"/>
              </a:ext>
            </a:extLst>
          </p:cNvPr>
          <p:cNvSpPr txBox="1"/>
          <p:nvPr/>
        </p:nvSpPr>
        <p:spPr>
          <a:xfrm>
            <a:off x="2592162" y="2947064"/>
            <a:ext cx="2520000" cy="360000"/>
          </a:xfrm>
          <a:prstGeom prst="rect">
            <a:avLst/>
          </a:prstGeom>
          <a:noFill/>
        </p:spPr>
        <p:txBody>
          <a:bodyPr wrap="square" lIns="0" tIns="0" rIns="0" bIns="0" rtlCol="0" anchor="ctr" anchorCtr="0">
            <a:noAutofit/>
          </a:bodyPr>
          <a:lstStyle/>
          <a:p>
            <a:pPr algn="ctr"/>
            <a:r>
              <a:rPr lang="ja-JP" altLang="en-US" sz="2400" spc="-150" dirty="0">
                <a:solidFill>
                  <a:schemeClr val="bg1"/>
                </a:solidFill>
                <a:latin typeface="UD デジタル 教科書体 NK-R" panose="02020400000000000000" pitchFamily="18" charset="-128"/>
                <a:ea typeface="UD デジタル 教科書体 NK-R" panose="02020400000000000000" pitchFamily="18" charset="-128"/>
              </a:rPr>
              <a:t>がくしゅうないよう</a:t>
            </a:r>
            <a:endParaRPr kumimoji="1" lang="ja-JP" altLang="en-US" sz="2400" spc="-15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2232583E-097F-4EF5-9F56-076EC22C9698}"/>
              </a:ext>
            </a:extLst>
          </p:cNvPr>
          <p:cNvSpPr txBox="1"/>
          <p:nvPr/>
        </p:nvSpPr>
        <p:spPr>
          <a:xfrm>
            <a:off x="2316938" y="4813150"/>
            <a:ext cx="9720000" cy="288000"/>
          </a:xfrm>
          <a:prstGeom prst="rect">
            <a:avLst/>
          </a:prstGeom>
          <a:noFill/>
        </p:spPr>
        <p:txBody>
          <a:bodyPr wrap="square" lIns="0" tIns="0" rIns="0" bIns="0" rtlCol="0" anchor="ctr" anchorCtr="0">
            <a:noAutofit/>
          </a:bodyPr>
          <a:lstStyle/>
          <a:p>
            <a:pPr algn="just"/>
            <a:r>
              <a:rPr kumimoji="1" lang="ja-JP" altLang="en-US" sz="2000" dirty="0">
                <a:latin typeface="UD デジタル 教科書体 NK-R" panose="02020400000000000000" pitchFamily="18" charset="-128"/>
                <a:ea typeface="UD デジタル 教科書体 NK-R" panose="02020400000000000000" pitchFamily="18" charset="-128"/>
              </a:rPr>
              <a:t>　　　　　　　　　　　　　 　　　　　　　　　　　　　　　　　　　　　　　　　　　　ふか　 きょうかん　 かんどう　　　う　　　　　だ</a:t>
            </a:r>
          </a:p>
        </p:txBody>
      </p:sp>
      <p:sp>
        <p:nvSpPr>
          <p:cNvPr id="21" name="テキスト ボックス 20">
            <a:extLst>
              <a:ext uri="{FF2B5EF4-FFF2-40B4-BE49-F238E27FC236}">
                <a16:creationId xmlns:a16="http://schemas.microsoft.com/office/drawing/2014/main" id="{39569693-A660-400E-B4C3-B94834E4B4A4}"/>
              </a:ext>
            </a:extLst>
          </p:cNvPr>
          <p:cNvSpPr txBox="1"/>
          <p:nvPr/>
        </p:nvSpPr>
        <p:spPr>
          <a:xfrm>
            <a:off x="2316938" y="5515065"/>
            <a:ext cx="9720000" cy="288000"/>
          </a:xfrm>
          <a:prstGeom prst="rect">
            <a:avLst/>
          </a:prstGeom>
          <a:noFill/>
        </p:spPr>
        <p:txBody>
          <a:bodyPr wrap="square" lIns="0" tIns="0" rIns="0" bIns="0" rtlCol="0" anchor="ctr" anchorCtr="0">
            <a:noAutofit/>
          </a:bodyPr>
          <a:lstStyle/>
          <a:p>
            <a:pPr algn="just"/>
            <a:r>
              <a:rPr kumimoji="1" lang="ja-JP" altLang="en-US" sz="2000" dirty="0">
                <a:latin typeface="UD デジタル 教科書体 NK-R" panose="02020400000000000000" pitchFamily="18" charset="-128"/>
                <a:ea typeface="UD デジタル 教科書体 NK-R" panose="02020400000000000000" pitchFamily="18" charset="-128"/>
              </a:rPr>
              <a:t>　　　　　　　　　　　　　 　　　　　　　　　　　　　　　　　　　　　　　　　　　　　　　　　　　　　　　がくしゅう</a:t>
            </a:r>
          </a:p>
        </p:txBody>
      </p:sp>
    </p:spTree>
    <p:extLst>
      <p:ext uri="{BB962C8B-B14F-4D97-AF65-F5344CB8AC3E}">
        <p14:creationId xmlns:p14="http://schemas.microsoft.com/office/powerpoint/2010/main" val="364074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5998" y="180000"/>
            <a:ext cx="11880000" cy="6120000"/>
          </a:xfrm>
          <a:prstGeom prst="rect">
            <a:avLst/>
          </a:prstGeom>
          <a:noFill/>
        </p:spPr>
        <p:txBody>
          <a:bodyPr wrap="square" rtlCol="0">
            <a:noAutofit/>
          </a:bodyPr>
          <a:lstStyle/>
          <a:p>
            <a:pPr algn="just">
              <a:lnSpc>
                <a:spcPts val="1000"/>
              </a:lnSpc>
            </a:pPr>
            <a:endParaRPr lang="en-US" altLang="ja-JP" sz="44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4400" dirty="0">
                <a:latin typeface="UD デジタル 教科書体 NK-R" panose="02020400000000000000" pitchFamily="18" charset="-128"/>
                <a:ea typeface="UD デジタル 教科書体 NK-R" panose="02020400000000000000" pitchFamily="18" charset="-128"/>
              </a:rPr>
              <a:t>　　　　　　　　　　　　</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4" name="吹き出し: 角を丸めた四角形 13">
            <a:extLst>
              <a:ext uri="{FF2B5EF4-FFF2-40B4-BE49-F238E27FC236}">
                <a16:creationId xmlns:a16="http://schemas.microsoft.com/office/drawing/2014/main" id="{506D3EE4-CE8E-41A7-BEC6-5F68AB112406}"/>
              </a:ext>
            </a:extLst>
          </p:cNvPr>
          <p:cNvSpPr/>
          <p:nvPr/>
        </p:nvSpPr>
        <p:spPr>
          <a:xfrm>
            <a:off x="2675998" y="188998"/>
            <a:ext cx="9360000" cy="2520000"/>
          </a:xfrm>
          <a:prstGeom prst="wedgeRoundRectCallout">
            <a:avLst>
              <a:gd name="adj1" fmla="val -56050"/>
              <a:gd name="adj2" fmla="val 30444"/>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ct val="150000"/>
              </a:lnSpc>
            </a:pPr>
            <a:r>
              <a:rPr lang="ja-JP" altLang="en-US" sz="3400" dirty="0">
                <a:solidFill>
                  <a:schemeClr val="tx1"/>
                </a:solidFill>
                <a:latin typeface="HGP創英ﾌﾟﾚｾﾞﾝｽEB" panose="02020800000000000000" pitchFamily="18" charset="-128"/>
                <a:ea typeface="HGP創英ﾌﾟﾚｾﾞﾝｽEB" panose="02020800000000000000" pitchFamily="18" charset="-128"/>
              </a:rPr>
              <a:t>　言葉だけでは伝わりにくいことも、形や色彩を工夫することによって、印象的にわかりやすく伝えることができます。</a:t>
            </a:r>
            <a:endParaRPr kumimoji="1" lang="ja-JP" altLang="en-US" sz="3400" dirty="0">
              <a:solidFill>
                <a:schemeClr val="tx1"/>
              </a:solidFill>
              <a:latin typeface="HGP創英ﾌﾟﾚｾﾞﾝｽEB" panose="02020800000000000000" pitchFamily="18" charset="-128"/>
              <a:ea typeface="HGP創英ﾌﾟﾚｾﾞﾝｽEB" panose="02020800000000000000" pitchFamily="18" charset="-128"/>
            </a:endParaRPr>
          </a:p>
        </p:txBody>
      </p:sp>
      <p:sp>
        <p:nvSpPr>
          <p:cNvPr id="15" name="テキスト ボックス 14">
            <a:extLst>
              <a:ext uri="{FF2B5EF4-FFF2-40B4-BE49-F238E27FC236}">
                <a16:creationId xmlns:a16="http://schemas.microsoft.com/office/drawing/2014/main" id="{4AFF1691-A0F3-4E5A-A267-82C469247296}"/>
              </a:ext>
            </a:extLst>
          </p:cNvPr>
          <p:cNvSpPr txBox="1"/>
          <p:nvPr/>
        </p:nvSpPr>
        <p:spPr>
          <a:xfrm>
            <a:off x="2675998" y="198288"/>
            <a:ext cx="9360000" cy="288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ことば　　　　　　つた　　　　　　　　　　 かたち　しきさい　くふう</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6" name="テキスト ボックス 15">
            <a:extLst>
              <a:ext uri="{FF2B5EF4-FFF2-40B4-BE49-F238E27FC236}">
                <a16:creationId xmlns:a16="http://schemas.microsoft.com/office/drawing/2014/main" id="{B940373F-93D7-4623-AC75-03EC51B969D4}"/>
              </a:ext>
            </a:extLst>
          </p:cNvPr>
          <p:cNvSpPr txBox="1"/>
          <p:nvPr/>
        </p:nvSpPr>
        <p:spPr>
          <a:xfrm>
            <a:off x="2675998" y="970541"/>
            <a:ext cx="936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いんしょうてき　　　　　　　　　つた</a:t>
            </a:r>
          </a:p>
        </p:txBody>
      </p:sp>
      <p:pic>
        <p:nvPicPr>
          <p:cNvPr id="20" name="図 19">
            <a:extLst>
              <a:ext uri="{FF2B5EF4-FFF2-40B4-BE49-F238E27FC236}">
                <a16:creationId xmlns:a16="http://schemas.microsoft.com/office/drawing/2014/main" id="{E02F053B-F55B-4F03-8A42-BE101D1EDA4F}"/>
              </a:ext>
            </a:extLst>
          </p:cNvPr>
          <p:cNvPicPr>
            <a:picLocks noChangeAspect="1"/>
          </p:cNvPicPr>
          <p:nvPr/>
        </p:nvPicPr>
        <p:blipFill rotWithShape="1">
          <a:blip r:embed="rId3">
            <a:extLst>
              <a:ext uri="{28A0092B-C50C-407E-A947-70E740481C1C}">
                <a14:useLocalDpi xmlns:a14="http://schemas.microsoft.com/office/drawing/2010/main" val="0"/>
              </a:ext>
            </a:extLst>
          </a:blip>
          <a:srcRect r="15918"/>
          <a:stretch/>
        </p:blipFill>
        <p:spPr>
          <a:xfrm flipH="1">
            <a:off x="155998" y="1989000"/>
            <a:ext cx="2379170" cy="4320000"/>
          </a:xfrm>
          <a:prstGeom prst="rect">
            <a:avLst/>
          </a:prstGeom>
        </p:spPr>
      </p:pic>
      <p:sp>
        <p:nvSpPr>
          <p:cNvPr id="33" name="テキスト ボックス 32">
            <a:extLst>
              <a:ext uri="{FF2B5EF4-FFF2-40B4-BE49-F238E27FC236}">
                <a16:creationId xmlns:a16="http://schemas.microsoft.com/office/drawing/2014/main" id="{684C5B64-5F98-44A5-98D2-B8DFCD679AD6}"/>
              </a:ext>
            </a:extLst>
          </p:cNvPr>
          <p:cNvSpPr txBox="1"/>
          <p:nvPr/>
        </p:nvSpPr>
        <p:spPr>
          <a:xfrm>
            <a:off x="2675998" y="1740391"/>
            <a:ext cx="9360000" cy="288000"/>
          </a:xfrm>
          <a:prstGeom prst="rect">
            <a:avLst/>
          </a:prstGeom>
          <a:noFill/>
        </p:spPr>
        <p:txBody>
          <a:bodyPr wrap="square" rtlCol="0" anchor="ctr" anchorCtr="0">
            <a:noAutofit/>
          </a:bodyPr>
          <a:lstStyle/>
          <a:p>
            <a:pPr algn="just"/>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36" name="吹き出し: 角を丸めた四角形 35">
            <a:extLst>
              <a:ext uri="{FF2B5EF4-FFF2-40B4-BE49-F238E27FC236}">
                <a16:creationId xmlns:a16="http://schemas.microsoft.com/office/drawing/2014/main" id="{11901AA9-32A8-4693-A19D-6FD385EE3691}"/>
              </a:ext>
            </a:extLst>
          </p:cNvPr>
          <p:cNvSpPr/>
          <p:nvPr/>
        </p:nvSpPr>
        <p:spPr>
          <a:xfrm>
            <a:off x="3395998" y="2988000"/>
            <a:ext cx="8640000" cy="3420000"/>
          </a:xfrm>
          <a:prstGeom prst="wedgeRoundRectCallout">
            <a:avLst>
              <a:gd name="adj1" fmla="val -58542"/>
              <a:gd name="adj2" fmla="val -34891"/>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ct val="150000"/>
              </a:lnSpc>
            </a:pPr>
            <a:r>
              <a:rPr kumimoji="1" lang="ja-JP" altLang="en-US" sz="3400" spc="-150" dirty="0">
                <a:solidFill>
                  <a:schemeClr val="tx1"/>
                </a:solidFill>
                <a:latin typeface="HGP創英ﾌﾟﾚｾﾞﾝｽEB" panose="02020800000000000000" pitchFamily="18" charset="-128"/>
                <a:ea typeface="HGP創英ﾌﾟﾚｾﾞﾝｽEB" panose="02020800000000000000" pitchFamily="18" charset="-128"/>
              </a:rPr>
              <a:t>　</a:t>
            </a:r>
            <a:r>
              <a:rPr lang="ja-JP" altLang="en-US" sz="3400" dirty="0">
                <a:solidFill>
                  <a:schemeClr val="tx1"/>
                </a:solidFill>
                <a:latin typeface="HGP創英ﾌﾟﾚｾﾞﾝｽEB" panose="02020800000000000000" pitchFamily="18" charset="-128"/>
                <a:ea typeface="HGP創英ﾌﾟﾚｾﾞﾝｽEB" panose="02020800000000000000" pitchFamily="18" charset="-128"/>
              </a:rPr>
              <a:t>まず、身近な伝達のデザインを見つめ直してみましょう。そして、コミュニケーションがいっそう広がるデザインについて考え、生活の中で生かしてみましょう。</a:t>
            </a:r>
            <a:endParaRPr lang="en-US" altLang="ja-JP" sz="3400" dirty="0">
              <a:solidFill>
                <a:schemeClr val="tx1"/>
              </a:solidFill>
              <a:latin typeface="HGP創英ﾌﾟﾚｾﾞﾝｽEB" panose="02020800000000000000" pitchFamily="18" charset="-128"/>
              <a:ea typeface="HGP創英ﾌﾟﾚｾﾞﾝｽEB" panose="02020800000000000000" pitchFamily="18" charset="-128"/>
            </a:endParaRPr>
          </a:p>
        </p:txBody>
      </p:sp>
      <p:sp>
        <p:nvSpPr>
          <p:cNvPr id="37" name="テキスト ボックス 36">
            <a:extLst>
              <a:ext uri="{FF2B5EF4-FFF2-40B4-BE49-F238E27FC236}">
                <a16:creationId xmlns:a16="http://schemas.microsoft.com/office/drawing/2014/main" id="{4032C2B6-E017-4D37-A4E7-176B1A365AA6}"/>
              </a:ext>
            </a:extLst>
          </p:cNvPr>
          <p:cNvSpPr txBox="1"/>
          <p:nvPr/>
        </p:nvSpPr>
        <p:spPr>
          <a:xfrm>
            <a:off x="3395998" y="3857018"/>
            <a:ext cx="8640000" cy="288000"/>
          </a:xfrm>
          <a:prstGeom prst="rect">
            <a:avLst/>
          </a:prstGeom>
          <a:noFill/>
        </p:spPr>
        <p:txBody>
          <a:bodyPr wrap="square" rtlCol="0" anchor="ctr" anchorCtr="0">
            <a:noAutofit/>
          </a:bodyPr>
          <a:lstStyle/>
          <a:p>
            <a:pPr algn="just"/>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35" name="テキスト ボックス 34">
            <a:extLst>
              <a:ext uri="{FF2B5EF4-FFF2-40B4-BE49-F238E27FC236}">
                <a16:creationId xmlns:a16="http://schemas.microsoft.com/office/drawing/2014/main" id="{2B0E1694-9085-4C60-B0F8-6754294559F4}"/>
              </a:ext>
            </a:extLst>
          </p:cNvPr>
          <p:cNvSpPr txBox="1"/>
          <p:nvPr/>
        </p:nvSpPr>
        <p:spPr>
          <a:xfrm>
            <a:off x="3395998" y="3010102"/>
            <a:ext cx="864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みぢか　</a:t>
            </a:r>
            <a:r>
              <a:rPr lang="ja-JP" altLang="en-US" sz="2000" dirty="0">
                <a:latin typeface="HG創英ﾌﾟﾚｾﾞﾝｽEB" panose="02020809000000000000" pitchFamily="17" charset="-128"/>
                <a:ea typeface="HG創英ﾌﾟﾚｾﾞﾝｽEB" panose="02020809000000000000" pitchFamily="17" charset="-128"/>
              </a:rPr>
              <a:t> </a:t>
            </a:r>
            <a:r>
              <a:rPr kumimoji="1" lang="ja-JP" altLang="en-US" sz="2000" dirty="0" smtClean="0">
                <a:latin typeface="HG創英ﾌﾟﾚｾﾞﾝｽEB" panose="02020809000000000000" pitchFamily="17" charset="-128"/>
                <a:ea typeface="HG創英ﾌﾟﾚｾﾞﾝｽEB" panose="02020809000000000000" pitchFamily="17" charset="-128"/>
              </a:rPr>
              <a:t>でん</a:t>
            </a:r>
            <a:r>
              <a:rPr kumimoji="1" lang="ja-JP" altLang="en-US" sz="2000" dirty="0">
                <a:latin typeface="HG創英ﾌﾟﾚｾﾞﾝｽEB" panose="02020809000000000000" pitchFamily="17" charset="-128"/>
                <a:ea typeface="HG創英ﾌﾟﾚｾﾞﾝｽEB" panose="02020809000000000000" pitchFamily="17" charset="-128"/>
              </a:rPr>
              <a:t>たつ　　　　　　　　　み　　　なお</a:t>
            </a:r>
          </a:p>
        </p:txBody>
      </p:sp>
      <p:sp>
        <p:nvSpPr>
          <p:cNvPr id="12" name="テキスト ボックス 11">
            <a:extLst>
              <a:ext uri="{FF2B5EF4-FFF2-40B4-BE49-F238E27FC236}">
                <a16:creationId xmlns:a16="http://schemas.microsoft.com/office/drawing/2014/main" id="{60609B62-49F5-429D-849C-9E87A7129A58}"/>
              </a:ext>
            </a:extLst>
          </p:cNvPr>
          <p:cNvSpPr txBox="1"/>
          <p:nvPr/>
        </p:nvSpPr>
        <p:spPr>
          <a:xfrm>
            <a:off x="3395998" y="5385959"/>
            <a:ext cx="8640000" cy="288000"/>
          </a:xfrm>
          <a:prstGeom prst="rect">
            <a:avLst/>
          </a:prstGeom>
          <a:noFill/>
        </p:spPr>
        <p:txBody>
          <a:bodyPr wrap="square" rtlCol="0" anchor="ctr" anchorCtr="0">
            <a:noAutofit/>
          </a:bodyPr>
          <a:lstStyle/>
          <a:p>
            <a:pPr algn="just"/>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719EFA5B-7EE2-4ABD-8CFB-D6FF6A74B7CA}"/>
              </a:ext>
            </a:extLst>
          </p:cNvPr>
          <p:cNvSpPr txBox="1"/>
          <p:nvPr/>
        </p:nvSpPr>
        <p:spPr>
          <a:xfrm>
            <a:off x="3395998" y="4608000"/>
            <a:ext cx="8640000" cy="288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kumimoji="1" lang="ja-JP" altLang="en-US" sz="2000" dirty="0" smtClean="0">
                <a:latin typeface="HG創英ﾌﾟﾚｾﾞﾝｽEB" panose="02020809000000000000" pitchFamily="17" charset="-128"/>
                <a:ea typeface="HG創英ﾌﾟﾚｾﾞﾝｽEB" panose="02020809000000000000" pitchFamily="17" charset="-128"/>
              </a:rPr>
              <a:t>ひろ</a:t>
            </a:r>
            <a:r>
              <a:rPr kumimoji="1" lang="ja-JP" altLang="en-US" sz="2000" dirty="0">
                <a:latin typeface="HG創英ﾌﾟﾚｾﾞﾝｽEB" panose="02020809000000000000" pitchFamily="17" charset="-128"/>
                <a:ea typeface="HG創英ﾌﾟﾚｾﾞﾝｽEB" panose="02020809000000000000" pitchFamily="17" charset="-128"/>
              </a:rPr>
              <a:t>　　　　　　　　　</a:t>
            </a:r>
            <a:r>
              <a:rPr kumimoji="1" lang="ja-JP" altLang="en-US" sz="2000" dirty="0" smtClean="0">
                <a:latin typeface="HG創英ﾌﾟﾚｾﾞﾝｽEB" panose="02020809000000000000" pitchFamily="17" charset="-128"/>
                <a:ea typeface="HG創英ﾌﾟﾚｾﾞﾝｽEB" panose="02020809000000000000" pitchFamily="17" charset="-128"/>
              </a:rPr>
              <a:t>　　　　　 かん</a:t>
            </a:r>
            <a:r>
              <a:rPr kumimoji="1" lang="ja-JP" altLang="en-US" sz="2000" dirty="0">
                <a:latin typeface="HG創英ﾌﾟﾚｾﾞﾝｽEB" panose="02020809000000000000" pitchFamily="17" charset="-128"/>
                <a:ea typeface="HG創英ﾌﾟﾚｾﾞﾝｽEB" panose="02020809000000000000" pitchFamily="17" charset="-128"/>
              </a:rPr>
              <a:t>が　　せいかつ　なか　　い</a:t>
            </a:r>
          </a:p>
        </p:txBody>
      </p:sp>
    </p:spTree>
    <p:extLst>
      <p:ext uri="{BB962C8B-B14F-4D97-AF65-F5344CB8AC3E}">
        <p14:creationId xmlns:p14="http://schemas.microsoft.com/office/powerpoint/2010/main" val="139878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楕円 14">
            <a:extLst>
              <a:ext uri="{FF2B5EF4-FFF2-40B4-BE49-F238E27FC236}">
                <a16:creationId xmlns:a16="http://schemas.microsoft.com/office/drawing/2014/main" id="{113A391B-A7A5-45AD-9D91-C625E5366CBC}"/>
              </a:ext>
            </a:extLst>
          </p:cNvPr>
          <p:cNvSpPr/>
          <p:nvPr/>
        </p:nvSpPr>
        <p:spPr>
          <a:xfrm>
            <a:off x="1210929" y="3322361"/>
            <a:ext cx="9000000" cy="5400000"/>
          </a:xfrm>
          <a:prstGeom prst="ellipse">
            <a:avLst/>
          </a:prstGeom>
          <a:solidFill>
            <a:schemeClr val="accent4">
              <a:lumMod val="60000"/>
              <a:lumOff val="4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120000"/>
          </a:xfrm>
          <a:prstGeom prst="rect">
            <a:avLst/>
          </a:prstGeom>
          <a:noFill/>
        </p:spPr>
        <p:txBody>
          <a:bodyPr wrap="square" rtlCol="0">
            <a:noAutofit/>
          </a:bodyPr>
          <a:lstStyle/>
          <a:p>
            <a:pPr algn="just">
              <a:lnSpc>
                <a:spcPts val="1000"/>
              </a:lnSpc>
            </a:pPr>
            <a:endParaRPr lang="en-US" altLang="ja-JP" sz="44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4400" dirty="0">
                <a:latin typeface="UD デジタル 教科書体 NK-R" panose="02020400000000000000" pitchFamily="18" charset="-128"/>
                <a:ea typeface="UD デジタル 教科書体 NK-R" panose="02020400000000000000" pitchFamily="18" charset="-128"/>
              </a:rPr>
              <a:t>　　　　　　　　　　　　</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2" name="正方形/長方形 11">
            <a:extLst>
              <a:ext uri="{FF2B5EF4-FFF2-40B4-BE49-F238E27FC236}">
                <a16:creationId xmlns:a16="http://schemas.microsoft.com/office/drawing/2014/main" id="{F7A8F697-EADC-47D3-8B33-FC3A82B775A8}"/>
              </a:ext>
            </a:extLst>
          </p:cNvPr>
          <p:cNvSpPr/>
          <p:nvPr/>
        </p:nvSpPr>
        <p:spPr>
          <a:xfrm>
            <a:off x="156000" y="936000"/>
            <a:ext cx="11880000" cy="2088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ct val="150000"/>
              </a:lnSpc>
            </a:pPr>
            <a:r>
              <a:rPr lang="ja-JP" altLang="en-US" sz="3000" spc="-150" dirty="0">
                <a:solidFill>
                  <a:schemeClr val="tx1"/>
                </a:solidFill>
                <a:latin typeface="HG創英ﾌﾟﾚｾﾞﾝｽEB" panose="02020809000000000000" pitchFamily="17" charset="-128"/>
                <a:ea typeface="HG創英ﾌﾟﾚｾﾞﾝｽEB" panose="02020809000000000000" pitchFamily="17" charset="-128"/>
              </a:rPr>
              <a:t>　</a:t>
            </a:r>
            <a:r>
              <a:rPr lang="ja-JP" altLang="en-US" sz="3000" b="0" i="0" spc="-150" dirty="0">
                <a:solidFill>
                  <a:srgbClr val="222222"/>
                </a:solidFill>
                <a:effectLst/>
                <a:latin typeface="HG創英ﾌﾟﾚｾﾞﾝｽEB" panose="02020809000000000000" pitchFamily="17" charset="-128"/>
                <a:ea typeface="HG創英ﾌﾟﾚｾﾞﾝｽEB" panose="02020809000000000000" pitchFamily="17" charset="-128"/>
              </a:rPr>
              <a:t>デザインによって</a:t>
            </a:r>
            <a:r>
              <a:rPr lang="ja-JP" altLang="en-US" sz="3000" b="0" i="0" spc="-500" dirty="0">
                <a:solidFill>
                  <a:srgbClr val="222222"/>
                </a:solidFill>
                <a:effectLst/>
                <a:latin typeface="HG創英ﾌﾟﾚｾﾞﾝｽEB" panose="02020809000000000000" pitchFamily="17" charset="-128"/>
                <a:ea typeface="HG創英ﾌﾟﾚｾﾞﾝｽEB" panose="02020809000000000000" pitchFamily="17" charset="-128"/>
              </a:rPr>
              <a:t>コミュニケーション</a:t>
            </a:r>
            <a:r>
              <a:rPr lang="ja-JP" altLang="en-US" sz="3000" b="0" i="0" spc="-150" dirty="0">
                <a:solidFill>
                  <a:srgbClr val="222222"/>
                </a:solidFill>
                <a:effectLst/>
                <a:latin typeface="HG創英ﾌﾟﾚｾﾞﾝｽEB" panose="02020809000000000000" pitchFamily="17" charset="-128"/>
                <a:ea typeface="HG創英ﾌﾟﾚｾﾞﾝｽEB" panose="02020809000000000000" pitchFamily="17" charset="-128"/>
              </a:rPr>
              <a:t>をつくり出すためには、発想と構想のプロセスを何度も繰り返しながら、</a:t>
            </a:r>
            <a:r>
              <a:rPr lang="ja-JP" altLang="en-US" sz="3000" b="0" i="0" spc="-300" dirty="0">
                <a:solidFill>
                  <a:srgbClr val="222222"/>
                </a:solidFill>
                <a:effectLst/>
                <a:latin typeface="HG創英ﾌﾟﾚｾﾞﾝｽEB" panose="02020809000000000000" pitchFamily="17" charset="-128"/>
                <a:ea typeface="HG創英ﾌﾟﾚｾﾞﾝｽEB" panose="02020809000000000000" pitchFamily="17" charset="-128"/>
              </a:rPr>
              <a:t>テーマへの理解をより深めていくとともに、具体的な伝達の方法についても深く考えることが大切です。</a:t>
            </a:r>
            <a:endParaRPr kumimoji="1" lang="ja-JP" altLang="en-US" sz="3000" spc="-3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18" name="テキスト ボックス 17">
            <a:extLst>
              <a:ext uri="{FF2B5EF4-FFF2-40B4-BE49-F238E27FC236}">
                <a16:creationId xmlns:a16="http://schemas.microsoft.com/office/drawing/2014/main" id="{3F1C6D8D-775F-42BD-BE00-BA3F91C1B44D}"/>
              </a:ext>
            </a:extLst>
          </p:cNvPr>
          <p:cNvSpPr txBox="1"/>
          <p:nvPr/>
        </p:nvSpPr>
        <p:spPr>
          <a:xfrm>
            <a:off x="155999" y="936000"/>
            <a:ext cx="11880000" cy="288000"/>
          </a:xfrm>
          <a:prstGeom prst="rect">
            <a:avLst/>
          </a:prstGeom>
          <a:noFill/>
        </p:spPr>
        <p:txBody>
          <a:bodyPr wrap="square" lIns="0" tIns="0" rIns="0" bIns="0" rtlCol="0" anchor="ctr" anchorCtr="0">
            <a:noAutofit/>
          </a:bodyPr>
          <a:lstStyle/>
          <a:p>
            <a:pPr algn="just"/>
            <a:r>
              <a:rPr lang="ja-JP" altLang="en-US" dirty="0">
                <a:latin typeface="HG創英ﾌﾟﾚｾﾞﾝｽEB" panose="02020809000000000000" pitchFamily="17" charset="-128"/>
                <a:ea typeface="HG創英ﾌﾟﾚｾﾞﾝｽEB" panose="02020809000000000000" pitchFamily="17" charset="-128"/>
              </a:rPr>
              <a:t>　　　　　　　　　　　　　　　　　　　　　　　　　　　　　　　　　　だ　　　　　　　      はっそう こう</a:t>
            </a:r>
            <a:endParaRPr kumimoji="1" lang="ja-JP" altLang="en-US" dirty="0">
              <a:latin typeface="HG創英ﾌﾟﾚｾﾞﾝｽEB" panose="02020809000000000000" pitchFamily="17" charset="-128"/>
              <a:ea typeface="HG創英ﾌﾟﾚｾﾞﾝｽEB" panose="02020809000000000000" pitchFamily="17" charset="-128"/>
            </a:endParaRPr>
          </a:p>
        </p:txBody>
      </p:sp>
      <p:sp>
        <p:nvSpPr>
          <p:cNvPr id="3" name="四角形: 角を丸くする 2">
            <a:extLst>
              <a:ext uri="{FF2B5EF4-FFF2-40B4-BE49-F238E27FC236}">
                <a16:creationId xmlns:a16="http://schemas.microsoft.com/office/drawing/2014/main" id="{5FC8085B-EF9A-40F4-A339-9333CE363F1C}"/>
              </a:ext>
            </a:extLst>
          </p:cNvPr>
          <p:cNvSpPr/>
          <p:nvPr/>
        </p:nvSpPr>
        <p:spPr>
          <a:xfrm>
            <a:off x="144749" y="180413"/>
            <a:ext cx="3920623" cy="720000"/>
          </a:xfrm>
          <a:prstGeom prst="roundRect">
            <a:avLst/>
          </a:prstGeom>
          <a:solidFill>
            <a:srgbClr val="00BAB6"/>
          </a:solidFill>
          <a:ln w="19050">
            <a:solidFill>
              <a:srgbClr val="00B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3200" dirty="0">
                <a:latin typeface="BIZ UDPゴシック" panose="020B0400000000000000" pitchFamily="50" charset="-128"/>
                <a:ea typeface="BIZ UDPゴシック" panose="020B0400000000000000" pitchFamily="50" charset="-128"/>
              </a:rPr>
              <a:t>デザインのプロセス</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4" name="楕円 3">
            <a:extLst>
              <a:ext uri="{FF2B5EF4-FFF2-40B4-BE49-F238E27FC236}">
                <a16:creationId xmlns:a16="http://schemas.microsoft.com/office/drawing/2014/main" id="{F684EBAC-401C-4347-962F-A7051603E08D}"/>
              </a:ext>
            </a:extLst>
          </p:cNvPr>
          <p:cNvSpPr/>
          <p:nvPr/>
        </p:nvSpPr>
        <p:spPr>
          <a:xfrm>
            <a:off x="155999" y="3240000"/>
            <a:ext cx="2520000" cy="2160000"/>
          </a:xfrm>
          <a:prstGeom prst="ellipse">
            <a:avLst/>
          </a:prstGeom>
          <a:solidFill>
            <a:srgbClr val="FF9900"/>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spc="-300" dirty="0">
                <a:latin typeface="ＭＳ ゴシック" panose="020B0609070205080204" pitchFamily="49" charset="-128"/>
                <a:ea typeface="ＭＳ ゴシック" panose="020B0609070205080204" pitchFamily="49" charset="-128"/>
              </a:rPr>
              <a:t>ＳＴＡＲＴ</a:t>
            </a:r>
            <a:endParaRPr kumimoji="1" lang="en-US" altLang="ja-JP" sz="2400" b="1" spc="-300" dirty="0">
              <a:latin typeface="ＭＳ ゴシック" panose="020B0609070205080204" pitchFamily="49" charset="-128"/>
              <a:ea typeface="ＭＳ ゴシック" panose="020B0609070205080204" pitchFamily="49" charset="-128"/>
            </a:endParaRPr>
          </a:p>
          <a:p>
            <a:pPr algn="ctr"/>
            <a:endParaRPr kumimoji="1" lang="en-US" altLang="ja-JP" sz="2400" b="1" spc="-300" dirty="0">
              <a:latin typeface="ＭＳ ゴシック" panose="020B0609070205080204" pitchFamily="49" charset="-128"/>
              <a:ea typeface="ＭＳ ゴシック" panose="020B0609070205080204" pitchFamily="49" charset="-128"/>
            </a:endParaRPr>
          </a:p>
          <a:p>
            <a:pPr algn="ctr"/>
            <a:r>
              <a:rPr kumimoji="1" lang="ja-JP" altLang="en-US" sz="2800" spc="-500" dirty="0">
                <a:solidFill>
                  <a:schemeClr val="tx1"/>
                </a:solidFill>
                <a:latin typeface="BIZ UDPゴシック" panose="020B0400000000000000" pitchFamily="50" charset="-128"/>
                <a:ea typeface="BIZ UDPゴシック" panose="020B0400000000000000" pitchFamily="50" charset="-128"/>
              </a:rPr>
              <a:t>伝えたい内容</a:t>
            </a:r>
          </a:p>
        </p:txBody>
      </p:sp>
      <p:sp>
        <p:nvSpPr>
          <p:cNvPr id="10" name="四角形: 角を丸くする 9">
            <a:extLst>
              <a:ext uri="{FF2B5EF4-FFF2-40B4-BE49-F238E27FC236}">
                <a16:creationId xmlns:a16="http://schemas.microsoft.com/office/drawing/2014/main" id="{DE09A288-0779-41E7-955C-0C54064936BD}"/>
              </a:ext>
            </a:extLst>
          </p:cNvPr>
          <p:cNvSpPr/>
          <p:nvPr/>
        </p:nvSpPr>
        <p:spPr>
          <a:xfrm>
            <a:off x="4500000" y="3240000"/>
            <a:ext cx="2160000" cy="2160000"/>
          </a:xfrm>
          <a:prstGeom prst="round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課題の</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深い理解</a:t>
            </a:r>
          </a:p>
        </p:txBody>
      </p:sp>
      <p:sp>
        <p:nvSpPr>
          <p:cNvPr id="6" name="テキスト ボックス 5">
            <a:extLst>
              <a:ext uri="{FF2B5EF4-FFF2-40B4-BE49-F238E27FC236}">
                <a16:creationId xmlns:a16="http://schemas.microsoft.com/office/drawing/2014/main" id="{ECBC49F3-A919-4F8D-B990-87EF03B257A7}"/>
              </a:ext>
            </a:extLst>
          </p:cNvPr>
          <p:cNvSpPr txBox="1"/>
          <p:nvPr/>
        </p:nvSpPr>
        <p:spPr>
          <a:xfrm>
            <a:off x="2808000" y="3960000"/>
            <a:ext cx="1440000" cy="2160000"/>
          </a:xfrm>
          <a:prstGeom prst="rect">
            <a:avLst/>
          </a:prstGeom>
          <a:solidFill>
            <a:schemeClr val="bg1"/>
          </a:solidFill>
          <a:effectLst>
            <a:outerShdw blurRad="50800" dist="38100" dir="2700000" algn="tl" rotWithShape="0">
              <a:prstClr val="black">
                <a:alpha val="40000"/>
              </a:prstClr>
            </a:outerShdw>
          </a:effectLst>
        </p:spPr>
        <p:txBody>
          <a:bodyPr wrap="square" tIns="0" bIns="0" rtlCol="0" anchor="b" anchorCtr="0">
            <a:noAutofit/>
          </a:bodyPr>
          <a:lstStyle/>
          <a:p>
            <a:pPr algn="just">
              <a:lnSpc>
                <a:spcPct val="150000"/>
              </a:lnSpc>
            </a:pPr>
            <a:r>
              <a:rPr kumimoji="1" lang="ja-JP" altLang="en-US" dirty="0">
                <a:latin typeface="ＭＳ ゴシック" panose="020B0609070205080204" pitchFamily="49" charset="-128"/>
                <a:ea typeface="ＭＳ ゴシック" panose="020B0609070205080204" pitchFamily="49" charset="-128"/>
              </a:rPr>
              <a:t>何を</a:t>
            </a:r>
            <a:endParaRPr kumimoji="1" lang="en-US" altLang="ja-JP" dirty="0">
              <a:latin typeface="ＭＳ ゴシック" panose="020B0609070205080204" pitchFamily="49" charset="-128"/>
              <a:ea typeface="ＭＳ ゴシック" panose="020B0609070205080204" pitchFamily="49" charset="-128"/>
            </a:endParaRPr>
          </a:p>
          <a:p>
            <a:pPr algn="just">
              <a:lnSpc>
                <a:spcPct val="150000"/>
              </a:lnSpc>
            </a:pPr>
            <a:r>
              <a:rPr lang="ja-JP" altLang="en-US" dirty="0">
                <a:latin typeface="ＭＳ ゴシック" panose="020B0609070205080204" pitchFamily="49" charset="-128"/>
                <a:ea typeface="ＭＳ ゴシック" panose="020B0609070205080204" pitchFamily="49" charset="-128"/>
              </a:rPr>
              <a:t>何のために</a:t>
            </a:r>
            <a:endParaRPr lang="en-US" altLang="ja-JP" dirty="0">
              <a:latin typeface="ＭＳ ゴシック" panose="020B0609070205080204" pitchFamily="49" charset="-128"/>
              <a:ea typeface="ＭＳ ゴシック" panose="020B0609070205080204" pitchFamily="49" charset="-128"/>
            </a:endParaRPr>
          </a:p>
          <a:p>
            <a:pPr algn="just">
              <a:lnSpc>
                <a:spcPct val="150000"/>
              </a:lnSpc>
            </a:pPr>
            <a:r>
              <a:rPr kumimoji="1" lang="ja-JP" altLang="en-US" dirty="0">
                <a:latin typeface="ＭＳ ゴシック" panose="020B0609070205080204" pitchFamily="49" charset="-128"/>
                <a:ea typeface="ＭＳ ゴシック" panose="020B0609070205080204" pitchFamily="49" charset="-128"/>
              </a:rPr>
              <a:t>いつ</a:t>
            </a:r>
            <a:endParaRPr kumimoji="1" lang="en-US" altLang="ja-JP" dirty="0">
              <a:latin typeface="ＭＳ ゴシック" panose="020B0609070205080204" pitchFamily="49" charset="-128"/>
              <a:ea typeface="ＭＳ ゴシック" panose="020B0609070205080204" pitchFamily="49" charset="-128"/>
            </a:endParaRPr>
          </a:p>
          <a:p>
            <a:pPr algn="just">
              <a:lnSpc>
                <a:spcPct val="150000"/>
              </a:lnSpc>
            </a:pPr>
            <a:r>
              <a:rPr lang="ja-JP" altLang="en-US" dirty="0">
                <a:latin typeface="ＭＳ ゴシック" panose="020B0609070205080204" pitchFamily="49" charset="-128"/>
                <a:ea typeface="ＭＳ ゴシック" panose="020B0609070205080204" pitchFamily="49" charset="-128"/>
              </a:rPr>
              <a:t>どこで</a:t>
            </a:r>
            <a:endParaRPr lang="en-US" altLang="ja-JP" dirty="0">
              <a:latin typeface="ＭＳ ゴシック" panose="020B0609070205080204" pitchFamily="49" charset="-128"/>
              <a:ea typeface="ＭＳ ゴシック" panose="020B0609070205080204" pitchFamily="49" charset="-128"/>
            </a:endParaRPr>
          </a:p>
          <a:p>
            <a:pPr algn="just">
              <a:lnSpc>
                <a:spcPct val="150000"/>
              </a:lnSpc>
            </a:pPr>
            <a:r>
              <a:rPr lang="ja-JP" altLang="en-US" dirty="0">
                <a:latin typeface="ＭＳ ゴシック" panose="020B0609070205080204" pitchFamily="49" charset="-128"/>
                <a:ea typeface="ＭＳ ゴシック" panose="020B0609070205080204" pitchFamily="49" charset="-128"/>
              </a:rPr>
              <a:t>誰に</a:t>
            </a:r>
            <a:endParaRPr kumimoji="1" lang="ja-JP" altLang="en-US"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10B3D513-8A14-47E8-B513-F543B3CA2A4A}"/>
              </a:ext>
            </a:extLst>
          </p:cNvPr>
          <p:cNvSpPr txBox="1"/>
          <p:nvPr/>
        </p:nvSpPr>
        <p:spPr>
          <a:xfrm>
            <a:off x="9000000" y="3240000"/>
            <a:ext cx="3060000" cy="1224000"/>
          </a:xfrm>
          <a:prstGeom prst="rect">
            <a:avLst/>
          </a:prstGeom>
          <a:noFill/>
        </p:spPr>
        <p:txBody>
          <a:bodyPr wrap="square" tIns="0" bIns="0" rtlCol="0" anchor="b" anchorCtr="0">
            <a:noAutofit/>
          </a:bodyPr>
          <a:lstStyle/>
          <a:p>
            <a:pPr algn="just">
              <a:lnSpc>
                <a:spcPts val="3000"/>
              </a:lnSpc>
            </a:pPr>
            <a:r>
              <a:rPr kumimoji="1" lang="ja-JP" altLang="en-US" dirty="0"/>
              <a:t>　いろいろな方法で情報を集め、整理することで、課題への理解を深める。</a:t>
            </a:r>
          </a:p>
        </p:txBody>
      </p:sp>
      <p:cxnSp>
        <p:nvCxnSpPr>
          <p:cNvPr id="9" name="直線矢印コネクタ 8">
            <a:extLst>
              <a:ext uri="{FF2B5EF4-FFF2-40B4-BE49-F238E27FC236}">
                <a16:creationId xmlns:a16="http://schemas.microsoft.com/office/drawing/2014/main" id="{6BDF1CE2-C93B-4E83-AE0E-5B6610B52704}"/>
              </a:ext>
            </a:extLst>
          </p:cNvPr>
          <p:cNvCxnSpPr/>
          <p:nvPr/>
        </p:nvCxnSpPr>
        <p:spPr>
          <a:xfrm>
            <a:off x="2650929" y="3741306"/>
            <a:ext cx="1800000" cy="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35D68ED-E152-4225-8C9B-E5FB4D137105}"/>
              </a:ext>
            </a:extLst>
          </p:cNvPr>
          <p:cNvSpPr txBox="1"/>
          <p:nvPr/>
        </p:nvSpPr>
        <p:spPr>
          <a:xfrm>
            <a:off x="8998197" y="4473152"/>
            <a:ext cx="3060000" cy="900000"/>
          </a:xfrm>
          <a:prstGeom prst="rect">
            <a:avLst/>
          </a:prstGeom>
          <a:noFill/>
        </p:spPr>
        <p:txBody>
          <a:bodyPr wrap="square" tIns="0" bIns="0" rtlCol="0" anchor="b" anchorCtr="0">
            <a:noAutofit/>
          </a:bodyPr>
          <a:lstStyle/>
          <a:p>
            <a:pPr algn="just">
              <a:lnSpc>
                <a:spcPts val="3000"/>
              </a:lnSpc>
            </a:pPr>
            <a:r>
              <a:rPr kumimoji="1" lang="ja-JP" altLang="en-US" dirty="0"/>
              <a:t>　個人やグループで発想を広げ、課題に迫る。</a:t>
            </a:r>
          </a:p>
        </p:txBody>
      </p:sp>
      <p:sp>
        <p:nvSpPr>
          <p:cNvPr id="20" name="テキスト ボックス 19">
            <a:extLst>
              <a:ext uri="{FF2B5EF4-FFF2-40B4-BE49-F238E27FC236}">
                <a16:creationId xmlns:a16="http://schemas.microsoft.com/office/drawing/2014/main" id="{19A96AAE-B3FB-477A-8F16-26802F96E179}"/>
              </a:ext>
            </a:extLst>
          </p:cNvPr>
          <p:cNvSpPr txBox="1"/>
          <p:nvPr/>
        </p:nvSpPr>
        <p:spPr>
          <a:xfrm>
            <a:off x="155999" y="1575311"/>
            <a:ext cx="11880000" cy="288000"/>
          </a:xfrm>
          <a:prstGeom prst="rect">
            <a:avLst/>
          </a:prstGeom>
          <a:noFill/>
        </p:spPr>
        <p:txBody>
          <a:bodyPr wrap="square" lIns="0" tIns="0" rIns="0" bIns="0" rtlCol="0" anchor="ctr" anchorCtr="0">
            <a:noAutofit/>
          </a:bodyPr>
          <a:lstStyle/>
          <a:p>
            <a:pPr algn="just"/>
            <a:r>
              <a:rPr kumimoji="1" lang="ja-JP" altLang="en-US" dirty="0" smtClean="0">
                <a:latin typeface="HG創英ﾌﾟﾚｾﾞﾝｽEB" panose="02020809000000000000" pitchFamily="17" charset="-128"/>
                <a:ea typeface="HG創英ﾌﾟﾚｾﾞﾝｽEB" panose="02020809000000000000" pitchFamily="17" charset="-128"/>
              </a:rPr>
              <a:t> そう</a:t>
            </a:r>
            <a:r>
              <a:rPr kumimoji="1" lang="ja-JP" altLang="en-US" dirty="0">
                <a:latin typeface="HG創英ﾌﾟﾚｾﾞﾝｽEB" panose="02020809000000000000" pitchFamily="17" charset="-128"/>
                <a:ea typeface="HG創英ﾌﾟﾚｾﾞﾝｽEB" panose="02020809000000000000" pitchFamily="17" charset="-128"/>
              </a:rPr>
              <a:t>　　　　　　　　　</a:t>
            </a:r>
            <a:r>
              <a:rPr kumimoji="1" lang="ja-JP" altLang="en-US" dirty="0" smtClean="0">
                <a:latin typeface="HG創英ﾌﾟﾚｾﾞﾝｽEB" panose="02020809000000000000" pitchFamily="17" charset="-128"/>
                <a:ea typeface="HG創英ﾌﾟﾚｾﾞﾝｽEB" panose="02020809000000000000" pitchFamily="17" charset="-128"/>
              </a:rPr>
              <a:t>なんど</a:t>
            </a:r>
            <a:r>
              <a:rPr kumimoji="1" lang="ja-JP" altLang="en-US" dirty="0">
                <a:latin typeface="HG創英ﾌﾟﾚｾﾞﾝｽEB" panose="02020809000000000000" pitchFamily="17" charset="-128"/>
                <a:ea typeface="HG創英ﾌﾟﾚｾﾞﾝｽEB" panose="02020809000000000000" pitchFamily="17" charset="-128"/>
              </a:rPr>
              <a:t>　 </a:t>
            </a:r>
            <a:r>
              <a:rPr kumimoji="1" lang="ja-JP" altLang="en-US" dirty="0" smtClean="0">
                <a:latin typeface="HG創英ﾌﾟﾚｾﾞﾝｽEB" panose="02020809000000000000" pitchFamily="17" charset="-128"/>
                <a:ea typeface="HG創英ﾌﾟﾚｾﾞﾝｽEB" panose="02020809000000000000" pitchFamily="17" charset="-128"/>
              </a:rPr>
              <a:t> く</a:t>
            </a:r>
            <a:r>
              <a:rPr kumimoji="1" lang="ja-JP" altLang="en-US" dirty="0">
                <a:latin typeface="HG創英ﾌﾟﾚｾﾞﾝｽEB" panose="02020809000000000000" pitchFamily="17" charset="-128"/>
                <a:ea typeface="HG創英ﾌﾟﾚｾﾞﾝｽEB" panose="02020809000000000000" pitchFamily="17" charset="-128"/>
              </a:rPr>
              <a:t>　　かえ　　　　　　　　　　　　　　　りかい　　　　 </a:t>
            </a:r>
            <a:r>
              <a:rPr lang="ja-JP" altLang="en-US" dirty="0">
                <a:latin typeface="HG創英ﾌﾟﾚｾﾞﾝｽEB" panose="02020809000000000000" pitchFamily="17" charset="-128"/>
                <a:ea typeface="HG創英ﾌﾟﾚｾﾞﾝｽEB" panose="02020809000000000000" pitchFamily="17" charset="-128"/>
              </a:rPr>
              <a:t>ふ</a:t>
            </a:r>
            <a:r>
              <a:rPr kumimoji="1" lang="ja-JP" altLang="en-US" dirty="0">
                <a:latin typeface="HG創英ﾌﾟﾚｾﾞﾝｽEB" panose="02020809000000000000" pitchFamily="17" charset="-128"/>
                <a:ea typeface="HG創英ﾌﾟﾚｾﾞﾝｽEB" panose="02020809000000000000" pitchFamily="17" charset="-128"/>
              </a:rPr>
              <a:t>か</a:t>
            </a:r>
          </a:p>
        </p:txBody>
      </p:sp>
      <p:sp>
        <p:nvSpPr>
          <p:cNvPr id="21" name="テキスト ボックス 20">
            <a:extLst>
              <a:ext uri="{FF2B5EF4-FFF2-40B4-BE49-F238E27FC236}">
                <a16:creationId xmlns:a16="http://schemas.microsoft.com/office/drawing/2014/main" id="{9C6E6E19-BB3F-431E-95F5-CA8262F524E7}"/>
              </a:ext>
            </a:extLst>
          </p:cNvPr>
          <p:cNvSpPr txBox="1"/>
          <p:nvPr/>
        </p:nvSpPr>
        <p:spPr>
          <a:xfrm>
            <a:off x="155999" y="2265995"/>
            <a:ext cx="11880000" cy="288000"/>
          </a:xfrm>
          <a:prstGeom prst="rect">
            <a:avLst/>
          </a:prstGeom>
          <a:noFill/>
        </p:spPr>
        <p:txBody>
          <a:bodyPr wrap="square" lIns="0" tIns="0" rIns="0" bIns="0" rtlCol="0" anchor="ctr" anchorCtr="0">
            <a:noAutofit/>
          </a:bodyPr>
          <a:lstStyle/>
          <a:p>
            <a:pPr algn="just"/>
            <a:r>
              <a:rPr kumimoji="1" lang="ja-JP" altLang="en-US" dirty="0">
                <a:latin typeface="HG創英ﾌﾟﾚｾﾞﾝｽEB" panose="02020809000000000000" pitchFamily="17" charset="-128"/>
                <a:ea typeface="HG創英ﾌﾟﾚｾﾞﾝｽEB" panose="02020809000000000000" pitchFamily="17" charset="-128"/>
              </a:rPr>
              <a:t>　　　　　　　 ぐたいてき　でんたつ　ほうほう　　　　　</a:t>
            </a:r>
            <a:r>
              <a:rPr lang="ja-JP" altLang="en-US" dirty="0">
                <a:latin typeface="HG創英ﾌﾟﾚｾﾞﾝｽEB" panose="02020809000000000000" pitchFamily="17" charset="-128"/>
                <a:ea typeface="HG創英ﾌﾟﾚｾﾞﾝｽEB" panose="02020809000000000000" pitchFamily="17" charset="-128"/>
              </a:rPr>
              <a:t>　</a:t>
            </a:r>
            <a:r>
              <a:rPr kumimoji="1" lang="ja-JP" altLang="en-US" dirty="0" smtClean="0">
                <a:latin typeface="HG創英ﾌﾟﾚｾﾞﾝｽEB" panose="02020809000000000000" pitchFamily="17" charset="-128"/>
                <a:ea typeface="HG創英ﾌﾟﾚｾﾞﾝｽEB" panose="02020809000000000000" pitchFamily="17" charset="-128"/>
              </a:rPr>
              <a:t>ふか</a:t>
            </a:r>
            <a:r>
              <a:rPr kumimoji="1" lang="ja-JP" altLang="en-US" dirty="0">
                <a:latin typeface="HG創英ﾌﾟﾚｾﾞﾝｽEB" panose="02020809000000000000" pitchFamily="17" charset="-128"/>
                <a:ea typeface="HG創英ﾌﾟﾚｾﾞﾝｽEB" panose="02020809000000000000" pitchFamily="17" charset="-128"/>
              </a:rPr>
              <a:t>　かんが　　　　　　たいせつ</a:t>
            </a:r>
          </a:p>
        </p:txBody>
      </p:sp>
      <p:sp>
        <p:nvSpPr>
          <p:cNvPr id="22" name="テキスト ボックス 21">
            <a:extLst>
              <a:ext uri="{FF2B5EF4-FFF2-40B4-BE49-F238E27FC236}">
                <a16:creationId xmlns:a16="http://schemas.microsoft.com/office/drawing/2014/main" id="{C1841501-1256-439F-A1A6-3CE715DD4C5B}"/>
              </a:ext>
            </a:extLst>
          </p:cNvPr>
          <p:cNvSpPr txBox="1"/>
          <p:nvPr/>
        </p:nvSpPr>
        <p:spPr>
          <a:xfrm>
            <a:off x="154800" y="4282826"/>
            <a:ext cx="2520000" cy="216000"/>
          </a:xfrm>
          <a:prstGeom prst="rect">
            <a:avLst/>
          </a:prstGeom>
          <a:noFill/>
        </p:spPr>
        <p:txBody>
          <a:bodyPr wrap="square" lIns="0" tIns="0" rIns="0" bIns="0" rtlCol="0" anchor="ctr" anchorCtr="0">
            <a:noAutofit/>
          </a:bodyPr>
          <a:lstStyle/>
          <a:p>
            <a:pPr algn="just"/>
            <a:r>
              <a:rPr lang="ja-JP" altLang="en-US" dirty="0">
                <a:latin typeface="BIZ UDPゴシック" panose="020B0400000000000000" pitchFamily="50" charset="-128"/>
                <a:ea typeface="BIZ UDPゴシック" panose="020B0400000000000000" pitchFamily="50" charset="-128"/>
              </a:rPr>
              <a:t>　　 つた　　　　ないよう</a:t>
            </a:r>
            <a:endParaRPr kumimoji="1" lang="ja-JP" altLang="en-US"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2DE56DB-C390-4FC4-9AC8-50993A91FA2B}"/>
              </a:ext>
            </a:extLst>
          </p:cNvPr>
          <p:cNvSpPr txBox="1"/>
          <p:nvPr/>
        </p:nvSpPr>
        <p:spPr>
          <a:xfrm>
            <a:off x="2808000" y="3960000"/>
            <a:ext cx="1440000" cy="216000"/>
          </a:xfrm>
          <a:prstGeom prst="rect">
            <a:avLst/>
          </a:prstGeom>
          <a:noFill/>
        </p:spPr>
        <p:txBody>
          <a:bodyPr wrap="square" lIns="0" tIns="0" rIns="0" bIns="0" rtlCol="0" anchor="ctr" anchorCtr="0">
            <a:noAutofit/>
          </a:bodyPr>
          <a:lstStyle/>
          <a:p>
            <a:pPr algn="just"/>
            <a:r>
              <a:rPr kumimoji="1" lang="ja-JP" altLang="en-US" sz="1200" dirty="0">
                <a:latin typeface="ＭＳ ゴシック" panose="020B0609070205080204" pitchFamily="49" charset="-128"/>
                <a:ea typeface="ＭＳ ゴシック" panose="020B0609070205080204" pitchFamily="49" charset="-128"/>
              </a:rPr>
              <a:t> なに</a:t>
            </a:r>
          </a:p>
        </p:txBody>
      </p:sp>
      <p:sp>
        <p:nvSpPr>
          <p:cNvPr id="24" name="テキスト ボックス 23">
            <a:extLst>
              <a:ext uri="{FF2B5EF4-FFF2-40B4-BE49-F238E27FC236}">
                <a16:creationId xmlns:a16="http://schemas.microsoft.com/office/drawing/2014/main" id="{AC8D4A25-EE04-4A2A-82C4-47204422C057}"/>
              </a:ext>
            </a:extLst>
          </p:cNvPr>
          <p:cNvSpPr txBox="1"/>
          <p:nvPr/>
        </p:nvSpPr>
        <p:spPr>
          <a:xfrm>
            <a:off x="2806801" y="4365152"/>
            <a:ext cx="1440000" cy="216000"/>
          </a:xfrm>
          <a:prstGeom prst="rect">
            <a:avLst/>
          </a:prstGeom>
          <a:noFill/>
        </p:spPr>
        <p:txBody>
          <a:bodyPr wrap="square" lIns="0" tIns="0" rIns="0" bIns="0" rtlCol="0" anchor="ctr" anchorCtr="0">
            <a:noAutofit/>
          </a:bodyPr>
          <a:lstStyle/>
          <a:p>
            <a:pPr algn="just"/>
            <a:r>
              <a:rPr kumimoji="1" lang="ja-JP" altLang="en-US" sz="1200" dirty="0">
                <a:latin typeface="ＭＳ ゴシック" panose="020B0609070205080204" pitchFamily="49" charset="-128"/>
                <a:ea typeface="ＭＳ ゴシック" panose="020B0609070205080204" pitchFamily="49" charset="-128"/>
              </a:rPr>
              <a:t> なん</a:t>
            </a:r>
          </a:p>
        </p:txBody>
      </p:sp>
      <p:sp>
        <p:nvSpPr>
          <p:cNvPr id="25" name="テキスト ボックス 24">
            <a:extLst>
              <a:ext uri="{FF2B5EF4-FFF2-40B4-BE49-F238E27FC236}">
                <a16:creationId xmlns:a16="http://schemas.microsoft.com/office/drawing/2014/main" id="{B9257247-1099-49E0-A442-12D2E0BFD2F1}"/>
              </a:ext>
            </a:extLst>
          </p:cNvPr>
          <p:cNvSpPr txBox="1"/>
          <p:nvPr/>
        </p:nvSpPr>
        <p:spPr>
          <a:xfrm>
            <a:off x="2808000" y="4808512"/>
            <a:ext cx="1440000" cy="216000"/>
          </a:xfrm>
          <a:prstGeom prst="rect">
            <a:avLst/>
          </a:prstGeom>
          <a:noFill/>
        </p:spPr>
        <p:txBody>
          <a:bodyPr wrap="square" lIns="0" tIns="0" rIns="0" bIns="0" rtlCol="0" anchor="ctr" anchorCtr="0">
            <a:noAutofit/>
          </a:bodyPr>
          <a:lstStyle/>
          <a:p>
            <a:pPr algn="just"/>
            <a:r>
              <a:rPr kumimoji="1" lang="ja-JP" altLang="en-US" sz="1200" dirty="0">
                <a:latin typeface="ＭＳ ゴシック" panose="020B0609070205080204" pitchFamily="49" charset="-128"/>
                <a:ea typeface="ＭＳ ゴシック" panose="020B0609070205080204" pitchFamily="49" charset="-128"/>
              </a:rPr>
              <a:t> </a:t>
            </a:r>
          </a:p>
        </p:txBody>
      </p:sp>
      <p:sp>
        <p:nvSpPr>
          <p:cNvPr id="26" name="テキスト ボックス 25">
            <a:extLst>
              <a:ext uri="{FF2B5EF4-FFF2-40B4-BE49-F238E27FC236}">
                <a16:creationId xmlns:a16="http://schemas.microsoft.com/office/drawing/2014/main" id="{3A1130BC-7C81-4268-B4F5-34FF64CBED20}"/>
              </a:ext>
            </a:extLst>
          </p:cNvPr>
          <p:cNvSpPr txBox="1"/>
          <p:nvPr/>
        </p:nvSpPr>
        <p:spPr>
          <a:xfrm>
            <a:off x="2808000" y="5177045"/>
            <a:ext cx="1440000" cy="216000"/>
          </a:xfrm>
          <a:prstGeom prst="rect">
            <a:avLst/>
          </a:prstGeom>
          <a:noFill/>
        </p:spPr>
        <p:txBody>
          <a:bodyPr wrap="square" lIns="0" tIns="0" rIns="0" bIns="0" rtlCol="0" anchor="ctr" anchorCtr="0">
            <a:noAutofit/>
          </a:bodyPr>
          <a:lstStyle/>
          <a:p>
            <a:pPr algn="just"/>
            <a:endParaRPr kumimoji="1" lang="ja-JP" altLang="en-US" sz="1200" dirty="0">
              <a:latin typeface="ＭＳ ゴシック" panose="020B0609070205080204" pitchFamily="49" charset="-128"/>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5E49A671-EFA3-4FCA-A647-551ED5D0E689}"/>
              </a:ext>
            </a:extLst>
          </p:cNvPr>
          <p:cNvSpPr txBox="1"/>
          <p:nvPr/>
        </p:nvSpPr>
        <p:spPr>
          <a:xfrm>
            <a:off x="2808000" y="5603049"/>
            <a:ext cx="1440000" cy="216000"/>
          </a:xfrm>
          <a:prstGeom prst="rect">
            <a:avLst/>
          </a:prstGeom>
          <a:noFill/>
        </p:spPr>
        <p:txBody>
          <a:bodyPr wrap="square" lIns="0" tIns="0" rIns="0" bIns="0" rtlCol="0" anchor="ctr" anchorCtr="0">
            <a:noAutofit/>
          </a:bodyPr>
          <a:lstStyle/>
          <a:p>
            <a:pPr algn="just"/>
            <a:r>
              <a:rPr kumimoji="1" lang="ja-JP" altLang="en-US" sz="1200" dirty="0">
                <a:latin typeface="ＭＳ ゴシック" panose="020B0609070205080204" pitchFamily="49" charset="-128"/>
                <a:ea typeface="ＭＳ ゴシック" panose="020B0609070205080204" pitchFamily="49" charset="-128"/>
              </a:rPr>
              <a:t> だれ</a:t>
            </a:r>
          </a:p>
        </p:txBody>
      </p:sp>
      <p:sp>
        <p:nvSpPr>
          <p:cNvPr id="28" name="テキスト ボックス 27">
            <a:extLst>
              <a:ext uri="{FF2B5EF4-FFF2-40B4-BE49-F238E27FC236}">
                <a16:creationId xmlns:a16="http://schemas.microsoft.com/office/drawing/2014/main" id="{72BEECCB-EE3D-4BCF-9E7F-5FEB5D818656}"/>
              </a:ext>
            </a:extLst>
          </p:cNvPr>
          <p:cNvSpPr txBox="1"/>
          <p:nvPr/>
        </p:nvSpPr>
        <p:spPr>
          <a:xfrm>
            <a:off x="4500000" y="3488087"/>
            <a:ext cx="2160000" cy="288000"/>
          </a:xfrm>
          <a:prstGeom prst="rect">
            <a:avLst/>
          </a:prstGeom>
          <a:noFill/>
        </p:spPr>
        <p:txBody>
          <a:bodyPr wrap="square" lIns="0" tIns="0" rIns="0" bIns="0" rtlCol="0" anchor="ctr" anchorCtr="0">
            <a:noAutofit/>
          </a:bodyPr>
          <a:lstStyle/>
          <a:p>
            <a:pPr algn="just"/>
            <a:r>
              <a:rPr kumimoji="1" lang="ja-JP" altLang="en-US" sz="1600" dirty="0">
                <a:latin typeface="BIZ UDPゴシック" panose="020B0400000000000000" pitchFamily="50" charset="-128"/>
                <a:ea typeface="BIZ UDPゴシック" panose="020B0400000000000000" pitchFamily="50" charset="-128"/>
              </a:rPr>
              <a:t> 　　　　かだい</a:t>
            </a:r>
          </a:p>
        </p:txBody>
      </p:sp>
      <p:sp>
        <p:nvSpPr>
          <p:cNvPr id="29" name="テキスト ボックス 28">
            <a:extLst>
              <a:ext uri="{FF2B5EF4-FFF2-40B4-BE49-F238E27FC236}">
                <a16:creationId xmlns:a16="http://schemas.microsoft.com/office/drawing/2014/main" id="{B8A87458-01D8-428F-8670-67A5089D6CB5}"/>
              </a:ext>
            </a:extLst>
          </p:cNvPr>
          <p:cNvSpPr txBox="1"/>
          <p:nvPr/>
        </p:nvSpPr>
        <p:spPr>
          <a:xfrm>
            <a:off x="4500000" y="4232516"/>
            <a:ext cx="2160000" cy="288000"/>
          </a:xfrm>
          <a:prstGeom prst="rect">
            <a:avLst/>
          </a:prstGeom>
          <a:noFill/>
        </p:spPr>
        <p:txBody>
          <a:bodyPr wrap="square" lIns="0" tIns="0" rIns="0" bIns="0" rtlCol="0" anchor="ctr" anchorCtr="0">
            <a:noAutofit/>
          </a:bodyPr>
          <a:lstStyle/>
          <a:p>
            <a:pPr algn="just"/>
            <a:r>
              <a:rPr kumimoji="1" lang="ja-JP" altLang="en-US" sz="1600" dirty="0">
                <a:latin typeface="BIZ UDPゴシック" panose="020B0400000000000000" pitchFamily="50" charset="-128"/>
                <a:ea typeface="BIZ UDPゴシック" panose="020B0400000000000000" pitchFamily="50" charset="-128"/>
              </a:rPr>
              <a:t> 　　　ふか　りかい</a:t>
            </a:r>
          </a:p>
        </p:txBody>
      </p:sp>
      <p:sp>
        <p:nvSpPr>
          <p:cNvPr id="32" name="テキスト ボックス 31">
            <a:extLst>
              <a:ext uri="{FF2B5EF4-FFF2-40B4-BE49-F238E27FC236}">
                <a16:creationId xmlns:a16="http://schemas.microsoft.com/office/drawing/2014/main" id="{89093D0B-A650-4A32-B356-2B9A630ACEA4}"/>
              </a:ext>
            </a:extLst>
          </p:cNvPr>
          <p:cNvSpPr txBox="1"/>
          <p:nvPr/>
        </p:nvSpPr>
        <p:spPr>
          <a:xfrm>
            <a:off x="9000000" y="3259874"/>
            <a:ext cx="3060000" cy="144000"/>
          </a:xfrm>
          <a:prstGeom prst="rect">
            <a:avLst/>
          </a:prstGeom>
          <a:noFill/>
        </p:spPr>
        <p:txBody>
          <a:bodyPr wrap="square" lIns="0" tIns="0" rIns="0" bIns="0" rtlCol="0" anchor="ctr" anchorCtr="0">
            <a:noAutofit/>
          </a:bodyPr>
          <a:lstStyle/>
          <a:p>
            <a:pPr algn="just"/>
            <a:r>
              <a:rPr kumimoji="1" lang="ja-JP" altLang="en-US" sz="1100" dirty="0">
                <a:latin typeface="+mn-ea"/>
              </a:rPr>
              <a:t> 　　　　　　　　　 　 ほうほう　じょうほう</a:t>
            </a:r>
          </a:p>
        </p:txBody>
      </p:sp>
      <p:sp>
        <p:nvSpPr>
          <p:cNvPr id="33" name="テキスト ボックス 32">
            <a:extLst>
              <a:ext uri="{FF2B5EF4-FFF2-40B4-BE49-F238E27FC236}">
                <a16:creationId xmlns:a16="http://schemas.microsoft.com/office/drawing/2014/main" id="{1201F03A-70A2-4A27-B6A7-9AD30B362A52}"/>
              </a:ext>
            </a:extLst>
          </p:cNvPr>
          <p:cNvSpPr txBox="1"/>
          <p:nvPr/>
        </p:nvSpPr>
        <p:spPr>
          <a:xfrm>
            <a:off x="9000000" y="3652310"/>
            <a:ext cx="3060000" cy="144000"/>
          </a:xfrm>
          <a:prstGeom prst="rect">
            <a:avLst/>
          </a:prstGeom>
          <a:noFill/>
        </p:spPr>
        <p:txBody>
          <a:bodyPr wrap="square" lIns="0" tIns="0" rIns="0" bIns="0" rtlCol="0" anchor="ctr" anchorCtr="0">
            <a:noAutofit/>
          </a:bodyPr>
          <a:lstStyle/>
          <a:p>
            <a:pPr algn="just"/>
            <a:r>
              <a:rPr kumimoji="1" lang="ja-JP" altLang="en-US" sz="1100" dirty="0">
                <a:latin typeface="+mn-ea"/>
              </a:rPr>
              <a:t> あつ　　　 せいり　　　　　　　　　　　か</a:t>
            </a:r>
          </a:p>
        </p:txBody>
      </p:sp>
      <p:sp>
        <p:nvSpPr>
          <p:cNvPr id="34" name="テキスト ボックス 33">
            <a:extLst>
              <a:ext uri="{FF2B5EF4-FFF2-40B4-BE49-F238E27FC236}">
                <a16:creationId xmlns:a16="http://schemas.microsoft.com/office/drawing/2014/main" id="{D6683BF6-4984-45E4-BC2F-702B9AF693DB}"/>
              </a:ext>
            </a:extLst>
          </p:cNvPr>
          <p:cNvSpPr txBox="1"/>
          <p:nvPr/>
        </p:nvSpPr>
        <p:spPr>
          <a:xfrm>
            <a:off x="9000000" y="4050172"/>
            <a:ext cx="3060000" cy="144000"/>
          </a:xfrm>
          <a:prstGeom prst="rect">
            <a:avLst/>
          </a:prstGeom>
          <a:noFill/>
        </p:spPr>
        <p:txBody>
          <a:bodyPr wrap="square" lIns="0" tIns="0" rIns="0" bIns="0" rtlCol="0" anchor="ctr" anchorCtr="0">
            <a:noAutofit/>
          </a:bodyPr>
          <a:lstStyle/>
          <a:p>
            <a:pPr algn="just"/>
            <a:r>
              <a:rPr lang="ja-JP" altLang="en-US" sz="1100" dirty="0">
                <a:latin typeface="+mn-ea"/>
              </a:rPr>
              <a:t> だい　　　りかい　　ふか</a:t>
            </a:r>
            <a:endParaRPr kumimoji="1" lang="ja-JP" altLang="en-US" sz="1100" dirty="0">
              <a:latin typeface="+mn-ea"/>
            </a:endParaRPr>
          </a:p>
        </p:txBody>
      </p:sp>
      <p:sp>
        <p:nvSpPr>
          <p:cNvPr id="35" name="テキスト ボックス 34">
            <a:extLst>
              <a:ext uri="{FF2B5EF4-FFF2-40B4-BE49-F238E27FC236}">
                <a16:creationId xmlns:a16="http://schemas.microsoft.com/office/drawing/2014/main" id="{6DDCEDDD-10F1-48E6-B93A-F53CFFFC5931}"/>
              </a:ext>
            </a:extLst>
          </p:cNvPr>
          <p:cNvSpPr txBox="1"/>
          <p:nvPr/>
        </p:nvSpPr>
        <p:spPr>
          <a:xfrm>
            <a:off x="9065099" y="4526920"/>
            <a:ext cx="3060000" cy="144000"/>
          </a:xfrm>
          <a:prstGeom prst="rect">
            <a:avLst/>
          </a:prstGeom>
          <a:noFill/>
        </p:spPr>
        <p:txBody>
          <a:bodyPr wrap="square" lIns="0" tIns="0" rIns="0" bIns="0" rtlCol="0" anchor="ctr" anchorCtr="0">
            <a:noAutofit/>
          </a:bodyPr>
          <a:lstStyle/>
          <a:p>
            <a:pPr algn="just"/>
            <a:r>
              <a:rPr lang="ja-JP" altLang="en-US" sz="1100" dirty="0">
                <a:latin typeface="+mn-ea"/>
              </a:rPr>
              <a:t>　　こじん　　　　　　　　　　はっそう</a:t>
            </a:r>
            <a:endParaRPr kumimoji="1" lang="ja-JP" altLang="en-US" sz="1100" dirty="0">
              <a:latin typeface="+mn-ea"/>
            </a:endParaRPr>
          </a:p>
        </p:txBody>
      </p:sp>
      <p:sp>
        <p:nvSpPr>
          <p:cNvPr id="36" name="テキスト ボックス 35">
            <a:extLst>
              <a:ext uri="{FF2B5EF4-FFF2-40B4-BE49-F238E27FC236}">
                <a16:creationId xmlns:a16="http://schemas.microsoft.com/office/drawing/2014/main" id="{EADB4CDD-8C3B-4704-A8DB-1F9A0979A8FA}"/>
              </a:ext>
            </a:extLst>
          </p:cNvPr>
          <p:cNvSpPr txBox="1"/>
          <p:nvPr/>
        </p:nvSpPr>
        <p:spPr>
          <a:xfrm>
            <a:off x="9000000" y="4928180"/>
            <a:ext cx="3060000" cy="144000"/>
          </a:xfrm>
          <a:prstGeom prst="rect">
            <a:avLst/>
          </a:prstGeom>
          <a:noFill/>
        </p:spPr>
        <p:txBody>
          <a:bodyPr wrap="square" lIns="0" tIns="0" rIns="0" bIns="0" rtlCol="0" anchor="ctr" anchorCtr="0">
            <a:noAutofit/>
          </a:bodyPr>
          <a:lstStyle/>
          <a:p>
            <a:pPr algn="just"/>
            <a:r>
              <a:rPr lang="ja-JP" altLang="en-US" sz="1100" dirty="0">
                <a:latin typeface="+mn-ea"/>
              </a:rPr>
              <a:t> </a:t>
            </a:r>
            <a:r>
              <a:rPr lang="ja-JP" altLang="en-US" sz="1100" dirty="0" smtClean="0">
                <a:latin typeface="+mn-ea"/>
              </a:rPr>
              <a:t> </a:t>
            </a:r>
            <a:r>
              <a:rPr kumimoji="1" lang="ja-JP" altLang="en-US" sz="1100" dirty="0" smtClean="0">
                <a:latin typeface="+mn-ea"/>
              </a:rPr>
              <a:t>ひろ</a:t>
            </a:r>
            <a:r>
              <a:rPr kumimoji="1" lang="ja-JP" altLang="en-US" sz="1100" dirty="0">
                <a:latin typeface="+mn-ea"/>
              </a:rPr>
              <a:t>　　　かだい　　せま</a:t>
            </a:r>
          </a:p>
        </p:txBody>
      </p:sp>
      <p:cxnSp>
        <p:nvCxnSpPr>
          <p:cNvPr id="39" name="直線矢印コネクタ 38">
            <a:extLst>
              <a:ext uri="{FF2B5EF4-FFF2-40B4-BE49-F238E27FC236}">
                <a16:creationId xmlns:a16="http://schemas.microsoft.com/office/drawing/2014/main" id="{DDF46594-FA2F-47EC-8210-C5F70F1E1D42}"/>
              </a:ext>
            </a:extLst>
          </p:cNvPr>
          <p:cNvCxnSpPr>
            <a:cxnSpLocks/>
          </p:cNvCxnSpPr>
          <p:nvPr/>
        </p:nvCxnSpPr>
        <p:spPr>
          <a:xfrm rot="16200000">
            <a:off x="1018800" y="5815062"/>
            <a:ext cx="792000" cy="0"/>
          </a:xfrm>
          <a:prstGeom prst="straightConnector1">
            <a:avLst/>
          </a:prstGeom>
          <a:ln w="10160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590DA861-9C48-43EF-8C64-61042DF32813}"/>
              </a:ext>
            </a:extLst>
          </p:cNvPr>
          <p:cNvCxnSpPr/>
          <p:nvPr/>
        </p:nvCxnSpPr>
        <p:spPr>
          <a:xfrm>
            <a:off x="8100000" y="4140000"/>
            <a:ext cx="0" cy="216000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D5F4F9D5-CBFD-4981-927D-6F253B7CF064}"/>
              </a:ext>
            </a:extLst>
          </p:cNvPr>
          <p:cNvSpPr/>
          <p:nvPr/>
        </p:nvSpPr>
        <p:spPr>
          <a:xfrm>
            <a:off x="6840000" y="4351187"/>
            <a:ext cx="2160000" cy="1008000"/>
          </a:xfrm>
          <a:prstGeom prst="roundRect">
            <a:avLst/>
          </a:prstGeom>
          <a:solidFill>
            <a:srgbClr val="00B0F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400" dirty="0">
                <a:latin typeface="BIZ UDPゴシック" panose="020B0400000000000000" pitchFamily="50" charset="-128"/>
                <a:ea typeface="BIZ UDPゴシック" panose="020B0400000000000000" pitchFamily="50" charset="-128"/>
              </a:rPr>
              <a:t>発想を広げる</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A1A3EB0E-3071-44DD-AF20-DAF682631DF1}"/>
              </a:ext>
            </a:extLst>
          </p:cNvPr>
          <p:cNvSpPr txBox="1"/>
          <p:nvPr/>
        </p:nvSpPr>
        <p:spPr>
          <a:xfrm>
            <a:off x="6838197" y="4627035"/>
            <a:ext cx="2160000" cy="288000"/>
          </a:xfrm>
          <a:prstGeom prst="rect">
            <a:avLst/>
          </a:prstGeom>
          <a:noFill/>
        </p:spPr>
        <p:txBody>
          <a:bodyPr wrap="square" lIns="0" tIns="0" rIns="0" bIns="0" rtlCol="0" anchor="ctr" anchorCtr="0">
            <a:noAutofit/>
          </a:bodyPr>
          <a:lstStyle/>
          <a:p>
            <a:pPr algn="just"/>
            <a:r>
              <a:rPr kumimoji="1" lang="ja-JP" altLang="en-US" sz="1600" dirty="0">
                <a:latin typeface="BIZ UDPゴシック" panose="020B0400000000000000" pitchFamily="50" charset="-128"/>
                <a:ea typeface="BIZ UDPゴシック" panose="020B0400000000000000" pitchFamily="50" charset="-128"/>
              </a:rPr>
              <a:t> はっそう　 ひろ</a:t>
            </a:r>
          </a:p>
        </p:txBody>
      </p:sp>
      <p:cxnSp>
        <p:nvCxnSpPr>
          <p:cNvPr id="42" name="直線矢印コネクタ 41">
            <a:extLst>
              <a:ext uri="{FF2B5EF4-FFF2-40B4-BE49-F238E27FC236}">
                <a16:creationId xmlns:a16="http://schemas.microsoft.com/office/drawing/2014/main" id="{335F8027-159E-45F9-99CF-6C51154E10BC}"/>
              </a:ext>
            </a:extLst>
          </p:cNvPr>
          <p:cNvCxnSpPr/>
          <p:nvPr/>
        </p:nvCxnSpPr>
        <p:spPr>
          <a:xfrm flipV="1">
            <a:off x="7740000" y="5400000"/>
            <a:ext cx="0" cy="90000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A60670BC-55E0-4088-856E-702558585A2D}"/>
              </a:ext>
            </a:extLst>
          </p:cNvPr>
          <p:cNvSpPr/>
          <p:nvPr/>
        </p:nvSpPr>
        <p:spPr>
          <a:xfrm>
            <a:off x="6840000" y="3240000"/>
            <a:ext cx="2160000" cy="1008000"/>
          </a:xfrm>
          <a:prstGeom prst="round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情報を集める</a:t>
            </a:r>
          </a:p>
        </p:txBody>
      </p:sp>
      <p:sp>
        <p:nvSpPr>
          <p:cNvPr id="30" name="テキスト ボックス 29">
            <a:extLst>
              <a:ext uri="{FF2B5EF4-FFF2-40B4-BE49-F238E27FC236}">
                <a16:creationId xmlns:a16="http://schemas.microsoft.com/office/drawing/2014/main" id="{8241CCC9-F1F2-482D-9A56-530C3A895E20}"/>
              </a:ext>
            </a:extLst>
          </p:cNvPr>
          <p:cNvSpPr txBox="1"/>
          <p:nvPr/>
        </p:nvSpPr>
        <p:spPr>
          <a:xfrm>
            <a:off x="6840000" y="3487993"/>
            <a:ext cx="2160000" cy="288000"/>
          </a:xfrm>
          <a:prstGeom prst="rect">
            <a:avLst/>
          </a:prstGeom>
          <a:noFill/>
        </p:spPr>
        <p:txBody>
          <a:bodyPr wrap="square" lIns="0" tIns="0" rIns="0" bIns="0" rtlCol="0" anchor="ctr" anchorCtr="0">
            <a:noAutofit/>
          </a:bodyPr>
          <a:lstStyle/>
          <a:p>
            <a:pPr algn="just"/>
            <a:r>
              <a:rPr kumimoji="1" lang="ja-JP" altLang="en-US" sz="1600" dirty="0" smtClean="0">
                <a:latin typeface="BIZ UDPゴシック" panose="020B0400000000000000" pitchFamily="50" charset="-128"/>
                <a:ea typeface="BIZ UDPゴシック" panose="020B0400000000000000" pitchFamily="50" charset="-128"/>
              </a:rPr>
              <a:t> じょうほう あつ</a:t>
            </a:r>
            <a:endParaRPr kumimoji="1"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758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楕円 14">
            <a:extLst>
              <a:ext uri="{FF2B5EF4-FFF2-40B4-BE49-F238E27FC236}">
                <a16:creationId xmlns:a16="http://schemas.microsoft.com/office/drawing/2014/main" id="{113A391B-A7A5-45AD-9D91-C625E5366CBC}"/>
              </a:ext>
            </a:extLst>
          </p:cNvPr>
          <p:cNvSpPr/>
          <p:nvPr/>
        </p:nvSpPr>
        <p:spPr>
          <a:xfrm>
            <a:off x="1210929" y="-1385580"/>
            <a:ext cx="9000000" cy="6660000"/>
          </a:xfrm>
          <a:prstGeom prst="ellipse">
            <a:avLst/>
          </a:prstGeom>
          <a:solidFill>
            <a:schemeClr val="accent4">
              <a:lumMod val="60000"/>
              <a:lumOff val="4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120000"/>
          </a:xfrm>
          <a:prstGeom prst="rect">
            <a:avLst/>
          </a:prstGeom>
          <a:noFill/>
        </p:spPr>
        <p:txBody>
          <a:bodyPr wrap="square" rtlCol="0">
            <a:noAutofit/>
          </a:bodyPr>
          <a:lstStyle/>
          <a:p>
            <a:pPr algn="just">
              <a:lnSpc>
                <a:spcPts val="1000"/>
              </a:lnSpc>
            </a:pPr>
            <a:endParaRPr lang="en-US" altLang="ja-JP" sz="44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4400" dirty="0">
                <a:latin typeface="UD デジタル 教科書体 NK-R" panose="02020400000000000000" pitchFamily="18" charset="-128"/>
                <a:ea typeface="UD デジタル 教科書体 NK-R" panose="02020400000000000000" pitchFamily="18" charset="-128"/>
              </a:rPr>
              <a:t>　　　　　　　　　　　　</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0" name="四角形: 角を丸くする 9">
            <a:extLst>
              <a:ext uri="{FF2B5EF4-FFF2-40B4-BE49-F238E27FC236}">
                <a16:creationId xmlns:a16="http://schemas.microsoft.com/office/drawing/2014/main" id="{DE09A288-0779-41E7-955C-0C54064936BD}"/>
              </a:ext>
            </a:extLst>
          </p:cNvPr>
          <p:cNvSpPr/>
          <p:nvPr/>
        </p:nvSpPr>
        <p:spPr>
          <a:xfrm>
            <a:off x="6840000" y="4680000"/>
            <a:ext cx="2160000" cy="1620000"/>
          </a:xfrm>
          <a:prstGeom prst="round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spc="-300" dirty="0">
                <a:solidFill>
                  <a:schemeClr val="tx1"/>
                </a:solidFill>
                <a:latin typeface="BIZ UDPゴシック" panose="020B0400000000000000" pitchFamily="50" charset="-128"/>
                <a:ea typeface="BIZ UDPゴシック" panose="020B0400000000000000" pitchFamily="50" charset="-128"/>
              </a:rPr>
              <a:t>アイデアスケッチ</a:t>
            </a:r>
          </a:p>
        </p:txBody>
      </p:sp>
      <p:cxnSp>
        <p:nvCxnSpPr>
          <p:cNvPr id="9" name="直線矢印コネクタ 8">
            <a:extLst>
              <a:ext uri="{FF2B5EF4-FFF2-40B4-BE49-F238E27FC236}">
                <a16:creationId xmlns:a16="http://schemas.microsoft.com/office/drawing/2014/main" id="{6BDF1CE2-C93B-4E83-AE0E-5B6610B52704}"/>
              </a:ext>
            </a:extLst>
          </p:cNvPr>
          <p:cNvCxnSpPr>
            <a:cxnSpLocks/>
          </p:cNvCxnSpPr>
          <p:nvPr/>
        </p:nvCxnSpPr>
        <p:spPr>
          <a:xfrm flipH="1">
            <a:off x="4860000" y="5544000"/>
            <a:ext cx="1980000" cy="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35D68ED-E152-4225-8C9B-E5FB4D137105}"/>
              </a:ext>
            </a:extLst>
          </p:cNvPr>
          <p:cNvSpPr txBox="1"/>
          <p:nvPr/>
        </p:nvSpPr>
        <p:spPr>
          <a:xfrm>
            <a:off x="8323242" y="3240000"/>
            <a:ext cx="3714186" cy="1476000"/>
          </a:xfrm>
          <a:prstGeom prst="rect">
            <a:avLst/>
          </a:prstGeom>
          <a:noFill/>
        </p:spPr>
        <p:txBody>
          <a:bodyPr wrap="square" tIns="0" bIns="0" rtlCol="0" anchor="b" anchorCtr="0">
            <a:noAutofit/>
          </a:bodyPr>
          <a:lstStyle/>
          <a:p>
            <a:pPr algn="just">
              <a:lnSpc>
                <a:spcPts val="2700"/>
              </a:lnSpc>
            </a:pPr>
            <a:r>
              <a:rPr kumimoji="1" lang="ja-JP" altLang="en-US" dirty="0"/>
              <a:t>　</a:t>
            </a:r>
            <a:r>
              <a:rPr lang="ja-JP" altLang="en-US" dirty="0"/>
              <a:t>キーワードをもとに、自由に連想し、発想を広げていく。言葉だけではなく、形や色を自由に入れてよい。</a:t>
            </a:r>
            <a:endParaRPr kumimoji="1" lang="ja-JP" altLang="en-US" dirty="0"/>
          </a:p>
        </p:txBody>
      </p:sp>
      <p:sp>
        <p:nvSpPr>
          <p:cNvPr id="35" name="テキスト ボックス 34">
            <a:extLst>
              <a:ext uri="{FF2B5EF4-FFF2-40B4-BE49-F238E27FC236}">
                <a16:creationId xmlns:a16="http://schemas.microsoft.com/office/drawing/2014/main" id="{6DDCEDDD-10F1-48E6-B93A-F53CFFFC5931}"/>
              </a:ext>
            </a:extLst>
          </p:cNvPr>
          <p:cNvSpPr txBox="1"/>
          <p:nvPr/>
        </p:nvSpPr>
        <p:spPr>
          <a:xfrm>
            <a:off x="8975635" y="3047205"/>
            <a:ext cx="3060000" cy="144000"/>
          </a:xfrm>
          <a:prstGeom prst="rect">
            <a:avLst/>
          </a:prstGeom>
          <a:noFill/>
        </p:spPr>
        <p:txBody>
          <a:bodyPr wrap="square" lIns="0" tIns="0" rIns="0" bIns="0" rtlCol="0" anchor="ctr" anchorCtr="0">
            <a:noAutofit/>
          </a:bodyPr>
          <a:lstStyle/>
          <a:p>
            <a:pPr algn="just"/>
            <a:r>
              <a:rPr lang="ja-JP" altLang="en-US" sz="1100" dirty="0">
                <a:latin typeface="+mn-ea"/>
              </a:rPr>
              <a:t>　　こじん　　　　　　　　　　はっそう</a:t>
            </a:r>
            <a:endParaRPr kumimoji="1" lang="ja-JP" altLang="en-US" sz="1100" dirty="0">
              <a:latin typeface="+mn-ea"/>
            </a:endParaRPr>
          </a:p>
        </p:txBody>
      </p:sp>
      <p:sp>
        <p:nvSpPr>
          <p:cNvPr id="36" name="テキスト ボックス 35">
            <a:extLst>
              <a:ext uri="{FF2B5EF4-FFF2-40B4-BE49-F238E27FC236}">
                <a16:creationId xmlns:a16="http://schemas.microsoft.com/office/drawing/2014/main" id="{EADB4CDD-8C3B-4704-A8DB-1F9A0979A8FA}"/>
              </a:ext>
            </a:extLst>
          </p:cNvPr>
          <p:cNvSpPr txBox="1"/>
          <p:nvPr/>
        </p:nvSpPr>
        <p:spPr>
          <a:xfrm>
            <a:off x="8329416" y="3624741"/>
            <a:ext cx="3715200" cy="144000"/>
          </a:xfrm>
          <a:prstGeom prst="rect">
            <a:avLst/>
          </a:prstGeom>
          <a:noFill/>
        </p:spPr>
        <p:txBody>
          <a:bodyPr wrap="square" lIns="0" tIns="0" rIns="0" bIns="0" rtlCol="0" anchor="ctr" anchorCtr="0">
            <a:noAutofit/>
          </a:bodyPr>
          <a:lstStyle/>
          <a:p>
            <a:pPr algn="just"/>
            <a:r>
              <a:rPr lang="ja-JP" altLang="en-US" sz="1100" dirty="0">
                <a:latin typeface="+mn-ea"/>
              </a:rPr>
              <a:t> そう　　　はっそう　ひろ　　　　　　　　ことば</a:t>
            </a:r>
            <a:endParaRPr kumimoji="1" lang="ja-JP" altLang="en-US" sz="1100" dirty="0">
              <a:latin typeface="+mn-ea"/>
            </a:endParaRPr>
          </a:p>
        </p:txBody>
      </p:sp>
      <p:sp>
        <p:nvSpPr>
          <p:cNvPr id="40" name="四角形: 角を丸くする 39">
            <a:extLst>
              <a:ext uri="{FF2B5EF4-FFF2-40B4-BE49-F238E27FC236}">
                <a16:creationId xmlns:a16="http://schemas.microsoft.com/office/drawing/2014/main" id="{B4E4DB4C-D361-4594-999F-3FF30C4BA96A}"/>
              </a:ext>
            </a:extLst>
          </p:cNvPr>
          <p:cNvSpPr/>
          <p:nvPr/>
        </p:nvSpPr>
        <p:spPr>
          <a:xfrm>
            <a:off x="334800" y="2261170"/>
            <a:ext cx="2160000" cy="1620000"/>
          </a:xfrm>
          <a:prstGeom prst="round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検討と確認</a:t>
            </a:r>
          </a:p>
        </p:txBody>
      </p:sp>
      <p:pic>
        <p:nvPicPr>
          <p:cNvPr id="8" name="図 7">
            <a:extLst>
              <a:ext uri="{FF2B5EF4-FFF2-40B4-BE49-F238E27FC236}">
                <a16:creationId xmlns:a16="http://schemas.microsoft.com/office/drawing/2014/main" id="{1ACB8B30-853E-47DA-B95E-00CE70F87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736" y="720000"/>
            <a:ext cx="3943513" cy="2520000"/>
          </a:xfrm>
          <a:prstGeom prst="rect">
            <a:avLst/>
          </a:prstGeom>
        </p:spPr>
      </p:pic>
      <p:pic>
        <p:nvPicPr>
          <p:cNvPr id="16" name="図 15">
            <a:extLst>
              <a:ext uri="{FF2B5EF4-FFF2-40B4-BE49-F238E27FC236}">
                <a16:creationId xmlns:a16="http://schemas.microsoft.com/office/drawing/2014/main" id="{117CAF56-4D33-4DBD-AFCB-4DBB5CC9A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418" y="720000"/>
            <a:ext cx="3714186" cy="2520000"/>
          </a:xfrm>
          <a:prstGeom prst="rect">
            <a:avLst/>
          </a:prstGeom>
        </p:spPr>
      </p:pic>
      <p:sp>
        <p:nvSpPr>
          <p:cNvPr id="41" name="四角形: 角を丸くする 40">
            <a:extLst>
              <a:ext uri="{FF2B5EF4-FFF2-40B4-BE49-F238E27FC236}">
                <a16:creationId xmlns:a16="http://schemas.microsoft.com/office/drawing/2014/main" id="{4F8F0CBD-9E78-4068-AEE9-068349C23A97}"/>
              </a:ext>
            </a:extLst>
          </p:cNvPr>
          <p:cNvSpPr/>
          <p:nvPr/>
        </p:nvSpPr>
        <p:spPr>
          <a:xfrm>
            <a:off x="8280000" y="180000"/>
            <a:ext cx="3240000" cy="432000"/>
          </a:xfrm>
          <a:prstGeom prst="roundRect">
            <a:avLst>
              <a:gd name="adj" fmla="val 50000"/>
            </a:avLst>
          </a:prstGeom>
          <a:solidFill>
            <a:srgbClr val="00B0F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2400" dirty="0">
                <a:latin typeface="BIZ UDPゴシック" panose="020B0400000000000000" pitchFamily="50" charset="-128"/>
                <a:ea typeface="BIZ UDPゴシック" panose="020B0400000000000000" pitchFamily="50" charset="-128"/>
              </a:rPr>
              <a:t>マインドマップ</a:t>
            </a:r>
            <a:endParaRPr lang="en-US" altLang="ja-JP" sz="2400" dirty="0">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D5F4F9D5-CBFD-4981-927D-6F253B7CF064}"/>
              </a:ext>
            </a:extLst>
          </p:cNvPr>
          <p:cNvSpPr/>
          <p:nvPr/>
        </p:nvSpPr>
        <p:spPr>
          <a:xfrm>
            <a:off x="4140000" y="180000"/>
            <a:ext cx="3240000" cy="432000"/>
          </a:xfrm>
          <a:prstGeom prst="roundRect">
            <a:avLst>
              <a:gd name="adj" fmla="val 50000"/>
            </a:avLst>
          </a:prstGeom>
          <a:solidFill>
            <a:srgbClr val="00B0F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2400" dirty="0">
                <a:latin typeface="BIZ UDPゴシック" panose="020B0400000000000000" pitchFamily="50" charset="-128"/>
                <a:ea typeface="BIZ UDPゴシック" panose="020B0400000000000000" pitchFamily="50" charset="-128"/>
              </a:rPr>
              <a:t>ブレインストーミング</a:t>
            </a:r>
            <a:endParaRPr lang="en-US" altLang="ja-JP" sz="2400" dirty="0">
              <a:latin typeface="BIZ UDPゴシック" panose="020B0400000000000000" pitchFamily="50" charset="-128"/>
              <a:ea typeface="BIZ UDPゴシック" panose="020B0400000000000000" pitchFamily="50" charset="-128"/>
            </a:endParaRPr>
          </a:p>
        </p:txBody>
      </p:sp>
      <p:cxnSp>
        <p:nvCxnSpPr>
          <p:cNvPr id="44" name="直線矢印コネクタ 43">
            <a:extLst>
              <a:ext uri="{FF2B5EF4-FFF2-40B4-BE49-F238E27FC236}">
                <a16:creationId xmlns:a16="http://schemas.microsoft.com/office/drawing/2014/main" id="{2F05668C-6D8B-41BE-98D6-8FAA3025D933}"/>
              </a:ext>
            </a:extLst>
          </p:cNvPr>
          <p:cNvCxnSpPr/>
          <p:nvPr/>
        </p:nvCxnSpPr>
        <p:spPr>
          <a:xfrm flipV="1">
            <a:off x="1414800" y="180000"/>
            <a:ext cx="0" cy="1980000"/>
          </a:xfrm>
          <a:prstGeom prst="straightConnector1">
            <a:avLst/>
          </a:prstGeom>
          <a:ln w="10160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C1841501-1256-439F-A1A6-3CE715DD4C5B}"/>
              </a:ext>
            </a:extLst>
          </p:cNvPr>
          <p:cNvSpPr txBox="1"/>
          <p:nvPr/>
        </p:nvSpPr>
        <p:spPr>
          <a:xfrm>
            <a:off x="334800" y="2682955"/>
            <a:ext cx="2160000" cy="216000"/>
          </a:xfrm>
          <a:prstGeom prst="rect">
            <a:avLst/>
          </a:prstGeom>
          <a:noFill/>
        </p:spPr>
        <p:txBody>
          <a:bodyPr wrap="square" lIns="0" tIns="0" rIns="0" bIns="0" rtlCol="0" anchor="ctr" anchorCtr="0">
            <a:noAutofit/>
          </a:bodyPr>
          <a:lstStyle/>
          <a:p>
            <a:pPr algn="just"/>
            <a:r>
              <a:rPr lang="ja-JP" altLang="en-US" sz="1600" dirty="0">
                <a:latin typeface="BIZ UDPゴシック" panose="020B0400000000000000" pitchFamily="50" charset="-128"/>
                <a:ea typeface="BIZ UDPゴシック" panose="020B0400000000000000" pitchFamily="50" charset="-128"/>
              </a:rPr>
              <a:t>　　けんとう かくにん</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A9CC7083-A291-4280-A8EB-234405E9FEB4}"/>
              </a:ext>
            </a:extLst>
          </p:cNvPr>
          <p:cNvSpPr txBox="1"/>
          <p:nvPr/>
        </p:nvSpPr>
        <p:spPr>
          <a:xfrm>
            <a:off x="1511154" y="3960000"/>
            <a:ext cx="2340000" cy="792000"/>
          </a:xfrm>
          <a:prstGeom prst="rect">
            <a:avLst/>
          </a:prstGeom>
          <a:noFill/>
        </p:spPr>
        <p:txBody>
          <a:bodyPr wrap="square" tIns="0" bIns="0" rtlCol="0" anchor="b" anchorCtr="0">
            <a:noAutofit/>
          </a:bodyPr>
          <a:lstStyle/>
          <a:p>
            <a:pPr algn="just">
              <a:lnSpc>
                <a:spcPts val="2700"/>
              </a:lnSpc>
            </a:pPr>
            <a:r>
              <a:rPr kumimoji="1" lang="ja-JP" altLang="en-US" dirty="0"/>
              <a:t>　印象的で、共感や感動があるか。</a:t>
            </a:r>
          </a:p>
        </p:txBody>
      </p:sp>
      <p:sp>
        <p:nvSpPr>
          <p:cNvPr id="46" name="テキスト ボックス 45">
            <a:extLst>
              <a:ext uri="{FF2B5EF4-FFF2-40B4-BE49-F238E27FC236}">
                <a16:creationId xmlns:a16="http://schemas.microsoft.com/office/drawing/2014/main" id="{5EE84EE2-16CF-4D04-966B-AED91C20C21E}"/>
              </a:ext>
            </a:extLst>
          </p:cNvPr>
          <p:cNvSpPr txBox="1"/>
          <p:nvPr/>
        </p:nvSpPr>
        <p:spPr>
          <a:xfrm>
            <a:off x="1512000" y="4007298"/>
            <a:ext cx="2340000" cy="144000"/>
          </a:xfrm>
          <a:prstGeom prst="rect">
            <a:avLst/>
          </a:prstGeom>
          <a:noFill/>
        </p:spPr>
        <p:txBody>
          <a:bodyPr wrap="square" lIns="0" tIns="0" rIns="0" bIns="0" rtlCol="0" anchor="ctr" anchorCtr="0">
            <a:noAutofit/>
          </a:bodyPr>
          <a:lstStyle/>
          <a:p>
            <a:pPr algn="just"/>
            <a:r>
              <a:rPr lang="ja-JP" altLang="en-US" sz="1100" dirty="0">
                <a:latin typeface="+mn-ea"/>
              </a:rPr>
              <a:t> 　 いんしょうてき　 　きょうかん</a:t>
            </a:r>
            <a:endParaRPr kumimoji="1" lang="ja-JP" altLang="en-US" sz="1100" dirty="0">
              <a:latin typeface="+mn-ea"/>
            </a:endParaRPr>
          </a:p>
        </p:txBody>
      </p:sp>
      <p:cxnSp>
        <p:nvCxnSpPr>
          <p:cNvPr id="49" name="直線矢印コネクタ 48">
            <a:extLst>
              <a:ext uri="{FF2B5EF4-FFF2-40B4-BE49-F238E27FC236}">
                <a16:creationId xmlns:a16="http://schemas.microsoft.com/office/drawing/2014/main" id="{46154DE8-1BF8-415C-8451-F1B02763FFBD}"/>
              </a:ext>
            </a:extLst>
          </p:cNvPr>
          <p:cNvCxnSpPr/>
          <p:nvPr/>
        </p:nvCxnSpPr>
        <p:spPr>
          <a:xfrm flipV="1">
            <a:off x="1414800" y="3960000"/>
            <a:ext cx="0" cy="162000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85370EE-A3B4-4B7B-85FA-9A87946BB457}"/>
              </a:ext>
            </a:extLst>
          </p:cNvPr>
          <p:cNvCxnSpPr/>
          <p:nvPr/>
        </p:nvCxnSpPr>
        <p:spPr>
          <a:xfrm flipH="1">
            <a:off x="1368000" y="5544000"/>
            <a:ext cx="1260000" cy="0"/>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7422DA5F-6083-40B1-85D0-1D5237356B2E}"/>
              </a:ext>
            </a:extLst>
          </p:cNvPr>
          <p:cNvSpPr/>
          <p:nvPr/>
        </p:nvSpPr>
        <p:spPr>
          <a:xfrm>
            <a:off x="2700000" y="4680000"/>
            <a:ext cx="2160000" cy="1620000"/>
          </a:xfrm>
          <a:prstGeom prst="round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制作</a:t>
            </a:r>
          </a:p>
        </p:txBody>
      </p:sp>
      <p:sp>
        <p:nvSpPr>
          <p:cNvPr id="53" name="テキスト ボックス 52">
            <a:extLst>
              <a:ext uri="{FF2B5EF4-FFF2-40B4-BE49-F238E27FC236}">
                <a16:creationId xmlns:a16="http://schemas.microsoft.com/office/drawing/2014/main" id="{B873F502-3687-44E8-B107-A6217DD5426B}"/>
              </a:ext>
            </a:extLst>
          </p:cNvPr>
          <p:cNvSpPr txBox="1"/>
          <p:nvPr/>
        </p:nvSpPr>
        <p:spPr>
          <a:xfrm>
            <a:off x="2700000" y="5016100"/>
            <a:ext cx="2160000" cy="216000"/>
          </a:xfrm>
          <a:prstGeom prst="rect">
            <a:avLst/>
          </a:prstGeom>
          <a:noFill/>
        </p:spPr>
        <p:txBody>
          <a:bodyPr wrap="square" lIns="0" tIns="0" rIns="0" bIns="0" rtlCol="0" anchor="ctr" anchorCtr="0">
            <a:noAutofit/>
          </a:bodyPr>
          <a:lstStyle/>
          <a:p>
            <a:pPr algn="just"/>
            <a:r>
              <a:rPr lang="ja-JP" altLang="en-US" sz="1600" dirty="0">
                <a:latin typeface="BIZ UDPゴシック" panose="020B0400000000000000" pitchFamily="50" charset="-128"/>
                <a:ea typeface="BIZ UDPゴシック" panose="020B0400000000000000" pitchFamily="50" charset="-128"/>
              </a:rPr>
              <a:t>　　　　　せいさく</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48B6D278-8FBB-4069-8EB3-6DA56A89EAC0}"/>
              </a:ext>
            </a:extLst>
          </p:cNvPr>
          <p:cNvSpPr txBox="1"/>
          <p:nvPr/>
        </p:nvSpPr>
        <p:spPr>
          <a:xfrm>
            <a:off x="3778572" y="3311999"/>
            <a:ext cx="3780000" cy="792000"/>
          </a:xfrm>
          <a:prstGeom prst="rect">
            <a:avLst/>
          </a:prstGeom>
          <a:noFill/>
        </p:spPr>
        <p:txBody>
          <a:bodyPr wrap="square" tIns="0" bIns="0" rtlCol="0" anchor="b" anchorCtr="0">
            <a:noAutofit/>
          </a:bodyPr>
          <a:lstStyle/>
          <a:p>
            <a:pPr algn="just">
              <a:lnSpc>
                <a:spcPts val="2700"/>
              </a:lnSpc>
            </a:pPr>
            <a:r>
              <a:rPr kumimoji="1" lang="ja-JP" altLang="en-US" dirty="0"/>
              <a:t>　何人かで意見を出し合う。決して他人の意見を否定しない。</a:t>
            </a:r>
          </a:p>
        </p:txBody>
      </p:sp>
      <p:sp>
        <p:nvSpPr>
          <p:cNvPr id="55" name="テキスト ボックス 54">
            <a:extLst>
              <a:ext uri="{FF2B5EF4-FFF2-40B4-BE49-F238E27FC236}">
                <a16:creationId xmlns:a16="http://schemas.microsoft.com/office/drawing/2014/main" id="{6703EF03-6E20-4BC9-92CA-B35B42A85112}"/>
              </a:ext>
            </a:extLst>
          </p:cNvPr>
          <p:cNvSpPr txBox="1"/>
          <p:nvPr/>
        </p:nvSpPr>
        <p:spPr>
          <a:xfrm>
            <a:off x="3780000" y="3343532"/>
            <a:ext cx="3780000" cy="144000"/>
          </a:xfrm>
          <a:prstGeom prst="rect">
            <a:avLst/>
          </a:prstGeom>
          <a:noFill/>
        </p:spPr>
        <p:txBody>
          <a:bodyPr wrap="square" lIns="0" tIns="0" rIns="0" bIns="0" rtlCol="0" anchor="ctr" anchorCtr="0">
            <a:noAutofit/>
          </a:bodyPr>
          <a:lstStyle/>
          <a:p>
            <a:pPr algn="just"/>
            <a:r>
              <a:rPr lang="ja-JP" altLang="en-US" sz="1100" dirty="0">
                <a:latin typeface="+mn-ea"/>
              </a:rPr>
              <a:t>　　 なんにん　　　 いけん　　だ　　  あ　　　　けっ</a:t>
            </a:r>
            <a:endParaRPr kumimoji="1" lang="ja-JP" altLang="en-US" sz="1100" dirty="0">
              <a:latin typeface="+mn-ea"/>
            </a:endParaRPr>
          </a:p>
        </p:txBody>
      </p:sp>
      <p:sp>
        <p:nvSpPr>
          <p:cNvPr id="56" name="テキスト ボックス 55">
            <a:extLst>
              <a:ext uri="{FF2B5EF4-FFF2-40B4-BE49-F238E27FC236}">
                <a16:creationId xmlns:a16="http://schemas.microsoft.com/office/drawing/2014/main" id="{2F12A72F-8DCE-4DE5-932A-1A2B124D2278}"/>
              </a:ext>
            </a:extLst>
          </p:cNvPr>
          <p:cNvSpPr txBox="1"/>
          <p:nvPr/>
        </p:nvSpPr>
        <p:spPr>
          <a:xfrm>
            <a:off x="3775085" y="3707836"/>
            <a:ext cx="3780000" cy="144000"/>
          </a:xfrm>
          <a:prstGeom prst="rect">
            <a:avLst/>
          </a:prstGeom>
          <a:noFill/>
        </p:spPr>
        <p:txBody>
          <a:bodyPr wrap="square" lIns="0" tIns="0" rIns="0" bIns="0" rtlCol="0" anchor="ctr" anchorCtr="0">
            <a:noAutofit/>
          </a:bodyPr>
          <a:lstStyle/>
          <a:p>
            <a:pPr algn="just"/>
            <a:r>
              <a:rPr lang="ja-JP" altLang="en-US" sz="1100" dirty="0">
                <a:latin typeface="+mn-ea"/>
              </a:rPr>
              <a:t>　　 たにん　　いけん　　ひてい</a:t>
            </a:r>
            <a:endParaRPr lang="en-US" altLang="ja-JP" sz="1100" dirty="0">
              <a:latin typeface="+mn-ea"/>
            </a:endParaRPr>
          </a:p>
        </p:txBody>
      </p:sp>
      <p:cxnSp>
        <p:nvCxnSpPr>
          <p:cNvPr id="58" name="直線矢印コネクタ 57">
            <a:extLst>
              <a:ext uri="{FF2B5EF4-FFF2-40B4-BE49-F238E27FC236}">
                <a16:creationId xmlns:a16="http://schemas.microsoft.com/office/drawing/2014/main" id="{821DB9E1-B498-4F8C-8C81-F2BC45223D5F}"/>
              </a:ext>
            </a:extLst>
          </p:cNvPr>
          <p:cNvCxnSpPr/>
          <p:nvPr/>
        </p:nvCxnSpPr>
        <p:spPr>
          <a:xfrm>
            <a:off x="8100000" y="180000"/>
            <a:ext cx="0" cy="450000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423FDA15-5D12-4AA1-B604-43E2DE2CDE8A}"/>
              </a:ext>
            </a:extLst>
          </p:cNvPr>
          <p:cNvCxnSpPr/>
          <p:nvPr/>
        </p:nvCxnSpPr>
        <p:spPr>
          <a:xfrm flipV="1">
            <a:off x="7740000" y="180000"/>
            <a:ext cx="0" cy="450000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746AE5A7-3F84-4F46-B4D0-FE0567E10E1C}"/>
              </a:ext>
            </a:extLst>
          </p:cNvPr>
          <p:cNvSpPr txBox="1"/>
          <p:nvPr/>
        </p:nvSpPr>
        <p:spPr>
          <a:xfrm>
            <a:off x="8499600" y="3282111"/>
            <a:ext cx="3715200" cy="144000"/>
          </a:xfrm>
          <a:prstGeom prst="rect">
            <a:avLst/>
          </a:prstGeom>
          <a:noFill/>
        </p:spPr>
        <p:txBody>
          <a:bodyPr wrap="square" lIns="0" tIns="0" rIns="0" bIns="0" rtlCol="0" anchor="ctr" anchorCtr="0">
            <a:noAutofit/>
          </a:bodyPr>
          <a:lstStyle/>
          <a:p>
            <a:pPr algn="just"/>
            <a:r>
              <a:rPr kumimoji="1" lang="ja-JP" altLang="en-US" sz="1100" dirty="0">
                <a:latin typeface="+mn-ea"/>
              </a:rPr>
              <a:t>　　　　　　　　　　　　　　　　　　じゆう　　れん</a:t>
            </a:r>
          </a:p>
        </p:txBody>
      </p:sp>
      <p:sp>
        <p:nvSpPr>
          <p:cNvPr id="62" name="テキスト ボックス 61">
            <a:extLst>
              <a:ext uri="{FF2B5EF4-FFF2-40B4-BE49-F238E27FC236}">
                <a16:creationId xmlns:a16="http://schemas.microsoft.com/office/drawing/2014/main" id="{5E77AC65-79F5-4AD7-9F7F-0757C774E19C}"/>
              </a:ext>
            </a:extLst>
          </p:cNvPr>
          <p:cNvSpPr txBox="1"/>
          <p:nvPr/>
        </p:nvSpPr>
        <p:spPr>
          <a:xfrm>
            <a:off x="8328911" y="3987262"/>
            <a:ext cx="3715200" cy="144000"/>
          </a:xfrm>
          <a:prstGeom prst="rect">
            <a:avLst/>
          </a:prstGeom>
          <a:noFill/>
        </p:spPr>
        <p:txBody>
          <a:bodyPr wrap="square" lIns="0" tIns="0" rIns="0" bIns="0" rtlCol="0" anchor="ctr" anchorCtr="0">
            <a:noAutofit/>
          </a:bodyPr>
          <a:lstStyle/>
          <a:p>
            <a:pPr algn="just"/>
            <a:r>
              <a:rPr kumimoji="1" lang="ja-JP" altLang="en-US" sz="1100" dirty="0">
                <a:latin typeface="+mn-ea"/>
              </a:rPr>
              <a:t>　　　　　　　　　　かたち　いろ　　じゆう　　い</a:t>
            </a:r>
          </a:p>
        </p:txBody>
      </p:sp>
      <p:sp>
        <p:nvSpPr>
          <p:cNvPr id="63" name="テキスト ボックス 62">
            <a:extLst>
              <a:ext uri="{FF2B5EF4-FFF2-40B4-BE49-F238E27FC236}">
                <a16:creationId xmlns:a16="http://schemas.microsoft.com/office/drawing/2014/main" id="{CBBAF7F0-2CAE-4C07-9520-79BD6E7A62C1}"/>
              </a:ext>
            </a:extLst>
          </p:cNvPr>
          <p:cNvSpPr txBox="1"/>
          <p:nvPr/>
        </p:nvSpPr>
        <p:spPr>
          <a:xfrm>
            <a:off x="8328911" y="4319117"/>
            <a:ext cx="3715200" cy="144000"/>
          </a:xfrm>
          <a:prstGeom prst="rect">
            <a:avLst/>
          </a:prstGeom>
          <a:noFill/>
        </p:spPr>
        <p:txBody>
          <a:bodyPr wrap="square" lIns="0" tIns="0" rIns="0" bIns="0" rtlCol="0" anchor="ctr" anchorCtr="0">
            <a:noAutofit/>
          </a:bodyPr>
          <a:lstStyle/>
          <a:p>
            <a:pPr algn="just"/>
            <a:endParaRPr kumimoji="1" lang="ja-JP" altLang="en-US" sz="1100" dirty="0">
              <a:latin typeface="+mn-ea"/>
            </a:endParaRPr>
          </a:p>
        </p:txBody>
      </p:sp>
      <p:sp>
        <p:nvSpPr>
          <p:cNvPr id="64" name="テキスト ボックス 63">
            <a:extLst>
              <a:ext uri="{FF2B5EF4-FFF2-40B4-BE49-F238E27FC236}">
                <a16:creationId xmlns:a16="http://schemas.microsoft.com/office/drawing/2014/main" id="{22877534-F483-4C97-B24C-0E42C7810515}"/>
              </a:ext>
            </a:extLst>
          </p:cNvPr>
          <p:cNvSpPr txBox="1"/>
          <p:nvPr/>
        </p:nvSpPr>
        <p:spPr>
          <a:xfrm>
            <a:off x="9000000" y="4943432"/>
            <a:ext cx="3060000" cy="1080000"/>
          </a:xfrm>
          <a:prstGeom prst="rect">
            <a:avLst/>
          </a:prstGeom>
          <a:noFill/>
        </p:spPr>
        <p:txBody>
          <a:bodyPr wrap="square" tIns="0" bIns="0" rtlCol="0" anchor="b" anchorCtr="0">
            <a:noAutofit/>
          </a:bodyPr>
          <a:lstStyle/>
          <a:p>
            <a:pPr algn="just">
              <a:lnSpc>
                <a:spcPts val="2700"/>
              </a:lnSpc>
            </a:pPr>
            <a:r>
              <a:rPr kumimoji="1" lang="ja-JP" altLang="en-US" dirty="0"/>
              <a:t>　描いたものは消さないようにし、発想や構想を蓄積していく。</a:t>
            </a:r>
          </a:p>
        </p:txBody>
      </p:sp>
      <p:sp>
        <p:nvSpPr>
          <p:cNvPr id="65" name="テキスト ボックス 64">
            <a:extLst>
              <a:ext uri="{FF2B5EF4-FFF2-40B4-BE49-F238E27FC236}">
                <a16:creationId xmlns:a16="http://schemas.microsoft.com/office/drawing/2014/main" id="{73790B16-F94E-422B-BBDD-ABFA57663449}"/>
              </a:ext>
            </a:extLst>
          </p:cNvPr>
          <p:cNvSpPr txBox="1"/>
          <p:nvPr/>
        </p:nvSpPr>
        <p:spPr>
          <a:xfrm>
            <a:off x="9000000" y="4911268"/>
            <a:ext cx="3060000" cy="144000"/>
          </a:xfrm>
          <a:prstGeom prst="rect">
            <a:avLst/>
          </a:prstGeom>
          <a:noFill/>
        </p:spPr>
        <p:txBody>
          <a:bodyPr wrap="square" lIns="0" tIns="0" rIns="0" bIns="0" rtlCol="0" anchor="ctr" anchorCtr="0">
            <a:noAutofit/>
          </a:bodyPr>
          <a:lstStyle/>
          <a:p>
            <a:pPr algn="just"/>
            <a:r>
              <a:rPr lang="ja-JP" altLang="en-US" sz="1100" dirty="0">
                <a:latin typeface="+mn-ea"/>
              </a:rPr>
              <a:t>　　　か　　　　　　　　　け</a:t>
            </a:r>
            <a:endParaRPr kumimoji="1" lang="ja-JP" altLang="en-US" sz="1100" dirty="0">
              <a:latin typeface="+mn-ea"/>
            </a:endParaRPr>
          </a:p>
        </p:txBody>
      </p:sp>
      <p:sp>
        <p:nvSpPr>
          <p:cNvPr id="67" name="テキスト ボックス 66">
            <a:extLst>
              <a:ext uri="{FF2B5EF4-FFF2-40B4-BE49-F238E27FC236}">
                <a16:creationId xmlns:a16="http://schemas.microsoft.com/office/drawing/2014/main" id="{B8CA3A9E-3017-46E4-B19F-CA9975BF97CC}"/>
              </a:ext>
            </a:extLst>
          </p:cNvPr>
          <p:cNvSpPr txBox="1"/>
          <p:nvPr/>
        </p:nvSpPr>
        <p:spPr>
          <a:xfrm>
            <a:off x="9000000" y="5278900"/>
            <a:ext cx="3060000" cy="144000"/>
          </a:xfrm>
          <a:prstGeom prst="rect">
            <a:avLst/>
          </a:prstGeom>
          <a:noFill/>
        </p:spPr>
        <p:txBody>
          <a:bodyPr wrap="square" lIns="0" tIns="0" rIns="0" bIns="0" rtlCol="0" anchor="ctr" anchorCtr="0">
            <a:noAutofit/>
          </a:bodyPr>
          <a:lstStyle/>
          <a:p>
            <a:pPr algn="just"/>
            <a:r>
              <a:rPr lang="ja-JP" altLang="en-US" sz="1100" dirty="0">
                <a:latin typeface="+mn-ea"/>
              </a:rPr>
              <a:t>　　　　　　　 はっそう　こうそう　ちくせき</a:t>
            </a:r>
            <a:endParaRPr kumimoji="1" lang="ja-JP" altLang="en-US" sz="1100" dirty="0">
              <a:latin typeface="+mn-ea"/>
            </a:endParaRPr>
          </a:p>
        </p:txBody>
      </p:sp>
      <p:sp>
        <p:nvSpPr>
          <p:cNvPr id="68" name="テキスト ボックス 67">
            <a:extLst>
              <a:ext uri="{FF2B5EF4-FFF2-40B4-BE49-F238E27FC236}">
                <a16:creationId xmlns:a16="http://schemas.microsoft.com/office/drawing/2014/main" id="{3FA6C7AC-06D8-4C95-AC2A-97EA6C109A1D}"/>
              </a:ext>
            </a:extLst>
          </p:cNvPr>
          <p:cNvSpPr txBox="1"/>
          <p:nvPr/>
        </p:nvSpPr>
        <p:spPr>
          <a:xfrm>
            <a:off x="9000000" y="5633555"/>
            <a:ext cx="3060000" cy="144000"/>
          </a:xfrm>
          <a:prstGeom prst="rect">
            <a:avLst/>
          </a:prstGeom>
          <a:noFill/>
        </p:spPr>
        <p:txBody>
          <a:bodyPr wrap="square" lIns="0" tIns="0" rIns="0" bIns="0" rtlCol="0" anchor="ctr" anchorCtr="0">
            <a:noAutofit/>
          </a:bodyPr>
          <a:lstStyle/>
          <a:p>
            <a:pPr algn="just"/>
            <a:endParaRPr kumimoji="1" lang="ja-JP" altLang="en-US" sz="1100" dirty="0">
              <a:latin typeface="+mn-ea"/>
            </a:endParaRPr>
          </a:p>
        </p:txBody>
      </p:sp>
      <p:sp>
        <p:nvSpPr>
          <p:cNvPr id="69" name="テキスト ボックス 68">
            <a:extLst>
              <a:ext uri="{FF2B5EF4-FFF2-40B4-BE49-F238E27FC236}">
                <a16:creationId xmlns:a16="http://schemas.microsoft.com/office/drawing/2014/main" id="{12C6AC07-E90C-47F1-BEDD-F2A608044A64}"/>
              </a:ext>
            </a:extLst>
          </p:cNvPr>
          <p:cNvSpPr txBox="1"/>
          <p:nvPr/>
        </p:nvSpPr>
        <p:spPr>
          <a:xfrm>
            <a:off x="5040000" y="4140000"/>
            <a:ext cx="2340000" cy="792000"/>
          </a:xfrm>
          <a:prstGeom prst="rect">
            <a:avLst/>
          </a:prstGeom>
          <a:noFill/>
        </p:spPr>
        <p:txBody>
          <a:bodyPr wrap="square" tIns="0" bIns="0" rtlCol="0" anchor="b" anchorCtr="0">
            <a:noAutofit/>
          </a:bodyPr>
          <a:lstStyle/>
          <a:p>
            <a:pPr algn="just">
              <a:lnSpc>
                <a:spcPts val="2700"/>
              </a:lnSpc>
            </a:pPr>
            <a:r>
              <a:rPr kumimoji="1" lang="ja-JP" altLang="en-US" dirty="0"/>
              <a:t>　構想が固まるまで何度も繰り返す。</a:t>
            </a:r>
          </a:p>
        </p:txBody>
      </p:sp>
      <p:sp>
        <p:nvSpPr>
          <p:cNvPr id="70" name="テキスト ボックス 69">
            <a:extLst>
              <a:ext uri="{FF2B5EF4-FFF2-40B4-BE49-F238E27FC236}">
                <a16:creationId xmlns:a16="http://schemas.microsoft.com/office/drawing/2014/main" id="{F4246D3D-DDDB-42AB-865F-B7D64EEEA521}"/>
              </a:ext>
            </a:extLst>
          </p:cNvPr>
          <p:cNvSpPr txBox="1"/>
          <p:nvPr/>
        </p:nvSpPr>
        <p:spPr>
          <a:xfrm>
            <a:off x="5040000" y="4155766"/>
            <a:ext cx="2340000" cy="144000"/>
          </a:xfrm>
          <a:prstGeom prst="rect">
            <a:avLst/>
          </a:prstGeom>
          <a:noFill/>
        </p:spPr>
        <p:txBody>
          <a:bodyPr wrap="square" lIns="0" tIns="0" rIns="0" bIns="0" rtlCol="0" anchor="ctr" anchorCtr="0">
            <a:noAutofit/>
          </a:bodyPr>
          <a:lstStyle/>
          <a:p>
            <a:pPr algn="just"/>
            <a:r>
              <a:rPr lang="ja-JP" altLang="en-US" sz="1100" dirty="0">
                <a:latin typeface="+mn-ea"/>
              </a:rPr>
              <a:t>　　こうそう　 かた</a:t>
            </a:r>
            <a:endParaRPr kumimoji="1" lang="ja-JP" altLang="en-US" sz="1100" dirty="0">
              <a:latin typeface="+mn-ea"/>
            </a:endParaRPr>
          </a:p>
        </p:txBody>
      </p:sp>
      <p:sp>
        <p:nvSpPr>
          <p:cNvPr id="72" name="テキスト ボックス 71">
            <a:extLst>
              <a:ext uri="{FF2B5EF4-FFF2-40B4-BE49-F238E27FC236}">
                <a16:creationId xmlns:a16="http://schemas.microsoft.com/office/drawing/2014/main" id="{C26D065D-3559-4812-96CC-C35688821B1E}"/>
              </a:ext>
            </a:extLst>
          </p:cNvPr>
          <p:cNvSpPr txBox="1"/>
          <p:nvPr/>
        </p:nvSpPr>
        <p:spPr>
          <a:xfrm>
            <a:off x="5363154" y="4892429"/>
            <a:ext cx="3060000" cy="144000"/>
          </a:xfrm>
          <a:prstGeom prst="rect">
            <a:avLst/>
          </a:prstGeom>
          <a:noFill/>
        </p:spPr>
        <p:txBody>
          <a:bodyPr wrap="square" lIns="0" tIns="0" rIns="0" bIns="0" rtlCol="0" anchor="ctr" anchorCtr="0">
            <a:noAutofit/>
          </a:bodyPr>
          <a:lstStyle/>
          <a:p>
            <a:pPr algn="just"/>
            <a:endParaRPr kumimoji="1" lang="ja-JP" altLang="en-US" sz="1100" dirty="0">
              <a:latin typeface="+mn-ea"/>
            </a:endParaRPr>
          </a:p>
        </p:txBody>
      </p:sp>
      <p:sp>
        <p:nvSpPr>
          <p:cNvPr id="73" name="テキスト ボックス 72">
            <a:extLst>
              <a:ext uri="{FF2B5EF4-FFF2-40B4-BE49-F238E27FC236}">
                <a16:creationId xmlns:a16="http://schemas.microsoft.com/office/drawing/2014/main" id="{2AE5E925-C7E6-456E-A455-E02BB5771382}"/>
              </a:ext>
            </a:extLst>
          </p:cNvPr>
          <p:cNvSpPr txBox="1"/>
          <p:nvPr/>
        </p:nvSpPr>
        <p:spPr>
          <a:xfrm>
            <a:off x="5040000" y="4527797"/>
            <a:ext cx="2340000" cy="144000"/>
          </a:xfrm>
          <a:prstGeom prst="rect">
            <a:avLst/>
          </a:prstGeom>
          <a:noFill/>
        </p:spPr>
        <p:txBody>
          <a:bodyPr wrap="square" lIns="0" tIns="0" rIns="0" bIns="0" rtlCol="0" anchor="ctr" anchorCtr="0">
            <a:noAutofit/>
          </a:bodyPr>
          <a:lstStyle/>
          <a:p>
            <a:pPr algn="just"/>
            <a:r>
              <a:rPr kumimoji="1" lang="ja-JP" altLang="en-US" sz="1100" dirty="0">
                <a:latin typeface="+mn-ea"/>
              </a:rPr>
              <a:t>　なんど　　く　　かえ</a:t>
            </a:r>
          </a:p>
        </p:txBody>
      </p:sp>
      <p:sp>
        <p:nvSpPr>
          <p:cNvPr id="74" name="テキスト ボックス 73">
            <a:extLst>
              <a:ext uri="{FF2B5EF4-FFF2-40B4-BE49-F238E27FC236}">
                <a16:creationId xmlns:a16="http://schemas.microsoft.com/office/drawing/2014/main" id="{4667AAB5-EAE6-4E18-9C83-47037D6F161F}"/>
              </a:ext>
            </a:extLst>
          </p:cNvPr>
          <p:cNvSpPr txBox="1"/>
          <p:nvPr/>
        </p:nvSpPr>
        <p:spPr>
          <a:xfrm>
            <a:off x="1512000" y="4342459"/>
            <a:ext cx="2340000" cy="144000"/>
          </a:xfrm>
          <a:prstGeom prst="rect">
            <a:avLst/>
          </a:prstGeom>
          <a:noFill/>
        </p:spPr>
        <p:txBody>
          <a:bodyPr wrap="square" lIns="0" tIns="0" rIns="0" bIns="0" rtlCol="0" anchor="ctr" anchorCtr="0">
            <a:noAutofit/>
          </a:bodyPr>
          <a:lstStyle/>
          <a:p>
            <a:pPr algn="just"/>
            <a:r>
              <a:rPr kumimoji="1" lang="ja-JP" altLang="en-US" sz="1100" dirty="0">
                <a:latin typeface="+mn-ea"/>
              </a:rPr>
              <a:t>　かんどう</a:t>
            </a:r>
          </a:p>
        </p:txBody>
      </p:sp>
    </p:spTree>
    <p:extLst>
      <p:ext uri="{BB962C8B-B14F-4D97-AF65-F5344CB8AC3E}">
        <p14:creationId xmlns:p14="http://schemas.microsoft.com/office/powerpoint/2010/main" val="150207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楕円 58">
            <a:extLst>
              <a:ext uri="{FF2B5EF4-FFF2-40B4-BE49-F238E27FC236}">
                <a16:creationId xmlns:a16="http://schemas.microsoft.com/office/drawing/2014/main" id="{C452191D-0B36-45E6-86AD-5975B068EBAC}"/>
              </a:ext>
            </a:extLst>
          </p:cNvPr>
          <p:cNvSpPr/>
          <p:nvPr/>
        </p:nvSpPr>
        <p:spPr>
          <a:xfrm>
            <a:off x="1210929" y="-5315038"/>
            <a:ext cx="9000000" cy="6660000"/>
          </a:xfrm>
          <a:prstGeom prst="ellipse">
            <a:avLst/>
          </a:prstGeom>
          <a:solidFill>
            <a:schemeClr val="accent4">
              <a:lumMod val="60000"/>
              <a:lumOff val="4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120000"/>
          </a:xfrm>
          <a:prstGeom prst="rect">
            <a:avLst/>
          </a:prstGeom>
          <a:noFill/>
        </p:spPr>
        <p:txBody>
          <a:bodyPr wrap="square" rtlCol="0">
            <a:noAutofit/>
          </a:bodyPr>
          <a:lstStyle/>
          <a:p>
            <a:pPr algn="just">
              <a:lnSpc>
                <a:spcPts val="1000"/>
              </a:lnSpc>
            </a:pPr>
            <a:endParaRPr lang="en-US" altLang="ja-JP" sz="44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4400" dirty="0">
                <a:latin typeface="UD デジタル 教科書体 NK-R" panose="02020400000000000000" pitchFamily="18" charset="-128"/>
                <a:ea typeface="UD デジタル 教科書体 NK-R" panose="02020400000000000000" pitchFamily="18" charset="-128"/>
              </a:rPr>
              <a:t>　　　　　　　　　　　　</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0" name="四角形: 角を丸くする 9">
            <a:extLst>
              <a:ext uri="{FF2B5EF4-FFF2-40B4-BE49-F238E27FC236}">
                <a16:creationId xmlns:a16="http://schemas.microsoft.com/office/drawing/2014/main" id="{DE09A288-0779-41E7-955C-0C54064936BD}"/>
              </a:ext>
            </a:extLst>
          </p:cNvPr>
          <p:cNvSpPr/>
          <p:nvPr/>
        </p:nvSpPr>
        <p:spPr>
          <a:xfrm>
            <a:off x="6840000" y="911178"/>
            <a:ext cx="2160000" cy="1260000"/>
          </a:xfrm>
          <a:prstGeom prst="round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spc="-300" dirty="0">
                <a:solidFill>
                  <a:schemeClr val="tx1"/>
                </a:solidFill>
                <a:latin typeface="BIZ UDPゴシック" panose="020B0400000000000000" pitchFamily="50" charset="-128"/>
                <a:ea typeface="BIZ UDPゴシック" panose="020B0400000000000000" pitchFamily="50" charset="-128"/>
              </a:rPr>
              <a:t>アイデアスケッチ</a:t>
            </a:r>
          </a:p>
        </p:txBody>
      </p:sp>
      <p:cxnSp>
        <p:nvCxnSpPr>
          <p:cNvPr id="9" name="直線矢印コネクタ 8">
            <a:extLst>
              <a:ext uri="{FF2B5EF4-FFF2-40B4-BE49-F238E27FC236}">
                <a16:creationId xmlns:a16="http://schemas.microsoft.com/office/drawing/2014/main" id="{6BDF1CE2-C93B-4E83-AE0E-5B6610B52704}"/>
              </a:ext>
            </a:extLst>
          </p:cNvPr>
          <p:cNvCxnSpPr>
            <a:cxnSpLocks/>
          </p:cNvCxnSpPr>
          <p:nvPr/>
        </p:nvCxnSpPr>
        <p:spPr>
          <a:xfrm flipH="1">
            <a:off x="4860000" y="1775178"/>
            <a:ext cx="1980000" cy="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46154DE8-1BF8-415C-8451-F1B02763FFBD}"/>
              </a:ext>
            </a:extLst>
          </p:cNvPr>
          <p:cNvCxnSpPr/>
          <p:nvPr/>
        </p:nvCxnSpPr>
        <p:spPr>
          <a:xfrm flipV="1">
            <a:off x="1414800" y="191178"/>
            <a:ext cx="0" cy="162000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85370EE-A3B4-4B7B-85FA-9A87946BB457}"/>
              </a:ext>
            </a:extLst>
          </p:cNvPr>
          <p:cNvCxnSpPr/>
          <p:nvPr/>
        </p:nvCxnSpPr>
        <p:spPr>
          <a:xfrm flipH="1">
            <a:off x="1368000" y="1775178"/>
            <a:ext cx="1260000" cy="0"/>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7422DA5F-6083-40B1-85D0-1D5237356B2E}"/>
              </a:ext>
            </a:extLst>
          </p:cNvPr>
          <p:cNvSpPr/>
          <p:nvPr/>
        </p:nvSpPr>
        <p:spPr>
          <a:xfrm>
            <a:off x="2700000" y="911178"/>
            <a:ext cx="2160000" cy="1260000"/>
          </a:xfrm>
          <a:prstGeom prst="round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制作</a:t>
            </a:r>
          </a:p>
        </p:txBody>
      </p:sp>
      <p:sp>
        <p:nvSpPr>
          <p:cNvPr id="53" name="テキスト ボックス 52">
            <a:extLst>
              <a:ext uri="{FF2B5EF4-FFF2-40B4-BE49-F238E27FC236}">
                <a16:creationId xmlns:a16="http://schemas.microsoft.com/office/drawing/2014/main" id="{B873F502-3687-44E8-B107-A6217DD5426B}"/>
              </a:ext>
            </a:extLst>
          </p:cNvPr>
          <p:cNvSpPr txBox="1"/>
          <p:nvPr/>
        </p:nvSpPr>
        <p:spPr>
          <a:xfrm>
            <a:off x="2700000" y="1152028"/>
            <a:ext cx="2160000" cy="216000"/>
          </a:xfrm>
          <a:prstGeom prst="rect">
            <a:avLst/>
          </a:prstGeom>
          <a:noFill/>
        </p:spPr>
        <p:txBody>
          <a:bodyPr wrap="square" lIns="0" tIns="0" rIns="0" bIns="0" rtlCol="0" anchor="ctr" anchorCtr="0">
            <a:noAutofit/>
          </a:bodyPr>
          <a:lstStyle/>
          <a:p>
            <a:pPr algn="just"/>
            <a:r>
              <a:rPr lang="ja-JP" altLang="en-US" sz="1600" dirty="0">
                <a:latin typeface="BIZ UDPゴシック" panose="020B0400000000000000" pitchFamily="50" charset="-128"/>
                <a:ea typeface="BIZ UDPゴシック" panose="020B0400000000000000" pitchFamily="50" charset="-128"/>
              </a:rPr>
              <a:t>　　　　　せいさく</a:t>
            </a:r>
            <a:endParaRPr kumimoji="1" lang="ja-JP" altLang="en-US" sz="1600" dirty="0">
              <a:latin typeface="BIZ UDPゴシック" panose="020B0400000000000000" pitchFamily="50" charset="-128"/>
              <a:ea typeface="BIZ UDPゴシック" panose="020B0400000000000000" pitchFamily="50" charset="-128"/>
            </a:endParaRPr>
          </a:p>
        </p:txBody>
      </p:sp>
      <p:cxnSp>
        <p:nvCxnSpPr>
          <p:cNvPr id="58" name="直線矢印コネクタ 57">
            <a:extLst>
              <a:ext uri="{FF2B5EF4-FFF2-40B4-BE49-F238E27FC236}">
                <a16:creationId xmlns:a16="http://schemas.microsoft.com/office/drawing/2014/main" id="{821DB9E1-B498-4F8C-8C81-F2BC45223D5F}"/>
              </a:ext>
            </a:extLst>
          </p:cNvPr>
          <p:cNvCxnSpPr/>
          <p:nvPr/>
        </p:nvCxnSpPr>
        <p:spPr>
          <a:xfrm>
            <a:off x="8100000" y="180000"/>
            <a:ext cx="0" cy="72000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423FDA15-5D12-4AA1-B604-43E2DE2CDE8A}"/>
              </a:ext>
            </a:extLst>
          </p:cNvPr>
          <p:cNvCxnSpPr/>
          <p:nvPr/>
        </p:nvCxnSpPr>
        <p:spPr>
          <a:xfrm flipV="1">
            <a:off x="7740000" y="180000"/>
            <a:ext cx="0" cy="72000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22877534-F483-4C97-B24C-0E42C7810515}"/>
              </a:ext>
            </a:extLst>
          </p:cNvPr>
          <p:cNvSpPr txBox="1"/>
          <p:nvPr/>
        </p:nvSpPr>
        <p:spPr>
          <a:xfrm>
            <a:off x="9000000" y="1033778"/>
            <a:ext cx="3060000" cy="1080000"/>
          </a:xfrm>
          <a:prstGeom prst="rect">
            <a:avLst/>
          </a:prstGeom>
          <a:noFill/>
        </p:spPr>
        <p:txBody>
          <a:bodyPr wrap="square" tIns="0" bIns="0" rtlCol="0" anchor="b" anchorCtr="0">
            <a:noAutofit/>
          </a:bodyPr>
          <a:lstStyle/>
          <a:p>
            <a:pPr algn="just">
              <a:lnSpc>
                <a:spcPts val="2700"/>
              </a:lnSpc>
            </a:pPr>
            <a:r>
              <a:rPr kumimoji="1" lang="ja-JP" altLang="en-US" dirty="0"/>
              <a:t>　描いたものは消さないようにし、発想や構想を蓄積していく。</a:t>
            </a:r>
          </a:p>
        </p:txBody>
      </p:sp>
      <p:sp>
        <p:nvSpPr>
          <p:cNvPr id="65" name="テキスト ボックス 64">
            <a:extLst>
              <a:ext uri="{FF2B5EF4-FFF2-40B4-BE49-F238E27FC236}">
                <a16:creationId xmlns:a16="http://schemas.microsoft.com/office/drawing/2014/main" id="{73790B16-F94E-422B-BBDD-ABFA57663449}"/>
              </a:ext>
            </a:extLst>
          </p:cNvPr>
          <p:cNvSpPr txBox="1"/>
          <p:nvPr/>
        </p:nvSpPr>
        <p:spPr>
          <a:xfrm>
            <a:off x="9000000" y="1033146"/>
            <a:ext cx="3060000" cy="144000"/>
          </a:xfrm>
          <a:prstGeom prst="rect">
            <a:avLst/>
          </a:prstGeom>
          <a:noFill/>
        </p:spPr>
        <p:txBody>
          <a:bodyPr wrap="square" lIns="0" tIns="0" rIns="0" bIns="0" rtlCol="0" anchor="ctr" anchorCtr="0">
            <a:noAutofit/>
          </a:bodyPr>
          <a:lstStyle/>
          <a:p>
            <a:pPr algn="just"/>
            <a:r>
              <a:rPr lang="ja-JP" altLang="en-US" sz="1100" dirty="0">
                <a:latin typeface="+mn-ea"/>
              </a:rPr>
              <a:t>　　　か　　　　　　　　　け</a:t>
            </a:r>
            <a:endParaRPr kumimoji="1" lang="ja-JP" altLang="en-US" sz="1100" dirty="0">
              <a:latin typeface="+mn-ea"/>
            </a:endParaRPr>
          </a:p>
        </p:txBody>
      </p:sp>
      <p:sp>
        <p:nvSpPr>
          <p:cNvPr id="67" name="テキスト ボックス 66">
            <a:extLst>
              <a:ext uri="{FF2B5EF4-FFF2-40B4-BE49-F238E27FC236}">
                <a16:creationId xmlns:a16="http://schemas.microsoft.com/office/drawing/2014/main" id="{B8CA3A9E-3017-46E4-B19F-CA9975BF97CC}"/>
              </a:ext>
            </a:extLst>
          </p:cNvPr>
          <p:cNvSpPr txBox="1"/>
          <p:nvPr/>
        </p:nvSpPr>
        <p:spPr>
          <a:xfrm>
            <a:off x="9000000" y="1372530"/>
            <a:ext cx="3060000" cy="144000"/>
          </a:xfrm>
          <a:prstGeom prst="rect">
            <a:avLst/>
          </a:prstGeom>
          <a:noFill/>
        </p:spPr>
        <p:txBody>
          <a:bodyPr wrap="square" lIns="0" tIns="0" rIns="0" bIns="0" rtlCol="0" anchor="ctr" anchorCtr="0">
            <a:noAutofit/>
          </a:bodyPr>
          <a:lstStyle/>
          <a:p>
            <a:pPr algn="just"/>
            <a:r>
              <a:rPr lang="ja-JP" altLang="en-US" sz="1100" dirty="0">
                <a:latin typeface="+mn-ea"/>
              </a:rPr>
              <a:t>　　　　　　　 はっそう　こうそう　ちくせき</a:t>
            </a:r>
            <a:endParaRPr kumimoji="1" lang="ja-JP" altLang="en-US" sz="1100" dirty="0">
              <a:latin typeface="+mn-ea"/>
            </a:endParaRPr>
          </a:p>
        </p:txBody>
      </p:sp>
      <p:sp>
        <p:nvSpPr>
          <p:cNvPr id="68" name="テキスト ボックス 67">
            <a:extLst>
              <a:ext uri="{FF2B5EF4-FFF2-40B4-BE49-F238E27FC236}">
                <a16:creationId xmlns:a16="http://schemas.microsoft.com/office/drawing/2014/main" id="{3FA6C7AC-06D8-4C95-AC2A-97EA6C109A1D}"/>
              </a:ext>
            </a:extLst>
          </p:cNvPr>
          <p:cNvSpPr txBox="1"/>
          <p:nvPr/>
        </p:nvSpPr>
        <p:spPr>
          <a:xfrm>
            <a:off x="9000000" y="1708135"/>
            <a:ext cx="3060000" cy="144000"/>
          </a:xfrm>
          <a:prstGeom prst="rect">
            <a:avLst/>
          </a:prstGeom>
          <a:noFill/>
        </p:spPr>
        <p:txBody>
          <a:bodyPr wrap="square" lIns="0" tIns="0" rIns="0" bIns="0" rtlCol="0" anchor="ctr" anchorCtr="0">
            <a:noAutofit/>
          </a:bodyPr>
          <a:lstStyle/>
          <a:p>
            <a:pPr algn="just"/>
            <a:endParaRPr kumimoji="1" lang="ja-JP" altLang="en-US" sz="1100" dirty="0">
              <a:latin typeface="+mn-ea"/>
            </a:endParaRPr>
          </a:p>
        </p:txBody>
      </p:sp>
      <p:sp>
        <p:nvSpPr>
          <p:cNvPr id="69" name="テキスト ボックス 68">
            <a:extLst>
              <a:ext uri="{FF2B5EF4-FFF2-40B4-BE49-F238E27FC236}">
                <a16:creationId xmlns:a16="http://schemas.microsoft.com/office/drawing/2014/main" id="{12C6AC07-E90C-47F1-BEDD-F2A608044A64}"/>
              </a:ext>
            </a:extLst>
          </p:cNvPr>
          <p:cNvSpPr txBox="1"/>
          <p:nvPr/>
        </p:nvSpPr>
        <p:spPr>
          <a:xfrm>
            <a:off x="5040000" y="371178"/>
            <a:ext cx="2340000" cy="792000"/>
          </a:xfrm>
          <a:prstGeom prst="rect">
            <a:avLst/>
          </a:prstGeom>
          <a:noFill/>
        </p:spPr>
        <p:txBody>
          <a:bodyPr wrap="square" tIns="0" bIns="0" rtlCol="0" anchor="b" anchorCtr="0">
            <a:noAutofit/>
          </a:bodyPr>
          <a:lstStyle/>
          <a:p>
            <a:pPr algn="just">
              <a:lnSpc>
                <a:spcPts val="2700"/>
              </a:lnSpc>
            </a:pPr>
            <a:r>
              <a:rPr kumimoji="1" lang="ja-JP" altLang="en-US" dirty="0"/>
              <a:t>　構想が固まるまで何度も繰り返す。</a:t>
            </a:r>
          </a:p>
        </p:txBody>
      </p:sp>
      <p:sp>
        <p:nvSpPr>
          <p:cNvPr id="70" name="テキスト ボックス 69">
            <a:extLst>
              <a:ext uri="{FF2B5EF4-FFF2-40B4-BE49-F238E27FC236}">
                <a16:creationId xmlns:a16="http://schemas.microsoft.com/office/drawing/2014/main" id="{F4246D3D-DDDB-42AB-865F-B7D64EEEA521}"/>
              </a:ext>
            </a:extLst>
          </p:cNvPr>
          <p:cNvSpPr txBox="1"/>
          <p:nvPr/>
        </p:nvSpPr>
        <p:spPr>
          <a:xfrm>
            <a:off x="5040000" y="371178"/>
            <a:ext cx="2340000" cy="144000"/>
          </a:xfrm>
          <a:prstGeom prst="rect">
            <a:avLst/>
          </a:prstGeom>
          <a:noFill/>
        </p:spPr>
        <p:txBody>
          <a:bodyPr wrap="square" lIns="0" tIns="0" rIns="0" bIns="0" rtlCol="0" anchor="ctr" anchorCtr="0">
            <a:noAutofit/>
          </a:bodyPr>
          <a:lstStyle/>
          <a:p>
            <a:pPr algn="just"/>
            <a:r>
              <a:rPr lang="ja-JP" altLang="en-US" sz="1100" dirty="0">
                <a:latin typeface="+mn-ea"/>
              </a:rPr>
              <a:t>　　こうそう　 かた</a:t>
            </a:r>
            <a:endParaRPr kumimoji="1" lang="ja-JP" altLang="en-US" sz="1100" dirty="0">
              <a:latin typeface="+mn-ea"/>
            </a:endParaRPr>
          </a:p>
        </p:txBody>
      </p:sp>
      <p:sp>
        <p:nvSpPr>
          <p:cNvPr id="72" name="テキスト ボックス 71">
            <a:extLst>
              <a:ext uri="{FF2B5EF4-FFF2-40B4-BE49-F238E27FC236}">
                <a16:creationId xmlns:a16="http://schemas.microsoft.com/office/drawing/2014/main" id="{C26D065D-3559-4812-96CC-C35688821B1E}"/>
              </a:ext>
            </a:extLst>
          </p:cNvPr>
          <p:cNvSpPr txBox="1"/>
          <p:nvPr/>
        </p:nvSpPr>
        <p:spPr>
          <a:xfrm>
            <a:off x="5363154" y="1123607"/>
            <a:ext cx="3060000" cy="144000"/>
          </a:xfrm>
          <a:prstGeom prst="rect">
            <a:avLst/>
          </a:prstGeom>
          <a:noFill/>
        </p:spPr>
        <p:txBody>
          <a:bodyPr wrap="square" lIns="0" tIns="0" rIns="0" bIns="0" rtlCol="0" anchor="ctr" anchorCtr="0">
            <a:noAutofit/>
          </a:bodyPr>
          <a:lstStyle/>
          <a:p>
            <a:pPr algn="just"/>
            <a:endParaRPr kumimoji="1" lang="ja-JP" altLang="en-US" sz="1100" dirty="0">
              <a:latin typeface="+mn-ea"/>
            </a:endParaRPr>
          </a:p>
        </p:txBody>
      </p:sp>
      <p:sp>
        <p:nvSpPr>
          <p:cNvPr id="73" name="テキスト ボックス 72">
            <a:extLst>
              <a:ext uri="{FF2B5EF4-FFF2-40B4-BE49-F238E27FC236}">
                <a16:creationId xmlns:a16="http://schemas.microsoft.com/office/drawing/2014/main" id="{2AE5E925-C7E6-456E-A455-E02BB5771382}"/>
              </a:ext>
            </a:extLst>
          </p:cNvPr>
          <p:cNvSpPr txBox="1"/>
          <p:nvPr/>
        </p:nvSpPr>
        <p:spPr>
          <a:xfrm>
            <a:off x="5040000" y="755691"/>
            <a:ext cx="2340000" cy="144000"/>
          </a:xfrm>
          <a:prstGeom prst="rect">
            <a:avLst/>
          </a:prstGeom>
          <a:noFill/>
        </p:spPr>
        <p:txBody>
          <a:bodyPr wrap="square" lIns="0" tIns="0" rIns="0" bIns="0" rtlCol="0" anchor="ctr" anchorCtr="0">
            <a:noAutofit/>
          </a:bodyPr>
          <a:lstStyle/>
          <a:p>
            <a:pPr algn="just"/>
            <a:r>
              <a:rPr kumimoji="1" lang="ja-JP" altLang="en-US" sz="1100" dirty="0">
                <a:latin typeface="+mn-ea"/>
              </a:rPr>
              <a:t>　なんど　　く　　かえ</a:t>
            </a:r>
          </a:p>
        </p:txBody>
      </p:sp>
      <p:pic>
        <p:nvPicPr>
          <p:cNvPr id="4" name="図 3">
            <a:extLst>
              <a:ext uri="{FF2B5EF4-FFF2-40B4-BE49-F238E27FC236}">
                <a16:creationId xmlns:a16="http://schemas.microsoft.com/office/drawing/2014/main" id="{FA601F6C-F4C8-4215-8131-B6341F710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000" y="2520000"/>
            <a:ext cx="2963553" cy="2160000"/>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1DA594AA-DC2F-44BE-AE45-F627E65A1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229" y="2340000"/>
            <a:ext cx="5180771" cy="1095011"/>
          </a:xfrm>
          <a:prstGeom prst="rect">
            <a:avLst/>
          </a:prstGeom>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2B079C95-7CC5-47EF-96EB-FA19B9DF7C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7642" y="3600000"/>
            <a:ext cx="5138358" cy="1135776"/>
          </a:xfrm>
          <a:prstGeom prst="rect">
            <a:avLst/>
          </a:prstGeom>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8374CBE5-2683-42DB-8738-C7BED1F39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001" y="5128054"/>
            <a:ext cx="11880000" cy="1171946"/>
          </a:xfrm>
          <a:prstGeom prst="rect">
            <a:avLst/>
          </a:prstGeom>
        </p:spPr>
      </p:pic>
      <p:sp>
        <p:nvSpPr>
          <p:cNvPr id="47" name="テキスト ボックス 46">
            <a:extLst>
              <a:ext uri="{FF2B5EF4-FFF2-40B4-BE49-F238E27FC236}">
                <a16:creationId xmlns:a16="http://schemas.microsoft.com/office/drawing/2014/main" id="{49657B8A-0601-45B9-99EC-A4B82421BAD5}"/>
              </a:ext>
            </a:extLst>
          </p:cNvPr>
          <p:cNvSpPr txBox="1"/>
          <p:nvPr/>
        </p:nvSpPr>
        <p:spPr>
          <a:xfrm>
            <a:off x="155999" y="3359942"/>
            <a:ext cx="3240000" cy="1620000"/>
          </a:xfrm>
          <a:prstGeom prst="rect">
            <a:avLst/>
          </a:prstGeom>
          <a:solidFill>
            <a:schemeClr val="accent2">
              <a:lumMod val="20000"/>
              <a:lumOff val="80000"/>
            </a:schemeClr>
          </a:solidFill>
          <a:ln>
            <a:noFill/>
          </a:ln>
        </p:spPr>
        <p:txBody>
          <a:bodyPr wrap="square" lIns="90000" tIns="46800" rIns="90000" bIns="46800" rtlCol="0" anchor="ctr" anchorCtr="0">
            <a:noAutofit/>
          </a:bodyPr>
          <a:lstStyle/>
          <a:p>
            <a:pPr algn="just">
              <a:lnSpc>
                <a:spcPct val="150000"/>
              </a:lnSpc>
            </a:pPr>
            <a:r>
              <a:rPr kumimoji="1" lang="en-US" altLang="ja-JP" sz="2200" b="1" dirty="0">
                <a:latin typeface="ＭＳ ゴシック" panose="020B0609070205080204" pitchFamily="49" charset="-128"/>
                <a:ea typeface="ＭＳ ゴシック" panose="020B0609070205080204" pitchFamily="49" charset="-128"/>
              </a:rPr>
              <a:t>『</a:t>
            </a:r>
            <a:r>
              <a:rPr kumimoji="1" lang="ja-JP" altLang="en-US" sz="2200" b="1" spc="-300" dirty="0">
                <a:latin typeface="ＭＳ ゴシック" panose="020B0609070205080204" pitchFamily="49" charset="-128"/>
                <a:ea typeface="ＭＳ ゴシック" panose="020B0609070205080204" pitchFamily="49" charset="-128"/>
              </a:rPr>
              <a:t>合唱</a:t>
            </a:r>
            <a:r>
              <a:rPr kumimoji="1" lang="ja-JP" altLang="en-US" sz="2200" b="1" spc="-600" dirty="0">
                <a:latin typeface="ＭＳ ゴシック" panose="020B0609070205080204" pitchFamily="49" charset="-128"/>
                <a:ea typeface="ＭＳ ゴシック" panose="020B0609070205080204" pitchFamily="49" charset="-128"/>
              </a:rPr>
              <a:t>コンクール</a:t>
            </a:r>
            <a:r>
              <a:rPr kumimoji="1" lang="ja-JP" altLang="en-US" sz="2200" b="1" spc="-300" dirty="0">
                <a:latin typeface="ＭＳ ゴシック" panose="020B0609070205080204" pitchFamily="49" charset="-128"/>
                <a:ea typeface="ＭＳ ゴシック" panose="020B0609070205080204" pitchFamily="49" charset="-128"/>
              </a:rPr>
              <a:t>の横断幕</a:t>
            </a:r>
            <a:r>
              <a:rPr kumimoji="1" lang="en-US" altLang="ja-JP" sz="2200" b="1" dirty="0">
                <a:latin typeface="ＭＳ ゴシック" panose="020B0609070205080204" pitchFamily="49" charset="-128"/>
                <a:ea typeface="ＭＳ ゴシック" panose="020B0609070205080204" pitchFamily="49" charset="-128"/>
              </a:rPr>
              <a:t>』</a:t>
            </a:r>
          </a:p>
          <a:p>
            <a:pPr algn="just">
              <a:lnSpc>
                <a:spcPct val="150000"/>
              </a:lnSpc>
            </a:pPr>
            <a:r>
              <a:rPr lang="ja-JP" altLang="en-US" sz="2200" dirty="0">
                <a:latin typeface="ＭＳ ゴシック" panose="020B0609070205080204" pitchFamily="49" charset="-128"/>
                <a:ea typeface="ＭＳ ゴシック" panose="020B0609070205080204" pitchFamily="49" charset="-128"/>
              </a:rPr>
              <a:t>（水彩）</a:t>
            </a:r>
            <a:endParaRPr kumimoji="1" lang="en-US" altLang="ja-JP" sz="2200" dirty="0">
              <a:latin typeface="ＭＳ ゴシック" panose="020B0609070205080204" pitchFamily="49" charset="-128"/>
              <a:ea typeface="ＭＳ ゴシック" panose="020B0609070205080204" pitchFamily="49" charset="-128"/>
            </a:endParaRPr>
          </a:p>
          <a:p>
            <a:pPr algn="just">
              <a:lnSpc>
                <a:spcPct val="150000"/>
              </a:lnSpc>
            </a:pPr>
            <a:r>
              <a:rPr lang="ja-JP" altLang="en-US" sz="2200" dirty="0">
                <a:latin typeface="ＭＳ ゴシック" panose="020B0609070205080204" pitchFamily="49" charset="-128"/>
                <a:ea typeface="ＭＳ ゴシック" panose="020B0609070205080204" pitchFamily="49" charset="-128"/>
              </a:rPr>
              <a:t>生徒作品（共同制作）</a:t>
            </a:r>
            <a:endParaRPr kumimoji="1" lang="en-US" altLang="ja-JP" sz="2200" dirty="0">
              <a:latin typeface="ＭＳ ゴシック" panose="020B0609070205080204" pitchFamily="49" charset="-128"/>
              <a:ea typeface="ＭＳ ゴシック" panose="020B0609070205080204" pitchFamily="49" charset="-128"/>
            </a:endParaRPr>
          </a:p>
        </p:txBody>
      </p:sp>
      <p:sp>
        <p:nvSpPr>
          <p:cNvPr id="48" name="テキスト ボックス 47">
            <a:extLst>
              <a:ext uri="{FF2B5EF4-FFF2-40B4-BE49-F238E27FC236}">
                <a16:creationId xmlns:a16="http://schemas.microsoft.com/office/drawing/2014/main" id="{4F710111-C36E-4694-9329-17BA3DD84A93}"/>
              </a:ext>
            </a:extLst>
          </p:cNvPr>
          <p:cNvSpPr txBox="1"/>
          <p:nvPr/>
        </p:nvSpPr>
        <p:spPr>
          <a:xfrm>
            <a:off x="155999" y="3349352"/>
            <a:ext cx="3240000" cy="216000"/>
          </a:xfrm>
          <a:prstGeom prst="rect">
            <a:avLst/>
          </a:prstGeom>
          <a:noFill/>
        </p:spPr>
        <p:txBody>
          <a:bodyPr wrap="square" lIns="0" tIns="0" rIns="0" bIns="0" rtlCol="0" anchor="ctr" anchorCtr="0">
            <a:noAutofit/>
          </a:bodyPr>
          <a:lstStyle/>
          <a:p>
            <a:pPr algn="just"/>
            <a:r>
              <a:rPr kumimoji="1" lang="ja-JP" altLang="en-US" sz="1600" spc="-300" dirty="0">
                <a:latin typeface="ＭＳ ゴシック" panose="020B0609070205080204" pitchFamily="49" charset="-128"/>
                <a:ea typeface="ＭＳ ゴシック" panose="020B0609070205080204" pitchFamily="49" charset="-128"/>
              </a:rPr>
              <a:t>　がっしょう　　　　　　 おうだんまく</a:t>
            </a:r>
          </a:p>
        </p:txBody>
      </p:sp>
      <p:sp>
        <p:nvSpPr>
          <p:cNvPr id="50" name="テキスト ボックス 49">
            <a:extLst>
              <a:ext uri="{FF2B5EF4-FFF2-40B4-BE49-F238E27FC236}">
                <a16:creationId xmlns:a16="http://schemas.microsoft.com/office/drawing/2014/main" id="{6BF9C507-96A7-451A-A64A-F9FF9677D216}"/>
              </a:ext>
            </a:extLst>
          </p:cNvPr>
          <p:cNvSpPr txBox="1"/>
          <p:nvPr/>
        </p:nvSpPr>
        <p:spPr>
          <a:xfrm>
            <a:off x="155999" y="3825970"/>
            <a:ext cx="3240000" cy="216000"/>
          </a:xfrm>
          <a:prstGeom prst="rect">
            <a:avLst/>
          </a:prstGeom>
          <a:noFill/>
        </p:spPr>
        <p:txBody>
          <a:bodyPr wrap="square" lIns="0" tIns="0" rIns="0" bIns="0" rtlCol="0" anchor="ctr" anchorCtr="0">
            <a:noAutofit/>
          </a:bodyPr>
          <a:lstStyle/>
          <a:p>
            <a:pPr algn="just"/>
            <a:r>
              <a:rPr kumimoji="1" lang="ja-JP" altLang="en-US" sz="1600" dirty="0">
                <a:latin typeface="ＭＳ ゴシック" panose="020B0609070205080204" pitchFamily="49" charset="-128"/>
                <a:ea typeface="ＭＳ ゴシック" panose="020B0609070205080204" pitchFamily="49" charset="-128"/>
              </a:rPr>
              <a:t>　 すいさい</a:t>
            </a:r>
          </a:p>
        </p:txBody>
      </p:sp>
      <p:sp>
        <p:nvSpPr>
          <p:cNvPr id="57" name="テキスト ボックス 56">
            <a:extLst>
              <a:ext uri="{FF2B5EF4-FFF2-40B4-BE49-F238E27FC236}">
                <a16:creationId xmlns:a16="http://schemas.microsoft.com/office/drawing/2014/main" id="{5D3CD756-B1DE-4418-A219-9674BAB9CF0E}"/>
              </a:ext>
            </a:extLst>
          </p:cNvPr>
          <p:cNvSpPr txBox="1"/>
          <p:nvPr/>
        </p:nvSpPr>
        <p:spPr>
          <a:xfrm>
            <a:off x="155999" y="4358915"/>
            <a:ext cx="3240000" cy="216000"/>
          </a:xfrm>
          <a:prstGeom prst="rect">
            <a:avLst/>
          </a:prstGeom>
          <a:noFill/>
        </p:spPr>
        <p:txBody>
          <a:bodyPr wrap="square" lIns="0" tIns="0" rIns="0" bIns="0" rtlCol="0" anchor="ctr" anchorCtr="0">
            <a:noAutofit/>
          </a:bodyPr>
          <a:lstStyle/>
          <a:p>
            <a:pPr algn="just"/>
            <a:r>
              <a:rPr lang="ja-JP" altLang="en-US" sz="1600" spc="-300" dirty="0">
                <a:latin typeface="ＭＳ ゴシック" panose="020B0609070205080204" pitchFamily="49" charset="-128"/>
                <a:ea typeface="ＭＳ ゴシック" panose="020B0609070205080204" pitchFamily="49" charset="-128"/>
              </a:rPr>
              <a:t> </a:t>
            </a:r>
            <a:r>
              <a:rPr kumimoji="1" lang="ja-JP" altLang="en-US" sz="1600" spc="-300" dirty="0" err="1" smtClean="0">
                <a:latin typeface="ＭＳ ゴシック" panose="020B0609070205080204" pitchFamily="49" charset="-128"/>
                <a:ea typeface="ＭＳ ゴシック" panose="020B0609070205080204" pitchFamily="49" charset="-128"/>
              </a:rPr>
              <a:t>せ</a:t>
            </a:r>
            <a:r>
              <a:rPr kumimoji="1" lang="ja-JP" altLang="en-US" sz="1600" spc="-300" dirty="0">
                <a:latin typeface="ＭＳ ゴシック" panose="020B0609070205080204" pitchFamily="49" charset="-128"/>
                <a:ea typeface="ＭＳ ゴシック" panose="020B0609070205080204" pitchFamily="49" charset="-128"/>
              </a:rPr>
              <a:t>いとさくひん　きょうどうせいさく</a:t>
            </a:r>
          </a:p>
        </p:txBody>
      </p:sp>
    </p:spTree>
    <p:extLst>
      <p:ext uri="{BB962C8B-B14F-4D97-AF65-F5344CB8AC3E}">
        <p14:creationId xmlns:p14="http://schemas.microsoft.com/office/powerpoint/2010/main" val="160959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120000"/>
          </a:xfrm>
          <a:prstGeom prst="rect">
            <a:avLst/>
          </a:prstGeom>
          <a:noFill/>
        </p:spPr>
        <p:txBody>
          <a:bodyPr wrap="square" rtlCol="0">
            <a:noAutofit/>
          </a:bodyPr>
          <a:lstStyle/>
          <a:p>
            <a:pPr algn="just"/>
            <a:endParaRPr lang="en-US" altLang="ja-JP" sz="4400"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2" name="吹き出し: 角を丸めた四角形 11">
            <a:extLst>
              <a:ext uri="{FF2B5EF4-FFF2-40B4-BE49-F238E27FC236}">
                <a16:creationId xmlns:a16="http://schemas.microsoft.com/office/drawing/2014/main" id="{F7A8F697-EADC-47D3-8B33-FC3A82B775A8}"/>
              </a:ext>
            </a:extLst>
          </p:cNvPr>
          <p:cNvSpPr/>
          <p:nvPr/>
        </p:nvSpPr>
        <p:spPr>
          <a:xfrm>
            <a:off x="2496000" y="180000"/>
            <a:ext cx="4860000" cy="2412000"/>
          </a:xfrm>
          <a:prstGeom prst="wedgeRoundRectCallout">
            <a:avLst>
              <a:gd name="adj1" fmla="val -54302"/>
              <a:gd name="adj2" fmla="val 22528"/>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just">
              <a:lnSpc>
                <a:spcPct val="150000"/>
              </a:lnSpc>
            </a:pPr>
            <a:r>
              <a:rPr lang="ja-JP" altLang="en-US" sz="3200" dirty="0">
                <a:solidFill>
                  <a:schemeClr val="tx1"/>
                </a:solidFill>
                <a:latin typeface="HG創英ﾌﾟﾚｾﾞﾝｽEB" panose="02020809000000000000" pitchFamily="17" charset="-128"/>
                <a:ea typeface="HG創英ﾌﾟﾚｾﾞﾝｽEB" panose="02020809000000000000" pitchFamily="17" charset="-128"/>
              </a:rPr>
              <a:t>　ボールの模型をはりつけて立体的につくられています。</a:t>
            </a:r>
            <a:endPar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07E738E8-081B-42DA-9020-0F0E55144D61}"/>
              </a:ext>
            </a:extLst>
          </p:cNvPr>
          <p:cNvSpPr txBox="1"/>
          <p:nvPr/>
        </p:nvSpPr>
        <p:spPr>
          <a:xfrm>
            <a:off x="2496000" y="180000"/>
            <a:ext cx="4860000" cy="288000"/>
          </a:xfrm>
          <a:prstGeom prst="rect">
            <a:avLst/>
          </a:prstGeom>
          <a:noFill/>
        </p:spPr>
        <p:txBody>
          <a:bodyPr wrap="square" lIns="0" tIns="0" rIns="0" bIns="0"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もけい</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8" name="テキスト ボックス 17">
            <a:extLst>
              <a:ext uri="{FF2B5EF4-FFF2-40B4-BE49-F238E27FC236}">
                <a16:creationId xmlns:a16="http://schemas.microsoft.com/office/drawing/2014/main" id="{3F1C6D8D-775F-42BD-BE00-BA3F91C1B44D}"/>
              </a:ext>
            </a:extLst>
          </p:cNvPr>
          <p:cNvSpPr txBox="1"/>
          <p:nvPr/>
        </p:nvSpPr>
        <p:spPr>
          <a:xfrm>
            <a:off x="2496000" y="917961"/>
            <a:ext cx="4860000" cy="288000"/>
          </a:xfrm>
          <a:prstGeom prst="rect">
            <a:avLst/>
          </a:prstGeom>
          <a:noFill/>
        </p:spPr>
        <p:txBody>
          <a:bodyPr wrap="square" lIns="0" tIns="0" rIns="0" bIns="0"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りったいてき</a:t>
            </a:r>
          </a:p>
        </p:txBody>
      </p:sp>
      <p:sp>
        <p:nvSpPr>
          <p:cNvPr id="17" name="テキスト ボックス 16">
            <a:extLst>
              <a:ext uri="{FF2B5EF4-FFF2-40B4-BE49-F238E27FC236}">
                <a16:creationId xmlns:a16="http://schemas.microsoft.com/office/drawing/2014/main" id="{1254A061-197C-4D08-8816-ACE2CFB55A0A}"/>
              </a:ext>
            </a:extLst>
          </p:cNvPr>
          <p:cNvSpPr txBox="1"/>
          <p:nvPr/>
        </p:nvSpPr>
        <p:spPr>
          <a:xfrm>
            <a:off x="2496000" y="1681375"/>
            <a:ext cx="4860000" cy="288000"/>
          </a:xfrm>
          <a:prstGeom prst="rect">
            <a:avLst/>
          </a:prstGeom>
          <a:noFill/>
        </p:spPr>
        <p:txBody>
          <a:bodyPr wrap="square" lIns="0" tIns="0" rIns="0" bIns="0" rtlCol="0" anchor="ctr" anchorCtr="0">
            <a:noAutofit/>
          </a:bodyPr>
          <a:lstStyle/>
          <a:p>
            <a:pPr algn="just"/>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9" name="図 8">
            <a:extLst>
              <a:ext uri="{FF2B5EF4-FFF2-40B4-BE49-F238E27FC236}">
                <a16:creationId xmlns:a16="http://schemas.microsoft.com/office/drawing/2014/main" id="{A537CB3A-F57A-4003-B512-F0F556A5070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000" y="180000"/>
            <a:ext cx="1795740" cy="2160000"/>
          </a:xfrm>
          <a:prstGeom prst="rect">
            <a:avLst/>
          </a:prstGeom>
        </p:spPr>
      </p:pic>
      <p:sp>
        <p:nvSpPr>
          <p:cNvPr id="3" name="テキスト ボックス 2">
            <a:extLst>
              <a:ext uri="{FF2B5EF4-FFF2-40B4-BE49-F238E27FC236}">
                <a16:creationId xmlns:a16="http://schemas.microsoft.com/office/drawing/2014/main" id="{A364CAFF-79C5-4B7A-A5B1-6889BF9B5D72}"/>
              </a:ext>
            </a:extLst>
          </p:cNvPr>
          <p:cNvSpPr txBox="1"/>
          <p:nvPr/>
        </p:nvSpPr>
        <p:spPr>
          <a:xfrm>
            <a:off x="156000" y="3960000"/>
            <a:ext cx="7200000" cy="2340000"/>
          </a:xfrm>
          <a:prstGeom prst="rect">
            <a:avLst/>
          </a:prstGeom>
          <a:solidFill>
            <a:schemeClr val="accent2">
              <a:lumMod val="20000"/>
              <a:lumOff val="80000"/>
            </a:schemeClr>
          </a:solidFill>
          <a:ln>
            <a:noFill/>
          </a:ln>
        </p:spPr>
        <p:txBody>
          <a:bodyPr wrap="square" lIns="90000" tIns="46800" rIns="90000" bIns="46800" rtlCol="0" anchor="ctr" anchorCtr="0">
            <a:noAutofit/>
          </a:bodyPr>
          <a:lstStyle/>
          <a:p>
            <a:pPr algn="just">
              <a:lnSpc>
                <a:spcPct val="150000"/>
              </a:lnSpc>
            </a:pPr>
            <a:r>
              <a:rPr kumimoji="1" lang="en-US" altLang="ja-JP" sz="3200" b="1" dirty="0">
                <a:latin typeface="ＭＳ ゴシック" panose="020B0609070205080204" pitchFamily="49" charset="-128"/>
                <a:ea typeface="ＭＳ ゴシック" panose="020B0609070205080204" pitchFamily="49" charset="-128"/>
              </a:rPr>
              <a:t>『</a:t>
            </a:r>
            <a:r>
              <a:rPr lang="ja-JP" altLang="en-US" sz="3200" b="1" dirty="0">
                <a:latin typeface="ＭＳ ゴシック" panose="020B0609070205080204" pitchFamily="49" charset="-128"/>
                <a:ea typeface="ＭＳ ゴシック" panose="020B0609070205080204" pitchFamily="49" charset="-128"/>
              </a:rPr>
              <a:t>３年間の思い出</a:t>
            </a:r>
            <a:r>
              <a:rPr kumimoji="1" lang="en-US" altLang="ja-JP" sz="3200" b="1" dirty="0">
                <a:latin typeface="ＭＳ ゴシック" panose="020B0609070205080204" pitchFamily="49" charset="-128"/>
                <a:ea typeface="ＭＳ ゴシック" panose="020B0609070205080204" pitchFamily="49" charset="-128"/>
              </a:rPr>
              <a:t>』</a:t>
            </a:r>
          </a:p>
          <a:p>
            <a:pPr algn="just">
              <a:lnSpc>
                <a:spcPct val="150000"/>
              </a:lnSpc>
            </a:pPr>
            <a:r>
              <a:rPr lang="ja-JP" altLang="en-US" sz="3200" dirty="0">
                <a:latin typeface="ＭＳ ゴシック" panose="020B0609070205080204" pitchFamily="49" charset="-128"/>
                <a:ea typeface="ＭＳ ゴシック" panose="020B0609070205080204" pitchFamily="49" charset="-128"/>
              </a:rPr>
              <a:t>（</a:t>
            </a:r>
            <a:r>
              <a:rPr lang="ja-JP" altLang="en-US" sz="3200" spc="-300" dirty="0">
                <a:latin typeface="ＭＳ ゴシック" panose="020B0609070205080204" pitchFamily="49" charset="-128"/>
                <a:ea typeface="ＭＳ ゴシック" panose="020B0609070205080204" pitchFamily="49" charset="-128"/>
              </a:rPr>
              <a:t>色画用紙、</a:t>
            </a:r>
            <a:r>
              <a:rPr lang="ja-JP" altLang="en-US" sz="3200" spc="-500" dirty="0">
                <a:latin typeface="ＭＳ ゴシック" panose="020B0609070205080204" pitchFamily="49" charset="-128"/>
                <a:ea typeface="ＭＳ ゴシック" panose="020B0609070205080204" pitchFamily="49" charset="-128"/>
              </a:rPr>
              <a:t>スチレンボード</a:t>
            </a:r>
            <a:r>
              <a:rPr lang="ja-JP" altLang="en-US" sz="3200" spc="-300" dirty="0">
                <a:latin typeface="ＭＳ ゴシック" panose="020B0609070205080204" pitchFamily="49" charset="-128"/>
                <a:ea typeface="ＭＳ ゴシック" panose="020B0609070205080204" pitchFamily="49" charset="-128"/>
              </a:rPr>
              <a:t>など／水彩</a:t>
            </a:r>
            <a:r>
              <a:rPr lang="ja-JP" altLang="en-US" sz="3200" dirty="0">
                <a:latin typeface="ＭＳ ゴシック" panose="020B0609070205080204" pitchFamily="49" charset="-128"/>
                <a:ea typeface="ＭＳ ゴシック" panose="020B0609070205080204" pitchFamily="49" charset="-128"/>
              </a:rPr>
              <a:t>）</a:t>
            </a:r>
            <a:endParaRPr lang="en-US" altLang="ja-JP" sz="3200" dirty="0">
              <a:latin typeface="ＭＳ ゴシック" panose="020B0609070205080204" pitchFamily="49" charset="-128"/>
              <a:ea typeface="ＭＳ ゴシック" panose="020B0609070205080204" pitchFamily="49" charset="-128"/>
            </a:endParaRPr>
          </a:p>
          <a:p>
            <a:pPr algn="just">
              <a:lnSpc>
                <a:spcPct val="150000"/>
              </a:lnSpc>
            </a:pPr>
            <a:r>
              <a:rPr kumimoji="1" lang="ja-JP" altLang="en-US" sz="3200" dirty="0">
                <a:latin typeface="ＭＳ ゴシック" panose="020B0609070205080204" pitchFamily="49" charset="-128"/>
                <a:ea typeface="ＭＳ ゴシック" panose="020B0609070205080204" pitchFamily="49" charset="-128"/>
              </a:rPr>
              <a:t>生徒作品</a:t>
            </a:r>
            <a:endParaRPr kumimoji="1" lang="en-US" altLang="ja-JP" sz="3200" dirty="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20DA5FD4-2D9F-4AD4-AFAD-19F75BE11D0F}"/>
              </a:ext>
            </a:extLst>
          </p:cNvPr>
          <p:cNvSpPr txBox="1"/>
          <p:nvPr/>
        </p:nvSpPr>
        <p:spPr>
          <a:xfrm>
            <a:off x="156000" y="4666923"/>
            <a:ext cx="7200000" cy="288000"/>
          </a:xfrm>
          <a:prstGeom prst="rect">
            <a:avLst/>
          </a:prstGeom>
          <a:noFill/>
        </p:spPr>
        <p:txBody>
          <a:bodyPr wrap="square" lIns="0" tIns="0" rIns="0" bIns="0" rtlCol="0" anchor="ctr" anchorCtr="0">
            <a:noAutofit/>
          </a:bodyPr>
          <a:lstStyle/>
          <a:p>
            <a:pPr algn="just"/>
            <a:r>
              <a:rPr kumimoji="1"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dirty="0" err="1" smtClean="0">
                <a:latin typeface="ＭＳ ゴシック" panose="020B0609070205080204" pitchFamily="49" charset="-128"/>
                <a:ea typeface="ＭＳ ゴシック" panose="020B0609070205080204" pitchFamily="49" charset="-128"/>
              </a:rPr>
              <a:t>いろが</a:t>
            </a:r>
            <a:r>
              <a:rPr kumimoji="1" lang="ja-JP" altLang="en-US" dirty="0">
                <a:latin typeface="ＭＳ ゴシック" panose="020B0609070205080204" pitchFamily="49" charset="-128"/>
                <a:ea typeface="ＭＳ ゴシック" panose="020B0609070205080204" pitchFamily="49" charset="-128"/>
              </a:rPr>
              <a:t>ようし　　　　　　　　　　　　　　 </a:t>
            </a:r>
            <a:r>
              <a:rPr kumimoji="1" lang="ja-JP" altLang="en-US" dirty="0" smtClean="0">
                <a:latin typeface="ＭＳ ゴシック" panose="020B0609070205080204" pitchFamily="49" charset="-128"/>
                <a:ea typeface="ＭＳ ゴシック" panose="020B0609070205080204" pitchFamily="49" charset="-128"/>
              </a:rPr>
              <a:t>　　すい</a:t>
            </a:r>
            <a:r>
              <a:rPr kumimoji="1" lang="ja-JP" altLang="en-US" dirty="0">
                <a:latin typeface="ＭＳ ゴシック" panose="020B0609070205080204" pitchFamily="49" charset="-128"/>
                <a:ea typeface="ＭＳ ゴシック" panose="020B0609070205080204" pitchFamily="49" charset="-128"/>
              </a:rPr>
              <a:t>さい</a:t>
            </a:r>
          </a:p>
        </p:txBody>
      </p:sp>
      <p:sp>
        <p:nvSpPr>
          <p:cNvPr id="20" name="テキスト ボックス 19">
            <a:extLst>
              <a:ext uri="{FF2B5EF4-FFF2-40B4-BE49-F238E27FC236}">
                <a16:creationId xmlns:a16="http://schemas.microsoft.com/office/drawing/2014/main" id="{ADD18124-C690-49A6-8244-23AF9BA0D23F}"/>
              </a:ext>
            </a:extLst>
          </p:cNvPr>
          <p:cNvSpPr txBox="1"/>
          <p:nvPr/>
        </p:nvSpPr>
        <p:spPr>
          <a:xfrm>
            <a:off x="156000" y="5410591"/>
            <a:ext cx="7200000" cy="288000"/>
          </a:xfrm>
          <a:prstGeom prst="rect">
            <a:avLst/>
          </a:prstGeom>
          <a:noFill/>
        </p:spPr>
        <p:txBody>
          <a:bodyPr wrap="square" lIns="0" tIns="0" rIns="0" bIns="0" rtlCol="0" anchor="ctr" anchorCtr="0">
            <a:noAutofit/>
          </a:bodyPr>
          <a:lstStyle/>
          <a:p>
            <a:pPr algn="just"/>
            <a:r>
              <a:rPr lang="ja-JP" altLang="en-US" dirty="0" smtClean="0">
                <a:latin typeface="ＭＳ ゴシック" panose="020B0609070205080204" pitchFamily="49" charset="-128"/>
                <a:ea typeface="ＭＳ ゴシック" panose="020B0609070205080204" pitchFamily="49" charset="-128"/>
              </a:rPr>
              <a:t> </a:t>
            </a:r>
            <a:r>
              <a:rPr lang="ja-JP" altLang="en-US" dirty="0" err="1" smtClean="0">
                <a:latin typeface="ＭＳ ゴシック" panose="020B0609070205080204" pitchFamily="49" charset="-128"/>
                <a:ea typeface="ＭＳ ゴシック" panose="020B0609070205080204" pitchFamily="49" charset="-128"/>
              </a:rPr>
              <a:t>せ</a:t>
            </a:r>
            <a:r>
              <a:rPr lang="ja-JP" altLang="en-US" dirty="0">
                <a:latin typeface="ＭＳ ゴシック" panose="020B0609070205080204" pitchFamily="49" charset="-128"/>
                <a:ea typeface="ＭＳ ゴシック" panose="020B0609070205080204" pitchFamily="49" charset="-128"/>
              </a:rPr>
              <a:t>いとさくひん</a:t>
            </a:r>
            <a:endParaRPr kumimoji="1" lang="ja-JP" altLang="en-US" dirty="0">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A4B5BA42-A995-4AAB-B87F-364D644749E4}"/>
              </a:ext>
            </a:extLst>
          </p:cNvPr>
          <p:cNvSpPr txBox="1"/>
          <p:nvPr/>
        </p:nvSpPr>
        <p:spPr>
          <a:xfrm>
            <a:off x="156000" y="3960000"/>
            <a:ext cx="7200000" cy="288000"/>
          </a:xfrm>
          <a:prstGeom prst="rect">
            <a:avLst/>
          </a:prstGeom>
          <a:noFill/>
        </p:spPr>
        <p:txBody>
          <a:bodyPr wrap="square" lIns="0" tIns="0" rIns="0" bIns="0" rtlCol="0" anchor="ctr" anchorCtr="0">
            <a:noAutofit/>
          </a:bodyPr>
          <a:lstStyle/>
          <a:p>
            <a:pPr algn="just"/>
            <a:r>
              <a:rPr kumimoji="1"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dirty="0" err="1" smtClean="0">
                <a:latin typeface="ＭＳ ゴシック" panose="020B0609070205080204" pitchFamily="49" charset="-128"/>
                <a:ea typeface="ＭＳ ゴシック" panose="020B0609070205080204" pitchFamily="49" charset="-128"/>
              </a:rPr>
              <a:t>ねん</a:t>
            </a:r>
            <a:r>
              <a:rPr kumimoji="1" lang="ja-JP" altLang="en-US" dirty="0">
                <a:latin typeface="ＭＳ ゴシック" panose="020B0609070205080204" pitchFamily="49" charset="-128"/>
                <a:ea typeface="ＭＳ ゴシック" panose="020B0609070205080204" pitchFamily="49" charset="-128"/>
              </a:rPr>
              <a:t>かん　</a:t>
            </a:r>
            <a:r>
              <a:rPr kumimoji="1" lang="ja-JP" altLang="en-US" dirty="0" smtClean="0">
                <a:latin typeface="ＭＳ ゴシック" panose="020B0609070205080204" pitchFamily="49" charset="-128"/>
                <a:ea typeface="ＭＳ ゴシック" panose="020B0609070205080204" pitchFamily="49" charset="-128"/>
              </a:rPr>
              <a:t> おも</a:t>
            </a:r>
            <a:r>
              <a:rPr kumimoji="1" lang="ja-JP" altLang="en-US" dirty="0">
                <a:latin typeface="ＭＳ ゴシック" panose="020B0609070205080204" pitchFamily="49" charset="-128"/>
                <a:ea typeface="ＭＳ ゴシック" panose="020B0609070205080204" pitchFamily="49" charset="-128"/>
              </a:rPr>
              <a:t>　　で</a:t>
            </a:r>
          </a:p>
        </p:txBody>
      </p:sp>
      <p:pic>
        <p:nvPicPr>
          <p:cNvPr id="5" name="図 4">
            <a:extLst>
              <a:ext uri="{FF2B5EF4-FFF2-40B4-BE49-F238E27FC236}">
                <a16:creationId xmlns:a16="http://schemas.microsoft.com/office/drawing/2014/main" id="{2B873DFD-9863-47E2-B925-284051849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012" y="180000"/>
            <a:ext cx="4521871" cy="6120000"/>
          </a:xfrm>
          <a:prstGeom prst="rect">
            <a:avLst/>
          </a:prstGeom>
        </p:spPr>
      </p:pic>
    </p:spTree>
    <p:extLst>
      <p:ext uri="{BB962C8B-B14F-4D97-AF65-F5344CB8AC3E}">
        <p14:creationId xmlns:p14="http://schemas.microsoft.com/office/powerpoint/2010/main" val="214892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120000"/>
          </a:xfrm>
          <a:prstGeom prst="rect">
            <a:avLst/>
          </a:prstGeom>
          <a:noFill/>
        </p:spPr>
        <p:txBody>
          <a:bodyPr wrap="square" rtlCol="0">
            <a:noAutofit/>
          </a:bodyPr>
          <a:lstStyle/>
          <a:p>
            <a:pPr algn="just">
              <a:lnSpc>
                <a:spcPts val="1000"/>
              </a:lnSpc>
            </a:pPr>
            <a:endParaRPr lang="en-US" altLang="ja-JP" sz="44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4400" dirty="0">
                <a:latin typeface="UD デジタル 教科書体 NK-R" panose="02020400000000000000" pitchFamily="18" charset="-128"/>
                <a:ea typeface="UD デジタル 教科書体 NK-R" panose="02020400000000000000" pitchFamily="18" charset="-128"/>
              </a:rPr>
              <a:t>　　　　　　　　　　　　</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2" name="吹き出し: 角を丸めた四角形 11">
            <a:extLst>
              <a:ext uri="{FF2B5EF4-FFF2-40B4-BE49-F238E27FC236}">
                <a16:creationId xmlns:a16="http://schemas.microsoft.com/office/drawing/2014/main" id="{F7A8F697-EADC-47D3-8B33-FC3A82B775A8}"/>
              </a:ext>
            </a:extLst>
          </p:cNvPr>
          <p:cNvSpPr/>
          <p:nvPr/>
        </p:nvSpPr>
        <p:spPr>
          <a:xfrm>
            <a:off x="2495997" y="198000"/>
            <a:ext cx="9000000" cy="1620000"/>
          </a:xfrm>
          <a:prstGeom prst="wedgeRoundRectCallout">
            <a:avLst>
              <a:gd name="adj1" fmla="val -54302"/>
              <a:gd name="adj2" fmla="val 22528"/>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0"/>
          <a:lstStyle/>
          <a:p>
            <a:pPr algn="just">
              <a:lnSpc>
                <a:spcPct val="150000"/>
              </a:lnSpc>
            </a:pPr>
            <a:r>
              <a:rPr lang="ja-JP" altLang="en-US" sz="3200" dirty="0">
                <a:solidFill>
                  <a:schemeClr val="tx1"/>
                </a:solidFill>
                <a:latin typeface="HG創英ﾌﾟﾚｾﾞﾝｽEB" panose="02020809000000000000" pitchFamily="17" charset="-128"/>
                <a:ea typeface="HG創英ﾌﾟﾚｾﾞﾝｽEB" panose="02020809000000000000" pitchFamily="17" charset="-128"/>
              </a:rPr>
              <a:t>　スパッタリングや配色の工夫で空気が汚れた夜の風景を表現しています。</a:t>
            </a:r>
            <a:endPar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07E738E8-081B-42DA-9020-0F0E55144D61}"/>
              </a:ext>
            </a:extLst>
          </p:cNvPr>
          <p:cNvSpPr txBox="1"/>
          <p:nvPr/>
        </p:nvSpPr>
        <p:spPr>
          <a:xfrm>
            <a:off x="2496000" y="198000"/>
            <a:ext cx="9000000" cy="288000"/>
          </a:xfrm>
          <a:prstGeom prst="rect">
            <a:avLst/>
          </a:prstGeom>
          <a:noFill/>
        </p:spPr>
        <p:txBody>
          <a:bodyPr wrap="square" lIns="0" tIns="0" rIns="0" bIns="0"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はいしょく くふう　　くうき　 よご</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9" name="図 8">
            <a:extLst>
              <a:ext uri="{FF2B5EF4-FFF2-40B4-BE49-F238E27FC236}">
                <a16:creationId xmlns:a16="http://schemas.microsoft.com/office/drawing/2014/main" id="{A537CB3A-F57A-4003-B512-F0F556A5070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000" y="180000"/>
            <a:ext cx="1795740" cy="2160000"/>
          </a:xfrm>
          <a:prstGeom prst="rect">
            <a:avLst/>
          </a:prstGeom>
        </p:spPr>
      </p:pic>
      <p:sp>
        <p:nvSpPr>
          <p:cNvPr id="14" name="テキスト ボックス 13">
            <a:extLst>
              <a:ext uri="{FF2B5EF4-FFF2-40B4-BE49-F238E27FC236}">
                <a16:creationId xmlns:a16="http://schemas.microsoft.com/office/drawing/2014/main" id="{790514E9-01FA-4AA7-9AD8-21EBE1065F45}"/>
              </a:ext>
            </a:extLst>
          </p:cNvPr>
          <p:cNvSpPr txBox="1"/>
          <p:nvPr/>
        </p:nvSpPr>
        <p:spPr>
          <a:xfrm>
            <a:off x="2496000" y="945883"/>
            <a:ext cx="9000000" cy="288000"/>
          </a:xfrm>
          <a:prstGeom prst="rect">
            <a:avLst/>
          </a:prstGeom>
          <a:noFill/>
        </p:spPr>
        <p:txBody>
          <a:bodyPr wrap="square" lIns="0" tIns="0" rIns="0" bIns="0"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よる　ふうけい　ひょうげん</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1542986B-4DCB-4BDE-A0DB-99F9DB415400}"/>
              </a:ext>
            </a:extLst>
          </p:cNvPr>
          <p:cNvSpPr txBox="1"/>
          <p:nvPr/>
        </p:nvSpPr>
        <p:spPr>
          <a:xfrm>
            <a:off x="2159448" y="3978000"/>
            <a:ext cx="3600000" cy="2340000"/>
          </a:xfrm>
          <a:prstGeom prst="rect">
            <a:avLst/>
          </a:prstGeom>
          <a:solidFill>
            <a:schemeClr val="accent2">
              <a:lumMod val="20000"/>
              <a:lumOff val="80000"/>
            </a:schemeClr>
          </a:solidFill>
          <a:ln>
            <a:noFill/>
          </a:ln>
        </p:spPr>
        <p:txBody>
          <a:bodyPr wrap="square" lIns="90000" tIns="46800" rIns="90000" bIns="46800" rtlCol="0" anchor="ctr" anchorCtr="0">
            <a:noAutofit/>
          </a:bodyPr>
          <a:lstStyle/>
          <a:p>
            <a:pPr algn="just">
              <a:lnSpc>
                <a:spcPct val="150000"/>
              </a:lnSpc>
            </a:pPr>
            <a:r>
              <a:rPr kumimoji="1" lang="en-US" altLang="ja-JP" sz="3200" b="1" dirty="0">
                <a:latin typeface="ＭＳ ゴシック" panose="020B0609070205080204" pitchFamily="49" charset="-128"/>
                <a:ea typeface="ＭＳ ゴシック" panose="020B0609070205080204" pitchFamily="49" charset="-128"/>
              </a:rPr>
              <a:t>『</a:t>
            </a:r>
            <a:r>
              <a:rPr lang="ja-JP" altLang="en-US" sz="3200" b="1" dirty="0">
                <a:latin typeface="ＭＳ ゴシック" panose="020B0609070205080204" pitchFamily="49" charset="-128"/>
                <a:ea typeface="ＭＳ ゴシック" panose="020B0609070205080204" pitchFamily="49" charset="-128"/>
              </a:rPr>
              <a:t>環境ポスター</a:t>
            </a:r>
            <a:r>
              <a:rPr kumimoji="1" lang="en-US" altLang="ja-JP" sz="3200" b="1" dirty="0">
                <a:latin typeface="ＭＳ ゴシック" panose="020B0609070205080204" pitchFamily="49" charset="-128"/>
                <a:ea typeface="ＭＳ ゴシック" panose="020B0609070205080204" pitchFamily="49" charset="-128"/>
              </a:rPr>
              <a:t>』</a:t>
            </a:r>
          </a:p>
          <a:p>
            <a:pPr algn="just">
              <a:lnSpc>
                <a:spcPct val="150000"/>
              </a:lnSpc>
            </a:pPr>
            <a:r>
              <a:rPr lang="ja-JP" altLang="en-US" sz="3200" dirty="0">
                <a:latin typeface="ＭＳ ゴシック" panose="020B0609070205080204" pitchFamily="49" charset="-128"/>
                <a:ea typeface="ＭＳ ゴシック" panose="020B0609070205080204" pitchFamily="49" charset="-128"/>
              </a:rPr>
              <a:t>（</a:t>
            </a:r>
            <a:r>
              <a:rPr lang="ja-JP" altLang="en-US" sz="3200" spc="-500" dirty="0">
                <a:latin typeface="ＭＳ ゴシック" panose="020B0609070205080204" pitchFamily="49" charset="-128"/>
                <a:ea typeface="ＭＳ ゴシック" panose="020B0609070205080204" pitchFamily="49" charset="-128"/>
              </a:rPr>
              <a:t>ポスターカラー</a:t>
            </a:r>
            <a:r>
              <a:rPr lang="ja-JP" altLang="en-US" sz="3200" dirty="0">
                <a:latin typeface="ＭＳ ゴシック" panose="020B0609070205080204" pitchFamily="49" charset="-128"/>
                <a:ea typeface="ＭＳ ゴシック" panose="020B0609070205080204" pitchFamily="49" charset="-128"/>
              </a:rPr>
              <a:t>）</a:t>
            </a:r>
            <a:endParaRPr kumimoji="1" lang="en-US" altLang="ja-JP" sz="3200" dirty="0">
              <a:latin typeface="ＭＳ ゴシック" panose="020B0609070205080204" pitchFamily="49" charset="-128"/>
              <a:ea typeface="ＭＳ ゴシック" panose="020B0609070205080204" pitchFamily="49" charset="-128"/>
            </a:endParaRPr>
          </a:p>
          <a:p>
            <a:pPr algn="just">
              <a:lnSpc>
                <a:spcPct val="150000"/>
              </a:lnSpc>
            </a:pPr>
            <a:r>
              <a:rPr kumimoji="1" lang="ja-JP" altLang="en-US" sz="3200" dirty="0">
                <a:latin typeface="ＭＳ ゴシック" panose="020B0609070205080204" pitchFamily="49" charset="-128"/>
                <a:ea typeface="ＭＳ ゴシック" panose="020B0609070205080204" pitchFamily="49" charset="-128"/>
              </a:rPr>
              <a:t>生徒作品</a:t>
            </a:r>
          </a:p>
        </p:txBody>
      </p:sp>
      <p:sp>
        <p:nvSpPr>
          <p:cNvPr id="15" name="テキスト ボックス 14">
            <a:extLst>
              <a:ext uri="{FF2B5EF4-FFF2-40B4-BE49-F238E27FC236}">
                <a16:creationId xmlns:a16="http://schemas.microsoft.com/office/drawing/2014/main" id="{4781A701-29AE-4DD8-9327-F1E4BE410FFB}"/>
              </a:ext>
            </a:extLst>
          </p:cNvPr>
          <p:cNvSpPr txBox="1"/>
          <p:nvPr/>
        </p:nvSpPr>
        <p:spPr>
          <a:xfrm>
            <a:off x="2159448" y="3959260"/>
            <a:ext cx="3600000" cy="288000"/>
          </a:xfrm>
          <a:prstGeom prst="rect">
            <a:avLst/>
          </a:prstGeom>
          <a:noFill/>
        </p:spPr>
        <p:txBody>
          <a:bodyPr wrap="square" lIns="0" tIns="0" rIns="0" bIns="0" rtlCol="0" anchor="ctr" anchorCtr="0">
            <a:noAutofit/>
          </a:bodyPr>
          <a:lstStyle/>
          <a:p>
            <a:pPr algn="just"/>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かん</a:t>
            </a:r>
            <a:r>
              <a:rPr kumimoji="1" lang="ja-JP" altLang="en-US" dirty="0">
                <a:latin typeface="ＭＳ ゴシック" panose="020B0609070205080204" pitchFamily="49" charset="-128"/>
                <a:ea typeface="ＭＳ ゴシック" panose="020B0609070205080204" pitchFamily="49" charset="-128"/>
              </a:rPr>
              <a:t>きょう</a:t>
            </a:r>
          </a:p>
        </p:txBody>
      </p:sp>
      <p:sp>
        <p:nvSpPr>
          <p:cNvPr id="16" name="テキスト ボックス 15">
            <a:extLst>
              <a:ext uri="{FF2B5EF4-FFF2-40B4-BE49-F238E27FC236}">
                <a16:creationId xmlns:a16="http://schemas.microsoft.com/office/drawing/2014/main" id="{491EF197-6062-4F86-A311-55D3ABBFD75B}"/>
              </a:ext>
            </a:extLst>
          </p:cNvPr>
          <p:cNvSpPr txBox="1"/>
          <p:nvPr/>
        </p:nvSpPr>
        <p:spPr>
          <a:xfrm>
            <a:off x="2159448" y="5469118"/>
            <a:ext cx="3600000" cy="288000"/>
          </a:xfrm>
          <a:prstGeom prst="rect">
            <a:avLst/>
          </a:prstGeom>
          <a:noFill/>
        </p:spPr>
        <p:txBody>
          <a:bodyPr wrap="square" lIns="0" tIns="0" rIns="0" bIns="0" rtlCol="0" anchor="ctr" anchorCtr="0">
            <a:noAutofit/>
          </a:bodyPr>
          <a:lstStyle/>
          <a:p>
            <a:pPr algn="just"/>
            <a:r>
              <a:rPr kumimoji="1" lang="ja-JP" altLang="en-US" dirty="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せいとさくひん</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27B1E801-51D7-4421-83B5-923B75408D80}"/>
              </a:ext>
            </a:extLst>
          </p:cNvPr>
          <p:cNvSpPr txBox="1"/>
          <p:nvPr/>
        </p:nvSpPr>
        <p:spPr>
          <a:xfrm>
            <a:off x="2159448" y="4745453"/>
            <a:ext cx="3600000" cy="288000"/>
          </a:xfrm>
          <a:prstGeom prst="rect">
            <a:avLst/>
          </a:prstGeom>
          <a:noFill/>
        </p:spPr>
        <p:txBody>
          <a:bodyPr wrap="square" lIns="0" tIns="0" rIns="0" bIns="0" rtlCol="0" anchor="ctr" anchorCtr="0">
            <a:noAutofit/>
          </a:bodyPr>
          <a:lstStyle/>
          <a:p>
            <a:pPr algn="just"/>
            <a:endParaRPr kumimoji="1" lang="ja-JP" altLang="en-US"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EACFAFDE-2875-4B37-9E53-EFAB0001F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478" y="1998000"/>
            <a:ext cx="6022522" cy="4320000"/>
          </a:xfrm>
          <a:prstGeom prst="rect">
            <a:avLst/>
          </a:prstGeom>
        </p:spPr>
      </p:pic>
    </p:spTree>
    <p:extLst>
      <p:ext uri="{BB962C8B-B14F-4D97-AF65-F5344CB8AC3E}">
        <p14:creationId xmlns:p14="http://schemas.microsoft.com/office/powerpoint/2010/main" val="28923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E1CD116-7196-44F0-9F52-1F6060F024E2}"/>
              </a:ext>
            </a:extLst>
          </p:cNvPr>
          <p:cNvSpPr txBox="1"/>
          <p:nvPr/>
        </p:nvSpPr>
        <p:spPr>
          <a:xfrm>
            <a:off x="156000" y="180000"/>
            <a:ext cx="11880000" cy="5760000"/>
          </a:xfrm>
          <a:prstGeom prst="rect">
            <a:avLst/>
          </a:prstGeom>
          <a:noFill/>
        </p:spPr>
        <p:txBody>
          <a:bodyPr wrap="square" rtlCol="0" anchor="t" anchorCtr="0">
            <a:noAutofit/>
          </a:bodyPr>
          <a:lstStyle/>
          <a:p>
            <a:pPr algn="just">
              <a:lnSpc>
                <a:spcPts val="7500"/>
              </a:lnSpc>
            </a:pPr>
            <a:r>
              <a:rPr kumimoji="1" lang="ja-JP" altLang="en-US" sz="4800" dirty="0">
                <a:latin typeface="UD デジタル 教科書体 NK-B" panose="02020700000000000000" pitchFamily="18" charset="-128"/>
                <a:ea typeface="UD デジタル 教科書体 NK-B" panose="02020700000000000000" pitchFamily="18" charset="-128"/>
              </a:rPr>
              <a:t>　</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874" y="1864708"/>
            <a:ext cx="2593801" cy="3960000"/>
          </a:xfrm>
          <a:prstGeom prst="rect">
            <a:avLst/>
          </a:prstGeom>
        </p:spPr>
      </p:pic>
      <p:sp>
        <p:nvSpPr>
          <p:cNvPr id="14" name="吹き出し: 角を丸めた四角形 13">
            <a:extLst>
              <a:ext uri="{FF2B5EF4-FFF2-40B4-BE49-F238E27FC236}">
                <a16:creationId xmlns:a16="http://schemas.microsoft.com/office/drawing/2014/main" id="{AAB1AFBE-CE77-48CF-BF66-3F3B90E32EB1}"/>
              </a:ext>
            </a:extLst>
          </p:cNvPr>
          <p:cNvSpPr/>
          <p:nvPr/>
        </p:nvSpPr>
        <p:spPr>
          <a:xfrm>
            <a:off x="154800" y="540000"/>
            <a:ext cx="8820000" cy="2340000"/>
          </a:xfrm>
          <a:prstGeom prst="wedgeRoundRectCallout">
            <a:avLst>
              <a:gd name="adj1" fmla="val 56619"/>
              <a:gd name="adj2" fmla="val 23248"/>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ts val="5500"/>
              </a:lnSpc>
            </a:pPr>
            <a:r>
              <a:rPr lang="ja-JP" altLang="en-US" sz="3200" dirty="0">
                <a:solidFill>
                  <a:srgbClr val="FF3399"/>
                </a:solidFill>
                <a:latin typeface="HG創英ﾌﾟﾚｾﾞﾝｽEB" panose="02020809000000000000" pitchFamily="17" charset="-128"/>
                <a:ea typeface="HG創英ﾌﾟﾚｾﾞﾝｽEB" panose="02020809000000000000" pitchFamily="17" charset="-128"/>
              </a:rPr>
              <a:t>●　</a:t>
            </a:r>
            <a:r>
              <a:rPr lang="ja-JP" altLang="en-US" sz="3200" dirty="0" smtClean="0">
                <a:solidFill>
                  <a:schemeClr val="tx1"/>
                </a:solidFill>
                <a:latin typeface="HG創英ﾌﾟﾚｾﾞﾝｽEB" panose="02020809000000000000" pitchFamily="17" charset="-128"/>
                <a:ea typeface="HG創英ﾌﾟﾚｾﾞﾝｽEB" panose="02020809000000000000" pitchFamily="17" charset="-128"/>
              </a:rPr>
              <a:t>伝えるデザインに</a:t>
            </a:r>
            <a:r>
              <a:rPr lang="ja-JP" altLang="en-US" sz="3200" dirty="0">
                <a:solidFill>
                  <a:schemeClr val="tx1"/>
                </a:solidFill>
                <a:latin typeface="HG創英ﾌﾟﾚｾﾞﾝｽEB" panose="02020809000000000000" pitchFamily="17" charset="-128"/>
                <a:ea typeface="HG創英ﾌﾟﾚｾﾞﾝｽEB" panose="02020809000000000000" pitchFamily="17" charset="-128"/>
              </a:rPr>
              <a:t>関心</a:t>
            </a:r>
            <a:r>
              <a:rPr lang="ja-JP" altLang="en-US" sz="3200" dirty="0" smtClean="0">
                <a:solidFill>
                  <a:schemeClr val="tx1"/>
                </a:solidFill>
                <a:latin typeface="HG創英ﾌﾟﾚｾﾞﾝｽEB" panose="02020809000000000000" pitchFamily="17" charset="-128"/>
                <a:ea typeface="HG創英ﾌﾟﾚｾﾞﾝｽEB" panose="02020809000000000000" pitchFamily="17" charset="-128"/>
              </a:rPr>
              <a:t>をもちました</a:t>
            </a:r>
            <a:r>
              <a:rPr lang="ja-JP" altLang="en-US" sz="3200" dirty="0">
                <a:solidFill>
                  <a:schemeClr val="tx1"/>
                </a:solidFill>
                <a:latin typeface="HG創英ﾌﾟﾚｾﾞﾝｽEB" panose="02020809000000000000" pitchFamily="17" charset="-128"/>
                <a:ea typeface="HG創英ﾌﾟﾚｾﾞﾝｽEB" panose="02020809000000000000" pitchFamily="17" charset="-128"/>
              </a:rPr>
              <a:t>か。</a:t>
            </a:r>
            <a:endParaRPr lang="en-US" altLang="ja-JP" sz="32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ts val="5500"/>
              </a:lnSpc>
            </a:pPr>
            <a:r>
              <a:rPr kumimoji="1" lang="ja-JP" altLang="en-US" sz="3200" dirty="0">
                <a:solidFill>
                  <a:srgbClr val="FF9900"/>
                </a:solidFill>
                <a:latin typeface="HG創英ﾌﾟﾚｾﾞﾝｽEB" panose="02020809000000000000" pitchFamily="17" charset="-128"/>
                <a:ea typeface="HG創英ﾌﾟﾚｾﾞﾝｽEB" panose="02020809000000000000" pitchFamily="17" charset="-128"/>
              </a:rPr>
              <a:t>●</a:t>
            </a: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　</a:t>
            </a:r>
            <a:r>
              <a:rPr kumimoji="1" lang="ja-JP" altLang="en-US" sz="3200" dirty="0" smtClean="0">
                <a:solidFill>
                  <a:schemeClr val="tx1"/>
                </a:solidFill>
                <a:latin typeface="HG創英ﾌﾟﾚｾﾞﾝｽEB" panose="02020809000000000000" pitchFamily="17" charset="-128"/>
                <a:ea typeface="HG創英ﾌﾟﾚｾﾞﾝｽEB" panose="02020809000000000000" pitchFamily="17" charset="-128"/>
              </a:rPr>
              <a:t>内容を効果的に伝えるデザインの</a:t>
            </a:r>
            <a:r>
              <a:rPr lang="ja-JP" altLang="en-US" sz="3200" dirty="0" smtClean="0">
                <a:solidFill>
                  <a:schemeClr val="tx1"/>
                </a:solidFill>
                <a:latin typeface="HG創英ﾌﾟﾚｾﾞﾝｽEB" panose="02020809000000000000" pitchFamily="17" charset="-128"/>
                <a:ea typeface="HG創英ﾌﾟﾚｾﾞﾝｽEB" panose="02020809000000000000" pitchFamily="17" charset="-128"/>
              </a:rPr>
              <a:t>よさを</a:t>
            </a:r>
            <a:endParaRPr lang="en-US" altLang="ja-JP" sz="3200" dirty="0" smtClean="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ts val="5500"/>
              </a:lnSpc>
            </a:pPr>
            <a:r>
              <a:rPr lang="ja-JP" altLang="en-US" sz="3200" dirty="0">
                <a:solidFill>
                  <a:schemeClr val="tx1"/>
                </a:solidFill>
                <a:latin typeface="HG創英ﾌﾟﾚｾﾞﾝｽEB" panose="02020809000000000000" pitchFamily="17" charset="-128"/>
                <a:ea typeface="HG創英ﾌﾟﾚｾﾞﾝｽEB" panose="02020809000000000000" pitchFamily="17" charset="-128"/>
              </a:rPr>
              <a:t>　</a:t>
            </a:r>
            <a:r>
              <a:rPr lang="ja-JP" altLang="en-US" sz="3200" dirty="0" smtClean="0">
                <a:solidFill>
                  <a:schemeClr val="tx1"/>
                </a:solidFill>
                <a:latin typeface="HG創英ﾌﾟﾚｾﾞﾝｽEB" panose="02020809000000000000" pitchFamily="17" charset="-128"/>
                <a:ea typeface="HG創英ﾌﾟﾚｾﾞﾝｽEB" panose="02020809000000000000" pitchFamily="17" charset="-128"/>
              </a:rPr>
              <a:t>味わいました</a:t>
            </a:r>
            <a:r>
              <a:rPr lang="ja-JP" altLang="en-US" sz="3200" dirty="0">
                <a:solidFill>
                  <a:schemeClr val="tx1"/>
                </a:solidFill>
                <a:latin typeface="HG創英ﾌﾟﾚｾﾞﾝｽEB" panose="02020809000000000000" pitchFamily="17" charset="-128"/>
                <a:ea typeface="HG創英ﾌﾟﾚｾﾞﾝｽEB" panose="02020809000000000000" pitchFamily="17" charset="-128"/>
              </a:rPr>
              <a:t>か。</a:t>
            </a:r>
            <a:endParaRPr lang="en-US" altLang="ja-JP" sz="32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8B9294E4-FFBC-4892-9C40-6F5DE82E51EC}"/>
              </a:ext>
            </a:extLst>
          </p:cNvPr>
          <p:cNvSpPr txBox="1"/>
          <p:nvPr/>
        </p:nvSpPr>
        <p:spPr>
          <a:xfrm>
            <a:off x="155999" y="539238"/>
            <a:ext cx="882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a:t>
            </a:r>
            <a:r>
              <a:rPr kumimoji="1" lang="ja-JP" altLang="en-US" sz="2000" dirty="0" smtClean="0">
                <a:latin typeface="HG創英ﾌﾟﾚｾﾞﾝｽEB" panose="02020809000000000000" pitchFamily="17" charset="-128"/>
                <a:ea typeface="HG創英ﾌﾟﾚｾﾞﾝｽEB" panose="02020809000000000000" pitchFamily="17" charset="-128"/>
              </a:rPr>
              <a:t>つた　　　　　　　　　　 かんしん</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1" name="テキスト ボックス 10">
            <a:extLst>
              <a:ext uri="{FF2B5EF4-FFF2-40B4-BE49-F238E27FC236}">
                <a16:creationId xmlns:a16="http://schemas.microsoft.com/office/drawing/2014/main" id="{F3B3FEC3-0D28-46C6-BBDC-3B59CD889D9E}"/>
              </a:ext>
            </a:extLst>
          </p:cNvPr>
          <p:cNvSpPr txBox="1"/>
          <p:nvPr/>
        </p:nvSpPr>
        <p:spPr>
          <a:xfrm>
            <a:off x="156000" y="5940000"/>
            <a:ext cx="11880000" cy="360000"/>
          </a:xfrm>
          <a:prstGeom prst="rect">
            <a:avLst/>
          </a:prstGeom>
          <a:noFill/>
        </p:spPr>
        <p:txBody>
          <a:bodyPr wrap="square" tIns="46800" bIns="46800" rtlCol="0" anchor="ctr" anchorCtr="0">
            <a:noAutofit/>
          </a:bodyPr>
          <a:lstStyle/>
          <a:p>
            <a:pPr algn="r"/>
            <a:r>
              <a:rPr kumimoji="1" lang="ja-JP" altLang="en-US" sz="2000" dirty="0">
                <a:latin typeface="ＭＳ ゴシック" panose="020B0609070205080204" pitchFamily="49" charset="-128"/>
                <a:ea typeface="ＭＳ ゴシック" panose="020B0609070205080204" pitchFamily="49" charset="-128"/>
              </a:rPr>
              <a:t>参考「美術２・３」開隆堂</a:t>
            </a:r>
          </a:p>
        </p:txBody>
      </p:sp>
      <p:sp>
        <p:nvSpPr>
          <p:cNvPr id="12" name="テキスト ボックス 11">
            <a:extLst>
              <a:ext uri="{FF2B5EF4-FFF2-40B4-BE49-F238E27FC236}">
                <a16:creationId xmlns:a16="http://schemas.microsoft.com/office/drawing/2014/main" id="{1F14D743-3E43-478D-A188-59B85F76382A}"/>
              </a:ext>
            </a:extLst>
          </p:cNvPr>
          <p:cNvSpPr txBox="1"/>
          <p:nvPr/>
        </p:nvSpPr>
        <p:spPr>
          <a:xfrm>
            <a:off x="154800" y="1262288"/>
            <a:ext cx="8820000" cy="288000"/>
          </a:xfrm>
          <a:prstGeom prst="rect">
            <a:avLst/>
          </a:prstGeom>
          <a:noFill/>
        </p:spPr>
        <p:txBody>
          <a:bodyPr wrap="square" rtlCol="0" anchor="ctr" anchorCtr="0">
            <a:noAutofit/>
          </a:bodyPr>
          <a:lstStyle/>
          <a:p>
            <a:pPr algn="just"/>
            <a:r>
              <a:rPr kumimoji="1" lang="ja-JP" altLang="en-US" sz="2000" dirty="0" smtClean="0">
                <a:latin typeface="HG創英ﾌﾟﾚｾﾞﾝｽEB" panose="02020809000000000000" pitchFamily="17" charset="-128"/>
                <a:ea typeface="HG創英ﾌﾟﾚｾﾞﾝｽEB" panose="02020809000000000000" pitchFamily="17" charset="-128"/>
              </a:rPr>
              <a:t>　　　 ないよう　こうかてき　つた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FFAC248A-9D0B-4F80-B8C1-A238D4C4EF18}"/>
              </a:ext>
            </a:extLst>
          </p:cNvPr>
          <p:cNvSpPr txBox="1"/>
          <p:nvPr/>
        </p:nvSpPr>
        <p:spPr>
          <a:xfrm>
            <a:off x="1234800" y="4721603"/>
            <a:ext cx="774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smtClean="0">
                <a:latin typeface="HG創英ﾌﾟﾚｾﾞﾝｽEB" panose="02020809000000000000" pitchFamily="17" charset="-128"/>
                <a:ea typeface="HG創英ﾌﾟﾚｾﾞﾝｽEB" panose="02020809000000000000" pitchFamily="17" charset="-128"/>
              </a:rPr>
              <a:t>　　　　　　　　</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56CA322E-8013-444E-AA3B-5677CF2E5640}"/>
              </a:ext>
            </a:extLst>
          </p:cNvPr>
          <p:cNvSpPr txBox="1"/>
          <p:nvPr/>
        </p:nvSpPr>
        <p:spPr>
          <a:xfrm>
            <a:off x="154800" y="1948338"/>
            <a:ext cx="8820000" cy="288000"/>
          </a:xfrm>
          <a:prstGeom prst="rect">
            <a:avLst/>
          </a:prstGeom>
          <a:noFill/>
        </p:spPr>
        <p:txBody>
          <a:bodyPr wrap="square" rtlCol="0" anchor="ctr" anchorCtr="0">
            <a:noAutofit/>
          </a:bodyPr>
          <a:lstStyle/>
          <a:p>
            <a:pPr algn="just"/>
            <a:r>
              <a:rPr kumimoji="1" lang="ja-JP" altLang="en-US" sz="2000" dirty="0" smtClean="0">
                <a:latin typeface="HG創英ﾌﾟﾚｾﾞﾝｽEB" panose="02020809000000000000" pitchFamily="17" charset="-128"/>
                <a:ea typeface="HG創英ﾌﾟﾚｾﾞﾝｽEB" panose="02020809000000000000" pitchFamily="17" charset="-128"/>
              </a:rPr>
              <a:t>　　あじ</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6" name="吹き出し: 角を丸めた四角形 13">
            <a:extLst>
              <a:ext uri="{FF2B5EF4-FFF2-40B4-BE49-F238E27FC236}">
                <a16:creationId xmlns:a16="http://schemas.microsoft.com/office/drawing/2014/main" id="{AAB1AFBE-CE77-48CF-BF66-3F3B90E32EB1}"/>
              </a:ext>
            </a:extLst>
          </p:cNvPr>
          <p:cNvSpPr/>
          <p:nvPr/>
        </p:nvSpPr>
        <p:spPr>
          <a:xfrm>
            <a:off x="1234800" y="3315049"/>
            <a:ext cx="7740000" cy="2340000"/>
          </a:xfrm>
          <a:prstGeom prst="wedgeRoundRectCallout">
            <a:avLst>
              <a:gd name="adj1" fmla="val 56619"/>
              <a:gd name="adj2" fmla="val 23248"/>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ts val="5500"/>
              </a:lnSpc>
            </a:pPr>
            <a:r>
              <a:rPr lang="ja-JP" altLang="en-US" sz="3200" dirty="0">
                <a:solidFill>
                  <a:srgbClr val="00CC00"/>
                </a:solidFill>
                <a:latin typeface="HG創英ﾌﾟﾚｾﾞﾝｽEB" panose="02020809000000000000" pitchFamily="17" charset="-128"/>
                <a:ea typeface="HG創英ﾌﾟﾚｾﾞﾝｽEB" panose="02020809000000000000" pitchFamily="17" charset="-128"/>
              </a:rPr>
              <a:t>　</a:t>
            </a:r>
            <a:r>
              <a:rPr kumimoji="1" lang="ja-JP" altLang="en-US" sz="3200" dirty="0" smtClean="0">
                <a:solidFill>
                  <a:schemeClr val="tx1"/>
                </a:solidFill>
                <a:latin typeface="HG創英ﾌﾟﾚｾﾞﾝｽEB" panose="02020809000000000000" pitchFamily="17" charset="-128"/>
                <a:ea typeface="HG創英ﾌﾟﾚｾﾞﾝｽEB" panose="02020809000000000000" pitchFamily="17" charset="-128"/>
              </a:rPr>
              <a:t>伝えたいことを印象的に伝えるために、画面構成を工夫して、</a:t>
            </a:r>
            <a:r>
              <a:rPr lang="ja-JP" altLang="en-US" sz="3200" dirty="0" smtClean="0">
                <a:solidFill>
                  <a:schemeClr val="tx1"/>
                </a:solidFill>
                <a:latin typeface="HG創英ﾌﾟﾚｾﾞﾝｽEB" panose="02020809000000000000" pitchFamily="17" charset="-128"/>
                <a:ea typeface="HG創英ﾌﾟﾚｾﾞﾝｽEB" panose="02020809000000000000" pitchFamily="17" charset="-128"/>
              </a:rPr>
              <a:t>下絵を</a:t>
            </a:r>
            <a:r>
              <a:rPr kumimoji="1" lang="ja-JP" altLang="en-US" sz="3200" dirty="0" smtClean="0">
                <a:solidFill>
                  <a:schemeClr val="tx1"/>
                </a:solidFill>
                <a:latin typeface="HG創英ﾌﾟﾚｾﾞﾝｽEB" panose="02020809000000000000" pitchFamily="17" charset="-128"/>
                <a:ea typeface="HG創英ﾌﾟﾚｾﾞﾝｽEB" panose="02020809000000000000" pitchFamily="17" charset="-128"/>
              </a:rPr>
              <a:t>構想してみましょう。</a:t>
            </a:r>
            <a:endPar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20" name="テキスト ボックス 19">
            <a:extLst>
              <a:ext uri="{FF2B5EF4-FFF2-40B4-BE49-F238E27FC236}">
                <a16:creationId xmlns:a16="http://schemas.microsoft.com/office/drawing/2014/main" id="{FFF77B10-35D2-4D6D-B171-51EBE4857B48}"/>
              </a:ext>
            </a:extLst>
          </p:cNvPr>
          <p:cNvSpPr txBox="1"/>
          <p:nvPr/>
        </p:nvSpPr>
        <p:spPr>
          <a:xfrm>
            <a:off x="1237198" y="3330728"/>
            <a:ext cx="7740000" cy="360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a:latin typeface="HG創英ﾌﾟﾚｾﾞﾝｽEB" panose="02020809000000000000" pitchFamily="17" charset="-128"/>
                <a:ea typeface="HG創英ﾌﾟﾚｾﾞﾝｽEB" panose="02020809000000000000" pitchFamily="17" charset="-128"/>
              </a:rPr>
              <a:t> </a:t>
            </a:r>
            <a:r>
              <a:rPr kumimoji="1" lang="ja-JP" altLang="en-US" sz="2000" dirty="0" smtClean="0">
                <a:latin typeface="HG創英ﾌﾟﾚｾﾞﾝｽEB" panose="02020809000000000000" pitchFamily="17" charset="-128"/>
                <a:ea typeface="HG創英ﾌﾟﾚｾﾞﾝｽEB" panose="02020809000000000000" pitchFamily="17" charset="-128"/>
              </a:rPr>
              <a:t>つた　　　　　　　　いんしょうてき　つた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FFF77B10-35D2-4D6D-B171-51EBE4857B48}"/>
              </a:ext>
            </a:extLst>
          </p:cNvPr>
          <p:cNvSpPr txBox="1"/>
          <p:nvPr/>
        </p:nvSpPr>
        <p:spPr>
          <a:xfrm>
            <a:off x="1234800" y="3992858"/>
            <a:ext cx="7740000" cy="360000"/>
          </a:xfrm>
          <a:prstGeom prst="rect">
            <a:avLst/>
          </a:prstGeom>
          <a:noFill/>
        </p:spPr>
        <p:txBody>
          <a:bodyPr wrap="square" rtlCol="0" anchor="ctr" anchorCtr="0">
            <a:noAutofit/>
          </a:bodyPr>
          <a:lstStyle/>
          <a:p>
            <a:pPr algn="just"/>
            <a:r>
              <a:rPr kumimoji="1" lang="ja-JP" altLang="en-US" sz="2000" dirty="0" err="1" smtClean="0">
                <a:latin typeface="HG創英ﾌﾟﾚｾﾞﾝｽEB" panose="02020809000000000000" pitchFamily="17" charset="-128"/>
                <a:ea typeface="HG創英ﾌﾟﾚｾﾞﾝｽEB" panose="02020809000000000000" pitchFamily="17" charset="-128"/>
              </a:rPr>
              <a:t>がめん</a:t>
            </a:r>
            <a:r>
              <a:rPr kumimoji="1" lang="ja-JP" altLang="en-US" sz="2000" dirty="0" smtClean="0">
                <a:latin typeface="HG創英ﾌﾟﾚｾﾞﾝｽEB" panose="02020809000000000000" pitchFamily="17" charset="-128"/>
                <a:ea typeface="HG創英ﾌﾟﾚｾﾞﾝｽEB" panose="02020809000000000000" pitchFamily="17" charset="-128"/>
              </a:rPr>
              <a:t>こうせい　 くふう　　　　　したえ　こうそう</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275261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4701</TotalTime>
  <Words>153</Words>
  <Application>Microsoft Office PowerPoint</Application>
  <PresentationFormat>ワイド画面</PresentationFormat>
  <Paragraphs>190</Paragraphs>
  <Slides>9</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BIZ UDPゴシック</vt:lpstr>
      <vt:lpstr>HGP創英ﾌﾟﾚｾﾞﾝｽEB</vt:lpstr>
      <vt:lpstr>HG創英ﾌﾟﾚｾﾞﾝｽEB</vt:lpstr>
      <vt:lpstr>ＭＳ ゴシック</vt:lpstr>
      <vt:lpstr>UD デジタル 教科書体 N-B</vt:lpstr>
      <vt:lpstr>UD デジタル 教科書体 NK-B</vt:lpstr>
      <vt:lpstr>UD デジタル 教科書体 NK-R</vt:lpstr>
      <vt:lpstr>游ゴシック</vt:lpstr>
      <vt:lpstr>游ゴシック Light</vt:lpstr>
      <vt:lpstr>Arial</vt:lpstr>
      <vt:lpstr>Office テーマ</vt:lpstr>
      <vt:lpstr>デザインで　伝える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佳慎</dc:creator>
  <cp:lastModifiedBy>Windows ユーザー</cp:lastModifiedBy>
  <cp:revision>297</cp:revision>
  <cp:lastPrinted>2021-11-01T07:36:09Z</cp:lastPrinted>
  <dcterms:created xsi:type="dcterms:W3CDTF">2020-08-30T15:12:17Z</dcterms:created>
  <dcterms:modified xsi:type="dcterms:W3CDTF">2022-01-17T05:30:22Z</dcterms:modified>
</cp:coreProperties>
</file>