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1183" r:id="rId2"/>
    <p:sldId id="1227" r:id="rId3"/>
    <p:sldId id="1217" r:id="rId4"/>
    <p:sldId id="1206" r:id="rId5"/>
    <p:sldId id="1208" r:id="rId6"/>
    <p:sldId id="1207" r:id="rId7"/>
    <p:sldId id="1175" r:id="rId8"/>
    <p:sldId id="1209" r:id="rId9"/>
    <p:sldId id="1182" r:id="rId10"/>
    <p:sldId id="1218" r:id="rId11"/>
    <p:sldId id="1224" r:id="rId12"/>
    <p:sldId id="1211" r:id="rId13"/>
    <p:sldId id="1212" r:id="rId14"/>
    <p:sldId id="1229" r:id="rId15"/>
    <p:sldId id="1225" r:id="rId16"/>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C2A"/>
    <a:srgbClr val="37F8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730" autoAdjust="0"/>
    <p:restoredTop sz="73735" autoAdjust="0"/>
  </p:normalViewPr>
  <p:slideViewPr>
    <p:cSldViewPr snapToGrid="0">
      <p:cViewPr>
        <p:scale>
          <a:sx n="46" d="100"/>
          <a:sy n="46" d="100"/>
        </p:scale>
        <p:origin x="978" y="144"/>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BFC7ED0F-B1B4-4AAE-92E0-F830182EC767}" type="datetimeFigureOut">
              <a:rPr kumimoji="1" lang="ja-JP" altLang="en-US" smtClean="0"/>
              <a:t>2021/7/27</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6B22A5A9-7577-4010-A695-5BF03329A93E}" type="slidenum">
              <a:rPr kumimoji="1" lang="ja-JP" altLang="en-US" smtClean="0"/>
              <a:t>‹#›</a:t>
            </a:fld>
            <a:endParaRPr kumimoji="1" lang="ja-JP" altLang="en-US"/>
          </a:p>
        </p:txBody>
      </p:sp>
    </p:spTree>
    <p:extLst>
      <p:ext uri="{BB962C8B-B14F-4D97-AF65-F5344CB8AC3E}">
        <p14:creationId xmlns:p14="http://schemas.microsoft.com/office/powerpoint/2010/main" val="162276213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本来であれば、３～５時間程度はかかる単元であり、観察の仕方を含めてある程度期間をとって指導する内容であることを申し添えます。</a:t>
            </a:r>
          </a:p>
        </p:txBody>
      </p:sp>
      <p:sp>
        <p:nvSpPr>
          <p:cNvPr id="4" name="スライド番号プレースホルダー 3"/>
          <p:cNvSpPr>
            <a:spLocks noGrp="1"/>
          </p:cNvSpPr>
          <p:nvPr>
            <p:ph type="sldNum" sz="quarter" idx="10"/>
          </p:nvPr>
        </p:nvSpPr>
        <p:spPr/>
        <p:txBody>
          <a:bodyPr/>
          <a:lstStyle/>
          <a:p>
            <a:fld id="{6B22A5A9-7577-4010-A695-5BF03329A93E}" type="slidenum">
              <a:rPr kumimoji="1" lang="ja-JP" altLang="en-US" smtClean="0"/>
              <a:t>1</a:t>
            </a:fld>
            <a:endParaRPr kumimoji="1" lang="ja-JP" altLang="en-US"/>
          </a:p>
        </p:txBody>
      </p:sp>
    </p:spTree>
    <p:extLst>
      <p:ext uri="{BB962C8B-B14F-4D97-AF65-F5344CB8AC3E}">
        <p14:creationId xmlns:p14="http://schemas.microsoft.com/office/powerpoint/2010/main" val="2788505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ＭＳ ゴシック" panose="020B0609070205080204" pitchFamily="49" charset="-128"/>
                <a:ea typeface="ＭＳ ゴシック" panose="020B0609070205080204" pitchFamily="49" charset="-128"/>
              </a:rPr>
              <a:t>　この時間で学ぶことは、「温度計を使うと、温かさを数字で表すことができること」です。</a:t>
            </a:r>
            <a:endParaRPr kumimoji="1" lang="en-US" altLang="ja-JP" dirty="0">
              <a:latin typeface="ＭＳ ゴシック" panose="020B0609070205080204" pitchFamily="49" charset="-128"/>
              <a:ea typeface="ＭＳ ゴシック" panose="020B0609070205080204" pitchFamily="49" charset="-128"/>
            </a:endParaRPr>
          </a:p>
          <a:p>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温度計の使い方の「地面の温度の測り方」を説明します。</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大事なことは３つです。</a:t>
            </a:r>
            <a:endParaRPr kumimoji="1" lang="en-US" altLang="ja-JP" dirty="0">
              <a:latin typeface="ＭＳ ゴシック" panose="020B0609070205080204" pitchFamily="49" charset="-128"/>
              <a:ea typeface="ＭＳ ゴシック" panose="020B0609070205080204" pitchFamily="49" charset="-128"/>
            </a:endParaRPr>
          </a:p>
          <a:p>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１つ目は、地面に浅い穴を掘って、温度計の液だめを入れ、まわりの土をかぶせます。</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２つ目は、日なたでは、日光が直接温度計を温めてしまうので、覆いをします。</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３つ目は、温度計の液の先が動かなくなってから、目もりを読みます。</a:t>
            </a:r>
            <a:endParaRPr kumimoji="1" lang="en-US" altLang="ja-JP" dirty="0">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5"/>
          </p:nvPr>
        </p:nvSpPr>
        <p:spPr/>
        <p:txBody>
          <a:bodyPr/>
          <a:lstStyle/>
          <a:p>
            <a:fld id="{6B22A5A9-7577-4010-A695-5BF03329A93E}" type="slidenum">
              <a:rPr kumimoji="1" lang="ja-JP" altLang="en-US" smtClean="0"/>
              <a:t>10</a:t>
            </a:fld>
            <a:endParaRPr kumimoji="1" lang="ja-JP" altLang="en-US"/>
          </a:p>
        </p:txBody>
      </p:sp>
    </p:spTree>
    <p:extLst>
      <p:ext uri="{BB962C8B-B14F-4D97-AF65-F5344CB8AC3E}">
        <p14:creationId xmlns:p14="http://schemas.microsoft.com/office/powerpoint/2010/main" val="2345428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ＭＳ ゴシック" panose="020B0609070205080204" pitchFamily="49" charset="-128"/>
                <a:ea typeface="ＭＳ ゴシック" panose="020B0609070205080204" pitchFamily="49" charset="-128"/>
              </a:rPr>
              <a:t>それでは、</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観察シートに調べたことをまとめていきましょう。</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a:t>
            </a:r>
            <a:r>
              <a:rPr kumimoji="1" lang="en-US" altLang="ja-JP" dirty="0">
                <a:latin typeface="ＭＳ ゴシック" panose="020B0609070205080204" pitchFamily="49" charset="-128"/>
                <a:ea typeface="ＭＳ ゴシック" panose="020B0609070205080204" pitchFamily="49" charset="-128"/>
              </a:rPr>
              <a:t>※</a:t>
            </a:r>
            <a:r>
              <a:rPr kumimoji="1" lang="ja-JP" altLang="en-US" dirty="0">
                <a:latin typeface="ＭＳ ゴシック" panose="020B0609070205080204" pitchFamily="49" charset="-128"/>
                <a:ea typeface="ＭＳ ゴシック" panose="020B0609070205080204" pitchFamily="49" charset="-128"/>
              </a:rPr>
              <a:t>観察シートに書き込む</a:t>
            </a:r>
          </a:p>
          <a:p>
            <a:endParaRPr kumimoji="1" lang="ja-JP" altLang="en-US" dirty="0">
              <a:latin typeface="ＭＳ ゴシック" panose="020B0609070205080204" pitchFamily="49" charset="-128"/>
              <a:ea typeface="ＭＳ ゴシック" panose="020B0609070205080204" pitchFamily="49" charset="-128"/>
            </a:endParaRPr>
          </a:p>
          <a:p>
            <a:endParaRPr kumimoji="1" lang="ja-JP" altLang="en-US" dirty="0">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5"/>
          </p:nvPr>
        </p:nvSpPr>
        <p:spPr/>
        <p:txBody>
          <a:bodyPr/>
          <a:lstStyle/>
          <a:p>
            <a:fld id="{6B22A5A9-7577-4010-A695-5BF03329A93E}" type="slidenum">
              <a:rPr kumimoji="1" lang="ja-JP" altLang="en-US" smtClean="0"/>
              <a:t>11</a:t>
            </a:fld>
            <a:endParaRPr kumimoji="1" lang="ja-JP" altLang="en-US"/>
          </a:p>
        </p:txBody>
      </p:sp>
    </p:spTree>
    <p:extLst>
      <p:ext uri="{BB962C8B-B14F-4D97-AF65-F5344CB8AC3E}">
        <p14:creationId xmlns:p14="http://schemas.microsoft.com/office/powerpoint/2010/main" val="2243067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ＭＳ ゴシック" panose="020B0609070205080204" pitchFamily="49" charset="-128"/>
                <a:ea typeface="ＭＳ ゴシック" panose="020B0609070205080204" pitchFamily="49" charset="-128"/>
              </a:rPr>
              <a:t>　調べた結果です。</a:t>
            </a:r>
            <a:endParaRPr kumimoji="1" lang="en-US" altLang="ja-JP" dirty="0">
              <a:latin typeface="ＭＳ ゴシック" panose="020B0609070205080204" pitchFamily="49" charset="-128"/>
              <a:ea typeface="ＭＳ ゴシック" panose="020B0609070205080204" pitchFamily="49" charset="-128"/>
            </a:endParaRPr>
          </a:p>
          <a:p>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午前</a:t>
            </a:r>
            <a:r>
              <a:rPr kumimoji="1" lang="en-US" altLang="ja-JP" dirty="0">
                <a:latin typeface="ＭＳ ゴシック" panose="020B0609070205080204" pitchFamily="49" charset="-128"/>
                <a:ea typeface="ＭＳ ゴシック" panose="020B0609070205080204" pitchFamily="49" charset="-128"/>
              </a:rPr>
              <a:t>10</a:t>
            </a:r>
            <a:r>
              <a:rPr kumimoji="1" lang="ja-JP" altLang="en-US" dirty="0">
                <a:latin typeface="ＭＳ ゴシック" panose="020B0609070205080204" pitchFamily="49" charset="-128"/>
                <a:ea typeface="ＭＳ ゴシック" panose="020B0609070205080204" pitchFamily="49" charset="-128"/>
              </a:rPr>
              <a:t>時の日なたの地面の温度は</a:t>
            </a:r>
            <a:r>
              <a:rPr kumimoji="1" lang="en-US" altLang="ja-JP" dirty="0">
                <a:latin typeface="ＭＳ ゴシック" panose="020B0609070205080204" pitchFamily="49" charset="-128"/>
                <a:ea typeface="ＭＳ ゴシック" panose="020B0609070205080204" pitchFamily="49" charset="-128"/>
              </a:rPr>
              <a:t>18</a:t>
            </a:r>
            <a:r>
              <a:rPr kumimoji="1" lang="ja-JP" altLang="en-US" dirty="0">
                <a:latin typeface="ＭＳ ゴシック" panose="020B0609070205080204" pitchFamily="49" charset="-128"/>
                <a:ea typeface="ＭＳ ゴシック" panose="020B0609070205080204" pitchFamily="49" charset="-128"/>
              </a:rPr>
              <a:t>度、日かげの地面の温度は</a:t>
            </a:r>
            <a:r>
              <a:rPr kumimoji="1" lang="en-US" altLang="ja-JP" dirty="0">
                <a:latin typeface="ＭＳ ゴシック" panose="020B0609070205080204" pitchFamily="49" charset="-128"/>
                <a:ea typeface="ＭＳ ゴシック" panose="020B0609070205080204" pitchFamily="49" charset="-128"/>
              </a:rPr>
              <a:t>15</a:t>
            </a:r>
            <a:r>
              <a:rPr kumimoji="1" lang="ja-JP" altLang="en-US" dirty="0">
                <a:latin typeface="ＭＳ ゴシック" panose="020B0609070205080204" pitchFamily="49" charset="-128"/>
                <a:ea typeface="ＭＳ ゴシック" panose="020B0609070205080204" pitchFamily="49" charset="-128"/>
              </a:rPr>
              <a:t>度でした。</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そして、正午の日なたの地面の温度は</a:t>
            </a:r>
            <a:r>
              <a:rPr kumimoji="1" lang="en-US" altLang="ja-JP" dirty="0">
                <a:latin typeface="ＭＳ ゴシック" panose="020B0609070205080204" pitchFamily="49" charset="-128"/>
                <a:ea typeface="ＭＳ ゴシック" panose="020B0609070205080204" pitchFamily="49" charset="-128"/>
              </a:rPr>
              <a:t>25</a:t>
            </a:r>
            <a:r>
              <a:rPr kumimoji="1" lang="ja-JP" altLang="en-US" dirty="0">
                <a:latin typeface="ＭＳ ゴシック" panose="020B0609070205080204" pitchFamily="49" charset="-128"/>
                <a:ea typeface="ＭＳ ゴシック" panose="020B0609070205080204" pitchFamily="49" charset="-128"/>
              </a:rPr>
              <a:t>度、日かげの地面の温度は</a:t>
            </a:r>
            <a:r>
              <a:rPr kumimoji="1" lang="en-US" altLang="ja-JP" dirty="0">
                <a:latin typeface="ＭＳ ゴシック" panose="020B0609070205080204" pitchFamily="49" charset="-128"/>
                <a:ea typeface="ＭＳ ゴシック" panose="020B0609070205080204" pitchFamily="49" charset="-128"/>
              </a:rPr>
              <a:t>17</a:t>
            </a:r>
            <a:r>
              <a:rPr kumimoji="1" lang="ja-JP" altLang="en-US" dirty="0">
                <a:latin typeface="ＭＳ ゴシック" panose="020B0609070205080204" pitchFamily="49" charset="-128"/>
                <a:ea typeface="ＭＳ ゴシック" panose="020B0609070205080204" pitchFamily="49" charset="-128"/>
              </a:rPr>
              <a:t>度でした。</a:t>
            </a:r>
            <a:endParaRPr kumimoji="1" lang="en-US" altLang="ja-JP" dirty="0">
              <a:latin typeface="ＭＳ ゴシック" panose="020B0609070205080204" pitchFamily="49" charset="-128"/>
              <a:ea typeface="ＭＳ ゴシック" panose="020B0609070205080204" pitchFamily="49" charset="-128"/>
            </a:endParaRPr>
          </a:p>
          <a:p>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クリック　</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午前</a:t>
            </a:r>
            <a:r>
              <a:rPr kumimoji="1" lang="en-US" altLang="ja-JP" dirty="0">
                <a:latin typeface="ＭＳ ゴシック" panose="020B0609070205080204" pitchFamily="49" charset="-128"/>
                <a:ea typeface="ＭＳ ゴシック" panose="020B0609070205080204" pitchFamily="49" charset="-128"/>
              </a:rPr>
              <a:t>10</a:t>
            </a:r>
            <a:r>
              <a:rPr kumimoji="1" lang="ja-JP" altLang="en-US" dirty="0">
                <a:latin typeface="ＭＳ ゴシック" panose="020B0609070205080204" pitchFamily="49" charset="-128"/>
                <a:ea typeface="ＭＳ ゴシック" panose="020B0609070205080204" pitchFamily="49" charset="-128"/>
              </a:rPr>
              <a:t>時も正午も日なたの方が日かげよりも温度が高い結果でした。</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など、調べた結果を交流しました。</a:t>
            </a:r>
            <a:endParaRPr kumimoji="1" lang="en-US" altLang="ja-JP" dirty="0">
              <a:latin typeface="ＭＳ ゴシック" panose="020B0609070205080204" pitchFamily="49" charset="-128"/>
              <a:ea typeface="ＭＳ ゴシック" panose="020B0609070205080204" pitchFamily="49" charset="-128"/>
            </a:endParaRPr>
          </a:p>
          <a:p>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みなさんの作成した観察シートを比べるとどのような結果になるでしょうか？</a:t>
            </a:r>
          </a:p>
        </p:txBody>
      </p:sp>
      <p:sp>
        <p:nvSpPr>
          <p:cNvPr id="4" name="スライド番号プレースホルダー 3"/>
          <p:cNvSpPr>
            <a:spLocks noGrp="1"/>
          </p:cNvSpPr>
          <p:nvPr>
            <p:ph type="sldNum" sz="quarter" idx="5"/>
          </p:nvPr>
        </p:nvSpPr>
        <p:spPr/>
        <p:txBody>
          <a:bodyPr/>
          <a:lstStyle/>
          <a:p>
            <a:fld id="{6B22A5A9-7577-4010-A695-5BF03329A93E}" type="slidenum">
              <a:rPr kumimoji="1" lang="ja-JP" altLang="en-US" smtClean="0"/>
              <a:t>12</a:t>
            </a:fld>
            <a:endParaRPr kumimoji="1" lang="ja-JP" altLang="en-US"/>
          </a:p>
        </p:txBody>
      </p:sp>
    </p:spTree>
    <p:extLst>
      <p:ext uri="{BB962C8B-B14F-4D97-AF65-F5344CB8AC3E}">
        <p14:creationId xmlns:p14="http://schemas.microsoft.com/office/powerpoint/2010/main" val="3033956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ＭＳ ゴシック" panose="020B0609070205080204" pitchFamily="49" charset="-128"/>
                <a:ea typeface="ＭＳ ゴシック" panose="020B0609070205080204" pitchFamily="49" charset="-128"/>
              </a:rPr>
              <a:t>　この時間で分かったことは、</a:t>
            </a:r>
            <a:endParaRPr kumimoji="1" lang="en-US" altLang="ja-JP" dirty="0">
              <a:latin typeface="ＭＳ ゴシック" panose="020B0609070205080204" pitchFamily="49" charset="-128"/>
              <a:ea typeface="ＭＳ ゴシック" panose="020B0609070205080204" pitchFamily="49" charset="-128"/>
            </a:endParaRPr>
          </a:p>
          <a:p>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「日なたの地面は、日かげの地面に比べて、温度が高い。」です。</a:t>
            </a:r>
          </a:p>
        </p:txBody>
      </p:sp>
      <p:sp>
        <p:nvSpPr>
          <p:cNvPr id="4" name="スライド番号プレースホルダー 3"/>
          <p:cNvSpPr>
            <a:spLocks noGrp="1"/>
          </p:cNvSpPr>
          <p:nvPr>
            <p:ph type="sldNum" sz="quarter" idx="5"/>
          </p:nvPr>
        </p:nvSpPr>
        <p:spPr/>
        <p:txBody>
          <a:bodyPr/>
          <a:lstStyle/>
          <a:p>
            <a:fld id="{6B22A5A9-7577-4010-A695-5BF03329A93E}" type="slidenum">
              <a:rPr kumimoji="1" lang="ja-JP" altLang="en-US" smtClean="0"/>
              <a:t>13</a:t>
            </a:fld>
            <a:endParaRPr kumimoji="1" lang="ja-JP" altLang="en-US"/>
          </a:p>
        </p:txBody>
      </p:sp>
    </p:spTree>
    <p:extLst>
      <p:ext uri="{BB962C8B-B14F-4D97-AF65-F5344CB8AC3E}">
        <p14:creationId xmlns:p14="http://schemas.microsoft.com/office/powerpoint/2010/main" val="4254948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この時間で使う言葉を３つ紹介します。</a:t>
            </a:r>
            <a:endParaRPr kumimoji="1" lang="en-US" altLang="ja-JP" dirty="0"/>
          </a:p>
          <a:p>
            <a:endParaRPr kumimoji="1" lang="en-US" altLang="ja-JP" dirty="0"/>
          </a:p>
          <a:p>
            <a:r>
              <a:rPr kumimoji="1" lang="ja-JP" altLang="en-US" dirty="0"/>
              <a:t>　１つ目は、日なたです。</a:t>
            </a:r>
            <a:endParaRPr kumimoji="1" lang="en-US" altLang="ja-JP" dirty="0"/>
          </a:p>
          <a:p>
            <a:r>
              <a:rPr kumimoji="1" lang="ja-JP" altLang="en-US" dirty="0"/>
              <a:t>　太陽の光が当たっている場所のことを表す言葉のことでした。</a:t>
            </a:r>
            <a:endParaRPr kumimoji="1" lang="en-US" altLang="ja-JP" dirty="0"/>
          </a:p>
          <a:p>
            <a:endParaRPr kumimoji="1" lang="en-US" altLang="ja-JP" dirty="0"/>
          </a:p>
          <a:p>
            <a:r>
              <a:rPr kumimoji="1" lang="ja-JP" altLang="en-US" dirty="0"/>
              <a:t>　２つ目は、日かげです。</a:t>
            </a:r>
            <a:endParaRPr kumimoji="1" lang="en-US" altLang="ja-JP" dirty="0"/>
          </a:p>
          <a:p>
            <a:r>
              <a:rPr kumimoji="1" lang="ja-JP" altLang="en-US" dirty="0"/>
              <a:t>　太陽の光が当たっていない場所のことを表す言葉のことでした。</a:t>
            </a:r>
            <a:endParaRPr kumimoji="1" lang="en-US" altLang="ja-JP" dirty="0"/>
          </a:p>
          <a:p>
            <a:endParaRPr kumimoji="1" lang="en-US" altLang="ja-JP" dirty="0"/>
          </a:p>
          <a:p>
            <a:r>
              <a:rPr kumimoji="1" lang="ja-JP" altLang="en-US" dirty="0"/>
              <a:t>　３つ目は、温度です。</a:t>
            </a:r>
            <a:endParaRPr kumimoji="1" lang="en-US" altLang="ja-JP" dirty="0"/>
          </a:p>
          <a:p>
            <a:r>
              <a:rPr kumimoji="1" lang="ja-JP" altLang="en-US" dirty="0"/>
              <a:t>　「あつい」「つめたい」や、「あつい」「さむい」などを数字の大きさで表す言葉のことでした。</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6B22A5A9-7577-4010-A695-5BF03329A93E}" type="slidenum">
              <a:rPr kumimoji="1" lang="ja-JP" altLang="en-US" smtClean="0"/>
              <a:t>14</a:t>
            </a:fld>
            <a:endParaRPr kumimoji="1" lang="ja-JP" altLang="en-US"/>
          </a:p>
        </p:txBody>
      </p:sp>
    </p:spTree>
    <p:extLst>
      <p:ext uri="{BB962C8B-B14F-4D97-AF65-F5344CB8AC3E}">
        <p14:creationId xmlns:p14="http://schemas.microsoft.com/office/powerpoint/2010/main" val="3204698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ＭＳ ゴシック" panose="020B0609070205080204" pitchFamily="49" charset="-128"/>
                <a:ea typeface="ＭＳ ゴシック" panose="020B0609070205080204" pitchFamily="49" charset="-128"/>
              </a:rPr>
              <a:t>　この時間の振り返りです。</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こちらに示していることを参考にして、この時間の理科の勉強で感じたことを話し合ってみましょう。</a:t>
            </a:r>
            <a:endParaRPr kumimoji="1" lang="en-US" altLang="ja-JP" dirty="0">
              <a:latin typeface="ＭＳ ゴシック" panose="020B0609070205080204" pitchFamily="49" charset="-128"/>
              <a:ea typeface="ＭＳ ゴシック" panose="020B0609070205080204" pitchFamily="49" charset="-128"/>
            </a:endParaRPr>
          </a:p>
          <a:p>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これで、この時間の理科の勉強を終わります。</a:t>
            </a:r>
          </a:p>
        </p:txBody>
      </p:sp>
      <p:sp>
        <p:nvSpPr>
          <p:cNvPr id="4" name="スライド番号プレースホルダー 3"/>
          <p:cNvSpPr>
            <a:spLocks noGrp="1"/>
          </p:cNvSpPr>
          <p:nvPr>
            <p:ph type="sldNum" sz="quarter" idx="5"/>
          </p:nvPr>
        </p:nvSpPr>
        <p:spPr/>
        <p:txBody>
          <a:bodyPr/>
          <a:lstStyle/>
          <a:p>
            <a:fld id="{6B22A5A9-7577-4010-A695-5BF03329A93E}" type="slidenum">
              <a:rPr kumimoji="1" lang="ja-JP" altLang="en-US" smtClean="0"/>
              <a:t>15</a:t>
            </a:fld>
            <a:endParaRPr kumimoji="1" lang="ja-JP" altLang="en-US"/>
          </a:p>
        </p:txBody>
      </p:sp>
    </p:spTree>
    <p:extLst>
      <p:ext uri="{BB962C8B-B14F-4D97-AF65-F5344CB8AC3E}">
        <p14:creationId xmlns:p14="http://schemas.microsoft.com/office/powerpoint/2010/main" val="3420836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この時間で使う言葉を３つ紹介します。</a:t>
            </a:r>
            <a:endParaRPr kumimoji="1" lang="en-US" altLang="ja-JP" dirty="0"/>
          </a:p>
          <a:p>
            <a:endParaRPr kumimoji="1" lang="en-US" altLang="ja-JP" dirty="0"/>
          </a:p>
          <a:p>
            <a:r>
              <a:rPr kumimoji="1" lang="ja-JP" altLang="en-US" dirty="0"/>
              <a:t>　１つ目は、日なたです。</a:t>
            </a:r>
            <a:endParaRPr kumimoji="1" lang="en-US" altLang="ja-JP" dirty="0"/>
          </a:p>
          <a:p>
            <a:r>
              <a:rPr kumimoji="1" lang="ja-JP" altLang="en-US" dirty="0"/>
              <a:t>　太陽の光が当たっている場所のことを表す言葉です。</a:t>
            </a:r>
            <a:endParaRPr kumimoji="1" lang="en-US" altLang="ja-JP" dirty="0"/>
          </a:p>
          <a:p>
            <a:endParaRPr kumimoji="1" lang="en-US" altLang="ja-JP" dirty="0"/>
          </a:p>
          <a:p>
            <a:r>
              <a:rPr kumimoji="1" lang="ja-JP" altLang="en-US" dirty="0"/>
              <a:t>　２つ目は、日かげです。</a:t>
            </a:r>
            <a:endParaRPr kumimoji="1" lang="en-US" altLang="ja-JP" dirty="0"/>
          </a:p>
          <a:p>
            <a:r>
              <a:rPr kumimoji="1" lang="ja-JP" altLang="en-US" dirty="0"/>
              <a:t>　太陽の光が当たっていない場所のことを表す言葉です。</a:t>
            </a:r>
            <a:endParaRPr kumimoji="1" lang="en-US" altLang="ja-JP" dirty="0"/>
          </a:p>
          <a:p>
            <a:endParaRPr kumimoji="1" lang="en-US" altLang="ja-JP" dirty="0"/>
          </a:p>
          <a:p>
            <a:r>
              <a:rPr kumimoji="1" lang="ja-JP" altLang="en-US" dirty="0"/>
              <a:t>　３つ目は、温度です。</a:t>
            </a:r>
            <a:endParaRPr kumimoji="1" lang="en-US" altLang="ja-JP" dirty="0"/>
          </a:p>
          <a:p>
            <a:r>
              <a:rPr kumimoji="1" lang="ja-JP" altLang="en-US" dirty="0"/>
              <a:t>　「</a:t>
            </a:r>
            <a:r>
              <a:rPr kumimoji="1" lang="ja-JP" altLang="en-US"/>
              <a:t>あつい」「</a:t>
            </a:r>
            <a:r>
              <a:rPr kumimoji="1" lang="ja-JP" altLang="en-US" dirty="0"/>
              <a:t>つめたい</a:t>
            </a:r>
            <a:r>
              <a:rPr kumimoji="1" lang="ja-JP" altLang="en-US"/>
              <a:t>」や、「あつい」「</a:t>
            </a:r>
            <a:r>
              <a:rPr kumimoji="1" lang="ja-JP" altLang="en-US" dirty="0"/>
              <a:t>さむい」など</a:t>
            </a:r>
            <a:r>
              <a:rPr kumimoji="1" lang="ja-JP" altLang="en-US"/>
              <a:t>を数字の大きさで</a:t>
            </a:r>
            <a:r>
              <a:rPr kumimoji="1" lang="ja-JP" altLang="en-US" dirty="0"/>
              <a:t>表す言葉です。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6B22A5A9-7577-4010-A695-5BF03329A93E}" type="slidenum">
              <a:rPr kumimoji="1" lang="ja-JP" altLang="en-US" smtClean="0"/>
              <a:t>2</a:t>
            </a:fld>
            <a:endParaRPr kumimoji="1" lang="ja-JP" altLang="en-US"/>
          </a:p>
        </p:txBody>
      </p:sp>
    </p:spTree>
    <p:extLst>
      <p:ext uri="{BB962C8B-B14F-4D97-AF65-F5344CB8AC3E}">
        <p14:creationId xmlns:p14="http://schemas.microsoft.com/office/powerpoint/2010/main" val="3773436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ＭＳ ゴシック" panose="020B0609070205080204" pitchFamily="49" charset="-128"/>
                <a:ea typeface="ＭＳ ゴシック" panose="020B0609070205080204" pitchFamily="49" charset="-128"/>
              </a:rPr>
              <a:t>　よく晴れた日には、地面に日なたと日かげができます。</a:t>
            </a:r>
          </a:p>
        </p:txBody>
      </p:sp>
      <p:sp>
        <p:nvSpPr>
          <p:cNvPr id="4" name="スライド番号プレースホルダー 3"/>
          <p:cNvSpPr>
            <a:spLocks noGrp="1"/>
          </p:cNvSpPr>
          <p:nvPr>
            <p:ph type="sldNum" sz="quarter" idx="5"/>
          </p:nvPr>
        </p:nvSpPr>
        <p:spPr/>
        <p:txBody>
          <a:bodyPr/>
          <a:lstStyle/>
          <a:p>
            <a:fld id="{6B22A5A9-7577-4010-A695-5BF03329A93E}" type="slidenum">
              <a:rPr kumimoji="1" lang="ja-JP" altLang="en-US" smtClean="0"/>
              <a:t>3</a:t>
            </a:fld>
            <a:endParaRPr kumimoji="1" lang="ja-JP" altLang="en-US"/>
          </a:p>
        </p:txBody>
      </p:sp>
    </p:spTree>
    <p:extLst>
      <p:ext uri="{BB962C8B-B14F-4D97-AF65-F5344CB8AC3E}">
        <p14:creationId xmlns:p14="http://schemas.microsoft.com/office/powerpoint/2010/main" val="3851437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ＭＳ ゴシック" panose="020B0609070205080204" pitchFamily="49" charset="-128"/>
                <a:ea typeface="ＭＳ ゴシック" panose="020B0609070205080204" pitchFamily="49" charset="-128"/>
              </a:rPr>
              <a:t>　この時間の問題です。</a:t>
            </a:r>
            <a:endParaRPr kumimoji="1" lang="en-US" altLang="ja-JP" dirty="0">
              <a:latin typeface="ＭＳ ゴシック" panose="020B0609070205080204" pitchFamily="49" charset="-128"/>
              <a:ea typeface="ＭＳ ゴシック" panose="020B0609070205080204" pitchFamily="49" charset="-128"/>
            </a:endParaRPr>
          </a:p>
          <a:p>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「日なたの砂浜は、暑そうだけど、日かげの砂浜は暑くないのかな？」</a:t>
            </a:r>
            <a:endParaRPr kumimoji="1" lang="en-US" altLang="ja-JP" dirty="0">
              <a:latin typeface="ＭＳ ゴシック" panose="020B0609070205080204" pitchFamily="49" charset="-128"/>
              <a:ea typeface="ＭＳ ゴシック" panose="020B0609070205080204" pitchFamily="49" charset="-128"/>
            </a:endParaRPr>
          </a:p>
          <a:p>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みなさんは、どう思いますか？</a:t>
            </a:r>
            <a:endParaRPr kumimoji="1" lang="en-US" altLang="ja-JP" dirty="0">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5"/>
          </p:nvPr>
        </p:nvSpPr>
        <p:spPr/>
        <p:txBody>
          <a:bodyPr/>
          <a:lstStyle/>
          <a:p>
            <a:fld id="{6B22A5A9-7577-4010-A695-5BF03329A93E}" type="slidenum">
              <a:rPr kumimoji="1" lang="ja-JP" altLang="en-US" smtClean="0"/>
              <a:t>4</a:t>
            </a:fld>
            <a:endParaRPr kumimoji="1" lang="ja-JP" altLang="en-US"/>
          </a:p>
        </p:txBody>
      </p:sp>
    </p:spTree>
    <p:extLst>
      <p:ext uri="{BB962C8B-B14F-4D97-AF65-F5344CB8AC3E}">
        <p14:creationId xmlns:p14="http://schemas.microsoft.com/office/powerpoint/2010/main" val="1567819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ＭＳ ゴシック" panose="020B0609070205080204" pitchFamily="49" charset="-128"/>
                <a:ea typeface="ＭＳ ゴシック" panose="020B0609070205080204" pitchFamily="49" charset="-128"/>
              </a:rPr>
              <a:t>　この時間の「やってみよう」は、</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クリック１</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「日なたと日かげで、地面の違いを調べてみよう。」です。</a:t>
            </a:r>
            <a:endParaRPr kumimoji="1" lang="en-US" altLang="ja-JP" dirty="0">
              <a:latin typeface="ＭＳ ゴシック" panose="020B0609070205080204" pitchFamily="49" charset="-128"/>
              <a:ea typeface="ＭＳ ゴシック" panose="020B0609070205080204" pitchFamily="49" charset="-128"/>
            </a:endParaRPr>
          </a:p>
          <a:p>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クリック２</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観察のポイントは、日なたと日かげで地面を触って、温かさや湿り具合を調べます。</a:t>
            </a:r>
            <a:endParaRPr kumimoji="1" lang="en-US" altLang="ja-JP" dirty="0">
              <a:latin typeface="ＭＳ ゴシック" panose="020B0609070205080204" pitchFamily="49" charset="-128"/>
              <a:ea typeface="ＭＳ ゴシック" panose="020B0609070205080204" pitchFamily="49" charset="-128"/>
            </a:endParaRPr>
          </a:p>
          <a:p>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いつも、日かげになっている地面も調べます。</a:t>
            </a:r>
            <a:endParaRPr kumimoji="1" lang="en-US" altLang="ja-JP" dirty="0">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5"/>
          </p:nvPr>
        </p:nvSpPr>
        <p:spPr/>
        <p:txBody>
          <a:bodyPr/>
          <a:lstStyle/>
          <a:p>
            <a:fld id="{6B22A5A9-7577-4010-A695-5BF03329A93E}" type="slidenum">
              <a:rPr kumimoji="1" lang="ja-JP" altLang="en-US" smtClean="0"/>
              <a:t>5</a:t>
            </a:fld>
            <a:endParaRPr kumimoji="1" lang="ja-JP" altLang="en-US"/>
          </a:p>
        </p:txBody>
      </p:sp>
    </p:spTree>
    <p:extLst>
      <p:ext uri="{BB962C8B-B14F-4D97-AF65-F5344CB8AC3E}">
        <p14:creationId xmlns:p14="http://schemas.microsoft.com/office/powerpoint/2010/main" val="3279318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ＭＳ ゴシック" panose="020B0609070205080204" pitchFamily="49" charset="-128"/>
                <a:ea typeface="ＭＳ ゴシック" panose="020B0609070205080204" pitchFamily="49" charset="-128"/>
              </a:rPr>
              <a:t>　日なたの地面は、日かげの地面に比べて、温かく、乾いた感じがします。</a:t>
            </a:r>
            <a:endParaRPr kumimoji="1" lang="en-US" altLang="ja-JP" dirty="0">
              <a:latin typeface="ＭＳ ゴシック" panose="020B0609070205080204" pitchFamily="49" charset="-128"/>
              <a:ea typeface="ＭＳ ゴシック" panose="020B0609070205080204" pitchFamily="49" charset="-128"/>
            </a:endParaRPr>
          </a:p>
          <a:p>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「日なたと日かげで、地面の温かさは、どのくらい違うのでしょうか？」</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「いつでも、日なたの方が、日かげよりも温かいのでしょうか？」</a:t>
            </a:r>
          </a:p>
        </p:txBody>
      </p:sp>
      <p:sp>
        <p:nvSpPr>
          <p:cNvPr id="4" name="スライド番号プレースホルダー 3"/>
          <p:cNvSpPr>
            <a:spLocks noGrp="1"/>
          </p:cNvSpPr>
          <p:nvPr>
            <p:ph type="sldNum" sz="quarter" idx="5"/>
          </p:nvPr>
        </p:nvSpPr>
        <p:spPr/>
        <p:txBody>
          <a:bodyPr/>
          <a:lstStyle/>
          <a:p>
            <a:fld id="{6B22A5A9-7577-4010-A695-5BF03329A93E}" type="slidenum">
              <a:rPr kumimoji="1" lang="ja-JP" altLang="en-US" smtClean="0"/>
              <a:t>6</a:t>
            </a:fld>
            <a:endParaRPr kumimoji="1" lang="ja-JP" altLang="en-US"/>
          </a:p>
        </p:txBody>
      </p:sp>
    </p:spTree>
    <p:extLst>
      <p:ext uri="{BB962C8B-B14F-4D97-AF65-F5344CB8AC3E}">
        <p14:creationId xmlns:p14="http://schemas.microsoft.com/office/powerpoint/2010/main" val="3306256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ＭＳ ゴシック" panose="020B0609070205080204" pitchFamily="49" charset="-128"/>
                <a:ea typeface="ＭＳ ゴシック" panose="020B0609070205080204" pitchFamily="49" charset="-128"/>
              </a:rPr>
              <a:t>　この時間の問題です。</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「日なたの地面と日かげの地面では、温かさにどのような違いがあるのだろうか。」</a:t>
            </a:r>
            <a:endParaRPr kumimoji="1" lang="en-US" altLang="ja-JP" dirty="0">
              <a:latin typeface="ＭＳ ゴシック" panose="020B0609070205080204" pitchFamily="49" charset="-128"/>
              <a:ea typeface="ＭＳ ゴシック" panose="020B0609070205080204" pitchFamily="49" charset="-128"/>
            </a:endParaRPr>
          </a:p>
          <a:p>
            <a:endParaRPr kumimoji="1" lang="en-US" altLang="ja-JP" dirty="0">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5"/>
          </p:nvPr>
        </p:nvSpPr>
        <p:spPr/>
        <p:txBody>
          <a:bodyPr/>
          <a:lstStyle/>
          <a:p>
            <a:fld id="{6B22A5A9-7577-4010-A695-5BF03329A93E}" type="slidenum">
              <a:rPr kumimoji="1" lang="ja-JP" altLang="en-US" smtClean="0"/>
              <a:t>7</a:t>
            </a:fld>
            <a:endParaRPr kumimoji="1" lang="ja-JP" altLang="en-US"/>
          </a:p>
        </p:txBody>
      </p:sp>
    </p:spTree>
    <p:extLst>
      <p:ext uri="{BB962C8B-B14F-4D97-AF65-F5344CB8AC3E}">
        <p14:creationId xmlns:p14="http://schemas.microsoft.com/office/powerpoint/2010/main" val="1567819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ＭＳ ゴシック" panose="020B0609070205080204" pitchFamily="49" charset="-128"/>
                <a:ea typeface="ＭＳ ゴシック" panose="020B0609070205080204" pitchFamily="49" charset="-128"/>
              </a:rPr>
              <a:t>　この時間の観察は、</a:t>
            </a:r>
            <a:endParaRPr kumimoji="1" lang="en-US" altLang="ja-JP" dirty="0">
              <a:latin typeface="ＭＳ ゴシック" panose="020B0609070205080204" pitchFamily="49" charset="-128"/>
              <a:ea typeface="ＭＳ ゴシック" panose="020B0609070205080204" pitchFamily="49" charset="-128"/>
            </a:endParaRPr>
          </a:p>
          <a:p>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「日なたの地面と日かげの地面の温かさを温度計で調べよう。」です。</a:t>
            </a:r>
            <a:endParaRPr kumimoji="1" lang="en-US" altLang="ja-JP" dirty="0">
              <a:latin typeface="ＭＳ ゴシック" panose="020B0609070205080204" pitchFamily="49" charset="-128"/>
              <a:ea typeface="ＭＳ ゴシック" panose="020B0609070205080204" pitchFamily="49" charset="-128"/>
            </a:endParaRPr>
          </a:p>
          <a:p>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観察の流れは、次の２つです。１「午前</a:t>
            </a:r>
            <a:r>
              <a:rPr kumimoji="1" lang="en-US" altLang="ja-JP" dirty="0">
                <a:latin typeface="ＭＳ ゴシック" panose="020B0609070205080204" pitchFamily="49" charset="-128"/>
                <a:ea typeface="ＭＳ ゴシック" panose="020B0609070205080204" pitchFamily="49" charset="-128"/>
              </a:rPr>
              <a:t>10</a:t>
            </a:r>
            <a:r>
              <a:rPr kumimoji="1" lang="ja-JP" altLang="en-US" dirty="0">
                <a:latin typeface="ＭＳ ゴシック" panose="020B0609070205080204" pitchFamily="49" charset="-128"/>
                <a:ea typeface="ＭＳ ゴシック" panose="020B0609070205080204" pitchFamily="49" charset="-128"/>
              </a:rPr>
              <a:t>時頃に、日なたと日かげの地面の温度を図ります。」、２「正午ごろに１と同じ場所で地面の温度を測ります。」</a:t>
            </a:r>
            <a:endParaRPr kumimoji="1" lang="en-US" altLang="ja-JP" dirty="0">
              <a:latin typeface="ＭＳ ゴシック" panose="020B0609070205080204" pitchFamily="49" charset="-128"/>
              <a:ea typeface="ＭＳ ゴシック" panose="020B0609070205080204" pitchFamily="49" charset="-128"/>
            </a:endParaRPr>
          </a:p>
          <a:p>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ワークシートに日なたの地面と日かげの地面の温度を記入します。</a:t>
            </a:r>
            <a:endParaRPr kumimoji="1" lang="en-US" altLang="ja-JP" dirty="0">
              <a:latin typeface="ＭＳ ゴシック" panose="020B0609070205080204" pitchFamily="49" charset="-128"/>
              <a:ea typeface="ＭＳ ゴシック" panose="020B0609070205080204" pitchFamily="49" charset="-128"/>
            </a:endParaRPr>
          </a:p>
          <a:p>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ワークシートに調べたことをまとめていきましょう。</a:t>
            </a:r>
          </a:p>
        </p:txBody>
      </p:sp>
      <p:sp>
        <p:nvSpPr>
          <p:cNvPr id="4" name="スライド番号プレースホルダー 3"/>
          <p:cNvSpPr>
            <a:spLocks noGrp="1"/>
          </p:cNvSpPr>
          <p:nvPr>
            <p:ph type="sldNum" sz="quarter" idx="5"/>
          </p:nvPr>
        </p:nvSpPr>
        <p:spPr/>
        <p:txBody>
          <a:bodyPr/>
          <a:lstStyle/>
          <a:p>
            <a:fld id="{6B22A5A9-7577-4010-A695-5BF03329A93E}" type="slidenum">
              <a:rPr kumimoji="1" lang="ja-JP" altLang="en-US" smtClean="0"/>
              <a:t>8</a:t>
            </a:fld>
            <a:endParaRPr kumimoji="1" lang="ja-JP" altLang="en-US"/>
          </a:p>
        </p:txBody>
      </p:sp>
    </p:spTree>
    <p:extLst>
      <p:ext uri="{BB962C8B-B14F-4D97-AF65-F5344CB8AC3E}">
        <p14:creationId xmlns:p14="http://schemas.microsoft.com/office/powerpoint/2010/main" val="67213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ＭＳ ゴシック" panose="020B0609070205080204" pitchFamily="49" charset="-128"/>
                <a:ea typeface="ＭＳ ゴシック" panose="020B0609070205080204" pitchFamily="49" charset="-128"/>
              </a:rPr>
              <a:t>　この時間で学ぶことは、「温度計を使うと、温かさを数字で表すことができること」です。</a:t>
            </a:r>
            <a:endParaRPr kumimoji="1" lang="en-US" altLang="ja-JP" dirty="0">
              <a:latin typeface="ＭＳ ゴシック" panose="020B0609070205080204" pitchFamily="49" charset="-128"/>
              <a:ea typeface="ＭＳ ゴシック" panose="020B0609070205080204" pitchFamily="49" charset="-128"/>
            </a:endParaRPr>
          </a:p>
          <a:p>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クリック１</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温度計を使うと、液だめのまわりにあるものの温度を測ることができます。</a:t>
            </a:r>
            <a:endParaRPr kumimoji="1" lang="en-US" altLang="ja-JP" dirty="0">
              <a:latin typeface="ＭＳ ゴシック" panose="020B0609070205080204" pitchFamily="49" charset="-128"/>
              <a:ea typeface="ＭＳ ゴシック" panose="020B0609070205080204" pitchFamily="49" charset="-128"/>
            </a:endParaRPr>
          </a:p>
          <a:p>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クリック２</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温度計の使い方の「目もりの読み方」を説明します。</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大事なことは２つです。</a:t>
            </a:r>
            <a:endParaRPr kumimoji="1" lang="en-US" altLang="ja-JP" dirty="0">
              <a:latin typeface="ＭＳ ゴシック" panose="020B0609070205080204" pitchFamily="49" charset="-128"/>
              <a:ea typeface="ＭＳ ゴシック" panose="020B0609070205080204" pitchFamily="49" charset="-128"/>
            </a:endParaRPr>
          </a:p>
          <a:p>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１つ目は、温度計の真横から、目もりを読みます。</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２つ目は、線と線の間にあるときは、近い方の目もりを読みます。</a:t>
            </a:r>
            <a:endParaRPr kumimoji="1" lang="en-US" altLang="ja-JP" dirty="0">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5"/>
          </p:nvPr>
        </p:nvSpPr>
        <p:spPr/>
        <p:txBody>
          <a:bodyPr/>
          <a:lstStyle/>
          <a:p>
            <a:fld id="{6B22A5A9-7577-4010-A695-5BF03329A93E}" type="slidenum">
              <a:rPr kumimoji="1" lang="ja-JP" altLang="en-US" smtClean="0"/>
              <a:t>9</a:t>
            </a:fld>
            <a:endParaRPr kumimoji="1" lang="ja-JP" altLang="en-US"/>
          </a:p>
        </p:txBody>
      </p:sp>
    </p:spTree>
    <p:extLst>
      <p:ext uri="{BB962C8B-B14F-4D97-AF65-F5344CB8AC3E}">
        <p14:creationId xmlns:p14="http://schemas.microsoft.com/office/powerpoint/2010/main" val="568724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E6956B-4102-4CED-AA9D-F92529AE30D6}"/>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3DDA6306-A329-49F4-8BAB-69E9B223F3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C41C878B-A28A-4BCE-88D3-38DFDCF79E65}"/>
              </a:ext>
            </a:extLst>
          </p:cNvPr>
          <p:cNvSpPr>
            <a:spLocks noGrp="1"/>
          </p:cNvSpPr>
          <p:nvPr>
            <p:ph type="dt" sz="half" idx="10"/>
          </p:nvPr>
        </p:nvSpPr>
        <p:spPr/>
        <p:txBody>
          <a:bodyPr/>
          <a:lstStyle/>
          <a:p>
            <a:fld id="{2694AE2A-78AC-40DF-A965-EEE62D706BCB}" type="datetimeFigureOut">
              <a:rPr kumimoji="1" lang="ja-JP" altLang="en-US" smtClean="0"/>
              <a:t>2021/7/27</a:t>
            </a:fld>
            <a:endParaRPr kumimoji="1" lang="ja-JP" altLang="en-US"/>
          </a:p>
        </p:txBody>
      </p:sp>
      <p:sp>
        <p:nvSpPr>
          <p:cNvPr id="5" name="フッター プレースホルダー 4">
            <a:extLst>
              <a:ext uri="{FF2B5EF4-FFF2-40B4-BE49-F238E27FC236}">
                <a16:creationId xmlns:a16="http://schemas.microsoft.com/office/drawing/2014/main" id="{EAFF5885-E156-4267-8AFE-8567E194E73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7AE9470-40A4-4912-B9FF-886F94AC9FFC}"/>
              </a:ext>
            </a:extLst>
          </p:cNvPr>
          <p:cNvSpPr>
            <a:spLocks noGrp="1"/>
          </p:cNvSpPr>
          <p:nvPr>
            <p:ph type="sldNum" sz="quarter" idx="12"/>
          </p:nvPr>
        </p:nvSpPr>
        <p:spPr/>
        <p:txBody>
          <a:bodyPr/>
          <a:lstStyle/>
          <a:p>
            <a:fld id="{8FA8F129-C475-4A51-A06E-0CFFFA0A3FE4}" type="slidenum">
              <a:rPr kumimoji="1" lang="ja-JP" altLang="en-US" smtClean="0"/>
              <a:t>‹#›</a:t>
            </a:fld>
            <a:endParaRPr kumimoji="1" lang="ja-JP" altLang="en-US"/>
          </a:p>
        </p:txBody>
      </p:sp>
    </p:spTree>
    <p:extLst>
      <p:ext uri="{BB962C8B-B14F-4D97-AF65-F5344CB8AC3E}">
        <p14:creationId xmlns:p14="http://schemas.microsoft.com/office/powerpoint/2010/main" val="2626602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2EA721-3332-48D7-83E4-EC7B46D1CE51}"/>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F62D018-4DC5-47C3-809B-7BFCACEAAF9C}"/>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D7A0ADA-3298-4259-A288-5D2190E3067C}"/>
              </a:ext>
            </a:extLst>
          </p:cNvPr>
          <p:cNvSpPr>
            <a:spLocks noGrp="1"/>
          </p:cNvSpPr>
          <p:nvPr>
            <p:ph type="dt" sz="half" idx="10"/>
          </p:nvPr>
        </p:nvSpPr>
        <p:spPr/>
        <p:txBody>
          <a:bodyPr/>
          <a:lstStyle/>
          <a:p>
            <a:fld id="{2694AE2A-78AC-40DF-A965-EEE62D706BCB}" type="datetimeFigureOut">
              <a:rPr kumimoji="1" lang="ja-JP" altLang="en-US" smtClean="0"/>
              <a:t>2021/7/27</a:t>
            </a:fld>
            <a:endParaRPr kumimoji="1" lang="ja-JP" altLang="en-US"/>
          </a:p>
        </p:txBody>
      </p:sp>
      <p:sp>
        <p:nvSpPr>
          <p:cNvPr id="5" name="フッター プレースホルダー 4">
            <a:extLst>
              <a:ext uri="{FF2B5EF4-FFF2-40B4-BE49-F238E27FC236}">
                <a16:creationId xmlns:a16="http://schemas.microsoft.com/office/drawing/2014/main" id="{C18332AB-94A4-472F-AFDB-5C03777A010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554B55A-8F21-456D-B1C3-971A289F1B93}"/>
              </a:ext>
            </a:extLst>
          </p:cNvPr>
          <p:cNvSpPr>
            <a:spLocks noGrp="1"/>
          </p:cNvSpPr>
          <p:nvPr>
            <p:ph type="sldNum" sz="quarter" idx="12"/>
          </p:nvPr>
        </p:nvSpPr>
        <p:spPr/>
        <p:txBody>
          <a:bodyPr/>
          <a:lstStyle/>
          <a:p>
            <a:fld id="{8FA8F129-C475-4A51-A06E-0CFFFA0A3FE4}" type="slidenum">
              <a:rPr kumimoji="1" lang="ja-JP" altLang="en-US" smtClean="0"/>
              <a:t>‹#›</a:t>
            </a:fld>
            <a:endParaRPr kumimoji="1" lang="ja-JP" altLang="en-US"/>
          </a:p>
        </p:txBody>
      </p:sp>
    </p:spTree>
    <p:extLst>
      <p:ext uri="{BB962C8B-B14F-4D97-AF65-F5344CB8AC3E}">
        <p14:creationId xmlns:p14="http://schemas.microsoft.com/office/powerpoint/2010/main" val="663058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8AD9395-14CB-4BC6-99D6-39A2CDA77C6F}"/>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845EF6A-5FAD-4CFF-AB20-FFD0F0BE8255}"/>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265FDB4-7E23-4A31-A19A-3EF3A2BE9DD1}"/>
              </a:ext>
            </a:extLst>
          </p:cNvPr>
          <p:cNvSpPr>
            <a:spLocks noGrp="1"/>
          </p:cNvSpPr>
          <p:nvPr>
            <p:ph type="dt" sz="half" idx="10"/>
          </p:nvPr>
        </p:nvSpPr>
        <p:spPr/>
        <p:txBody>
          <a:bodyPr/>
          <a:lstStyle/>
          <a:p>
            <a:fld id="{2694AE2A-78AC-40DF-A965-EEE62D706BCB}" type="datetimeFigureOut">
              <a:rPr kumimoji="1" lang="ja-JP" altLang="en-US" smtClean="0"/>
              <a:t>2021/7/27</a:t>
            </a:fld>
            <a:endParaRPr kumimoji="1" lang="ja-JP" altLang="en-US"/>
          </a:p>
        </p:txBody>
      </p:sp>
      <p:sp>
        <p:nvSpPr>
          <p:cNvPr id="5" name="フッター プレースホルダー 4">
            <a:extLst>
              <a:ext uri="{FF2B5EF4-FFF2-40B4-BE49-F238E27FC236}">
                <a16:creationId xmlns:a16="http://schemas.microsoft.com/office/drawing/2014/main" id="{1D2E1427-7364-44D5-BD27-A8724D9B87C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CBC5DE8-FAED-44EB-8D4B-60399A4291E5}"/>
              </a:ext>
            </a:extLst>
          </p:cNvPr>
          <p:cNvSpPr>
            <a:spLocks noGrp="1"/>
          </p:cNvSpPr>
          <p:nvPr>
            <p:ph type="sldNum" sz="quarter" idx="12"/>
          </p:nvPr>
        </p:nvSpPr>
        <p:spPr/>
        <p:txBody>
          <a:bodyPr/>
          <a:lstStyle/>
          <a:p>
            <a:fld id="{8FA8F129-C475-4A51-A06E-0CFFFA0A3FE4}" type="slidenum">
              <a:rPr kumimoji="1" lang="ja-JP" altLang="en-US" smtClean="0"/>
              <a:t>‹#›</a:t>
            </a:fld>
            <a:endParaRPr kumimoji="1" lang="ja-JP" altLang="en-US"/>
          </a:p>
        </p:txBody>
      </p:sp>
    </p:spTree>
    <p:extLst>
      <p:ext uri="{BB962C8B-B14F-4D97-AF65-F5344CB8AC3E}">
        <p14:creationId xmlns:p14="http://schemas.microsoft.com/office/powerpoint/2010/main" val="166234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5CF074-0746-4786-B17C-CBA9C256D23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A14ABF9-A4B8-464D-99F8-6FC34676E41C}"/>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848B9B8-6016-4368-A49B-7640BA9DA896}"/>
              </a:ext>
            </a:extLst>
          </p:cNvPr>
          <p:cNvSpPr>
            <a:spLocks noGrp="1"/>
          </p:cNvSpPr>
          <p:nvPr>
            <p:ph type="dt" sz="half" idx="10"/>
          </p:nvPr>
        </p:nvSpPr>
        <p:spPr/>
        <p:txBody>
          <a:bodyPr/>
          <a:lstStyle/>
          <a:p>
            <a:fld id="{2694AE2A-78AC-40DF-A965-EEE62D706BCB}" type="datetimeFigureOut">
              <a:rPr kumimoji="1" lang="ja-JP" altLang="en-US" smtClean="0"/>
              <a:t>2021/7/27</a:t>
            </a:fld>
            <a:endParaRPr kumimoji="1" lang="ja-JP" altLang="en-US"/>
          </a:p>
        </p:txBody>
      </p:sp>
      <p:sp>
        <p:nvSpPr>
          <p:cNvPr id="5" name="フッター プレースホルダー 4">
            <a:extLst>
              <a:ext uri="{FF2B5EF4-FFF2-40B4-BE49-F238E27FC236}">
                <a16:creationId xmlns:a16="http://schemas.microsoft.com/office/drawing/2014/main" id="{FF1A81E2-CACD-4CB1-9D10-7329A06C740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750C7FF-3FF5-461F-80A6-4BD1736C3A6A}"/>
              </a:ext>
            </a:extLst>
          </p:cNvPr>
          <p:cNvSpPr>
            <a:spLocks noGrp="1"/>
          </p:cNvSpPr>
          <p:nvPr>
            <p:ph type="sldNum" sz="quarter" idx="12"/>
          </p:nvPr>
        </p:nvSpPr>
        <p:spPr/>
        <p:txBody>
          <a:bodyPr/>
          <a:lstStyle/>
          <a:p>
            <a:fld id="{8FA8F129-C475-4A51-A06E-0CFFFA0A3FE4}" type="slidenum">
              <a:rPr kumimoji="1" lang="ja-JP" altLang="en-US" smtClean="0"/>
              <a:t>‹#›</a:t>
            </a:fld>
            <a:endParaRPr kumimoji="1" lang="ja-JP" altLang="en-US"/>
          </a:p>
        </p:txBody>
      </p:sp>
    </p:spTree>
    <p:extLst>
      <p:ext uri="{BB962C8B-B14F-4D97-AF65-F5344CB8AC3E}">
        <p14:creationId xmlns:p14="http://schemas.microsoft.com/office/powerpoint/2010/main" val="3638197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AE60D1-2469-4823-97D2-74A5C4DD73E3}"/>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686021A-1181-4540-8863-ACD7FC823A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2CA72AA5-34ED-486E-BBC1-177396804E58}"/>
              </a:ext>
            </a:extLst>
          </p:cNvPr>
          <p:cNvSpPr>
            <a:spLocks noGrp="1"/>
          </p:cNvSpPr>
          <p:nvPr>
            <p:ph type="dt" sz="half" idx="10"/>
          </p:nvPr>
        </p:nvSpPr>
        <p:spPr/>
        <p:txBody>
          <a:bodyPr/>
          <a:lstStyle/>
          <a:p>
            <a:fld id="{2694AE2A-78AC-40DF-A965-EEE62D706BCB}" type="datetimeFigureOut">
              <a:rPr kumimoji="1" lang="ja-JP" altLang="en-US" smtClean="0"/>
              <a:t>2021/7/27</a:t>
            </a:fld>
            <a:endParaRPr kumimoji="1" lang="ja-JP" altLang="en-US"/>
          </a:p>
        </p:txBody>
      </p:sp>
      <p:sp>
        <p:nvSpPr>
          <p:cNvPr id="5" name="フッター プレースホルダー 4">
            <a:extLst>
              <a:ext uri="{FF2B5EF4-FFF2-40B4-BE49-F238E27FC236}">
                <a16:creationId xmlns:a16="http://schemas.microsoft.com/office/drawing/2014/main" id="{0BFC1883-0872-4D1F-BBB4-3AD3066C90A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27CA6C5-31B9-4150-8CC1-0F0BEA28E60F}"/>
              </a:ext>
            </a:extLst>
          </p:cNvPr>
          <p:cNvSpPr>
            <a:spLocks noGrp="1"/>
          </p:cNvSpPr>
          <p:nvPr>
            <p:ph type="sldNum" sz="quarter" idx="12"/>
          </p:nvPr>
        </p:nvSpPr>
        <p:spPr/>
        <p:txBody>
          <a:bodyPr/>
          <a:lstStyle/>
          <a:p>
            <a:fld id="{8FA8F129-C475-4A51-A06E-0CFFFA0A3FE4}" type="slidenum">
              <a:rPr kumimoji="1" lang="ja-JP" altLang="en-US" smtClean="0"/>
              <a:t>‹#›</a:t>
            </a:fld>
            <a:endParaRPr kumimoji="1" lang="ja-JP" altLang="en-US"/>
          </a:p>
        </p:txBody>
      </p:sp>
    </p:spTree>
    <p:extLst>
      <p:ext uri="{BB962C8B-B14F-4D97-AF65-F5344CB8AC3E}">
        <p14:creationId xmlns:p14="http://schemas.microsoft.com/office/powerpoint/2010/main" val="2287515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ECB8C1-532B-47C8-8F41-1AA21EB3C96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A9E941A-73C3-452F-B79D-2AE7AD4D1CAD}"/>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E76F6BD1-A7E1-4F02-9AC1-C299D75DD415}"/>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C889E979-F7A4-425F-A28C-D4EB9256BE5A}"/>
              </a:ext>
            </a:extLst>
          </p:cNvPr>
          <p:cNvSpPr>
            <a:spLocks noGrp="1"/>
          </p:cNvSpPr>
          <p:nvPr>
            <p:ph type="dt" sz="half" idx="10"/>
          </p:nvPr>
        </p:nvSpPr>
        <p:spPr/>
        <p:txBody>
          <a:bodyPr/>
          <a:lstStyle/>
          <a:p>
            <a:fld id="{2694AE2A-78AC-40DF-A965-EEE62D706BCB}" type="datetimeFigureOut">
              <a:rPr kumimoji="1" lang="ja-JP" altLang="en-US" smtClean="0"/>
              <a:t>2021/7/27</a:t>
            </a:fld>
            <a:endParaRPr kumimoji="1" lang="ja-JP" altLang="en-US"/>
          </a:p>
        </p:txBody>
      </p:sp>
      <p:sp>
        <p:nvSpPr>
          <p:cNvPr id="6" name="フッター プレースホルダー 5">
            <a:extLst>
              <a:ext uri="{FF2B5EF4-FFF2-40B4-BE49-F238E27FC236}">
                <a16:creationId xmlns:a16="http://schemas.microsoft.com/office/drawing/2014/main" id="{3CD4D0E1-BC81-419D-87B2-2FD6F20C59F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4561E8F-5251-4646-B436-AE8D705C2979}"/>
              </a:ext>
            </a:extLst>
          </p:cNvPr>
          <p:cNvSpPr>
            <a:spLocks noGrp="1"/>
          </p:cNvSpPr>
          <p:nvPr>
            <p:ph type="sldNum" sz="quarter" idx="12"/>
          </p:nvPr>
        </p:nvSpPr>
        <p:spPr/>
        <p:txBody>
          <a:bodyPr/>
          <a:lstStyle/>
          <a:p>
            <a:fld id="{8FA8F129-C475-4A51-A06E-0CFFFA0A3FE4}" type="slidenum">
              <a:rPr kumimoji="1" lang="ja-JP" altLang="en-US" smtClean="0"/>
              <a:t>‹#›</a:t>
            </a:fld>
            <a:endParaRPr kumimoji="1" lang="ja-JP" altLang="en-US"/>
          </a:p>
        </p:txBody>
      </p:sp>
    </p:spTree>
    <p:extLst>
      <p:ext uri="{BB962C8B-B14F-4D97-AF65-F5344CB8AC3E}">
        <p14:creationId xmlns:p14="http://schemas.microsoft.com/office/powerpoint/2010/main" val="1897997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D2FC15-6E4E-458B-B65C-A4DE5F54FAA8}"/>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CB031A1-6776-479E-9575-EDAE1DB835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CDEE1CA3-CE94-4B30-B8CB-651AE172AE1C}"/>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FFB9BC19-6BF3-4653-9419-60152054A1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93FA176E-930C-42D9-9730-E36CBD2EF938}"/>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C16D739F-8CBE-4C23-9C4B-39EB5AA55AE9}"/>
              </a:ext>
            </a:extLst>
          </p:cNvPr>
          <p:cNvSpPr>
            <a:spLocks noGrp="1"/>
          </p:cNvSpPr>
          <p:nvPr>
            <p:ph type="dt" sz="half" idx="10"/>
          </p:nvPr>
        </p:nvSpPr>
        <p:spPr/>
        <p:txBody>
          <a:bodyPr/>
          <a:lstStyle/>
          <a:p>
            <a:fld id="{2694AE2A-78AC-40DF-A965-EEE62D706BCB}" type="datetimeFigureOut">
              <a:rPr kumimoji="1" lang="ja-JP" altLang="en-US" smtClean="0"/>
              <a:t>2021/7/27</a:t>
            </a:fld>
            <a:endParaRPr kumimoji="1" lang="ja-JP" altLang="en-US"/>
          </a:p>
        </p:txBody>
      </p:sp>
      <p:sp>
        <p:nvSpPr>
          <p:cNvPr id="8" name="フッター プレースホルダー 7">
            <a:extLst>
              <a:ext uri="{FF2B5EF4-FFF2-40B4-BE49-F238E27FC236}">
                <a16:creationId xmlns:a16="http://schemas.microsoft.com/office/drawing/2014/main" id="{B7A2BFED-7412-4CFE-A708-D0CF14B63844}"/>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3DC0F20A-F0EB-4C66-B3A4-B611684045D7}"/>
              </a:ext>
            </a:extLst>
          </p:cNvPr>
          <p:cNvSpPr>
            <a:spLocks noGrp="1"/>
          </p:cNvSpPr>
          <p:nvPr>
            <p:ph type="sldNum" sz="quarter" idx="12"/>
          </p:nvPr>
        </p:nvSpPr>
        <p:spPr/>
        <p:txBody>
          <a:bodyPr/>
          <a:lstStyle/>
          <a:p>
            <a:fld id="{8FA8F129-C475-4A51-A06E-0CFFFA0A3FE4}" type="slidenum">
              <a:rPr kumimoji="1" lang="ja-JP" altLang="en-US" smtClean="0"/>
              <a:t>‹#›</a:t>
            </a:fld>
            <a:endParaRPr kumimoji="1" lang="ja-JP" altLang="en-US"/>
          </a:p>
        </p:txBody>
      </p:sp>
    </p:spTree>
    <p:extLst>
      <p:ext uri="{BB962C8B-B14F-4D97-AF65-F5344CB8AC3E}">
        <p14:creationId xmlns:p14="http://schemas.microsoft.com/office/powerpoint/2010/main" val="2398112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800FF5-1045-4DA9-803F-1CF0C143F699}"/>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ED24016E-6CD6-49D3-9766-5C25423666AF}"/>
              </a:ext>
            </a:extLst>
          </p:cNvPr>
          <p:cNvSpPr>
            <a:spLocks noGrp="1"/>
          </p:cNvSpPr>
          <p:nvPr>
            <p:ph type="dt" sz="half" idx="10"/>
          </p:nvPr>
        </p:nvSpPr>
        <p:spPr/>
        <p:txBody>
          <a:bodyPr/>
          <a:lstStyle/>
          <a:p>
            <a:fld id="{2694AE2A-78AC-40DF-A965-EEE62D706BCB}" type="datetimeFigureOut">
              <a:rPr kumimoji="1" lang="ja-JP" altLang="en-US" smtClean="0"/>
              <a:t>2021/7/27</a:t>
            </a:fld>
            <a:endParaRPr kumimoji="1" lang="ja-JP" altLang="en-US"/>
          </a:p>
        </p:txBody>
      </p:sp>
      <p:sp>
        <p:nvSpPr>
          <p:cNvPr id="4" name="フッター プレースホルダー 3">
            <a:extLst>
              <a:ext uri="{FF2B5EF4-FFF2-40B4-BE49-F238E27FC236}">
                <a16:creationId xmlns:a16="http://schemas.microsoft.com/office/drawing/2014/main" id="{0056BE4B-8110-4DBA-8D23-E5E13073C5A5}"/>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7AC232A3-344E-4CA9-A0C6-6C87C984FFBB}"/>
              </a:ext>
            </a:extLst>
          </p:cNvPr>
          <p:cNvSpPr>
            <a:spLocks noGrp="1"/>
          </p:cNvSpPr>
          <p:nvPr>
            <p:ph type="sldNum" sz="quarter" idx="12"/>
          </p:nvPr>
        </p:nvSpPr>
        <p:spPr/>
        <p:txBody>
          <a:bodyPr/>
          <a:lstStyle/>
          <a:p>
            <a:fld id="{8FA8F129-C475-4A51-A06E-0CFFFA0A3FE4}" type="slidenum">
              <a:rPr kumimoji="1" lang="ja-JP" altLang="en-US" smtClean="0"/>
              <a:t>‹#›</a:t>
            </a:fld>
            <a:endParaRPr kumimoji="1" lang="ja-JP" altLang="en-US"/>
          </a:p>
        </p:txBody>
      </p:sp>
    </p:spTree>
    <p:extLst>
      <p:ext uri="{BB962C8B-B14F-4D97-AF65-F5344CB8AC3E}">
        <p14:creationId xmlns:p14="http://schemas.microsoft.com/office/powerpoint/2010/main" val="1459425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02393984-FA84-4521-A0E5-316E977B0A4D}"/>
              </a:ext>
            </a:extLst>
          </p:cNvPr>
          <p:cNvSpPr>
            <a:spLocks noGrp="1"/>
          </p:cNvSpPr>
          <p:nvPr>
            <p:ph type="dt" sz="half" idx="10"/>
          </p:nvPr>
        </p:nvSpPr>
        <p:spPr/>
        <p:txBody>
          <a:bodyPr/>
          <a:lstStyle/>
          <a:p>
            <a:fld id="{2694AE2A-78AC-40DF-A965-EEE62D706BCB}" type="datetimeFigureOut">
              <a:rPr kumimoji="1" lang="ja-JP" altLang="en-US" smtClean="0"/>
              <a:t>2021/7/27</a:t>
            </a:fld>
            <a:endParaRPr kumimoji="1" lang="ja-JP" altLang="en-US"/>
          </a:p>
        </p:txBody>
      </p:sp>
      <p:sp>
        <p:nvSpPr>
          <p:cNvPr id="3" name="フッター プレースホルダー 2">
            <a:extLst>
              <a:ext uri="{FF2B5EF4-FFF2-40B4-BE49-F238E27FC236}">
                <a16:creationId xmlns:a16="http://schemas.microsoft.com/office/drawing/2014/main" id="{0E9A01FF-E1DD-4650-9D96-3EFA976FDD89}"/>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93BFBBA-8420-4CA0-A436-CF707096208D}"/>
              </a:ext>
            </a:extLst>
          </p:cNvPr>
          <p:cNvSpPr>
            <a:spLocks noGrp="1"/>
          </p:cNvSpPr>
          <p:nvPr>
            <p:ph type="sldNum" sz="quarter" idx="12"/>
          </p:nvPr>
        </p:nvSpPr>
        <p:spPr/>
        <p:txBody>
          <a:bodyPr/>
          <a:lstStyle/>
          <a:p>
            <a:fld id="{8FA8F129-C475-4A51-A06E-0CFFFA0A3FE4}" type="slidenum">
              <a:rPr kumimoji="1" lang="ja-JP" altLang="en-US" smtClean="0"/>
              <a:t>‹#›</a:t>
            </a:fld>
            <a:endParaRPr kumimoji="1" lang="ja-JP" altLang="en-US"/>
          </a:p>
        </p:txBody>
      </p:sp>
    </p:spTree>
    <p:extLst>
      <p:ext uri="{BB962C8B-B14F-4D97-AF65-F5344CB8AC3E}">
        <p14:creationId xmlns:p14="http://schemas.microsoft.com/office/powerpoint/2010/main" val="921252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707FC7-0596-46BC-8943-DADA07BE236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74D53A1-8956-48A6-A607-8F02BBD0DE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1F1CEA46-D242-44A1-9827-A5E8E8CF23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4136634-BE0E-49EF-BC76-790685386BB0}"/>
              </a:ext>
            </a:extLst>
          </p:cNvPr>
          <p:cNvSpPr>
            <a:spLocks noGrp="1"/>
          </p:cNvSpPr>
          <p:nvPr>
            <p:ph type="dt" sz="half" idx="10"/>
          </p:nvPr>
        </p:nvSpPr>
        <p:spPr/>
        <p:txBody>
          <a:bodyPr/>
          <a:lstStyle/>
          <a:p>
            <a:fld id="{2694AE2A-78AC-40DF-A965-EEE62D706BCB}" type="datetimeFigureOut">
              <a:rPr kumimoji="1" lang="ja-JP" altLang="en-US" smtClean="0"/>
              <a:t>2021/7/27</a:t>
            </a:fld>
            <a:endParaRPr kumimoji="1" lang="ja-JP" altLang="en-US"/>
          </a:p>
        </p:txBody>
      </p:sp>
      <p:sp>
        <p:nvSpPr>
          <p:cNvPr id="6" name="フッター プレースホルダー 5">
            <a:extLst>
              <a:ext uri="{FF2B5EF4-FFF2-40B4-BE49-F238E27FC236}">
                <a16:creationId xmlns:a16="http://schemas.microsoft.com/office/drawing/2014/main" id="{427385EA-A8FD-49E8-BE51-A645C39879A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E821861-98D6-4ADE-80D3-E59966A5F5C7}"/>
              </a:ext>
            </a:extLst>
          </p:cNvPr>
          <p:cNvSpPr>
            <a:spLocks noGrp="1"/>
          </p:cNvSpPr>
          <p:nvPr>
            <p:ph type="sldNum" sz="quarter" idx="12"/>
          </p:nvPr>
        </p:nvSpPr>
        <p:spPr/>
        <p:txBody>
          <a:bodyPr/>
          <a:lstStyle/>
          <a:p>
            <a:fld id="{8FA8F129-C475-4A51-A06E-0CFFFA0A3FE4}" type="slidenum">
              <a:rPr kumimoji="1" lang="ja-JP" altLang="en-US" smtClean="0"/>
              <a:t>‹#›</a:t>
            </a:fld>
            <a:endParaRPr kumimoji="1" lang="ja-JP" altLang="en-US"/>
          </a:p>
        </p:txBody>
      </p:sp>
    </p:spTree>
    <p:extLst>
      <p:ext uri="{BB962C8B-B14F-4D97-AF65-F5344CB8AC3E}">
        <p14:creationId xmlns:p14="http://schemas.microsoft.com/office/powerpoint/2010/main" val="647864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8028C9-3CAB-49F8-BA3A-92727E94E3B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A1A26420-4545-4CD2-B849-FC64CCF5FC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E09D8A66-7957-4174-9B95-05C4842EDE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1639178-DEC3-4496-8DA1-8376DA0917F3}"/>
              </a:ext>
            </a:extLst>
          </p:cNvPr>
          <p:cNvSpPr>
            <a:spLocks noGrp="1"/>
          </p:cNvSpPr>
          <p:nvPr>
            <p:ph type="dt" sz="half" idx="10"/>
          </p:nvPr>
        </p:nvSpPr>
        <p:spPr/>
        <p:txBody>
          <a:bodyPr/>
          <a:lstStyle/>
          <a:p>
            <a:fld id="{2694AE2A-78AC-40DF-A965-EEE62D706BCB}" type="datetimeFigureOut">
              <a:rPr kumimoji="1" lang="ja-JP" altLang="en-US" smtClean="0"/>
              <a:t>2021/7/27</a:t>
            </a:fld>
            <a:endParaRPr kumimoji="1" lang="ja-JP" altLang="en-US"/>
          </a:p>
        </p:txBody>
      </p:sp>
      <p:sp>
        <p:nvSpPr>
          <p:cNvPr id="6" name="フッター プレースホルダー 5">
            <a:extLst>
              <a:ext uri="{FF2B5EF4-FFF2-40B4-BE49-F238E27FC236}">
                <a16:creationId xmlns:a16="http://schemas.microsoft.com/office/drawing/2014/main" id="{00E47470-753F-428F-9A7C-697189E73EA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55EF3AE-3A9D-46EB-A325-889B128AB23A}"/>
              </a:ext>
            </a:extLst>
          </p:cNvPr>
          <p:cNvSpPr>
            <a:spLocks noGrp="1"/>
          </p:cNvSpPr>
          <p:nvPr>
            <p:ph type="sldNum" sz="quarter" idx="12"/>
          </p:nvPr>
        </p:nvSpPr>
        <p:spPr/>
        <p:txBody>
          <a:bodyPr/>
          <a:lstStyle/>
          <a:p>
            <a:fld id="{8FA8F129-C475-4A51-A06E-0CFFFA0A3FE4}" type="slidenum">
              <a:rPr kumimoji="1" lang="ja-JP" altLang="en-US" smtClean="0"/>
              <a:t>‹#›</a:t>
            </a:fld>
            <a:endParaRPr kumimoji="1" lang="ja-JP" altLang="en-US"/>
          </a:p>
        </p:txBody>
      </p:sp>
    </p:spTree>
    <p:extLst>
      <p:ext uri="{BB962C8B-B14F-4D97-AF65-F5344CB8AC3E}">
        <p14:creationId xmlns:p14="http://schemas.microsoft.com/office/powerpoint/2010/main" val="1551725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E52880EF-72ED-4945-B727-EB0BC2DA14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FAA8D0A-947E-4EB2-9E93-6B85C68ED9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3A01E89-E508-418F-8226-8B94BF279A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4AE2A-78AC-40DF-A965-EEE62D706BCB}" type="datetimeFigureOut">
              <a:rPr kumimoji="1" lang="ja-JP" altLang="en-US" smtClean="0"/>
              <a:t>2021/7/27</a:t>
            </a:fld>
            <a:endParaRPr kumimoji="1" lang="ja-JP" altLang="en-US"/>
          </a:p>
        </p:txBody>
      </p:sp>
      <p:sp>
        <p:nvSpPr>
          <p:cNvPr id="5" name="フッター プレースホルダー 4">
            <a:extLst>
              <a:ext uri="{FF2B5EF4-FFF2-40B4-BE49-F238E27FC236}">
                <a16:creationId xmlns:a16="http://schemas.microsoft.com/office/drawing/2014/main" id="{9702CEAF-00A3-4252-8408-0B25E0BB83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5F64CDBE-92AE-4758-BAA8-4E533CB89A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A8F129-C475-4A51-A06E-0CFFFA0A3FE4}" type="slidenum">
              <a:rPr kumimoji="1" lang="ja-JP" altLang="en-US" smtClean="0"/>
              <a:t>‹#›</a:t>
            </a:fld>
            <a:endParaRPr kumimoji="1" lang="ja-JP" altLang="en-US"/>
          </a:p>
        </p:txBody>
      </p:sp>
    </p:spTree>
    <p:extLst>
      <p:ext uri="{BB962C8B-B14F-4D97-AF65-F5344CB8AC3E}">
        <p14:creationId xmlns:p14="http://schemas.microsoft.com/office/powerpoint/2010/main" val="16986767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5.tmp"/><Relationship Id="rId4" Type="http://schemas.openxmlformats.org/officeDocument/2006/relationships/image" Target="../media/image14.tmp"/></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tmp"/><Relationship Id="rId4" Type="http://schemas.openxmlformats.org/officeDocument/2006/relationships/image" Target="../media/image14.tmp"/></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B832A58-AB7E-414F-899A-E2B21A731F05}"/>
              </a:ext>
            </a:extLst>
          </p:cNvPr>
          <p:cNvSpPr>
            <a:spLocks noGrp="1"/>
          </p:cNvSpPr>
          <p:nvPr>
            <p:ph type="ctrTitle"/>
          </p:nvPr>
        </p:nvSpPr>
        <p:spPr>
          <a:xfrm>
            <a:off x="1524000" y="1122362"/>
            <a:ext cx="9144000" cy="2574995"/>
          </a:xfrm>
        </p:spPr>
        <p:txBody>
          <a:bodyPr>
            <a:normAutofit/>
          </a:bodyPr>
          <a:lstStyle/>
          <a:p>
            <a:r>
              <a:rPr lang="en-US" altLang="ja-JP" sz="8800" dirty="0">
                <a:latin typeface="HGPｺﾞｼｯｸE" panose="020B0900000000000000" pitchFamily="50" charset="-128"/>
                <a:ea typeface="HGPｺﾞｼｯｸE" panose="020B0900000000000000" pitchFamily="50" charset="-128"/>
              </a:rPr>
              <a:t/>
            </a:r>
            <a:br>
              <a:rPr lang="en-US" altLang="ja-JP" sz="8800" dirty="0">
                <a:latin typeface="HGPｺﾞｼｯｸE" panose="020B0900000000000000" pitchFamily="50" charset="-128"/>
                <a:ea typeface="HGPｺﾞｼｯｸE" panose="020B0900000000000000" pitchFamily="50" charset="-128"/>
              </a:rPr>
            </a:br>
            <a:r>
              <a:rPr lang="ja-JP" altLang="en-US" sz="8800" dirty="0">
                <a:latin typeface="BIZ UDPゴシック" panose="020B0400000000000000" pitchFamily="50" charset="-128"/>
                <a:ea typeface="BIZ UDPゴシック" panose="020B0400000000000000" pitchFamily="50" charset="-128"/>
              </a:rPr>
              <a:t>日なたと日かげ</a:t>
            </a:r>
          </a:p>
        </p:txBody>
      </p:sp>
      <p:sp>
        <p:nvSpPr>
          <p:cNvPr id="7" name="正方形/長方形 6">
            <a:extLst>
              <a:ext uri="{FF2B5EF4-FFF2-40B4-BE49-F238E27FC236}">
                <a16:creationId xmlns:a16="http://schemas.microsoft.com/office/drawing/2014/main" id="{8E217C89-7973-4819-AEF7-1C8C0A2E0436}"/>
              </a:ext>
            </a:extLst>
          </p:cNvPr>
          <p:cNvSpPr/>
          <p:nvPr/>
        </p:nvSpPr>
        <p:spPr>
          <a:xfrm>
            <a:off x="2492602" y="1818861"/>
            <a:ext cx="7527087" cy="74427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4400" dirty="0">
                <a:latin typeface="BIZ UDPゴシック" panose="020B0400000000000000" pitchFamily="50" charset="-128"/>
                <a:ea typeface="BIZ UDPゴシック" panose="020B0400000000000000" pitchFamily="50" charset="-128"/>
              </a:rPr>
              <a:t>ひ　　　　　　　　　  ひ</a:t>
            </a:r>
          </a:p>
        </p:txBody>
      </p:sp>
      <p:sp>
        <p:nvSpPr>
          <p:cNvPr id="5" name="テキスト ボックス 4">
            <a:extLst>
              <a:ext uri="{FF2B5EF4-FFF2-40B4-BE49-F238E27FC236}">
                <a16:creationId xmlns:a16="http://schemas.microsoft.com/office/drawing/2014/main" id="{A63E37AE-C6F5-470F-81BA-4166A2BF91C3}"/>
              </a:ext>
            </a:extLst>
          </p:cNvPr>
          <p:cNvSpPr txBox="1"/>
          <p:nvPr/>
        </p:nvSpPr>
        <p:spPr>
          <a:xfrm>
            <a:off x="156000" y="6300000"/>
            <a:ext cx="11880000" cy="360000"/>
          </a:xfrm>
          <a:prstGeom prst="rect">
            <a:avLst/>
          </a:prstGeom>
          <a:noFill/>
        </p:spPr>
        <p:txBody>
          <a:bodyPr wrap="square" rtlCol="0" anchor="ctr" anchorCtr="0">
            <a:noAutofit/>
          </a:bodyPr>
          <a:lstStyle/>
          <a:p>
            <a:pPr algn="r"/>
            <a:r>
              <a:rPr kumimoji="1" lang="ja-JP" altLang="en-US" sz="2000" dirty="0">
                <a:latin typeface="ＭＳ ゴシック" panose="020B0609070205080204" pitchFamily="49" charset="-128"/>
                <a:ea typeface="ＭＳ ゴシック" panose="020B0609070205080204" pitchFamily="49" charset="-128"/>
              </a:rPr>
              <a:t>参考「みらいをひらく　小学理科３</a:t>
            </a:r>
            <a:r>
              <a:rPr kumimoji="1" lang="en-US" altLang="ja-JP" sz="2000" dirty="0">
                <a:latin typeface="ＭＳ ゴシック" panose="020B0609070205080204" pitchFamily="49" charset="-128"/>
                <a:ea typeface="ＭＳ ゴシック" panose="020B0609070205080204" pitchFamily="49" charset="-128"/>
              </a:rPr>
              <a:t>『</a:t>
            </a:r>
            <a:r>
              <a:rPr kumimoji="1" lang="ja-JP" altLang="en-US" sz="2000" dirty="0">
                <a:latin typeface="ＭＳ ゴシック" panose="020B0609070205080204" pitchFamily="49" charset="-128"/>
                <a:ea typeface="ＭＳ ゴシック" panose="020B0609070205080204" pitchFamily="49" charset="-128"/>
              </a:rPr>
              <a:t>６　日なたと日かげ</a:t>
            </a:r>
            <a:r>
              <a:rPr kumimoji="1" lang="en-US" altLang="ja-JP" sz="2000" dirty="0">
                <a:latin typeface="ＭＳ ゴシック" panose="020B0609070205080204" pitchFamily="49" charset="-128"/>
                <a:ea typeface="ＭＳ ゴシック" panose="020B0609070205080204" pitchFamily="49" charset="-128"/>
              </a:rPr>
              <a:t>』</a:t>
            </a:r>
            <a:r>
              <a:rPr kumimoji="1" lang="ja-JP" altLang="en-US" sz="2000" dirty="0">
                <a:latin typeface="ＭＳ ゴシック" panose="020B0609070205080204" pitchFamily="49" charset="-128"/>
                <a:ea typeface="ＭＳ ゴシック" panose="020B0609070205080204" pitchFamily="49" charset="-128"/>
              </a:rPr>
              <a:t>」　教育出版</a:t>
            </a:r>
          </a:p>
        </p:txBody>
      </p:sp>
    </p:spTree>
    <p:extLst>
      <p:ext uri="{BB962C8B-B14F-4D97-AF65-F5344CB8AC3E}">
        <p14:creationId xmlns:p14="http://schemas.microsoft.com/office/powerpoint/2010/main" val="4001709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1BA934-568D-474A-BAE2-B26C15216449}"/>
              </a:ext>
            </a:extLst>
          </p:cNvPr>
          <p:cNvSpPr>
            <a:spLocks noGrp="1"/>
          </p:cNvSpPr>
          <p:nvPr>
            <p:ph type="title"/>
          </p:nvPr>
        </p:nvSpPr>
        <p:spPr/>
        <p:txBody>
          <a:bodyPr>
            <a:normAutofit/>
          </a:bodyPr>
          <a:lstStyle/>
          <a:p>
            <a:r>
              <a:rPr kumimoji="1" lang="en-US" altLang="ja-JP" sz="4000" dirty="0">
                <a:latin typeface="ＭＳ ゴシック" panose="020B0609070205080204" pitchFamily="49" charset="-128"/>
                <a:ea typeface="ＭＳ ゴシック" panose="020B0609070205080204" pitchFamily="49" charset="-128"/>
              </a:rPr>
              <a:t>【</a:t>
            </a:r>
            <a:r>
              <a:rPr lang="ja-JP" altLang="en-US" sz="4000" dirty="0">
                <a:latin typeface="ＭＳ ゴシック" panose="020B0609070205080204" pitchFamily="49" charset="-128"/>
                <a:ea typeface="ＭＳ ゴシック" panose="020B0609070205080204" pitchFamily="49" charset="-128"/>
              </a:rPr>
              <a:t>温度計</a:t>
            </a:r>
            <a:r>
              <a:rPr kumimoji="1" lang="ja-JP" altLang="en-US" sz="4000" dirty="0">
                <a:latin typeface="ＭＳ ゴシック" panose="020B0609070205080204" pitchFamily="49" charset="-128"/>
                <a:ea typeface="ＭＳ ゴシック" panose="020B0609070205080204" pitchFamily="49" charset="-128"/>
              </a:rPr>
              <a:t>の使い方</a:t>
            </a:r>
            <a:r>
              <a:rPr kumimoji="1" lang="en-US" altLang="ja-JP" sz="4000" dirty="0">
                <a:latin typeface="ＭＳ ゴシック" panose="020B0609070205080204" pitchFamily="49" charset="-128"/>
                <a:ea typeface="ＭＳ ゴシック" panose="020B0609070205080204" pitchFamily="49" charset="-128"/>
              </a:rPr>
              <a:t>】</a:t>
            </a:r>
            <a:endParaRPr kumimoji="1" lang="ja-JP" altLang="en-US" sz="4000" dirty="0">
              <a:latin typeface="ＭＳ ゴシック" panose="020B0609070205080204" pitchFamily="49" charset="-128"/>
              <a:ea typeface="ＭＳ ゴシック" panose="020B0609070205080204" pitchFamily="49" charset="-128"/>
            </a:endParaRPr>
          </a:p>
        </p:txBody>
      </p:sp>
      <p:sp>
        <p:nvSpPr>
          <p:cNvPr id="3" name="コンテンツ プレースホルダー 2">
            <a:extLst>
              <a:ext uri="{FF2B5EF4-FFF2-40B4-BE49-F238E27FC236}">
                <a16:creationId xmlns:a16="http://schemas.microsoft.com/office/drawing/2014/main" id="{6F4E5F5C-1893-4A9A-9605-18E980079336}"/>
              </a:ext>
            </a:extLst>
          </p:cNvPr>
          <p:cNvSpPr>
            <a:spLocks noGrp="1"/>
          </p:cNvSpPr>
          <p:nvPr>
            <p:ph idx="1"/>
          </p:nvPr>
        </p:nvSpPr>
        <p:spPr>
          <a:xfrm>
            <a:off x="181412" y="1582755"/>
            <a:ext cx="6604399" cy="5082740"/>
          </a:xfrm>
        </p:spPr>
        <p:txBody>
          <a:bodyPr>
            <a:normAutofit/>
          </a:bodyPr>
          <a:lstStyle/>
          <a:p>
            <a:pPr marL="0" indent="0">
              <a:buNone/>
            </a:pPr>
            <a:r>
              <a:rPr lang="ja-JP" altLang="en-US" sz="3600" dirty="0">
                <a:latin typeface="BIZ UDPゴシック" panose="020B0400000000000000" pitchFamily="50" charset="-128"/>
                <a:ea typeface="BIZ UDPゴシック" panose="020B0400000000000000" pitchFamily="50" charset="-128"/>
              </a:rPr>
              <a:t>「地面の温度のはかり</a:t>
            </a:r>
            <a:r>
              <a:rPr kumimoji="1" lang="ja-JP" altLang="en-US" sz="3600" dirty="0">
                <a:latin typeface="BIZ UDPゴシック" panose="020B0400000000000000" pitchFamily="50" charset="-128"/>
                <a:ea typeface="BIZ UDPゴシック" panose="020B0400000000000000" pitchFamily="50" charset="-128"/>
              </a:rPr>
              <a:t>方</a:t>
            </a:r>
            <a:r>
              <a:rPr lang="ja-JP" altLang="en-US" sz="3600" dirty="0">
                <a:latin typeface="BIZ UDPゴシック" panose="020B0400000000000000" pitchFamily="50" charset="-128"/>
                <a:ea typeface="BIZ UDPゴシック" panose="020B0400000000000000" pitchFamily="50" charset="-128"/>
              </a:rPr>
              <a:t>」</a:t>
            </a:r>
            <a:endParaRPr kumimoji="1" lang="en-US" altLang="ja-JP" sz="3600" dirty="0">
              <a:latin typeface="BIZ UDPゴシック" panose="020B0400000000000000" pitchFamily="50" charset="-128"/>
              <a:ea typeface="BIZ UDPゴシック" panose="020B0400000000000000" pitchFamily="50" charset="-128"/>
            </a:endParaRPr>
          </a:p>
          <a:p>
            <a:pPr marL="0" indent="0">
              <a:buNone/>
            </a:pPr>
            <a:r>
              <a:rPr kumimoji="1" lang="ja-JP" altLang="en-US" sz="2400" dirty="0">
                <a:latin typeface="BIZ UDPゴシック" panose="020B0400000000000000" pitchFamily="50" charset="-128"/>
                <a:ea typeface="BIZ UDPゴシック" panose="020B0400000000000000" pitchFamily="50" charset="-128"/>
              </a:rPr>
              <a:t>①地面にあさいあなをほって、温度計の</a:t>
            </a:r>
            <a:endParaRPr kumimoji="1" lang="en-US" altLang="ja-JP" sz="2400" dirty="0">
              <a:latin typeface="BIZ UDPゴシック" panose="020B0400000000000000" pitchFamily="50" charset="-128"/>
              <a:ea typeface="BIZ UDPゴシック" panose="020B0400000000000000" pitchFamily="50" charset="-128"/>
            </a:endParaRPr>
          </a:p>
          <a:p>
            <a:pPr marL="0" indent="0">
              <a:buNone/>
            </a:pPr>
            <a:r>
              <a:rPr lang="ja-JP" altLang="en-US" sz="2400" dirty="0">
                <a:latin typeface="BIZ UDPゴシック" panose="020B0400000000000000" pitchFamily="50" charset="-128"/>
                <a:ea typeface="BIZ UDPゴシック" panose="020B0400000000000000" pitchFamily="50" charset="-128"/>
              </a:rPr>
              <a:t>　</a:t>
            </a:r>
            <a:r>
              <a:rPr kumimoji="1" lang="ja-JP" altLang="en-US" sz="2400" dirty="0">
                <a:latin typeface="BIZ UDPゴシック" panose="020B0400000000000000" pitchFamily="50" charset="-128"/>
                <a:ea typeface="BIZ UDPゴシック" panose="020B0400000000000000" pitchFamily="50" charset="-128"/>
              </a:rPr>
              <a:t>えきだめを入れ、まわりの土をかぶせる</a:t>
            </a:r>
            <a:r>
              <a:rPr lang="ja-JP" altLang="en-US" sz="2400" dirty="0">
                <a:latin typeface="BIZ UDPゴシック" panose="020B0400000000000000" pitchFamily="50" charset="-128"/>
                <a:ea typeface="BIZ UDPゴシック" panose="020B0400000000000000" pitchFamily="50" charset="-128"/>
              </a:rPr>
              <a:t>。</a:t>
            </a:r>
            <a:endParaRPr lang="en-US" altLang="ja-JP" sz="2400" dirty="0">
              <a:latin typeface="BIZ UDPゴシック" panose="020B0400000000000000" pitchFamily="50" charset="-128"/>
              <a:ea typeface="BIZ UDPゴシック" panose="020B0400000000000000" pitchFamily="50" charset="-128"/>
            </a:endParaRPr>
          </a:p>
          <a:p>
            <a:pPr marL="0" indent="0">
              <a:buNone/>
            </a:pPr>
            <a:endParaRPr kumimoji="1" lang="en-US" altLang="ja-JP" sz="2400" dirty="0">
              <a:latin typeface="BIZ UDPゴシック" panose="020B0400000000000000" pitchFamily="50" charset="-128"/>
              <a:ea typeface="BIZ UDPゴシック" panose="020B0400000000000000" pitchFamily="50" charset="-128"/>
            </a:endParaRPr>
          </a:p>
          <a:p>
            <a:pPr marL="0" indent="0">
              <a:buNone/>
            </a:pPr>
            <a:r>
              <a:rPr lang="ja-JP" altLang="en-US" sz="2400" dirty="0">
                <a:latin typeface="BIZ UDPゴシック" panose="020B0400000000000000" pitchFamily="50" charset="-128"/>
                <a:ea typeface="BIZ UDPゴシック" panose="020B0400000000000000" pitchFamily="50" charset="-128"/>
              </a:rPr>
              <a:t>②日なたでは、日光がちょくせつ温度計を</a:t>
            </a:r>
            <a:endParaRPr lang="en-US" altLang="ja-JP" sz="2400" dirty="0">
              <a:latin typeface="BIZ UDPゴシック" panose="020B0400000000000000" pitchFamily="50" charset="-128"/>
              <a:ea typeface="BIZ UDPゴシック" panose="020B0400000000000000" pitchFamily="50" charset="-128"/>
            </a:endParaRPr>
          </a:p>
          <a:p>
            <a:pPr marL="0" indent="0">
              <a:buNone/>
            </a:pPr>
            <a:r>
              <a:rPr lang="ja-JP" altLang="en-US" sz="2400" dirty="0">
                <a:latin typeface="BIZ UDPゴシック" panose="020B0400000000000000" pitchFamily="50" charset="-128"/>
                <a:ea typeface="BIZ UDPゴシック" panose="020B0400000000000000" pitchFamily="50" charset="-128"/>
              </a:rPr>
              <a:t>　あたためてしまうので、おおいをする</a:t>
            </a:r>
            <a:r>
              <a:rPr kumimoji="1" lang="ja-JP" altLang="en-US" sz="2400" dirty="0">
                <a:latin typeface="BIZ UDPゴシック" panose="020B0400000000000000" pitchFamily="50" charset="-128"/>
                <a:ea typeface="BIZ UDPゴシック" panose="020B0400000000000000" pitchFamily="50" charset="-128"/>
              </a:rPr>
              <a:t>。</a:t>
            </a:r>
            <a:endParaRPr kumimoji="1" lang="en-US" altLang="ja-JP" sz="2400" dirty="0">
              <a:latin typeface="BIZ UDPゴシック" panose="020B0400000000000000" pitchFamily="50" charset="-128"/>
              <a:ea typeface="BIZ UDPゴシック" panose="020B0400000000000000" pitchFamily="50" charset="-128"/>
            </a:endParaRPr>
          </a:p>
          <a:p>
            <a:pPr marL="0" indent="0">
              <a:buNone/>
            </a:pPr>
            <a:endParaRPr lang="en-US" altLang="ja-JP" sz="2400" dirty="0">
              <a:latin typeface="BIZ UDPゴシック" panose="020B0400000000000000" pitchFamily="50" charset="-128"/>
              <a:ea typeface="BIZ UDPゴシック" panose="020B0400000000000000" pitchFamily="50" charset="-128"/>
            </a:endParaRPr>
          </a:p>
          <a:p>
            <a:pPr marL="0" indent="0">
              <a:buNone/>
            </a:pPr>
            <a:r>
              <a:rPr kumimoji="1" lang="ja-JP" altLang="en-US" sz="2400" dirty="0">
                <a:latin typeface="BIZ UDPゴシック" panose="020B0400000000000000" pitchFamily="50" charset="-128"/>
                <a:ea typeface="BIZ UDPゴシック" panose="020B0400000000000000" pitchFamily="50" charset="-128"/>
              </a:rPr>
              <a:t>③えきの先がうごかなくなってから、</a:t>
            </a:r>
            <a:endParaRPr kumimoji="1" lang="en-US" altLang="ja-JP" sz="2400" dirty="0">
              <a:latin typeface="BIZ UDPゴシック" panose="020B0400000000000000" pitchFamily="50" charset="-128"/>
              <a:ea typeface="BIZ UDPゴシック" panose="020B0400000000000000" pitchFamily="50" charset="-128"/>
            </a:endParaRPr>
          </a:p>
          <a:p>
            <a:pPr marL="0" indent="0">
              <a:buNone/>
            </a:pPr>
            <a:r>
              <a:rPr lang="ja-JP" altLang="en-US" sz="2400" dirty="0">
                <a:latin typeface="BIZ UDPゴシック" panose="020B0400000000000000" pitchFamily="50" charset="-128"/>
                <a:ea typeface="BIZ UDPゴシック" panose="020B0400000000000000" pitchFamily="50" charset="-128"/>
              </a:rPr>
              <a:t>　　目</a:t>
            </a:r>
            <a:r>
              <a:rPr kumimoji="1" lang="ja-JP" altLang="en-US" sz="2400" dirty="0">
                <a:latin typeface="BIZ UDPゴシック" panose="020B0400000000000000" pitchFamily="50" charset="-128"/>
                <a:ea typeface="BIZ UDPゴシック" panose="020B0400000000000000" pitchFamily="50" charset="-128"/>
              </a:rPr>
              <a:t>もりを読む。</a:t>
            </a:r>
          </a:p>
        </p:txBody>
      </p:sp>
      <p:sp>
        <p:nvSpPr>
          <p:cNvPr id="5" name="正方形/長方形 4">
            <a:extLst>
              <a:ext uri="{FF2B5EF4-FFF2-40B4-BE49-F238E27FC236}">
                <a16:creationId xmlns:a16="http://schemas.microsoft.com/office/drawing/2014/main" id="{D3F40B08-D447-43FA-AE14-BA6BCDCEDD25}"/>
              </a:ext>
            </a:extLst>
          </p:cNvPr>
          <p:cNvSpPr/>
          <p:nvPr/>
        </p:nvSpPr>
        <p:spPr>
          <a:xfrm>
            <a:off x="717900" y="416893"/>
            <a:ext cx="9983870" cy="37274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a:latin typeface="BIZ UDPゴシック" panose="020B0400000000000000" pitchFamily="50" charset="-128"/>
                <a:ea typeface="BIZ UDPゴシック" panose="020B0400000000000000" pitchFamily="50" charset="-128"/>
              </a:rPr>
              <a:t>　　　　　　　おんどけい　　　　　　　　　つか　　　　　　かた</a:t>
            </a:r>
            <a:endParaRPr kumimoji="1" lang="en-US" altLang="ja-JP" sz="1400" dirty="0">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B19EDF0C-3939-4228-872A-27A7993BC046}"/>
              </a:ext>
            </a:extLst>
          </p:cNvPr>
          <p:cNvSpPr/>
          <p:nvPr/>
        </p:nvSpPr>
        <p:spPr>
          <a:xfrm>
            <a:off x="319571" y="2054812"/>
            <a:ext cx="5145564" cy="26402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じめん　　　　　　　　　　　　　　　　　　　　　　　　　　　　おんどけい</a:t>
            </a:r>
            <a:endParaRPr kumimoji="1" lang="en-US" altLang="ja-JP" sz="1400" dirty="0">
              <a:latin typeface="BIZ UDPゴシック" panose="020B0400000000000000" pitchFamily="50" charset="-128"/>
              <a:ea typeface="BIZ UDPゴシック" panose="020B0400000000000000" pitchFamily="50" charset="-128"/>
            </a:endParaRPr>
          </a:p>
        </p:txBody>
      </p:sp>
      <p:sp>
        <p:nvSpPr>
          <p:cNvPr id="7" name="正方形/長方形 6">
            <a:extLst>
              <a:ext uri="{FF2B5EF4-FFF2-40B4-BE49-F238E27FC236}">
                <a16:creationId xmlns:a16="http://schemas.microsoft.com/office/drawing/2014/main" id="{B3319C39-AD79-442D-9829-260C19131895}"/>
              </a:ext>
            </a:extLst>
          </p:cNvPr>
          <p:cNvSpPr/>
          <p:nvPr/>
        </p:nvSpPr>
        <p:spPr>
          <a:xfrm>
            <a:off x="1790526" y="2448502"/>
            <a:ext cx="5517072" cy="37274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い　　　　　　　　　　　　　　　つち</a:t>
            </a:r>
            <a:endParaRPr kumimoji="1" lang="en-US" altLang="ja-JP" sz="1400" dirty="0">
              <a:latin typeface="BIZ UDPゴシック" panose="020B0400000000000000" pitchFamily="50" charset="-128"/>
              <a:ea typeface="BIZ UDPゴシック" panose="020B0400000000000000" pitchFamily="50" charset="-128"/>
            </a:endParaRPr>
          </a:p>
        </p:txBody>
      </p:sp>
      <p:sp>
        <p:nvSpPr>
          <p:cNvPr id="8" name="正方形/長方形 7">
            <a:extLst>
              <a:ext uri="{FF2B5EF4-FFF2-40B4-BE49-F238E27FC236}">
                <a16:creationId xmlns:a16="http://schemas.microsoft.com/office/drawing/2014/main" id="{945D6680-7339-4363-B55B-7F91350027BD}"/>
              </a:ext>
            </a:extLst>
          </p:cNvPr>
          <p:cNvSpPr/>
          <p:nvPr/>
        </p:nvSpPr>
        <p:spPr>
          <a:xfrm>
            <a:off x="192763" y="3365498"/>
            <a:ext cx="5517072" cy="37274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ひ　　　　　　　　　　　　　にっこう　　　　　　　　　　　　　　おんどけい</a:t>
            </a:r>
            <a:endParaRPr kumimoji="1" lang="en-US" altLang="ja-JP" sz="1400" dirty="0">
              <a:latin typeface="BIZ UDPゴシック" panose="020B0400000000000000" pitchFamily="50" charset="-128"/>
              <a:ea typeface="BIZ UDPゴシック" panose="020B0400000000000000" pitchFamily="50" charset="-128"/>
            </a:endParaRPr>
          </a:p>
        </p:txBody>
      </p:sp>
      <p:sp>
        <p:nvSpPr>
          <p:cNvPr id="9" name="正方形/長方形 8">
            <a:extLst>
              <a:ext uri="{FF2B5EF4-FFF2-40B4-BE49-F238E27FC236}">
                <a16:creationId xmlns:a16="http://schemas.microsoft.com/office/drawing/2014/main" id="{25620AD4-0402-4EC9-A602-3E34ACA3AC17}"/>
              </a:ext>
            </a:extLst>
          </p:cNvPr>
          <p:cNvSpPr/>
          <p:nvPr/>
        </p:nvSpPr>
        <p:spPr>
          <a:xfrm>
            <a:off x="959849" y="4715215"/>
            <a:ext cx="3314439" cy="37274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　さき</a:t>
            </a:r>
            <a:endParaRPr kumimoji="1" lang="en-US" altLang="ja-JP" sz="1400" dirty="0">
              <a:latin typeface="BIZ UDPゴシック" panose="020B0400000000000000" pitchFamily="50" charset="-128"/>
              <a:ea typeface="BIZ UDPゴシック" panose="020B0400000000000000" pitchFamily="50" charset="-128"/>
            </a:endParaRPr>
          </a:p>
        </p:txBody>
      </p:sp>
      <p:sp>
        <p:nvSpPr>
          <p:cNvPr id="20" name="正方形/長方形 19">
            <a:extLst>
              <a:ext uri="{FF2B5EF4-FFF2-40B4-BE49-F238E27FC236}">
                <a16:creationId xmlns:a16="http://schemas.microsoft.com/office/drawing/2014/main" id="{6CC72F6B-FEEC-4704-915C-47D0B3168960}"/>
              </a:ext>
            </a:extLst>
          </p:cNvPr>
          <p:cNvSpPr/>
          <p:nvPr/>
        </p:nvSpPr>
        <p:spPr>
          <a:xfrm>
            <a:off x="7905788" y="5583455"/>
            <a:ext cx="2978455" cy="26520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dirty="0"/>
              <a:t>【</a:t>
            </a:r>
            <a:r>
              <a:rPr lang="ja-JP" altLang="en-US" dirty="0"/>
              <a:t>地面の温度のはかり方</a:t>
            </a:r>
            <a:r>
              <a:rPr kumimoji="1" lang="en-US" altLang="ja-JP" dirty="0"/>
              <a:t>】</a:t>
            </a:r>
            <a:endParaRPr kumimoji="1" lang="ja-JP" altLang="en-US" dirty="0"/>
          </a:p>
        </p:txBody>
      </p:sp>
      <p:sp>
        <p:nvSpPr>
          <p:cNvPr id="27" name="正方形/長方形 26">
            <a:extLst>
              <a:ext uri="{FF2B5EF4-FFF2-40B4-BE49-F238E27FC236}">
                <a16:creationId xmlns:a16="http://schemas.microsoft.com/office/drawing/2014/main" id="{0C29C67D-DC8C-49E7-AE4B-3BA11E892E0D}"/>
              </a:ext>
            </a:extLst>
          </p:cNvPr>
          <p:cNvSpPr/>
          <p:nvPr/>
        </p:nvSpPr>
        <p:spPr>
          <a:xfrm>
            <a:off x="514619" y="1366018"/>
            <a:ext cx="5517072" cy="37274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a:latin typeface="BIZ UDPゴシック" panose="020B0400000000000000" pitchFamily="50" charset="-128"/>
                <a:ea typeface="BIZ UDPゴシック" panose="020B0400000000000000" pitchFamily="50" charset="-128"/>
              </a:rPr>
              <a:t>　じめん　　　　　　　おんど　　　　　　　　　　　　　　　　　　かた</a:t>
            </a:r>
            <a:endParaRPr lang="en-US" altLang="ja-JP" sz="1400" dirty="0">
              <a:latin typeface="BIZ UDPゴシック" panose="020B0400000000000000" pitchFamily="50" charset="-128"/>
              <a:ea typeface="BIZ UDPゴシック" panose="020B0400000000000000" pitchFamily="50" charset="-128"/>
            </a:endParaRPr>
          </a:p>
        </p:txBody>
      </p:sp>
      <p:sp>
        <p:nvSpPr>
          <p:cNvPr id="21" name="正方形/長方形 20">
            <a:extLst>
              <a:ext uri="{FF2B5EF4-FFF2-40B4-BE49-F238E27FC236}">
                <a16:creationId xmlns:a16="http://schemas.microsoft.com/office/drawing/2014/main" id="{08B53771-405B-4138-A473-537F8BEAD556}"/>
              </a:ext>
            </a:extLst>
          </p:cNvPr>
          <p:cNvSpPr/>
          <p:nvPr/>
        </p:nvSpPr>
        <p:spPr>
          <a:xfrm>
            <a:off x="223097" y="5177387"/>
            <a:ext cx="3314439" cy="37274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　 め　　　　　　　　 よ</a:t>
            </a:r>
            <a:endParaRPr kumimoji="1" lang="en-US" altLang="ja-JP" sz="1400" dirty="0">
              <a:latin typeface="BIZ UDPゴシック" panose="020B0400000000000000" pitchFamily="50" charset="-128"/>
              <a:ea typeface="BIZ UDPゴシック" panose="020B0400000000000000" pitchFamily="50" charset="-128"/>
            </a:endParaRPr>
          </a:p>
        </p:txBody>
      </p:sp>
      <p:pic>
        <p:nvPicPr>
          <p:cNvPr id="10" name="図 9">
            <a:extLst>
              <a:ext uri="{FF2B5EF4-FFF2-40B4-BE49-F238E27FC236}">
                <a16:creationId xmlns:a16="http://schemas.microsoft.com/office/drawing/2014/main" id="{5D78FB74-E7EF-435B-896D-69635CF8699B}"/>
              </a:ext>
            </a:extLst>
          </p:cNvPr>
          <p:cNvPicPr>
            <a:picLocks noChangeAspect="1"/>
          </p:cNvPicPr>
          <p:nvPr/>
        </p:nvPicPr>
        <p:blipFill rotWithShape="1">
          <a:blip r:embed="rId3">
            <a:extLst>
              <a:ext uri="{28A0092B-C50C-407E-A947-70E740481C1C}">
                <a14:useLocalDpi xmlns:a14="http://schemas.microsoft.com/office/drawing/2010/main" val="0"/>
              </a:ext>
            </a:extLst>
          </a:blip>
          <a:srcRect l="25582" t="27631" r="29838" b="23679"/>
          <a:stretch/>
        </p:blipFill>
        <p:spPr>
          <a:xfrm>
            <a:off x="6899914" y="1274545"/>
            <a:ext cx="4991933" cy="4089216"/>
          </a:xfrm>
          <a:prstGeom prst="rect">
            <a:avLst/>
          </a:prstGeom>
        </p:spPr>
      </p:pic>
      <p:sp>
        <p:nvSpPr>
          <p:cNvPr id="13" name="正方形/長方形 12">
            <a:extLst>
              <a:ext uri="{FF2B5EF4-FFF2-40B4-BE49-F238E27FC236}">
                <a16:creationId xmlns:a16="http://schemas.microsoft.com/office/drawing/2014/main" id="{25620AD4-0402-4EC9-A602-3E34ACA3AC17}"/>
              </a:ext>
            </a:extLst>
          </p:cNvPr>
          <p:cNvSpPr/>
          <p:nvPr/>
        </p:nvSpPr>
        <p:spPr>
          <a:xfrm>
            <a:off x="7905788" y="5287234"/>
            <a:ext cx="3314439" cy="37274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a:latin typeface="BIZ UDPゴシック" panose="020B0400000000000000" pitchFamily="50" charset="-128"/>
                <a:ea typeface="BIZ UDPゴシック" panose="020B0400000000000000" pitchFamily="50" charset="-128"/>
              </a:rPr>
              <a:t>　　</a:t>
            </a:r>
            <a:r>
              <a:rPr lang="ja-JP" altLang="en-US" sz="1400">
                <a:latin typeface="BIZ UDPゴシック" panose="020B0400000000000000" pitchFamily="50" charset="-128"/>
                <a:ea typeface="BIZ UDPゴシック" panose="020B0400000000000000" pitchFamily="50" charset="-128"/>
              </a:rPr>
              <a:t>じめん　おんど　　　　　　　　かた</a:t>
            </a:r>
            <a:endParaRPr kumimoji="1" lang="en-US" altLang="ja-JP" sz="1400" dirty="0">
              <a:latin typeface="BIZ UDPゴシック" panose="020B0400000000000000" pitchFamily="50" charset="-128"/>
              <a:ea typeface="BIZ UDPゴシック" panose="020B0400000000000000" pitchFamily="50" charset="-128"/>
            </a:endParaRPr>
          </a:p>
        </p:txBody>
      </p:sp>
      <p:sp>
        <p:nvSpPr>
          <p:cNvPr id="14" name="正方形/長方形 13">
            <a:extLst>
              <a:ext uri="{FF2B5EF4-FFF2-40B4-BE49-F238E27FC236}">
                <a16:creationId xmlns:a16="http://schemas.microsoft.com/office/drawing/2014/main" id="{25620AD4-0402-4EC9-A602-3E34ACA3AC17}"/>
              </a:ext>
            </a:extLst>
          </p:cNvPr>
          <p:cNvSpPr/>
          <p:nvPr/>
        </p:nvSpPr>
        <p:spPr>
          <a:xfrm>
            <a:off x="10334604" y="4199814"/>
            <a:ext cx="1399081" cy="37274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a:latin typeface="BIZ UDPゴシック" panose="020B0400000000000000" pitchFamily="50" charset="-128"/>
                <a:ea typeface="BIZ UDPゴシック" panose="020B0400000000000000" pitchFamily="50" charset="-128"/>
              </a:rPr>
              <a:t>　　</a:t>
            </a:r>
            <a:r>
              <a:rPr lang="ja-JP" altLang="en-US" sz="1050" dirty="0" err="1">
                <a:latin typeface="BIZ UDPゴシック" panose="020B0400000000000000" pitchFamily="50" charset="-128"/>
                <a:ea typeface="BIZ UDPゴシック" panose="020B0400000000000000" pitchFamily="50" charset="-128"/>
              </a:rPr>
              <a:t>おんどけい</a:t>
            </a:r>
            <a:endParaRPr kumimoji="1" lang="en-US" altLang="ja-JP" sz="1050" dirty="0">
              <a:latin typeface="BIZ UDPゴシック" panose="020B0400000000000000" pitchFamily="50" charset="-128"/>
              <a:ea typeface="BIZ UDPゴシック" panose="020B0400000000000000" pitchFamily="50" charset="-128"/>
            </a:endParaRPr>
          </a:p>
        </p:txBody>
      </p:sp>
      <p:sp>
        <p:nvSpPr>
          <p:cNvPr id="15" name="正方形/長方形 14">
            <a:extLst>
              <a:ext uri="{FF2B5EF4-FFF2-40B4-BE49-F238E27FC236}">
                <a16:creationId xmlns:a16="http://schemas.microsoft.com/office/drawing/2014/main" id="{25620AD4-0402-4EC9-A602-3E34ACA3AC17}"/>
              </a:ext>
            </a:extLst>
          </p:cNvPr>
          <p:cNvSpPr/>
          <p:nvPr/>
        </p:nvSpPr>
        <p:spPr>
          <a:xfrm>
            <a:off x="10606869" y="3751377"/>
            <a:ext cx="1399081" cy="37274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a:latin typeface="BIZ UDPゴシック" panose="020B0400000000000000" pitchFamily="50" charset="-128"/>
                <a:ea typeface="BIZ UDPゴシック" panose="020B0400000000000000" pitchFamily="50" charset="-128"/>
              </a:rPr>
              <a:t>　　</a:t>
            </a:r>
            <a:r>
              <a:rPr lang="ja-JP" altLang="en-US" sz="1050" dirty="0" err="1">
                <a:latin typeface="BIZ UDPゴシック" panose="020B0400000000000000" pitchFamily="50" charset="-128"/>
                <a:ea typeface="BIZ UDPゴシック" panose="020B0400000000000000" pitchFamily="50" charset="-128"/>
              </a:rPr>
              <a:t>おんどけい</a:t>
            </a:r>
            <a:endParaRPr kumimoji="1" lang="en-US" altLang="ja-JP" sz="105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666095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7B7E37-AFA8-46DC-9500-4AB8F234A87D}"/>
              </a:ext>
            </a:extLst>
          </p:cNvPr>
          <p:cNvSpPr>
            <a:spLocks noGrp="1"/>
          </p:cNvSpPr>
          <p:nvPr>
            <p:ph type="title"/>
          </p:nvPr>
        </p:nvSpPr>
        <p:spPr/>
        <p:txBody>
          <a:bodyPr/>
          <a:lstStyle/>
          <a:p>
            <a:endParaRPr kumimoji="1" lang="ja-JP" altLang="en-US" dirty="0"/>
          </a:p>
        </p:txBody>
      </p:sp>
      <p:sp>
        <p:nvSpPr>
          <p:cNvPr id="5" name="四角形: 角を丸くする 4">
            <a:extLst>
              <a:ext uri="{FF2B5EF4-FFF2-40B4-BE49-F238E27FC236}">
                <a16:creationId xmlns:a16="http://schemas.microsoft.com/office/drawing/2014/main" id="{4180B3D8-AF6A-4900-98EF-11C5819A9C91}"/>
              </a:ext>
            </a:extLst>
          </p:cNvPr>
          <p:cNvSpPr/>
          <p:nvPr/>
        </p:nvSpPr>
        <p:spPr>
          <a:xfrm>
            <a:off x="450225" y="302786"/>
            <a:ext cx="2469890" cy="145896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dirty="0">
                <a:solidFill>
                  <a:srgbClr val="0070C0"/>
                </a:solidFill>
                <a:latin typeface="BIZ UDPゴシック" panose="020B0400000000000000" pitchFamily="50" charset="-128"/>
                <a:ea typeface="BIZ UDPゴシック" panose="020B0400000000000000" pitchFamily="50" charset="-128"/>
              </a:rPr>
              <a:t>観察</a:t>
            </a:r>
          </a:p>
        </p:txBody>
      </p:sp>
      <p:sp>
        <p:nvSpPr>
          <p:cNvPr id="6" name="正方形/長方形 5">
            <a:extLst>
              <a:ext uri="{FF2B5EF4-FFF2-40B4-BE49-F238E27FC236}">
                <a16:creationId xmlns:a16="http://schemas.microsoft.com/office/drawing/2014/main" id="{9A232323-5B3B-4AAA-BF84-00E88F45EDB1}"/>
              </a:ext>
            </a:extLst>
          </p:cNvPr>
          <p:cNvSpPr/>
          <p:nvPr/>
        </p:nvSpPr>
        <p:spPr>
          <a:xfrm>
            <a:off x="-21865" y="141760"/>
            <a:ext cx="3273970" cy="74427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dirty="0">
                <a:solidFill>
                  <a:srgbClr val="0070C0"/>
                </a:solidFill>
                <a:latin typeface="BIZ UDPゴシック" panose="020B0400000000000000" pitchFamily="50" charset="-128"/>
                <a:ea typeface="BIZ UDPゴシック" panose="020B0400000000000000" pitchFamily="50" charset="-128"/>
              </a:rPr>
              <a:t>かんさつ</a:t>
            </a:r>
          </a:p>
        </p:txBody>
      </p:sp>
      <p:sp>
        <p:nvSpPr>
          <p:cNvPr id="7" name="タイトル 8">
            <a:extLst>
              <a:ext uri="{FF2B5EF4-FFF2-40B4-BE49-F238E27FC236}">
                <a16:creationId xmlns:a16="http://schemas.microsoft.com/office/drawing/2014/main" id="{3EC67D23-3CF0-4C5D-B25B-AC6F66A88628}"/>
              </a:ext>
            </a:extLst>
          </p:cNvPr>
          <p:cNvSpPr txBox="1">
            <a:spLocks/>
          </p:cNvSpPr>
          <p:nvPr/>
        </p:nvSpPr>
        <p:spPr>
          <a:xfrm>
            <a:off x="4420238" y="2120220"/>
            <a:ext cx="7912828" cy="1631731"/>
          </a:xfrm>
          <a:prstGeom prst="rect">
            <a:avLst/>
          </a:prstGeom>
          <a:noFill/>
        </p:spPr>
        <p:txBody>
          <a:bodyPr vert="horz" wrap="square" lIns="91440" tIns="0" rIns="91440" bIns="0" rtlCol="0" anchor="b"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just"/>
            <a:r>
              <a:rPr lang="ja-JP" altLang="en-US" sz="4800" dirty="0">
                <a:uFill>
                  <a:solidFill>
                    <a:srgbClr val="0070C0"/>
                  </a:solidFill>
                </a:uFill>
                <a:latin typeface="UD デジタル 教科書体 NK-R" panose="02020400000000000000" pitchFamily="18" charset="-128"/>
                <a:ea typeface="UD デジタル 教科書体 NK-R" panose="02020400000000000000" pitchFamily="18" charset="-128"/>
              </a:rPr>
              <a:t>　　</a:t>
            </a:r>
            <a:r>
              <a:rPr lang="ja-JP" altLang="en-US" sz="4800" u="heavy" dirty="0">
                <a:uFill>
                  <a:solidFill>
                    <a:srgbClr val="0070C0"/>
                  </a:solidFill>
                </a:uFill>
                <a:latin typeface="UD デジタル 教科書体 NK-R" panose="02020400000000000000" pitchFamily="18" charset="-128"/>
                <a:ea typeface="UD デジタル 教科書体 NK-R" panose="02020400000000000000" pitchFamily="18" charset="-128"/>
              </a:rPr>
              <a:t>日なたの地面と</a:t>
            </a:r>
            <a:endParaRPr lang="en-US" altLang="ja-JP" sz="4800" u="heavy" dirty="0">
              <a:uFill>
                <a:solidFill>
                  <a:srgbClr val="0070C0"/>
                </a:solidFill>
              </a:uFill>
              <a:latin typeface="UD デジタル 教科書体 NK-R" panose="02020400000000000000" pitchFamily="18" charset="-128"/>
              <a:ea typeface="UD デジタル 教科書体 NK-R" panose="02020400000000000000" pitchFamily="18" charset="-128"/>
            </a:endParaRPr>
          </a:p>
          <a:p>
            <a:pPr algn="just"/>
            <a:endParaRPr lang="en-US" altLang="ja-JP" sz="4800" u="heavy" dirty="0">
              <a:uFill>
                <a:solidFill>
                  <a:srgbClr val="0070C0"/>
                </a:solidFill>
              </a:uFill>
              <a:latin typeface="UD デジタル 教科書体 NK-R" panose="02020400000000000000" pitchFamily="18" charset="-128"/>
              <a:ea typeface="UD デジタル 教科書体 NK-R" panose="02020400000000000000" pitchFamily="18" charset="-128"/>
            </a:endParaRPr>
          </a:p>
          <a:p>
            <a:pPr algn="just"/>
            <a:r>
              <a:rPr lang="ja-JP" altLang="en-US" sz="4800" u="heavy" dirty="0">
                <a:uFill>
                  <a:solidFill>
                    <a:srgbClr val="0070C0"/>
                  </a:solidFill>
                </a:uFill>
                <a:latin typeface="UD デジタル 教科書体 NK-R" panose="02020400000000000000" pitchFamily="18" charset="-128"/>
                <a:ea typeface="UD デジタル 教科書体 NK-R" panose="02020400000000000000" pitchFamily="18" charset="-128"/>
              </a:rPr>
              <a:t>日かげの地面のあたたかさを</a:t>
            </a:r>
            <a:endParaRPr lang="en-US" altLang="ja-JP" sz="4800" u="heavy" dirty="0">
              <a:uFill>
                <a:solidFill>
                  <a:srgbClr val="0070C0"/>
                </a:solidFill>
              </a:uFill>
              <a:latin typeface="UD デジタル 教科書体 NK-R" panose="02020400000000000000" pitchFamily="18" charset="-128"/>
              <a:ea typeface="UD デジタル 教科書体 NK-R" panose="02020400000000000000" pitchFamily="18" charset="-128"/>
            </a:endParaRPr>
          </a:p>
          <a:p>
            <a:pPr algn="just"/>
            <a:endParaRPr lang="en-US" altLang="ja-JP" sz="4800" u="heavy" dirty="0">
              <a:uFill>
                <a:solidFill>
                  <a:srgbClr val="0070C0"/>
                </a:solidFill>
              </a:uFill>
              <a:latin typeface="UD デジタル 教科書体 NK-R" panose="02020400000000000000" pitchFamily="18" charset="-128"/>
              <a:ea typeface="UD デジタル 教科書体 NK-R" panose="02020400000000000000" pitchFamily="18" charset="-128"/>
            </a:endParaRPr>
          </a:p>
          <a:p>
            <a:pPr algn="just"/>
            <a:r>
              <a:rPr lang="ja-JP" altLang="en-US" sz="4800" u="heavy" dirty="0">
                <a:uFill>
                  <a:solidFill>
                    <a:srgbClr val="0070C0"/>
                  </a:solidFill>
                </a:uFill>
                <a:latin typeface="UD デジタル 教科書体 NK-R" panose="02020400000000000000" pitchFamily="18" charset="-128"/>
                <a:ea typeface="UD デジタル 教科書体 NK-R" panose="02020400000000000000" pitchFamily="18" charset="-128"/>
              </a:rPr>
              <a:t>温度計で調べよう。</a:t>
            </a:r>
            <a:endParaRPr lang="en-US" altLang="ja-JP" sz="4800" u="heavy" dirty="0">
              <a:uFill>
                <a:solidFill>
                  <a:srgbClr val="0070C0"/>
                </a:solidFill>
              </a:uFill>
              <a:latin typeface="UD デジタル 教科書体 NK-R" panose="02020400000000000000" pitchFamily="18" charset="-128"/>
              <a:ea typeface="UD デジタル 教科書体 NK-R" panose="02020400000000000000" pitchFamily="18" charset="-128"/>
            </a:endParaRPr>
          </a:p>
        </p:txBody>
      </p:sp>
      <p:sp>
        <p:nvSpPr>
          <p:cNvPr id="10" name="正方形/長方形 9">
            <a:extLst>
              <a:ext uri="{FF2B5EF4-FFF2-40B4-BE49-F238E27FC236}">
                <a16:creationId xmlns:a16="http://schemas.microsoft.com/office/drawing/2014/main" id="{D516E36E-CCBA-4F80-9360-12744E727015}"/>
              </a:ext>
            </a:extLst>
          </p:cNvPr>
          <p:cNvSpPr/>
          <p:nvPr/>
        </p:nvSpPr>
        <p:spPr>
          <a:xfrm>
            <a:off x="233733" y="1931148"/>
            <a:ext cx="4186506" cy="479346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en-US" sz="2800" dirty="0">
                <a:latin typeface="BIZ UDPゴシック" panose="020B0400000000000000" pitchFamily="50" charset="-128"/>
                <a:ea typeface="BIZ UDPゴシック" panose="020B0400000000000000" pitchFamily="50" charset="-128"/>
              </a:rPr>
              <a:t>観察</a:t>
            </a:r>
            <a:r>
              <a:rPr kumimoji="1" lang="ja-JP" altLang="en-US" sz="2800" dirty="0">
                <a:latin typeface="BIZ UDPゴシック" panose="020B0400000000000000" pitchFamily="50" charset="-128"/>
                <a:ea typeface="BIZ UDPゴシック" panose="020B0400000000000000" pitchFamily="50" charset="-128"/>
              </a:rPr>
              <a:t>のながれ</a:t>
            </a:r>
            <a:endParaRPr kumimoji="1" lang="en-US" altLang="ja-JP" sz="2800" dirty="0">
              <a:latin typeface="BIZ UDPゴシック" panose="020B0400000000000000" pitchFamily="50" charset="-128"/>
              <a:ea typeface="BIZ UDPゴシック" panose="020B0400000000000000" pitchFamily="50" charset="-128"/>
            </a:endParaRPr>
          </a:p>
          <a:p>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１　</a:t>
            </a:r>
            <a:r>
              <a:rPr lang="ja-JP" altLang="en-US" sz="2800" dirty="0">
                <a:latin typeface="BIZ UDPゴシック" panose="020B0400000000000000" pitchFamily="50" charset="-128"/>
                <a:ea typeface="BIZ UDPゴシック" panose="020B0400000000000000" pitchFamily="50" charset="-128"/>
              </a:rPr>
              <a:t>午前</a:t>
            </a:r>
            <a:r>
              <a:rPr lang="en-US" altLang="ja-JP" sz="2800" dirty="0">
                <a:latin typeface="BIZ UDPゴシック" panose="020B0400000000000000" pitchFamily="50" charset="-128"/>
                <a:ea typeface="BIZ UDPゴシック" panose="020B0400000000000000" pitchFamily="50" charset="-128"/>
              </a:rPr>
              <a:t>10</a:t>
            </a:r>
            <a:r>
              <a:rPr lang="ja-JP" altLang="en-US" sz="2800" dirty="0">
                <a:latin typeface="BIZ UDPゴシック" panose="020B0400000000000000" pitchFamily="50" charset="-128"/>
                <a:ea typeface="BIZ UDPゴシック" panose="020B0400000000000000" pitchFamily="50" charset="-128"/>
              </a:rPr>
              <a:t>時ごろに、</a:t>
            </a:r>
            <a:endParaRPr lang="en-US" altLang="ja-JP" sz="2800" dirty="0">
              <a:latin typeface="BIZ UDPゴシック" panose="020B0400000000000000" pitchFamily="50" charset="-128"/>
              <a:ea typeface="BIZ UDPゴシック" panose="020B0400000000000000" pitchFamily="50" charset="-128"/>
            </a:endParaRPr>
          </a:p>
          <a:p>
            <a:r>
              <a:rPr lang="ja-JP" altLang="en-US" sz="2800" dirty="0">
                <a:latin typeface="BIZ UDPゴシック" panose="020B0400000000000000" pitchFamily="50" charset="-128"/>
                <a:ea typeface="BIZ UDPゴシック" panose="020B0400000000000000" pitchFamily="50" charset="-128"/>
              </a:rPr>
              <a:t>　日なたと日かげの地面</a:t>
            </a:r>
            <a:endParaRPr lang="en-US" altLang="ja-JP" sz="2800" dirty="0">
              <a:latin typeface="BIZ UDPゴシック" panose="020B0400000000000000" pitchFamily="50" charset="-128"/>
              <a:ea typeface="BIZ UDPゴシック" panose="020B0400000000000000" pitchFamily="50" charset="-128"/>
            </a:endParaRPr>
          </a:p>
          <a:p>
            <a:r>
              <a:rPr lang="ja-JP" altLang="en-US" sz="2800" dirty="0">
                <a:latin typeface="BIZ UDPゴシック" panose="020B0400000000000000" pitchFamily="50" charset="-128"/>
                <a:ea typeface="BIZ UDPゴシック" panose="020B0400000000000000" pitchFamily="50" charset="-128"/>
              </a:rPr>
              <a:t>　の温度をはかる</a:t>
            </a:r>
            <a:r>
              <a:rPr kumimoji="1" lang="ja-JP" altLang="en-US" sz="2800" dirty="0">
                <a:latin typeface="BIZ UDPゴシック" panose="020B0400000000000000" pitchFamily="50" charset="-128"/>
                <a:ea typeface="BIZ UDPゴシック" panose="020B0400000000000000" pitchFamily="50" charset="-128"/>
              </a:rPr>
              <a:t>。</a:t>
            </a:r>
            <a:endParaRPr kumimoji="1" lang="en-US" altLang="ja-JP" sz="2800" dirty="0">
              <a:latin typeface="BIZ UDPゴシック" panose="020B0400000000000000" pitchFamily="50" charset="-128"/>
              <a:ea typeface="BIZ UDPゴシック" panose="020B0400000000000000" pitchFamily="50" charset="-128"/>
            </a:endParaRPr>
          </a:p>
          <a:p>
            <a:endParaRPr lang="en-US" altLang="ja-JP" sz="2800" dirty="0">
              <a:latin typeface="BIZ UDPゴシック" panose="020B0400000000000000" pitchFamily="50" charset="-128"/>
              <a:ea typeface="BIZ UDPゴシック" panose="020B0400000000000000" pitchFamily="50" charset="-128"/>
            </a:endParaRPr>
          </a:p>
          <a:p>
            <a:r>
              <a:rPr lang="ja-JP" altLang="en-US" sz="2800" dirty="0">
                <a:latin typeface="BIZ UDPゴシック" panose="020B0400000000000000" pitchFamily="50" charset="-128"/>
                <a:ea typeface="BIZ UDPゴシック" panose="020B0400000000000000" pitchFamily="50" charset="-128"/>
              </a:rPr>
              <a:t>２　正午ごろに、１と同じ</a:t>
            </a:r>
            <a:endParaRPr lang="en-US" altLang="ja-JP" sz="2800" dirty="0">
              <a:latin typeface="BIZ UDPゴシック" panose="020B0400000000000000" pitchFamily="50" charset="-128"/>
              <a:ea typeface="BIZ UDPゴシック" panose="020B0400000000000000" pitchFamily="50" charset="-128"/>
            </a:endParaRPr>
          </a:p>
          <a:p>
            <a:r>
              <a:rPr lang="ja-JP" altLang="en-US" sz="2800" dirty="0">
                <a:latin typeface="BIZ UDPゴシック" panose="020B0400000000000000" pitchFamily="50" charset="-128"/>
                <a:ea typeface="BIZ UDPゴシック" panose="020B0400000000000000" pitchFamily="50" charset="-128"/>
              </a:rPr>
              <a:t>　場所で地面の温度をは　　</a:t>
            </a:r>
            <a:endParaRPr lang="en-US" altLang="ja-JP" sz="2800" dirty="0">
              <a:latin typeface="BIZ UDPゴシック" panose="020B0400000000000000" pitchFamily="50" charset="-128"/>
              <a:ea typeface="BIZ UDPゴシック" panose="020B0400000000000000" pitchFamily="50" charset="-128"/>
            </a:endParaRPr>
          </a:p>
          <a:p>
            <a:r>
              <a:rPr lang="ja-JP" altLang="en-US" sz="2800" dirty="0">
                <a:latin typeface="BIZ UDPゴシック" panose="020B0400000000000000" pitchFamily="50" charset="-128"/>
                <a:ea typeface="BIZ UDPゴシック" panose="020B0400000000000000" pitchFamily="50" charset="-128"/>
              </a:rPr>
              <a:t>　かる。</a:t>
            </a:r>
            <a:endParaRPr lang="en-US" altLang="ja-JP" sz="2800" dirty="0">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907FB5E0-7410-4B71-A5F8-7D896007F50C}"/>
              </a:ext>
            </a:extLst>
          </p:cNvPr>
          <p:cNvSpPr txBox="1"/>
          <p:nvPr/>
        </p:nvSpPr>
        <p:spPr>
          <a:xfrm>
            <a:off x="4216075" y="30607"/>
            <a:ext cx="4778826" cy="479964"/>
          </a:xfrm>
          <a:prstGeom prst="rect">
            <a:avLst/>
          </a:prstGeom>
          <a:noFill/>
        </p:spPr>
        <p:txBody>
          <a:bodyPr wrap="square" rtlCol="0" anchor="ctr" anchorCtr="0">
            <a:noAutofit/>
          </a:bodyPr>
          <a:lstStyle/>
          <a:p>
            <a:pPr algn="just"/>
            <a:r>
              <a:rPr lang="ja-JP" altLang="en-US" sz="2000" dirty="0">
                <a:latin typeface="HG創英ﾌﾟﾚｾﾞﾝｽEB" panose="02020809000000000000" pitchFamily="17" charset="-128"/>
                <a:ea typeface="HG創英ﾌﾟﾚｾﾞﾝｽEB" panose="02020809000000000000" pitchFamily="17" charset="-128"/>
              </a:rPr>
              <a:t>　　　　ひ　　　　　　　　じめん　　</a:t>
            </a:r>
            <a:endParaRPr kumimoji="1" lang="ja-JP" altLang="en-US" sz="2000" dirty="0">
              <a:latin typeface="HG創英ﾌﾟﾚｾﾞﾝｽEB" panose="02020809000000000000" pitchFamily="17" charset="-128"/>
              <a:ea typeface="HG創英ﾌﾟﾚｾﾞﾝｽEB" panose="02020809000000000000" pitchFamily="17" charset="-128"/>
            </a:endParaRPr>
          </a:p>
        </p:txBody>
      </p:sp>
      <p:sp>
        <p:nvSpPr>
          <p:cNvPr id="12" name="テキスト ボックス 11">
            <a:extLst>
              <a:ext uri="{FF2B5EF4-FFF2-40B4-BE49-F238E27FC236}">
                <a16:creationId xmlns:a16="http://schemas.microsoft.com/office/drawing/2014/main" id="{757D023D-CAF8-4A16-8571-4AFEE9B90CD0}"/>
              </a:ext>
            </a:extLst>
          </p:cNvPr>
          <p:cNvSpPr txBox="1"/>
          <p:nvPr/>
        </p:nvSpPr>
        <p:spPr>
          <a:xfrm>
            <a:off x="4349546" y="1403024"/>
            <a:ext cx="6045200" cy="320516"/>
          </a:xfrm>
          <a:prstGeom prst="rect">
            <a:avLst/>
          </a:prstGeom>
          <a:noFill/>
        </p:spPr>
        <p:txBody>
          <a:bodyPr wrap="square" rtlCol="0" anchor="ctr" anchorCtr="0">
            <a:noAutofit/>
          </a:bodyPr>
          <a:lstStyle/>
          <a:p>
            <a:pPr algn="just"/>
            <a:r>
              <a:rPr kumimoji="1" lang="ja-JP" altLang="en-US" sz="1400" dirty="0">
                <a:latin typeface="HG創英ﾌﾟﾚｾﾞﾝｽEB" panose="02020809000000000000" pitchFamily="17" charset="-128"/>
                <a:ea typeface="HG創英ﾌﾟﾚｾﾞﾝｽEB" panose="02020809000000000000" pitchFamily="17" charset="-128"/>
              </a:rPr>
              <a:t>　</a:t>
            </a:r>
            <a:r>
              <a:rPr kumimoji="1" lang="ja-JP" altLang="en-US" sz="2000" dirty="0">
                <a:latin typeface="HG創英ﾌﾟﾚｾﾞﾝｽEB" panose="02020809000000000000" pitchFamily="17" charset="-128"/>
                <a:ea typeface="HG創英ﾌﾟﾚｾﾞﾝｽEB" panose="02020809000000000000" pitchFamily="17" charset="-128"/>
              </a:rPr>
              <a:t>ひ　　　　　　　　　じめん</a:t>
            </a:r>
          </a:p>
        </p:txBody>
      </p:sp>
      <p:sp>
        <p:nvSpPr>
          <p:cNvPr id="13" name="テキスト ボックス 12">
            <a:extLst>
              <a:ext uri="{FF2B5EF4-FFF2-40B4-BE49-F238E27FC236}">
                <a16:creationId xmlns:a16="http://schemas.microsoft.com/office/drawing/2014/main" id="{9C0D9CAE-5B99-45E4-B004-8255EA043029}"/>
              </a:ext>
            </a:extLst>
          </p:cNvPr>
          <p:cNvSpPr txBox="1"/>
          <p:nvPr/>
        </p:nvSpPr>
        <p:spPr>
          <a:xfrm>
            <a:off x="151895" y="2067571"/>
            <a:ext cx="3551852" cy="479964"/>
          </a:xfrm>
          <a:prstGeom prst="rect">
            <a:avLst/>
          </a:prstGeom>
          <a:noFill/>
        </p:spPr>
        <p:txBody>
          <a:bodyPr wrap="square" rtlCol="0" anchor="ctr" anchorCtr="0">
            <a:noAutofit/>
          </a:bodyPr>
          <a:lstStyle/>
          <a:p>
            <a:pPr algn="just"/>
            <a:r>
              <a:rPr lang="ja-JP" altLang="en-US" sz="2000" dirty="0">
                <a:latin typeface="HG創英ﾌﾟﾚｾﾞﾝｽEB" panose="02020809000000000000" pitchFamily="17" charset="-128"/>
                <a:ea typeface="HG創英ﾌﾟﾚｾﾞﾝｽEB" panose="02020809000000000000" pitchFamily="17" charset="-128"/>
              </a:rPr>
              <a:t>　</a:t>
            </a:r>
            <a:r>
              <a:rPr lang="ja-JP" altLang="en-US" sz="1050" dirty="0">
                <a:latin typeface="HG創英ﾌﾟﾚｾﾞﾝｽEB" panose="02020809000000000000" pitchFamily="17" charset="-128"/>
                <a:ea typeface="HG創英ﾌﾟﾚｾﾞﾝｽEB" panose="02020809000000000000" pitchFamily="17" charset="-128"/>
              </a:rPr>
              <a:t>かんさつ</a:t>
            </a:r>
            <a:endParaRPr kumimoji="1" lang="ja-JP" altLang="en-US" sz="1050" dirty="0">
              <a:latin typeface="HG創英ﾌﾟﾚｾﾞﾝｽEB" panose="02020809000000000000" pitchFamily="17" charset="-128"/>
              <a:ea typeface="HG創英ﾌﾟﾚｾﾞﾝｽEB" panose="02020809000000000000" pitchFamily="17" charset="-128"/>
            </a:endParaRPr>
          </a:p>
        </p:txBody>
      </p:sp>
      <p:sp>
        <p:nvSpPr>
          <p:cNvPr id="14" name="テキスト ボックス 13">
            <a:extLst>
              <a:ext uri="{FF2B5EF4-FFF2-40B4-BE49-F238E27FC236}">
                <a16:creationId xmlns:a16="http://schemas.microsoft.com/office/drawing/2014/main" id="{5D8EDA4B-F8CD-49BA-A271-1A415C2C3372}"/>
              </a:ext>
            </a:extLst>
          </p:cNvPr>
          <p:cNvSpPr txBox="1"/>
          <p:nvPr/>
        </p:nvSpPr>
        <p:spPr>
          <a:xfrm>
            <a:off x="278542" y="2918053"/>
            <a:ext cx="3551852" cy="479964"/>
          </a:xfrm>
          <a:prstGeom prst="rect">
            <a:avLst/>
          </a:prstGeom>
          <a:noFill/>
        </p:spPr>
        <p:txBody>
          <a:bodyPr wrap="square" rtlCol="0" anchor="ctr" anchorCtr="0">
            <a:noAutofit/>
          </a:bodyPr>
          <a:lstStyle/>
          <a:p>
            <a:pPr algn="just"/>
            <a:r>
              <a:rPr lang="ja-JP" altLang="en-US" sz="2000" dirty="0">
                <a:latin typeface="HG創英ﾌﾟﾚｾﾞﾝｽEB" panose="02020809000000000000" pitchFamily="17" charset="-128"/>
                <a:ea typeface="HG創英ﾌﾟﾚｾﾞﾝｽEB" panose="02020809000000000000" pitchFamily="17" charset="-128"/>
              </a:rPr>
              <a:t>　  </a:t>
            </a:r>
            <a:r>
              <a:rPr lang="ja-JP" altLang="en-US" sz="1050" dirty="0">
                <a:latin typeface="HG創英ﾌﾟﾚｾﾞﾝｽEB" panose="02020809000000000000" pitchFamily="17" charset="-128"/>
                <a:ea typeface="HG創英ﾌﾟﾚｾﾞﾝｽEB" panose="02020809000000000000" pitchFamily="17" charset="-128"/>
              </a:rPr>
              <a:t>ごぜん　　　　　　じ</a:t>
            </a:r>
            <a:endParaRPr kumimoji="1" lang="ja-JP" altLang="en-US" sz="2000" dirty="0">
              <a:latin typeface="HG創英ﾌﾟﾚｾﾞﾝｽEB" panose="02020809000000000000" pitchFamily="17" charset="-128"/>
              <a:ea typeface="HG創英ﾌﾟﾚｾﾞﾝｽEB" panose="02020809000000000000" pitchFamily="17" charset="-128"/>
            </a:endParaRPr>
          </a:p>
        </p:txBody>
      </p:sp>
      <p:sp>
        <p:nvSpPr>
          <p:cNvPr id="15" name="テキスト ボックス 14">
            <a:extLst>
              <a:ext uri="{FF2B5EF4-FFF2-40B4-BE49-F238E27FC236}">
                <a16:creationId xmlns:a16="http://schemas.microsoft.com/office/drawing/2014/main" id="{E99A4ED3-5521-426D-A4D6-5494A1BF046E}"/>
              </a:ext>
            </a:extLst>
          </p:cNvPr>
          <p:cNvSpPr txBox="1"/>
          <p:nvPr/>
        </p:nvSpPr>
        <p:spPr>
          <a:xfrm>
            <a:off x="78667" y="3407667"/>
            <a:ext cx="4028540" cy="479964"/>
          </a:xfrm>
          <a:prstGeom prst="rect">
            <a:avLst/>
          </a:prstGeom>
          <a:noFill/>
        </p:spPr>
        <p:txBody>
          <a:bodyPr wrap="square" rtlCol="0" anchor="ctr" anchorCtr="0">
            <a:noAutofit/>
          </a:bodyPr>
          <a:lstStyle/>
          <a:p>
            <a:pPr algn="just"/>
            <a:r>
              <a:rPr lang="ja-JP" altLang="en-US" sz="2000" dirty="0">
                <a:latin typeface="HG創英ﾌﾟﾚｾﾞﾝｽEB" panose="02020809000000000000" pitchFamily="17" charset="-128"/>
                <a:ea typeface="HG創英ﾌﾟﾚｾﾞﾝｽEB" panose="02020809000000000000" pitchFamily="17" charset="-128"/>
              </a:rPr>
              <a:t>　  </a:t>
            </a:r>
            <a:r>
              <a:rPr lang="ja-JP" altLang="en-US" sz="1050" dirty="0">
                <a:latin typeface="HG創英ﾌﾟﾚｾﾞﾝｽEB" panose="02020809000000000000" pitchFamily="17" charset="-128"/>
                <a:ea typeface="HG創英ﾌﾟﾚｾﾞﾝｽEB" panose="02020809000000000000" pitchFamily="17" charset="-128"/>
              </a:rPr>
              <a:t>ひ　　　　　　　　　 ひ　　　　　　　　　　じめん</a:t>
            </a:r>
            <a:endParaRPr lang="en-US" altLang="ja-JP" sz="1050" dirty="0">
              <a:latin typeface="HG創英ﾌﾟﾚｾﾞﾝｽEB" panose="02020809000000000000" pitchFamily="17" charset="-128"/>
              <a:ea typeface="HG創英ﾌﾟﾚｾﾞﾝｽEB" panose="02020809000000000000" pitchFamily="17" charset="-128"/>
            </a:endParaRPr>
          </a:p>
        </p:txBody>
      </p:sp>
      <p:sp>
        <p:nvSpPr>
          <p:cNvPr id="16" name="テキスト ボックス 15">
            <a:extLst>
              <a:ext uri="{FF2B5EF4-FFF2-40B4-BE49-F238E27FC236}">
                <a16:creationId xmlns:a16="http://schemas.microsoft.com/office/drawing/2014/main" id="{E4974254-3920-4370-BB1F-0D440573BB4D}"/>
              </a:ext>
            </a:extLst>
          </p:cNvPr>
          <p:cNvSpPr txBox="1"/>
          <p:nvPr/>
        </p:nvSpPr>
        <p:spPr>
          <a:xfrm>
            <a:off x="18424" y="4650167"/>
            <a:ext cx="4483653" cy="479964"/>
          </a:xfrm>
          <a:prstGeom prst="rect">
            <a:avLst/>
          </a:prstGeom>
          <a:noFill/>
        </p:spPr>
        <p:txBody>
          <a:bodyPr wrap="square" rtlCol="0" anchor="ctr" anchorCtr="0">
            <a:noAutofit/>
          </a:bodyPr>
          <a:lstStyle/>
          <a:p>
            <a:pPr algn="just"/>
            <a:r>
              <a:rPr lang="ja-JP" altLang="en-US" sz="2000" dirty="0">
                <a:latin typeface="HG創英ﾌﾟﾚｾﾞﾝｽEB" panose="02020809000000000000" pitchFamily="17" charset="-128"/>
                <a:ea typeface="HG創英ﾌﾟﾚｾﾞﾝｽEB" panose="02020809000000000000" pitchFamily="17" charset="-128"/>
              </a:rPr>
              <a:t>　    </a:t>
            </a:r>
            <a:r>
              <a:rPr lang="ja-JP" altLang="en-US" sz="1050" dirty="0">
                <a:latin typeface="HG創英ﾌﾟﾚｾﾞﾝｽEB" panose="02020809000000000000" pitchFamily="17" charset="-128"/>
                <a:ea typeface="HG創英ﾌﾟﾚｾﾞﾝｽEB" panose="02020809000000000000" pitchFamily="17" charset="-128"/>
              </a:rPr>
              <a:t>しょうご　　　　　　　　　            </a:t>
            </a:r>
            <a:r>
              <a:rPr lang="ja-JP" altLang="en-US" sz="1050" dirty="0" err="1">
                <a:latin typeface="HG創英ﾌﾟﾚｾﾞﾝｽEB" panose="02020809000000000000" pitchFamily="17" charset="-128"/>
                <a:ea typeface="HG創英ﾌﾟﾚｾﾞﾝｽEB" panose="02020809000000000000" pitchFamily="17" charset="-128"/>
              </a:rPr>
              <a:t>おな</a:t>
            </a:r>
            <a:endParaRPr lang="en-US" altLang="ja-JP" sz="1050" dirty="0">
              <a:latin typeface="HG創英ﾌﾟﾚｾﾞﾝｽEB" panose="02020809000000000000" pitchFamily="17" charset="-128"/>
              <a:ea typeface="HG創英ﾌﾟﾚｾﾞﾝｽEB" panose="02020809000000000000" pitchFamily="17" charset="-128"/>
            </a:endParaRPr>
          </a:p>
        </p:txBody>
      </p:sp>
      <p:sp>
        <p:nvSpPr>
          <p:cNvPr id="17" name="テキスト ボックス 16">
            <a:extLst>
              <a:ext uri="{FF2B5EF4-FFF2-40B4-BE49-F238E27FC236}">
                <a16:creationId xmlns:a16="http://schemas.microsoft.com/office/drawing/2014/main" id="{B03A23F4-000B-42B5-9901-2D5477AB16CA}"/>
              </a:ext>
            </a:extLst>
          </p:cNvPr>
          <p:cNvSpPr txBox="1"/>
          <p:nvPr/>
        </p:nvSpPr>
        <p:spPr>
          <a:xfrm>
            <a:off x="45349" y="5242254"/>
            <a:ext cx="3551852" cy="212562"/>
          </a:xfrm>
          <a:prstGeom prst="rect">
            <a:avLst/>
          </a:prstGeom>
          <a:noFill/>
        </p:spPr>
        <p:txBody>
          <a:bodyPr wrap="square" rtlCol="0" anchor="ctr" anchorCtr="0">
            <a:noAutofit/>
          </a:bodyPr>
          <a:lstStyle/>
          <a:p>
            <a:pPr algn="just"/>
            <a:r>
              <a:rPr lang="ja-JP" altLang="en-US" sz="2000" dirty="0">
                <a:latin typeface="HG創英ﾌﾟﾚｾﾞﾝｽEB" panose="02020809000000000000" pitchFamily="17" charset="-128"/>
                <a:ea typeface="HG創英ﾌﾟﾚｾﾞﾝｽEB" panose="02020809000000000000" pitchFamily="17" charset="-128"/>
              </a:rPr>
              <a:t>　   </a:t>
            </a:r>
            <a:r>
              <a:rPr lang="ja-JP" altLang="en-US" sz="1050" dirty="0">
                <a:latin typeface="HG創英ﾌﾟﾚｾﾞﾝｽEB" panose="02020809000000000000" pitchFamily="17" charset="-128"/>
                <a:ea typeface="HG創英ﾌﾟﾚｾﾞﾝｽEB" panose="02020809000000000000" pitchFamily="17" charset="-128"/>
              </a:rPr>
              <a:t>ばしょ　　　   じめん　  　　　おんど　　　　　　  </a:t>
            </a:r>
            <a:endParaRPr kumimoji="1" lang="ja-JP" altLang="en-US" sz="2000" dirty="0">
              <a:latin typeface="HG創英ﾌﾟﾚｾﾞﾝｽEB" panose="02020809000000000000" pitchFamily="17" charset="-128"/>
              <a:ea typeface="HG創英ﾌﾟﾚｾﾞﾝｽEB" panose="02020809000000000000" pitchFamily="17" charset="-128"/>
            </a:endParaRPr>
          </a:p>
        </p:txBody>
      </p:sp>
      <p:sp>
        <p:nvSpPr>
          <p:cNvPr id="20" name="正方形/長方形 19">
            <a:extLst>
              <a:ext uri="{FF2B5EF4-FFF2-40B4-BE49-F238E27FC236}">
                <a16:creationId xmlns:a16="http://schemas.microsoft.com/office/drawing/2014/main" id="{98525C78-50CF-4EC4-8AA0-0C5D26844B34}"/>
              </a:ext>
            </a:extLst>
          </p:cNvPr>
          <p:cNvSpPr/>
          <p:nvPr/>
        </p:nvSpPr>
        <p:spPr>
          <a:xfrm>
            <a:off x="4826104" y="6552210"/>
            <a:ext cx="2041069" cy="34481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dirty="0"/>
              <a:t>【</a:t>
            </a:r>
            <a:r>
              <a:rPr lang="ja-JP" altLang="en-US" dirty="0"/>
              <a:t>ワーク</a:t>
            </a:r>
            <a:r>
              <a:rPr kumimoji="1" lang="ja-JP" altLang="en-US" dirty="0"/>
              <a:t>シート</a:t>
            </a:r>
            <a:r>
              <a:rPr kumimoji="1" lang="en-US" altLang="ja-JP" dirty="0"/>
              <a:t>】</a:t>
            </a:r>
            <a:endParaRPr kumimoji="1" lang="ja-JP" altLang="en-US" dirty="0"/>
          </a:p>
        </p:txBody>
      </p:sp>
      <p:sp>
        <p:nvSpPr>
          <p:cNvPr id="26" name="正方形/長方形 25">
            <a:extLst>
              <a:ext uri="{FF2B5EF4-FFF2-40B4-BE49-F238E27FC236}">
                <a16:creationId xmlns:a16="http://schemas.microsoft.com/office/drawing/2014/main" id="{F956F3B9-FA95-4EBC-9DC0-73D85AB329DC}"/>
              </a:ext>
            </a:extLst>
          </p:cNvPr>
          <p:cNvSpPr/>
          <p:nvPr/>
        </p:nvSpPr>
        <p:spPr>
          <a:xfrm>
            <a:off x="7466954" y="6513188"/>
            <a:ext cx="2041069" cy="34481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dirty="0"/>
              <a:t>【</a:t>
            </a:r>
            <a:r>
              <a:rPr lang="ja-JP" altLang="en-US" dirty="0"/>
              <a:t>ワーク</a:t>
            </a:r>
            <a:r>
              <a:rPr kumimoji="1" lang="ja-JP" altLang="en-US" dirty="0"/>
              <a:t>シート</a:t>
            </a:r>
            <a:r>
              <a:rPr kumimoji="1" lang="en-US" altLang="ja-JP" dirty="0"/>
              <a:t>】</a:t>
            </a:r>
            <a:endParaRPr kumimoji="1" lang="ja-JP" altLang="en-US" dirty="0"/>
          </a:p>
        </p:txBody>
      </p:sp>
      <p:pic>
        <p:nvPicPr>
          <p:cNvPr id="1026" name="Picture 2" descr="温度計　理科 に対する画像結果">
            <a:extLst>
              <a:ext uri="{FF2B5EF4-FFF2-40B4-BE49-F238E27FC236}">
                <a16:creationId xmlns:a16="http://schemas.microsoft.com/office/drawing/2014/main" id="{568243CB-86B4-4D8B-A74E-A0AA8E8191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9798" y="3757897"/>
            <a:ext cx="1668965" cy="26206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8" name="正方形/長方形 27">
            <a:extLst>
              <a:ext uri="{FF2B5EF4-FFF2-40B4-BE49-F238E27FC236}">
                <a16:creationId xmlns:a16="http://schemas.microsoft.com/office/drawing/2014/main" id="{61601C30-5706-492F-82BD-E8CBC658D467}"/>
              </a:ext>
            </a:extLst>
          </p:cNvPr>
          <p:cNvSpPr/>
          <p:nvPr/>
        </p:nvSpPr>
        <p:spPr>
          <a:xfrm>
            <a:off x="9933225" y="6513188"/>
            <a:ext cx="2041069" cy="34481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dirty="0"/>
              <a:t>【</a:t>
            </a:r>
            <a:r>
              <a:rPr kumimoji="1" lang="ja-JP" altLang="en-US" dirty="0"/>
              <a:t>温度計</a:t>
            </a:r>
            <a:r>
              <a:rPr kumimoji="1" lang="en-US" altLang="ja-JP" dirty="0"/>
              <a:t>】</a:t>
            </a:r>
            <a:endParaRPr kumimoji="1" lang="ja-JP" altLang="en-US" dirty="0"/>
          </a:p>
        </p:txBody>
      </p:sp>
      <p:sp>
        <p:nvSpPr>
          <p:cNvPr id="21" name="テキスト ボックス 20">
            <a:extLst>
              <a:ext uri="{FF2B5EF4-FFF2-40B4-BE49-F238E27FC236}">
                <a16:creationId xmlns:a16="http://schemas.microsoft.com/office/drawing/2014/main" id="{757D023D-CAF8-4A16-8571-4AFEE9B90CD0}"/>
              </a:ext>
            </a:extLst>
          </p:cNvPr>
          <p:cNvSpPr txBox="1"/>
          <p:nvPr/>
        </p:nvSpPr>
        <p:spPr>
          <a:xfrm>
            <a:off x="4502077" y="2785805"/>
            <a:ext cx="6045200" cy="320516"/>
          </a:xfrm>
          <a:prstGeom prst="rect">
            <a:avLst/>
          </a:prstGeom>
          <a:noFill/>
        </p:spPr>
        <p:txBody>
          <a:bodyPr wrap="square" rtlCol="0" anchor="ctr" anchorCtr="0">
            <a:noAutofit/>
          </a:bodyPr>
          <a:lstStyle/>
          <a:p>
            <a:pPr algn="just"/>
            <a:r>
              <a:rPr kumimoji="1" lang="ja-JP" altLang="en-US" sz="1400" dirty="0">
                <a:latin typeface="HG創英ﾌﾟﾚｾﾞﾝｽEB" panose="02020809000000000000" pitchFamily="17" charset="-128"/>
                <a:ea typeface="HG創英ﾌﾟﾚｾﾞﾝｽEB" panose="02020809000000000000" pitchFamily="17" charset="-128"/>
              </a:rPr>
              <a:t>　</a:t>
            </a:r>
            <a:r>
              <a:rPr kumimoji="1" lang="ja-JP" altLang="en-US" sz="2000" dirty="0">
                <a:latin typeface="HG創英ﾌﾟﾚｾﾞﾝｽEB" panose="02020809000000000000" pitchFamily="17" charset="-128"/>
                <a:ea typeface="HG創英ﾌﾟﾚｾﾞﾝｽEB" panose="02020809000000000000" pitchFamily="17" charset="-128"/>
              </a:rPr>
              <a:t>おんどけい　　　　しら</a:t>
            </a:r>
            <a:endParaRPr kumimoji="1" lang="ja-JP" altLang="en-US" sz="3200" dirty="0">
              <a:latin typeface="HG創英ﾌﾟﾚｾﾞﾝｽEB" panose="02020809000000000000" pitchFamily="17" charset="-128"/>
              <a:ea typeface="HG創英ﾌﾟﾚｾﾞﾝｽEB" panose="02020809000000000000" pitchFamily="17" charset="-128"/>
            </a:endParaRPr>
          </a:p>
        </p:txBody>
      </p:sp>
      <p:sp>
        <p:nvSpPr>
          <p:cNvPr id="22" name="テキスト ボックス 21">
            <a:extLst>
              <a:ext uri="{FF2B5EF4-FFF2-40B4-BE49-F238E27FC236}">
                <a16:creationId xmlns:a16="http://schemas.microsoft.com/office/drawing/2014/main" id="{9C0D9CAE-5B99-45E4-B004-8255EA043029}"/>
              </a:ext>
            </a:extLst>
          </p:cNvPr>
          <p:cNvSpPr txBox="1"/>
          <p:nvPr/>
        </p:nvSpPr>
        <p:spPr>
          <a:xfrm>
            <a:off x="743942" y="3840928"/>
            <a:ext cx="3551852" cy="479964"/>
          </a:xfrm>
          <a:prstGeom prst="rect">
            <a:avLst/>
          </a:prstGeom>
          <a:noFill/>
        </p:spPr>
        <p:txBody>
          <a:bodyPr wrap="square" rtlCol="0" anchor="ctr" anchorCtr="0">
            <a:noAutofit/>
          </a:bodyPr>
          <a:lstStyle/>
          <a:p>
            <a:pPr algn="just"/>
            <a:r>
              <a:rPr lang="ja-JP" altLang="en-US" sz="2000" dirty="0">
                <a:latin typeface="HG創英ﾌﾟﾚｾﾞﾝｽEB" panose="02020809000000000000" pitchFamily="17" charset="-128"/>
                <a:ea typeface="HG創英ﾌﾟﾚｾﾞﾝｽEB" panose="02020809000000000000" pitchFamily="17" charset="-128"/>
              </a:rPr>
              <a:t>　</a:t>
            </a:r>
            <a:r>
              <a:rPr lang="ja-JP" altLang="en-US" sz="1050" dirty="0">
                <a:latin typeface="HG創英ﾌﾟﾚｾﾞﾝｽEB" panose="02020809000000000000" pitchFamily="17" charset="-128"/>
                <a:ea typeface="HG創英ﾌﾟﾚｾﾞﾝｽEB" panose="02020809000000000000" pitchFamily="17" charset="-128"/>
              </a:rPr>
              <a:t>おんど</a:t>
            </a:r>
            <a:endParaRPr kumimoji="1" lang="ja-JP" altLang="en-US" sz="500" dirty="0">
              <a:latin typeface="HG創英ﾌﾟﾚｾﾞﾝｽEB" panose="02020809000000000000" pitchFamily="17" charset="-128"/>
              <a:ea typeface="HG創英ﾌﾟﾚｾﾞﾝｽEB" panose="02020809000000000000" pitchFamily="17" charset="-128"/>
            </a:endParaRPr>
          </a:p>
        </p:txBody>
      </p:sp>
      <p:pic>
        <p:nvPicPr>
          <p:cNvPr id="4" name="図 3"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5269" y="3852705"/>
            <a:ext cx="1684437" cy="2646000"/>
          </a:xfrm>
          <a:prstGeom prst="rect">
            <a:avLst/>
          </a:prstGeom>
          <a:ln>
            <a:solidFill>
              <a:schemeClr val="tx1"/>
            </a:solidFill>
          </a:ln>
        </p:spPr>
      </p:pic>
      <p:pic>
        <p:nvPicPr>
          <p:cNvPr id="8" name="図 7" descr="画面の領域"/>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5952" y="3838222"/>
            <a:ext cx="1681371" cy="2660483"/>
          </a:xfrm>
          <a:prstGeom prst="rect">
            <a:avLst/>
          </a:prstGeom>
          <a:ln>
            <a:solidFill>
              <a:schemeClr val="tx1"/>
            </a:solidFill>
          </a:ln>
        </p:spPr>
      </p:pic>
      <p:sp>
        <p:nvSpPr>
          <p:cNvPr id="23" name="テキスト ボックス 22">
            <a:extLst>
              <a:ext uri="{FF2B5EF4-FFF2-40B4-BE49-F238E27FC236}">
                <a16:creationId xmlns:a16="http://schemas.microsoft.com/office/drawing/2014/main" id="{9C0D9CAE-5B99-45E4-B004-8255EA043029}"/>
              </a:ext>
            </a:extLst>
          </p:cNvPr>
          <p:cNvSpPr txBox="1"/>
          <p:nvPr/>
        </p:nvSpPr>
        <p:spPr>
          <a:xfrm>
            <a:off x="10268115" y="6202836"/>
            <a:ext cx="1706179" cy="479964"/>
          </a:xfrm>
          <a:prstGeom prst="rect">
            <a:avLst/>
          </a:prstGeom>
          <a:noFill/>
        </p:spPr>
        <p:txBody>
          <a:bodyPr wrap="square" rtlCol="0" anchor="ctr" anchorCtr="0">
            <a:noAutofit/>
          </a:bodyPr>
          <a:lstStyle/>
          <a:p>
            <a:pPr algn="just"/>
            <a:r>
              <a:rPr lang="ja-JP" altLang="en-US" sz="2000" dirty="0">
                <a:latin typeface="HG創英ﾌﾟﾚｾﾞﾝｽEB" panose="02020809000000000000" pitchFamily="17" charset="-128"/>
                <a:ea typeface="HG創英ﾌﾟﾚｾﾞﾝｽEB" panose="02020809000000000000" pitchFamily="17" charset="-128"/>
              </a:rPr>
              <a:t>　</a:t>
            </a:r>
            <a:r>
              <a:rPr lang="ja-JP" altLang="en-US" sz="1050" dirty="0">
                <a:latin typeface="HG創英ﾌﾟﾚｾﾞﾝｽEB" panose="02020809000000000000" pitchFamily="17" charset="-128"/>
                <a:ea typeface="HG創英ﾌﾟﾚｾﾞﾝｽEB" panose="02020809000000000000" pitchFamily="17" charset="-128"/>
              </a:rPr>
              <a:t>おんどけい</a:t>
            </a:r>
            <a:endParaRPr kumimoji="1" lang="ja-JP" altLang="en-US" sz="1050" dirty="0">
              <a:latin typeface="HG創英ﾌﾟﾚｾﾞﾝｽEB" panose="02020809000000000000" pitchFamily="17" charset="-128"/>
              <a:ea typeface="HG創英ﾌﾟﾚｾﾞﾝｽEB" panose="02020809000000000000" pitchFamily="17" charset="-128"/>
            </a:endParaRPr>
          </a:p>
        </p:txBody>
      </p:sp>
    </p:spTree>
    <p:extLst>
      <p:ext uri="{BB962C8B-B14F-4D97-AF65-F5344CB8AC3E}">
        <p14:creationId xmlns:p14="http://schemas.microsoft.com/office/powerpoint/2010/main" val="3567576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C4601E-DB19-49FF-AAAF-327BA39D53E1}"/>
              </a:ext>
            </a:extLst>
          </p:cNvPr>
          <p:cNvSpPr>
            <a:spLocks noGrp="1"/>
          </p:cNvSpPr>
          <p:nvPr>
            <p:ph type="title"/>
          </p:nvPr>
        </p:nvSpPr>
        <p:spPr/>
        <p:txBody>
          <a:bodyPr/>
          <a:lstStyle/>
          <a:p>
            <a:endParaRPr kumimoji="1" lang="ja-JP" altLang="en-US"/>
          </a:p>
        </p:txBody>
      </p:sp>
      <p:sp>
        <p:nvSpPr>
          <p:cNvPr id="8" name="四角形: 角を丸くする 7">
            <a:extLst>
              <a:ext uri="{FF2B5EF4-FFF2-40B4-BE49-F238E27FC236}">
                <a16:creationId xmlns:a16="http://schemas.microsoft.com/office/drawing/2014/main" id="{E64AD2DA-A7E9-4AFE-BD64-3A37F012C099}"/>
              </a:ext>
            </a:extLst>
          </p:cNvPr>
          <p:cNvSpPr/>
          <p:nvPr/>
        </p:nvSpPr>
        <p:spPr>
          <a:xfrm>
            <a:off x="450225" y="365125"/>
            <a:ext cx="2469890" cy="1458960"/>
          </a:xfrm>
          <a:prstGeom prst="roundRect">
            <a:avLst/>
          </a:prstGeom>
          <a:solidFill>
            <a:srgbClr val="37F8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dirty="0">
                <a:solidFill>
                  <a:srgbClr val="005C2A"/>
                </a:solidFill>
                <a:latin typeface="BIZ UDPゴシック" panose="020B0400000000000000" pitchFamily="50" charset="-128"/>
                <a:ea typeface="BIZ UDPゴシック" panose="020B0400000000000000" pitchFamily="50" charset="-128"/>
              </a:rPr>
              <a:t>結果</a:t>
            </a:r>
          </a:p>
        </p:txBody>
      </p:sp>
      <p:sp>
        <p:nvSpPr>
          <p:cNvPr id="9" name="正方形/長方形 8">
            <a:extLst>
              <a:ext uri="{FF2B5EF4-FFF2-40B4-BE49-F238E27FC236}">
                <a16:creationId xmlns:a16="http://schemas.microsoft.com/office/drawing/2014/main" id="{1DC870AA-15EE-4EB0-8B98-6F1BF9179B12}"/>
              </a:ext>
            </a:extLst>
          </p:cNvPr>
          <p:cNvSpPr/>
          <p:nvPr/>
        </p:nvSpPr>
        <p:spPr>
          <a:xfrm>
            <a:off x="0" y="230188"/>
            <a:ext cx="3273970" cy="74427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dirty="0">
                <a:solidFill>
                  <a:srgbClr val="005C2A"/>
                </a:solidFill>
                <a:latin typeface="BIZ UDPゴシック" panose="020B0400000000000000" pitchFamily="50" charset="-128"/>
                <a:ea typeface="BIZ UDPゴシック" panose="020B0400000000000000" pitchFamily="50" charset="-128"/>
              </a:rPr>
              <a:t>けっか</a:t>
            </a:r>
          </a:p>
        </p:txBody>
      </p:sp>
      <p:sp>
        <p:nvSpPr>
          <p:cNvPr id="25" name="テキスト ボックス 24">
            <a:extLst>
              <a:ext uri="{FF2B5EF4-FFF2-40B4-BE49-F238E27FC236}">
                <a16:creationId xmlns:a16="http://schemas.microsoft.com/office/drawing/2014/main" id="{87AFF494-39F0-422B-888B-A5E72CBA306A}"/>
              </a:ext>
            </a:extLst>
          </p:cNvPr>
          <p:cNvSpPr txBox="1"/>
          <p:nvPr/>
        </p:nvSpPr>
        <p:spPr>
          <a:xfrm>
            <a:off x="8651915" y="4356010"/>
            <a:ext cx="1218916" cy="479964"/>
          </a:xfrm>
          <a:prstGeom prst="rect">
            <a:avLst/>
          </a:prstGeom>
          <a:noFill/>
        </p:spPr>
        <p:txBody>
          <a:bodyPr wrap="square" rtlCol="0" anchor="ctr" anchorCtr="0">
            <a:noAutofit/>
          </a:bodyPr>
          <a:lstStyle/>
          <a:p>
            <a:pPr algn="just"/>
            <a:r>
              <a:rPr lang="ja-JP" altLang="en-US" sz="2000" dirty="0">
                <a:latin typeface="HG創英ﾌﾟﾚｾﾞﾝｽEB" panose="02020809000000000000" pitchFamily="17" charset="-128"/>
                <a:ea typeface="HG創英ﾌﾟﾚｾﾞﾝｽEB" panose="02020809000000000000" pitchFamily="17" charset="-128"/>
              </a:rPr>
              <a:t>　</a:t>
            </a:r>
            <a:r>
              <a:rPr lang="ja-JP" altLang="en-US" sz="1200" dirty="0">
                <a:latin typeface="HG創英ﾌﾟﾚｾﾞﾝｽEB" panose="02020809000000000000" pitchFamily="17" charset="-128"/>
                <a:ea typeface="HG創英ﾌﾟﾚｾﾞﾝｽEB" panose="02020809000000000000" pitchFamily="17" charset="-128"/>
              </a:rPr>
              <a:t>い　　もの</a:t>
            </a:r>
            <a:endParaRPr lang="en-US" altLang="ja-JP" sz="2000" dirty="0">
              <a:latin typeface="HG創英ﾌﾟﾚｾﾞﾝｽEB" panose="02020809000000000000" pitchFamily="17" charset="-128"/>
              <a:ea typeface="HG創英ﾌﾟﾚｾﾞﾝｽEB" panose="02020809000000000000" pitchFamily="17" charset="-128"/>
            </a:endParaRPr>
          </a:p>
        </p:txBody>
      </p:sp>
      <p:sp>
        <p:nvSpPr>
          <p:cNvPr id="26" name="テキスト ボックス 25">
            <a:extLst>
              <a:ext uri="{FF2B5EF4-FFF2-40B4-BE49-F238E27FC236}">
                <a16:creationId xmlns:a16="http://schemas.microsoft.com/office/drawing/2014/main" id="{EB9CF2ED-7F2A-4E5A-8F79-0C6EA922DE41}"/>
              </a:ext>
            </a:extLst>
          </p:cNvPr>
          <p:cNvSpPr txBox="1"/>
          <p:nvPr/>
        </p:nvSpPr>
        <p:spPr>
          <a:xfrm>
            <a:off x="8809263" y="4835974"/>
            <a:ext cx="1005741" cy="479964"/>
          </a:xfrm>
          <a:prstGeom prst="rect">
            <a:avLst/>
          </a:prstGeom>
          <a:noFill/>
        </p:spPr>
        <p:txBody>
          <a:bodyPr wrap="square" rtlCol="0" anchor="ctr" anchorCtr="0">
            <a:noAutofit/>
          </a:bodyPr>
          <a:lstStyle/>
          <a:p>
            <a:pPr algn="just"/>
            <a:r>
              <a:rPr lang="ja-JP" altLang="en-US" sz="2000" dirty="0">
                <a:latin typeface="HG創英ﾌﾟﾚｾﾞﾝｽEB" panose="02020809000000000000" pitchFamily="17" charset="-128"/>
                <a:ea typeface="HG創英ﾌﾟﾚｾﾞﾝｽEB" panose="02020809000000000000" pitchFamily="17" charset="-128"/>
              </a:rPr>
              <a:t>　</a:t>
            </a:r>
            <a:r>
              <a:rPr lang="ja-JP" altLang="en-US" sz="1200" dirty="0">
                <a:latin typeface="HG創英ﾌﾟﾚｾﾞﾝｽEB" panose="02020809000000000000" pitchFamily="17" charset="-128"/>
                <a:ea typeface="HG創英ﾌﾟﾚｾﾞﾝｽEB" panose="02020809000000000000" pitchFamily="17" charset="-128"/>
              </a:rPr>
              <a:t>おお</a:t>
            </a:r>
            <a:endParaRPr kumimoji="1" lang="ja-JP" altLang="en-US" sz="2000" dirty="0">
              <a:latin typeface="HG創英ﾌﾟﾚｾﾞﾝｽEB" panose="02020809000000000000" pitchFamily="17" charset="-128"/>
              <a:ea typeface="HG創英ﾌﾟﾚｾﾞﾝｽEB" panose="02020809000000000000" pitchFamily="17" charset="-128"/>
            </a:endParaRPr>
          </a:p>
        </p:txBody>
      </p:sp>
      <p:pic>
        <p:nvPicPr>
          <p:cNvPr id="31" name="図 30">
            <a:extLst>
              <a:ext uri="{FF2B5EF4-FFF2-40B4-BE49-F238E27FC236}">
                <a16:creationId xmlns:a16="http://schemas.microsoft.com/office/drawing/2014/main" id="{1AB80714-7254-4EC2-8DF7-E6A1DDA6CB1E}"/>
              </a:ext>
            </a:extLst>
          </p:cNvPr>
          <p:cNvPicPr>
            <a:picLocks noChangeAspect="1"/>
          </p:cNvPicPr>
          <p:nvPr/>
        </p:nvPicPr>
        <p:blipFill>
          <a:blip r:embed="rId3">
            <a:clrChange>
              <a:clrFrom>
                <a:srgbClr val="F5F5F7"/>
              </a:clrFrom>
              <a:clrTo>
                <a:srgbClr val="F5F5F7">
                  <a:alpha val="0"/>
                </a:srgbClr>
              </a:clrTo>
            </a:clrChange>
            <a:extLst>
              <a:ext uri="{28A0092B-C50C-407E-A947-70E740481C1C}">
                <a14:useLocalDpi xmlns:a14="http://schemas.microsoft.com/office/drawing/2010/main" val="0"/>
              </a:ext>
            </a:extLst>
          </a:blip>
          <a:stretch>
            <a:fillRect/>
          </a:stretch>
        </p:blipFill>
        <p:spPr>
          <a:xfrm>
            <a:off x="258417" y="5504237"/>
            <a:ext cx="969378" cy="988637"/>
          </a:xfrm>
          <a:prstGeom prst="rect">
            <a:avLst/>
          </a:prstGeom>
        </p:spPr>
      </p:pic>
      <p:sp>
        <p:nvSpPr>
          <p:cNvPr id="33" name="吹き出し: 角を丸めた四角形 32">
            <a:extLst>
              <a:ext uri="{FF2B5EF4-FFF2-40B4-BE49-F238E27FC236}">
                <a16:creationId xmlns:a16="http://schemas.microsoft.com/office/drawing/2014/main" id="{44FF478E-2F63-49AA-B22F-D2993448E061}"/>
              </a:ext>
            </a:extLst>
          </p:cNvPr>
          <p:cNvSpPr/>
          <p:nvPr/>
        </p:nvSpPr>
        <p:spPr>
          <a:xfrm>
            <a:off x="446692" y="2715732"/>
            <a:ext cx="3916683" cy="2410961"/>
          </a:xfrm>
          <a:prstGeom prst="wedgeRoundRectCallout">
            <a:avLst>
              <a:gd name="adj1" fmla="val -27312"/>
              <a:gd name="adj2" fmla="val 65282"/>
              <a:gd name="adj3" fmla="val 16667"/>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just">
              <a:lnSpc>
                <a:spcPct val="150000"/>
              </a:lnSpc>
            </a:pPr>
            <a:r>
              <a:rPr lang="ja-JP" altLang="en-US" sz="2800" dirty="0">
                <a:solidFill>
                  <a:schemeClr val="tx1"/>
                </a:solidFill>
                <a:latin typeface="BIZ UDPゴシック" panose="020B0400000000000000" pitchFamily="50" charset="-128"/>
                <a:ea typeface="BIZ UDPゴシック" panose="020B0400000000000000" pitchFamily="50" charset="-128"/>
              </a:rPr>
              <a:t>午前</a:t>
            </a:r>
            <a:r>
              <a:rPr lang="en-US" altLang="ja-JP" sz="2800" dirty="0">
                <a:solidFill>
                  <a:schemeClr val="tx1"/>
                </a:solidFill>
                <a:latin typeface="BIZ UDPゴシック" panose="020B0400000000000000" pitchFamily="50" charset="-128"/>
                <a:ea typeface="BIZ UDPゴシック" panose="020B0400000000000000" pitchFamily="50" charset="-128"/>
              </a:rPr>
              <a:t>10</a:t>
            </a:r>
            <a:r>
              <a:rPr lang="ja-JP" altLang="en-US" sz="2800" dirty="0">
                <a:solidFill>
                  <a:schemeClr val="tx1"/>
                </a:solidFill>
                <a:latin typeface="BIZ UDPゴシック" panose="020B0400000000000000" pitchFamily="50" charset="-128"/>
                <a:ea typeface="BIZ UDPゴシック" panose="020B0400000000000000" pitchFamily="50" charset="-128"/>
              </a:rPr>
              <a:t>時も正午も</a:t>
            </a:r>
            <a:endParaRPr lang="en-US" altLang="ja-JP" sz="2800" dirty="0">
              <a:solidFill>
                <a:schemeClr val="tx1"/>
              </a:solidFill>
              <a:latin typeface="BIZ UDPゴシック" panose="020B0400000000000000" pitchFamily="50" charset="-128"/>
              <a:ea typeface="BIZ UDPゴシック" panose="020B0400000000000000" pitchFamily="50" charset="-128"/>
            </a:endParaRPr>
          </a:p>
          <a:p>
            <a:pPr algn="just">
              <a:lnSpc>
                <a:spcPct val="150000"/>
              </a:lnSpc>
            </a:pPr>
            <a:r>
              <a:rPr lang="ja-JP" altLang="en-US" sz="2800" dirty="0">
                <a:solidFill>
                  <a:schemeClr val="tx1"/>
                </a:solidFill>
                <a:latin typeface="BIZ UDPゴシック" panose="020B0400000000000000" pitchFamily="50" charset="-128"/>
                <a:ea typeface="BIZ UDPゴシック" panose="020B0400000000000000" pitchFamily="50" charset="-128"/>
              </a:rPr>
              <a:t>日なたの方が日かげよりも温度が高いよ。</a:t>
            </a:r>
            <a:endParaRPr lang="en-US" altLang="ja-JP" sz="2800" dirty="0">
              <a:solidFill>
                <a:schemeClr val="tx1"/>
              </a:solidFill>
              <a:latin typeface="BIZ UDPゴシック" panose="020B0400000000000000" pitchFamily="50" charset="-128"/>
              <a:ea typeface="BIZ UDPゴシック" panose="020B0400000000000000" pitchFamily="50" charset="-128"/>
            </a:endParaRPr>
          </a:p>
        </p:txBody>
      </p:sp>
      <p:sp>
        <p:nvSpPr>
          <p:cNvPr id="40" name="テキスト ボックス 39">
            <a:extLst>
              <a:ext uri="{FF2B5EF4-FFF2-40B4-BE49-F238E27FC236}">
                <a16:creationId xmlns:a16="http://schemas.microsoft.com/office/drawing/2014/main" id="{C39BD658-1025-4C95-955C-947F98AD43C0}"/>
              </a:ext>
            </a:extLst>
          </p:cNvPr>
          <p:cNvSpPr txBox="1"/>
          <p:nvPr/>
        </p:nvSpPr>
        <p:spPr>
          <a:xfrm>
            <a:off x="467100" y="2780956"/>
            <a:ext cx="3916683" cy="484785"/>
          </a:xfrm>
          <a:prstGeom prst="rect">
            <a:avLst/>
          </a:prstGeom>
          <a:noFill/>
        </p:spPr>
        <p:txBody>
          <a:bodyPr wrap="square" rtlCol="0" anchor="ctr" anchorCtr="0">
            <a:noAutofit/>
          </a:bodyPr>
          <a:lstStyle/>
          <a:p>
            <a:pPr algn="just"/>
            <a:r>
              <a:rPr lang="ja-JP" altLang="en-US" sz="1600" dirty="0">
                <a:latin typeface="HG創英ﾌﾟﾚｾﾞﾝｽEB" panose="02020809000000000000" pitchFamily="17" charset="-128"/>
                <a:ea typeface="HG創英ﾌﾟﾚｾﾞﾝｽEB" panose="02020809000000000000" pitchFamily="17" charset="-128"/>
              </a:rPr>
              <a:t>　ごぜん　　　じ　　しょうご</a:t>
            </a:r>
            <a:endParaRPr kumimoji="1" lang="ja-JP" altLang="en-US" sz="1600" dirty="0">
              <a:latin typeface="HG創英ﾌﾟﾚｾﾞﾝｽEB" panose="02020809000000000000" pitchFamily="17" charset="-128"/>
              <a:ea typeface="HG創英ﾌﾟﾚｾﾞﾝｽEB" panose="02020809000000000000" pitchFamily="17" charset="-128"/>
            </a:endParaRPr>
          </a:p>
        </p:txBody>
      </p:sp>
      <p:pic>
        <p:nvPicPr>
          <p:cNvPr id="7" name="図 6">
            <a:extLst>
              <a:ext uri="{FF2B5EF4-FFF2-40B4-BE49-F238E27FC236}">
                <a16:creationId xmlns:a16="http://schemas.microsoft.com/office/drawing/2014/main" id="{CE3D2808-37E4-4ADD-8FEF-5CEA01F1859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0369" t="8882" r="4946" b="7514"/>
          <a:stretch/>
        </p:blipFill>
        <p:spPr>
          <a:xfrm>
            <a:off x="4487327" y="974467"/>
            <a:ext cx="6955148" cy="5149770"/>
          </a:xfrm>
          <a:prstGeom prst="rect">
            <a:avLst/>
          </a:prstGeom>
        </p:spPr>
      </p:pic>
      <p:sp>
        <p:nvSpPr>
          <p:cNvPr id="28" name="テキスト ボックス 27">
            <a:extLst>
              <a:ext uri="{FF2B5EF4-FFF2-40B4-BE49-F238E27FC236}">
                <a16:creationId xmlns:a16="http://schemas.microsoft.com/office/drawing/2014/main" id="{B96E3492-C325-49E6-B510-5E070E069057}"/>
              </a:ext>
            </a:extLst>
          </p:cNvPr>
          <p:cNvSpPr txBox="1"/>
          <p:nvPr/>
        </p:nvSpPr>
        <p:spPr>
          <a:xfrm>
            <a:off x="426284" y="3527850"/>
            <a:ext cx="3916683" cy="484785"/>
          </a:xfrm>
          <a:prstGeom prst="rect">
            <a:avLst/>
          </a:prstGeom>
          <a:noFill/>
        </p:spPr>
        <p:txBody>
          <a:bodyPr wrap="square" rtlCol="0" anchor="ctr" anchorCtr="0">
            <a:noAutofit/>
          </a:bodyPr>
          <a:lstStyle/>
          <a:p>
            <a:pPr algn="just"/>
            <a:r>
              <a:rPr lang="ja-JP" altLang="en-US" sz="1600" dirty="0">
                <a:latin typeface="HG創英ﾌﾟﾚｾﾞﾝｽEB" panose="02020809000000000000" pitchFamily="17" charset="-128"/>
                <a:ea typeface="HG創英ﾌﾟﾚｾﾞﾝｽEB" panose="02020809000000000000" pitchFamily="17" charset="-128"/>
              </a:rPr>
              <a:t>　ひ　　　　　　 ほう　 　ひ</a:t>
            </a:r>
            <a:endParaRPr kumimoji="1" lang="ja-JP" altLang="en-US" sz="1600" dirty="0">
              <a:latin typeface="HG創英ﾌﾟﾚｾﾞﾝｽEB" panose="02020809000000000000" pitchFamily="17" charset="-128"/>
              <a:ea typeface="HG創英ﾌﾟﾚｾﾞﾝｽEB" panose="02020809000000000000" pitchFamily="17" charset="-128"/>
            </a:endParaRPr>
          </a:p>
        </p:txBody>
      </p:sp>
      <p:sp>
        <p:nvSpPr>
          <p:cNvPr id="42" name="テキスト ボックス 41">
            <a:extLst>
              <a:ext uri="{FF2B5EF4-FFF2-40B4-BE49-F238E27FC236}">
                <a16:creationId xmlns:a16="http://schemas.microsoft.com/office/drawing/2014/main" id="{B5EB493F-B1E0-4FF9-B665-E96A636DFC96}"/>
              </a:ext>
            </a:extLst>
          </p:cNvPr>
          <p:cNvSpPr txBox="1"/>
          <p:nvPr/>
        </p:nvSpPr>
        <p:spPr>
          <a:xfrm>
            <a:off x="570644" y="4111207"/>
            <a:ext cx="3916683" cy="484785"/>
          </a:xfrm>
          <a:prstGeom prst="rect">
            <a:avLst/>
          </a:prstGeom>
          <a:noFill/>
        </p:spPr>
        <p:txBody>
          <a:bodyPr wrap="square" rtlCol="0" anchor="ctr" anchorCtr="0">
            <a:noAutofit/>
          </a:bodyPr>
          <a:lstStyle/>
          <a:p>
            <a:pPr algn="just"/>
            <a:r>
              <a:rPr lang="ja-JP" altLang="en-US" sz="1600" dirty="0">
                <a:latin typeface="HG創英ﾌﾟﾚｾﾞﾝｽEB" panose="02020809000000000000" pitchFamily="17" charset="-128"/>
                <a:ea typeface="HG創英ﾌﾟﾚｾﾞﾝｽEB" panose="02020809000000000000" pitchFamily="17" charset="-128"/>
              </a:rPr>
              <a:t>　　　　　おんど　　たか</a:t>
            </a:r>
            <a:endParaRPr kumimoji="1" lang="ja-JP" altLang="en-US" sz="1600" dirty="0">
              <a:latin typeface="HG創英ﾌﾟﾚｾﾞﾝｽEB" panose="02020809000000000000" pitchFamily="17" charset="-128"/>
              <a:ea typeface="HG創英ﾌﾟﾚｾﾞﾝｽEB" panose="02020809000000000000" pitchFamily="17" charset="-128"/>
            </a:endParaRPr>
          </a:p>
        </p:txBody>
      </p:sp>
    </p:spTree>
    <p:extLst>
      <p:ext uri="{BB962C8B-B14F-4D97-AF65-F5344CB8AC3E}">
        <p14:creationId xmlns:p14="http://schemas.microsoft.com/office/powerpoint/2010/main" val="171654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ppt_x"/>
                                          </p:val>
                                        </p:tav>
                                        <p:tav tm="100000">
                                          <p:val>
                                            <p:strVal val="#ppt_x"/>
                                          </p:val>
                                        </p:tav>
                                      </p:tavLst>
                                    </p:anim>
                                    <p:anim calcmode="lin" valueType="num">
                                      <p:cBhvr additive="base">
                                        <p:cTn id="2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0" grpId="0"/>
      <p:bldP spid="28" grpId="0"/>
      <p:bldP spid="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1FC336-B09B-4362-85A8-EC84AA1A1BD3}"/>
              </a:ext>
            </a:extLst>
          </p:cNvPr>
          <p:cNvSpPr>
            <a:spLocks noGrp="1"/>
          </p:cNvSpPr>
          <p:nvPr>
            <p:ph type="title"/>
          </p:nvPr>
        </p:nvSpPr>
        <p:spPr/>
        <p:txBody>
          <a:bodyPr/>
          <a:lstStyle/>
          <a:p>
            <a:endParaRPr kumimoji="1" lang="ja-JP" altLang="en-US" dirty="0"/>
          </a:p>
        </p:txBody>
      </p:sp>
      <p:sp>
        <p:nvSpPr>
          <p:cNvPr id="3" name="コンテンツ プレースホルダー 2">
            <a:extLst>
              <a:ext uri="{FF2B5EF4-FFF2-40B4-BE49-F238E27FC236}">
                <a16:creationId xmlns:a16="http://schemas.microsoft.com/office/drawing/2014/main" id="{0C2F353C-CBDC-4F61-967D-7686AB673548}"/>
              </a:ext>
            </a:extLst>
          </p:cNvPr>
          <p:cNvSpPr>
            <a:spLocks noGrp="1"/>
          </p:cNvSpPr>
          <p:nvPr>
            <p:ph idx="1"/>
          </p:nvPr>
        </p:nvSpPr>
        <p:spPr/>
        <p:txBody>
          <a:bodyPr/>
          <a:lstStyle/>
          <a:p>
            <a:endParaRPr kumimoji="1" lang="ja-JP" altLang="en-US" dirty="0"/>
          </a:p>
        </p:txBody>
      </p:sp>
      <p:sp>
        <p:nvSpPr>
          <p:cNvPr id="5" name="四角形: 角を丸くする 4">
            <a:extLst>
              <a:ext uri="{FF2B5EF4-FFF2-40B4-BE49-F238E27FC236}">
                <a16:creationId xmlns:a16="http://schemas.microsoft.com/office/drawing/2014/main" id="{FF7AA829-BF68-45EB-9C38-812E00B59E93}"/>
              </a:ext>
            </a:extLst>
          </p:cNvPr>
          <p:cNvSpPr/>
          <p:nvPr/>
        </p:nvSpPr>
        <p:spPr>
          <a:xfrm>
            <a:off x="83779" y="365125"/>
            <a:ext cx="3468890" cy="145896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dirty="0">
                <a:solidFill>
                  <a:schemeClr val="tx1"/>
                </a:solidFill>
                <a:latin typeface="BIZ UDPゴシック" panose="020B0400000000000000" pitchFamily="50" charset="-128"/>
                <a:ea typeface="BIZ UDPゴシック" panose="020B0400000000000000" pitchFamily="50" charset="-128"/>
              </a:rPr>
              <a:t>わかったこと</a:t>
            </a:r>
            <a:endParaRPr kumimoji="1" lang="ja-JP" altLang="en-US" sz="4000" dirty="0">
              <a:solidFill>
                <a:schemeClr val="tx1"/>
              </a:solidFill>
              <a:latin typeface="BIZ UDPゴシック" panose="020B0400000000000000" pitchFamily="50" charset="-128"/>
              <a:ea typeface="BIZ UDPゴシック" panose="020B0400000000000000" pitchFamily="50" charset="-128"/>
            </a:endParaRPr>
          </a:p>
        </p:txBody>
      </p:sp>
      <p:sp>
        <p:nvSpPr>
          <p:cNvPr id="6" name="タイトル 8">
            <a:extLst>
              <a:ext uri="{FF2B5EF4-FFF2-40B4-BE49-F238E27FC236}">
                <a16:creationId xmlns:a16="http://schemas.microsoft.com/office/drawing/2014/main" id="{6ADCE993-DBFA-4D1D-84C0-F213EF668448}"/>
              </a:ext>
            </a:extLst>
          </p:cNvPr>
          <p:cNvSpPr txBox="1">
            <a:spLocks/>
          </p:cNvSpPr>
          <p:nvPr/>
        </p:nvSpPr>
        <p:spPr>
          <a:xfrm>
            <a:off x="3261664" y="970035"/>
            <a:ext cx="9822926" cy="4288596"/>
          </a:xfrm>
          <a:prstGeom prst="rect">
            <a:avLst/>
          </a:prstGeom>
          <a:noFill/>
        </p:spPr>
        <p:txBody>
          <a:bodyPr vert="horz" wrap="square" lIns="91440" tIns="0" rIns="91440" bIns="0" rtlCol="0" anchor="b"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just"/>
            <a:r>
              <a:rPr lang="ja-JP" altLang="en-US" sz="4800" dirty="0">
                <a:uFill>
                  <a:solidFill>
                    <a:srgbClr val="0070C0"/>
                  </a:solidFill>
                </a:uFill>
                <a:latin typeface="UD デジタル 教科書体 NK-R" panose="02020400000000000000" pitchFamily="18" charset="-128"/>
                <a:ea typeface="UD デジタル 教科書体 NK-R" panose="02020400000000000000" pitchFamily="18" charset="-128"/>
              </a:rPr>
              <a:t>　　</a:t>
            </a:r>
            <a:r>
              <a:rPr lang="ja-JP" altLang="en-US" sz="6000" u="heavy" dirty="0">
                <a:uFill>
                  <a:solidFill>
                    <a:schemeClr val="tx1"/>
                  </a:solidFill>
                </a:uFill>
                <a:latin typeface="UD デジタル 教科書体 NK-R" panose="02020400000000000000" pitchFamily="18" charset="-128"/>
                <a:ea typeface="UD デジタル 教科書体 NK-R" panose="02020400000000000000" pitchFamily="18" charset="-128"/>
              </a:rPr>
              <a:t>日なたの地面は、</a:t>
            </a:r>
            <a:endParaRPr lang="en-US" altLang="ja-JP" sz="6000" u="heavy" dirty="0">
              <a:uFill>
                <a:solidFill>
                  <a:schemeClr val="tx1"/>
                </a:solidFill>
              </a:uFill>
              <a:latin typeface="UD デジタル 教科書体 NK-R" panose="02020400000000000000" pitchFamily="18" charset="-128"/>
              <a:ea typeface="UD デジタル 教科書体 NK-R" panose="02020400000000000000" pitchFamily="18" charset="-128"/>
            </a:endParaRPr>
          </a:p>
          <a:p>
            <a:pPr algn="just"/>
            <a:endParaRPr lang="en-US" altLang="ja-JP" sz="6000" u="heavy" dirty="0">
              <a:uFill>
                <a:solidFill>
                  <a:schemeClr val="tx1"/>
                </a:solidFill>
              </a:uFill>
              <a:latin typeface="UD デジタル 教科書体 NK-R" panose="02020400000000000000" pitchFamily="18" charset="-128"/>
              <a:ea typeface="UD デジタル 教科書体 NK-R" panose="02020400000000000000" pitchFamily="18" charset="-128"/>
            </a:endParaRPr>
          </a:p>
          <a:p>
            <a:pPr algn="just"/>
            <a:r>
              <a:rPr lang="ja-JP" altLang="en-US" sz="6000" u="heavy" dirty="0">
                <a:uFill>
                  <a:solidFill>
                    <a:schemeClr val="tx1"/>
                  </a:solidFill>
                </a:uFill>
                <a:latin typeface="UD デジタル 教科書体 NK-R" panose="02020400000000000000" pitchFamily="18" charset="-128"/>
                <a:ea typeface="UD デジタル 教科書体 NK-R" panose="02020400000000000000" pitchFamily="18" charset="-128"/>
              </a:rPr>
              <a:t>日かげの地面にくらべて</a:t>
            </a:r>
            <a:endParaRPr lang="en-US" altLang="ja-JP" sz="6000" u="heavy" dirty="0">
              <a:uFill>
                <a:solidFill>
                  <a:schemeClr val="tx1"/>
                </a:solidFill>
              </a:uFill>
              <a:latin typeface="UD デジタル 教科書体 NK-R" panose="02020400000000000000" pitchFamily="18" charset="-128"/>
              <a:ea typeface="UD デジタル 教科書体 NK-R" panose="02020400000000000000" pitchFamily="18" charset="-128"/>
            </a:endParaRPr>
          </a:p>
          <a:p>
            <a:pPr algn="just"/>
            <a:endParaRPr lang="en-US" altLang="ja-JP" sz="6000" u="heavy" dirty="0">
              <a:uFill>
                <a:solidFill>
                  <a:schemeClr val="tx1"/>
                </a:solidFill>
              </a:uFill>
              <a:latin typeface="UD デジタル 教科書体 NK-R" panose="02020400000000000000" pitchFamily="18" charset="-128"/>
              <a:ea typeface="UD デジタル 教科書体 NK-R" panose="02020400000000000000" pitchFamily="18" charset="-128"/>
            </a:endParaRPr>
          </a:p>
          <a:p>
            <a:pPr algn="just"/>
            <a:r>
              <a:rPr lang="ja-JP" altLang="en-US" sz="6000" u="heavy" dirty="0">
                <a:uFill>
                  <a:solidFill>
                    <a:schemeClr val="tx1"/>
                  </a:solidFill>
                </a:uFill>
                <a:latin typeface="UD デジタル 教科書体 NK-R" panose="02020400000000000000" pitchFamily="18" charset="-128"/>
                <a:ea typeface="UD デジタル 教科書体 NK-R" panose="02020400000000000000" pitchFamily="18" charset="-128"/>
              </a:rPr>
              <a:t>温度が高い。</a:t>
            </a:r>
            <a:endParaRPr lang="en-US" altLang="ja-JP" sz="6000" u="heavy" dirty="0">
              <a:uFill>
                <a:solidFill>
                  <a:schemeClr val="tx1"/>
                </a:solidFill>
              </a:uFill>
              <a:latin typeface="UD デジタル 教科書体 NK-R" panose="02020400000000000000" pitchFamily="18" charset="-128"/>
              <a:ea typeface="UD デジタル 教科書体 NK-R" panose="02020400000000000000" pitchFamily="18" charset="-128"/>
            </a:endParaRPr>
          </a:p>
        </p:txBody>
      </p:sp>
      <p:sp>
        <p:nvSpPr>
          <p:cNvPr id="7" name="テキスト ボックス 6">
            <a:extLst>
              <a:ext uri="{FF2B5EF4-FFF2-40B4-BE49-F238E27FC236}">
                <a16:creationId xmlns:a16="http://schemas.microsoft.com/office/drawing/2014/main" id="{7DB0BE94-99A1-4E93-A76A-9CC1C573237E}"/>
              </a:ext>
            </a:extLst>
          </p:cNvPr>
          <p:cNvSpPr txBox="1"/>
          <p:nvPr/>
        </p:nvSpPr>
        <p:spPr>
          <a:xfrm>
            <a:off x="3022257" y="2314885"/>
            <a:ext cx="6791793" cy="479964"/>
          </a:xfrm>
          <a:prstGeom prst="rect">
            <a:avLst/>
          </a:prstGeom>
          <a:noFill/>
        </p:spPr>
        <p:txBody>
          <a:bodyPr wrap="square" rtlCol="0" anchor="ctr" anchorCtr="0">
            <a:noAutofit/>
          </a:bodyPr>
          <a:lstStyle/>
          <a:p>
            <a:pPr algn="just"/>
            <a:r>
              <a:rPr lang="ja-JP" altLang="en-US" sz="2000" dirty="0">
                <a:latin typeface="HG創英ﾌﾟﾚｾﾞﾝｽEB" panose="02020809000000000000" pitchFamily="17" charset="-128"/>
                <a:ea typeface="HG創英ﾌﾟﾚｾﾞﾝｽEB" panose="02020809000000000000" pitchFamily="17" charset="-128"/>
              </a:rPr>
              <a:t>　  ひ　　　　　　　　　　　じめん</a:t>
            </a:r>
            <a:endParaRPr lang="en-US" altLang="ja-JP" sz="2000" dirty="0">
              <a:latin typeface="HG創英ﾌﾟﾚｾﾞﾝｽEB" panose="02020809000000000000" pitchFamily="17" charset="-128"/>
              <a:ea typeface="HG創英ﾌﾟﾚｾﾞﾝｽEB" panose="02020809000000000000" pitchFamily="17" charset="-128"/>
            </a:endParaRPr>
          </a:p>
        </p:txBody>
      </p:sp>
      <p:sp>
        <p:nvSpPr>
          <p:cNvPr id="8" name="テキスト ボックス 7">
            <a:extLst>
              <a:ext uri="{FF2B5EF4-FFF2-40B4-BE49-F238E27FC236}">
                <a16:creationId xmlns:a16="http://schemas.microsoft.com/office/drawing/2014/main" id="{F3E83545-08B6-4CD1-9CE8-A06F0FB74F04}"/>
              </a:ext>
            </a:extLst>
          </p:cNvPr>
          <p:cNvSpPr txBox="1"/>
          <p:nvPr/>
        </p:nvSpPr>
        <p:spPr>
          <a:xfrm>
            <a:off x="3819801" y="681037"/>
            <a:ext cx="8143978" cy="479964"/>
          </a:xfrm>
          <a:prstGeom prst="rect">
            <a:avLst/>
          </a:prstGeom>
          <a:noFill/>
        </p:spPr>
        <p:txBody>
          <a:bodyPr wrap="square" rtlCol="0" anchor="ctr" anchorCtr="0">
            <a:noAutofit/>
          </a:bodyPr>
          <a:lstStyle/>
          <a:p>
            <a:pPr algn="just"/>
            <a:r>
              <a:rPr lang="ja-JP" altLang="en-US" sz="2000" dirty="0">
                <a:latin typeface="HG創英ﾌﾟﾚｾﾞﾝｽEB" panose="02020809000000000000" pitchFamily="17" charset="-128"/>
                <a:ea typeface="HG創英ﾌﾟﾚｾﾞﾝｽEB" panose="02020809000000000000" pitchFamily="17" charset="-128"/>
              </a:rPr>
              <a:t> 　ひ　　　　　　　　　　　じめん</a:t>
            </a:r>
            <a:endParaRPr lang="en-US" altLang="ja-JP" sz="2000" dirty="0">
              <a:latin typeface="HG創英ﾌﾟﾚｾﾞﾝｽEB" panose="02020809000000000000" pitchFamily="17" charset="-128"/>
              <a:ea typeface="HG創英ﾌﾟﾚｾﾞﾝｽEB" panose="02020809000000000000" pitchFamily="17" charset="-128"/>
            </a:endParaRPr>
          </a:p>
        </p:txBody>
      </p:sp>
      <p:sp>
        <p:nvSpPr>
          <p:cNvPr id="9" name="テキスト ボックス 8">
            <a:extLst>
              <a:ext uri="{FF2B5EF4-FFF2-40B4-BE49-F238E27FC236}">
                <a16:creationId xmlns:a16="http://schemas.microsoft.com/office/drawing/2014/main" id="{1782C7C9-6FCC-4A1B-8852-EF1CF254DF50}"/>
              </a:ext>
            </a:extLst>
          </p:cNvPr>
          <p:cNvSpPr txBox="1"/>
          <p:nvPr/>
        </p:nvSpPr>
        <p:spPr>
          <a:xfrm>
            <a:off x="83779" y="6481653"/>
            <a:ext cx="11880000" cy="360000"/>
          </a:xfrm>
          <a:prstGeom prst="rect">
            <a:avLst/>
          </a:prstGeom>
          <a:noFill/>
        </p:spPr>
        <p:txBody>
          <a:bodyPr wrap="square" rtlCol="0" anchor="ctr" anchorCtr="0">
            <a:noAutofit/>
          </a:bodyPr>
          <a:lstStyle/>
          <a:p>
            <a:pPr algn="r"/>
            <a:r>
              <a:rPr kumimoji="1" lang="ja-JP" altLang="en-US" sz="2000" dirty="0">
                <a:latin typeface="ＭＳ ゴシック" panose="020B0609070205080204" pitchFamily="49" charset="-128"/>
                <a:ea typeface="ＭＳ ゴシック" panose="020B0609070205080204" pitchFamily="49" charset="-128"/>
              </a:rPr>
              <a:t>参考「みらいをひらく　小学理科３</a:t>
            </a:r>
            <a:r>
              <a:rPr kumimoji="1" lang="en-US" altLang="ja-JP" sz="2000" dirty="0">
                <a:latin typeface="ＭＳ ゴシック" panose="020B0609070205080204" pitchFamily="49" charset="-128"/>
                <a:ea typeface="ＭＳ ゴシック" panose="020B0609070205080204" pitchFamily="49" charset="-128"/>
              </a:rPr>
              <a:t>『</a:t>
            </a:r>
            <a:r>
              <a:rPr lang="ja-JP" altLang="en-US" sz="2000" dirty="0">
                <a:latin typeface="ＭＳ ゴシック" panose="020B0609070205080204" pitchFamily="49" charset="-128"/>
                <a:ea typeface="ＭＳ ゴシック" panose="020B0609070205080204" pitchFamily="49" charset="-128"/>
              </a:rPr>
              <a:t>６　日なたと日かげ</a:t>
            </a:r>
            <a:r>
              <a:rPr kumimoji="1" lang="en-US" altLang="ja-JP" sz="2000" dirty="0">
                <a:latin typeface="ＭＳ ゴシック" panose="020B0609070205080204" pitchFamily="49" charset="-128"/>
                <a:ea typeface="ＭＳ ゴシック" panose="020B0609070205080204" pitchFamily="49" charset="-128"/>
              </a:rPr>
              <a:t>』</a:t>
            </a:r>
            <a:r>
              <a:rPr kumimoji="1" lang="ja-JP" altLang="en-US" sz="2000" dirty="0">
                <a:latin typeface="ＭＳ ゴシック" panose="020B0609070205080204" pitchFamily="49" charset="-128"/>
                <a:ea typeface="ＭＳ ゴシック" panose="020B0609070205080204" pitchFamily="49" charset="-128"/>
              </a:rPr>
              <a:t>」　教育出版</a:t>
            </a:r>
          </a:p>
        </p:txBody>
      </p:sp>
      <p:sp>
        <p:nvSpPr>
          <p:cNvPr id="10" name="テキスト ボックス 9">
            <a:extLst>
              <a:ext uri="{FF2B5EF4-FFF2-40B4-BE49-F238E27FC236}">
                <a16:creationId xmlns:a16="http://schemas.microsoft.com/office/drawing/2014/main" id="{CAF9A444-400E-42D7-A3FA-2F4875CBDE5F}"/>
              </a:ext>
            </a:extLst>
          </p:cNvPr>
          <p:cNvSpPr txBox="1"/>
          <p:nvPr/>
        </p:nvSpPr>
        <p:spPr>
          <a:xfrm>
            <a:off x="3022257" y="3983069"/>
            <a:ext cx="6791793" cy="479964"/>
          </a:xfrm>
          <a:prstGeom prst="rect">
            <a:avLst/>
          </a:prstGeom>
          <a:noFill/>
        </p:spPr>
        <p:txBody>
          <a:bodyPr wrap="square" rtlCol="0" anchor="ctr" anchorCtr="0">
            <a:noAutofit/>
          </a:bodyPr>
          <a:lstStyle/>
          <a:p>
            <a:pPr algn="just"/>
            <a:r>
              <a:rPr lang="ja-JP" altLang="en-US" sz="2000" dirty="0">
                <a:latin typeface="HG創英ﾌﾟﾚｾﾞﾝｽEB" panose="02020809000000000000" pitchFamily="17" charset="-128"/>
                <a:ea typeface="HG創英ﾌﾟﾚｾﾞﾝｽEB" panose="02020809000000000000" pitchFamily="17" charset="-128"/>
              </a:rPr>
              <a:t>　  おんど　　　　　 </a:t>
            </a:r>
            <a:r>
              <a:rPr lang="ja-JP" altLang="en-US" sz="2000" dirty="0" err="1">
                <a:latin typeface="HG創英ﾌﾟﾚｾﾞﾝｽEB" panose="02020809000000000000" pitchFamily="17" charset="-128"/>
                <a:ea typeface="HG創英ﾌﾟﾚｾﾞﾝｽEB" panose="02020809000000000000" pitchFamily="17" charset="-128"/>
              </a:rPr>
              <a:t>たか</a:t>
            </a:r>
            <a:endParaRPr lang="en-US" altLang="ja-JP" sz="2000" dirty="0">
              <a:latin typeface="HG創英ﾌﾟﾚｾﾞﾝｽEB" panose="02020809000000000000" pitchFamily="17" charset="-128"/>
              <a:ea typeface="HG創英ﾌﾟﾚｾﾞﾝｽEB" panose="02020809000000000000" pitchFamily="17" charset="-128"/>
            </a:endParaRPr>
          </a:p>
        </p:txBody>
      </p:sp>
      <p:pic>
        <p:nvPicPr>
          <p:cNvPr id="11" name="Picture 2" descr="先生のイラスト（男性）"/>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3457" y="3771900"/>
            <a:ext cx="1862666" cy="2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817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186705"/>
            <a:ext cx="10515600" cy="1325563"/>
          </a:xfrm>
        </p:spPr>
        <p:txBody>
          <a:bodyPr/>
          <a:lstStyle/>
          <a:p>
            <a:r>
              <a:rPr kumimoji="1" lang="ja-JP" altLang="en-US" dirty="0">
                <a:latin typeface="HGPｺﾞｼｯｸE" panose="020B0900000000000000" pitchFamily="50" charset="-128"/>
                <a:ea typeface="HGPｺﾞｼｯｸE" panose="020B0900000000000000" pitchFamily="50" charset="-128"/>
              </a:rPr>
              <a:t>言葉の紹介</a:t>
            </a:r>
          </a:p>
        </p:txBody>
      </p:sp>
      <p:graphicFrame>
        <p:nvGraphicFramePr>
          <p:cNvPr id="4" name="コンテンツ プレースホルダー 3"/>
          <p:cNvGraphicFramePr>
            <a:graphicFrameLocks noGrp="1"/>
          </p:cNvGraphicFramePr>
          <p:nvPr>
            <p:ph idx="1"/>
          </p:nvPr>
        </p:nvGraphicFramePr>
        <p:xfrm>
          <a:off x="377719" y="1418593"/>
          <a:ext cx="10976082" cy="5209814"/>
        </p:xfrm>
        <a:graphic>
          <a:graphicData uri="http://schemas.openxmlformats.org/drawingml/2006/table">
            <a:tbl>
              <a:tblPr firstRow="1" bandRow="1">
                <a:tableStyleId>{5940675A-B579-460E-94D1-54222C63F5DA}</a:tableStyleId>
              </a:tblPr>
              <a:tblGrid>
                <a:gridCol w="2384164">
                  <a:extLst>
                    <a:ext uri="{9D8B030D-6E8A-4147-A177-3AD203B41FA5}">
                      <a16:colId xmlns:a16="http://schemas.microsoft.com/office/drawing/2014/main" val="3023291173"/>
                    </a:ext>
                  </a:extLst>
                </a:gridCol>
                <a:gridCol w="5754588">
                  <a:extLst>
                    <a:ext uri="{9D8B030D-6E8A-4147-A177-3AD203B41FA5}">
                      <a16:colId xmlns:a16="http://schemas.microsoft.com/office/drawing/2014/main" val="3994574376"/>
                    </a:ext>
                  </a:extLst>
                </a:gridCol>
                <a:gridCol w="2837330">
                  <a:extLst>
                    <a:ext uri="{9D8B030D-6E8A-4147-A177-3AD203B41FA5}">
                      <a16:colId xmlns:a16="http://schemas.microsoft.com/office/drawing/2014/main" val="723312643"/>
                    </a:ext>
                  </a:extLst>
                </a:gridCol>
              </a:tblGrid>
              <a:tr h="1662364">
                <a:tc>
                  <a:txBody>
                    <a:bodyPr/>
                    <a:lstStyle/>
                    <a:p>
                      <a:pPr algn="ctr"/>
                      <a:r>
                        <a:rPr kumimoji="1" lang="ja-JP" altLang="en-US" sz="5400" dirty="0">
                          <a:latin typeface="BIZ UDPゴシック" panose="020B0400000000000000" pitchFamily="50" charset="-128"/>
                          <a:ea typeface="BIZ UDPゴシック" panose="020B0400000000000000" pitchFamily="50" charset="-128"/>
                        </a:rPr>
                        <a:t>日なた</a:t>
                      </a:r>
                    </a:p>
                  </a:txBody>
                  <a:tcPr anchor="ctr"/>
                </a:tc>
                <a:tc>
                  <a:txBody>
                    <a:bodyPr/>
                    <a:lstStyle/>
                    <a:p>
                      <a:r>
                        <a:rPr kumimoji="1" lang="ja-JP" altLang="en-US" sz="3600" dirty="0">
                          <a:latin typeface="BIZ UDPゴシック" panose="020B0400000000000000" pitchFamily="50" charset="-128"/>
                          <a:ea typeface="BIZ UDPゴシック" panose="020B0400000000000000" pitchFamily="50" charset="-128"/>
                        </a:rPr>
                        <a:t>太陽の光が当たっている</a:t>
                      </a:r>
                      <a:endParaRPr kumimoji="1" lang="en-US" altLang="ja-JP" sz="3600" dirty="0">
                        <a:latin typeface="BIZ UDPゴシック" panose="020B0400000000000000" pitchFamily="50" charset="-128"/>
                        <a:ea typeface="BIZ UDPゴシック" panose="020B0400000000000000" pitchFamily="50" charset="-128"/>
                      </a:endParaRPr>
                    </a:p>
                    <a:p>
                      <a:endParaRPr kumimoji="1" lang="en-US" altLang="ja-JP" sz="1100" dirty="0">
                        <a:latin typeface="BIZ UDPゴシック" panose="020B0400000000000000" pitchFamily="50" charset="-128"/>
                        <a:ea typeface="BIZ UDPゴシック" panose="020B0400000000000000" pitchFamily="50" charset="-128"/>
                      </a:endParaRPr>
                    </a:p>
                    <a:p>
                      <a:r>
                        <a:rPr kumimoji="1" lang="ja-JP" altLang="en-US" sz="3600" dirty="0">
                          <a:latin typeface="BIZ UDPゴシック" panose="020B0400000000000000" pitchFamily="50" charset="-128"/>
                          <a:ea typeface="BIZ UDPゴシック" panose="020B0400000000000000" pitchFamily="50" charset="-128"/>
                        </a:rPr>
                        <a:t>場所のこと</a:t>
                      </a:r>
                    </a:p>
                  </a:txBody>
                  <a:tcPr anchor="b"/>
                </a:tc>
                <a:tc>
                  <a:txBody>
                    <a:bodyPr/>
                    <a:lstStyle/>
                    <a:p>
                      <a:endParaRPr kumimoji="1" lang="ja-JP" altLang="en-US" sz="3600" dirty="0">
                        <a:latin typeface="BIZ UDPゴシック" panose="020B0400000000000000" pitchFamily="50" charset="-128"/>
                        <a:ea typeface="BIZ UDPゴシック" panose="020B0400000000000000" pitchFamily="50" charset="-128"/>
                      </a:endParaRPr>
                    </a:p>
                  </a:txBody>
                  <a:tcPr anchor="ctr"/>
                </a:tc>
                <a:extLst>
                  <a:ext uri="{0D108BD9-81ED-4DB2-BD59-A6C34878D82A}">
                    <a16:rowId xmlns:a16="http://schemas.microsoft.com/office/drawing/2014/main" val="2886408280"/>
                  </a:ext>
                </a:extLst>
              </a:tr>
              <a:tr h="1619352">
                <a:tc>
                  <a:txBody>
                    <a:bodyPr/>
                    <a:lstStyle/>
                    <a:p>
                      <a:pPr algn="ctr"/>
                      <a:r>
                        <a:rPr kumimoji="1" lang="ja-JP" altLang="en-US" sz="5400" b="0" dirty="0">
                          <a:latin typeface="BIZ UDPゴシック" panose="020B0400000000000000" pitchFamily="50" charset="-128"/>
                          <a:ea typeface="BIZ UDPゴシック" panose="020B0400000000000000" pitchFamily="50" charset="-128"/>
                        </a:rPr>
                        <a:t>日かげ</a:t>
                      </a:r>
                    </a:p>
                  </a:txBody>
                  <a:tcPr anchor="ctr"/>
                </a:tc>
                <a:tc>
                  <a:txBody>
                    <a:bodyPr/>
                    <a:lstStyle/>
                    <a:p>
                      <a:r>
                        <a:rPr kumimoji="1" lang="ja-JP" altLang="en-US" sz="3600" dirty="0">
                          <a:latin typeface="BIZ UDPゴシック" panose="020B0400000000000000" pitchFamily="50" charset="-128"/>
                          <a:ea typeface="BIZ UDPゴシック" panose="020B0400000000000000" pitchFamily="50" charset="-128"/>
                        </a:rPr>
                        <a:t>太陽の光が当たっていない</a:t>
                      </a:r>
                      <a:endParaRPr kumimoji="1" lang="en-US" altLang="ja-JP" sz="3600" dirty="0">
                        <a:latin typeface="BIZ UDPゴシック" panose="020B0400000000000000" pitchFamily="50" charset="-128"/>
                        <a:ea typeface="BIZ UDPゴシック" panose="020B0400000000000000" pitchFamily="50" charset="-128"/>
                      </a:endParaRPr>
                    </a:p>
                    <a:p>
                      <a:endParaRPr kumimoji="1" lang="en-US" altLang="ja-JP" sz="1050" dirty="0">
                        <a:latin typeface="BIZ UDPゴシック" panose="020B0400000000000000" pitchFamily="50" charset="-128"/>
                        <a:ea typeface="BIZ UDPゴシック" panose="020B0400000000000000" pitchFamily="50" charset="-128"/>
                      </a:endParaRPr>
                    </a:p>
                    <a:p>
                      <a:r>
                        <a:rPr kumimoji="1" lang="ja-JP" altLang="en-US" sz="3600" dirty="0">
                          <a:latin typeface="BIZ UDPゴシック" panose="020B0400000000000000" pitchFamily="50" charset="-128"/>
                          <a:ea typeface="BIZ UDPゴシック" panose="020B0400000000000000" pitchFamily="50" charset="-128"/>
                        </a:rPr>
                        <a:t>場所のこと</a:t>
                      </a:r>
                    </a:p>
                  </a:txBody>
                  <a:tcPr anchor="b"/>
                </a:tc>
                <a:tc>
                  <a:txBody>
                    <a:bodyPr/>
                    <a:lstStyle/>
                    <a:p>
                      <a:endParaRPr kumimoji="1" lang="ja-JP" altLang="en-US" sz="3200" dirty="0">
                        <a:latin typeface="BIZ UDPゴシック" panose="020B0400000000000000" pitchFamily="50" charset="-128"/>
                        <a:ea typeface="BIZ UDPゴシック" panose="020B0400000000000000" pitchFamily="50" charset="-128"/>
                      </a:endParaRPr>
                    </a:p>
                  </a:txBody>
                  <a:tcPr anchor="ctr"/>
                </a:tc>
                <a:extLst>
                  <a:ext uri="{0D108BD9-81ED-4DB2-BD59-A6C34878D82A}">
                    <a16:rowId xmlns:a16="http://schemas.microsoft.com/office/drawing/2014/main" val="1334628017"/>
                  </a:ext>
                </a:extLst>
              </a:tr>
              <a:tr h="1928098">
                <a:tc>
                  <a:txBody>
                    <a:bodyPr/>
                    <a:lstStyle/>
                    <a:p>
                      <a:pPr algn="ctr"/>
                      <a:r>
                        <a:rPr kumimoji="1" lang="ja-JP" altLang="en-US" sz="5400" b="0" dirty="0">
                          <a:latin typeface="BIZ UDPゴシック" panose="020B0400000000000000" pitchFamily="50" charset="-128"/>
                          <a:ea typeface="BIZ UDPゴシック" panose="020B0400000000000000" pitchFamily="50" charset="-128"/>
                        </a:rPr>
                        <a:t>温度</a:t>
                      </a:r>
                    </a:p>
                  </a:txBody>
                  <a:tcPr anchor="ctr"/>
                </a:tc>
                <a:tc>
                  <a:txBody>
                    <a:bodyPr/>
                    <a:lstStyle/>
                    <a:p>
                      <a:r>
                        <a:rPr kumimoji="1" lang="ja-JP" altLang="en-US" sz="3600" dirty="0">
                          <a:latin typeface="BIZ UDPゴシック" panose="020B0400000000000000" pitchFamily="50" charset="-128"/>
                          <a:ea typeface="BIZ UDPゴシック" panose="020B0400000000000000" pitchFamily="50" charset="-128"/>
                        </a:rPr>
                        <a:t>「あつい」、「つめたい」</a:t>
                      </a:r>
                      <a:endParaRPr kumimoji="1" lang="en-US" altLang="ja-JP" sz="3600" dirty="0">
                        <a:latin typeface="BIZ UDPゴシック" panose="020B0400000000000000" pitchFamily="50" charset="-128"/>
                        <a:ea typeface="BIZ UDPゴシック" panose="020B0400000000000000" pitchFamily="50" charset="-128"/>
                      </a:endParaRPr>
                    </a:p>
                    <a:p>
                      <a:r>
                        <a:rPr kumimoji="1" lang="ja-JP" altLang="en-US" sz="3600" dirty="0">
                          <a:latin typeface="BIZ UDPゴシック" panose="020B0400000000000000" pitchFamily="50" charset="-128"/>
                          <a:ea typeface="BIZ UDPゴシック" panose="020B0400000000000000" pitchFamily="50" charset="-128"/>
                        </a:rPr>
                        <a:t>「あつい」、「さむい」などの</a:t>
                      </a:r>
                      <a:endParaRPr kumimoji="1" lang="en-US" altLang="ja-JP" sz="3600" dirty="0">
                        <a:latin typeface="BIZ UDPゴシック" panose="020B0400000000000000" pitchFamily="50" charset="-128"/>
                        <a:ea typeface="BIZ UDPゴシック" panose="020B0400000000000000" pitchFamily="50" charset="-128"/>
                      </a:endParaRPr>
                    </a:p>
                    <a:p>
                      <a:endParaRPr kumimoji="1" lang="en-US" altLang="ja-JP" sz="1000" dirty="0">
                        <a:latin typeface="BIZ UDPゴシック" panose="020B0400000000000000" pitchFamily="50" charset="-128"/>
                        <a:ea typeface="BIZ UDPゴシック" panose="020B0400000000000000" pitchFamily="50" charset="-128"/>
                      </a:endParaRPr>
                    </a:p>
                    <a:p>
                      <a:r>
                        <a:rPr kumimoji="1" lang="ja-JP" altLang="en-US" sz="3600" dirty="0">
                          <a:latin typeface="BIZ UDPゴシック" panose="020B0400000000000000" pitchFamily="50" charset="-128"/>
                          <a:ea typeface="BIZ UDPゴシック" panose="020B0400000000000000" pitchFamily="50" charset="-128"/>
                        </a:rPr>
                        <a:t>大きさを数字で表すこと</a:t>
                      </a:r>
                    </a:p>
                  </a:txBody>
                  <a:tcPr anchor="ctr"/>
                </a:tc>
                <a:tc>
                  <a:txBody>
                    <a:bodyPr/>
                    <a:lstStyle/>
                    <a:p>
                      <a:endParaRPr kumimoji="1" lang="ja-JP" altLang="en-US" sz="3600" dirty="0">
                        <a:latin typeface="BIZ UDPゴシック" panose="020B0400000000000000" pitchFamily="50" charset="-128"/>
                        <a:ea typeface="BIZ UDPゴシック" panose="020B0400000000000000" pitchFamily="50" charset="-128"/>
                      </a:endParaRPr>
                    </a:p>
                  </a:txBody>
                  <a:tcPr anchor="ctr"/>
                </a:tc>
                <a:extLst>
                  <a:ext uri="{0D108BD9-81ED-4DB2-BD59-A6C34878D82A}">
                    <a16:rowId xmlns:a16="http://schemas.microsoft.com/office/drawing/2014/main" val="1825343561"/>
                  </a:ext>
                </a:extLst>
              </a:tr>
            </a:tbl>
          </a:graphicData>
        </a:graphic>
      </p:graphicFrame>
      <p:sp>
        <p:nvSpPr>
          <p:cNvPr id="10" name="正方形/長方形 9">
            <a:extLst>
              <a:ext uri="{FF2B5EF4-FFF2-40B4-BE49-F238E27FC236}">
                <a16:creationId xmlns:a16="http://schemas.microsoft.com/office/drawing/2014/main" id="{54C135D0-D610-4554-AB34-01B9BB50CC19}"/>
              </a:ext>
            </a:extLst>
          </p:cNvPr>
          <p:cNvSpPr/>
          <p:nvPr/>
        </p:nvSpPr>
        <p:spPr>
          <a:xfrm>
            <a:off x="377719" y="0"/>
            <a:ext cx="4082770" cy="74427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dirty="0">
                <a:latin typeface="BIZ UDPゴシック" panose="020B0400000000000000" pitchFamily="50" charset="-128"/>
                <a:ea typeface="BIZ UDPゴシック" panose="020B0400000000000000" pitchFamily="50" charset="-128"/>
              </a:rPr>
              <a:t>ことば　　しょうかい</a:t>
            </a:r>
          </a:p>
        </p:txBody>
      </p:sp>
      <p:sp>
        <p:nvSpPr>
          <p:cNvPr id="11" name="正方形/長方形 10">
            <a:extLst>
              <a:ext uri="{FF2B5EF4-FFF2-40B4-BE49-F238E27FC236}">
                <a16:creationId xmlns:a16="http://schemas.microsoft.com/office/drawing/2014/main" id="{54C135D0-D610-4554-AB34-01B9BB50CC19}"/>
              </a:ext>
            </a:extLst>
          </p:cNvPr>
          <p:cNvSpPr/>
          <p:nvPr/>
        </p:nvSpPr>
        <p:spPr>
          <a:xfrm>
            <a:off x="-261291" y="1418593"/>
            <a:ext cx="2279989" cy="74427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dirty="0">
                <a:latin typeface="BIZ UDPゴシック" panose="020B0400000000000000" pitchFamily="50" charset="-128"/>
                <a:ea typeface="BIZ UDPゴシック" panose="020B0400000000000000" pitchFamily="50" charset="-128"/>
              </a:rPr>
              <a:t>ひ</a:t>
            </a:r>
          </a:p>
        </p:txBody>
      </p:sp>
      <p:sp>
        <p:nvSpPr>
          <p:cNvPr id="12" name="正方形/長方形 11">
            <a:extLst>
              <a:ext uri="{FF2B5EF4-FFF2-40B4-BE49-F238E27FC236}">
                <a16:creationId xmlns:a16="http://schemas.microsoft.com/office/drawing/2014/main" id="{54C135D0-D610-4554-AB34-01B9BB50CC19}"/>
              </a:ext>
            </a:extLst>
          </p:cNvPr>
          <p:cNvSpPr/>
          <p:nvPr/>
        </p:nvSpPr>
        <p:spPr>
          <a:xfrm>
            <a:off x="-301795" y="3005976"/>
            <a:ext cx="2279989" cy="74427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dirty="0">
                <a:latin typeface="BIZ UDPゴシック" panose="020B0400000000000000" pitchFamily="50" charset="-128"/>
                <a:ea typeface="BIZ UDPゴシック" panose="020B0400000000000000" pitchFamily="50" charset="-128"/>
              </a:rPr>
              <a:t>ひ</a:t>
            </a:r>
          </a:p>
        </p:txBody>
      </p:sp>
      <p:sp>
        <p:nvSpPr>
          <p:cNvPr id="13" name="正方形/長方形 12">
            <a:extLst>
              <a:ext uri="{FF2B5EF4-FFF2-40B4-BE49-F238E27FC236}">
                <a16:creationId xmlns:a16="http://schemas.microsoft.com/office/drawing/2014/main" id="{54C135D0-D610-4554-AB34-01B9BB50CC19}"/>
              </a:ext>
            </a:extLst>
          </p:cNvPr>
          <p:cNvSpPr/>
          <p:nvPr/>
        </p:nvSpPr>
        <p:spPr>
          <a:xfrm>
            <a:off x="2196364" y="2033939"/>
            <a:ext cx="2279989" cy="74427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000" dirty="0">
                <a:latin typeface="BIZ UDPゴシック" panose="020B0400000000000000" pitchFamily="50" charset="-128"/>
                <a:ea typeface="BIZ UDPゴシック" panose="020B0400000000000000" pitchFamily="50" charset="-128"/>
              </a:rPr>
              <a:t>ばしょ</a:t>
            </a:r>
          </a:p>
        </p:txBody>
      </p:sp>
      <p:sp>
        <p:nvSpPr>
          <p:cNvPr id="16" name="正方形/長方形 15">
            <a:extLst>
              <a:ext uri="{FF2B5EF4-FFF2-40B4-BE49-F238E27FC236}">
                <a16:creationId xmlns:a16="http://schemas.microsoft.com/office/drawing/2014/main" id="{54C135D0-D610-4554-AB34-01B9BB50CC19}"/>
              </a:ext>
            </a:extLst>
          </p:cNvPr>
          <p:cNvSpPr/>
          <p:nvPr/>
        </p:nvSpPr>
        <p:spPr>
          <a:xfrm>
            <a:off x="2727536" y="1324917"/>
            <a:ext cx="3629945" cy="74427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2000" dirty="0">
                <a:latin typeface="BIZ UDPゴシック" panose="020B0400000000000000" pitchFamily="50" charset="-128"/>
                <a:ea typeface="BIZ UDPゴシック" panose="020B0400000000000000" pitchFamily="50" charset="-128"/>
              </a:rPr>
              <a:t>たいよう　　ひかり　　あ</a:t>
            </a:r>
          </a:p>
        </p:txBody>
      </p:sp>
      <p:sp>
        <p:nvSpPr>
          <p:cNvPr id="17" name="正方形/長方形 16">
            <a:extLst>
              <a:ext uri="{FF2B5EF4-FFF2-40B4-BE49-F238E27FC236}">
                <a16:creationId xmlns:a16="http://schemas.microsoft.com/office/drawing/2014/main" id="{54C135D0-D610-4554-AB34-01B9BB50CC19}"/>
              </a:ext>
            </a:extLst>
          </p:cNvPr>
          <p:cNvSpPr/>
          <p:nvPr/>
        </p:nvSpPr>
        <p:spPr>
          <a:xfrm>
            <a:off x="386433" y="4807041"/>
            <a:ext cx="2279989" cy="74427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dirty="0">
                <a:latin typeface="BIZ UDPゴシック" panose="020B0400000000000000" pitchFamily="50" charset="-128"/>
                <a:ea typeface="BIZ UDPゴシック" panose="020B0400000000000000" pitchFamily="50" charset="-128"/>
              </a:rPr>
              <a:t>おんど</a:t>
            </a:r>
          </a:p>
        </p:txBody>
      </p:sp>
      <p:sp>
        <p:nvSpPr>
          <p:cNvPr id="18" name="正方形/長方形 17">
            <a:extLst>
              <a:ext uri="{FF2B5EF4-FFF2-40B4-BE49-F238E27FC236}">
                <a16:creationId xmlns:a16="http://schemas.microsoft.com/office/drawing/2014/main" id="{54C135D0-D610-4554-AB34-01B9BB50CC19}"/>
              </a:ext>
            </a:extLst>
          </p:cNvPr>
          <p:cNvSpPr/>
          <p:nvPr/>
        </p:nvSpPr>
        <p:spPr>
          <a:xfrm>
            <a:off x="2727536" y="2892084"/>
            <a:ext cx="3629945" cy="74427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2000" dirty="0">
                <a:latin typeface="BIZ UDPゴシック" panose="020B0400000000000000" pitchFamily="50" charset="-128"/>
                <a:ea typeface="BIZ UDPゴシック" panose="020B0400000000000000" pitchFamily="50" charset="-128"/>
              </a:rPr>
              <a:t>たいよう　　ひかり　　あ</a:t>
            </a:r>
          </a:p>
        </p:txBody>
      </p:sp>
      <p:sp>
        <p:nvSpPr>
          <p:cNvPr id="19" name="正方形/長方形 18">
            <a:extLst>
              <a:ext uri="{FF2B5EF4-FFF2-40B4-BE49-F238E27FC236}">
                <a16:creationId xmlns:a16="http://schemas.microsoft.com/office/drawing/2014/main" id="{54C135D0-D610-4554-AB34-01B9BB50CC19}"/>
              </a:ext>
            </a:extLst>
          </p:cNvPr>
          <p:cNvSpPr/>
          <p:nvPr/>
        </p:nvSpPr>
        <p:spPr>
          <a:xfrm>
            <a:off x="2159917" y="3630931"/>
            <a:ext cx="2279989" cy="74427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000" dirty="0">
                <a:latin typeface="BIZ UDPゴシック" panose="020B0400000000000000" pitchFamily="50" charset="-128"/>
                <a:ea typeface="BIZ UDPゴシック" panose="020B0400000000000000" pitchFamily="50" charset="-128"/>
              </a:rPr>
              <a:t>ばしょ</a:t>
            </a:r>
          </a:p>
        </p:txBody>
      </p:sp>
      <p:sp>
        <p:nvSpPr>
          <p:cNvPr id="20" name="正方形/長方形 19">
            <a:extLst>
              <a:ext uri="{FF2B5EF4-FFF2-40B4-BE49-F238E27FC236}">
                <a16:creationId xmlns:a16="http://schemas.microsoft.com/office/drawing/2014/main" id="{54C135D0-D610-4554-AB34-01B9BB50CC19}"/>
              </a:ext>
            </a:extLst>
          </p:cNvPr>
          <p:cNvSpPr/>
          <p:nvPr/>
        </p:nvSpPr>
        <p:spPr>
          <a:xfrm>
            <a:off x="2727536" y="5574397"/>
            <a:ext cx="4417543" cy="74427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2000" dirty="0">
                <a:latin typeface="BIZ UDPゴシック" panose="020B0400000000000000" pitchFamily="50" charset="-128"/>
                <a:ea typeface="BIZ UDPゴシック" panose="020B0400000000000000" pitchFamily="50" charset="-128"/>
              </a:rPr>
              <a:t>おお　　　　　　　　すうじ　　　あらわ</a:t>
            </a:r>
          </a:p>
        </p:txBody>
      </p:sp>
      <p:pic>
        <p:nvPicPr>
          <p:cNvPr id="3" name="Picture 2" descr="木陰で休んでいる子供のイラスト"/>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6308" y="3330564"/>
            <a:ext cx="1229389" cy="122938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暑い日に外回りをする男性会社員のイラスト"/>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6308" y="1611419"/>
            <a:ext cx="1242919" cy="12429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暑い人のイラスト（男子学生）"/>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29647" y="5568452"/>
            <a:ext cx="840815" cy="84081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寒気・悪寒のイラスト（女性）"/>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51426" y="4839944"/>
            <a:ext cx="730817" cy="73081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デジタル数字のイラスト文字"/>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63684" y="5064342"/>
            <a:ext cx="1194405" cy="1194405"/>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a:extLst>
              <a:ext uri="{FF2B5EF4-FFF2-40B4-BE49-F238E27FC236}">
                <a16:creationId xmlns:a16="http://schemas.microsoft.com/office/drawing/2014/main" id="{4E514625-2E08-4171-88F9-69B6001EBCD0}"/>
              </a:ext>
            </a:extLst>
          </p:cNvPr>
          <p:cNvSpPr/>
          <p:nvPr/>
        </p:nvSpPr>
        <p:spPr>
          <a:xfrm>
            <a:off x="8683930" y="5019429"/>
            <a:ext cx="1229389" cy="122938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3200" dirty="0">
                <a:latin typeface="BIZ UDPゴシック" panose="020B0400000000000000" pitchFamily="50" charset="-128"/>
                <a:ea typeface="BIZ UDPゴシック" panose="020B0400000000000000" pitchFamily="50" charset="-128"/>
              </a:rPr>
              <a:t>36</a:t>
            </a:r>
            <a:r>
              <a:rPr kumimoji="1" lang="ja-JP" altLang="en-US" sz="3200" dirty="0">
                <a:latin typeface="BIZ UDPゴシック" panose="020B0400000000000000" pitchFamily="50" charset="-128"/>
                <a:ea typeface="BIZ UDPゴシック" panose="020B0400000000000000" pitchFamily="50" charset="-128"/>
              </a:rPr>
              <a:t>ど</a:t>
            </a:r>
          </a:p>
        </p:txBody>
      </p:sp>
    </p:spTree>
    <p:extLst>
      <p:ext uri="{BB962C8B-B14F-4D97-AF65-F5344CB8AC3E}">
        <p14:creationId xmlns:p14="http://schemas.microsoft.com/office/powerpoint/2010/main" val="4101418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0105E3-02BD-4218-B6EB-23EB0397983F}"/>
              </a:ext>
            </a:extLst>
          </p:cNvPr>
          <p:cNvSpPr>
            <a:spLocks noGrp="1"/>
          </p:cNvSpPr>
          <p:nvPr>
            <p:ph type="title"/>
          </p:nvPr>
        </p:nvSpPr>
        <p:spPr/>
        <p:txBody>
          <a:bodyPr/>
          <a:lstStyle/>
          <a:p>
            <a:r>
              <a:rPr kumimoji="1" lang="ja-JP" altLang="en-US">
                <a:latin typeface="BIZ UDPゴシック" panose="020B0400000000000000" pitchFamily="50" charset="-128"/>
                <a:ea typeface="BIZ UDPゴシック" panose="020B0400000000000000" pitchFamily="50" charset="-128"/>
              </a:rPr>
              <a:t>振り返り</a:t>
            </a:r>
            <a:endParaRPr kumimoji="1" lang="ja-JP" altLang="en-US" dirty="0">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A161BB36-98CD-40A1-BEFD-EF4650388771}"/>
              </a:ext>
            </a:extLst>
          </p:cNvPr>
          <p:cNvSpPr>
            <a:spLocks noGrp="1"/>
          </p:cNvSpPr>
          <p:nvPr>
            <p:ph idx="1"/>
          </p:nvPr>
        </p:nvSpPr>
        <p:spPr>
          <a:xfrm>
            <a:off x="838200" y="1904612"/>
            <a:ext cx="10515600" cy="4652306"/>
          </a:xfrm>
          <a:solidFill>
            <a:schemeClr val="accent1">
              <a:lumMod val="20000"/>
              <a:lumOff val="80000"/>
            </a:schemeClr>
          </a:solidFill>
        </p:spPr>
        <p:txBody>
          <a:bodyPr>
            <a:normAutofit/>
          </a:bodyPr>
          <a:lstStyle/>
          <a:p>
            <a:pPr marL="0" indent="0">
              <a:buNone/>
            </a:pPr>
            <a:endParaRPr kumimoji="1" lang="en-US" altLang="ja-JP" dirty="0">
              <a:latin typeface="UD デジタル 教科書体 NK-B" panose="02020700000000000000" pitchFamily="18" charset="-128"/>
              <a:ea typeface="UD デジタル 教科書体 NK-B" panose="02020700000000000000" pitchFamily="18" charset="-128"/>
            </a:endParaRPr>
          </a:p>
          <a:p>
            <a:pPr marL="0" indent="0">
              <a:buNone/>
            </a:pPr>
            <a:r>
              <a:rPr kumimoji="1" lang="ja-JP" altLang="en-US" dirty="0">
                <a:latin typeface="UD デジタル 教科書体 NK-B" panose="02020700000000000000" pitchFamily="18" charset="-128"/>
                <a:ea typeface="UD デジタル 教科書体 NK-B" panose="02020700000000000000" pitchFamily="18" charset="-128"/>
              </a:rPr>
              <a:t>・「　　　　」が分かった。（分からなかった。）</a:t>
            </a:r>
            <a:endParaRPr kumimoji="1" lang="en-US" altLang="ja-JP" dirty="0">
              <a:latin typeface="UD デジタル 教科書体 NK-B" panose="02020700000000000000" pitchFamily="18" charset="-128"/>
              <a:ea typeface="UD デジタル 教科書体 NK-B" panose="02020700000000000000" pitchFamily="18" charset="-128"/>
            </a:endParaRPr>
          </a:p>
          <a:p>
            <a:pPr marL="0" indent="0">
              <a:buNone/>
            </a:pPr>
            <a:r>
              <a:rPr lang="ja-JP" altLang="en-US" dirty="0">
                <a:latin typeface="UD デジタル 教科書体 NK-B" panose="02020700000000000000" pitchFamily="18" charset="-128"/>
                <a:ea typeface="UD デジタル 教科書体 NK-B" panose="02020700000000000000" pitchFamily="18" charset="-128"/>
              </a:rPr>
              <a:t>・「　　　　」ができた。（難しかった。）</a:t>
            </a:r>
            <a:endParaRPr lang="en-US" altLang="ja-JP" dirty="0">
              <a:latin typeface="UD デジタル 教科書体 NK-B" panose="02020700000000000000" pitchFamily="18" charset="-128"/>
              <a:ea typeface="UD デジタル 教科書体 NK-B" panose="02020700000000000000" pitchFamily="18" charset="-128"/>
            </a:endParaRPr>
          </a:p>
          <a:p>
            <a:pPr marL="0" indent="0">
              <a:buNone/>
            </a:pPr>
            <a:r>
              <a:rPr kumimoji="1" lang="ja-JP" altLang="en-US" dirty="0">
                <a:latin typeface="UD デジタル 教科書体 NK-B" panose="02020700000000000000" pitchFamily="18" charset="-128"/>
                <a:ea typeface="UD デジタル 教科書体 NK-B" panose="02020700000000000000" pitchFamily="18" charset="-128"/>
              </a:rPr>
              <a:t>・もっと、やってみたい。（考えたい。）</a:t>
            </a:r>
            <a:endParaRPr kumimoji="1" lang="en-US" altLang="ja-JP" dirty="0">
              <a:latin typeface="UD デジタル 教科書体 NK-B" panose="02020700000000000000" pitchFamily="18" charset="-128"/>
              <a:ea typeface="UD デジタル 教科書体 NK-B" panose="02020700000000000000" pitchFamily="18" charset="-128"/>
            </a:endParaRPr>
          </a:p>
          <a:p>
            <a:pPr marL="0" indent="0">
              <a:buNone/>
            </a:pPr>
            <a:r>
              <a:rPr lang="ja-JP" altLang="en-US" dirty="0">
                <a:latin typeface="UD デジタル 教科書体 NK-B" panose="02020700000000000000" pitchFamily="18" charset="-128"/>
                <a:ea typeface="UD デジタル 教科書体 NK-B" panose="02020700000000000000" pitchFamily="18" charset="-128"/>
              </a:rPr>
              <a:t>・友達の「　　　　」が良かった。</a:t>
            </a:r>
            <a:endParaRPr lang="en-US" altLang="ja-JP" dirty="0">
              <a:latin typeface="UD デジタル 教科書体 NK-B" panose="02020700000000000000" pitchFamily="18" charset="-128"/>
              <a:ea typeface="UD デジタル 教科書体 NK-B" panose="02020700000000000000" pitchFamily="18" charset="-128"/>
            </a:endParaRPr>
          </a:p>
          <a:p>
            <a:pPr marL="0" indent="0">
              <a:buNone/>
            </a:pPr>
            <a:r>
              <a:rPr kumimoji="1" lang="ja-JP" altLang="en-US" dirty="0">
                <a:latin typeface="UD デジタル 教科書体 NK-B" panose="02020700000000000000" pitchFamily="18" charset="-128"/>
                <a:ea typeface="UD デジタル 教科書体 NK-B" panose="02020700000000000000" pitchFamily="18" charset="-128"/>
              </a:rPr>
              <a:t>・「　　　　」の時に使えそう。</a:t>
            </a:r>
            <a:r>
              <a:rPr lang="ja-JP" altLang="en-US" dirty="0">
                <a:latin typeface="UD デジタル 教科書体 NK-B" panose="02020700000000000000" pitchFamily="18" charset="-128"/>
                <a:ea typeface="UD デジタル 教科書体 NK-B" panose="02020700000000000000" pitchFamily="18" charset="-128"/>
              </a:rPr>
              <a:t>（使ってみよう。）</a:t>
            </a:r>
            <a:endParaRPr lang="en-US" altLang="ja-JP" dirty="0">
              <a:latin typeface="UD デジタル 教科書体 NK-B" panose="02020700000000000000" pitchFamily="18" charset="-128"/>
              <a:ea typeface="UD デジタル 教科書体 NK-B" panose="02020700000000000000" pitchFamily="18" charset="-128"/>
            </a:endParaRPr>
          </a:p>
          <a:p>
            <a:pPr marL="0" indent="0">
              <a:buNone/>
            </a:pPr>
            <a:r>
              <a:rPr lang="ja-JP" altLang="en-US" dirty="0">
                <a:latin typeface="UD デジタル 教科書体 NK-B" panose="02020700000000000000" pitchFamily="18" charset="-128"/>
                <a:ea typeface="UD デジタル 教科書体 NK-B" panose="02020700000000000000" pitchFamily="18" charset="-128"/>
              </a:rPr>
              <a:t>・もしかしたら、～じゃないのかな？</a:t>
            </a:r>
            <a:endParaRPr lang="en-US" altLang="ja-JP" dirty="0">
              <a:latin typeface="UD デジタル 教科書体 NK-B" panose="02020700000000000000" pitchFamily="18" charset="-128"/>
              <a:ea typeface="UD デジタル 教科書体 NK-B" panose="02020700000000000000" pitchFamily="18" charset="-128"/>
            </a:endParaRPr>
          </a:p>
          <a:p>
            <a:pPr marL="0" indent="0">
              <a:buNone/>
            </a:pPr>
            <a:r>
              <a:rPr lang="ja-JP" altLang="en-US" dirty="0">
                <a:latin typeface="UD デジタル 教科書体 NK-B" panose="02020700000000000000" pitchFamily="18" charset="-128"/>
                <a:ea typeface="UD デジタル 教科書体 NK-B" panose="02020700000000000000" pitchFamily="18" charset="-128"/>
              </a:rPr>
              <a:t>・～をやってみたい。</a:t>
            </a:r>
            <a:endParaRPr lang="en-US" altLang="ja-JP" dirty="0">
              <a:latin typeface="UD デジタル 教科書体 NK-B" panose="02020700000000000000" pitchFamily="18" charset="-128"/>
              <a:ea typeface="UD デジタル 教科書体 NK-B" panose="02020700000000000000" pitchFamily="18" charset="-128"/>
            </a:endParaRPr>
          </a:p>
          <a:p>
            <a:pPr marL="0" indent="0">
              <a:buNone/>
            </a:pPr>
            <a:r>
              <a:rPr lang="ja-JP" altLang="en-US" dirty="0">
                <a:latin typeface="UD デジタル 教科書体 NK-B" panose="02020700000000000000" pitchFamily="18" charset="-128"/>
                <a:ea typeface="UD デジタル 教科書体 NK-B" panose="02020700000000000000" pitchFamily="18" charset="-128"/>
              </a:rPr>
              <a:t>・～で、びっくりした。</a:t>
            </a:r>
            <a:endParaRPr lang="en-US" altLang="ja-JP" dirty="0">
              <a:latin typeface="UD デジタル 教科書体 NK-B" panose="02020700000000000000" pitchFamily="18" charset="-128"/>
              <a:ea typeface="UD デジタル 教科書体 NK-B" panose="02020700000000000000" pitchFamily="18" charset="-128"/>
            </a:endParaRPr>
          </a:p>
          <a:p>
            <a:pPr marL="0" indent="0">
              <a:buNone/>
            </a:pPr>
            <a:endParaRPr kumimoji="1" lang="en-US" altLang="ja-JP" dirty="0">
              <a:latin typeface="UD デジタル 教科書体 NK-B" panose="02020700000000000000" pitchFamily="18" charset="-128"/>
              <a:ea typeface="UD デジタル 教科書体 NK-B" panose="02020700000000000000" pitchFamily="18" charset="-128"/>
            </a:endParaRPr>
          </a:p>
        </p:txBody>
      </p:sp>
      <p:pic>
        <p:nvPicPr>
          <p:cNvPr id="5" name="図 4">
            <a:extLst>
              <a:ext uri="{FF2B5EF4-FFF2-40B4-BE49-F238E27FC236}">
                <a16:creationId xmlns:a16="http://schemas.microsoft.com/office/drawing/2014/main" id="{A62EBC03-470E-4D47-80B1-A0070F84026E}"/>
              </a:ext>
            </a:extLst>
          </p:cNvPr>
          <p:cNvPicPr>
            <a:picLocks noChangeAspect="1"/>
          </p:cNvPicPr>
          <p:nvPr/>
        </p:nvPicPr>
        <p:blipFill>
          <a:blip r:embed="rId3"/>
          <a:stretch>
            <a:fillRect/>
          </a:stretch>
        </p:blipFill>
        <p:spPr>
          <a:xfrm>
            <a:off x="9639300" y="111125"/>
            <a:ext cx="1714500" cy="1714500"/>
          </a:xfrm>
          <a:prstGeom prst="rect">
            <a:avLst/>
          </a:prstGeom>
        </p:spPr>
      </p:pic>
      <p:sp>
        <p:nvSpPr>
          <p:cNvPr id="6" name="正方形/長方形 5"/>
          <p:cNvSpPr/>
          <p:nvPr/>
        </p:nvSpPr>
        <p:spPr>
          <a:xfrm>
            <a:off x="575777" y="230188"/>
            <a:ext cx="7399526" cy="59187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2800" dirty="0">
                <a:latin typeface="BIZ UDPゴシック" panose="020B0400000000000000" pitchFamily="50" charset="-128"/>
                <a:ea typeface="BIZ UDPゴシック" panose="020B0400000000000000" pitchFamily="50" charset="-128"/>
              </a:rPr>
              <a:t>　　</a:t>
            </a:r>
            <a:r>
              <a:rPr kumimoji="1" lang="ja-JP" altLang="en-US" sz="2000" dirty="0">
                <a:latin typeface="BIZ UDPゴシック" panose="020B0400000000000000" pitchFamily="50" charset="-128"/>
                <a:ea typeface="BIZ UDPゴシック" panose="020B0400000000000000" pitchFamily="50" charset="-128"/>
              </a:rPr>
              <a:t>ふ　　　　か</a:t>
            </a:r>
            <a:endParaRPr kumimoji="1" lang="ja-JP" altLang="en-US" sz="900" dirty="0">
              <a:latin typeface="BIZ UDPゴシック" panose="020B0400000000000000" pitchFamily="50" charset="-128"/>
              <a:ea typeface="BIZ UDPゴシック" panose="020B0400000000000000" pitchFamily="50" charset="-128"/>
            </a:endParaRPr>
          </a:p>
        </p:txBody>
      </p:sp>
      <p:sp>
        <p:nvSpPr>
          <p:cNvPr id="7" name="正方形/長方形 6"/>
          <p:cNvSpPr/>
          <p:nvPr/>
        </p:nvSpPr>
        <p:spPr>
          <a:xfrm>
            <a:off x="2277911" y="1899876"/>
            <a:ext cx="7399526" cy="59187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2800" dirty="0">
                <a:latin typeface="BIZ UDPゴシック" panose="020B0400000000000000" pitchFamily="50" charset="-128"/>
                <a:ea typeface="BIZ UDPゴシック" panose="020B0400000000000000" pitchFamily="50" charset="-128"/>
              </a:rPr>
              <a:t>　　</a:t>
            </a:r>
            <a:r>
              <a:rPr kumimoji="1" lang="ja-JP" altLang="en-US" sz="1200" dirty="0">
                <a:latin typeface="BIZ UDPゴシック" panose="020B0400000000000000" pitchFamily="50" charset="-128"/>
                <a:ea typeface="BIZ UDPゴシック" panose="020B0400000000000000" pitchFamily="50" charset="-128"/>
              </a:rPr>
              <a:t>わ　　　　　　　　　　　　　　　わ</a:t>
            </a:r>
            <a:endParaRPr kumimoji="1" lang="ja-JP" altLang="en-US" sz="500" dirty="0">
              <a:latin typeface="BIZ UDPゴシック" panose="020B0400000000000000" pitchFamily="50" charset="-128"/>
              <a:ea typeface="BIZ UDPゴシック" panose="020B0400000000000000" pitchFamily="50" charset="-128"/>
            </a:endParaRPr>
          </a:p>
        </p:txBody>
      </p:sp>
      <p:sp>
        <p:nvSpPr>
          <p:cNvPr id="8" name="正方形/長方形 7"/>
          <p:cNvSpPr/>
          <p:nvPr/>
        </p:nvSpPr>
        <p:spPr>
          <a:xfrm>
            <a:off x="3553582" y="2467109"/>
            <a:ext cx="1756152" cy="59187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2800" dirty="0">
                <a:latin typeface="BIZ UDPゴシック" panose="020B0400000000000000" pitchFamily="50" charset="-128"/>
                <a:ea typeface="BIZ UDPゴシック" panose="020B0400000000000000" pitchFamily="50" charset="-128"/>
              </a:rPr>
              <a:t>　　</a:t>
            </a:r>
            <a:r>
              <a:rPr kumimoji="1" lang="ja-JP" altLang="en-US" sz="1200" dirty="0">
                <a:latin typeface="BIZ UDPゴシック" panose="020B0400000000000000" pitchFamily="50" charset="-128"/>
                <a:ea typeface="BIZ UDPゴシック" panose="020B0400000000000000" pitchFamily="50" charset="-128"/>
              </a:rPr>
              <a:t>むずか</a:t>
            </a:r>
            <a:endParaRPr kumimoji="1" lang="ja-JP" altLang="en-US" sz="100" dirty="0">
              <a:latin typeface="BIZ UDPゴシック" panose="020B0400000000000000" pitchFamily="50" charset="-128"/>
              <a:ea typeface="BIZ UDPゴシック" panose="020B0400000000000000" pitchFamily="50" charset="-128"/>
            </a:endParaRPr>
          </a:p>
        </p:txBody>
      </p:sp>
      <p:sp>
        <p:nvSpPr>
          <p:cNvPr id="9" name="正方形/長方形 8"/>
          <p:cNvSpPr/>
          <p:nvPr/>
        </p:nvSpPr>
        <p:spPr>
          <a:xfrm>
            <a:off x="3996948" y="3001330"/>
            <a:ext cx="1756152" cy="59187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2800" dirty="0">
                <a:latin typeface="BIZ UDPゴシック" panose="020B0400000000000000" pitchFamily="50" charset="-128"/>
                <a:ea typeface="BIZ UDPゴシック" panose="020B0400000000000000" pitchFamily="50" charset="-128"/>
              </a:rPr>
              <a:t>　　</a:t>
            </a:r>
            <a:r>
              <a:rPr kumimoji="1" lang="ja-JP" altLang="en-US" sz="1200" dirty="0">
                <a:latin typeface="BIZ UDPゴシック" panose="020B0400000000000000" pitchFamily="50" charset="-128"/>
                <a:ea typeface="BIZ UDPゴシック" panose="020B0400000000000000" pitchFamily="50" charset="-128"/>
              </a:rPr>
              <a:t>かんが</a:t>
            </a:r>
            <a:endParaRPr kumimoji="1" lang="ja-JP" altLang="en-US" sz="200" dirty="0">
              <a:latin typeface="BIZ UDPゴシック" panose="020B0400000000000000" pitchFamily="50" charset="-128"/>
              <a:ea typeface="BIZ UDPゴシック" panose="020B0400000000000000" pitchFamily="50" charset="-128"/>
            </a:endParaRPr>
          </a:p>
        </p:txBody>
      </p:sp>
      <p:sp>
        <p:nvSpPr>
          <p:cNvPr id="10" name="正方形/長方形 9"/>
          <p:cNvSpPr/>
          <p:nvPr/>
        </p:nvSpPr>
        <p:spPr>
          <a:xfrm>
            <a:off x="838200" y="3503459"/>
            <a:ext cx="1756152" cy="59187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2800" dirty="0">
                <a:latin typeface="BIZ UDPゴシック" panose="020B0400000000000000" pitchFamily="50" charset="-128"/>
                <a:ea typeface="BIZ UDPゴシック" panose="020B0400000000000000" pitchFamily="50" charset="-128"/>
              </a:rPr>
              <a:t>　</a:t>
            </a:r>
            <a:r>
              <a:rPr kumimoji="1" lang="ja-JP" altLang="en-US" sz="1200" dirty="0">
                <a:latin typeface="BIZ UDPゴシック" panose="020B0400000000000000" pitchFamily="50" charset="-128"/>
                <a:ea typeface="BIZ UDPゴシック" panose="020B0400000000000000" pitchFamily="50" charset="-128"/>
              </a:rPr>
              <a:t>　ともだち</a:t>
            </a:r>
            <a:endParaRPr kumimoji="1" lang="ja-JP" altLang="en-US" sz="100" dirty="0">
              <a:latin typeface="BIZ UDPゴシック" panose="020B0400000000000000" pitchFamily="50" charset="-128"/>
              <a:ea typeface="BIZ UDPゴシック" panose="020B0400000000000000" pitchFamily="50" charset="-128"/>
            </a:endParaRPr>
          </a:p>
        </p:txBody>
      </p:sp>
      <p:sp>
        <p:nvSpPr>
          <p:cNvPr id="11" name="正方形/長方形 10"/>
          <p:cNvSpPr/>
          <p:nvPr/>
        </p:nvSpPr>
        <p:spPr>
          <a:xfrm>
            <a:off x="3102792" y="3466346"/>
            <a:ext cx="1756152" cy="59187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2800" dirty="0">
                <a:latin typeface="BIZ UDPゴシック" panose="020B0400000000000000" pitchFamily="50" charset="-128"/>
                <a:ea typeface="BIZ UDPゴシック" panose="020B0400000000000000" pitchFamily="50" charset="-128"/>
              </a:rPr>
              <a:t>　　　</a:t>
            </a:r>
            <a:r>
              <a:rPr kumimoji="1" lang="ja-JP" altLang="en-US" sz="1200" dirty="0">
                <a:latin typeface="BIZ UDPゴシック" panose="020B0400000000000000" pitchFamily="50" charset="-128"/>
                <a:ea typeface="BIZ UDPゴシック" panose="020B0400000000000000" pitchFamily="50" charset="-128"/>
              </a:rPr>
              <a:t>よ</a:t>
            </a:r>
            <a:endParaRPr kumimoji="1" lang="ja-JP" altLang="en-US" sz="100" dirty="0">
              <a:latin typeface="BIZ UDPゴシック" panose="020B0400000000000000" pitchFamily="50" charset="-128"/>
              <a:ea typeface="BIZ UDPゴシック" panose="020B0400000000000000" pitchFamily="50" charset="-128"/>
            </a:endParaRPr>
          </a:p>
        </p:txBody>
      </p:sp>
      <p:sp>
        <p:nvSpPr>
          <p:cNvPr id="12" name="正方形/長方形 11"/>
          <p:cNvSpPr/>
          <p:nvPr/>
        </p:nvSpPr>
        <p:spPr>
          <a:xfrm>
            <a:off x="2295402" y="4005588"/>
            <a:ext cx="3559124" cy="59187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2800" dirty="0">
                <a:latin typeface="BIZ UDPゴシック" panose="020B0400000000000000" pitchFamily="50" charset="-128"/>
                <a:ea typeface="BIZ UDPゴシック" panose="020B0400000000000000" pitchFamily="50" charset="-128"/>
              </a:rPr>
              <a:t>　</a:t>
            </a:r>
            <a:r>
              <a:rPr kumimoji="1" lang="ja-JP" altLang="en-US" sz="1200" dirty="0">
                <a:latin typeface="BIZ UDPゴシック" panose="020B0400000000000000" pitchFamily="50" charset="-128"/>
                <a:ea typeface="BIZ UDPゴシック" panose="020B0400000000000000" pitchFamily="50" charset="-128"/>
              </a:rPr>
              <a:t>　とき　　　　 つか　　　　　　　　　　　　   つか</a:t>
            </a:r>
            <a:endParaRPr kumimoji="1" lang="ja-JP" altLang="en-US" sz="1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754469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186705"/>
            <a:ext cx="10515600" cy="1325563"/>
          </a:xfrm>
        </p:spPr>
        <p:txBody>
          <a:bodyPr/>
          <a:lstStyle/>
          <a:p>
            <a:r>
              <a:rPr kumimoji="1" lang="ja-JP" altLang="en-US" dirty="0">
                <a:latin typeface="HGPｺﾞｼｯｸE" panose="020B0900000000000000" pitchFamily="50" charset="-128"/>
                <a:ea typeface="HGPｺﾞｼｯｸE" panose="020B0900000000000000" pitchFamily="50" charset="-128"/>
              </a:rPr>
              <a:t>言葉の紹介</a:t>
            </a:r>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2810045624"/>
              </p:ext>
            </p:extLst>
          </p:nvPr>
        </p:nvGraphicFramePr>
        <p:xfrm>
          <a:off x="377719" y="1418593"/>
          <a:ext cx="10976082" cy="5209814"/>
        </p:xfrm>
        <a:graphic>
          <a:graphicData uri="http://schemas.openxmlformats.org/drawingml/2006/table">
            <a:tbl>
              <a:tblPr firstRow="1" bandRow="1">
                <a:tableStyleId>{5940675A-B579-460E-94D1-54222C63F5DA}</a:tableStyleId>
              </a:tblPr>
              <a:tblGrid>
                <a:gridCol w="2384164">
                  <a:extLst>
                    <a:ext uri="{9D8B030D-6E8A-4147-A177-3AD203B41FA5}">
                      <a16:colId xmlns:a16="http://schemas.microsoft.com/office/drawing/2014/main" val="3023291173"/>
                    </a:ext>
                  </a:extLst>
                </a:gridCol>
                <a:gridCol w="5754588">
                  <a:extLst>
                    <a:ext uri="{9D8B030D-6E8A-4147-A177-3AD203B41FA5}">
                      <a16:colId xmlns:a16="http://schemas.microsoft.com/office/drawing/2014/main" val="3994574376"/>
                    </a:ext>
                  </a:extLst>
                </a:gridCol>
                <a:gridCol w="2837330">
                  <a:extLst>
                    <a:ext uri="{9D8B030D-6E8A-4147-A177-3AD203B41FA5}">
                      <a16:colId xmlns:a16="http://schemas.microsoft.com/office/drawing/2014/main" val="723312643"/>
                    </a:ext>
                  </a:extLst>
                </a:gridCol>
              </a:tblGrid>
              <a:tr h="1662364">
                <a:tc>
                  <a:txBody>
                    <a:bodyPr/>
                    <a:lstStyle/>
                    <a:p>
                      <a:pPr algn="ctr"/>
                      <a:r>
                        <a:rPr kumimoji="1" lang="ja-JP" altLang="en-US" sz="5400" dirty="0">
                          <a:latin typeface="BIZ UDPゴシック" panose="020B0400000000000000" pitchFamily="50" charset="-128"/>
                          <a:ea typeface="BIZ UDPゴシック" panose="020B0400000000000000" pitchFamily="50" charset="-128"/>
                        </a:rPr>
                        <a:t>日なた</a:t>
                      </a:r>
                    </a:p>
                  </a:txBody>
                  <a:tcPr anchor="ctr"/>
                </a:tc>
                <a:tc>
                  <a:txBody>
                    <a:bodyPr/>
                    <a:lstStyle/>
                    <a:p>
                      <a:r>
                        <a:rPr kumimoji="1" lang="ja-JP" altLang="en-US" sz="3600" dirty="0">
                          <a:latin typeface="BIZ UDPゴシック" panose="020B0400000000000000" pitchFamily="50" charset="-128"/>
                          <a:ea typeface="BIZ UDPゴシック" panose="020B0400000000000000" pitchFamily="50" charset="-128"/>
                        </a:rPr>
                        <a:t>太陽の光が当たっている</a:t>
                      </a:r>
                      <a:endParaRPr kumimoji="1" lang="en-US" altLang="ja-JP" sz="3600" dirty="0">
                        <a:latin typeface="BIZ UDPゴシック" panose="020B0400000000000000" pitchFamily="50" charset="-128"/>
                        <a:ea typeface="BIZ UDPゴシック" panose="020B0400000000000000" pitchFamily="50" charset="-128"/>
                      </a:endParaRPr>
                    </a:p>
                    <a:p>
                      <a:endParaRPr kumimoji="1" lang="en-US" altLang="ja-JP" sz="1100" dirty="0">
                        <a:latin typeface="BIZ UDPゴシック" panose="020B0400000000000000" pitchFamily="50" charset="-128"/>
                        <a:ea typeface="BIZ UDPゴシック" panose="020B0400000000000000" pitchFamily="50" charset="-128"/>
                      </a:endParaRPr>
                    </a:p>
                    <a:p>
                      <a:r>
                        <a:rPr kumimoji="1" lang="ja-JP" altLang="en-US" sz="3600" dirty="0">
                          <a:latin typeface="BIZ UDPゴシック" panose="020B0400000000000000" pitchFamily="50" charset="-128"/>
                          <a:ea typeface="BIZ UDPゴシック" panose="020B0400000000000000" pitchFamily="50" charset="-128"/>
                        </a:rPr>
                        <a:t>場所のこと</a:t>
                      </a:r>
                    </a:p>
                  </a:txBody>
                  <a:tcPr anchor="b"/>
                </a:tc>
                <a:tc>
                  <a:txBody>
                    <a:bodyPr/>
                    <a:lstStyle/>
                    <a:p>
                      <a:endParaRPr kumimoji="1" lang="ja-JP" altLang="en-US" sz="3600" dirty="0">
                        <a:latin typeface="BIZ UDPゴシック" panose="020B0400000000000000" pitchFamily="50" charset="-128"/>
                        <a:ea typeface="BIZ UDPゴシック" panose="020B0400000000000000" pitchFamily="50" charset="-128"/>
                      </a:endParaRPr>
                    </a:p>
                  </a:txBody>
                  <a:tcPr anchor="ctr"/>
                </a:tc>
                <a:extLst>
                  <a:ext uri="{0D108BD9-81ED-4DB2-BD59-A6C34878D82A}">
                    <a16:rowId xmlns:a16="http://schemas.microsoft.com/office/drawing/2014/main" val="2886408280"/>
                  </a:ext>
                </a:extLst>
              </a:tr>
              <a:tr h="1619352">
                <a:tc>
                  <a:txBody>
                    <a:bodyPr/>
                    <a:lstStyle/>
                    <a:p>
                      <a:pPr algn="ctr"/>
                      <a:r>
                        <a:rPr kumimoji="1" lang="ja-JP" altLang="en-US" sz="5400" b="0" dirty="0">
                          <a:latin typeface="BIZ UDPゴシック" panose="020B0400000000000000" pitchFamily="50" charset="-128"/>
                          <a:ea typeface="BIZ UDPゴシック" panose="020B0400000000000000" pitchFamily="50" charset="-128"/>
                        </a:rPr>
                        <a:t>日かげ</a:t>
                      </a:r>
                    </a:p>
                  </a:txBody>
                  <a:tcPr anchor="ctr"/>
                </a:tc>
                <a:tc>
                  <a:txBody>
                    <a:bodyPr/>
                    <a:lstStyle/>
                    <a:p>
                      <a:r>
                        <a:rPr kumimoji="1" lang="ja-JP" altLang="en-US" sz="3600" dirty="0">
                          <a:latin typeface="BIZ UDPゴシック" panose="020B0400000000000000" pitchFamily="50" charset="-128"/>
                          <a:ea typeface="BIZ UDPゴシック" panose="020B0400000000000000" pitchFamily="50" charset="-128"/>
                        </a:rPr>
                        <a:t>太陽の光が当たっていない</a:t>
                      </a:r>
                      <a:endParaRPr kumimoji="1" lang="en-US" altLang="ja-JP" sz="3600" dirty="0">
                        <a:latin typeface="BIZ UDPゴシック" panose="020B0400000000000000" pitchFamily="50" charset="-128"/>
                        <a:ea typeface="BIZ UDPゴシック" panose="020B0400000000000000" pitchFamily="50" charset="-128"/>
                      </a:endParaRPr>
                    </a:p>
                    <a:p>
                      <a:endParaRPr kumimoji="1" lang="en-US" altLang="ja-JP" sz="1050" dirty="0">
                        <a:latin typeface="BIZ UDPゴシック" panose="020B0400000000000000" pitchFamily="50" charset="-128"/>
                        <a:ea typeface="BIZ UDPゴシック" panose="020B0400000000000000" pitchFamily="50" charset="-128"/>
                      </a:endParaRPr>
                    </a:p>
                    <a:p>
                      <a:r>
                        <a:rPr kumimoji="1" lang="ja-JP" altLang="en-US" sz="3600" dirty="0">
                          <a:latin typeface="BIZ UDPゴシック" panose="020B0400000000000000" pitchFamily="50" charset="-128"/>
                          <a:ea typeface="BIZ UDPゴシック" panose="020B0400000000000000" pitchFamily="50" charset="-128"/>
                        </a:rPr>
                        <a:t>場所のこと</a:t>
                      </a:r>
                    </a:p>
                  </a:txBody>
                  <a:tcPr anchor="b"/>
                </a:tc>
                <a:tc>
                  <a:txBody>
                    <a:bodyPr/>
                    <a:lstStyle/>
                    <a:p>
                      <a:endParaRPr kumimoji="1" lang="ja-JP" altLang="en-US" sz="3200" dirty="0">
                        <a:latin typeface="BIZ UDPゴシック" panose="020B0400000000000000" pitchFamily="50" charset="-128"/>
                        <a:ea typeface="BIZ UDPゴシック" panose="020B0400000000000000" pitchFamily="50" charset="-128"/>
                      </a:endParaRPr>
                    </a:p>
                  </a:txBody>
                  <a:tcPr anchor="ctr"/>
                </a:tc>
                <a:extLst>
                  <a:ext uri="{0D108BD9-81ED-4DB2-BD59-A6C34878D82A}">
                    <a16:rowId xmlns:a16="http://schemas.microsoft.com/office/drawing/2014/main" val="1334628017"/>
                  </a:ext>
                </a:extLst>
              </a:tr>
              <a:tr h="1928098">
                <a:tc>
                  <a:txBody>
                    <a:bodyPr/>
                    <a:lstStyle/>
                    <a:p>
                      <a:pPr algn="ctr"/>
                      <a:r>
                        <a:rPr kumimoji="1" lang="ja-JP" altLang="en-US" sz="5400" b="0" dirty="0">
                          <a:latin typeface="BIZ UDPゴシック" panose="020B0400000000000000" pitchFamily="50" charset="-128"/>
                          <a:ea typeface="BIZ UDPゴシック" panose="020B0400000000000000" pitchFamily="50" charset="-128"/>
                        </a:rPr>
                        <a:t>温度</a:t>
                      </a:r>
                    </a:p>
                  </a:txBody>
                  <a:tcPr anchor="ctr"/>
                </a:tc>
                <a:tc>
                  <a:txBody>
                    <a:bodyPr/>
                    <a:lstStyle/>
                    <a:p>
                      <a:r>
                        <a:rPr kumimoji="1" lang="ja-JP" altLang="en-US" sz="3600" dirty="0">
                          <a:latin typeface="BIZ UDPゴシック" panose="020B0400000000000000" pitchFamily="50" charset="-128"/>
                          <a:ea typeface="BIZ UDPゴシック" panose="020B0400000000000000" pitchFamily="50" charset="-128"/>
                        </a:rPr>
                        <a:t>「あつい」、「つめたい」</a:t>
                      </a:r>
                      <a:endParaRPr kumimoji="1" lang="en-US" altLang="ja-JP" sz="3600" dirty="0">
                        <a:latin typeface="BIZ UDPゴシック" panose="020B0400000000000000" pitchFamily="50" charset="-128"/>
                        <a:ea typeface="BIZ UDPゴシック" panose="020B0400000000000000" pitchFamily="50" charset="-128"/>
                      </a:endParaRPr>
                    </a:p>
                    <a:p>
                      <a:r>
                        <a:rPr kumimoji="1" lang="ja-JP" altLang="en-US" sz="3600" dirty="0">
                          <a:latin typeface="BIZ UDPゴシック" panose="020B0400000000000000" pitchFamily="50" charset="-128"/>
                          <a:ea typeface="BIZ UDPゴシック" panose="020B0400000000000000" pitchFamily="50" charset="-128"/>
                        </a:rPr>
                        <a:t>「あつい」、「さむい」などの</a:t>
                      </a:r>
                      <a:endParaRPr kumimoji="1" lang="en-US" altLang="ja-JP" sz="3600" dirty="0">
                        <a:latin typeface="BIZ UDPゴシック" panose="020B0400000000000000" pitchFamily="50" charset="-128"/>
                        <a:ea typeface="BIZ UDPゴシック" panose="020B0400000000000000" pitchFamily="50" charset="-128"/>
                      </a:endParaRPr>
                    </a:p>
                    <a:p>
                      <a:endParaRPr kumimoji="1" lang="en-US" altLang="ja-JP" sz="1000" dirty="0">
                        <a:latin typeface="BIZ UDPゴシック" panose="020B0400000000000000" pitchFamily="50" charset="-128"/>
                        <a:ea typeface="BIZ UDPゴシック" panose="020B0400000000000000" pitchFamily="50" charset="-128"/>
                      </a:endParaRPr>
                    </a:p>
                    <a:p>
                      <a:r>
                        <a:rPr kumimoji="1" lang="ja-JP" altLang="en-US" sz="3600" dirty="0">
                          <a:latin typeface="BIZ UDPゴシック" panose="020B0400000000000000" pitchFamily="50" charset="-128"/>
                          <a:ea typeface="BIZ UDPゴシック" panose="020B0400000000000000" pitchFamily="50" charset="-128"/>
                        </a:rPr>
                        <a:t>大きさを数字で表すこと</a:t>
                      </a:r>
                    </a:p>
                  </a:txBody>
                  <a:tcPr anchor="ctr"/>
                </a:tc>
                <a:tc>
                  <a:txBody>
                    <a:bodyPr/>
                    <a:lstStyle/>
                    <a:p>
                      <a:endParaRPr kumimoji="1" lang="ja-JP" altLang="en-US" sz="3600" dirty="0">
                        <a:latin typeface="BIZ UDPゴシック" panose="020B0400000000000000" pitchFamily="50" charset="-128"/>
                        <a:ea typeface="BIZ UDPゴシック" panose="020B0400000000000000" pitchFamily="50" charset="-128"/>
                      </a:endParaRPr>
                    </a:p>
                  </a:txBody>
                  <a:tcPr anchor="ctr"/>
                </a:tc>
                <a:extLst>
                  <a:ext uri="{0D108BD9-81ED-4DB2-BD59-A6C34878D82A}">
                    <a16:rowId xmlns:a16="http://schemas.microsoft.com/office/drawing/2014/main" val="1825343561"/>
                  </a:ext>
                </a:extLst>
              </a:tr>
            </a:tbl>
          </a:graphicData>
        </a:graphic>
      </p:graphicFrame>
      <p:sp>
        <p:nvSpPr>
          <p:cNvPr id="10" name="正方形/長方形 9">
            <a:extLst>
              <a:ext uri="{FF2B5EF4-FFF2-40B4-BE49-F238E27FC236}">
                <a16:creationId xmlns:a16="http://schemas.microsoft.com/office/drawing/2014/main" id="{54C135D0-D610-4554-AB34-01B9BB50CC19}"/>
              </a:ext>
            </a:extLst>
          </p:cNvPr>
          <p:cNvSpPr/>
          <p:nvPr/>
        </p:nvSpPr>
        <p:spPr>
          <a:xfrm>
            <a:off x="377719" y="0"/>
            <a:ext cx="4082770" cy="74427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dirty="0">
                <a:latin typeface="BIZ UDPゴシック" panose="020B0400000000000000" pitchFamily="50" charset="-128"/>
                <a:ea typeface="BIZ UDPゴシック" panose="020B0400000000000000" pitchFamily="50" charset="-128"/>
              </a:rPr>
              <a:t>ことば　　しょうかい</a:t>
            </a:r>
          </a:p>
        </p:txBody>
      </p:sp>
      <p:sp>
        <p:nvSpPr>
          <p:cNvPr id="11" name="正方形/長方形 10">
            <a:extLst>
              <a:ext uri="{FF2B5EF4-FFF2-40B4-BE49-F238E27FC236}">
                <a16:creationId xmlns:a16="http://schemas.microsoft.com/office/drawing/2014/main" id="{54C135D0-D610-4554-AB34-01B9BB50CC19}"/>
              </a:ext>
            </a:extLst>
          </p:cNvPr>
          <p:cNvSpPr/>
          <p:nvPr/>
        </p:nvSpPr>
        <p:spPr>
          <a:xfrm>
            <a:off x="-261291" y="1418593"/>
            <a:ext cx="2279989" cy="74427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dirty="0">
                <a:latin typeface="BIZ UDPゴシック" panose="020B0400000000000000" pitchFamily="50" charset="-128"/>
                <a:ea typeface="BIZ UDPゴシック" panose="020B0400000000000000" pitchFamily="50" charset="-128"/>
              </a:rPr>
              <a:t>ひ</a:t>
            </a:r>
          </a:p>
        </p:txBody>
      </p:sp>
      <p:sp>
        <p:nvSpPr>
          <p:cNvPr id="12" name="正方形/長方形 11">
            <a:extLst>
              <a:ext uri="{FF2B5EF4-FFF2-40B4-BE49-F238E27FC236}">
                <a16:creationId xmlns:a16="http://schemas.microsoft.com/office/drawing/2014/main" id="{54C135D0-D610-4554-AB34-01B9BB50CC19}"/>
              </a:ext>
            </a:extLst>
          </p:cNvPr>
          <p:cNvSpPr/>
          <p:nvPr/>
        </p:nvSpPr>
        <p:spPr>
          <a:xfrm>
            <a:off x="-301795" y="3005976"/>
            <a:ext cx="2279989" cy="74427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dirty="0">
                <a:latin typeface="BIZ UDPゴシック" panose="020B0400000000000000" pitchFamily="50" charset="-128"/>
                <a:ea typeface="BIZ UDPゴシック" panose="020B0400000000000000" pitchFamily="50" charset="-128"/>
              </a:rPr>
              <a:t>ひ</a:t>
            </a:r>
          </a:p>
        </p:txBody>
      </p:sp>
      <p:sp>
        <p:nvSpPr>
          <p:cNvPr id="13" name="正方形/長方形 12">
            <a:extLst>
              <a:ext uri="{FF2B5EF4-FFF2-40B4-BE49-F238E27FC236}">
                <a16:creationId xmlns:a16="http://schemas.microsoft.com/office/drawing/2014/main" id="{54C135D0-D610-4554-AB34-01B9BB50CC19}"/>
              </a:ext>
            </a:extLst>
          </p:cNvPr>
          <p:cNvSpPr/>
          <p:nvPr/>
        </p:nvSpPr>
        <p:spPr>
          <a:xfrm>
            <a:off x="2196364" y="2033939"/>
            <a:ext cx="2279989" cy="74427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000" dirty="0">
                <a:latin typeface="BIZ UDPゴシック" panose="020B0400000000000000" pitchFamily="50" charset="-128"/>
                <a:ea typeface="BIZ UDPゴシック" panose="020B0400000000000000" pitchFamily="50" charset="-128"/>
              </a:rPr>
              <a:t>ばしょ</a:t>
            </a:r>
          </a:p>
        </p:txBody>
      </p:sp>
      <p:sp>
        <p:nvSpPr>
          <p:cNvPr id="16" name="正方形/長方形 15">
            <a:extLst>
              <a:ext uri="{FF2B5EF4-FFF2-40B4-BE49-F238E27FC236}">
                <a16:creationId xmlns:a16="http://schemas.microsoft.com/office/drawing/2014/main" id="{54C135D0-D610-4554-AB34-01B9BB50CC19}"/>
              </a:ext>
            </a:extLst>
          </p:cNvPr>
          <p:cNvSpPr/>
          <p:nvPr/>
        </p:nvSpPr>
        <p:spPr>
          <a:xfrm>
            <a:off x="2727536" y="1324917"/>
            <a:ext cx="3629945" cy="74427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2000" dirty="0">
                <a:latin typeface="BIZ UDPゴシック" panose="020B0400000000000000" pitchFamily="50" charset="-128"/>
                <a:ea typeface="BIZ UDPゴシック" panose="020B0400000000000000" pitchFamily="50" charset="-128"/>
              </a:rPr>
              <a:t>たいよう　　ひかり　　あ</a:t>
            </a:r>
          </a:p>
        </p:txBody>
      </p:sp>
      <p:sp>
        <p:nvSpPr>
          <p:cNvPr id="17" name="正方形/長方形 16">
            <a:extLst>
              <a:ext uri="{FF2B5EF4-FFF2-40B4-BE49-F238E27FC236}">
                <a16:creationId xmlns:a16="http://schemas.microsoft.com/office/drawing/2014/main" id="{54C135D0-D610-4554-AB34-01B9BB50CC19}"/>
              </a:ext>
            </a:extLst>
          </p:cNvPr>
          <p:cNvSpPr/>
          <p:nvPr/>
        </p:nvSpPr>
        <p:spPr>
          <a:xfrm>
            <a:off x="386433" y="4807041"/>
            <a:ext cx="2279989" cy="74427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dirty="0">
                <a:latin typeface="BIZ UDPゴシック" panose="020B0400000000000000" pitchFamily="50" charset="-128"/>
                <a:ea typeface="BIZ UDPゴシック" panose="020B0400000000000000" pitchFamily="50" charset="-128"/>
              </a:rPr>
              <a:t>おんど</a:t>
            </a:r>
          </a:p>
        </p:txBody>
      </p:sp>
      <p:sp>
        <p:nvSpPr>
          <p:cNvPr id="18" name="正方形/長方形 17">
            <a:extLst>
              <a:ext uri="{FF2B5EF4-FFF2-40B4-BE49-F238E27FC236}">
                <a16:creationId xmlns:a16="http://schemas.microsoft.com/office/drawing/2014/main" id="{54C135D0-D610-4554-AB34-01B9BB50CC19}"/>
              </a:ext>
            </a:extLst>
          </p:cNvPr>
          <p:cNvSpPr/>
          <p:nvPr/>
        </p:nvSpPr>
        <p:spPr>
          <a:xfrm>
            <a:off x="2727536" y="2892084"/>
            <a:ext cx="3629945" cy="74427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2000" dirty="0">
                <a:latin typeface="BIZ UDPゴシック" panose="020B0400000000000000" pitchFamily="50" charset="-128"/>
                <a:ea typeface="BIZ UDPゴシック" panose="020B0400000000000000" pitchFamily="50" charset="-128"/>
              </a:rPr>
              <a:t>たいよう　　ひかり　　あ</a:t>
            </a:r>
          </a:p>
        </p:txBody>
      </p:sp>
      <p:sp>
        <p:nvSpPr>
          <p:cNvPr id="19" name="正方形/長方形 18">
            <a:extLst>
              <a:ext uri="{FF2B5EF4-FFF2-40B4-BE49-F238E27FC236}">
                <a16:creationId xmlns:a16="http://schemas.microsoft.com/office/drawing/2014/main" id="{54C135D0-D610-4554-AB34-01B9BB50CC19}"/>
              </a:ext>
            </a:extLst>
          </p:cNvPr>
          <p:cNvSpPr/>
          <p:nvPr/>
        </p:nvSpPr>
        <p:spPr>
          <a:xfrm>
            <a:off x="2159917" y="3630931"/>
            <a:ext cx="2279989" cy="74427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000" dirty="0">
                <a:latin typeface="BIZ UDPゴシック" panose="020B0400000000000000" pitchFamily="50" charset="-128"/>
                <a:ea typeface="BIZ UDPゴシック" panose="020B0400000000000000" pitchFamily="50" charset="-128"/>
              </a:rPr>
              <a:t>ばしょ</a:t>
            </a:r>
          </a:p>
        </p:txBody>
      </p:sp>
      <p:sp>
        <p:nvSpPr>
          <p:cNvPr id="20" name="正方形/長方形 19">
            <a:extLst>
              <a:ext uri="{FF2B5EF4-FFF2-40B4-BE49-F238E27FC236}">
                <a16:creationId xmlns:a16="http://schemas.microsoft.com/office/drawing/2014/main" id="{54C135D0-D610-4554-AB34-01B9BB50CC19}"/>
              </a:ext>
            </a:extLst>
          </p:cNvPr>
          <p:cNvSpPr/>
          <p:nvPr/>
        </p:nvSpPr>
        <p:spPr>
          <a:xfrm>
            <a:off x="2727536" y="5574397"/>
            <a:ext cx="4417543" cy="74427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2000" dirty="0">
                <a:latin typeface="BIZ UDPゴシック" panose="020B0400000000000000" pitchFamily="50" charset="-128"/>
                <a:ea typeface="BIZ UDPゴシック" panose="020B0400000000000000" pitchFamily="50" charset="-128"/>
              </a:rPr>
              <a:t>おお　　　　　　　　すうじ　　　あらわ</a:t>
            </a:r>
          </a:p>
        </p:txBody>
      </p:sp>
      <p:pic>
        <p:nvPicPr>
          <p:cNvPr id="3" name="Picture 2" descr="木陰で休んでいる子供のイラスト"/>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6308" y="3330564"/>
            <a:ext cx="1229389" cy="122938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暑い日に外回りをする男性会社員のイラスト"/>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6308" y="1611419"/>
            <a:ext cx="1242919" cy="12429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暑い人のイラスト（男子学生）"/>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29647" y="5568452"/>
            <a:ext cx="840815" cy="84081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寒気・悪寒のイラスト（女性）"/>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51426" y="4839944"/>
            <a:ext cx="730817" cy="73081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デジタル数字のイラスト文字"/>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63684" y="5064342"/>
            <a:ext cx="1194405" cy="1194405"/>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a:extLst>
              <a:ext uri="{FF2B5EF4-FFF2-40B4-BE49-F238E27FC236}">
                <a16:creationId xmlns:a16="http://schemas.microsoft.com/office/drawing/2014/main" id="{4E514625-2E08-4171-88F9-69B6001EBCD0}"/>
              </a:ext>
            </a:extLst>
          </p:cNvPr>
          <p:cNvSpPr/>
          <p:nvPr/>
        </p:nvSpPr>
        <p:spPr>
          <a:xfrm>
            <a:off x="8683930" y="5019429"/>
            <a:ext cx="1229389" cy="122938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3200" dirty="0">
                <a:latin typeface="BIZ UDPゴシック" panose="020B0400000000000000" pitchFamily="50" charset="-128"/>
                <a:ea typeface="BIZ UDPゴシック" panose="020B0400000000000000" pitchFamily="50" charset="-128"/>
              </a:rPr>
              <a:t>36</a:t>
            </a:r>
            <a:r>
              <a:rPr kumimoji="1" lang="ja-JP" altLang="en-US" sz="3200" dirty="0">
                <a:latin typeface="BIZ UDPゴシック" panose="020B0400000000000000" pitchFamily="50" charset="-128"/>
                <a:ea typeface="BIZ UDPゴシック" panose="020B0400000000000000" pitchFamily="50" charset="-128"/>
              </a:rPr>
              <a:t>ど</a:t>
            </a:r>
          </a:p>
        </p:txBody>
      </p:sp>
    </p:spTree>
    <p:extLst>
      <p:ext uri="{BB962C8B-B14F-4D97-AF65-F5344CB8AC3E}">
        <p14:creationId xmlns:p14="http://schemas.microsoft.com/office/powerpoint/2010/main" val="4127512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352FBE-728C-441A-BB83-CDFFAF0D64AE}"/>
              </a:ext>
            </a:extLst>
          </p:cNvPr>
          <p:cNvSpPr>
            <a:spLocks noGrp="1"/>
          </p:cNvSpPr>
          <p:nvPr>
            <p:ph type="title"/>
          </p:nvPr>
        </p:nvSpPr>
        <p:spPr/>
        <p:txBody>
          <a:bodyPr/>
          <a:lstStyle/>
          <a:p>
            <a:endParaRPr kumimoji="1" lang="ja-JP" altLang="en-US" dirty="0"/>
          </a:p>
        </p:txBody>
      </p:sp>
      <p:sp>
        <p:nvSpPr>
          <p:cNvPr id="3" name="コンテンツ プレースホルダー 2">
            <a:extLst>
              <a:ext uri="{FF2B5EF4-FFF2-40B4-BE49-F238E27FC236}">
                <a16:creationId xmlns:a16="http://schemas.microsoft.com/office/drawing/2014/main" id="{8CBF668F-75F5-4284-8A8E-42E207CE058F}"/>
              </a:ext>
            </a:extLst>
          </p:cNvPr>
          <p:cNvSpPr>
            <a:spLocks noGrp="1"/>
          </p:cNvSpPr>
          <p:nvPr>
            <p:ph idx="1"/>
          </p:nvPr>
        </p:nvSpPr>
        <p:spPr/>
        <p:txBody>
          <a:bodyPr/>
          <a:lstStyle/>
          <a:p>
            <a:endParaRPr kumimoji="1" lang="ja-JP" altLang="en-US" dirty="0"/>
          </a:p>
        </p:txBody>
      </p:sp>
      <p:pic>
        <p:nvPicPr>
          <p:cNvPr id="4" name="図 3">
            <a:extLst>
              <a:ext uri="{FF2B5EF4-FFF2-40B4-BE49-F238E27FC236}">
                <a16:creationId xmlns:a16="http://schemas.microsoft.com/office/drawing/2014/main" id="{D5CCEBB6-0902-4A5B-9AD4-3C8B2095215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8431" t="129" r="5009" b="9298"/>
          <a:stretch/>
        </p:blipFill>
        <p:spPr>
          <a:xfrm>
            <a:off x="5758051" y="1825625"/>
            <a:ext cx="6174393" cy="4851746"/>
          </a:xfrm>
          <a:prstGeom prst="rect">
            <a:avLst/>
          </a:prstGeom>
        </p:spPr>
      </p:pic>
      <p:pic>
        <p:nvPicPr>
          <p:cNvPr id="5" name="図 4">
            <a:extLst>
              <a:ext uri="{FF2B5EF4-FFF2-40B4-BE49-F238E27FC236}">
                <a16:creationId xmlns:a16="http://schemas.microsoft.com/office/drawing/2014/main" id="{F92A59A5-9991-47CD-B93B-BC4C4B55B934}"/>
              </a:ext>
            </a:extLst>
          </p:cNvPr>
          <p:cNvPicPr>
            <a:picLocks noChangeAspect="1"/>
          </p:cNvPicPr>
          <p:nvPr/>
        </p:nvPicPr>
        <p:blipFill>
          <a:blip r:embed="rId4">
            <a:clrChange>
              <a:clrFrom>
                <a:srgbClr val="FDFCF8"/>
              </a:clrFrom>
              <a:clrTo>
                <a:srgbClr val="FDFCF8">
                  <a:alpha val="0"/>
                </a:srgbClr>
              </a:clrTo>
            </a:clrChange>
            <a:extLst>
              <a:ext uri="{28A0092B-C50C-407E-A947-70E740481C1C}">
                <a14:useLocalDpi xmlns:a14="http://schemas.microsoft.com/office/drawing/2010/main" val="0"/>
              </a:ext>
            </a:extLst>
          </a:blip>
          <a:stretch>
            <a:fillRect/>
          </a:stretch>
        </p:blipFill>
        <p:spPr>
          <a:xfrm flipH="1">
            <a:off x="216506" y="2924019"/>
            <a:ext cx="1157287" cy="1157287"/>
          </a:xfrm>
          <a:prstGeom prst="rect">
            <a:avLst/>
          </a:prstGeom>
        </p:spPr>
      </p:pic>
      <p:sp>
        <p:nvSpPr>
          <p:cNvPr id="6" name="吹き出し: 角を丸めた四角形 5">
            <a:extLst>
              <a:ext uri="{FF2B5EF4-FFF2-40B4-BE49-F238E27FC236}">
                <a16:creationId xmlns:a16="http://schemas.microsoft.com/office/drawing/2014/main" id="{9FA9D5B8-1D8F-46B5-A864-14BBB51EA846}"/>
              </a:ext>
            </a:extLst>
          </p:cNvPr>
          <p:cNvSpPr/>
          <p:nvPr/>
        </p:nvSpPr>
        <p:spPr>
          <a:xfrm>
            <a:off x="1604409" y="619432"/>
            <a:ext cx="3936516" cy="3461874"/>
          </a:xfrm>
          <a:prstGeom prst="wedgeRoundRectCallout">
            <a:avLst>
              <a:gd name="adj1" fmla="val -63378"/>
              <a:gd name="adj2" fmla="val 15628"/>
              <a:gd name="adj3" fmla="val 16667"/>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just">
              <a:lnSpc>
                <a:spcPct val="150000"/>
              </a:lnSpc>
            </a:pPr>
            <a:r>
              <a:rPr kumimoji="1" lang="ja-JP" altLang="en-US" sz="3200" dirty="0">
                <a:solidFill>
                  <a:schemeClr val="tx1"/>
                </a:solidFill>
                <a:latin typeface="BIZ UDPゴシック" panose="020B0400000000000000" pitchFamily="50" charset="-128"/>
                <a:ea typeface="BIZ UDPゴシック" panose="020B0400000000000000" pitchFamily="50" charset="-128"/>
              </a:rPr>
              <a:t>日なたのプールサイドでは、足のうらがあたたかく感じたよ。</a:t>
            </a:r>
          </a:p>
        </p:txBody>
      </p:sp>
      <p:sp>
        <p:nvSpPr>
          <p:cNvPr id="7" name="テキスト ボックス 6">
            <a:extLst>
              <a:ext uri="{FF2B5EF4-FFF2-40B4-BE49-F238E27FC236}">
                <a16:creationId xmlns:a16="http://schemas.microsoft.com/office/drawing/2014/main" id="{BF27E7D1-5660-4C9B-BB0C-838CB43019EC}"/>
              </a:ext>
            </a:extLst>
          </p:cNvPr>
          <p:cNvSpPr txBox="1"/>
          <p:nvPr/>
        </p:nvSpPr>
        <p:spPr>
          <a:xfrm>
            <a:off x="1263754" y="688883"/>
            <a:ext cx="2625436" cy="479964"/>
          </a:xfrm>
          <a:prstGeom prst="rect">
            <a:avLst/>
          </a:prstGeom>
          <a:noFill/>
        </p:spPr>
        <p:txBody>
          <a:bodyPr wrap="square" rtlCol="0" anchor="ctr" anchorCtr="0">
            <a:noAutofit/>
          </a:bodyPr>
          <a:lstStyle/>
          <a:p>
            <a:pPr algn="just"/>
            <a:r>
              <a:rPr lang="ja-JP" altLang="en-US" sz="2000" dirty="0">
                <a:latin typeface="HG創英ﾌﾟﾚｾﾞﾝｽEB" panose="02020809000000000000" pitchFamily="17" charset="-128"/>
                <a:ea typeface="HG創英ﾌﾟﾚｾﾞﾝｽEB" panose="02020809000000000000" pitchFamily="17" charset="-128"/>
              </a:rPr>
              <a:t>　 　ひ</a:t>
            </a:r>
            <a:endParaRPr kumimoji="1" lang="ja-JP" altLang="en-US" sz="2000" dirty="0">
              <a:latin typeface="HG創英ﾌﾟﾚｾﾞﾝｽEB" panose="02020809000000000000" pitchFamily="17" charset="-128"/>
              <a:ea typeface="HG創英ﾌﾟﾚｾﾞﾝｽEB" panose="02020809000000000000" pitchFamily="17" charset="-128"/>
            </a:endParaRPr>
          </a:p>
        </p:txBody>
      </p:sp>
      <p:sp>
        <p:nvSpPr>
          <p:cNvPr id="8" name="テキスト ボックス 7">
            <a:extLst>
              <a:ext uri="{FF2B5EF4-FFF2-40B4-BE49-F238E27FC236}">
                <a16:creationId xmlns:a16="http://schemas.microsoft.com/office/drawing/2014/main" id="{EEC47150-9C8D-4649-843E-80A8F8D874E8}"/>
              </a:ext>
            </a:extLst>
          </p:cNvPr>
          <p:cNvSpPr txBox="1"/>
          <p:nvPr/>
        </p:nvSpPr>
        <p:spPr>
          <a:xfrm>
            <a:off x="2913589" y="1460927"/>
            <a:ext cx="2625436" cy="479964"/>
          </a:xfrm>
          <a:prstGeom prst="rect">
            <a:avLst/>
          </a:prstGeom>
          <a:noFill/>
        </p:spPr>
        <p:txBody>
          <a:bodyPr wrap="square" rtlCol="0" anchor="ctr" anchorCtr="0">
            <a:noAutofit/>
          </a:bodyPr>
          <a:lstStyle/>
          <a:p>
            <a:pPr algn="just"/>
            <a:r>
              <a:rPr lang="ja-JP" altLang="en-US" sz="2000" dirty="0">
                <a:latin typeface="HG創英ﾌﾟﾚｾﾞﾝｽEB" panose="02020809000000000000" pitchFamily="17" charset="-128"/>
                <a:ea typeface="HG創英ﾌﾟﾚｾﾞﾝｽEB" panose="02020809000000000000" pitchFamily="17" charset="-128"/>
              </a:rPr>
              <a:t>　 　あし</a:t>
            </a:r>
            <a:endParaRPr kumimoji="1" lang="ja-JP" altLang="en-US" sz="2000" dirty="0">
              <a:latin typeface="HG創英ﾌﾟﾚｾﾞﾝｽEB" panose="02020809000000000000" pitchFamily="17" charset="-128"/>
              <a:ea typeface="HG創英ﾌﾟﾚｾﾞﾝｽEB" panose="02020809000000000000" pitchFamily="17" charset="-128"/>
            </a:endParaRPr>
          </a:p>
        </p:txBody>
      </p:sp>
      <p:sp>
        <p:nvSpPr>
          <p:cNvPr id="9" name="テキスト ボックス 8">
            <a:extLst>
              <a:ext uri="{FF2B5EF4-FFF2-40B4-BE49-F238E27FC236}">
                <a16:creationId xmlns:a16="http://schemas.microsoft.com/office/drawing/2014/main" id="{18F55751-E8DF-4BAC-A023-8F2ABBCD6258}"/>
              </a:ext>
            </a:extLst>
          </p:cNvPr>
          <p:cNvSpPr txBox="1"/>
          <p:nvPr/>
        </p:nvSpPr>
        <p:spPr>
          <a:xfrm>
            <a:off x="3664087" y="2195198"/>
            <a:ext cx="2625436" cy="479964"/>
          </a:xfrm>
          <a:prstGeom prst="rect">
            <a:avLst/>
          </a:prstGeom>
          <a:noFill/>
        </p:spPr>
        <p:txBody>
          <a:bodyPr wrap="square" rtlCol="0" anchor="ctr" anchorCtr="0">
            <a:noAutofit/>
          </a:bodyPr>
          <a:lstStyle/>
          <a:p>
            <a:pPr algn="just"/>
            <a:r>
              <a:rPr lang="ja-JP" altLang="en-US" sz="2000" dirty="0">
                <a:latin typeface="HG創英ﾌﾟﾚｾﾞﾝｽEB" panose="02020809000000000000" pitchFamily="17" charset="-128"/>
                <a:ea typeface="HG創英ﾌﾟﾚｾﾞﾝｽEB" panose="02020809000000000000" pitchFamily="17" charset="-128"/>
              </a:rPr>
              <a:t>　 　かん</a:t>
            </a:r>
            <a:endParaRPr kumimoji="1" lang="ja-JP" altLang="en-US" sz="2000" dirty="0">
              <a:latin typeface="HG創英ﾌﾟﾚｾﾞﾝｽEB" panose="02020809000000000000" pitchFamily="17" charset="-128"/>
              <a:ea typeface="HG創英ﾌﾟﾚｾﾞﾝｽEB" panose="02020809000000000000" pitchFamily="17" charset="-128"/>
            </a:endParaRPr>
          </a:p>
        </p:txBody>
      </p:sp>
      <p:pic>
        <p:nvPicPr>
          <p:cNvPr id="10" name="図 9">
            <a:extLst>
              <a:ext uri="{FF2B5EF4-FFF2-40B4-BE49-F238E27FC236}">
                <a16:creationId xmlns:a16="http://schemas.microsoft.com/office/drawing/2014/main" id="{CD3AAFF2-BCCE-46EC-B85B-938632876EDE}"/>
              </a:ext>
            </a:extLst>
          </p:cNvPr>
          <p:cNvPicPr>
            <a:picLocks noChangeAspect="1"/>
          </p:cNvPicPr>
          <p:nvPr/>
        </p:nvPicPr>
        <p:blipFill>
          <a:blip r:embed="rId5">
            <a:clrChange>
              <a:clrFrom>
                <a:srgbClr val="FDFDF5"/>
              </a:clrFrom>
              <a:clrTo>
                <a:srgbClr val="FDFDF5">
                  <a:alpha val="0"/>
                </a:srgbClr>
              </a:clrTo>
            </a:clrChange>
            <a:extLst>
              <a:ext uri="{28A0092B-C50C-407E-A947-70E740481C1C}">
                <a14:useLocalDpi xmlns:a14="http://schemas.microsoft.com/office/drawing/2010/main" val="0"/>
              </a:ext>
            </a:extLst>
          </a:blip>
          <a:stretch>
            <a:fillRect/>
          </a:stretch>
        </p:blipFill>
        <p:spPr>
          <a:xfrm>
            <a:off x="4484882" y="5195214"/>
            <a:ext cx="983847" cy="1297661"/>
          </a:xfrm>
          <a:prstGeom prst="rect">
            <a:avLst/>
          </a:prstGeom>
        </p:spPr>
      </p:pic>
      <p:sp>
        <p:nvSpPr>
          <p:cNvPr id="11" name="吹き出し: 角を丸めた四角形 10">
            <a:extLst>
              <a:ext uri="{FF2B5EF4-FFF2-40B4-BE49-F238E27FC236}">
                <a16:creationId xmlns:a16="http://schemas.microsoft.com/office/drawing/2014/main" id="{51CA7D4E-4292-4BFA-9DD2-B6C57CD74DB1}"/>
              </a:ext>
            </a:extLst>
          </p:cNvPr>
          <p:cNvSpPr/>
          <p:nvPr/>
        </p:nvSpPr>
        <p:spPr>
          <a:xfrm>
            <a:off x="590549" y="4914899"/>
            <a:ext cx="3484879" cy="1762471"/>
          </a:xfrm>
          <a:prstGeom prst="wedgeRoundRectCallout">
            <a:avLst>
              <a:gd name="adj1" fmla="val 62387"/>
              <a:gd name="adj2" fmla="val 7322"/>
              <a:gd name="adj3" fmla="val 16667"/>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just">
              <a:lnSpc>
                <a:spcPct val="150000"/>
              </a:lnSpc>
            </a:pPr>
            <a:r>
              <a:rPr lang="ja-JP" altLang="en-US" sz="3200" dirty="0">
                <a:solidFill>
                  <a:schemeClr val="tx1"/>
                </a:solidFill>
                <a:latin typeface="BIZ UDPゴシック" panose="020B0400000000000000" pitchFamily="50" charset="-128"/>
                <a:ea typeface="BIZ UDPゴシック" panose="020B0400000000000000" pitchFamily="50" charset="-128"/>
              </a:rPr>
              <a:t>日なたにいるとまぶしいね</a:t>
            </a:r>
            <a:r>
              <a:rPr kumimoji="1" lang="ja-JP" altLang="en-US" sz="3200" dirty="0">
                <a:solidFill>
                  <a:schemeClr val="tx1"/>
                </a:solidFill>
                <a:latin typeface="BIZ UDPゴシック" panose="020B0400000000000000" pitchFamily="50" charset="-128"/>
                <a:ea typeface="BIZ UDPゴシック" panose="020B0400000000000000" pitchFamily="50" charset="-128"/>
              </a:rPr>
              <a:t>。</a:t>
            </a:r>
          </a:p>
        </p:txBody>
      </p:sp>
      <p:sp>
        <p:nvSpPr>
          <p:cNvPr id="12" name="テキスト ボックス 11">
            <a:extLst>
              <a:ext uri="{FF2B5EF4-FFF2-40B4-BE49-F238E27FC236}">
                <a16:creationId xmlns:a16="http://schemas.microsoft.com/office/drawing/2014/main" id="{E5C36E64-4B2C-44DC-B8AC-9E8440074853}"/>
              </a:ext>
            </a:extLst>
          </p:cNvPr>
          <p:cNvSpPr txBox="1"/>
          <p:nvPr/>
        </p:nvSpPr>
        <p:spPr>
          <a:xfrm>
            <a:off x="69127" y="4914899"/>
            <a:ext cx="2625436" cy="479964"/>
          </a:xfrm>
          <a:prstGeom prst="rect">
            <a:avLst/>
          </a:prstGeom>
          <a:noFill/>
        </p:spPr>
        <p:txBody>
          <a:bodyPr wrap="square" rtlCol="0" anchor="ctr" anchorCtr="0">
            <a:noAutofit/>
          </a:bodyPr>
          <a:lstStyle/>
          <a:p>
            <a:pPr algn="just"/>
            <a:r>
              <a:rPr lang="ja-JP" altLang="en-US" sz="2000" dirty="0">
                <a:latin typeface="HG創英ﾌﾟﾚｾﾞﾝｽEB" panose="02020809000000000000" pitchFamily="17" charset="-128"/>
                <a:ea typeface="HG創英ﾌﾟﾚｾﾞﾝｽEB" panose="02020809000000000000" pitchFamily="17" charset="-128"/>
              </a:rPr>
              <a:t>　 　ひ</a:t>
            </a:r>
            <a:endParaRPr kumimoji="1" lang="ja-JP" altLang="en-US" sz="2000" dirty="0">
              <a:latin typeface="HG創英ﾌﾟﾚｾﾞﾝｽEB" panose="02020809000000000000" pitchFamily="17" charset="-128"/>
              <a:ea typeface="HG創英ﾌﾟﾚｾﾞﾝｽEB" panose="02020809000000000000" pitchFamily="17" charset="-128"/>
            </a:endParaRPr>
          </a:p>
        </p:txBody>
      </p:sp>
    </p:spTree>
    <p:extLst>
      <p:ext uri="{BB962C8B-B14F-4D97-AF65-F5344CB8AC3E}">
        <p14:creationId xmlns:p14="http://schemas.microsoft.com/office/powerpoint/2010/main" val="1092588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62A52D-6EA3-4102-B1DA-18B1954661B8}"/>
              </a:ext>
            </a:extLst>
          </p:cNvPr>
          <p:cNvSpPr>
            <a:spLocks noGrp="1"/>
          </p:cNvSpPr>
          <p:nvPr>
            <p:ph type="title"/>
          </p:nvPr>
        </p:nvSpPr>
        <p:spPr/>
        <p:txBody>
          <a:bodyPr>
            <a:normAutofit/>
          </a:bodyPr>
          <a:lstStyle/>
          <a:p>
            <a:r>
              <a:rPr lang="ja-JP" altLang="en-US" sz="6000" dirty="0">
                <a:latin typeface="BIZ UDPゴシック" panose="020B0400000000000000" pitchFamily="50" charset="-128"/>
                <a:ea typeface="BIZ UDPゴシック" panose="020B0400000000000000" pitchFamily="50" charset="-128"/>
              </a:rPr>
              <a:t>問題</a:t>
            </a:r>
            <a:endParaRPr kumimoji="1" lang="ja-JP" altLang="en-US" sz="6000" dirty="0">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5B02D977-EA1A-4249-B2E7-18DEA5D73332}"/>
              </a:ext>
            </a:extLst>
          </p:cNvPr>
          <p:cNvSpPr>
            <a:spLocks noGrp="1"/>
          </p:cNvSpPr>
          <p:nvPr>
            <p:ph idx="1"/>
          </p:nvPr>
        </p:nvSpPr>
        <p:spPr>
          <a:xfrm>
            <a:off x="-103038" y="1411053"/>
            <a:ext cx="10515600" cy="4351338"/>
          </a:xfrm>
        </p:spPr>
        <p:txBody>
          <a:bodyPr/>
          <a:lstStyle/>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lang="en-US" altLang="ja-JP" dirty="0"/>
          </a:p>
        </p:txBody>
      </p:sp>
      <p:sp>
        <p:nvSpPr>
          <p:cNvPr id="11" name="正方形/長方形 10">
            <a:extLst>
              <a:ext uri="{FF2B5EF4-FFF2-40B4-BE49-F238E27FC236}">
                <a16:creationId xmlns:a16="http://schemas.microsoft.com/office/drawing/2014/main" id="{AFCB0D22-9101-4F70-A063-AC5C1105164E}"/>
              </a:ext>
            </a:extLst>
          </p:cNvPr>
          <p:cNvSpPr/>
          <p:nvPr/>
        </p:nvSpPr>
        <p:spPr>
          <a:xfrm>
            <a:off x="0" y="46542"/>
            <a:ext cx="3273970" cy="74427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dirty="0">
                <a:latin typeface="BIZ UDPゴシック" panose="020B0400000000000000" pitchFamily="50" charset="-128"/>
                <a:ea typeface="BIZ UDPゴシック" panose="020B0400000000000000" pitchFamily="50" charset="-128"/>
              </a:rPr>
              <a:t>もんだい</a:t>
            </a:r>
          </a:p>
        </p:txBody>
      </p:sp>
      <p:sp>
        <p:nvSpPr>
          <p:cNvPr id="12" name="正方形/長方形 11">
            <a:extLst>
              <a:ext uri="{FF2B5EF4-FFF2-40B4-BE49-F238E27FC236}">
                <a16:creationId xmlns:a16="http://schemas.microsoft.com/office/drawing/2014/main" id="{54C135D0-D610-4554-AB34-01B9BB50CC19}"/>
              </a:ext>
            </a:extLst>
          </p:cNvPr>
          <p:cNvSpPr/>
          <p:nvPr/>
        </p:nvSpPr>
        <p:spPr>
          <a:xfrm>
            <a:off x="3923806" y="289766"/>
            <a:ext cx="720383" cy="74427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dirty="0">
                <a:latin typeface="BIZ UDPゴシック" panose="020B0400000000000000" pitchFamily="50" charset="-128"/>
                <a:ea typeface="BIZ UDPゴシック" panose="020B0400000000000000" pitchFamily="50" charset="-128"/>
              </a:rPr>
              <a:t>ひ</a:t>
            </a:r>
          </a:p>
        </p:txBody>
      </p:sp>
      <p:sp>
        <p:nvSpPr>
          <p:cNvPr id="21" name="四角形: 角を丸くする 20">
            <a:extLst>
              <a:ext uri="{FF2B5EF4-FFF2-40B4-BE49-F238E27FC236}">
                <a16:creationId xmlns:a16="http://schemas.microsoft.com/office/drawing/2014/main" id="{E818F90B-495F-4368-A8E7-7BFC0276D5C4}"/>
              </a:ext>
            </a:extLst>
          </p:cNvPr>
          <p:cNvSpPr/>
          <p:nvPr/>
        </p:nvSpPr>
        <p:spPr>
          <a:xfrm>
            <a:off x="318052" y="255265"/>
            <a:ext cx="2469890" cy="145896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5400" dirty="0">
                <a:solidFill>
                  <a:srgbClr val="00B050"/>
                </a:solidFill>
                <a:latin typeface="BIZ UDPゴシック" panose="020B0400000000000000" pitchFamily="50" charset="-128"/>
                <a:ea typeface="BIZ UDPゴシック" panose="020B0400000000000000" pitchFamily="50" charset="-128"/>
              </a:rPr>
              <a:t>問題</a:t>
            </a:r>
            <a:endParaRPr kumimoji="1" lang="ja-JP" altLang="en-US" sz="5400" dirty="0">
              <a:solidFill>
                <a:srgbClr val="00B050"/>
              </a:solidFill>
              <a:latin typeface="BIZ UDPゴシック" panose="020B0400000000000000" pitchFamily="50" charset="-128"/>
              <a:ea typeface="BIZ UDPゴシック" panose="020B0400000000000000" pitchFamily="50" charset="-128"/>
            </a:endParaRPr>
          </a:p>
        </p:txBody>
      </p:sp>
      <p:sp>
        <p:nvSpPr>
          <p:cNvPr id="22" name="正方形/長方形 21">
            <a:extLst>
              <a:ext uri="{FF2B5EF4-FFF2-40B4-BE49-F238E27FC236}">
                <a16:creationId xmlns:a16="http://schemas.microsoft.com/office/drawing/2014/main" id="{EF90A5A0-565C-4F5D-B9FA-82DF24303DF5}"/>
              </a:ext>
            </a:extLst>
          </p:cNvPr>
          <p:cNvSpPr/>
          <p:nvPr/>
        </p:nvSpPr>
        <p:spPr>
          <a:xfrm>
            <a:off x="-83988" y="146251"/>
            <a:ext cx="3273970" cy="74427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dirty="0">
                <a:solidFill>
                  <a:srgbClr val="00B050"/>
                </a:solidFill>
                <a:latin typeface="BIZ UDPゴシック" panose="020B0400000000000000" pitchFamily="50" charset="-128"/>
                <a:ea typeface="BIZ UDPゴシック" panose="020B0400000000000000" pitchFamily="50" charset="-128"/>
              </a:rPr>
              <a:t>もんだい</a:t>
            </a:r>
          </a:p>
        </p:txBody>
      </p:sp>
      <p:sp>
        <p:nvSpPr>
          <p:cNvPr id="28" name="タイトル 8">
            <a:extLst>
              <a:ext uri="{FF2B5EF4-FFF2-40B4-BE49-F238E27FC236}">
                <a16:creationId xmlns:a16="http://schemas.microsoft.com/office/drawing/2014/main" id="{C021043C-35C0-449D-86AF-81FE50A01296}"/>
              </a:ext>
            </a:extLst>
          </p:cNvPr>
          <p:cNvSpPr txBox="1">
            <a:spLocks/>
          </p:cNvSpPr>
          <p:nvPr/>
        </p:nvSpPr>
        <p:spPr>
          <a:xfrm>
            <a:off x="3273970" y="680201"/>
            <a:ext cx="8599978" cy="1364331"/>
          </a:xfrm>
          <a:prstGeom prst="rect">
            <a:avLst/>
          </a:prstGeom>
          <a:noFill/>
        </p:spPr>
        <p:txBody>
          <a:bodyPr vert="horz" wrap="square" lIns="91440" tIns="0" rIns="91440" bIns="0" rtlCol="0" anchor="b"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just"/>
            <a:r>
              <a:rPr lang="ja-JP" altLang="en-US" sz="4800" dirty="0">
                <a:uFill>
                  <a:solidFill>
                    <a:srgbClr val="0070C0"/>
                  </a:solidFill>
                </a:uFill>
                <a:latin typeface="UD デジタル 教科書体 NK-R" panose="02020400000000000000" pitchFamily="18" charset="-128"/>
                <a:ea typeface="UD デジタル 教科書体 NK-R" panose="02020400000000000000" pitchFamily="18" charset="-128"/>
              </a:rPr>
              <a:t>　　</a:t>
            </a:r>
            <a:r>
              <a:rPr lang="ja-JP" altLang="en-US" sz="4000" u="heavy" dirty="0">
                <a:uFill>
                  <a:solidFill>
                    <a:srgbClr val="FFFF00"/>
                  </a:solidFill>
                </a:uFill>
                <a:latin typeface="UD デジタル 教科書体 NK-R" panose="02020400000000000000" pitchFamily="18" charset="-128"/>
                <a:ea typeface="UD デジタル 教科書体 NK-R" panose="02020400000000000000" pitchFamily="18" charset="-128"/>
              </a:rPr>
              <a:t>日なたのす</a:t>
            </a:r>
            <a:r>
              <a:rPr lang="ja-JP" altLang="en-US" sz="4000" u="heavy" dirty="0" err="1">
                <a:uFill>
                  <a:solidFill>
                    <a:srgbClr val="FFFF00"/>
                  </a:solidFill>
                </a:uFill>
                <a:latin typeface="UD デジタル 教科書体 NK-R" panose="02020400000000000000" pitchFamily="18" charset="-128"/>
                <a:ea typeface="UD デジタル 教科書体 NK-R" panose="02020400000000000000" pitchFamily="18" charset="-128"/>
              </a:rPr>
              <a:t>なはまは</a:t>
            </a:r>
            <a:r>
              <a:rPr lang="ja-JP" altLang="en-US" sz="4000" u="heavy" dirty="0">
                <a:uFill>
                  <a:solidFill>
                    <a:srgbClr val="FFFF00"/>
                  </a:solidFill>
                </a:uFill>
                <a:latin typeface="UD デジタル 教科書体 NK-R" panose="02020400000000000000" pitchFamily="18" charset="-128"/>
                <a:ea typeface="UD デジタル 教科書体 NK-R" panose="02020400000000000000" pitchFamily="18" charset="-128"/>
              </a:rPr>
              <a:t>、あつそうだけど、</a:t>
            </a:r>
            <a:endParaRPr lang="en-US" altLang="ja-JP" sz="4000" u="heavy" dirty="0">
              <a:uFill>
                <a:solidFill>
                  <a:srgbClr val="FFFF00"/>
                </a:solidFill>
              </a:uFill>
              <a:latin typeface="UD デジタル 教科書体 NK-R" panose="02020400000000000000" pitchFamily="18" charset="-128"/>
              <a:ea typeface="UD デジタル 教科書体 NK-R" panose="02020400000000000000" pitchFamily="18" charset="-128"/>
            </a:endParaRPr>
          </a:p>
          <a:p>
            <a:pPr algn="just"/>
            <a:r>
              <a:rPr lang="ja-JP" altLang="en-US" sz="4000" u="heavy" dirty="0">
                <a:uFill>
                  <a:solidFill>
                    <a:srgbClr val="FFFF00"/>
                  </a:solidFill>
                </a:uFill>
                <a:latin typeface="UD デジタル 教科書体 NK-R" panose="02020400000000000000" pitchFamily="18" charset="-128"/>
                <a:ea typeface="UD デジタル 教科書体 NK-R" panose="02020400000000000000" pitchFamily="18" charset="-128"/>
              </a:rPr>
              <a:t>日かげの</a:t>
            </a:r>
            <a:r>
              <a:rPr lang="ja-JP" altLang="en-US" sz="4000" u="heavy" dirty="0" err="1">
                <a:uFill>
                  <a:solidFill>
                    <a:srgbClr val="FFFF00"/>
                  </a:solidFill>
                </a:uFill>
                <a:latin typeface="UD デジタル 教科書体 NK-R" panose="02020400000000000000" pitchFamily="18" charset="-128"/>
                <a:ea typeface="UD デジタル 教科書体 NK-R" panose="02020400000000000000" pitchFamily="18" charset="-128"/>
              </a:rPr>
              <a:t>すなはまは</a:t>
            </a:r>
            <a:r>
              <a:rPr lang="ja-JP" altLang="en-US" sz="4000" u="heavy" dirty="0">
                <a:uFill>
                  <a:solidFill>
                    <a:srgbClr val="FFFF00"/>
                  </a:solidFill>
                </a:uFill>
                <a:latin typeface="UD デジタル 教科書体 NK-R" panose="02020400000000000000" pitchFamily="18" charset="-128"/>
                <a:ea typeface="UD デジタル 教科書体 NK-R" panose="02020400000000000000" pitchFamily="18" charset="-128"/>
              </a:rPr>
              <a:t>あつくないのかな。</a:t>
            </a:r>
            <a:endParaRPr lang="en-US" altLang="ja-JP" u="heavy" dirty="0">
              <a:uFill>
                <a:solidFill>
                  <a:srgbClr val="FFFF00"/>
                </a:solidFill>
              </a:uFill>
              <a:latin typeface="UD デジタル 教科書体 NK-R" panose="02020400000000000000" pitchFamily="18" charset="-128"/>
              <a:ea typeface="UD デジタル 教科書体 NK-R" panose="02020400000000000000" pitchFamily="18" charset="-128"/>
            </a:endParaRPr>
          </a:p>
        </p:txBody>
      </p:sp>
      <p:sp>
        <p:nvSpPr>
          <p:cNvPr id="17" name="正方形/長方形 16">
            <a:extLst>
              <a:ext uri="{FF2B5EF4-FFF2-40B4-BE49-F238E27FC236}">
                <a16:creationId xmlns:a16="http://schemas.microsoft.com/office/drawing/2014/main" id="{A79C60F8-BC45-41FC-AA15-2BD7D31C057C}"/>
              </a:ext>
            </a:extLst>
          </p:cNvPr>
          <p:cNvSpPr/>
          <p:nvPr/>
        </p:nvSpPr>
        <p:spPr>
          <a:xfrm>
            <a:off x="3231830" y="900681"/>
            <a:ext cx="720383" cy="74427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dirty="0">
                <a:latin typeface="BIZ UDPゴシック" panose="020B0400000000000000" pitchFamily="50" charset="-128"/>
                <a:ea typeface="BIZ UDPゴシック" panose="020B0400000000000000" pitchFamily="50" charset="-128"/>
              </a:rPr>
              <a:t>ひ</a:t>
            </a:r>
          </a:p>
        </p:txBody>
      </p:sp>
      <p:pic>
        <p:nvPicPr>
          <p:cNvPr id="7" name="図 6">
            <a:extLst>
              <a:ext uri="{FF2B5EF4-FFF2-40B4-BE49-F238E27FC236}">
                <a16:creationId xmlns:a16="http://schemas.microsoft.com/office/drawing/2014/main" id="{5B4E9D14-1C5F-42EC-945F-644267F553A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43275" t="8814" r="7419" b="27979"/>
          <a:stretch/>
        </p:blipFill>
        <p:spPr>
          <a:xfrm>
            <a:off x="6428496" y="2519924"/>
            <a:ext cx="4312737" cy="4146513"/>
          </a:xfrm>
          <a:prstGeom prst="rect">
            <a:avLst/>
          </a:prstGeom>
        </p:spPr>
      </p:pic>
      <p:pic>
        <p:nvPicPr>
          <p:cNvPr id="15" name="図 14">
            <a:extLst>
              <a:ext uri="{FF2B5EF4-FFF2-40B4-BE49-F238E27FC236}">
                <a16:creationId xmlns:a16="http://schemas.microsoft.com/office/drawing/2014/main" id="{75E1DFB9-B522-4477-AD7B-30835F975C46}"/>
              </a:ext>
            </a:extLst>
          </p:cNvPr>
          <p:cNvPicPr>
            <a:picLocks noChangeAspect="1"/>
          </p:cNvPicPr>
          <p:nvPr/>
        </p:nvPicPr>
        <p:blipFill>
          <a:blip r:embed="rId4">
            <a:clrChange>
              <a:clrFrom>
                <a:srgbClr val="F5F5F7"/>
              </a:clrFrom>
              <a:clrTo>
                <a:srgbClr val="F5F5F7">
                  <a:alpha val="0"/>
                </a:srgbClr>
              </a:clrTo>
            </a:clrChange>
            <a:extLst>
              <a:ext uri="{28A0092B-C50C-407E-A947-70E740481C1C}">
                <a14:useLocalDpi xmlns:a14="http://schemas.microsoft.com/office/drawing/2010/main" val="0"/>
              </a:ext>
            </a:extLst>
          </a:blip>
          <a:stretch>
            <a:fillRect/>
          </a:stretch>
        </p:blipFill>
        <p:spPr>
          <a:xfrm>
            <a:off x="928402" y="2519924"/>
            <a:ext cx="1621950" cy="1654174"/>
          </a:xfrm>
          <a:prstGeom prst="rect">
            <a:avLst/>
          </a:prstGeom>
        </p:spPr>
      </p:pic>
      <p:sp>
        <p:nvSpPr>
          <p:cNvPr id="8" name="吹き出し: 四角形 7">
            <a:extLst>
              <a:ext uri="{FF2B5EF4-FFF2-40B4-BE49-F238E27FC236}">
                <a16:creationId xmlns:a16="http://schemas.microsoft.com/office/drawing/2014/main" id="{66617F93-0436-4072-A4C1-FE753C958C28}"/>
              </a:ext>
            </a:extLst>
          </p:cNvPr>
          <p:cNvSpPr/>
          <p:nvPr/>
        </p:nvSpPr>
        <p:spPr>
          <a:xfrm>
            <a:off x="3189982" y="273850"/>
            <a:ext cx="8849618" cy="2037070"/>
          </a:xfrm>
          <a:prstGeom prst="wedgeRectCallout">
            <a:avLst>
              <a:gd name="adj1" fmla="val -54845"/>
              <a:gd name="adj2" fmla="val 84944"/>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3098379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四角形: 角を丸くする 7">
            <a:extLst>
              <a:ext uri="{FF2B5EF4-FFF2-40B4-BE49-F238E27FC236}">
                <a16:creationId xmlns:a16="http://schemas.microsoft.com/office/drawing/2014/main" id="{B2A2E516-DA16-40FA-A4CC-B6A8F9F578FE}"/>
              </a:ext>
            </a:extLst>
          </p:cNvPr>
          <p:cNvSpPr/>
          <p:nvPr/>
        </p:nvSpPr>
        <p:spPr>
          <a:xfrm>
            <a:off x="258417" y="365125"/>
            <a:ext cx="3081131" cy="13255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latin typeface="BIZ UDPゴシック" panose="020B0400000000000000" pitchFamily="50" charset="-128"/>
                <a:ea typeface="BIZ UDPゴシック" panose="020B0400000000000000" pitchFamily="50" charset="-128"/>
              </a:rPr>
              <a:t>やってみよう</a:t>
            </a:r>
          </a:p>
        </p:txBody>
      </p:sp>
      <p:sp>
        <p:nvSpPr>
          <p:cNvPr id="9" name="タイトル 8">
            <a:extLst>
              <a:ext uri="{FF2B5EF4-FFF2-40B4-BE49-F238E27FC236}">
                <a16:creationId xmlns:a16="http://schemas.microsoft.com/office/drawing/2014/main" id="{B5E16276-80DF-4D65-B9CA-BADC20210D06}"/>
              </a:ext>
            </a:extLst>
          </p:cNvPr>
          <p:cNvSpPr txBox="1">
            <a:spLocks noGrp="1"/>
          </p:cNvSpPr>
          <p:nvPr>
            <p:ph type="title"/>
          </p:nvPr>
        </p:nvSpPr>
        <p:spPr>
          <a:xfrm>
            <a:off x="4223657" y="660787"/>
            <a:ext cx="6589242" cy="1415012"/>
          </a:xfrm>
          <a:prstGeom prst="rect">
            <a:avLst/>
          </a:prstGeom>
          <a:noFill/>
        </p:spPr>
        <p:txBody>
          <a:bodyPr wrap="square" tIns="0" bIns="0" rtlCol="0" anchor="b" anchorCtr="0">
            <a:noAutofit/>
          </a:bodyPr>
          <a:lstStyle/>
          <a:p>
            <a:pPr algn="just"/>
            <a:r>
              <a:rPr kumimoji="1" lang="ja-JP" altLang="en-US" sz="4800" dirty="0">
                <a:uFill>
                  <a:solidFill>
                    <a:srgbClr val="0070C0"/>
                  </a:solidFill>
                </a:uFill>
                <a:latin typeface="UD デジタル 教科書体 NK-R" panose="02020400000000000000" pitchFamily="18" charset="-128"/>
                <a:ea typeface="UD デジタル 教科書体 NK-R" panose="02020400000000000000" pitchFamily="18" charset="-128"/>
              </a:rPr>
              <a:t>　　　　</a:t>
            </a:r>
            <a:r>
              <a:rPr lang="ja-JP" altLang="en-US" sz="4000" u="heavy" dirty="0">
                <a:uFill>
                  <a:solidFill>
                    <a:srgbClr val="0070C0"/>
                  </a:solidFill>
                </a:uFill>
                <a:latin typeface="UD デジタル 教科書体 NK-R" panose="02020400000000000000" pitchFamily="18" charset="-128"/>
                <a:ea typeface="UD デジタル 教科書体 NK-R" panose="02020400000000000000" pitchFamily="18" charset="-128"/>
              </a:rPr>
              <a:t>日なたと日かげで</a:t>
            </a:r>
            <a:r>
              <a:rPr kumimoji="1" lang="ja-JP" altLang="en-US" sz="4000" u="heavy" dirty="0">
                <a:uFill>
                  <a:solidFill>
                    <a:srgbClr val="0070C0"/>
                  </a:solidFill>
                </a:uFill>
                <a:latin typeface="UD デジタル 教科書体 NK-R" panose="02020400000000000000" pitchFamily="18" charset="-128"/>
                <a:ea typeface="UD デジタル 教科書体 NK-R" panose="02020400000000000000" pitchFamily="18" charset="-128"/>
              </a:rPr>
              <a:t>、　</a:t>
            </a:r>
            <a:r>
              <a:rPr kumimoji="1" lang="en-US" altLang="ja-JP" sz="4000" u="heavy" dirty="0">
                <a:uFill>
                  <a:solidFill>
                    <a:srgbClr val="0070C0"/>
                  </a:solidFill>
                </a:uFill>
                <a:latin typeface="UD デジタル 教科書体 NK-R" panose="02020400000000000000" pitchFamily="18" charset="-128"/>
                <a:ea typeface="UD デジタル 教科書体 NK-R" panose="02020400000000000000" pitchFamily="18" charset="-128"/>
              </a:rPr>
              <a:t/>
            </a:r>
            <a:br>
              <a:rPr kumimoji="1" lang="en-US" altLang="ja-JP" sz="4000" u="heavy" dirty="0">
                <a:uFill>
                  <a:solidFill>
                    <a:srgbClr val="0070C0"/>
                  </a:solidFill>
                </a:uFill>
                <a:latin typeface="UD デジタル 教科書体 NK-R" panose="02020400000000000000" pitchFamily="18" charset="-128"/>
                <a:ea typeface="UD デジタル 教科書体 NK-R" panose="02020400000000000000" pitchFamily="18" charset="-128"/>
              </a:rPr>
            </a:br>
            <a:r>
              <a:rPr kumimoji="1" lang="en-US" altLang="ja-JP" sz="4000" u="heavy" dirty="0">
                <a:uFill>
                  <a:solidFill>
                    <a:srgbClr val="0070C0"/>
                  </a:solidFill>
                </a:uFill>
                <a:latin typeface="UD デジタル 教科書体 NK-R" panose="02020400000000000000" pitchFamily="18" charset="-128"/>
                <a:ea typeface="UD デジタル 教科書体 NK-R" panose="02020400000000000000" pitchFamily="18" charset="-128"/>
              </a:rPr>
              <a:t/>
            </a:r>
            <a:br>
              <a:rPr kumimoji="1" lang="en-US" altLang="ja-JP" sz="4000" u="heavy" dirty="0">
                <a:uFill>
                  <a:solidFill>
                    <a:srgbClr val="0070C0"/>
                  </a:solidFill>
                </a:uFill>
                <a:latin typeface="UD デジタル 教科書体 NK-R" panose="02020400000000000000" pitchFamily="18" charset="-128"/>
                <a:ea typeface="UD デジタル 教科書体 NK-R" panose="02020400000000000000" pitchFamily="18" charset="-128"/>
              </a:rPr>
            </a:br>
            <a:r>
              <a:rPr kumimoji="1" lang="ja-JP" altLang="en-US" sz="4000" u="heavy" dirty="0">
                <a:uFill>
                  <a:solidFill>
                    <a:srgbClr val="0070C0"/>
                  </a:solidFill>
                </a:uFill>
                <a:latin typeface="UD デジタル 教科書体 NK-R" panose="02020400000000000000" pitchFamily="18" charset="-128"/>
                <a:ea typeface="UD デジタル 教科書体 NK-R" panose="02020400000000000000" pitchFamily="18" charset="-128"/>
              </a:rPr>
              <a:t>地面のちがいを調べてみよう。</a:t>
            </a:r>
            <a:endParaRPr kumimoji="1" lang="en-US" altLang="ja-JP" sz="4400" u="heavy" dirty="0">
              <a:uFill>
                <a:solidFill>
                  <a:srgbClr val="0070C0"/>
                </a:solidFill>
              </a:uFill>
              <a:latin typeface="UD デジタル 教科書体 NK-R" panose="02020400000000000000" pitchFamily="18" charset="-128"/>
              <a:ea typeface="UD デジタル 教科書体 NK-R" panose="02020400000000000000" pitchFamily="18" charset="-128"/>
            </a:endParaRPr>
          </a:p>
        </p:txBody>
      </p:sp>
      <p:sp>
        <p:nvSpPr>
          <p:cNvPr id="14" name="テキスト ボックス 13">
            <a:extLst>
              <a:ext uri="{FF2B5EF4-FFF2-40B4-BE49-F238E27FC236}">
                <a16:creationId xmlns:a16="http://schemas.microsoft.com/office/drawing/2014/main" id="{4A8C63CF-01DD-4C1C-A23A-BBA801F85100}"/>
              </a:ext>
            </a:extLst>
          </p:cNvPr>
          <p:cNvSpPr txBox="1"/>
          <p:nvPr/>
        </p:nvSpPr>
        <p:spPr>
          <a:xfrm>
            <a:off x="5272849" y="0"/>
            <a:ext cx="5810251" cy="476350"/>
          </a:xfrm>
          <a:prstGeom prst="rect">
            <a:avLst/>
          </a:prstGeom>
          <a:noFill/>
        </p:spPr>
        <p:txBody>
          <a:bodyPr wrap="square" rtlCol="0" anchor="ctr" anchorCtr="0">
            <a:noAutofit/>
          </a:bodyPr>
          <a:lstStyle/>
          <a:p>
            <a:pPr algn="just"/>
            <a:r>
              <a:rPr lang="ja-JP" altLang="en-US" sz="2000" dirty="0">
                <a:latin typeface="HG創英ﾌﾟﾚｾﾞﾝｽEB" panose="02020809000000000000" pitchFamily="17" charset="-128"/>
                <a:ea typeface="HG創英ﾌﾟﾚｾﾞﾝｽEB" panose="02020809000000000000" pitchFamily="17" charset="-128"/>
              </a:rPr>
              <a:t>　   ひ　  　　　　　　ひ</a:t>
            </a:r>
            <a:endParaRPr kumimoji="1" lang="ja-JP" altLang="en-US" sz="2000" dirty="0">
              <a:latin typeface="HG創英ﾌﾟﾚｾﾞﾝｽEB" panose="02020809000000000000" pitchFamily="17" charset="-128"/>
              <a:ea typeface="HG創英ﾌﾟﾚｾﾞﾝｽEB" panose="02020809000000000000" pitchFamily="17" charset="-128"/>
            </a:endParaRPr>
          </a:p>
        </p:txBody>
      </p:sp>
      <p:sp>
        <p:nvSpPr>
          <p:cNvPr id="15" name="テキスト ボックス 14">
            <a:extLst>
              <a:ext uri="{FF2B5EF4-FFF2-40B4-BE49-F238E27FC236}">
                <a16:creationId xmlns:a16="http://schemas.microsoft.com/office/drawing/2014/main" id="{6E5DA098-8EBD-46BC-B6BD-C3A250CF984F}"/>
              </a:ext>
            </a:extLst>
          </p:cNvPr>
          <p:cNvSpPr txBox="1"/>
          <p:nvPr/>
        </p:nvSpPr>
        <p:spPr>
          <a:xfrm>
            <a:off x="3366962" y="1143648"/>
            <a:ext cx="6043738" cy="479964"/>
          </a:xfrm>
          <a:prstGeom prst="rect">
            <a:avLst/>
          </a:prstGeom>
          <a:noFill/>
        </p:spPr>
        <p:txBody>
          <a:bodyPr wrap="square" rtlCol="0" anchor="ctr" anchorCtr="0">
            <a:noAutofit/>
          </a:bodyPr>
          <a:lstStyle/>
          <a:p>
            <a:pPr algn="just"/>
            <a:r>
              <a:rPr lang="ja-JP" altLang="en-US" sz="2000" dirty="0">
                <a:latin typeface="HG創英ﾌﾟﾚｾﾞﾝｽEB" panose="02020809000000000000" pitchFamily="17" charset="-128"/>
                <a:ea typeface="HG創英ﾌﾟﾚｾﾞﾝｽEB" panose="02020809000000000000" pitchFamily="17" charset="-128"/>
              </a:rPr>
              <a:t>　 　   じめん　　　　　　　　　 </a:t>
            </a:r>
            <a:r>
              <a:rPr lang="ja-JP" altLang="en-US" sz="2000" dirty="0" smtClean="0">
                <a:latin typeface="HG創英ﾌﾟﾚｾﾞﾝｽEB" panose="02020809000000000000" pitchFamily="17" charset="-128"/>
                <a:ea typeface="HG創英ﾌﾟﾚｾﾞﾝｽEB" panose="02020809000000000000" pitchFamily="17" charset="-128"/>
              </a:rPr>
              <a:t>しら</a:t>
            </a:r>
            <a:endParaRPr kumimoji="1" lang="ja-JP" altLang="en-US" sz="2000" dirty="0">
              <a:latin typeface="HG創英ﾌﾟﾚｾﾞﾝｽEB" panose="02020809000000000000" pitchFamily="17" charset="-128"/>
              <a:ea typeface="HG創英ﾌﾟﾚｾﾞﾝｽEB" panose="02020809000000000000" pitchFamily="17" charset="-128"/>
            </a:endParaRPr>
          </a:p>
        </p:txBody>
      </p:sp>
      <p:sp>
        <p:nvSpPr>
          <p:cNvPr id="18" name="テキスト ボックス 17">
            <a:extLst>
              <a:ext uri="{FF2B5EF4-FFF2-40B4-BE49-F238E27FC236}">
                <a16:creationId xmlns:a16="http://schemas.microsoft.com/office/drawing/2014/main" id="{06C93770-1536-470A-9B71-068D1D83DC08}"/>
              </a:ext>
            </a:extLst>
          </p:cNvPr>
          <p:cNvSpPr txBox="1"/>
          <p:nvPr/>
        </p:nvSpPr>
        <p:spPr>
          <a:xfrm>
            <a:off x="2240625" y="3800518"/>
            <a:ext cx="2625436" cy="479964"/>
          </a:xfrm>
          <a:prstGeom prst="rect">
            <a:avLst/>
          </a:prstGeom>
          <a:noFill/>
        </p:spPr>
        <p:txBody>
          <a:bodyPr wrap="square" rtlCol="0" anchor="ctr" anchorCtr="0">
            <a:noAutofit/>
          </a:bodyPr>
          <a:lstStyle/>
          <a:p>
            <a:pPr algn="just"/>
            <a:r>
              <a:rPr lang="ja-JP" altLang="en-US" sz="2000" dirty="0">
                <a:latin typeface="HG創英ﾌﾟﾚｾﾞﾝｽEB" panose="02020809000000000000" pitchFamily="17" charset="-128"/>
                <a:ea typeface="HG創英ﾌﾟﾚｾﾞﾝｽEB" panose="02020809000000000000" pitchFamily="17" charset="-128"/>
              </a:rPr>
              <a:t>　 かる　かん</a:t>
            </a:r>
            <a:endParaRPr kumimoji="1" lang="ja-JP" altLang="en-US" sz="2000" dirty="0">
              <a:latin typeface="HG創英ﾌﾟﾚｾﾞﾝｽEB" panose="02020809000000000000" pitchFamily="17" charset="-128"/>
              <a:ea typeface="HG創英ﾌﾟﾚｾﾞﾝｽEB" panose="02020809000000000000" pitchFamily="17" charset="-128"/>
            </a:endParaRPr>
          </a:p>
        </p:txBody>
      </p:sp>
      <p:sp>
        <p:nvSpPr>
          <p:cNvPr id="20" name="正方形/長方形 19">
            <a:extLst>
              <a:ext uri="{FF2B5EF4-FFF2-40B4-BE49-F238E27FC236}">
                <a16:creationId xmlns:a16="http://schemas.microsoft.com/office/drawing/2014/main" id="{2838B03A-3463-4D02-8CCC-2E21A2A29244}"/>
              </a:ext>
            </a:extLst>
          </p:cNvPr>
          <p:cNvSpPr/>
          <p:nvPr/>
        </p:nvSpPr>
        <p:spPr>
          <a:xfrm>
            <a:off x="258417" y="2430695"/>
            <a:ext cx="4305150" cy="392401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en-US" sz="3200" dirty="0">
                <a:latin typeface="BIZ UDPゴシック" panose="020B0400000000000000" pitchFamily="50" charset="-128"/>
                <a:ea typeface="BIZ UDPゴシック" panose="020B0400000000000000" pitchFamily="50" charset="-128"/>
              </a:rPr>
              <a:t>観察</a:t>
            </a:r>
            <a:r>
              <a:rPr kumimoji="1" lang="ja-JP" altLang="en-US" sz="3200" dirty="0">
                <a:latin typeface="BIZ UDPゴシック" panose="020B0400000000000000" pitchFamily="50" charset="-128"/>
                <a:ea typeface="BIZ UDPゴシック" panose="020B0400000000000000" pitchFamily="50" charset="-128"/>
              </a:rPr>
              <a:t>のポイント</a:t>
            </a:r>
            <a:endParaRPr kumimoji="1" lang="en-US" altLang="ja-JP" sz="3200" dirty="0">
              <a:latin typeface="BIZ UDPゴシック" panose="020B0400000000000000" pitchFamily="50" charset="-128"/>
              <a:ea typeface="BIZ UDPゴシック" panose="020B0400000000000000" pitchFamily="50" charset="-128"/>
            </a:endParaRPr>
          </a:p>
          <a:p>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１　日なたと日かげで地面</a:t>
            </a:r>
            <a:endParaRPr kumimoji="1" lang="en-US" altLang="ja-JP" sz="2800" dirty="0">
              <a:latin typeface="BIZ UDPゴシック" panose="020B0400000000000000" pitchFamily="50" charset="-128"/>
              <a:ea typeface="BIZ UDPゴシック" panose="020B0400000000000000" pitchFamily="50" charset="-128"/>
            </a:endParaRPr>
          </a:p>
          <a:p>
            <a:endParaRPr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をさわって、あたたかさや</a:t>
            </a:r>
            <a:endParaRPr kumimoji="1" lang="en-US" altLang="ja-JP" sz="2800" dirty="0">
              <a:latin typeface="BIZ UDPゴシック" panose="020B0400000000000000" pitchFamily="50" charset="-128"/>
              <a:ea typeface="BIZ UDPゴシック" panose="020B0400000000000000" pitchFamily="50" charset="-128"/>
            </a:endParaRPr>
          </a:p>
          <a:p>
            <a:endParaRPr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しめり具合をしらべる。</a:t>
            </a:r>
            <a:endParaRPr kumimoji="1" lang="en-US" altLang="ja-JP" sz="2800" dirty="0">
              <a:latin typeface="BIZ UDPゴシック" panose="020B0400000000000000" pitchFamily="50" charset="-128"/>
              <a:ea typeface="BIZ UDPゴシック" panose="020B0400000000000000" pitchFamily="50" charset="-128"/>
            </a:endParaRPr>
          </a:p>
        </p:txBody>
      </p:sp>
      <p:sp>
        <p:nvSpPr>
          <p:cNvPr id="21" name="テキスト ボックス 20">
            <a:extLst>
              <a:ext uri="{FF2B5EF4-FFF2-40B4-BE49-F238E27FC236}">
                <a16:creationId xmlns:a16="http://schemas.microsoft.com/office/drawing/2014/main" id="{23A466B3-333C-41BB-99DA-82E4FC41BEC6}"/>
              </a:ext>
            </a:extLst>
          </p:cNvPr>
          <p:cNvSpPr txBox="1"/>
          <p:nvPr/>
        </p:nvSpPr>
        <p:spPr>
          <a:xfrm>
            <a:off x="-88210" y="2620355"/>
            <a:ext cx="5631262" cy="397388"/>
          </a:xfrm>
          <a:prstGeom prst="rect">
            <a:avLst/>
          </a:prstGeom>
          <a:noFill/>
        </p:spPr>
        <p:txBody>
          <a:bodyPr wrap="square" rtlCol="0" anchor="ctr" anchorCtr="0">
            <a:noAutofit/>
          </a:bodyPr>
          <a:lstStyle/>
          <a:p>
            <a:pPr algn="just"/>
            <a:r>
              <a:rPr lang="ja-JP" altLang="en-US" sz="2000" dirty="0">
                <a:latin typeface="HG創英ﾌﾟﾚｾﾞﾝｽEB" panose="02020809000000000000" pitchFamily="17" charset="-128"/>
                <a:ea typeface="HG創英ﾌﾟﾚｾﾞﾝｽEB" panose="02020809000000000000" pitchFamily="17" charset="-128"/>
              </a:rPr>
              <a:t>　 </a:t>
            </a:r>
            <a:r>
              <a:rPr lang="ja-JP" altLang="en-US" sz="1400" dirty="0">
                <a:latin typeface="HG創英ﾌﾟﾚｾﾞﾝｽEB" panose="02020809000000000000" pitchFamily="17" charset="-128"/>
                <a:ea typeface="HG創英ﾌﾟﾚｾﾞﾝｽEB" panose="02020809000000000000" pitchFamily="17" charset="-128"/>
              </a:rPr>
              <a:t>かんさつ</a:t>
            </a:r>
            <a:endParaRPr lang="en-US" altLang="ja-JP" sz="1400" dirty="0">
              <a:latin typeface="HG創英ﾌﾟﾚｾﾞﾝｽEB" panose="02020809000000000000" pitchFamily="17" charset="-128"/>
              <a:ea typeface="HG創英ﾌﾟﾚｾﾞﾝｽEB" panose="02020809000000000000" pitchFamily="17" charset="-128"/>
            </a:endParaRPr>
          </a:p>
        </p:txBody>
      </p:sp>
      <p:sp>
        <p:nvSpPr>
          <p:cNvPr id="25" name="テキスト ボックス 24">
            <a:extLst>
              <a:ext uri="{FF2B5EF4-FFF2-40B4-BE49-F238E27FC236}">
                <a16:creationId xmlns:a16="http://schemas.microsoft.com/office/drawing/2014/main" id="{7F7380CC-9C0C-48D5-BD11-3B5BEA8AC907}"/>
              </a:ext>
            </a:extLst>
          </p:cNvPr>
          <p:cNvSpPr txBox="1"/>
          <p:nvPr/>
        </p:nvSpPr>
        <p:spPr>
          <a:xfrm>
            <a:off x="327991" y="3517768"/>
            <a:ext cx="4305150" cy="479964"/>
          </a:xfrm>
          <a:prstGeom prst="rect">
            <a:avLst/>
          </a:prstGeom>
          <a:noFill/>
        </p:spPr>
        <p:txBody>
          <a:bodyPr wrap="square" rtlCol="0" anchor="ctr" anchorCtr="0">
            <a:noAutofit/>
          </a:bodyPr>
          <a:lstStyle/>
          <a:p>
            <a:pPr algn="just"/>
            <a:r>
              <a:rPr lang="ja-JP" altLang="en-US" sz="2000" dirty="0">
                <a:latin typeface="HG創英ﾌﾟﾚｾﾞﾝｽEB" panose="02020809000000000000" pitchFamily="17" charset="-128"/>
                <a:ea typeface="HG創英ﾌﾟﾚｾﾞﾝｽEB" panose="02020809000000000000" pitchFamily="17" charset="-128"/>
              </a:rPr>
              <a:t>　  </a:t>
            </a:r>
            <a:r>
              <a:rPr lang="ja-JP" altLang="en-US" sz="1400" dirty="0">
                <a:latin typeface="HG創英ﾌﾟﾚｾﾞﾝｽEB" panose="02020809000000000000" pitchFamily="17" charset="-128"/>
                <a:ea typeface="HG創英ﾌﾟﾚｾﾞﾝｽEB" panose="02020809000000000000" pitchFamily="17" charset="-128"/>
              </a:rPr>
              <a:t>ひ　　　   　　ひ　　　　　　　じめん</a:t>
            </a:r>
            <a:endParaRPr kumimoji="1" lang="ja-JP" altLang="en-US" sz="2000" dirty="0">
              <a:latin typeface="HG創英ﾌﾟﾚｾﾞﾝｽEB" panose="02020809000000000000" pitchFamily="17" charset="-128"/>
              <a:ea typeface="HG創英ﾌﾟﾚｾﾞﾝｽEB" panose="02020809000000000000" pitchFamily="17" charset="-128"/>
            </a:endParaRPr>
          </a:p>
        </p:txBody>
      </p:sp>
      <p:sp>
        <p:nvSpPr>
          <p:cNvPr id="27" name="テキスト ボックス 26">
            <a:extLst>
              <a:ext uri="{FF2B5EF4-FFF2-40B4-BE49-F238E27FC236}">
                <a16:creationId xmlns:a16="http://schemas.microsoft.com/office/drawing/2014/main" id="{FB70845B-EF9B-469D-93C7-8F61748A5FFA}"/>
              </a:ext>
            </a:extLst>
          </p:cNvPr>
          <p:cNvSpPr txBox="1"/>
          <p:nvPr/>
        </p:nvSpPr>
        <p:spPr>
          <a:xfrm>
            <a:off x="904928" y="5186214"/>
            <a:ext cx="2625436" cy="479964"/>
          </a:xfrm>
          <a:prstGeom prst="rect">
            <a:avLst/>
          </a:prstGeom>
          <a:noFill/>
        </p:spPr>
        <p:txBody>
          <a:bodyPr wrap="square" rtlCol="0" anchor="ctr" anchorCtr="0">
            <a:noAutofit/>
          </a:bodyPr>
          <a:lstStyle/>
          <a:p>
            <a:pPr algn="just"/>
            <a:r>
              <a:rPr lang="ja-JP" altLang="en-US" sz="1400" dirty="0">
                <a:latin typeface="HG創英ﾌﾟﾚｾﾞﾝｽEB" panose="02020809000000000000" pitchFamily="17" charset="-128"/>
                <a:ea typeface="HG創英ﾌﾟﾚｾﾞﾝｽEB" panose="02020809000000000000" pitchFamily="17" charset="-128"/>
              </a:rPr>
              <a:t>　 ぐあい</a:t>
            </a:r>
            <a:endParaRPr lang="en-US" altLang="ja-JP" sz="1400" dirty="0">
              <a:latin typeface="HG創英ﾌﾟﾚｾﾞﾝｽEB" panose="02020809000000000000" pitchFamily="17" charset="-128"/>
              <a:ea typeface="HG創英ﾌﾟﾚｾﾞﾝｽEB" panose="02020809000000000000" pitchFamily="17" charset="-128"/>
            </a:endParaRPr>
          </a:p>
        </p:txBody>
      </p:sp>
      <p:pic>
        <p:nvPicPr>
          <p:cNvPr id="3" name="図 2">
            <a:extLst>
              <a:ext uri="{FF2B5EF4-FFF2-40B4-BE49-F238E27FC236}">
                <a16:creationId xmlns:a16="http://schemas.microsoft.com/office/drawing/2014/main" id="{35379250-DEFA-4335-8F87-162106EA534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124" t="10362" r="3591" b="9481"/>
          <a:stretch/>
        </p:blipFill>
        <p:spPr>
          <a:xfrm>
            <a:off x="5543052" y="2688232"/>
            <a:ext cx="5269847" cy="3508981"/>
          </a:xfrm>
          <a:prstGeom prst="rect">
            <a:avLst/>
          </a:prstGeom>
        </p:spPr>
      </p:pic>
    </p:spTree>
    <p:extLst>
      <p:ext uri="{BB962C8B-B14F-4D97-AF65-F5344CB8AC3E}">
        <p14:creationId xmlns:p14="http://schemas.microsoft.com/office/powerpoint/2010/main" val="411418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0" grpId="0" animBg="1"/>
      <p:bldP spid="21" grpId="0"/>
      <p:bldP spid="25"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D79333-3BC8-4036-8B8F-1A4F903D8315}"/>
              </a:ext>
            </a:extLst>
          </p:cNvPr>
          <p:cNvSpPr>
            <a:spLocks noGrp="1"/>
          </p:cNvSpPr>
          <p:nvPr>
            <p:ph type="title"/>
          </p:nvPr>
        </p:nvSpPr>
        <p:spPr/>
        <p:txBody>
          <a:bodyPr/>
          <a:lstStyle/>
          <a:p>
            <a:endParaRPr kumimoji="1" lang="ja-JP" altLang="en-US" dirty="0"/>
          </a:p>
        </p:txBody>
      </p:sp>
      <p:sp>
        <p:nvSpPr>
          <p:cNvPr id="3" name="コンテンツ プレースホルダー 2">
            <a:extLst>
              <a:ext uri="{FF2B5EF4-FFF2-40B4-BE49-F238E27FC236}">
                <a16:creationId xmlns:a16="http://schemas.microsoft.com/office/drawing/2014/main" id="{4422D1BB-1611-4749-B89E-E14D31205BB2}"/>
              </a:ext>
            </a:extLst>
          </p:cNvPr>
          <p:cNvSpPr>
            <a:spLocks noGrp="1"/>
          </p:cNvSpPr>
          <p:nvPr>
            <p:ph idx="1"/>
          </p:nvPr>
        </p:nvSpPr>
        <p:spPr>
          <a:xfrm>
            <a:off x="838200" y="1779494"/>
            <a:ext cx="10515600" cy="4351338"/>
          </a:xfrm>
        </p:spPr>
        <p:txBody>
          <a:bodyPr/>
          <a:lstStyle/>
          <a:p>
            <a:endParaRPr kumimoji="1" lang="ja-JP" altLang="en-US" dirty="0"/>
          </a:p>
        </p:txBody>
      </p:sp>
      <p:pic>
        <p:nvPicPr>
          <p:cNvPr id="4" name="図 3">
            <a:extLst>
              <a:ext uri="{FF2B5EF4-FFF2-40B4-BE49-F238E27FC236}">
                <a16:creationId xmlns:a16="http://schemas.microsoft.com/office/drawing/2014/main" id="{42CFE4A3-DB27-4E94-AA3C-DE750288F480}"/>
              </a:ext>
            </a:extLst>
          </p:cNvPr>
          <p:cNvPicPr>
            <a:picLocks noChangeAspect="1"/>
          </p:cNvPicPr>
          <p:nvPr/>
        </p:nvPicPr>
        <p:blipFill>
          <a:blip r:embed="rId3">
            <a:clrChange>
              <a:clrFrom>
                <a:srgbClr val="FDFCF8"/>
              </a:clrFrom>
              <a:clrTo>
                <a:srgbClr val="FDFCF8">
                  <a:alpha val="0"/>
                </a:srgbClr>
              </a:clrTo>
            </a:clrChange>
            <a:extLst>
              <a:ext uri="{28A0092B-C50C-407E-A947-70E740481C1C}">
                <a14:useLocalDpi xmlns:a14="http://schemas.microsoft.com/office/drawing/2010/main" val="0"/>
              </a:ext>
            </a:extLst>
          </a:blip>
          <a:stretch>
            <a:fillRect/>
          </a:stretch>
        </p:blipFill>
        <p:spPr>
          <a:xfrm flipH="1">
            <a:off x="0" y="1473674"/>
            <a:ext cx="3060000" cy="3060000"/>
          </a:xfrm>
          <a:prstGeom prst="rect">
            <a:avLst/>
          </a:prstGeom>
        </p:spPr>
      </p:pic>
      <p:pic>
        <p:nvPicPr>
          <p:cNvPr id="5" name="図 4">
            <a:extLst>
              <a:ext uri="{FF2B5EF4-FFF2-40B4-BE49-F238E27FC236}">
                <a16:creationId xmlns:a16="http://schemas.microsoft.com/office/drawing/2014/main" id="{D99FAFC1-3DB6-42A6-835B-DFC6B852D2D7}"/>
              </a:ext>
            </a:extLst>
          </p:cNvPr>
          <p:cNvPicPr>
            <a:picLocks noChangeAspect="1"/>
          </p:cNvPicPr>
          <p:nvPr/>
        </p:nvPicPr>
        <p:blipFill>
          <a:blip r:embed="rId4">
            <a:clrChange>
              <a:clrFrom>
                <a:srgbClr val="FDFDF5"/>
              </a:clrFrom>
              <a:clrTo>
                <a:srgbClr val="FDFDF5">
                  <a:alpha val="0"/>
                </a:srgbClr>
              </a:clrTo>
            </a:clrChange>
            <a:extLst>
              <a:ext uri="{28A0092B-C50C-407E-A947-70E740481C1C}">
                <a14:useLocalDpi xmlns:a14="http://schemas.microsoft.com/office/drawing/2010/main" val="0"/>
              </a:ext>
            </a:extLst>
          </a:blip>
          <a:stretch>
            <a:fillRect/>
          </a:stretch>
        </p:blipFill>
        <p:spPr>
          <a:xfrm>
            <a:off x="9360303" y="3432875"/>
            <a:ext cx="2319999" cy="3060000"/>
          </a:xfrm>
          <a:prstGeom prst="rect">
            <a:avLst/>
          </a:prstGeom>
        </p:spPr>
      </p:pic>
      <p:sp>
        <p:nvSpPr>
          <p:cNvPr id="6" name="吹き出し: 角を丸めた四角形 5">
            <a:extLst>
              <a:ext uri="{FF2B5EF4-FFF2-40B4-BE49-F238E27FC236}">
                <a16:creationId xmlns:a16="http://schemas.microsoft.com/office/drawing/2014/main" id="{F1C7564D-84F4-40D9-89B9-1FD33A592F72}"/>
              </a:ext>
            </a:extLst>
          </p:cNvPr>
          <p:cNvSpPr/>
          <p:nvPr/>
        </p:nvSpPr>
        <p:spPr>
          <a:xfrm>
            <a:off x="2793085" y="231775"/>
            <a:ext cx="5400000" cy="2471926"/>
          </a:xfrm>
          <a:prstGeom prst="wedgeRoundRectCallout">
            <a:avLst>
              <a:gd name="adj1" fmla="val -59950"/>
              <a:gd name="adj2" fmla="val 45077"/>
              <a:gd name="adj3" fmla="val 16667"/>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just">
              <a:lnSpc>
                <a:spcPct val="150000"/>
              </a:lnSpc>
            </a:pPr>
            <a:r>
              <a:rPr kumimoji="1" lang="ja-JP" altLang="en-US" sz="3200" dirty="0">
                <a:solidFill>
                  <a:schemeClr val="tx1"/>
                </a:solidFill>
                <a:latin typeface="BIZ UDPゴシック" panose="020B0400000000000000" pitchFamily="50" charset="-128"/>
                <a:ea typeface="BIZ UDPゴシック" panose="020B0400000000000000" pitchFamily="50" charset="-128"/>
              </a:rPr>
              <a:t>日なたと日かげで、地面のあたたかさは、どのくらい</a:t>
            </a:r>
            <a:endParaRPr kumimoji="1" lang="en-US" altLang="ja-JP" sz="3200" dirty="0">
              <a:solidFill>
                <a:schemeClr val="tx1"/>
              </a:solidFill>
              <a:latin typeface="BIZ UDPゴシック" panose="020B0400000000000000" pitchFamily="50" charset="-128"/>
              <a:ea typeface="BIZ UDPゴシック" panose="020B0400000000000000" pitchFamily="50" charset="-128"/>
            </a:endParaRPr>
          </a:p>
          <a:p>
            <a:pPr algn="just">
              <a:lnSpc>
                <a:spcPct val="150000"/>
              </a:lnSpc>
            </a:pPr>
            <a:r>
              <a:rPr kumimoji="1" lang="ja-JP" altLang="en-US" sz="3200" dirty="0">
                <a:solidFill>
                  <a:schemeClr val="tx1"/>
                </a:solidFill>
                <a:latin typeface="BIZ UDPゴシック" panose="020B0400000000000000" pitchFamily="50" charset="-128"/>
                <a:ea typeface="BIZ UDPゴシック" panose="020B0400000000000000" pitchFamily="50" charset="-128"/>
              </a:rPr>
              <a:t>ちがうのかな？</a:t>
            </a:r>
          </a:p>
        </p:txBody>
      </p:sp>
      <p:sp>
        <p:nvSpPr>
          <p:cNvPr id="7" name="吹き出し: 角を丸めた四角形 6">
            <a:extLst>
              <a:ext uri="{FF2B5EF4-FFF2-40B4-BE49-F238E27FC236}">
                <a16:creationId xmlns:a16="http://schemas.microsoft.com/office/drawing/2014/main" id="{1B3B0AD0-F7D9-4208-8411-81E960518F99}"/>
              </a:ext>
            </a:extLst>
          </p:cNvPr>
          <p:cNvSpPr/>
          <p:nvPr/>
        </p:nvSpPr>
        <p:spPr>
          <a:xfrm>
            <a:off x="2876253" y="4053718"/>
            <a:ext cx="6484050" cy="1818314"/>
          </a:xfrm>
          <a:prstGeom prst="wedgeRoundRectCallout">
            <a:avLst>
              <a:gd name="adj1" fmla="val 55198"/>
              <a:gd name="adj2" fmla="val 7322"/>
              <a:gd name="adj3" fmla="val 16667"/>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just">
              <a:lnSpc>
                <a:spcPct val="150000"/>
              </a:lnSpc>
            </a:pPr>
            <a:r>
              <a:rPr lang="ja-JP" altLang="en-US" sz="3200" dirty="0">
                <a:solidFill>
                  <a:schemeClr val="tx1"/>
                </a:solidFill>
                <a:latin typeface="BIZ UDPゴシック" panose="020B0400000000000000" pitchFamily="50" charset="-128"/>
                <a:ea typeface="BIZ UDPゴシック" panose="020B0400000000000000" pitchFamily="50" charset="-128"/>
              </a:rPr>
              <a:t>いつでも、日なたのほうが</a:t>
            </a:r>
            <a:endParaRPr lang="en-US" altLang="ja-JP" sz="3200" dirty="0">
              <a:solidFill>
                <a:schemeClr val="tx1"/>
              </a:solidFill>
              <a:latin typeface="BIZ UDPゴシック" panose="020B0400000000000000" pitchFamily="50" charset="-128"/>
              <a:ea typeface="BIZ UDPゴシック" panose="020B0400000000000000" pitchFamily="50" charset="-128"/>
            </a:endParaRPr>
          </a:p>
          <a:p>
            <a:pPr algn="just">
              <a:lnSpc>
                <a:spcPct val="150000"/>
              </a:lnSpc>
            </a:pPr>
            <a:r>
              <a:rPr lang="ja-JP" altLang="en-US" sz="3200" dirty="0">
                <a:solidFill>
                  <a:schemeClr val="tx1"/>
                </a:solidFill>
                <a:latin typeface="BIZ UDPゴシック" panose="020B0400000000000000" pitchFamily="50" charset="-128"/>
                <a:ea typeface="BIZ UDPゴシック" panose="020B0400000000000000" pitchFamily="50" charset="-128"/>
              </a:rPr>
              <a:t>日かげよりもあたたかいのかな？</a:t>
            </a:r>
            <a:endParaRPr kumimoji="1" lang="ja-JP" altLang="en-US" sz="3200" dirty="0">
              <a:solidFill>
                <a:schemeClr val="tx1"/>
              </a:solidFill>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7BB79E0C-1F8B-4D60-B42A-8AC86DDCCB8A}"/>
              </a:ext>
            </a:extLst>
          </p:cNvPr>
          <p:cNvSpPr txBox="1"/>
          <p:nvPr/>
        </p:nvSpPr>
        <p:spPr>
          <a:xfrm>
            <a:off x="2615642" y="161201"/>
            <a:ext cx="5400000" cy="479964"/>
          </a:xfrm>
          <a:prstGeom prst="rect">
            <a:avLst/>
          </a:prstGeom>
          <a:noFill/>
        </p:spPr>
        <p:txBody>
          <a:bodyPr wrap="square" rtlCol="0" anchor="ctr" anchorCtr="0">
            <a:noAutofit/>
          </a:bodyPr>
          <a:lstStyle/>
          <a:p>
            <a:pPr algn="just"/>
            <a:r>
              <a:rPr lang="ja-JP" altLang="en-US" sz="2000" dirty="0">
                <a:latin typeface="HG創英ﾌﾟﾚｾﾞﾝｽEB" panose="02020809000000000000" pitchFamily="17" charset="-128"/>
                <a:ea typeface="HG創英ﾌﾟﾚｾﾞﾝｽEB" panose="02020809000000000000" pitchFamily="17" charset="-128"/>
              </a:rPr>
              <a:t>　 ひ　　　　　 ひ　　　　　　　じめん</a:t>
            </a:r>
            <a:endParaRPr kumimoji="1" lang="ja-JP" altLang="en-US" sz="2000" dirty="0">
              <a:latin typeface="HG創英ﾌﾟﾚｾﾞﾝｽEB" panose="02020809000000000000" pitchFamily="17" charset="-128"/>
              <a:ea typeface="HG創英ﾌﾟﾚｾﾞﾝｽEB" panose="02020809000000000000" pitchFamily="17" charset="-128"/>
            </a:endParaRPr>
          </a:p>
        </p:txBody>
      </p:sp>
      <p:sp>
        <p:nvSpPr>
          <p:cNvPr id="10" name="テキスト ボックス 9">
            <a:extLst>
              <a:ext uri="{FF2B5EF4-FFF2-40B4-BE49-F238E27FC236}">
                <a16:creationId xmlns:a16="http://schemas.microsoft.com/office/drawing/2014/main" id="{119ECDDB-4AD6-4280-95FE-B498824B8291}"/>
              </a:ext>
            </a:extLst>
          </p:cNvPr>
          <p:cNvSpPr txBox="1"/>
          <p:nvPr/>
        </p:nvSpPr>
        <p:spPr>
          <a:xfrm>
            <a:off x="1666623" y="4053718"/>
            <a:ext cx="5237954" cy="488448"/>
          </a:xfrm>
          <a:prstGeom prst="rect">
            <a:avLst/>
          </a:prstGeom>
          <a:noFill/>
        </p:spPr>
        <p:txBody>
          <a:bodyPr wrap="square" rtlCol="0" anchor="ctr" anchorCtr="0">
            <a:noAutofit/>
          </a:bodyPr>
          <a:lstStyle/>
          <a:p>
            <a:pPr algn="just"/>
            <a:r>
              <a:rPr lang="ja-JP" altLang="en-US" sz="2000" dirty="0">
                <a:latin typeface="HG創英ﾌﾟﾚｾﾞﾝｽEB" panose="02020809000000000000" pitchFamily="17" charset="-128"/>
                <a:ea typeface="HG創英ﾌﾟﾚｾﾞﾝｽEB" panose="02020809000000000000" pitchFamily="17" charset="-128"/>
              </a:rPr>
              <a:t>　 　　　　　　　　　　　ひ</a:t>
            </a:r>
            <a:endParaRPr kumimoji="1" lang="ja-JP" altLang="en-US" sz="2000" dirty="0">
              <a:latin typeface="HG創英ﾌﾟﾚｾﾞﾝｽEB" panose="02020809000000000000" pitchFamily="17" charset="-128"/>
              <a:ea typeface="HG創英ﾌﾟﾚｾﾞﾝｽEB" panose="02020809000000000000" pitchFamily="17" charset="-128"/>
            </a:endParaRPr>
          </a:p>
        </p:txBody>
      </p:sp>
      <p:sp>
        <p:nvSpPr>
          <p:cNvPr id="12" name="テキスト ボックス 11">
            <a:extLst>
              <a:ext uri="{FF2B5EF4-FFF2-40B4-BE49-F238E27FC236}">
                <a16:creationId xmlns:a16="http://schemas.microsoft.com/office/drawing/2014/main" id="{B600C760-02AD-4D50-A438-111F2D75A35F}"/>
              </a:ext>
            </a:extLst>
          </p:cNvPr>
          <p:cNvSpPr txBox="1"/>
          <p:nvPr/>
        </p:nvSpPr>
        <p:spPr>
          <a:xfrm>
            <a:off x="3060000" y="4839559"/>
            <a:ext cx="5237954" cy="488448"/>
          </a:xfrm>
          <a:prstGeom prst="rect">
            <a:avLst/>
          </a:prstGeom>
          <a:noFill/>
        </p:spPr>
        <p:txBody>
          <a:bodyPr wrap="square" rtlCol="0" anchor="ctr" anchorCtr="0">
            <a:noAutofit/>
          </a:bodyPr>
          <a:lstStyle/>
          <a:p>
            <a:pPr algn="just"/>
            <a:r>
              <a:rPr lang="ja-JP" altLang="en-US" sz="2000" dirty="0">
                <a:latin typeface="HG創英ﾌﾟﾚｾﾞﾝｽEB" panose="02020809000000000000" pitchFamily="17" charset="-128"/>
                <a:ea typeface="HG創英ﾌﾟﾚｾﾞﾝｽEB" panose="02020809000000000000" pitchFamily="17" charset="-128"/>
              </a:rPr>
              <a:t>ひ</a:t>
            </a:r>
            <a:endParaRPr kumimoji="1" lang="ja-JP" altLang="en-US" sz="2000" dirty="0">
              <a:latin typeface="HG創英ﾌﾟﾚｾﾞﾝｽEB" panose="02020809000000000000" pitchFamily="17" charset="-128"/>
              <a:ea typeface="HG創英ﾌﾟﾚｾﾞﾝｽEB" panose="02020809000000000000" pitchFamily="17" charset="-128"/>
            </a:endParaRPr>
          </a:p>
        </p:txBody>
      </p:sp>
    </p:spTree>
    <p:extLst>
      <p:ext uri="{BB962C8B-B14F-4D97-AF65-F5344CB8AC3E}">
        <p14:creationId xmlns:p14="http://schemas.microsoft.com/office/powerpoint/2010/main" val="3803726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B02D977-EA1A-4249-B2E7-18DEA5D73332}"/>
              </a:ext>
            </a:extLst>
          </p:cNvPr>
          <p:cNvSpPr>
            <a:spLocks noGrp="1"/>
          </p:cNvSpPr>
          <p:nvPr>
            <p:ph idx="1"/>
          </p:nvPr>
        </p:nvSpPr>
        <p:spPr>
          <a:xfrm>
            <a:off x="838199" y="1773453"/>
            <a:ext cx="10515600" cy="4351338"/>
          </a:xfrm>
        </p:spPr>
        <p:txBody>
          <a:bodyPr/>
          <a:lstStyle/>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lang="en-US" altLang="ja-JP" dirty="0"/>
          </a:p>
        </p:txBody>
      </p:sp>
      <p:sp>
        <p:nvSpPr>
          <p:cNvPr id="24" name="タイトル 8">
            <a:extLst>
              <a:ext uri="{FF2B5EF4-FFF2-40B4-BE49-F238E27FC236}">
                <a16:creationId xmlns:a16="http://schemas.microsoft.com/office/drawing/2014/main" id="{47EA8687-5FE9-44E7-AFA0-85B7283DF273}"/>
              </a:ext>
            </a:extLst>
          </p:cNvPr>
          <p:cNvSpPr txBox="1">
            <a:spLocks/>
          </p:cNvSpPr>
          <p:nvPr/>
        </p:nvSpPr>
        <p:spPr>
          <a:xfrm>
            <a:off x="2402932" y="2620687"/>
            <a:ext cx="9604584" cy="1325563"/>
          </a:xfrm>
          <a:prstGeom prst="rect">
            <a:avLst/>
          </a:prstGeom>
          <a:noFill/>
        </p:spPr>
        <p:txBody>
          <a:bodyPr vert="horz" wrap="square" lIns="91440" tIns="0" rIns="91440" bIns="0" rtlCol="0" anchor="b"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just"/>
            <a:r>
              <a:rPr lang="ja-JP" altLang="en-US" sz="4800" dirty="0">
                <a:uFill>
                  <a:solidFill>
                    <a:srgbClr val="0070C0"/>
                  </a:solidFill>
                </a:uFill>
                <a:latin typeface="UD デジタル 教科書体 NK-R" panose="02020400000000000000" pitchFamily="18" charset="-128"/>
                <a:ea typeface="UD デジタル 教科書体 NK-R" panose="02020400000000000000" pitchFamily="18" charset="-128"/>
              </a:rPr>
              <a:t>　　</a:t>
            </a:r>
            <a:r>
              <a:rPr lang="ja-JP" altLang="en-US" sz="4800" u="heavy" dirty="0">
                <a:uFill>
                  <a:solidFill>
                    <a:srgbClr val="00B050"/>
                  </a:solidFill>
                </a:uFill>
                <a:latin typeface="UD デジタル 教科書体 NK-R" panose="02020400000000000000" pitchFamily="18" charset="-128"/>
                <a:ea typeface="UD デジタル 教科書体 NK-R" panose="02020400000000000000" pitchFamily="18" charset="-128"/>
              </a:rPr>
              <a:t>日なたの地面と日かげの地面では、</a:t>
            </a:r>
            <a:endParaRPr lang="en-US" altLang="ja-JP" sz="4800" u="heavy" dirty="0">
              <a:uFill>
                <a:solidFill>
                  <a:srgbClr val="00B050"/>
                </a:solidFill>
              </a:uFill>
              <a:latin typeface="UD デジタル 教科書体 NK-R" panose="02020400000000000000" pitchFamily="18" charset="-128"/>
              <a:ea typeface="UD デジタル 教科書体 NK-R" panose="02020400000000000000" pitchFamily="18" charset="-128"/>
            </a:endParaRPr>
          </a:p>
          <a:p>
            <a:pPr algn="just"/>
            <a:endParaRPr lang="en-US" altLang="ja-JP" sz="4800" u="heavy" dirty="0">
              <a:uFill>
                <a:solidFill>
                  <a:srgbClr val="00B050"/>
                </a:solidFill>
              </a:uFill>
              <a:latin typeface="UD デジタル 教科書体 NK-R" panose="02020400000000000000" pitchFamily="18" charset="-128"/>
              <a:ea typeface="UD デジタル 教科書体 NK-R" panose="02020400000000000000" pitchFamily="18" charset="-128"/>
            </a:endParaRPr>
          </a:p>
          <a:p>
            <a:pPr algn="just"/>
            <a:r>
              <a:rPr lang="ja-JP" altLang="en-US" sz="4800" u="heavy" dirty="0">
                <a:uFill>
                  <a:solidFill>
                    <a:srgbClr val="00B050"/>
                  </a:solidFill>
                </a:uFill>
                <a:latin typeface="UD デジタル 教科書体 NK-R" panose="02020400000000000000" pitchFamily="18" charset="-128"/>
                <a:ea typeface="UD デジタル 教科書体 NK-R" panose="02020400000000000000" pitchFamily="18" charset="-128"/>
              </a:rPr>
              <a:t>あたたかさにどのような</a:t>
            </a:r>
            <a:endParaRPr lang="en-US" altLang="ja-JP" sz="4800" u="heavy" dirty="0">
              <a:uFill>
                <a:solidFill>
                  <a:srgbClr val="00B050"/>
                </a:solidFill>
              </a:uFill>
              <a:latin typeface="UD デジタル 教科書体 NK-R" panose="02020400000000000000" pitchFamily="18" charset="-128"/>
              <a:ea typeface="UD デジタル 教科書体 NK-R" panose="02020400000000000000" pitchFamily="18" charset="-128"/>
            </a:endParaRPr>
          </a:p>
          <a:p>
            <a:pPr algn="just"/>
            <a:endParaRPr lang="en-US" altLang="ja-JP" sz="4800" u="heavy" dirty="0">
              <a:uFill>
                <a:solidFill>
                  <a:srgbClr val="00B050"/>
                </a:solidFill>
              </a:uFill>
              <a:latin typeface="UD デジタル 教科書体 NK-R" panose="02020400000000000000" pitchFamily="18" charset="-128"/>
              <a:ea typeface="UD デジタル 教科書体 NK-R" panose="02020400000000000000" pitchFamily="18" charset="-128"/>
            </a:endParaRPr>
          </a:p>
          <a:p>
            <a:pPr algn="just"/>
            <a:r>
              <a:rPr lang="ja-JP" altLang="en-US" sz="4800" u="heavy" dirty="0">
                <a:uFill>
                  <a:solidFill>
                    <a:srgbClr val="00B050"/>
                  </a:solidFill>
                </a:uFill>
                <a:latin typeface="UD デジタル 教科書体 NK-R" panose="02020400000000000000" pitchFamily="18" charset="-128"/>
                <a:ea typeface="UD デジタル 教科書体 NK-R" panose="02020400000000000000" pitchFamily="18" charset="-128"/>
              </a:rPr>
              <a:t>ちがいがあるのだろうか。</a:t>
            </a:r>
            <a:endParaRPr lang="en-US" altLang="ja-JP" sz="5400" u="heavy" dirty="0">
              <a:uFill>
                <a:solidFill>
                  <a:srgbClr val="00B050"/>
                </a:solidFill>
              </a:uFill>
              <a:latin typeface="UD デジタル 教科書体 NK-R" panose="02020400000000000000" pitchFamily="18" charset="-128"/>
              <a:ea typeface="UD デジタル 教科書体 NK-R" panose="02020400000000000000" pitchFamily="18" charset="-128"/>
            </a:endParaRPr>
          </a:p>
        </p:txBody>
      </p:sp>
      <p:sp>
        <p:nvSpPr>
          <p:cNvPr id="25" name="四角形: 角を丸くする 24">
            <a:extLst>
              <a:ext uri="{FF2B5EF4-FFF2-40B4-BE49-F238E27FC236}">
                <a16:creationId xmlns:a16="http://schemas.microsoft.com/office/drawing/2014/main" id="{C8E27F31-9F29-4946-96FB-1DAEB6001FD9}"/>
              </a:ext>
            </a:extLst>
          </p:cNvPr>
          <p:cNvSpPr/>
          <p:nvPr/>
        </p:nvSpPr>
        <p:spPr>
          <a:xfrm>
            <a:off x="318052" y="255265"/>
            <a:ext cx="2469890" cy="145896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5400" dirty="0">
                <a:solidFill>
                  <a:srgbClr val="00B050"/>
                </a:solidFill>
                <a:latin typeface="BIZ UDPゴシック" panose="020B0400000000000000" pitchFamily="50" charset="-128"/>
                <a:ea typeface="BIZ UDPゴシック" panose="020B0400000000000000" pitchFamily="50" charset="-128"/>
              </a:rPr>
              <a:t>問題</a:t>
            </a:r>
            <a:endParaRPr kumimoji="1" lang="ja-JP" altLang="en-US" sz="5400" dirty="0">
              <a:solidFill>
                <a:srgbClr val="00B050"/>
              </a:solidFill>
              <a:latin typeface="BIZ UDPゴシック" panose="020B0400000000000000" pitchFamily="50" charset="-128"/>
              <a:ea typeface="BIZ UDPゴシック" panose="020B0400000000000000" pitchFamily="50" charset="-128"/>
            </a:endParaRPr>
          </a:p>
        </p:txBody>
      </p:sp>
      <p:sp>
        <p:nvSpPr>
          <p:cNvPr id="26" name="正方形/長方形 25">
            <a:extLst>
              <a:ext uri="{FF2B5EF4-FFF2-40B4-BE49-F238E27FC236}">
                <a16:creationId xmlns:a16="http://schemas.microsoft.com/office/drawing/2014/main" id="{FDB02C52-EE35-4E9F-B73F-3F467410FCD1}"/>
              </a:ext>
            </a:extLst>
          </p:cNvPr>
          <p:cNvSpPr/>
          <p:nvPr/>
        </p:nvSpPr>
        <p:spPr>
          <a:xfrm>
            <a:off x="-83988" y="146251"/>
            <a:ext cx="3273970" cy="74427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dirty="0">
                <a:solidFill>
                  <a:srgbClr val="00B050"/>
                </a:solidFill>
                <a:latin typeface="BIZ UDPゴシック" panose="020B0400000000000000" pitchFamily="50" charset="-128"/>
                <a:ea typeface="BIZ UDPゴシック" panose="020B0400000000000000" pitchFamily="50" charset="-128"/>
              </a:rPr>
              <a:t>もんだい</a:t>
            </a:r>
          </a:p>
        </p:txBody>
      </p:sp>
      <p:sp>
        <p:nvSpPr>
          <p:cNvPr id="29" name="テキスト ボックス 28">
            <a:extLst>
              <a:ext uri="{FF2B5EF4-FFF2-40B4-BE49-F238E27FC236}">
                <a16:creationId xmlns:a16="http://schemas.microsoft.com/office/drawing/2014/main" id="{66B14367-24DE-4710-A650-5130F41E1689}"/>
              </a:ext>
            </a:extLst>
          </p:cNvPr>
          <p:cNvSpPr txBox="1"/>
          <p:nvPr/>
        </p:nvSpPr>
        <p:spPr>
          <a:xfrm>
            <a:off x="2787942" y="196037"/>
            <a:ext cx="8565858" cy="479964"/>
          </a:xfrm>
          <a:prstGeom prst="rect">
            <a:avLst/>
          </a:prstGeom>
          <a:noFill/>
        </p:spPr>
        <p:txBody>
          <a:bodyPr wrap="square" rtlCol="0" anchor="ctr" anchorCtr="0">
            <a:noAutofit/>
          </a:bodyPr>
          <a:lstStyle/>
          <a:p>
            <a:pPr algn="just"/>
            <a:r>
              <a:rPr lang="ja-JP" altLang="en-US" sz="2000" dirty="0">
                <a:latin typeface="HG創英ﾌﾟﾚｾﾞﾝｽEB" panose="02020809000000000000" pitchFamily="17" charset="-128"/>
                <a:ea typeface="HG創英ﾌﾟﾚｾﾞﾝｽEB" panose="02020809000000000000" pitchFamily="17" charset="-128"/>
              </a:rPr>
              <a:t>　 ひ　　　　　　　　　じめん　　　ひ　　　　　　　　じめん</a:t>
            </a:r>
            <a:endParaRPr kumimoji="1" lang="ja-JP" altLang="en-US" sz="2000" dirty="0">
              <a:latin typeface="HG創英ﾌﾟﾚｾﾞﾝｽEB" panose="02020809000000000000" pitchFamily="17" charset="-128"/>
              <a:ea typeface="HG創英ﾌﾟﾚｾﾞﾝｽEB" panose="02020809000000000000" pitchFamily="17" charset="-128"/>
            </a:endParaRPr>
          </a:p>
        </p:txBody>
      </p:sp>
      <p:pic>
        <p:nvPicPr>
          <p:cNvPr id="1026" name="Picture 2" descr="先生のイラスト（男性）"/>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6544" y="3761293"/>
            <a:ext cx="2137255" cy="2914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0937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7B7E37-AFA8-46DC-9500-4AB8F234A87D}"/>
              </a:ext>
            </a:extLst>
          </p:cNvPr>
          <p:cNvSpPr>
            <a:spLocks noGrp="1"/>
          </p:cNvSpPr>
          <p:nvPr>
            <p:ph type="title"/>
          </p:nvPr>
        </p:nvSpPr>
        <p:spPr/>
        <p:txBody>
          <a:bodyPr/>
          <a:lstStyle/>
          <a:p>
            <a:endParaRPr kumimoji="1" lang="ja-JP" altLang="en-US" dirty="0"/>
          </a:p>
        </p:txBody>
      </p:sp>
      <p:sp>
        <p:nvSpPr>
          <p:cNvPr id="5" name="四角形: 角を丸くする 4">
            <a:extLst>
              <a:ext uri="{FF2B5EF4-FFF2-40B4-BE49-F238E27FC236}">
                <a16:creationId xmlns:a16="http://schemas.microsoft.com/office/drawing/2014/main" id="{4180B3D8-AF6A-4900-98EF-11C5819A9C91}"/>
              </a:ext>
            </a:extLst>
          </p:cNvPr>
          <p:cNvSpPr/>
          <p:nvPr/>
        </p:nvSpPr>
        <p:spPr>
          <a:xfrm>
            <a:off x="450225" y="302786"/>
            <a:ext cx="2469890" cy="145896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dirty="0">
                <a:solidFill>
                  <a:srgbClr val="0070C0"/>
                </a:solidFill>
                <a:latin typeface="BIZ UDPゴシック" panose="020B0400000000000000" pitchFamily="50" charset="-128"/>
                <a:ea typeface="BIZ UDPゴシック" panose="020B0400000000000000" pitchFamily="50" charset="-128"/>
              </a:rPr>
              <a:t>観察</a:t>
            </a:r>
          </a:p>
        </p:txBody>
      </p:sp>
      <p:sp>
        <p:nvSpPr>
          <p:cNvPr id="6" name="正方形/長方形 5">
            <a:extLst>
              <a:ext uri="{FF2B5EF4-FFF2-40B4-BE49-F238E27FC236}">
                <a16:creationId xmlns:a16="http://schemas.microsoft.com/office/drawing/2014/main" id="{9A232323-5B3B-4AAA-BF84-00E88F45EDB1}"/>
              </a:ext>
            </a:extLst>
          </p:cNvPr>
          <p:cNvSpPr/>
          <p:nvPr/>
        </p:nvSpPr>
        <p:spPr>
          <a:xfrm>
            <a:off x="-21865" y="141760"/>
            <a:ext cx="3273970" cy="74427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dirty="0">
                <a:solidFill>
                  <a:srgbClr val="0070C0"/>
                </a:solidFill>
                <a:latin typeface="BIZ UDPゴシック" panose="020B0400000000000000" pitchFamily="50" charset="-128"/>
                <a:ea typeface="BIZ UDPゴシック" panose="020B0400000000000000" pitchFamily="50" charset="-128"/>
              </a:rPr>
              <a:t>かんさつ</a:t>
            </a:r>
          </a:p>
        </p:txBody>
      </p:sp>
      <p:sp>
        <p:nvSpPr>
          <p:cNvPr id="7" name="タイトル 8">
            <a:extLst>
              <a:ext uri="{FF2B5EF4-FFF2-40B4-BE49-F238E27FC236}">
                <a16:creationId xmlns:a16="http://schemas.microsoft.com/office/drawing/2014/main" id="{3EC67D23-3CF0-4C5D-B25B-AC6F66A88628}"/>
              </a:ext>
            </a:extLst>
          </p:cNvPr>
          <p:cNvSpPr txBox="1">
            <a:spLocks/>
          </p:cNvSpPr>
          <p:nvPr/>
        </p:nvSpPr>
        <p:spPr>
          <a:xfrm>
            <a:off x="4420238" y="2120220"/>
            <a:ext cx="7912828" cy="1631731"/>
          </a:xfrm>
          <a:prstGeom prst="rect">
            <a:avLst/>
          </a:prstGeom>
          <a:noFill/>
        </p:spPr>
        <p:txBody>
          <a:bodyPr vert="horz" wrap="square" lIns="91440" tIns="0" rIns="91440" bIns="0" rtlCol="0" anchor="b"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just"/>
            <a:r>
              <a:rPr lang="ja-JP" altLang="en-US" sz="4800" dirty="0">
                <a:uFill>
                  <a:solidFill>
                    <a:srgbClr val="0070C0"/>
                  </a:solidFill>
                </a:uFill>
                <a:latin typeface="UD デジタル 教科書体 NK-R" panose="02020400000000000000" pitchFamily="18" charset="-128"/>
                <a:ea typeface="UD デジタル 教科書体 NK-R" panose="02020400000000000000" pitchFamily="18" charset="-128"/>
              </a:rPr>
              <a:t>　　</a:t>
            </a:r>
            <a:r>
              <a:rPr lang="ja-JP" altLang="en-US" sz="4800" u="heavy" dirty="0">
                <a:uFill>
                  <a:solidFill>
                    <a:srgbClr val="0070C0"/>
                  </a:solidFill>
                </a:uFill>
                <a:latin typeface="UD デジタル 教科書体 NK-R" panose="02020400000000000000" pitchFamily="18" charset="-128"/>
                <a:ea typeface="UD デジタル 教科書体 NK-R" panose="02020400000000000000" pitchFamily="18" charset="-128"/>
              </a:rPr>
              <a:t>日なたの地面と</a:t>
            </a:r>
            <a:endParaRPr lang="en-US" altLang="ja-JP" sz="4800" u="heavy" dirty="0">
              <a:uFill>
                <a:solidFill>
                  <a:srgbClr val="0070C0"/>
                </a:solidFill>
              </a:uFill>
              <a:latin typeface="UD デジタル 教科書体 NK-R" panose="02020400000000000000" pitchFamily="18" charset="-128"/>
              <a:ea typeface="UD デジタル 教科書体 NK-R" panose="02020400000000000000" pitchFamily="18" charset="-128"/>
            </a:endParaRPr>
          </a:p>
          <a:p>
            <a:pPr algn="just"/>
            <a:endParaRPr lang="en-US" altLang="ja-JP" sz="4800" u="heavy" dirty="0">
              <a:uFill>
                <a:solidFill>
                  <a:srgbClr val="0070C0"/>
                </a:solidFill>
              </a:uFill>
              <a:latin typeface="UD デジタル 教科書体 NK-R" panose="02020400000000000000" pitchFamily="18" charset="-128"/>
              <a:ea typeface="UD デジタル 教科書体 NK-R" panose="02020400000000000000" pitchFamily="18" charset="-128"/>
            </a:endParaRPr>
          </a:p>
          <a:p>
            <a:pPr algn="just"/>
            <a:r>
              <a:rPr lang="ja-JP" altLang="en-US" sz="4800" u="heavy" dirty="0">
                <a:uFill>
                  <a:solidFill>
                    <a:srgbClr val="0070C0"/>
                  </a:solidFill>
                </a:uFill>
                <a:latin typeface="UD デジタル 教科書体 NK-R" panose="02020400000000000000" pitchFamily="18" charset="-128"/>
                <a:ea typeface="UD デジタル 教科書体 NK-R" panose="02020400000000000000" pitchFamily="18" charset="-128"/>
              </a:rPr>
              <a:t>日かげの地面のあたたかさを</a:t>
            </a:r>
            <a:endParaRPr lang="en-US" altLang="ja-JP" sz="4800" u="heavy" dirty="0">
              <a:uFill>
                <a:solidFill>
                  <a:srgbClr val="0070C0"/>
                </a:solidFill>
              </a:uFill>
              <a:latin typeface="UD デジタル 教科書体 NK-R" panose="02020400000000000000" pitchFamily="18" charset="-128"/>
              <a:ea typeface="UD デジタル 教科書体 NK-R" panose="02020400000000000000" pitchFamily="18" charset="-128"/>
            </a:endParaRPr>
          </a:p>
          <a:p>
            <a:pPr algn="just"/>
            <a:endParaRPr lang="en-US" altLang="ja-JP" sz="4800" u="heavy" dirty="0">
              <a:uFill>
                <a:solidFill>
                  <a:srgbClr val="0070C0"/>
                </a:solidFill>
              </a:uFill>
              <a:latin typeface="UD デジタル 教科書体 NK-R" panose="02020400000000000000" pitchFamily="18" charset="-128"/>
              <a:ea typeface="UD デジタル 教科書体 NK-R" panose="02020400000000000000" pitchFamily="18" charset="-128"/>
            </a:endParaRPr>
          </a:p>
          <a:p>
            <a:pPr algn="just"/>
            <a:r>
              <a:rPr lang="ja-JP" altLang="en-US" sz="4800" u="heavy" dirty="0">
                <a:uFill>
                  <a:solidFill>
                    <a:srgbClr val="0070C0"/>
                  </a:solidFill>
                </a:uFill>
                <a:latin typeface="UD デジタル 教科書体 NK-R" panose="02020400000000000000" pitchFamily="18" charset="-128"/>
                <a:ea typeface="UD デジタル 教科書体 NK-R" panose="02020400000000000000" pitchFamily="18" charset="-128"/>
              </a:rPr>
              <a:t>温度計で調べよう。</a:t>
            </a:r>
            <a:endParaRPr lang="en-US" altLang="ja-JP" sz="4800" u="heavy" dirty="0">
              <a:uFill>
                <a:solidFill>
                  <a:srgbClr val="0070C0"/>
                </a:solidFill>
              </a:uFill>
              <a:latin typeface="UD デジタル 教科書体 NK-R" panose="02020400000000000000" pitchFamily="18" charset="-128"/>
              <a:ea typeface="UD デジタル 教科書体 NK-R" panose="02020400000000000000" pitchFamily="18" charset="-128"/>
            </a:endParaRPr>
          </a:p>
        </p:txBody>
      </p:sp>
      <p:sp>
        <p:nvSpPr>
          <p:cNvPr id="10" name="正方形/長方形 9">
            <a:extLst>
              <a:ext uri="{FF2B5EF4-FFF2-40B4-BE49-F238E27FC236}">
                <a16:creationId xmlns:a16="http://schemas.microsoft.com/office/drawing/2014/main" id="{D516E36E-CCBA-4F80-9360-12744E727015}"/>
              </a:ext>
            </a:extLst>
          </p:cNvPr>
          <p:cNvSpPr/>
          <p:nvPr/>
        </p:nvSpPr>
        <p:spPr>
          <a:xfrm>
            <a:off x="233733" y="1931148"/>
            <a:ext cx="4186506" cy="479346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en-US" sz="2800" dirty="0">
                <a:latin typeface="BIZ UDPゴシック" panose="020B0400000000000000" pitchFamily="50" charset="-128"/>
                <a:ea typeface="BIZ UDPゴシック" panose="020B0400000000000000" pitchFamily="50" charset="-128"/>
              </a:rPr>
              <a:t>観察</a:t>
            </a:r>
            <a:r>
              <a:rPr kumimoji="1" lang="ja-JP" altLang="en-US" sz="2800" dirty="0">
                <a:latin typeface="BIZ UDPゴシック" panose="020B0400000000000000" pitchFamily="50" charset="-128"/>
                <a:ea typeface="BIZ UDPゴシック" panose="020B0400000000000000" pitchFamily="50" charset="-128"/>
              </a:rPr>
              <a:t>のながれ</a:t>
            </a:r>
            <a:endParaRPr kumimoji="1" lang="en-US" altLang="ja-JP" sz="2800" dirty="0">
              <a:latin typeface="BIZ UDPゴシック" panose="020B0400000000000000" pitchFamily="50" charset="-128"/>
              <a:ea typeface="BIZ UDPゴシック" panose="020B0400000000000000" pitchFamily="50" charset="-128"/>
            </a:endParaRPr>
          </a:p>
          <a:p>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１　</a:t>
            </a:r>
            <a:r>
              <a:rPr lang="ja-JP" altLang="en-US" sz="2800" dirty="0">
                <a:latin typeface="BIZ UDPゴシック" panose="020B0400000000000000" pitchFamily="50" charset="-128"/>
                <a:ea typeface="BIZ UDPゴシック" panose="020B0400000000000000" pitchFamily="50" charset="-128"/>
              </a:rPr>
              <a:t>午前</a:t>
            </a:r>
            <a:r>
              <a:rPr lang="en-US" altLang="ja-JP" sz="2800" dirty="0">
                <a:latin typeface="BIZ UDPゴシック" panose="020B0400000000000000" pitchFamily="50" charset="-128"/>
                <a:ea typeface="BIZ UDPゴシック" panose="020B0400000000000000" pitchFamily="50" charset="-128"/>
              </a:rPr>
              <a:t>10</a:t>
            </a:r>
            <a:r>
              <a:rPr lang="ja-JP" altLang="en-US" sz="2800" dirty="0">
                <a:latin typeface="BIZ UDPゴシック" panose="020B0400000000000000" pitchFamily="50" charset="-128"/>
                <a:ea typeface="BIZ UDPゴシック" panose="020B0400000000000000" pitchFamily="50" charset="-128"/>
              </a:rPr>
              <a:t>時ごろに</a:t>
            </a:r>
            <a:r>
              <a:rPr lang="ja-JP" altLang="en-US" sz="2800" dirty="0" smtClean="0">
                <a:latin typeface="BIZ UDPゴシック" panose="020B0400000000000000" pitchFamily="50" charset="-128"/>
                <a:ea typeface="BIZ UDPゴシック" panose="020B0400000000000000" pitchFamily="50" charset="-128"/>
              </a:rPr>
              <a:t>、</a:t>
            </a:r>
            <a:endParaRPr lang="en-US" altLang="ja-JP" sz="2800" dirty="0">
              <a:latin typeface="BIZ UDPゴシック" panose="020B0400000000000000" pitchFamily="50" charset="-128"/>
              <a:ea typeface="BIZ UDPゴシック" panose="020B0400000000000000" pitchFamily="50" charset="-128"/>
            </a:endParaRPr>
          </a:p>
          <a:p>
            <a:endParaRPr lang="en-US" altLang="ja-JP" sz="1000" dirty="0">
              <a:latin typeface="BIZ UDPゴシック" panose="020B0400000000000000" pitchFamily="50" charset="-128"/>
              <a:ea typeface="BIZ UDPゴシック" panose="020B0400000000000000" pitchFamily="50" charset="-128"/>
            </a:endParaRPr>
          </a:p>
          <a:p>
            <a:r>
              <a:rPr lang="ja-JP" altLang="en-US" sz="2800" dirty="0">
                <a:latin typeface="BIZ UDPゴシック" panose="020B0400000000000000" pitchFamily="50" charset="-128"/>
                <a:ea typeface="BIZ UDPゴシック" panose="020B0400000000000000" pitchFamily="50" charset="-128"/>
              </a:rPr>
              <a:t>　</a:t>
            </a:r>
            <a:r>
              <a:rPr lang="ja-JP" altLang="en-US" sz="2800" dirty="0" smtClean="0">
                <a:latin typeface="BIZ UDPゴシック" panose="020B0400000000000000" pitchFamily="50" charset="-128"/>
                <a:ea typeface="BIZ UDPゴシック" panose="020B0400000000000000" pitchFamily="50" charset="-128"/>
              </a:rPr>
              <a:t>日なた</a:t>
            </a:r>
            <a:r>
              <a:rPr lang="ja-JP" altLang="en-US" sz="2800" dirty="0">
                <a:latin typeface="BIZ UDPゴシック" panose="020B0400000000000000" pitchFamily="50" charset="-128"/>
                <a:ea typeface="BIZ UDPゴシック" panose="020B0400000000000000" pitchFamily="50" charset="-128"/>
              </a:rPr>
              <a:t>と日かげの地面</a:t>
            </a:r>
            <a:endParaRPr lang="en-US" altLang="ja-JP" sz="2800" dirty="0">
              <a:latin typeface="BIZ UDPゴシック" panose="020B0400000000000000" pitchFamily="50" charset="-128"/>
              <a:ea typeface="BIZ UDPゴシック" panose="020B0400000000000000" pitchFamily="50" charset="-128"/>
            </a:endParaRPr>
          </a:p>
          <a:p>
            <a:endParaRPr lang="en-US" altLang="ja-JP" sz="1050" dirty="0" smtClean="0">
              <a:latin typeface="BIZ UDPゴシック" panose="020B0400000000000000" pitchFamily="50" charset="-128"/>
              <a:ea typeface="BIZ UDPゴシック" panose="020B0400000000000000" pitchFamily="50" charset="-128"/>
            </a:endParaRPr>
          </a:p>
          <a:p>
            <a:r>
              <a:rPr lang="ja-JP" altLang="en-US" sz="2800" dirty="0">
                <a:latin typeface="BIZ UDPゴシック" panose="020B0400000000000000" pitchFamily="50" charset="-128"/>
                <a:ea typeface="BIZ UDPゴシック" panose="020B0400000000000000" pitchFamily="50" charset="-128"/>
              </a:rPr>
              <a:t>　の温度をはかる</a:t>
            </a:r>
            <a:r>
              <a:rPr kumimoji="1" lang="ja-JP" altLang="en-US" sz="2800" dirty="0">
                <a:latin typeface="BIZ UDPゴシック" panose="020B0400000000000000" pitchFamily="50" charset="-128"/>
                <a:ea typeface="BIZ UDPゴシック" panose="020B0400000000000000" pitchFamily="50" charset="-128"/>
              </a:rPr>
              <a:t>。</a:t>
            </a:r>
            <a:endParaRPr kumimoji="1" lang="en-US" altLang="ja-JP" sz="2800" dirty="0">
              <a:latin typeface="BIZ UDPゴシック" panose="020B0400000000000000" pitchFamily="50" charset="-128"/>
              <a:ea typeface="BIZ UDPゴシック" panose="020B0400000000000000" pitchFamily="50" charset="-128"/>
            </a:endParaRPr>
          </a:p>
          <a:p>
            <a:endParaRPr lang="en-US" altLang="ja-JP" sz="2800" dirty="0">
              <a:latin typeface="BIZ UDPゴシック" panose="020B0400000000000000" pitchFamily="50" charset="-128"/>
              <a:ea typeface="BIZ UDPゴシック" panose="020B0400000000000000" pitchFamily="50" charset="-128"/>
            </a:endParaRPr>
          </a:p>
          <a:p>
            <a:r>
              <a:rPr lang="ja-JP" altLang="en-US" sz="2800" dirty="0">
                <a:latin typeface="BIZ UDPゴシック" panose="020B0400000000000000" pitchFamily="50" charset="-128"/>
                <a:ea typeface="BIZ UDPゴシック" panose="020B0400000000000000" pitchFamily="50" charset="-128"/>
              </a:rPr>
              <a:t>２　正午ごろに、１と同じ</a:t>
            </a:r>
            <a:endParaRPr lang="en-US" altLang="ja-JP" sz="2800" dirty="0">
              <a:latin typeface="BIZ UDPゴシック" panose="020B0400000000000000" pitchFamily="50" charset="-128"/>
              <a:ea typeface="BIZ UDPゴシック" panose="020B0400000000000000" pitchFamily="50" charset="-128"/>
            </a:endParaRPr>
          </a:p>
          <a:p>
            <a:endParaRPr lang="en-US" altLang="ja-JP" sz="1050" dirty="0" smtClean="0">
              <a:latin typeface="BIZ UDPゴシック" panose="020B0400000000000000" pitchFamily="50" charset="-128"/>
              <a:ea typeface="BIZ UDPゴシック" panose="020B0400000000000000" pitchFamily="50" charset="-128"/>
            </a:endParaRPr>
          </a:p>
          <a:p>
            <a:r>
              <a:rPr lang="ja-JP" altLang="en-US" sz="2800" dirty="0">
                <a:latin typeface="BIZ UDPゴシック" panose="020B0400000000000000" pitchFamily="50" charset="-128"/>
                <a:ea typeface="BIZ UDPゴシック" panose="020B0400000000000000" pitchFamily="50" charset="-128"/>
              </a:rPr>
              <a:t>　場所で地面の温度をは　　</a:t>
            </a:r>
            <a:endParaRPr lang="en-US" altLang="ja-JP" sz="2800" dirty="0">
              <a:latin typeface="BIZ UDPゴシック" panose="020B0400000000000000" pitchFamily="50" charset="-128"/>
              <a:ea typeface="BIZ UDPゴシック" panose="020B0400000000000000" pitchFamily="50" charset="-128"/>
            </a:endParaRPr>
          </a:p>
          <a:p>
            <a:endParaRPr lang="en-US" altLang="ja-JP" sz="1050" dirty="0">
              <a:latin typeface="BIZ UDPゴシック" panose="020B0400000000000000" pitchFamily="50" charset="-128"/>
              <a:ea typeface="BIZ UDPゴシック" panose="020B0400000000000000" pitchFamily="50" charset="-128"/>
            </a:endParaRPr>
          </a:p>
          <a:p>
            <a:r>
              <a:rPr lang="ja-JP" altLang="en-US" sz="2800" dirty="0">
                <a:latin typeface="BIZ UDPゴシック" panose="020B0400000000000000" pitchFamily="50" charset="-128"/>
                <a:ea typeface="BIZ UDPゴシック" panose="020B0400000000000000" pitchFamily="50" charset="-128"/>
              </a:rPr>
              <a:t>　かる。</a:t>
            </a:r>
            <a:endParaRPr lang="en-US" altLang="ja-JP" sz="2800" dirty="0">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907FB5E0-7410-4B71-A5F8-7D896007F50C}"/>
              </a:ext>
            </a:extLst>
          </p:cNvPr>
          <p:cNvSpPr txBox="1"/>
          <p:nvPr/>
        </p:nvSpPr>
        <p:spPr>
          <a:xfrm>
            <a:off x="4216075" y="30607"/>
            <a:ext cx="4778826" cy="479964"/>
          </a:xfrm>
          <a:prstGeom prst="rect">
            <a:avLst/>
          </a:prstGeom>
          <a:noFill/>
        </p:spPr>
        <p:txBody>
          <a:bodyPr wrap="square" rtlCol="0" anchor="ctr" anchorCtr="0">
            <a:noAutofit/>
          </a:bodyPr>
          <a:lstStyle/>
          <a:p>
            <a:pPr algn="just"/>
            <a:r>
              <a:rPr lang="ja-JP" altLang="en-US" sz="2000" dirty="0">
                <a:latin typeface="HG創英ﾌﾟﾚｾﾞﾝｽEB" panose="02020809000000000000" pitchFamily="17" charset="-128"/>
                <a:ea typeface="HG創英ﾌﾟﾚｾﾞﾝｽEB" panose="02020809000000000000" pitchFamily="17" charset="-128"/>
              </a:rPr>
              <a:t>　　　　ひ　　　　　　　　じめん　　</a:t>
            </a:r>
            <a:endParaRPr kumimoji="1" lang="ja-JP" altLang="en-US" sz="2000" dirty="0">
              <a:latin typeface="HG創英ﾌﾟﾚｾﾞﾝｽEB" panose="02020809000000000000" pitchFamily="17" charset="-128"/>
              <a:ea typeface="HG創英ﾌﾟﾚｾﾞﾝｽEB" panose="02020809000000000000" pitchFamily="17" charset="-128"/>
            </a:endParaRPr>
          </a:p>
        </p:txBody>
      </p:sp>
      <p:sp>
        <p:nvSpPr>
          <p:cNvPr id="12" name="テキスト ボックス 11">
            <a:extLst>
              <a:ext uri="{FF2B5EF4-FFF2-40B4-BE49-F238E27FC236}">
                <a16:creationId xmlns:a16="http://schemas.microsoft.com/office/drawing/2014/main" id="{757D023D-CAF8-4A16-8571-4AFEE9B90CD0}"/>
              </a:ext>
            </a:extLst>
          </p:cNvPr>
          <p:cNvSpPr txBox="1"/>
          <p:nvPr/>
        </p:nvSpPr>
        <p:spPr>
          <a:xfrm>
            <a:off x="4349546" y="1403024"/>
            <a:ext cx="6045200" cy="320516"/>
          </a:xfrm>
          <a:prstGeom prst="rect">
            <a:avLst/>
          </a:prstGeom>
          <a:noFill/>
        </p:spPr>
        <p:txBody>
          <a:bodyPr wrap="square" rtlCol="0" anchor="ctr" anchorCtr="0">
            <a:noAutofit/>
          </a:bodyPr>
          <a:lstStyle/>
          <a:p>
            <a:pPr algn="just"/>
            <a:r>
              <a:rPr kumimoji="1" lang="ja-JP" altLang="en-US" sz="1400" dirty="0">
                <a:latin typeface="HG創英ﾌﾟﾚｾﾞﾝｽEB" panose="02020809000000000000" pitchFamily="17" charset="-128"/>
                <a:ea typeface="HG創英ﾌﾟﾚｾﾞﾝｽEB" panose="02020809000000000000" pitchFamily="17" charset="-128"/>
              </a:rPr>
              <a:t>　</a:t>
            </a:r>
            <a:r>
              <a:rPr kumimoji="1" lang="ja-JP" altLang="en-US" sz="2000" dirty="0">
                <a:latin typeface="HG創英ﾌﾟﾚｾﾞﾝｽEB" panose="02020809000000000000" pitchFamily="17" charset="-128"/>
                <a:ea typeface="HG創英ﾌﾟﾚｾﾞﾝｽEB" panose="02020809000000000000" pitchFamily="17" charset="-128"/>
              </a:rPr>
              <a:t>ひ　　　　　　　　　じめん</a:t>
            </a:r>
          </a:p>
        </p:txBody>
      </p:sp>
      <p:sp>
        <p:nvSpPr>
          <p:cNvPr id="13" name="テキスト ボックス 12">
            <a:extLst>
              <a:ext uri="{FF2B5EF4-FFF2-40B4-BE49-F238E27FC236}">
                <a16:creationId xmlns:a16="http://schemas.microsoft.com/office/drawing/2014/main" id="{9C0D9CAE-5B99-45E4-B004-8255EA043029}"/>
              </a:ext>
            </a:extLst>
          </p:cNvPr>
          <p:cNvSpPr txBox="1"/>
          <p:nvPr/>
        </p:nvSpPr>
        <p:spPr>
          <a:xfrm>
            <a:off x="151895" y="1782210"/>
            <a:ext cx="3551852" cy="479964"/>
          </a:xfrm>
          <a:prstGeom prst="rect">
            <a:avLst/>
          </a:prstGeom>
          <a:noFill/>
        </p:spPr>
        <p:txBody>
          <a:bodyPr wrap="square" rtlCol="0" anchor="ctr" anchorCtr="0">
            <a:noAutofit/>
          </a:bodyPr>
          <a:lstStyle/>
          <a:p>
            <a:pPr algn="just"/>
            <a:r>
              <a:rPr lang="ja-JP" altLang="en-US" sz="2000" dirty="0">
                <a:latin typeface="HG創英ﾌﾟﾚｾﾞﾝｽEB" panose="02020809000000000000" pitchFamily="17" charset="-128"/>
                <a:ea typeface="HG創英ﾌﾟﾚｾﾞﾝｽEB" panose="02020809000000000000" pitchFamily="17" charset="-128"/>
              </a:rPr>
              <a:t>　</a:t>
            </a:r>
            <a:r>
              <a:rPr lang="ja-JP" altLang="en-US" sz="1050" dirty="0">
                <a:latin typeface="HG創英ﾌﾟﾚｾﾞﾝｽEB" panose="02020809000000000000" pitchFamily="17" charset="-128"/>
                <a:ea typeface="HG創英ﾌﾟﾚｾﾞﾝｽEB" panose="02020809000000000000" pitchFamily="17" charset="-128"/>
              </a:rPr>
              <a:t>かんさつ</a:t>
            </a:r>
            <a:endParaRPr kumimoji="1" lang="ja-JP" altLang="en-US" sz="1050" dirty="0">
              <a:latin typeface="HG創英ﾌﾟﾚｾﾞﾝｽEB" panose="02020809000000000000" pitchFamily="17" charset="-128"/>
              <a:ea typeface="HG創英ﾌﾟﾚｾﾞﾝｽEB" panose="02020809000000000000" pitchFamily="17" charset="-128"/>
            </a:endParaRPr>
          </a:p>
        </p:txBody>
      </p:sp>
      <p:sp>
        <p:nvSpPr>
          <p:cNvPr id="14" name="テキスト ボックス 13">
            <a:extLst>
              <a:ext uri="{FF2B5EF4-FFF2-40B4-BE49-F238E27FC236}">
                <a16:creationId xmlns:a16="http://schemas.microsoft.com/office/drawing/2014/main" id="{5D8EDA4B-F8CD-49BA-A271-1A415C2C3372}"/>
              </a:ext>
            </a:extLst>
          </p:cNvPr>
          <p:cNvSpPr txBox="1"/>
          <p:nvPr/>
        </p:nvSpPr>
        <p:spPr>
          <a:xfrm>
            <a:off x="282673" y="2652861"/>
            <a:ext cx="3551852" cy="479964"/>
          </a:xfrm>
          <a:prstGeom prst="rect">
            <a:avLst/>
          </a:prstGeom>
          <a:noFill/>
        </p:spPr>
        <p:txBody>
          <a:bodyPr wrap="square" rtlCol="0" anchor="ctr" anchorCtr="0">
            <a:noAutofit/>
          </a:bodyPr>
          <a:lstStyle/>
          <a:p>
            <a:pPr algn="just"/>
            <a:r>
              <a:rPr lang="ja-JP" altLang="en-US" sz="2000" dirty="0">
                <a:latin typeface="HG創英ﾌﾟﾚｾﾞﾝｽEB" panose="02020809000000000000" pitchFamily="17" charset="-128"/>
                <a:ea typeface="HG創英ﾌﾟﾚｾﾞﾝｽEB" panose="02020809000000000000" pitchFamily="17" charset="-128"/>
              </a:rPr>
              <a:t>　  </a:t>
            </a:r>
            <a:r>
              <a:rPr lang="ja-JP" altLang="en-US" sz="1050" dirty="0">
                <a:latin typeface="HG創英ﾌﾟﾚｾﾞﾝｽEB" panose="02020809000000000000" pitchFamily="17" charset="-128"/>
                <a:ea typeface="HG創英ﾌﾟﾚｾﾞﾝｽEB" panose="02020809000000000000" pitchFamily="17" charset="-128"/>
              </a:rPr>
              <a:t>ごぜん　　　　　　じ</a:t>
            </a:r>
            <a:endParaRPr kumimoji="1" lang="ja-JP" altLang="en-US" sz="2000" dirty="0">
              <a:latin typeface="HG創英ﾌﾟﾚｾﾞﾝｽEB" panose="02020809000000000000" pitchFamily="17" charset="-128"/>
              <a:ea typeface="HG創英ﾌﾟﾚｾﾞﾝｽEB" panose="02020809000000000000" pitchFamily="17" charset="-128"/>
            </a:endParaRPr>
          </a:p>
        </p:txBody>
      </p:sp>
      <p:sp>
        <p:nvSpPr>
          <p:cNvPr id="15" name="テキスト ボックス 14">
            <a:extLst>
              <a:ext uri="{FF2B5EF4-FFF2-40B4-BE49-F238E27FC236}">
                <a16:creationId xmlns:a16="http://schemas.microsoft.com/office/drawing/2014/main" id="{E99A4ED3-5521-426D-A4D6-5494A1BF046E}"/>
              </a:ext>
            </a:extLst>
          </p:cNvPr>
          <p:cNvSpPr txBox="1"/>
          <p:nvPr/>
        </p:nvSpPr>
        <p:spPr>
          <a:xfrm>
            <a:off x="73924" y="3235006"/>
            <a:ext cx="4028540" cy="479964"/>
          </a:xfrm>
          <a:prstGeom prst="rect">
            <a:avLst/>
          </a:prstGeom>
          <a:noFill/>
        </p:spPr>
        <p:txBody>
          <a:bodyPr wrap="square" rtlCol="0" anchor="ctr" anchorCtr="0">
            <a:noAutofit/>
          </a:bodyPr>
          <a:lstStyle/>
          <a:p>
            <a:pPr algn="just"/>
            <a:r>
              <a:rPr lang="ja-JP" altLang="en-US" sz="2000" dirty="0">
                <a:latin typeface="HG創英ﾌﾟﾚｾﾞﾝｽEB" panose="02020809000000000000" pitchFamily="17" charset="-128"/>
                <a:ea typeface="HG創英ﾌﾟﾚｾﾞﾝｽEB" panose="02020809000000000000" pitchFamily="17" charset="-128"/>
              </a:rPr>
              <a:t>　  </a:t>
            </a:r>
            <a:r>
              <a:rPr lang="ja-JP" altLang="en-US" sz="1050" dirty="0">
                <a:latin typeface="HG創英ﾌﾟﾚｾﾞﾝｽEB" panose="02020809000000000000" pitchFamily="17" charset="-128"/>
                <a:ea typeface="HG創英ﾌﾟﾚｾﾞﾝｽEB" panose="02020809000000000000" pitchFamily="17" charset="-128"/>
              </a:rPr>
              <a:t>ひ　　　　　　　　　 ひ　　　　　　　　　　</a:t>
            </a:r>
            <a:r>
              <a:rPr lang="ja-JP" altLang="en-US" sz="1050" dirty="0" smtClean="0">
                <a:latin typeface="HG創英ﾌﾟﾚｾﾞﾝｽEB" panose="02020809000000000000" pitchFamily="17" charset="-128"/>
                <a:ea typeface="HG創英ﾌﾟﾚｾﾞﾝｽEB" panose="02020809000000000000" pitchFamily="17" charset="-128"/>
              </a:rPr>
              <a:t>じめん</a:t>
            </a:r>
            <a:endParaRPr lang="en-US" altLang="ja-JP" sz="1050" dirty="0">
              <a:latin typeface="HG創英ﾌﾟﾚｾﾞﾝｽEB" panose="02020809000000000000" pitchFamily="17" charset="-128"/>
              <a:ea typeface="HG創英ﾌﾟﾚｾﾞﾝｽEB" panose="02020809000000000000" pitchFamily="17" charset="-128"/>
            </a:endParaRPr>
          </a:p>
        </p:txBody>
      </p:sp>
      <p:sp>
        <p:nvSpPr>
          <p:cNvPr id="16" name="テキスト ボックス 15">
            <a:extLst>
              <a:ext uri="{FF2B5EF4-FFF2-40B4-BE49-F238E27FC236}">
                <a16:creationId xmlns:a16="http://schemas.microsoft.com/office/drawing/2014/main" id="{E4974254-3920-4370-BB1F-0D440573BB4D}"/>
              </a:ext>
            </a:extLst>
          </p:cNvPr>
          <p:cNvSpPr txBox="1"/>
          <p:nvPr/>
        </p:nvSpPr>
        <p:spPr>
          <a:xfrm>
            <a:off x="18424" y="4650167"/>
            <a:ext cx="4483653" cy="479964"/>
          </a:xfrm>
          <a:prstGeom prst="rect">
            <a:avLst/>
          </a:prstGeom>
          <a:noFill/>
        </p:spPr>
        <p:txBody>
          <a:bodyPr wrap="square" rtlCol="0" anchor="ctr" anchorCtr="0">
            <a:noAutofit/>
          </a:bodyPr>
          <a:lstStyle/>
          <a:p>
            <a:pPr algn="just"/>
            <a:r>
              <a:rPr lang="ja-JP" altLang="en-US" sz="2000" dirty="0">
                <a:latin typeface="HG創英ﾌﾟﾚｾﾞﾝｽEB" panose="02020809000000000000" pitchFamily="17" charset="-128"/>
                <a:ea typeface="HG創英ﾌﾟﾚｾﾞﾝｽEB" panose="02020809000000000000" pitchFamily="17" charset="-128"/>
              </a:rPr>
              <a:t>　    </a:t>
            </a:r>
            <a:r>
              <a:rPr lang="ja-JP" altLang="en-US" sz="1050" dirty="0">
                <a:latin typeface="HG創英ﾌﾟﾚｾﾞﾝｽEB" panose="02020809000000000000" pitchFamily="17" charset="-128"/>
                <a:ea typeface="HG創英ﾌﾟﾚｾﾞﾝｽEB" panose="02020809000000000000" pitchFamily="17" charset="-128"/>
              </a:rPr>
              <a:t>しょうご　　　　　　　　　            </a:t>
            </a:r>
            <a:r>
              <a:rPr lang="ja-JP" altLang="en-US" sz="1050" dirty="0" err="1">
                <a:latin typeface="HG創英ﾌﾟﾚｾﾞﾝｽEB" panose="02020809000000000000" pitchFamily="17" charset="-128"/>
                <a:ea typeface="HG創英ﾌﾟﾚｾﾞﾝｽEB" panose="02020809000000000000" pitchFamily="17" charset="-128"/>
              </a:rPr>
              <a:t>おな</a:t>
            </a:r>
            <a:endParaRPr lang="en-US" altLang="ja-JP" sz="1050" dirty="0">
              <a:latin typeface="HG創英ﾌﾟﾚｾﾞﾝｽEB" panose="02020809000000000000" pitchFamily="17" charset="-128"/>
              <a:ea typeface="HG創英ﾌﾟﾚｾﾞﾝｽEB" panose="02020809000000000000" pitchFamily="17" charset="-128"/>
            </a:endParaRPr>
          </a:p>
        </p:txBody>
      </p:sp>
      <p:sp>
        <p:nvSpPr>
          <p:cNvPr id="17" name="テキスト ボックス 16">
            <a:extLst>
              <a:ext uri="{FF2B5EF4-FFF2-40B4-BE49-F238E27FC236}">
                <a16:creationId xmlns:a16="http://schemas.microsoft.com/office/drawing/2014/main" id="{B03A23F4-000B-42B5-9901-2D5477AB16CA}"/>
              </a:ext>
            </a:extLst>
          </p:cNvPr>
          <p:cNvSpPr txBox="1"/>
          <p:nvPr/>
        </p:nvSpPr>
        <p:spPr>
          <a:xfrm>
            <a:off x="51179" y="5348535"/>
            <a:ext cx="3551852" cy="212562"/>
          </a:xfrm>
          <a:prstGeom prst="rect">
            <a:avLst/>
          </a:prstGeom>
          <a:noFill/>
        </p:spPr>
        <p:txBody>
          <a:bodyPr wrap="square" rtlCol="0" anchor="ctr" anchorCtr="0">
            <a:noAutofit/>
          </a:bodyPr>
          <a:lstStyle/>
          <a:p>
            <a:pPr algn="just"/>
            <a:r>
              <a:rPr lang="ja-JP" altLang="en-US" sz="2000" dirty="0">
                <a:latin typeface="HG創英ﾌﾟﾚｾﾞﾝｽEB" panose="02020809000000000000" pitchFamily="17" charset="-128"/>
                <a:ea typeface="HG創英ﾌﾟﾚｾﾞﾝｽEB" panose="02020809000000000000" pitchFamily="17" charset="-128"/>
              </a:rPr>
              <a:t>　   </a:t>
            </a:r>
            <a:r>
              <a:rPr lang="ja-JP" altLang="en-US" sz="1050" dirty="0">
                <a:latin typeface="HG創英ﾌﾟﾚｾﾞﾝｽEB" panose="02020809000000000000" pitchFamily="17" charset="-128"/>
                <a:ea typeface="HG創英ﾌﾟﾚｾﾞﾝｽEB" panose="02020809000000000000" pitchFamily="17" charset="-128"/>
              </a:rPr>
              <a:t>ばしょ　　　   じめん　  　　　おんど　　　　　　  </a:t>
            </a:r>
            <a:endParaRPr kumimoji="1" lang="ja-JP" altLang="en-US" sz="2000" dirty="0">
              <a:latin typeface="HG創英ﾌﾟﾚｾﾞﾝｽEB" panose="02020809000000000000" pitchFamily="17" charset="-128"/>
              <a:ea typeface="HG創英ﾌﾟﾚｾﾞﾝｽEB" panose="02020809000000000000" pitchFamily="17" charset="-128"/>
            </a:endParaRPr>
          </a:p>
        </p:txBody>
      </p:sp>
      <p:sp>
        <p:nvSpPr>
          <p:cNvPr id="20" name="正方形/長方形 19">
            <a:extLst>
              <a:ext uri="{FF2B5EF4-FFF2-40B4-BE49-F238E27FC236}">
                <a16:creationId xmlns:a16="http://schemas.microsoft.com/office/drawing/2014/main" id="{98525C78-50CF-4EC4-8AA0-0C5D26844B34}"/>
              </a:ext>
            </a:extLst>
          </p:cNvPr>
          <p:cNvSpPr/>
          <p:nvPr/>
        </p:nvSpPr>
        <p:spPr>
          <a:xfrm>
            <a:off x="4826104" y="6552210"/>
            <a:ext cx="2041069" cy="34481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dirty="0"/>
              <a:t>【</a:t>
            </a:r>
            <a:r>
              <a:rPr lang="ja-JP" altLang="en-US" dirty="0"/>
              <a:t>ワーク</a:t>
            </a:r>
            <a:r>
              <a:rPr kumimoji="1" lang="ja-JP" altLang="en-US" dirty="0"/>
              <a:t>シート</a:t>
            </a:r>
            <a:r>
              <a:rPr kumimoji="1" lang="en-US" altLang="ja-JP" dirty="0"/>
              <a:t>】</a:t>
            </a:r>
            <a:endParaRPr kumimoji="1" lang="ja-JP" altLang="en-US" dirty="0"/>
          </a:p>
        </p:txBody>
      </p:sp>
      <p:sp>
        <p:nvSpPr>
          <p:cNvPr id="26" name="正方形/長方形 25">
            <a:extLst>
              <a:ext uri="{FF2B5EF4-FFF2-40B4-BE49-F238E27FC236}">
                <a16:creationId xmlns:a16="http://schemas.microsoft.com/office/drawing/2014/main" id="{F956F3B9-FA95-4EBC-9DC0-73D85AB329DC}"/>
              </a:ext>
            </a:extLst>
          </p:cNvPr>
          <p:cNvSpPr/>
          <p:nvPr/>
        </p:nvSpPr>
        <p:spPr>
          <a:xfrm>
            <a:off x="7466954" y="6513188"/>
            <a:ext cx="2041069" cy="34481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dirty="0"/>
              <a:t>【</a:t>
            </a:r>
            <a:r>
              <a:rPr lang="ja-JP" altLang="en-US" dirty="0"/>
              <a:t>ワーク</a:t>
            </a:r>
            <a:r>
              <a:rPr kumimoji="1" lang="ja-JP" altLang="en-US" dirty="0"/>
              <a:t>シート</a:t>
            </a:r>
            <a:r>
              <a:rPr kumimoji="1" lang="en-US" altLang="ja-JP" dirty="0"/>
              <a:t>】</a:t>
            </a:r>
            <a:endParaRPr kumimoji="1" lang="ja-JP" altLang="en-US" dirty="0"/>
          </a:p>
        </p:txBody>
      </p:sp>
      <p:pic>
        <p:nvPicPr>
          <p:cNvPr id="1026" name="Picture 2" descr="温度計　理科 に対する画像結果">
            <a:extLst>
              <a:ext uri="{FF2B5EF4-FFF2-40B4-BE49-F238E27FC236}">
                <a16:creationId xmlns:a16="http://schemas.microsoft.com/office/drawing/2014/main" id="{568243CB-86B4-4D8B-A74E-A0AA8E8191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9798" y="3757897"/>
            <a:ext cx="1668965" cy="26206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8" name="正方形/長方形 27">
            <a:extLst>
              <a:ext uri="{FF2B5EF4-FFF2-40B4-BE49-F238E27FC236}">
                <a16:creationId xmlns:a16="http://schemas.microsoft.com/office/drawing/2014/main" id="{61601C30-5706-492F-82BD-E8CBC658D467}"/>
              </a:ext>
            </a:extLst>
          </p:cNvPr>
          <p:cNvSpPr/>
          <p:nvPr/>
        </p:nvSpPr>
        <p:spPr>
          <a:xfrm>
            <a:off x="9903745" y="6513188"/>
            <a:ext cx="2041069" cy="34481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dirty="0"/>
              <a:t>【</a:t>
            </a:r>
            <a:r>
              <a:rPr kumimoji="1" lang="ja-JP" altLang="en-US" dirty="0"/>
              <a:t>温度計</a:t>
            </a:r>
            <a:r>
              <a:rPr kumimoji="1" lang="en-US" altLang="ja-JP" dirty="0"/>
              <a:t>】</a:t>
            </a:r>
            <a:endParaRPr kumimoji="1" lang="ja-JP" altLang="en-US" dirty="0"/>
          </a:p>
        </p:txBody>
      </p:sp>
      <p:sp>
        <p:nvSpPr>
          <p:cNvPr id="21" name="テキスト ボックス 20">
            <a:extLst>
              <a:ext uri="{FF2B5EF4-FFF2-40B4-BE49-F238E27FC236}">
                <a16:creationId xmlns:a16="http://schemas.microsoft.com/office/drawing/2014/main" id="{757D023D-CAF8-4A16-8571-4AFEE9B90CD0}"/>
              </a:ext>
            </a:extLst>
          </p:cNvPr>
          <p:cNvSpPr txBox="1"/>
          <p:nvPr/>
        </p:nvSpPr>
        <p:spPr>
          <a:xfrm>
            <a:off x="4502077" y="2785805"/>
            <a:ext cx="6045200" cy="320516"/>
          </a:xfrm>
          <a:prstGeom prst="rect">
            <a:avLst/>
          </a:prstGeom>
          <a:noFill/>
        </p:spPr>
        <p:txBody>
          <a:bodyPr wrap="square" rtlCol="0" anchor="ctr" anchorCtr="0">
            <a:noAutofit/>
          </a:bodyPr>
          <a:lstStyle/>
          <a:p>
            <a:pPr algn="just"/>
            <a:r>
              <a:rPr kumimoji="1" lang="ja-JP" altLang="en-US" sz="1400" dirty="0">
                <a:latin typeface="HG創英ﾌﾟﾚｾﾞﾝｽEB" panose="02020809000000000000" pitchFamily="17" charset="-128"/>
                <a:ea typeface="HG創英ﾌﾟﾚｾﾞﾝｽEB" panose="02020809000000000000" pitchFamily="17" charset="-128"/>
              </a:rPr>
              <a:t>　</a:t>
            </a:r>
            <a:r>
              <a:rPr kumimoji="1" lang="ja-JP" altLang="en-US" sz="2000" dirty="0">
                <a:latin typeface="HG創英ﾌﾟﾚｾﾞﾝｽEB" panose="02020809000000000000" pitchFamily="17" charset="-128"/>
                <a:ea typeface="HG創英ﾌﾟﾚｾﾞﾝｽEB" panose="02020809000000000000" pitchFamily="17" charset="-128"/>
              </a:rPr>
              <a:t>おんどけい　　　　しら</a:t>
            </a:r>
            <a:endParaRPr kumimoji="1" lang="ja-JP" altLang="en-US" sz="3200" dirty="0">
              <a:latin typeface="HG創英ﾌﾟﾚｾﾞﾝｽEB" panose="02020809000000000000" pitchFamily="17" charset="-128"/>
              <a:ea typeface="HG創英ﾌﾟﾚｾﾞﾝｽEB" panose="02020809000000000000" pitchFamily="17" charset="-128"/>
            </a:endParaRPr>
          </a:p>
        </p:txBody>
      </p:sp>
      <p:sp>
        <p:nvSpPr>
          <p:cNvPr id="22" name="テキスト ボックス 21">
            <a:extLst>
              <a:ext uri="{FF2B5EF4-FFF2-40B4-BE49-F238E27FC236}">
                <a16:creationId xmlns:a16="http://schemas.microsoft.com/office/drawing/2014/main" id="{9C0D9CAE-5B99-45E4-B004-8255EA043029}"/>
              </a:ext>
            </a:extLst>
          </p:cNvPr>
          <p:cNvSpPr txBox="1"/>
          <p:nvPr/>
        </p:nvSpPr>
        <p:spPr>
          <a:xfrm>
            <a:off x="704976" y="3809991"/>
            <a:ext cx="3551852" cy="479964"/>
          </a:xfrm>
          <a:prstGeom prst="rect">
            <a:avLst/>
          </a:prstGeom>
          <a:noFill/>
        </p:spPr>
        <p:txBody>
          <a:bodyPr wrap="square" rtlCol="0" anchor="ctr" anchorCtr="0">
            <a:noAutofit/>
          </a:bodyPr>
          <a:lstStyle/>
          <a:p>
            <a:pPr algn="just"/>
            <a:r>
              <a:rPr lang="ja-JP" altLang="en-US" sz="2000" dirty="0">
                <a:latin typeface="HG創英ﾌﾟﾚｾﾞﾝｽEB" panose="02020809000000000000" pitchFamily="17" charset="-128"/>
                <a:ea typeface="HG創英ﾌﾟﾚｾﾞﾝｽEB" panose="02020809000000000000" pitchFamily="17" charset="-128"/>
              </a:rPr>
              <a:t>　</a:t>
            </a:r>
            <a:r>
              <a:rPr lang="ja-JP" altLang="en-US" sz="1050" dirty="0">
                <a:latin typeface="HG創英ﾌﾟﾚｾﾞﾝｽEB" panose="02020809000000000000" pitchFamily="17" charset="-128"/>
                <a:ea typeface="HG創英ﾌﾟﾚｾﾞﾝｽEB" panose="02020809000000000000" pitchFamily="17" charset="-128"/>
              </a:rPr>
              <a:t>おんど</a:t>
            </a:r>
            <a:endParaRPr kumimoji="1" lang="ja-JP" altLang="en-US" sz="500" dirty="0">
              <a:latin typeface="HG創英ﾌﾟﾚｾﾞﾝｽEB" panose="02020809000000000000" pitchFamily="17" charset="-128"/>
              <a:ea typeface="HG創英ﾌﾟﾚｾﾞﾝｽEB" panose="02020809000000000000" pitchFamily="17" charset="-128"/>
            </a:endParaRPr>
          </a:p>
        </p:txBody>
      </p:sp>
      <p:pic>
        <p:nvPicPr>
          <p:cNvPr id="4" name="図 3"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5269" y="3852705"/>
            <a:ext cx="1684437" cy="2646000"/>
          </a:xfrm>
          <a:prstGeom prst="rect">
            <a:avLst/>
          </a:prstGeom>
          <a:ln>
            <a:solidFill>
              <a:schemeClr val="tx1"/>
            </a:solidFill>
          </a:ln>
        </p:spPr>
      </p:pic>
      <p:pic>
        <p:nvPicPr>
          <p:cNvPr id="8" name="図 7" descr="画面の領域"/>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5952" y="3838222"/>
            <a:ext cx="1681371" cy="2660483"/>
          </a:xfrm>
          <a:prstGeom prst="rect">
            <a:avLst/>
          </a:prstGeom>
          <a:ln>
            <a:solidFill>
              <a:schemeClr val="tx1"/>
            </a:solidFill>
          </a:ln>
        </p:spPr>
      </p:pic>
      <p:sp>
        <p:nvSpPr>
          <p:cNvPr id="23" name="テキスト ボックス 22">
            <a:extLst>
              <a:ext uri="{FF2B5EF4-FFF2-40B4-BE49-F238E27FC236}">
                <a16:creationId xmlns:a16="http://schemas.microsoft.com/office/drawing/2014/main" id="{9C0D9CAE-5B99-45E4-B004-8255EA043029}"/>
              </a:ext>
            </a:extLst>
          </p:cNvPr>
          <p:cNvSpPr txBox="1"/>
          <p:nvPr/>
        </p:nvSpPr>
        <p:spPr>
          <a:xfrm>
            <a:off x="10268115" y="6205630"/>
            <a:ext cx="1706179" cy="479964"/>
          </a:xfrm>
          <a:prstGeom prst="rect">
            <a:avLst/>
          </a:prstGeom>
          <a:noFill/>
        </p:spPr>
        <p:txBody>
          <a:bodyPr wrap="square" rtlCol="0" anchor="ctr" anchorCtr="0">
            <a:noAutofit/>
          </a:bodyPr>
          <a:lstStyle/>
          <a:p>
            <a:pPr algn="just"/>
            <a:r>
              <a:rPr lang="ja-JP" altLang="en-US" sz="2000" dirty="0">
                <a:latin typeface="HG創英ﾌﾟﾚｾﾞﾝｽEB" panose="02020809000000000000" pitchFamily="17" charset="-128"/>
                <a:ea typeface="HG創英ﾌﾟﾚｾﾞﾝｽEB" panose="02020809000000000000" pitchFamily="17" charset="-128"/>
              </a:rPr>
              <a:t>　</a:t>
            </a:r>
            <a:r>
              <a:rPr lang="ja-JP" altLang="en-US" sz="1050" dirty="0">
                <a:latin typeface="HG創英ﾌﾟﾚｾﾞﾝｽEB" panose="02020809000000000000" pitchFamily="17" charset="-128"/>
                <a:ea typeface="HG創英ﾌﾟﾚｾﾞﾝｽEB" panose="02020809000000000000" pitchFamily="17" charset="-128"/>
              </a:rPr>
              <a:t>おんどけい</a:t>
            </a:r>
            <a:endParaRPr kumimoji="1" lang="ja-JP" altLang="en-US" sz="1050" dirty="0">
              <a:latin typeface="HG創英ﾌﾟﾚｾﾞﾝｽEB" panose="02020809000000000000" pitchFamily="17" charset="-128"/>
              <a:ea typeface="HG創英ﾌﾟﾚｾﾞﾝｽEB" panose="02020809000000000000" pitchFamily="17" charset="-128"/>
            </a:endParaRPr>
          </a:p>
        </p:txBody>
      </p:sp>
    </p:spTree>
    <p:extLst>
      <p:ext uri="{BB962C8B-B14F-4D97-AF65-F5344CB8AC3E}">
        <p14:creationId xmlns:p14="http://schemas.microsoft.com/office/powerpoint/2010/main" val="3102457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1BA934-568D-474A-BAE2-B26C15216449}"/>
              </a:ext>
            </a:extLst>
          </p:cNvPr>
          <p:cNvSpPr>
            <a:spLocks noGrp="1"/>
          </p:cNvSpPr>
          <p:nvPr>
            <p:ph type="title"/>
          </p:nvPr>
        </p:nvSpPr>
        <p:spPr/>
        <p:txBody>
          <a:bodyPr>
            <a:normAutofit/>
          </a:bodyPr>
          <a:lstStyle/>
          <a:p>
            <a:r>
              <a:rPr kumimoji="1" lang="en-US" altLang="ja-JP" sz="4000" dirty="0">
                <a:latin typeface="ＭＳ ゴシック" panose="020B0609070205080204" pitchFamily="49" charset="-128"/>
                <a:ea typeface="ＭＳ ゴシック" panose="020B0609070205080204" pitchFamily="49" charset="-128"/>
              </a:rPr>
              <a:t>【</a:t>
            </a:r>
            <a:r>
              <a:rPr lang="ja-JP" altLang="en-US" sz="4000" dirty="0">
                <a:latin typeface="ＭＳ ゴシック" panose="020B0609070205080204" pitchFamily="49" charset="-128"/>
                <a:ea typeface="ＭＳ ゴシック" panose="020B0609070205080204" pitchFamily="49" charset="-128"/>
              </a:rPr>
              <a:t>温度計</a:t>
            </a:r>
            <a:r>
              <a:rPr kumimoji="1" lang="ja-JP" altLang="en-US" sz="4000" dirty="0">
                <a:latin typeface="ＭＳ ゴシック" panose="020B0609070205080204" pitchFamily="49" charset="-128"/>
                <a:ea typeface="ＭＳ ゴシック" panose="020B0609070205080204" pitchFamily="49" charset="-128"/>
              </a:rPr>
              <a:t>の使い方</a:t>
            </a:r>
            <a:r>
              <a:rPr kumimoji="1" lang="en-US" altLang="ja-JP" sz="4000" dirty="0">
                <a:latin typeface="ＭＳ ゴシック" panose="020B0609070205080204" pitchFamily="49" charset="-128"/>
                <a:ea typeface="ＭＳ ゴシック" panose="020B0609070205080204" pitchFamily="49" charset="-128"/>
              </a:rPr>
              <a:t>】</a:t>
            </a:r>
            <a:endParaRPr kumimoji="1" lang="ja-JP" altLang="en-US" sz="4000" dirty="0">
              <a:latin typeface="ＭＳ ゴシック" panose="020B0609070205080204" pitchFamily="49" charset="-128"/>
              <a:ea typeface="ＭＳ ゴシック" panose="020B0609070205080204" pitchFamily="49" charset="-128"/>
            </a:endParaRPr>
          </a:p>
        </p:txBody>
      </p:sp>
      <p:sp>
        <p:nvSpPr>
          <p:cNvPr id="3" name="コンテンツ プレースホルダー 2">
            <a:extLst>
              <a:ext uri="{FF2B5EF4-FFF2-40B4-BE49-F238E27FC236}">
                <a16:creationId xmlns:a16="http://schemas.microsoft.com/office/drawing/2014/main" id="{6F4E5F5C-1893-4A9A-9605-18E980079336}"/>
              </a:ext>
            </a:extLst>
          </p:cNvPr>
          <p:cNvSpPr>
            <a:spLocks noGrp="1"/>
          </p:cNvSpPr>
          <p:nvPr>
            <p:ph idx="1"/>
          </p:nvPr>
        </p:nvSpPr>
        <p:spPr>
          <a:xfrm>
            <a:off x="181412" y="1866154"/>
            <a:ext cx="10515600" cy="4351338"/>
          </a:xfrm>
        </p:spPr>
        <p:txBody>
          <a:bodyPr>
            <a:normAutofit/>
          </a:bodyPr>
          <a:lstStyle/>
          <a:p>
            <a:pPr marL="0" indent="0">
              <a:buNone/>
            </a:pPr>
            <a:r>
              <a:rPr lang="ja-JP" altLang="en-US" sz="3600" dirty="0">
                <a:latin typeface="BIZ UDPゴシック" panose="020B0400000000000000" pitchFamily="50" charset="-128"/>
                <a:ea typeface="BIZ UDPゴシック" panose="020B0400000000000000" pitchFamily="50" charset="-128"/>
              </a:rPr>
              <a:t>「</a:t>
            </a:r>
            <a:r>
              <a:rPr kumimoji="1" lang="ja-JP" altLang="en-US" sz="3600" dirty="0">
                <a:latin typeface="BIZ UDPゴシック" panose="020B0400000000000000" pitchFamily="50" charset="-128"/>
                <a:ea typeface="BIZ UDPゴシック" panose="020B0400000000000000" pitchFamily="50" charset="-128"/>
              </a:rPr>
              <a:t>目もりの読み方</a:t>
            </a:r>
            <a:r>
              <a:rPr lang="ja-JP" altLang="en-US" sz="3600" dirty="0">
                <a:latin typeface="BIZ UDPゴシック" panose="020B0400000000000000" pitchFamily="50" charset="-128"/>
                <a:ea typeface="BIZ UDPゴシック" panose="020B0400000000000000" pitchFamily="50" charset="-128"/>
              </a:rPr>
              <a:t>」</a:t>
            </a:r>
            <a:endParaRPr kumimoji="1" lang="en-US" altLang="ja-JP" sz="3600" dirty="0">
              <a:latin typeface="BIZ UDPゴシック" panose="020B0400000000000000" pitchFamily="50" charset="-128"/>
              <a:ea typeface="BIZ UDPゴシック" panose="020B0400000000000000" pitchFamily="50" charset="-128"/>
            </a:endParaRPr>
          </a:p>
          <a:p>
            <a:pPr marL="0" indent="0">
              <a:buNone/>
            </a:pPr>
            <a:r>
              <a:rPr kumimoji="1" lang="ja-JP" altLang="en-US" sz="3600" dirty="0">
                <a:latin typeface="BIZ UDPゴシック" panose="020B0400000000000000" pitchFamily="50" charset="-128"/>
                <a:ea typeface="BIZ UDPゴシック" panose="020B0400000000000000" pitchFamily="50" charset="-128"/>
              </a:rPr>
              <a:t>①温度計の真横から</a:t>
            </a:r>
            <a:endParaRPr kumimoji="1" lang="en-US" altLang="ja-JP" sz="3600" dirty="0">
              <a:latin typeface="BIZ UDPゴシック" panose="020B0400000000000000" pitchFamily="50" charset="-128"/>
              <a:ea typeface="BIZ UDPゴシック" panose="020B0400000000000000" pitchFamily="50" charset="-128"/>
            </a:endParaRPr>
          </a:p>
          <a:p>
            <a:pPr marL="0" indent="0">
              <a:buNone/>
            </a:pPr>
            <a:r>
              <a:rPr lang="ja-JP" altLang="en-US" sz="3600" dirty="0">
                <a:latin typeface="BIZ UDPゴシック" panose="020B0400000000000000" pitchFamily="50" charset="-128"/>
                <a:ea typeface="BIZ UDPゴシック" panose="020B0400000000000000" pitchFamily="50" charset="-128"/>
              </a:rPr>
              <a:t>　目もりを読む。</a:t>
            </a:r>
            <a:endParaRPr lang="en-US" altLang="ja-JP" sz="3600" dirty="0">
              <a:latin typeface="BIZ UDPゴシック" panose="020B0400000000000000" pitchFamily="50" charset="-128"/>
              <a:ea typeface="BIZ UDPゴシック" panose="020B0400000000000000" pitchFamily="50" charset="-128"/>
            </a:endParaRPr>
          </a:p>
          <a:p>
            <a:pPr marL="0" indent="0">
              <a:buNone/>
            </a:pPr>
            <a:endParaRPr kumimoji="1" lang="en-US" altLang="ja-JP" sz="3600" dirty="0">
              <a:latin typeface="BIZ UDPゴシック" panose="020B0400000000000000" pitchFamily="50" charset="-128"/>
              <a:ea typeface="BIZ UDPゴシック" panose="020B0400000000000000" pitchFamily="50" charset="-128"/>
            </a:endParaRPr>
          </a:p>
          <a:p>
            <a:pPr marL="0" indent="0">
              <a:buNone/>
            </a:pPr>
            <a:r>
              <a:rPr lang="ja-JP" altLang="en-US" sz="3600" dirty="0">
                <a:latin typeface="BIZ UDPゴシック" panose="020B0400000000000000" pitchFamily="50" charset="-128"/>
                <a:ea typeface="BIZ UDPゴシック" panose="020B0400000000000000" pitchFamily="50" charset="-128"/>
              </a:rPr>
              <a:t>②線と線の間にあるときは、</a:t>
            </a:r>
            <a:endParaRPr lang="en-US" altLang="ja-JP" sz="3600" dirty="0">
              <a:latin typeface="BIZ UDPゴシック" panose="020B0400000000000000" pitchFamily="50" charset="-128"/>
              <a:ea typeface="BIZ UDPゴシック" panose="020B0400000000000000" pitchFamily="50" charset="-128"/>
            </a:endParaRPr>
          </a:p>
          <a:p>
            <a:pPr marL="0" indent="0">
              <a:buNone/>
            </a:pPr>
            <a:r>
              <a:rPr kumimoji="1" lang="ja-JP" altLang="en-US" sz="3600" dirty="0">
                <a:latin typeface="BIZ UDPゴシック" panose="020B0400000000000000" pitchFamily="50" charset="-128"/>
                <a:ea typeface="BIZ UDPゴシック" panose="020B0400000000000000" pitchFamily="50" charset="-128"/>
              </a:rPr>
              <a:t>　近い方の目もりを読む。</a:t>
            </a:r>
          </a:p>
        </p:txBody>
      </p:sp>
      <p:sp>
        <p:nvSpPr>
          <p:cNvPr id="5" name="正方形/長方形 4">
            <a:extLst>
              <a:ext uri="{FF2B5EF4-FFF2-40B4-BE49-F238E27FC236}">
                <a16:creationId xmlns:a16="http://schemas.microsoft.com/office/drawing/2014/main" id="{D3F40B08-D447-43FA-AE14-BA6BCDCEDD25}"/>
              </a:ext>
            </a:extLst>
          </p:cNvPr>
          <p:cNvSpPr/>
          <p:nvPr/>
        </p:nvSpPr>
        <p:spPr>
          <a:xfrm>
            <a:off x="697389" y="365125"/>
            <a:ext cx="9983870" cy="37274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a:latin typeface="BIZ UDPゴシック" panose="020B0400000000000000" pitchFamily="50" charset="-128"/>
                <a:ea typeface="BIZ UDPゴシック" panose="020B0400000000000000" pitchFamily="50" charset="-128"/>
              </a:rPr>
              <a:t>　　　　　　　おんどけい　　　　　　　　　つか　　　　　　かた</a:t>
            </a:r>
            <a:endParaRPr kumimoji="1" lang="en-US" altLang="ja-JP" sz="1400" dirty="0">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B19EDF0C-3939-4228-872A-27A7993BC046}"/>
              </a:ext>
            </a:extLst>
          </p:cNvPr>
          <p:cNvSpPr/>
          <p:nvPr/>
        </p:nvSpPr>
        <p:spPr>
          <a:xfrm>
            <a:off x="514619" y="2319076"/>
            <a:ext cx="3286635" cy="30752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おんどけい　　　　　　　　　まよこ</a:t>
            </a:r>
            <a:endParaRPr kumimoji="1" lang="en-US" altLang="ja-JP" sz="1400" dirty="0">
              <a:latin typeface="BIZ UDPゴシック" panose="020B0400000000000000" pitchFamily="50" charset="-128"/>
              <a:ea typeface="BIZ UDPゴシック" panose="020B0400000000000000" pitchFamily="50" charset="-128"/>
            </a:endParaRPr>
          </a:p>
        </p:txBody>
      </p:sp>
      <p:sp>
        <p:nvSpPr>
          <p:cNvPr id="7" name="正方形/長方形 6">
            <a:extLst>
              <a:ext uri="{FF2B5EF4-FFF2-40B4-BE49-F238E27FC236}">
                <a16:creationId xmlns:a16="http://schemas.microsoft.com/office/drawing/2014/main" id="{B3319C39-AD79-442D-9829-260C19131895}"/>
              </a:ext>
            </a:extLst>
          </p:cNvPr>
          <p:cNvSpPr/>
          <p:nvPr/>
        </p:nvSpPr>
        <p:spPr>
          <a:xfrm>
            <a:off x="514619" y="2891416"/>
            <a:ext cx="5517072" cy="37274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め　　　　　　　　　　　　　よ</a:t>
            </a:r>
            <a:endParaRPr kumimoji="1" lang="en-US" altLang="ja-JP" sz="1400" dirty="0">
              <a:latin typeface="BIZ UDPゴシック" panose="020B0400000000000000" pitchFamily="50" charset="-128"/>
              <a:ea typeface="BIZ UDPゴシック" panose="020B0400000000000000" pitchFamily="50" charset="-128"/>
            </a:endParaRPr>
          </a:p>
        </p:txBody>
      </p:sp>
      <p:sp>
        <p:nvSpPr>
          <p:cNvPr id="8" name="正方形/長方形 7">
            <a:extLst>
              <a:ext uri="{FF2B5EF4-FFF2-40B4-BE49-F238E27FC236}">
                <a16:creationId xmlns:a16="http://schemas.microsoft.com/office/drawing/2014/main" id="{945D6680-7339-4363-B55B-7F91350027BD}"/>
              </a:ext>
            </a:extLst>
          </p:cNvPr>
          <p:cNvSpPr/>
          <p:nvPr/>
        </p:nvSpPr>
        <p:spPr>
          <a:xfrm>
            <a:off x="319571" y="4088818"/>
            <a:ext cx="5517072" cy="37274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せん　　　　　せん　　　　あいだ</a:t>
            </a:r>
            <a:endParaRPr kumimoji="1" lang="en-US" altLang="ja-JP" sz="1400" dirty="0">
              <a:latin typeface="BIZ UDPゴシック" panose="020B0400000000000000" pitchFamily="50" charset="-128"/>
              <a:ea typeface="BIZ UDPゴシック" panose="020B0400000000000000" pitchFamily="50" charset="-128"/>
            </a:endParaRPr>
          </a:p>
        </p:txBody>
      </p:sp>
      <p:sp>
        <p:nvSpPr>
          <p:cNvPr id="9" name="正方形/長方形 8">
            <a:extLst>
              <a:ext uri="{FF2B5EF4-FFF2-40B4-BE49-F238E27FC236}">
                <a16:creationId xmlns:a16="http://schemas.microsoft.com/office/drawing/2014/main" id="{25620AD4-0402-4EC9-A602-3E34ACA3AC17}"/>
              </a:ext>
            </a:extLst>
          </p:cNvPr>
          <p:cNvSpPr/>
          <p:nvPr/>
        </p:nvSpPr>
        <p:spPr>
          <a:xfrm>
            <a:off x="205729" y="4779310"/>
            <a:ext cx="5825962" cy="32461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　ちか　　　　　ほう　　　　　め　　　　　　　　　　　　　よ</a:t>
            </a:r>
            <a:endParaRPr kumimoji="1" lang="en-US" altLang="ja-JP" sz="1400" dirty="0">
              <a:latin typeface="BIZ UDPゴシック" panose="020B0400000000000000" pitchFamily="50" charset="-128"/>
              <a:ea typeface="BIZ UDPゴシック" panose="020B0400000000000000" pitchFamily="50" charset="-128"/>
            </a:endParaRPr>
          </a:p>
        </p:txBody>
      </p:sp>
      <p:pic>
        <p:nvPicPr>
          <p:cNvPr id="13" name="Picture 2" descr="温度計　理科 に対する画像結果">
            <a:extLst>
              <a:ext uri="{FF2B5EF4-FFF2-40B4-BE49-F238E27FC236}">
                <a16:creationId xmlns:a16="http://schemas.microsoft.com/office/drawing/2014/main" id="{9978B3E6-B4ED-463A-81A8-3D75C4C1F5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662" y="912202"/>
            <a:ext cx="1374580" cy="215843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図 13">
            <a:extLst>
              <a:ext uri="{FF2B5EF4-FFF2-40B4-BE49-F238E27FC236}">
                <a16:creationId xmlns:a16="http://schemas.microsoft.com/office/drawing/2014/main" id="{E52C0AE0-7069-40CB-B01F-9496C66E2F6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6401" t="21415" r="19553" b="16550"/>
          <a:stretch/>
        </p:blipFill>
        <p:spPr>
          <a:xfrm>
            <a:off x="8917451" y="4326753"/>
            <a:ext cx="2977357" cy="2162898"/>
          </a:xfrm>
          <a:prstGeom prst="rect">
            <a:avLst/>
          </a:prstGeom>
        </p:spPr>
      </p:pic>
      <p:pic>
        <p:nvPicPr>
          <p:cNvPr id="15" name="Picture 2" descr="温度計　理科 に対する画像結果">
            <a:extLst>
              <a:ext uri="{FF2B5EF4-FFF2-40B4-BE49-F238E27FC236}">
                <a16:creationId xmlns:a16="http://schemas.microsoft.com/office/drawing/2014/main" id="{9E696E6A-825D-49B3-9528-98C61E8092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490" t="56236" r="23135" b="3076"/>
          <a:stretch/>
        </p:blipFill>
        <p:spPr bwMode="auto">
          <a:xfrm>
            <a:off x="9106766" y="530028"/>
            <a:ext cx="1168106" cy="25406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17" name="直線矢印コネクタ 16">
            <a:extLst>
              <a:ext uri="{FF2B5EF4-FFF2-40B4-BE49-F238E27FC236}">
                <a16:creationId xmlns:a16="http://schemas.microsoft.com/office/drawing/2014/main" id="{EA9D516E-B784-4BD0-AD36-9D76EC643532}"/>
              </a:ext>
            </a:extLst>
          </p:cNvPr>
          <p:cNvCxnSpPr>
            <a:cxnSpLocks/>
          </p:cNvCxnSpPr>
          <p:nvPr/>
        </p:nvCxnSpPr>
        <p:spPr>
          <a:xfrm>
            <a:off x="10003009" y="2658025"/>
            <a:ext cx="1281513" cy="38769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9" name="正方形/長方形 18">
            <a:extLst>
              <a:ext uri="{FF2B5EF4-FFF2-40B4-BE49-F238E27FC236}">
                <a16:creationId xmlns:a16="http://schemas.microsoft.com/office/drawing/2014/main" id="{D1E994DE-9BC9-4F01-8D4C-74E725FB137D}"/>
              </a:ext>
            </a:extLst>
          </p:cNvPr>
          <p:cNvSpPr/>
          <p:nvPr/>
        </p:nvSpPr>
        <p:spPr>
          <a:xfrm>
            <a:off x="8682175" y="3189242"/>
            <a:ext cx="2041069" cy="34481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dirty="0"/>
              <a:t>【</a:t>
            </a:r>
            <a:r>
              <a:rPr lang="ja-JP" altLang="en-US" dirty="0"/>
              <a:t>えきだめ</a:t>
            </a:r>
            <a:r>
              <a:rPr kumimoji="1" lang="en-US" altLang="ja-JP" dirty="0"/>
              <a:t>】</a:t>
            </a:r>
            <a:endParaRPr kumimoji="1" lang="ja-JP" altLang="en-US" dirty="0"/>
          </a:p>
        </p:txBody>
      </p:sp>
      <p:sp>
        <p:nvSpPr>
          <p:cNvPr id="20" name="正方形/長方形 19">
            <a:extLst>
              <a:ext uri="{FF2B5EF4-FFF2-40B4-BE49-F238E27FC236}">
                <a16:creationId xmlns:a16="http://schemas.microsoft.com/office/drawing/2014/main" id="{6CC72F6B-FEEC-4704-915C-47D0B3168960}"/>
              </a:ext>
            </a:extLst>
          </p:cNvPr>
          <p:cNvSpPr/>
          <p:nvPr/>
        </p:nvSpPr>
        <p:spPr>
          <a:xfrm>
            <a:off x="10103418" y="3189242"/>
            <a:ext cx="2041069" cy="34481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dirty="0"/>
              <a:t>【</a:t>
            </a:r>
            <a:r>
              <a:rPr kumimoji="1" lang="ja-JP" altLang="en-US" dirty="0"/>
              <a:t>温度計</a:t>
            </a:r>
            <a:r>
              <a:rPr kumimoji="1" lang="en-US" altLang="ja-JP" dirty="0"/>
              <a:t>】</a:t>
            </a:r>
            <a:endParaRPr kumimoji="1" lang="ja-JP" altLang="en-US" dirty="0"/>
          </a:p>
        </p:txBody>
      </p:sp>
      <p:pic>
        <p:nvPicPr>
          <p:cNvPr id="22" name="図 21">
            <a:extLst>
              <a:ext uri="{FF2B5EF4-FFF2-40B4-BE49-F238E27FC236}">
                <a16:creationId xmlns:a16="http://schemas.microsoft.com/office/drawing/2014/main" id="{B6CB35A3-0CAF-4CD7-9215-E9F7A755FFE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45322" t="36315" r="3095" b="29649"/>
          <a:stretch/>
        </p:blipFill>
        <p:spPr>
          <a:xfrm>
            <a:off x="5307841" y="5072646"/>
            <a:ext cx="3256696" cy="1611585"/>
          </a:xfrm>
          <a:prstGeom prst="rect">
            <a:avLst/>
          </a:prstGeom>
        </p:spPr>
      </p:pic>
      <p:pic>
        <p:nvPicPr>
          <p:cNvPr id="23" name="図 22">
            <a:extLst>
              <a:ext uri="{FF2B5EF4-FFF2-40B4-BE49-F238E27FC236}">
                <a16:creationId xmlns:a16="http://schemas.microsoft.com/office/drawing/2014/main" id="{C1C95C3B-94E6-463E-BD77-7C65808E2B62}"/>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5673" t="33728" r="55478" b="29649"/>
          <a:stretch/>
        </p:blipFill>
        <p:spPr>
          <a:xfrm>
            <a:off x="5056916" y="1593995"/>
            <a:ext cx="3528660" cy="2494823"/>
          </a:xfrm>
          <a:prstGeom prst="rect">
            <a:avLst/>
          </a:prstGeom>
        </p:spPr>
      </p:pic>
      <p:sp>
        <p:nvSpPr>
          <p:cNvPr id="26" name="正方形/長方形 25">
            <a:extLst>
              <a:ext uri="{FF2B5EF4-FFF2-40B4-BE49-F238E27FC236}">
                <a16:creationId xmlns:a16="http://schemas.microsoft.com/office/drawing/2014/main" id="{53C7DB73-7965-431E-B314-977955B5ACA3}"/>
              </a:ext>
            </a:extLst>
          </p:cNvPr>
          <p:cNvSpPr/>
          <p:nvPr/>
        </p:nvSpPr>
        <p:spPr>
          <a:xfrm>
            <a:off x="8682175" y="417874"/>
            <a:ext cx="3382864" cy="6289471"/>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0C29C67D-DC8C-49E7-AE4B-3BA11E892E0D}"/>
              </a:ext>
            </a:extLst>
          </p:cNvPr>
          <p:cNvSpPr/>
          <p:nvPr/>
        </p:nvSpPr>
        <p:spPr>
          <a:xfrm>
            <a:off x="514619" y="1582755"/>
            <a:ext cx="5517072" cy="37274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め　　　　　　　　　　　　　よ　　　　　かた</a:t>
            </a:r>
            <a:endParaRPr lang="en-US" altLang="ja-JP" sz="1400" dirty="0">
              <a:latin typeface="BIZ UDPゴシック" panose="020B0400000000000000" pitchFamily="50" charset="-128"/>
              <a:ea typeface="BIZ UDPゴシック" panose="020B0400000000000000" pitchFamily="50" charset="-128"/>
            </a:endParaRPr>
          </a:p>
        </p:txBody>
      </p:sp>
      <p:sp>
        <p:nvSpPr>
          <p:cNvPr id="21" name="テキスト ボックス 20">
            <a:extLst>
              <a:ext uri="{FF2B5EF4-FFF2-40B4-BE49-F238E27FC236}">
                <a16:creationId xmlns:a16="http://schemas.microsoft.com/office/drawing/2014/main" id="{9C0D9CAE-5B99-45E4-B004-8255EA043029}"/>
              </a:ext>
            </a:extLst>
          </p:cNvPr>
          <p:cNvSpPr txBox="1"/>
          <p:nvPr/>
        </p:nvSpPr>
        <p:spPr>
          <a:xfrm>
            <a:off x="10456251" y="2851871"/>
            <a:ext cx="1706179" cy="479964"/>
          </a:xfrm>
          <a:prstGeom prst="rect">
            <a:avLst/>
          </a:prstGeom>
          <a:noFill/>
        </p:spPr>
        <p:txBody>
          <a:bodyPr wrap="square" rtlCol="0" anchor="ctr" anchorCtr="0">
            <a:noAutofit/>
          </a:bodyPr>
          <a:lstStyle/>
          <a:p>
            <a:pPr algn="just"/>
            <a:r>
              <a:rPr lang="ja-JP" altLang="en-US" sz="2000" dirty="0">
                <a:latin typeface="HG創英ﾌﾟﾚｾﾞﾝｽEB" panose="02020809000000000000" pitchFamily="17" charset="-128"/>
                <a:ea typeface="HG創英ﾌﾟﾚｾﾞﾝｽEB" panose="02020809000000000000" pitchFamily="17" charset="-128"/>
              </a:rPr>
              <a:t>　</a:t>
            </a:r>
            <a:r>
              <a:rPr lang="ja-JP" altLang="en-US" sz="1050" dirty="0">
                <a:latin typeface="HG創英ﾌﾟﾚｾﾞﾝｽEB" panose="02020809000000000000" pitchFamily="17" charset="-128"/>
                <a:ea typeface="HG創英ﾌﾟﾚｾﾞﾝｽEB" panose="02020809000000000000" pitchFamily="17" charset="-128"/>
              </a:rPr>
              <a:t>おんどけい</a:t>
            </a:r>
            <a:endParaRPr kumimoji="1" lang="ja-JP" altLang="en-US" sz="1050" dirty="0">
              <a:latin typeface="HG創英ﾌﾟﾚｾﾞﾝｽEB" panose="02020809000000000000" pitchFamily="17" charset="-128"/>
              <a:ea typeface="HG創英ﾌﾟﾚｾﾞﾝｽEB" panose="02020809000000000000" pitchFamily="17" charset="-128"/>
            </a:endParaRPr>
          </a:p>
        </p:txBody>
      </p:sp>
    </p:spTree>
    <p:extLst>
      <p:ext uri="{BB962C8B-B14F-4D97-AF65-F5344CB8AC3E}">
        <p14:creationId xmlns:p14="http://schemas.microsoft.com/office/powerpoint/2010/main" val="258075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additive="base">
                                        <p:cTn id="41" dur="500" fill="hold"/>
                                        <p:tgtEl>
                                          <p:spTgt spid="27"/>
                                        </p:tgtEl>
                                        <p:attrNameLst>
                                          <p:attrName>ppt_x</p:attrName>
                                        </p:attrNameLst>
                                      </p:cBhvr>
                                      <p:tavLst>
                                        <p:tav tm="0">
                                          <p:val>
                                            <p:strVal val="#ppt_x"/>
                                          </p:val>
                                        </p:tav>
                                        <p:tav tm="100000">
                                          <p:val>
                                            <p:strVal val="#ppt_x"/>
                                          </p:val>
                                        </p:tav>
                                      </p:tavLst>
                                    </p:anim>
                                    <p:anim calcmode="lin" valueType="num">
                                      <p:cBhvr additive="base">
                                        <p:cTn id="42" dur="500" fill="hold"/>
                                        <p:tgtEl>
                                          <p:spTgt spid="27"/>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additive="base">
                                        <p:cTn id="45" dur="500" fill="hold"/>
                                        <p:tgtEl>
                                          <p:spTgt spid="6"/>
                                        </p:tgtEl>
                                        <p:attrNameLst>
                                          <p:attrName>ppt_x</p:attrName>
                                        </p:attrNameLst>
                                      </p:cBhvr>
                                      <p:tavLst>
                                        <p:tav tm="0">
                                          <p:val>
                                            <p:strVal val="#ppt_x"/>
                                          </p:val>
                                        </p:tav>
                                        <p:tav tm="100000">
                                          <p:val>
                                            <p:strVal val="#ppt_x"/>
                                          </p:val>
                                        </p:tav>
                                      </p:tavLst>
                                    </p:anim>
                                    <p:anim calcmode="lin" valueType="num">
                                      <p:cBhvr additive="base">
                                        <p:cTn id="46" dur="500" fill="hold"/>
                                        <p:tgtEl>
                                          <p:spTgt spid="6"/>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additive="base">
                                        <p:cTn id="53" dur="500" fill="hold"/>
                                        <p:tgtEl>
                                          <p:spTgt spid="8"/>
                                        </p:tgtEl>
                                        <p:attrNameLst>
                                          <p:attrName>ppt_x</p:attrName>
                                        </p:attrNameLst>
                                      </p:cBhvr>
                                      <p:tavLst>
                                        <p:tav tm="0">
                                          <p:val>
                                            <p:strVal val="#ppt_x"/>
                                          </p:val>
                                        </p:tav>
                                        <p:tav tm="100000">
                                          <p:val>
                                            <p:strVal val="#ppt_x"/>
                                          </p:val>
                                        </p:tav>
                                      </p:tavLst>
                                    </p:anim>
                                    <p:anim calcmode="lin" valueType="num">
                                      <p:cBhvr additive="base">
                                        <p:cTn id="54" dur="500" fill="hold"/>
                                        <p:tgtEl>
                                          <p:spTgt spid="8"/>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additive="base">
                                        <p:cTn id="57" dur="500" fill="hold"/>
                                        <p:tgtEl>
                                          <p:spTgt spid="9"/>
                                        </p:tgtEl>
                                        <p:attrNameLst>
                                          <p:attrName>ppt_x</p:attrName>
                                        </p:attrNameLst>
                                      </p:cBhvr>
                                      <p:tavLst>
                                        <p:tav tm="0">
                                          <p:val>
                                            <p:strVal val="#ppt_x"/>
                                          </p:val>
                                        </p:tav>
                                        <p:tav tm="100000">
                                          <p:val>
                                            <p:strVal val="#ppt_x"/>
                                          </p:val>
                                        </p:tav>
                                      </p:tavLst>
                                    </p:anim>
                                    <p:anim calcmode="lin" valueType="num">
                                      <p:cBhvr additive="base">
                                        <p:cTn id="5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ppt_x"/>
                                          </p:val>
                                        </p:tav>
                                        <p:tav tm="100000">
                                          <p:val>
                                            <p:strVal val="#ppt_x"/>
                                          </p:val>
                                        </p:tav>
                                      </p:tavLst>
                                    </p:anim>
                                    <p:anim calcmode="lin" valueType="num">
                                      <p:cBhvr additive="base">
                                        <p:cTn id="6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7" grpId="0"/>
      <p:bldP spid="8" grpId="0"/>
      <p:bldP spid="9" grpId="0"/>
      <p:bldP spid="19" grpId="0"/>
      <p:bldP spid="27" grpId="0"/>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1566</TotalTime>
  <Words>362</Words>
  <Application>Microsoft Office PowerPoint</Application>
  <PresentationFormat>ワイド画面</PresentationFormat>
  <Paragraphs>340</Paragraphs>
  <Slides>15</Slides>
  <Notes>15</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15</vt:i4>
      </vt:variant>
    </vt:vector>
  </HeadingPairs>
  <TitlesOfParts>
    <vt:vector size="25" baseType="lpstr">
      <vt:lpstr>BIZ UDPゴシック</vt:lpstr>
      <vt:lpstr>HGPｺﾞｼｯｸE</vt:lpstr>
      <vt:lpstr>HG創英ﾌﾟﾚｾﾞﾝｽEB</vt:lpstr>
      <vt:lpstr>ＭＳ ゴシック</vt:lpstr>
      <vt:lpstr>UD デジタル 教科書体 NK-B</vt:lpstr>
      <vt:lpstr>UD デジタル 教科書体 NK-R</vt:lpstr>
      <vt:lpstr>游ゴシック</vt:lpstr>
      <vt:lpstr>游ゴシック Light</vt:lpstr>
      <vt:lpstr>Arial</vt:lpstr>
      <vt:lpstr>Office テーマ</vt:lpstr>
      <vt:lpstr> 日なたと日かげ</vt:lpstr>
      <vt:lpstr>言葉の紹介</vt:lpstr>
      <vt:lpstr>PowerPoint プレゼンテーション</vt:lpstr>
      <vt:lpstr>問題</vt:lpstr>
      <vt:lpstr>　　　　日なたと日かげで、　  地面のちがいを調べてみよう。</vt:lpstr>
      <vt:lpstr>PowerPoint プレゼンテーション</vt:lpstr>
      <vt:lpstr>PowerPoint プレゼンテーション</vt:lpstr>
      <vt:lpstr>PowerPoint プレゼンテーション</vt:lpstr>
      <vt:lpstr>【温度計の使い方】</vt:lpstr>
      <vt:lpstr>【温度計の使い方】</vt:lpstr>
      <vt:lpstr>PowerPoint プレゼンテーション</vt:lpstr>
      <vt:lpstr>PowerPoint プレゼンテーション</vt:lpstr>
      <vt:lpstr>PowerPoint プレゼンテーション</vt:lpstr>
      <vt:lpstr>言葉の紹介</vt:lpstr>
      <vt:lpstr>振り返り</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理科 生命「植物の発芽、成長、結実」A 高等部第１段階</dc:title>
  <dc:creator>髙橋 利典</dc:creator>
  <cp:lastModifiedBy>Windows ユーザー</cp:lastModifiedBy>
  <cp:revision>132</cp:revision>
  <cp:lastPrinted>2021-07-16T00:15:01Z</cp:lastPrinted>
  <dcterms:created xsi:type="dcterms:W3CDTF">2021-06-01T22:54:30Z</dcterms:created>
  <dcterms:modified xsi:type="dcterms:W3CDTF">2021-07-26T22:27:31Z</dcterms:modified>
</cp:coreProperties>
</file>