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5" r:id="rId4"/>
    <p:sldId id="266" r:id="rId5"/>
    <p:sldId id="267" r:id="rId6"/>
    <p:sldId id="268" r:id="rId7"/>
    <p:sldId id="269" r:id="rId8"/>
    <p:sldId id="270" r:id="rId9"/>
    <p:sldId id="271" r:id="rId10"/>
    <p:sldId id="272" r:id="rId11"/>
    <p:sldId id="273" r:id="rId12"/>
    <p:sldId id="275" r:id="rId13"/>
    <p:sldId id="276" r:id="rId14"/>
    <p:sldId id="274" r:id="rId15"/>
    <p:sldId id="277" r:id="rId16"/>
    <p:sldId id="279" r:id="rId17"/>
    <p:sldId id="278" r:id="rId18"/>
    <p:sldId id="263"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BDD7EE"/>
    <a:srgbClr val="FFFF99"/>
    <a:srgbClr val="66FFFF"/>
    <a:srgbClr val="FFCCFF"/>
    <a:srgbClr val="FFCC66"/>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53" autoAdjust="0"/>
  </p:normalViewPr>
  <p:slideViewPr>
    <p:cSldViewPr snapToGrid="0">
      <p:cViewPr varScale="1">
        <p:scale>
          <a:sx n="58" d="100"/>
          <a:sy n="58" d="100"/>
        </p:scale>
        <p:origin x="96" y="348"/>
      </p:cViewPr>
      <p:guideLst/>
    </p:cSldViewPr>
  </p:slideViewPr>
  <p:notesTextViewPr>
    <p:cViewPr>
      <p:scale>
        <a:sx n="1" d="1"/>
        <a:sy n="1" d="1"/>
      </p:scale>
      <p:origin x="0" y="0"/>
    </p:cViewPr>
  </p:notesTextViewPr>
  <p:sorterViewPr>
    <p:cViewPr varScale="1">
      <p:scale>
        <a:sx n="1" d="1"/>
        <a:sy n="1" d="1"/>
      </p:scale>
      <p:origin x="0" y="-3780"/>
    </p:cViewPr>
  </p:sorterViewPr>
  <p:notesViewPr>
    <p:cSldViewPr snapToGrid="0">
      <p:cViewPr varScale="1">
        <p:scale>
          <a:sx n="49" d="100"/>
          <a:sy n="49" d="100"/>
        </p:scale>
        <p:origin x="29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862559-541E-47C3-A0C3-61932287EF2E}"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780274-A179-4A90-B17F-C51F44E7F639}" type="slidenum">
              <a:rPr kumimoji="1" lang="ja-JP" altLang="en-US" smtClean="0"/>
              <a:t>‹#›</a:t>
            </a:fld>
            <a:endParaRPr kumimoji="1" lang="ja-JP" altLang="en-US"/>
          </a:p>
        </p:txBody>
      </p:sp>
    </p:spTree>
    <p:extLst>
      <p:ext uri="{BB962C8B-B14F-4D97-AF65-F5344CB8AC3E}">
        <p14:creationId xmlns:p14="http://schemas.microsoft.com/office/powerpoint/2010/main" val="1814159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相手の考えを理解して伝えよう</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a:t>
            </a:fld>
            <a:endParaRPr kumimoji="1" lang="ja-JP" altLang="en-US"/>
          </a:p>
        </p:txBody>
      </p:sp>
    </p:spTree>
    <p:extLst>
      <p:ext uri="{BB962C8B-B14F-4D97-AF65-F5344CB8AC3E}">
        <p14:creationId xmlns:p14="http://schemas.microsoft.com/office/powerpoint/2010/main" val="21069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次の問題です。　</a:t>
            </a:r>
            <a:endParaRPr kumimoji="1" lang="en-US" altLang="ja-JP" dirty="0" smtClean="0">
              <a:latin typeface="+mn-ea"/>
            </a:endParaRPr>
          </a:p>
          <a:p>
            <a:r>
              <a:rPr kumimoji="1" lang="ja-JP" altLang="en-US" dirty="0" smtClean="0">
                <a:latin typeface="+mn-ea"/>
              </a:rPr>
              <a:t>　⑤から⑧の文章を読んで、（　　）に接続詞を入れましょう。</a:t>
            </a:r>
            <a:endParaRPr kumimoji="1" lang="en-US" altLang="ja-JP" dirty="0" smtClean="0">
              <a:latin typeface="+mn-ea"/>
            </a:endParaRPr>
          </a:p>
          <a:p>
            <a:r>
              <a:rPr kumimoji="1" lang="ja-JP" altLang="en-US" dirty="0" smtClean="0">
                <a:latin typeface="+mn-ea"/>
              </a:rPr>
              <a:t>　（少し待つ）</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＜クリックで⑤～⑧の回答例を示す＞</a:t>
            </a:r>
            <a:endParaRPr kumimoji="1" lang="en-US" altLang="ja-JP" dirty="0" smtClean="0">
              <a:latin typeface="+mn-ea"/>
            </a:endParaRPr>
          </a:p>
          <a:p>
            <a:r>
              <a:rPr kumimoji="1" lang="ja-JP" altLang="en-US" dirty="0" smtClean="0">
                <a:latin typeface="+mn-ea"/>
              </a:rPr>
              <a:t>　⑤は、規則正しい生活も、バランス良く食べることも、両方とも健康に気を付けるための取組ですので、「また」が入ります。</a:t>
            </a:r>
            <a:endParaRPr kumimoji="1" lang="en-US" altLang="ja-JP" dirty="0" smtClean="0">
              <a:latin typeface="+mn-ea"/>
            </a:endParaRPr>
          </a:p>
          <a:p>
            <a:r>
              <a:rPr kumimoji="1" lang="ja-JP" altLang="en-US" dirty="0" smtClean="0">
                <a:latin typeface="+mn-ea"/>
              </a:rPr>
              <a:t>　⑥は、ひざにすり傷ができた理由を、後ろの文で説明しているので、「なぜなら」が入ります。</a:t>
            </a:r>
            <a:endParaRPr kumimoji="1" lang="en-US" altLang="ja-JP" dirty="0" smtClean="0">
              <a:latin typeface="+mn-ea"/>
            </a:endParaRPr>
          </a:p>
          <a:p>
            <a:r>
              <a:rPr kumimoji="1" lang="ja-JP" altLang="en-US" dirty="0" smtClean="0">
                <a:latin typeface="+mn-ea"/>
              </a:rPr>
              <a:t>　⑦は、連絡の方法についての文です。電話かメールのどちらかを選ぶ内容ですので、「または」が入ります。</a:t>
            </a:r>
            <a:endParaRPr kumimoji="1" lang="en-US" altLang="ja-JP" dirty="0" smtClean="0">
              <a:latin typeface="+mn-ea"/>
            </a:endParaRPr>
          </a:p>
          <a:p>
            <a:r>
              <a:rPr kumimoji="1" lang="ja-JP" altLang="en-US" dirty="0" smtClean="0">
                <a:latin typeface="+mn-ea"/>
              </a:rPr>
              <a:t>　⑧は、風呂掃除から、次の掃除場所を考える内容ですので、「さて」が入ります。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全部できたかな？</a:t>
            </a:r>
            <a:endParaRPr kumimoji="1" lang="en-US" altLang="ja-JP" dirty="0" smtClean="0">
              <a:latin typeface="+mn-ea"/>
            </a:endParaRPr>
          </a:p>
          <a:p>
            <a:r>
              <a:rPr kumimoji="1" lang="ja-JP" altLang="en-US" dirty="0" smtClean="0">
                <a:latin typeface="+mn-ea"/>
              </a:rPr>
              <a:t>　このように、接続詞を使うことで、より分かりやすく、自分の考えを伝えることができます。</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皆さんも、話をするときや文を書くときに接続詞を使い、さらに豊かに伝えられるようになりましょう。</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10</a:t>
            </a:fld>
            <a:endParaRPr kumimoji="1" lang="ja-JP" altLang="en-US" dirty="0"/>
          </a:p>
        </p:txBody>
      </p:sp>
    </p:spTree>
    <p:extLst>
      <p:ext uri="{BB962C8B-B14F-4D97-AF65-F5344CB8AC3E}">
        <p14:creationId xmlns:p14="http://schemas.microsoft.com/office/powerpoint/2010/main" val="19597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自分の考えをまとめよう。</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11</a:t>
            </a:fld>
            <a:endParaRPr kumimoji="1" lang="ja-JP" altLang="en-US"/>
          </a:p>
        </p:txBody>
      </p:sp>
    </p:spTree>
    <p:extLst>
      <p:ext uri="{BB962C8B-B14F-4D97-AF65-F5344CB8AC3E}">
        <p14:creationId xmlns:p14="http://schemas.microsoft.com/office/powerpoint/2010/main" val="410621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特セン高等支援学校の円山　太郎くんは、一日の現場実習が終わり、実習日誌を書こうとしています。</a:t>
            </a:r>
            <a:endParaRPr kumimoji="1" lang="en-US" altLang="ja-JP" dirty="0" smtClean="0"/>
          </a:p>
          <a:p>
            <a:endParaRPr kumimoji="1" lang="en-US" altLang="ja-JP" dirty="0" smtClean="0"/>
          </a:p>
          <a:p>
            <a:r>
              <a:rPr kumimoji="1" lang="ja-JP" altLang="en-US" dirty="0" smtClean="0"/>
              <a:t>　太郎くんは、今日一日の実習を振り返ることにしました。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12</a:t>
            </a:fld>
            <a:endParaRPr kumimoji="1" lang="ja-JP" altLang="en-US"/>
          </a:p>
        </p:txBody>
      </p:sp>
    </p:spTree>
    <p:extLst>
      <p:ext uri="{BB962C8B-B14F-4D97-AF65-F5344CB8AC3E}">
        <p14:creationId xmlns:p14="http://schemas.microsoft.com/office/powerpoint/2010/main" val="370820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太郎くんは、今日の反省をしっかりと担当者に伝えるために、次のように進めることにしました。</a:t>
            </a:r>
          </a:p>
          <a:p>
            <a:endParaRPr kumimoji="1" lang="en-US" altLang="ja-JP" dirty="0" smtClean="0"/>
          </a:p>
          <a:p>
            <a:r>
              <a:rPr kumimoji="1" lang="ja-JP" altLang="en-US" dirty="0" smtClean="0"/>
              <a:t>　＜クリック＞まずは、今日の仕事や出来事を振り返り、メモに書き出すことにしました。</a:t>
            </a:r>
            <a:endParaRPr kumimoji="1" lang="en-US" altLang="ja-JP" dirty="0" smtClean="0"/>
          </a:p>
          <a:p>
            <a:r>
              <a:rPr kumimoji="1" lang="ja-JP" altLang="en-US" dirty="0" smtClean="0"/>
              <a:t>　＜クリック＞次に、国語で習ったことを生かして文を組み立てることにしました。</a:t>
            </a:r>
            <a:endParaRPr kumimoji="1" lang="en-US" altLang="ja-JP" dirty="0" smtClean="0"/>
          </a:p>
          <a:p>
            <a:r>
              <a:rPr kumimoji="1" lang="ja-JP" altLang="en-US" dirty="0" smtClean="0"/>
              <a:t>　＜クリック＞書く内容が整理できたら文章を書きます。</a:t>
            </a:r>
            <a:endParaRPr kumimoji="1" lang="en-US" altLang="ja-JP" dirty="0" smtClean="0"/>
          </a:p>
          <a:p>
            <a:r>
              <a:rPr kumimoji="1" lang="ja-JP" altLang="en-US" dirty="0" smtClean="0"/>
              <a:t>　＜クリック＞担当者に提出する前に、見直し、最後に担当の職員さんに提出する流れで日誌を書くことにしました。</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13</a:t>
            </a:fld>
            <a:endParaRPr kumimoji="1" lang="ja-JP" altLang="en-US"/>
          </a:p>
        </p:txBody>
      </p:sp>
    </p:spTree>
    <p:extLst>
      <p:ext uri="{BB962C8B-B14F-4D97-AF65-F5344CB8AC3E}">
        <p14:creationId xmlns:p14="http://schemas.microsoft.com/office/powerpoint/2010/main" val="341439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太郎くんが書いたメモです。</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＜クリックで以下を順番に表示する＞</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・今日は、一日、解体の仕事をしていて、立ち仕事だったので疲れたこと。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・午後に集中力が途切れて、部品の取り残しが出てしまい、注意を受けたこと。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・昨日は、仕事に疲れたので、リフレッシュのために遅くまでゲームをしてしまった　</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・休憩時間に、一緒に働いているパートの方にそのことを話したら、励まされて</a:t>
            </a:r>
            <a:r>
              <a:rPr kumimoji="1" lang="ja-JP" altLang="en-US" dirty="0" err="1" smtClean="0">
                <a:latin typeface="+mn-ea"/>
              </a:rPr>
              <a:t>あ</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a:t>
            </a:r>
            <a:r>
              <a:rPr kumimoji="1" lang="ja-JP" altLang="en-US" dirty="0" err="1" smtClean="0">
                <a:latin typeface="+mn-ea"/>
              </a:rPr>
              <a:t>めを</a:t>
            </a:r>
            <a:r>
              <a:rPr kumimoji="1" lang="ja-JP" altLang="en-US" dirty="0" smtClean="0">
                <a:latin typeface="+mn-ea"/>
              </a:rPr>
              <a:t>もらって嬉しかったこと。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・今日は、朝、なかなかバスが来なくて、遅刻するんじゃないかと少し不安だった</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・いつも、知らない職員には挨拶ができなかったけれど、今日は自分から挨拶が</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できて、少し自信がついたこと。を書きました。</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また、反省点を踏まえ、次のこともメモに書きました。</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・長時間の立ち仕事ができるよう、体力が必要だと感じたこと。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・午後も集中できるように、今日は、早く寝ようと反省したこと。</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・部品の取り残しがないように、明日は、しっかりと点検を心掛けようと思ったこと。</a:t>
            </a:r>
            <a:endParaRPr kumimoji="1" lang="en-US" altLang="ja-JP" dirty="0" smtClean="0">
              <a:latin typeface="+mn-ea"/>
            </a:endParaRPr>
          </a:p>
          <a:p>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14</a:t>
            </a:fld>
            <a:endParaRPr kumimoji="1" lang="ja-JP" altLang="en-US"/>
          </a:p>
        </p:txBody>
      </p:sp>
    </p:spTree>
    <p:extLst>
      <p:ext uri="{BB962C8B-B14F-4D97-AF65-F5344CB8AC3E}">
        <p14:creationId xmlns:p14="http://schemas.microsoft.com/office/powerpoint/2010/main" val="388090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太郎くんは、メモを基に、書く内容と順序を考えました。</a:t>
            </a:r>
            <a:endParaRPr kumimoji="1" lang="en-US" altLang="ja-JP" dirty="0" smtClean="0"/>
          </a:p>
          <a:p>
            <a:r>
              <a:rPr kumimoji="1" lang="ja-JP" altLang="en-US" dirty="0" smtClean="0"/>
              <a:t>　そのときに、国語の授業で習った、「始め、中、終わり」の組み立てて</a:t>
            </a:r>
            <a:r>
              <a:rPr kumimoji="1" lang="ja-JP" altLang="en-US" dirty="0" err="1" smtClean="0"/>
              <a:t>で</a:t>
            </a:r>
            <a:r>
              <a:rPr kumimoji="1" lang="ja-JP" altLang="en-US" dirty="0" smtClean="0"/>
              <a:t>文の構成を考えることにしました。</a:t>
            </a:r>
            <a:endParaRPr kumimoji="1" lang="en-US" altLang="ja-JP" dirty="0" smtClean="0"/>
          </a:p>
          <a:p>
            <a:r>
              <a:rPr kumimoji="1" lang="ja-JP" altLang="en-US" dirty="0" smtClean="0"/>
              <a:t>　</a:t>
            </a:r>
            <a:endParaRPr kumimoji="1" lang="en-US" altLang="ja-JP" dirty="0" smtClean="0"/>
          </a:p>
          <a:p>
            <a:r>
              <a:rPr kumimoji="1" lang="ja-JP" altLang="en-US" dirty="0" smtClean="0"/>
              <a:t>　＜クリックで組み立て表を背景に表示する＞</a:t>
            </a:r>
            <a:endParaRPr kumimoji="1" lang="en-US" altLang="ja-JP" dirty="0" smtClean="0"/>
          </a:p>
          <a:p>
            <a:r>
              <a:rPr kumimoji="1" lang="ja-JP" altLang="en-US" dirty="0" smtClean="0"/>
              <a:t>　</a:t>
            </a:r>
            <a:endParaRPr kumimoji="1" lang="en-US" altLang="ja-JP" dirty="0" smtClean="0"/>
          </a:p>
          <a:p>
            <a:r>
              <a:rPr kumimoji="1" lang="ja-JP" altLang="en-US" dirty="0" smtClean="0"/>
              <a:t>　＜クリックでメモを整理する＞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15</a:t>
            </a:fld>
            <a:endParaRPr kumimoji="1" lang="ja-JP" altLang="en-US"/>
          </a:p>
        </p:txBody>
      </p:sp>
    </p:spTree>
    <p:extLst>
      <p:ext uri="{BB962C8B-B14F-4D97-AF65-F5344CB8AC3E}">
        <p14:creationId xmlns:p14="http://schemas.microsoft.com/office/powerpoint/2010/main" val="166592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始め・中・終わりの構成で整理してみて、現場実習の目標とは関係の無い内容があったため、中心となる内容に絞って書くことにしました。</a:t>
            </a:r>
            <a:endParaRPr kumimoji="1" lang="en-US" altLang="ja-JP" dirty="0" smtClean="0"/>
          </a:p>
          <a:p>
            <a:r>
              <a:rPr kumimoji="1" lang="ja-JP" altLang="en-US" dirty="0" smtClean="0"/>
              <a:t>　＜クリックで対象としないメモにチェックを入れる＞</a:t>
            </a:r>
            <a:endParaRPr kumimoji="1" lang="en-US" altLang="ja-JP" dirty="0" smtClean="0"/>
          </a:p>
          <a:p>
            <a:r>
              <a:rPr kumimoji="1" lang="ja-JP" altLang="en-US" dirty="0" smtClean="0"/>
              <a:t>　</a:t>
            </a:r>
            <a:endParaRPr kumimoji="1" lang="en-US" altLang="ja-JP" dirty="0" smtClean="0"/>
          </a:p>
          <a:p>
            <a:r>
              <a:rPr kumimoji="1" lang="ja-JP" altLang="en-US" dirty="0" smtClean="0"/>
              <a:t>　また、関係する内容を線で結びながら、整理しました。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＜クリックで関係するメモを線で結ぶ＞</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16</a:t>
            </a:fld>
            <a:endParaRPr kumimoji="1" lang="ja-JP" altLang="en-US"/>
          </a:p>
        </p:txBody>
      </p:sp>
    </p:spTree>
    <p:extLst>
      <p:ext uri="{BB962C8B-B14F-4D97-AF65-F5344CB8AC3E}">
        <p14:creationId xmlns:p14="http://schemas.microsoft.com/office/powerpoint/2010/main" val="113009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太郎くんは、メモを基に、実習日誌の文章を書きました。</a:t>
            </a:r>
            <a:endParaRPr kumimoji="1" lang="en-US" altLang="ja-JP" dirty="0" smtClean="0"/>
          </a:p>
          <a:p>
            <a:r>
              <a:rPr kumimoji="1" lang="ja-JP" altLang="en-US" dirty="0" smtClean="0"/>
              <a:t>　</a:t>
            </a:r>
            <a:endParaRPr kumimoji="1" lang="en-US" altLang="ja-JP" dirty="0" smtClean="0"/>
          </a:p>
          <a:p>
            <a:r>
              <a:rPr kumimoji="1" lang="ja-JP" altLang="en-US" dirty="0" smtClean="0"/>
              <a:t>　太郎くんが書いた日誌は、このような内容です。</a:t>
            </a:r>
            <a:endParaRPr kumimoji="1" lang="en-US" altLang="ja-JP" dirty="0" smtClean="0"/>
          </a:p>
          <a:p>
            <a:r>
              <a:rPr kumimoji="1" lang="ja-JP" altLang="en-US" dirty="0" smtClean="0"/>
              <a:t>　（日誌を読む）</a:t>
            </a:r>
            <a:endParaRPr kumimoji="1" lang="en-US" altLang="ja-JP" dirty="0" smtClean="0"/>
          </a:p>
          <a:p>
            <a:endParaRPr kumimoji="1" lang="en-US" altLang="ja-JP" dirty="0" smtClean="0"/>
          </a:p>
          <a:p>
            <a:r>
              <a:rPr kumimoji="1" lang="ja-JP" altLang="en-US" dirty="0" smtClean="0"/>
              <a:t>　書いたものを一度読み直して見ると、文字の誤りが２カ所ありました。</a:t>
            </a:r>
            <a:endParaRPr kumimoji="1" lang="en-US" altLang="ja-JP" dirty="0" smtClean="0"/>
          </a:p>
          <a:p>
            <a:r>
              <a:rPr kumimoji="1" lang="ja-JP" altLang="en-US" dirty="0" smtClean="0"/>
              <a:t>　皆さんはどこが誤りか分かりますか？</a:t>
            </a:r>
            <a:endParaRPr kumimoji="1" lang="en-US" altLang="ja-JP" dirty="0" smtClean="0"/>
          </a:p>
          <a:p>
            <a:r>
              <a:rPr kumimoji="1" lang="ja-JP" altLang="en-US" dirty="0" smtClean="0"/>
              <a:t>（少し待つ）</a:t>
            </a:r>
            <a:endParaRPr kumimoji="1" lang="en-US" altLang="ja-JP" dirty="0" smtClean="0"/>
          </a:p>
          <a:p>
            <a:r>
              <a:rPr kumimoji="1" lang="ja-JP" altLang="en-US" dirty="0" smtClean="0"/>
              <a:t>　</a:t>
            </a:r>
            <a:endParaRPr kumimoji="1" lang="en-US" altLang="ja-JP" dirty="0" smtClean="0"/>
          </a:p>
          <a:p>
            <a:r>
              <a:rPr kumimoji="1" lang="ja-JP" altLang="en-US" dirty="0" smtClean="0"/>
              <a:t>　＜クリック＞午後が「牛」となっていました。また、＜クリック＞今日が「目」となっていたため、直して担当者に提出しました。</a:t>
            </a:r>
            <a:endParaRPr kumimoji="1" lang="en-US" altLang="ja-JP" dirty="0" smtClean="0"/>
          </a:p>
          <a:p>
            <a:endParaRPr kumimoji="1" lang="en-US" altLang="ja-JP" dirty="0" smtClean="0"/>
          </a:p>
          <a:p>
            <a:r>
              <a:rPr kumimoji="1" lang="ja-JP" altLang="en-US" dirty="0" smtClean="0"/>
              <a:t>　皆さんも、現場実習や作業学習で、日誌を書く機会があると思いますが、筋道の通った文章となるように、構成メモなどを活用し、伝えたいことや知らせたいことなどを明確にして書いてみましょう。</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17</a:t>
            </a:fld>
            <a:endParaRPr kumimoji="1" lang="ja-JP" altLang="en-US"/>
          </a:p>
        </p:txBody>
      </p:sp>
    </p:spTree>
    <p:extLst>
      <p:ext uri="{BB962C8B-B14F-4D97-AF65-F5344CB8AC3E}">
        <p14:creationId xmlns:p14="http://schemas.microsoft.com/office/powerpoint/2010/main" val="377188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今日は、３つのことについて勉強しました。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一つ目は、相手の考えを理解して伝えることでした。</a:t>
            </a:r>
            <a:endParaRPr kumimoji="1" lang="en-US" altLang="ja-JP" dirty="0" smtClean="0">
              <a:latin typeface="+mn-ea"/>
            </a:endParaRPr>
          </a:p>
          <a:p>
            <a:r>
              <a:rPr kumimoji="1" lang="ja-JP" altLang="en-US" dirty="0" smtClean="0">
                <a:latin typeface="+mn-ea"/>
              </a:rPr>
              <a:t>　高校生になると、色々な立場や年齢の人と話す機会が増えます。</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　自分が伝えたいことだけでなく、相手が何を知りたいのかを考えて伝えることが大切です。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smtClean="0">
              <a:effectLst/>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二つ目は、接続詞についてでした。</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色々な種類があり使い分けるのは難しいですが、説明を理解したり、自分の考えを分かりやすく伝えるためにも、正しい使い方を身に付けていきましょう。</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三つ目は、文章の構成についてでした。</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いきなり日誌や手紙を書き出すのではなく、考えを整理するために、文章の構成を考えたり、構成メモを活用したりしてみましょう。</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18</a:t>
            </a:fld>
            <a:endParaRPr kumimoji="1" lang="ja-JP" altLang="en-US"/>
          </a:p>
        </p:txBody>
      </p:sp>
    </p:spTree>
    <p:extLst>
      <p:ext uri="{BB962C8B-B14F-4D97-AF65-F5344CB8AC3E}">
        <p14:creationId xmlns:p14="http://schemas.microsoft.com/office/powerpoint/2010/main" val="168241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特セン高等支援学校の円山　太郎くんは、現場実習を頑張っています。</a:t>
            </a:r>
            <a:endParaRPr kumimoji="1" lang="en-US" altLang="ja-JP" dirty="0" smtClean="0">
              <a:latin typeface="+mn-ea"/>
            </a:endParaRPr>
          </a:p>
          <a:p>
            <a:r>
              <a:rPr kumimoji="1" lang="ja-JP" altLang="en-US" dirty="0" smtClean="0">
                <a:latin typeface="+mn-ea"/>
              </a:rPr>
              <a:t>　２週目に入り、実習先の仕事にも少しずつ慣れてきました。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昨日は、初めての週末でお休みだったので、友達と買い物に行ったり食事をしたりして楽しみました。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休み明けの実習の朝。太郎くんは、会社の社長さんに話し掛けられました。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「実習はどうですか？」と聞かれた太郎くんは、実習期間にあった出来事を思い出してみました。</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2</a:t>
            </a:fld>
            <a:endParaRPr kumimoji="1" lang="ja-JP" altLang="en-US"/>
          </a:p>
        </p:txBody>
      </p:sp>
    </p:spTree>
    <p:extLst>
      <p:ext uri="{BB962C8B-B14F-4D97-AF65-F5344CB8AC3E}">
        <p14:creationId xmlns:p14="http://schemas.microsoft.com/office/powerpoint/2010/main" val="28608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6"/>
            <a:ext cx="5445760" cy="4808165"/>
          </a:xfrm>
        </p:spPr>
        <p:txBody>
          <a:bodyPr/>
          <a:lstStyle/>
          <a:p>
            <a:r>
              <a:rPr kumimoji="1" lang="ja-JP" altLang="en-US" dirty="0" smtClean="0">
                <a:latin typeface="+mn-ea"/>
              </a:rPr>
              <a:t>＜クリックで回想のイラストを順番に表示する＞</a:t>
            </a:r>
            <a:endParaRPr kumimoji="1" lang="en-US" altLang="ja-JP" dirty="0" smtClean="0">
              <a:latin typeface="+mn-ea"/>
            </a:endParaRPr>
          </a:p>
          <a:p>
            <a:r>
              <a:rPr kumimoji="1" lang="ja-JP" altLang="en-US" dirty="0" smtClean="0">
                <a:latin typeface="+mn-ea"/>
              </a:rPr>
              <a:t>　初めに思い出したのは、解体の仕事が楽しかったことでした。</a:t>
            </a:r>
            <a:endParaRPr kumimoji="1" lang="en-US" altLang="ja-JP" dirty="0" smtClean="0">
              <a:latin typeface="+mn-ea"/>
            </a:endParaRPr>
          </a:p>
          <a:p>
            <a:r>
              <a:rPr kumimoji="1" lang="ja-JP" altLang="en-US" dirty="0" smtClean="0">
                <a:latin typeface="+mn-ea"/>
              </a:rPr>
              <a:t>　次に、慣れないパソコン操作が難しくて苦労したことを思い出しました。</a:t>
            </a:r>
            <a:endParaRPr kumimoji="1" lang="en-US" altLang="ja-JP" dirty="0" smtClean="0">
              <a:latin typeface="+mn-ea"/>
            </a:endParaRPr>
          </a:p>
          <a:p>
            <a:r>
              <a:rPr kumimoji="1" lang="ja-JP" altLang="en-US" dirty="0" smtClean="0">
                <a:latin typeface="+mn-ea"/>
              </a:rPr>
              <a:t>　次に、会社の食事がおいしくて、毎日楽しみにしていることを考えました。</a:t>
            </a:r>
            <a:endParaRPr kumimoji="1" lang="en-US" altLang="ja-JP" dirty="0" smtClean="0">
              <a:latin typeface="+mn-ea"/>
            </a:endParaRPr>
          </a:p>
          <a:p>
            <a:r>
              <a:rPr kumimoji="1" lang="ja-JP" altLang="en-US" dirty="0" smtClean="0">
                <a:latin typeface="+mn-ea"/>
              </a:rPr>
              <a:t>　一週間の仕事は、体力的にきつかったけれど、昨日、友達と出かけてリフレッシュしたことも考えました。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いくつか実習の出来事を思い出した中で、太郎君は、＜クリックで不要な思い出を消す＞一番印象に残った「パソコンの仕事が難しいこと」と、「昨日はお休みでリフレッシュできたこと」を伝えようと決めました。</a:t>
            </a:r>
            <a:endParaRPr kumimoji="1" lang="en-US" altLang="ja-JP" dirty="0" smtClean="0">
              <a:latin typeface="+mn-ea"/>
            </a:endParaRPr>
          </a:p>
          <a:p>
            <a:r>
              <a:rPr kumimoji="1" lang="ja-JP" altLang="en-US" dirty="0" smtClean="0">
                <a:latin typeface="+mn-ea"/>
              </a:rPr>
              <a:t>　しかし、太郎くんは、質問に答える前に、社長さんがなぜ実習について聞いたのかを考えてみました。</a:t>
            </a:r>
            <a:endParaRPr kumimoji="1" lang="en-US" altLang="ja-JP" dirty="0" smtClean="0">
              <a:latin typeface="+mn-ea"/>
            </a:endParaRPr>
          </a:p>
          <a:p>
            <a:r>
              <a:rPr kumimoji="1" lang="ja-JP" altLang="en-US" dirty="0" smtClean="0">
                <a:latin typeface="+mn-ea"/>
              </a:rPr>
              <a:t>　実習は、将来ここで働けるかどうかを試す機会ですので、社長さんは、この仕事が自分に合っているかを聞きたいのではないかと考えました。＜クリックで気付いた顔を表示する＞</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太郎くんは、先ほどの感想を、考え直すことにしました。</a:t>
            </a:r>
            <a:endParaRPr kumimoji="1" lang="en-US" altLang="ja-JP" dirty="0" smtClean="0">
              <a:latin typeface="+mn-ea"/>
            </a:endParaRPr>
          </a:p>
          <a:p>
            <a:r>
              <a:rPr kumimoji="1" lang="ja-JP" altLang="en-US" dirty="0" smtClean="0">
                <a:latin typeface="+mn-ea"/>
              </a:rPr>
              <a:t>＜クリックで思い出を戻す＞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将来、ここで働くことを考えると、色々な仕事にチャレンジできるため、やりがいを感じていることに気付きました。</a:t>
            </a:r>
            <a:endParaRPr kumimoji="1" lang="en-US" altLang="ja-JP" dirty="0" smtClean="0">
              <a:latin typeface="+mn-ea"/>
            </a:endParaRPr>
          </a:p>
          <a:p>
            <a:r>
              <a:rPr kumimoji="1" lang="ja-JP" altLang="en-US" dirty="0" smtClean="0">
                <a:latin typeface="+mn-ea"/>
              </a:rPr>
              <a:t>　また、苦手なパソコンも、先輩が丁寧に教えてくれたことによって、少しずつできることが増えてきました。</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3</a:t>
            </a:fld>
            <a:endParaRPr kumimoji="1" lang="ja-JP" altLang="en-US"/>
          </a:p>
        </p:txBody>
      </p:sp>
    </p:spTree>
    <p:extLst>
      <p:ext uri="{BB962C8B-B14F-4D97-AF65-F5344CB8AC3E}">
        <p14:creationId xmlns:p14="http://schemas.microsoft.com/office/powerpoint/2010/main" val="40746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さて、皆さんは、太郎くんの考えを受けて、実習の感想をどのように社長さんに伝えますか？</a:t>
            </a:r>
            <a:endParaRPr kumimoji="1" lang="en-US" altLang="ja-JP" dirty="0" smtClean="0">
              <a:latin typeface="+mn-ea"/>
            </a:endParaRPr>
          </a:p>
          <a:p>
            <a:r>
              <a:rPr kumimoji="1" lang="ja-JP" altLang="en-US" dirty="0" smtClean="0">
                <a:latin typeface="+mn-ea"/>
              </a:rPr>
              <a:t>　少し考えてみてください。</a:t>
            </a:r>
            <a:endParaRPr kumimoji="1" lang="en-US" altLang="ja-JP" dirty="0" smtClean="0">
              <a:latin typeface="+mn-ea"/>
            </a:endParaRPr>
          </a:p>
          <a:p>
            <a:r>
              <a:rPr kumimoji="1" lang="ja-JP" altLang="en-US" dirty="0" smtClean="0">
                <a:latin typeface="+mn-ea"/>
              </a:rPr>
              <a:t>（少し待つ）</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太郎くんは、次のように伝えました。</a:t>
            </a:r>
            <a:endParaRPr kumimoji="1" lang="en-US" altLang="ja-JP" dirty="0" smtClean="0">
              <a:latin typeface="+mn-ea"/>
            </a:endParaRPr>
          </a:p>
          <a:p>
            <a:r>
              <a:rPr kumimoji="1" lang="ja-JP" altLang="en-US" dirty="0" smtClean="0">
                <a:latin typeface="+mn-ea"/>
              </a:rPr>
              <a:t>　＜クリック＞</a:t>
            </a:r>
            <a:endParaRPr kumimoji="1" lang="en-US" altLang="ja-JP" dirty="0" smtClean="0">
              <a:latin typeface="+mn-ea"/>
            </a:endParaRPr>
          </a:p>
          <a:p>
            <a:r>
              <a:rPr kumimoji="1" lang="ja-JP" altLang="en-US" dirty="0" smtClean="0">
                <a:latin typeface="+mn-ea"/>
              </a:rPr>
              <a:t>　「色々な仕事をさせていただけるので、やりがいを感じています。難しい仕事もありますが、先輩が丁寧に教えてくれるので、少しずつ覚えることができました。」</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皆さんは、どのような感想を考えましたか？</a:t>
            </a:r>
            <a:endParaRPr kumimoji="1" lang="en-US" altLang="ja-JP" dirty="0" smtClean="0">
              <a:latin typeface="+mn-ea"/>
            </a:endParaRPr>
          </a:p>
          <a:p>
            <a:r>
              <a:rPr kumimoji="1" lang="ja-JP" altLang="en-US" dirty="0" smtClean="0">
                <a:latin typeface="+mn-ea"/>
              </a:rPr>
              <a:t>　このように、質問に答えるときは、自分が伝えたいことだけでなく、相手が何を知りたいのかを考えて伝えることが大切です。</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4</a:t>
            </a:fld>
            <a:endParaRPr kumimoji="1" lang="ja-JP" altLang="en-US"/>
          </a:p>
        </p:txBody>
      </p:sp>
    </p:spTree>
    <p:extLst>
      <p:ext uri="{BB962C8B-B14F-4D97-AF65-F5344CB8AC3E}">
        <p14:creationId xmlns:p14="http://schemas.microsoft.com/office/powerpoint/2010/main" val="311420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「つなぐ言葉」について勉強しましょう。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5</a:t>
            </a:fld>
            <a:endParaRPr kumimoji="1" lang="ja-JP" altLang="en-US"/>
          </a:p>
        </p:txBody>
      </p:sp>
    </p:spTree>
    <p:extLst>
      <p:ext uri="{BB962C8B-B14F-4D97-AF65-F5344CB8AC3E}">
        <p14:creationId xmlns:p14="http://schemas.microsoft.com/office/powerpoint/2010/main" val="354174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画面の文を見てください。</a:t>
            </a:r>
            <a:endParaRPr kumimoji="1" lang="en-US" altLang="ja-JP" dirty="0" smtClean="0">
              <a:latin typeface="+mn-ea"/>
            </a:endParaRPr>
          </a:p>
          <a:p>
            <a:r>
              <a:rPr kumimoji="1" lang="ja-JP" altLang="en-US" dirty="0" smtClean="0">
                <a:latin typeface="+mn-ea"/>
              </a:rPr>
              <a:t>　「すごくおなかがすいている。（括弧）早く給食の時間になってほしい。」という文があります。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前後の文章をつなぐとき、この括弧には、下の四角にある、３つの言葉のどれが当てはまるでしょうか。</a:t>
            </a:r>
            <a:endParaRPr kumimoji="1" lang="en-US" altLang="ja-JP" dirty="0" smtClean="0">
              <a:latin typeface="+mn-ea"/>
            </a:endParaRPr>
          </a:p>
          <a:p>
            <a:r>
              <a:rPr kumimoji="1" lang="ja-JP" altLang="en-US" dirty="0" smtClean="0">
                <a:latin typeface="+mn-ea"/>
              </a:rPr>
              <a:t>　（少し待つ）</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後ろの文の「給食の時間になってほしい」という理由が、前の文で述べられていますので、この括弧には＜クリック＞「だから」が入ります。</a:t>
            </a:r>
            <a:endParaRPr kumimoji="1" lang="en-US" altLang="ja-JP" dirty="0" smtClean="0">
              <a:latin typeface="+mn-ea"/>
            </a:endParaRPr>
          </a:p>
          <a:p>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このように、文と文をつなぎ、前後の文がどのような関係かを表す言葉を＜クリック＞「接続詞」と言います。</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6</a:t>
            </a:fld>
            <a:endParaRPr kumimoji="1" lang="ja-JP" altLang="en-US"/>
          </a:p>
        </p:txBody>
      </p:sp>
    </p:spTree>
    <p:extLst>
      <p:ext uri="{BB962C8B-B14F-4D97-AF65-F5344CB8AC3E}">
        <p14:creationId xmlns:p14="http://schemas.microsoft.com/office/powerpoint/2010/main" val="358016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rPr>
              <a:t>　接続詞は、意味によっていくつかの種類に分けられます。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ここでは、自分の考えを分かりやすく伝えるための接続詞について学んでいきましょう。</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①は順接です。</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（例）の、「たくさん食べた。だから、お腹がいっぱいだ。」のように、前の文が、後の文の理由や原因となる場合に使います。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他にも、そこで、すると　等があります。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②は逆接です。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（例）の「たくさん練習した。けれども、試合に負けてしまった。」のように、前の文の逆のことが後にきている場合に使います。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他にも、しかし、ところが　等があります。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③は並立です。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（例）の「郵便局によって、それから、買い物に行こう。」のように、前の文と、後の文を同じように並べる場合に使います。</a:t>
            </a:r>
          </a:p>
          <a:p>
            <a:r>
              <a:rPr kumimoji="1" lang="ja-JP" altLang="en-US" sz="1200" dirty="0" smtClean="0">
                <a:latin typeface="+mn-ea"/>
              </a:rPr>
              <a:t>　他にも、そして、また　等があります。</a:t>
            </a:r>
            <a:endParaRPr kumimoji="1" lang="en-US" altLang="ja-JP" sz="1200"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7</a:t>
            </a:fld>
            <a:endParaRPr kumimoji="1" lang="ja-JP" altLang="en-US"/>
          </a:p>
        </p:txBody>
      </p:sp>
    </p:spTree>
    <p:extLst>
      <p:ext uri="{BB962C8B-B14F-4D97-AF65-F5344CB8AC3E}">
        <p14:creationId xmlns:p14="http://schemas.microsoft.com/office/powerpoint/2010/main" val="41060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rPr>
              <a:t>　④は補足です。</a:t>
            </a:r>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（例）の、「本を借りることができます。ただし、一人３冊までです。」のように、前の文について説明を付け加える場合に使います。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他にも、つまり、なぜなら　等があります。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⑤は選択です。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（例）の「おにぎりが好きですか。それとも、パンが好きですか。」のように、</a:t>
            </a:r>
            <a:r>
              <a:rPr kumimoji="1" lang="ja-JP" altLang="en-US" sz="1200" spc="-150" dirty="0" smtClean="0">
                <a:latin typeface="+mn-ea"/>
              </a:rPr>
              <a:t>前後の文を比べたり、どちらかを選んだりする場合</a:t>
            </a:r>
            <a:r>
              <a:rPr kumimoji="1" lang="ja-JP" altLang="en-US" sz="1200" dirty="0" smtClean="0">
                <a:latin typeface="+mn-ea"/>
              </a:rPr>
              <a:t>に使います。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他にも、あるいは、または　等があります。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⑥は転換です。</a:t>
            </a:r>
            <a:endParaRPr kumimoji="1"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rPr>
              <a:t>　（例）の「連絡をくれてありがとう。ところで、今どこにいますか？」のように、前の文から話題を変えて、次に移る場合に使います。</a:t>
            </a:r>
          </a:p>
          <a:p>
            <a:r>
              <a:rPr kumimoji="1" lang="ja-JP" altLang="en-US" sz="1200" dirty="0" smtClean="0">
                <a:latin typeface="+mn-ea"/>
              </a:rPr>
              <a:t>　他にも、さて、では　等があります。</a:t>
            </a:r>
            <a:endParaRPr kumimoji="1" lang="en-US" altLang="ja-JP" sz="1200"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8</a:t>
            </a:fld>
            <a:endParaRPr kumimoji="1" lang="ja-JP" altLang="en-US"/>
          </a:p>
        </p:txBody>
      </p:sp>
    </p:spTree>
    <p:extLst>
      <p:ext uri="{BB962C8B-B14F-4D97-AF65-F5344CB8AC3E}">
        <p14:creationId xmlns:p14="http://schemas.microsoft.com/office/powerpoint/2010/main" val="300837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802762"/>
            <a:ext cx="5704205" cy="3913614"/>
          </a:xfrm>
        </p:spPr>
        <p:txBody>
          <a:bodyPr/>
          <a:lstStyle/>
          <a:p>
            <a:r>
              <a:rPr kumimoji="1" lang="ja-JP" altLang="en-US" dirty="0" smtClean="0">
                <a:latin typeface="+mn-ea"/>
              </a:rPr>
              <a:t>　それでは、いくつかの文章で練習しましょう。</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①から④の文章を読んで、「だから」か「しかし」を入れて文章を完成させてください。</a:t>
            </a:r>
            <a:endParaRPr kumimoji="1" lang="en-US" altLang="ja-JP" dirty="0" smtClean="0">
              <a:latin typeface="+mn-ea"/>
            </a:endParaRPr>
          </a:p>
          <a:p>
            <a:r>
              <a:rPr kumimoji="1" lang="ja-JP" altLang="en-US" dirty="0" smtClean="0">
                <a:latin typeface="+mn-ea"/>
              </a:rPr>
              <a:t>　（少し待つ）</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＜クリックで①～④の回答例を示す＞</a:t>
            </a:r>
            <a:endParaRPr kumimoji="1" lang="en-US" altLang="ja-JP" dirty="0" smtClean="0">
              <a:latin typeface="+mn-ea"/>
            </a:endParaRPr>
          </a:p>
          <a:p>
            <a:r>
              <a:rPr kumimoji="1" lang="ja-JP" altLang="en-US" dirty="0" smtClean="0">
                <a:latin typeface="+mn-ea"/>
              </a:rPr>
              <a:t>　①は、前の文で苦手と言い、後ろの文で大好きと反対のことをいっているので、「しかし」が入ります。</a:t>
            </a:r>
            <a:endParaRPr kumimoji="1" lang="en-US" altLang="ja-JP" dirty="0" smtClean="0">
              <a:latin typeface="+mn-ea"/>
            </a:endParaRPr>
          </a:p>
          <a:p>
            <a:r>
              <a:rPr kumimoji="1" lang="ja-JP" altLang="en-US" dirty="0" smtClean="0">
                <a:latin typeface="+mn-ea"/>
              </a:rPr>
              <a:t>　</a:t>
            </a:r>
            <a:endParaRPr kumimoji="1" lang="en-US" altLang="ja-JP" dirty="0" smtClean="0">
              <a:latin typeface="+mn-ea"/>
            </a:endParaRPr>
          </a:p>
          <a:p>
            <a:r>
              <a:rPr kumimoji="1" lang="ja-JP" altLang="en-US" dirty="0" smtClean="0">
                <a:latin typeface="+mn-ea"/>
              </a:rPr>
              <a:t>　②は、テストが簡単だった理由が前の文で説明されていますので、「だから」が入ります。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③は、②と似ていますが、「たくさん勉強した」と「テストが分からなかった」という反対の内容ですので「しかし」が入ります。</a:t>
            </a:r>
            <a:endParaRPr kumimoji="1" lang="en-US" altLang="ja-JP" dirty="0" smtClean="0">
              <a:latin typeface="+mn-ea"/>
            </a:endParaRPr>
          </a:p>
          <a:p>
            <a:endParaRPr kumimoji="1" lang="en-US" altLang="ja-JP" dirty="0" smtClean="0">
              <a:latin typeface="+mn-ea"/>
            </a:endParaRPr>
          </a:p>
          <a:p>
            <a:r>
              <a:rPr kumimoji="1" lang="ja-JP" altLang="en-US" dirty="0" smtClean="0">
                <a:latin typeface="+mn-ea"/>
              </a:rPr>
              <a:t>　④は、お腹が痛くなった理由が、前の文で説明されているので、「だから」が入ります。</a:t>
            </a:r>
            <a:endParaRPr kumimoji="1" lang="en-US" altLang="ja-JP" dirty="0" smtClean="0">
              <a:latin typeface="+mn-ea"/>
            </a:endParaRP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9</a:t>
            </a:fld>
            <a:endParaRPr kumimoji="1" lang="ja-JP" altLang="en-US"/>
          </a:p>
        </p:txBody>
      </p:sp>
    </p:spTree>
    <p:extLst>
      <p:ext uri="{BB962C8B-B14F-4D97-AF65-F5344CB8AC3E}">
        <p14:creationId xmlns:p14="http://schemas.microsoft.com/office/powerpoint/2010/main" val="414788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0305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3258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1902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999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7396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8521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401937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928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8236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106908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2021/1/21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79974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F4BD-71D5-4F61-BBBD-753EA6A5E59B}" type="datetimeFigureOut">
              <a:rPr kumimoji="1" lang="ja-JP" altLang="en-US" smtClean="0"/>
              <a:t>2021/1/21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5081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UD デジタル 教科書体 NK-B" panose="02020700000000000000" pitchFamily="18" charset="-128"/>
          <a:ea typeface="UD デジタル 教科書体 NK-B" panose="020207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8.png"/><Relationship Id="rId5" Type="http://schemas.openxmlformats.org/officeDocument/2006/relationships/image" Target="../media/image4.jp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相手の考えを理解して伝えよう</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244600" y="2531639"/>
            <a:ext cx="877163" cy="369332"/>
          </a:xfrm>
          <a:prstGeom prst="rect">
            <a:avLst/>
          </a:prstGeom>
          <a:noFill/>
        </p:spPr>
        <p:txBody>
          <a:bodyPr wrap="none" rtlCol="0">
            <a:spAutoFit/>
          </a:bodyPr>
          <a:lstStyle/>
          <a:p>
            <a:r>
              <a:rPr kumimoji="1" lang="ja-JP" altLang="en-US" dirty="0" smtClean="0"/>
              <a:t>あいて</a:t>
            </a:r>
            <a:endParaRPr kumimoji="1" lang="ja-JP" altLang="en-US" dirty="0"/>
          </a:p>
        </p:txBody>
      </p:sp>
      <p:sp>
        <p:nvSpPr>
          <p:cNvPr id="4" name="テキスト ボックス 3"/>
          <p:cNvSpPr txBox="1"/>
          <p:nvPr/>
        </p:nvSpPr>
        <p:spPr>
          <a:xfrm>
            <a:off x="3200400" y="2531639"/>
            <a:ext cx="1403306" cy="369332"/>
          </a:xfrm>
          <a:prstGeom prst="rect">
            <a:avLst/>
          </a:prstGeom>
          <a:noFill/>
        </p:spPr>
        <p:txBody>
          <a:bodyPr wrap="square" rtlCol="0">
            <a:spAutoFit/>
          </a:bodyPr>
          <a:lstStyle/>
          <a:p>
            <a:r>
              <a:rPr lang="ja-JP" altLang="en-US" dirty="0"/>
              <a:t>かんが</a:t>
            </a:r>
            <a:endParaRPr kumimoji="1" lang="ja-JP" altLang="en-US" dirty="0"/>
          </a:p>
        </p:txBody>
      </p:sp>
      <p:sp>
        <p:nvSpPr>
          <p:cNvPr id="5" name="テキスト ボックス 4"/>
          <p:cNvSpPr txBox="1"/>
          <p:nvPr/>
        </p:nvSpPr>
        <p:spPr>
          <a:xfrm>
            <a:off x="5783943" y="2531639"/>
            <a:ext cx="877163" cy="369332"/>
          </a:xfrm>
          <a:prstGeom prst="rect">
            <a:avLst/>
          </a:prstGeom>
          <a:noFill/>
        </p:spPr>
        <p:txBody>
          <a:bodyPr wrap="none" rtlCol="0">
            <a:spAutoFit/>
          </a:bodyPr>
          <a:lstStyle/>
          <a:p>
            <a:r>
              <a:rPr lang="ja-JP" altLang="en-US" dirty="0"/>
              <a:t>りかい</a:t>
            </a:r>
            <a:endParaRPr kumimoji="1" lang="ja-JP" altLang="en-US" dirty="0"/>
          </a:p>
        </p:txBody>
      </p:sp>
      <p:sp>
        <p:nvSpPr>
          <p:cNvPr id="6" name="テキスト ボックス 5"/>
          <p:cNvSpPr txBox="1"/>
          <p:nvPr/>
        </p:nvSpPr>
        <p:spPr>
          <a:xfrm>
            <a:off x="8382000" y="2531639"/>
            <a:ext cx="646331" cy="369332"/>
          </a:xfrm>
          <a:prstGeom prst="rect">
            <a:avLst/>
          </a:prstGeom>
          <a:noFill/>
        </p:spPr>
        <p:txBody>
          <a:bodyPr wrap="none" rtlCol="0">
            <a:spAutoFit/>
          </a:bodyPr>
          <a:lstStyle/>
          <a:p>
            <a:r>
              <a:rPr lang="ja-JP" altLang="en-US" dirty="0"/>
              <a:t>つた</a:t>
            </a:r>
            <a:endParaRPr kumimoji="1" lang="ja-JP" altLang="en-US" dirty="0"/>
          </a:p>
        </p:txBody>
      </p:sp>
    </p:spTree>
    <p:extLst>
      <p:ext uri="{BB962C8B-B14F-4D97-AF65-F5344CB8AC3E}">
        <p14:creationId xmlns:p14="http://schemas.microsoft.com/office/powerpoint/2010/main" val="415965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200" y="188900"/>
            <a:ext cx="11210846" cy="930275"/>
          </a:xfrm>
        </p:spPr>
        <p:txBody>
          <a:bodyPr/>
          <a:lstStyle/>
          <a:p>
            <a:r>
              <a:rPr kumimoji="1" lang="ja-JP" altLang="en-US" dirty="0" smtClean="0"/>
              <a:t>練習問題②</a:t>
            </a:r>
            <a:endParaRPr kumimoji="1" lang="ja-JP" altLang="en-US" dirty="0"/>
          </a:p>
        </p:txBody>
      </p:sp>
      <p:sp>
        <p:nvSpPr>
          <p:cNvPr id="3" name="コンテンツ プレースホルダー 2"/>
          <p:cNvSpPr>
            <a:spLocks noGrp="1"/>
          </p:cNvSpPr>
          <p:nvPr>
            <p:ph idx="1"/>
          </p:nvPr>
        </p:nvSpPr>
        <p:spPr>
          <a:xfrm>
            <a:off x="584200" y="1873598"/>
            <a:ext cx="11210846" cy="4786510"/>
          </a:xfrm>
          <a:solidFill>
            <a:schemeClr val="accent5">
              <a:lumMod val="20000"/>
              <a:lumOff val="80000"/>
            </a:schemeClr>
          </a:solidFill>
          <a:ln>
            <a:solidFill>
              <a:schemeClr val="accent1"/>
            </a:solidFill>
          </a:ln>
        </p:spPr>
        <p:txBody>
          <a:bodyPr anchor="ctr">
            <a:normAutofit/>
          </a:bodyPr>
          <a:lstStyle/>
          <a:p>
            <a:pPr marL="0" indent="0">
              <a:lnSpc>
                <a:spcPct val="100000"/>
              </a:lnSpc>
              <a:buNone/>
            </a:pPr>
            <a:r>
              <a:rPr kumimoji="1" lang="ja-JP" altLang="en-US" sz="3000" dirty="0" smtClean="0">
                <a:latin typeface="UD デジタル 教科書体 NK-B" panose="02020700000000000000" pitchFamily="18" charset="-128"/>
                <a:ea typeface="UD デジタル 教科書体 NK-B" panose="02020700000000000000" pitchFamily="18" charset="-128"/>
              </a:rPr>
              <a:t>⑤ふだんから、規則正しい生活を送るようにしています。　（　　　）、</a:t>
            </a:r>
            <a:endParaRPr kumimoji="1" lang="en-US" altLang="ja-JP" sz="3000" dirty="0" smtClean="0">
              <a:latin typeface="UD デジタル 教科書体 NK-B" panose="02020700000000000000" pitchFamily="18" charset="-128"/>
              <a:ea typeface="UD デジタル 教科書体 NK-B" panose="02020700000000000000" pitchFamily="18" charset="-128"/>
            </a:endParaRPr>
          </a:p>
          <a:p>
            <a:pPr marL="0" indent="0">
              <a:lnSpc>
                <a:spcPct val="100000"/>
              </a:lnSpc>
              <a:buNone/>
            </a:pPr>
            <a:r>
              <a:rPr kumimoji="1" lang="ja-JP" altLang="en-US" sz="3000" dirty="0" smtClean="0">
                <a:latin typeface="UD デジタル 教科書体 NK-B" panose="02020700000000000000" pitchFamily="18" charset="-128"/>
                <a:ea typeface="UD デジタル 教科書体 NK-B" panose="02020700000000000000" pitchFamily="18" charset="-128"/>
              </a:rPr>
              <a:t>　　バランスよく食べることも心がけています。</a:t>
            </a:r>
            <a:endParaRPr kumimoji="1" lang="en-US" altLang="ja-JP" sz="30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kumimoji="1" lang="ja-JP" altLang="en-US" sz="3000" dirty="0" smtClean="0">
                <a:latin typeface="UD デジタル 教科書体 NK-B" panose="02020700000000000000" pitchFamily="18" charset="-128"/>
                <a:ea typeface="UD デジタル 教科書体 NK-B" panose="02020700000000000000" pitchFamily="18" charset="-128"/>
              </a:rPr>
              <a:t>⑥ひざにすり傷ができた。（　　　　　）転んだからだ。</a:t>
            </a:r>
            <a:endParaRPr kumimoji="1" lang="en-US" altLang="ja-JP" sz="30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kumimoji="1" lang="ja-JP" altLang="en-US" sz="3000" dirty="0" smtClean="0">
                <a:latin typeface="UD デジタル 教科書体 NK-B" panose="02020700000000000000" pitchFamily="18" charset="-128"/>
                <a:ea typeface="UD デジタル 教科書体 NK-B" panose="02020700000000000000" pitchFamily="18" charset="-128"/>
              </a:rPr>
              <a:t>⑦電話（　　　　）メールで連絡してください。</a:t>
            </a:r>
            <a:endParaRPr kumimoji="1" lang="en-US" altLang="ja-JP" sz="30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kumimoji="1" lang="ja-JP" altLang="en-US" sz="3000" dirty="0" smtClean="0">
                <a:latin typeface="UD デジタル 教科書体 NK-B" panose="02020700000000000000" pitchFamily="18" charset="-128"/>
                <a:ea typeface="UD デジタル 教科書体 NK-B" panose="02020700000000000000" pitchFamily="18" charset="-128"/>
              </a:rPr>
              <a:t>⑧ふろ場の掃除が終わった。（　　　）、次はどこの掃除をしよう。</a:t>
            </a:r>
            <a:endParaRPr kumimoji="1" lang="en-US" altLang="ja-JP" sz="3000" dirty="0" smtClean="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584200" y="919490"/>
            <a:ext cx="11210846" cy="954107"/>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　次の文章を読んで、（　　）に</a:t>
            </a:r>
            <a:r>
              <a:rPr lang="ja-JP" altLang="en-US" sz="2800" dirty="0" smtClean="0">
                <a:latin typeface="UD デジタル 教科書体 NK-B" panose="02020700000000000000" pitchFamily="18" charset="-128"/>
                <a:ea typeface="UD デジタル 教科書体 NK-B" panose="02020700000000000000" pitchFamily="18" charset="-128"/>
              </a:rPr>
              <a:t>「さて」、「または」、「なぜなら」、　　「また」の</a:t>
            </a:r>
            <a:r>
              <a:rPr kumimoji="1" lang="ja-JP" altLang="en-US" sz="2800" dirty="0" smtClean="0">
                <a:latin typeface="UD デジタル 教科書体 NP-B" panose="02020700000000000000" pitchFamily="18" charset="-128"/>
                <a:ea typeface="UD デジタル 教科書体 NP-B" panose="02020700000000000000" pitchFamily="18" charset="-128"/>
              </a:rPr>
              <a:t>接続詞を入れましょう。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908337" y="45178"/>
            <a:ext cx="2020105"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れんしゅうもんだい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996147" y="842546"/>
            <a:ext cx="43794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つぎ</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1764146" y="833945"/>
            <a:ext cx="74732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ぶんしょう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2832906" y="828898"/>
            <a:ext cx="30008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よ</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270859" y="1259281"/>
            <a:ext cx="76815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せつぞくし</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3520135" y="1259440"/>
            <a:ext cx="31451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3160284" y="1987813"/>
            <a:ext cx="106150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きそく　　　　ただ</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4895822" y="1987813"/>
            <a:ext cx="70884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せいかつ</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5905798" y="1967950"/>
            <a:ext cx="40588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3087570" y="2363559"/>
            <a:ext cx="30970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た</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4993831" y="2592158"/>
            <a:ext cx="51969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こころ</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2773131" y="3484229"/>
            <a:ext cx="42511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きず</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6311678" y="3495831"/>
            <a:ext cx="41069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ころ</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1145451" y="4523733"/>
            <a:ext cx="572593"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でんわ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4609525" y="4523733"/>
            <a:ext cx="643125"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れんらく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1818738" y="5563238"/>
            <a:ext cx="31771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ば</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2631778" y="5563238"/>
            <a:ext cx="514885"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そうじ</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3656987" y="5563238"/>
            <a:ext cx="31290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8488942" y="5563238"/>
            <a:ext cx="514885"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そうじ</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6583654" y="5563238"/>
            <a:ext cx="43794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つぎ</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5905798" y="6290775"/>
            <a:ext cx="184731" cy="369332"/>
          </a:xfrm>
          <a:prstGeom prst="rect">
            <a:avLst/>
          </a:prstGeom>
          <a:noFill/>
        </p:spPr>
        <p:txBody>
          <a:bodyPr wrap="none" rtlCol="0">
            <a:spAutoFit/>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9932265" y="2178400"/>
            <a:ext cx="659155"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また</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5021127" y="3705685"/>
            <a:ext cx="1133644"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なぜなら</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p:cNvSpPr txBox="1"/>
          <p:nvPr/>
        </p:nvSpPr>
        <p:spPr>
          <a:xfrm>
            <a:off x="1999236" y="4747580"/>
            <a:ext cx="896399"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または</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p:cNvSpPr txBox="1"/>
          <p:nvPr/>
        </p:nvSpPr>
        <p:spPr>
          <a:xfrm>
            <a:off x="5474503" y="5776210"/>
            <a:ext cx="659155"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さて</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096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自分の考えをまとめよう</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2308925" y="2531639"/>
            <a:ext cx="877163" cy="369332"/>
          </a:xfrm>
          <a:prstGeom prst="rect">
            <a:avLst/>
          </a:prstGeom>
          <a:noFill/>
        </p:spPr>
        <p:txBody>
          <a:bodyPr wrap="none" rtlCol="0">
            <a:spAutoFit/>
          </a:bodyPr>
          <a:lstStyle/>
          <a:p>
            <a:r>
              <a:rPr kumimoji="1" lang="ja-JP" altLang="en-US" dirty="0" smtClean="0"/>
              <a:t>じぶん</a:t>
            </a:r>
            <a:endParaRPr kumimoji="1" lang="ja-JP" altLang="en-US" dirty="0"/>
          </a:p>
        </p:txBody>
      </p:sp>
      <p:sp>
        <p:nvSpPr>
          <p:cNvPr id="4" name="テキスト ボックス 3"/>
          <p:cNvSpPr txBox="1"/>
          <p:nvPr/>
        </p:nvSpPr>
        <p:spPr>
          <a:xfrm>
            <a:off x="4249182" y="2531639"/>
            <a:ext cx="877163" cy="369332"/>
          </a:xfrm>
          <a:prstGeom prst="rect">
            <a:avLst/>
          </a:prstGeom>
          <a:noFill/>
        </p:spPr>
        <p:txBody>
          <a:bodyPr wrap="none" rtlCol="0">
            <a:spAutoFit/>
          </a:bodyPr>
          <a:lstStyle/>
          <a:p>
            <a:r>
              <a:rPr kumimoji="1" lang="ja-JP" altLang="en-US" dirty="0" smtClean="0"/>
              <a:t>かんが</a:t>
            </a:r>
            <a:endParaRPr kumimoji="1" lang="ja-JP" altLang="en-US" dirty="0"/>
          </a:p>
        </p:txBody>
      </p:sp>
    </p:spTree>
    <p:extLst>
      <p:ext uri="{BB962C8B-B14F-4D97-AF65-F5344CB8AC3E}">
        <p14:creationId xmlns:p14="http://schemas.microsoft.com/office/powerpoint/2010/main" val="59680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1848" y="550747"/>
            <a:ext cx="10515600" cy="1325563"/>
          </a:xfrm>
        </p:spPr>
        <p:txBody>
          <a:bodyPr>
            <a:normAutofit fontScale="90000"/>
          </a:bodyPr>
          <a:lstStyle/>
          <a:p>
            <a:pPr>
              <a:lnSpc>
                <a:spcPts val="5500"/>
              </a:lnSpc>
            </a:pPr>
            <a:r>
              <a:rPr kumimoji="1" lang="ja-JP" altLang="en-US" dirty="0" smtClean="0"/>
              <a:t>一日の現場実習が終わり、太郎くんは、</a:t>
            </a:r>
            <a:r>
              <a:rPr lang="en-US" altLang="ja-JP" dirty="0"/>
              <a:t/>
            </a:r>
            <a:br>
              <a:rPr lang="en-US" altLang="ja-JP" dirty="0"/>
            </a:br>
            <a:r>
              <a:rPr kumimoji="1" lang="ja-JP" altLang="en-US" dirty="0" smtClean="0"/>
              <a:t>実習日誌を書こうとしています。</a:t>
            </a:r>
            <a:endParaRPr kumimoji="1" lang="ja-JP" altLang="en-US" dirty="0"/>
          </a:p>
        </p:txBody>
      </p:sp>
      <p:pic>
        <p:nvPicPr>
          <p:cNvPr id="4" name="コンテンツ プレースホルダー 3"/>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0" b="100000" l="1000" r="90000">
                        <a14:foregroundMark x1="36000" y1="16750" x2="85500" y2="23750"/>
                        <a14:foregroundMark x1="48000" y1="14500" x2="57000" y2="25750"/>
                        <a14:foregroundMark x1="74750" y1="17250" x2="35500" y2="24750"/>
                      </a14:backgroundRemoval>
                    </a14:imgEffect>
                  </a14:imgLayer>
                </a14:imgProps>
              </a:ext>
              <a:ext uri="{28A0092B-C50C-407E-A947-70E740481C1C}">
                <a14:useLocalDpi xmlns:a14="http://schemas.microsoft.com/office/drawing/2010/main" val="0"/>
              </a:ext>
            </a:extLst>
          </a:blip>
          <a:stretch>
            <a:fillRect/>
          </a:stretch>
        </p:blipFill>
        <p:spPr>
          <a:xfrm>
            <a:off x="6979920" y="1911826"/>
            <a:ext cx="4778534" cy="4778534"/>
          </a:xfrm>
        </p:spPr>
      </p:pic>
      <p:sp>
        <p:nvSpPr>
          <p:cNvPr id="5" name="正方形/長方形 4"/>
          <p:cNvSpPr/>
          <p:nvPr/>
        </p:nvSpPr>
        <p:spPr>
          <a:xfrm rot="540537">
            <a:off x="8480595" y="2526335"/>
            <a:ext cx="2558045" cy="671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bg2">
                    <a:lumMod val="50000"/>
                  </a:schemeClr>
                </a:solidFill>
                <a:latin typeface="UD デジタル 教科書体 NK-B" panose="02020700000000000000" pitchFamily="18" charset="-128"/>
                <a:ea typeface="UD デジタル 教科書体 NK-B" panose="02020700000000000000" pitchFamily="18" charset="-128"/>
              </a:rPr>
              <a:t>実習日誌</a:t>
            </a:r>
            <a:endParaRPr kumimoji="1" lang="ja-JP" altLang="en-US" sz="4000" dirty="0">
              <a:solidFill>
                <a:schemeClr val="bg2">
                  <a:lumMod val="50000"/>
                </a:schemeClr>
              </a:solidFill>
              <a:latin typeface="UD デジタル 教科書体 NK-B" panose="02020700000000000000" pitchFamily="18" charset="-128"/>
              <a:ea typeface="UD デジタル 教科書体 NK-B" panose="02020700000000000000" pitchFamily="18" charset="-128"/>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256" y="2085497"/>
            <a:ext cx="3387789" cy="4288340"/>
          </a:xfrm>
          <a:prstGeom prst="rect">
            <a:avLst/>
          </a:prstGeom>
        </p:spPr>
      </p:pic>
      <p:sp>
        <p:nvSpPr>
          <p:cNvPr id="8" name="テキスト ボックス 7"/>
          <p:cNvSpPr txBox="1"/>
          <p:nvPr/>
        </p:nvSpPr>
        <p:spPr>
          <a:xfrm>
            <a:off x="1069936" y="369197"/>
            <a:ext cx="67197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いちにち</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2978798" y="369197"/>
            <a:ext cx="1111202" cy="253916"/>
          </a:xfrm>
          <a:prstGeom prst="rect">
            <a:avLst/>
          </a:prstGeom>
          <a:noFill/>
        </p:spPr>
        <p:txBody>
          <a:bodyPr wrap="none" rtlCol="0">
            <a:spAutoFit/>
          </a:bodyPr>
          <a:lstStyle/>
          <a:p>
            <a:r>
              <a:rPr kumimoji="1" lang="ja-JP" altLang="en-US" sz="1050" dirty="0" err="1" smtClean="0">
                <a:latin typeface="UD デジタル 教科書体 NK-B" panose="02020700000000000000" pitchFamily="18" charset="-128"/>
                <a:ea typeface="UD デジタル 教科書体 NK-B" panose="02020700000000000000" pitchFamily="18" charset="-128"/>
              </a:rPr>
              <a:t>げんば</a:t>
            </a:r>
            <a:r>
              <a:rPr kumimoji="1" lang="ja-JP" altLang="en-US" sz="1050" dirty="0" smtClean="0">
                <a:latin typeface="UD デジタル 教科書体 NK-B" panose="02020700000000000000" pitchFamily="18" charset="-128"/>
                <a:ea typeface="UD デジタル 教科書体 NK-B" panose="02020700000000000000" pitchFamily="18" charset="-128"/>
              </a:rPr>
              <a:t>じっしゅう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5047923" y="369197"/>
            <a:ext cx="31290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6938976" y="369197"/>
            <a:ext cx="52931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たろう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395551" y="1068161"/>
            <a:ext cx="105990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じっしゅうにっし</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3511150" y="1045626"/>
            <a:ext cx="31771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99456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実習日誌を書くために</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256" y="2085497"/>
            <a:ext cx="3387789" cy="4288340"/>
          </a:xfrm>
          <a:prstGeom prst="rect">
            <a:avLst/>
          </a:prstGeom>
        </p:spPr>
      </p:pic>
      <p:sp>
        <p:nvSpPr>
          <p:cNvPr id="8" name="角丸四角形 7"/>
          <p:cNvSpPr/>
          <p:nvPr/>
        </p:nvSpPr>
        <p:spPr>
          <a:xfrm>
            <a:off x="6691745" y="526904"/>
            <a:ext cx="488372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①伝えたいことを書き出す</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9" name="角丸四角形 8"/>
          <p:cNvSpPr/>
          <p:nvPr/>
        </p:nvSpPr>
        <p:spPr>
          <a:xfrm>
            <a:off x="6691743" y="1755873"/>
            <a:ext cx="488372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②文を組み立てる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6691743" y="2984842"/>
            <a:ext cx="488372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③文章を書く</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1" name="角丸四角形 10"/>
          <p:cNvSpPr/>
          <p:nvPr/>
        </p:nvSpPr>
        <p:spPr>
          <a:xfrm>
            <a:off x="6691743" y="4213811"/>
            <a:ext cx="488372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④書いた文章を見直す</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2" name="角丸四角形 11"/>
          <p:cNvSpPr/>
          <p:nvPr/>
        </p:nvSpPr>
        <p:spPr>
          <a:xfrm>
            <a:off x="6691742" y="5442780"/>
            <a:ext cx="488372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⑤担当者に報告する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3" name="下矢印 12"/>
          <p:cNvSpPr/>
          <p:nvPr/>
        </p:nvSpPr>
        <p:spPr>
          <a:xfrm>
            <a:off x="10508672" y="1244229"/>
            <a:ext cx="845128" cy="729024"/>
          </a:xfrm>
          <a:prstGeom prst="downArrow">
            <a:avLst/>
          </a:prstGeom>
          <a:solidFill>
            <a:srgbClr val="BDD7E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0508672" y="2463045"/>
            <a:ext cx="845128" cy="729024"/>
          </a:xfrm>
          <a:prstGeom prst="downArrow">
            <a:avLst/>
          </a:prstGeom>
          <a:solidFill>
            <a:srgbClr val="BDD7E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0508672" y="3734171"/>
            <a:ext cx="845128" cy="729024"/>
          </a:xfrm>
          <a:prstGeom prst="downArrow">
            <a:avLst/>
          </a:prstGeom>
          <a:solidFill>
            <a:srgbClr val="BDD7E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10511335" y="4920984"/>
            <a:ext cx="845128" cy="729024"/>
          </a:xfrm>
          <a:prstGeom prst="downArrow">
            <a:avLst/>
          </a:prstGeom>
          <a:solidFill>
            <a:srgbClr val="BDD7E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572972" y="399946"/>
            <a:ext cx="105990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じっしゅうにっし</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3784106" y="399946"/>
            <a:ext cx="31771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7287263" y="513196"/>
            <a:ext cx="439544"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つた</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9906657" y="526904"/>
            <a:ext cx="1048685"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か　　　　　　　　だ</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7205375" y="1751341"/>
            <a:ext cx="44275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ぶん</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8055454" y="1755715"/>
            <a:ext cx="27764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く</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8852853" y="1761134"/>
            <a:ext cx="30970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た</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7269261" y="2984842"/>
            <a:ext cx="74732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ぶんしょう</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8456687" y="2989696"/>
            <a:ext cx="317716"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か</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7287263" y="4209279"/>
            <a:ext cx="317716"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か</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8456687" y="4216130"/>
            <a:ext cx="74732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ぶんしょう</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9704701" y="4216130"/>
            <a:ext cx="56938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みなお</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447199" y="5456428"/>
            <a:ext cx="859531"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たんとうしゃ</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8945148" y="5456428"/>
            <a:ext cx="61747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ほうこく</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932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2390" y="542809"/>
            <a:ext cx="3954137" cy="1452246"/>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今日は、解体の</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仕事をした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4875736" y="324465"/>
            <a:ext cx="3548891" cy="167059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休憩時間にパート</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職員の方から</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あめをもらった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正方形/長方形 5"/>
          <p:cNvSpPr/>
          <p:nvPr/>
        </p:nvSpPr>
        <p:spPr>
          <a:xfrm>
            <a:off x="7718317" y="2357755"/>
            <a:ext cx="3954137" cy="1452246"/>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一日立ち仕事で</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疲れた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正方形/長方形 6"/>
          <p:cNvSpPr/>
          <p:nvPr/>
        </p:nvSpPr>
        <p:spPr>
          <a:xfrm>
            <a:off x="8873836" y="4172701"/>
            <a:ext cx="2798618" cy="145224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体力が必要</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正方形/長方形 7"/>
          <p:cNvSpPr/>
          <p:nvPr/>
        </p:nvSpPr>
        <p:spPr>
          <a:xfrm>
            <a:off x="7323191" y="5154412"/>
            <a:ext cx="2007846" cy="145224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自分で</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確認する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472390" y="2511396"/>
            <a:ext cx="3954137" cy="145224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部品の取り残しが</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あって注意を受けた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4634678" y="3237519"/>
            <a:ext cx="4031005" cy="145224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昨日は、遅くまで</a:t>
            </a:r>
            <a:endParaRPr kumimoji="1" lang="en-US" altLang="ja-JP" sz="32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ゲームをしてしまった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472389" y="4479983"/>
            <a:ext cx="3102083" cy="1452246"/>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朝、バスが遅れて不安だった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正方形/長方形 11"/>
          <p:cNvSpPr/>
          <p:nvPr/>
        </p:nvSpPr>
        <p:spPr>
          <a:xfrm>
            <a:off x="8873836" y="542809"/>
            <a:ext cx="2798618" cy="145224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午後は集中力が途切れた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正方形/長方形 12"/>
          <p:cNvSpPr/>
          <p:nvPr/>
        </p:nvSpPr>
        <p:spPr>
          <a:xfrm>
            <a:off x="3897789" y="5012144"/>
            <a:ext cx="3102083" cy="1452246"/>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自分から挨拶ができた</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p:cNvSpPr/>
          <p:nvPr/>
        </p:nvSpPr>
        <p:spPr>
          <a:xfrm>
            <a:off x="9748012" y="5439411"/>
            <a:ext cx="2170498" cy="98563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早く寝る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1272722" y="611049"/>
            <a:ext cx="49564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2653419" y="597401"/>
            <a:ext cx="70243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かいたい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1568725" y="1128418"/>
            <a:ext cx="51969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5429344" y="275245"/>
            <a:ext cx="113043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きゅうけいじかん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5559075" y="769519"/>
            <a:ext cx="734496" cy="253916"/>
          </a:xfrm>
          <a:prstGeom prst="rect">
            <a:avLst/>
          </a:prstGeom>
          <a:noFill/>
        </p:spPr>
        <p:txBody>
          <a:bodyPr wrap="none" rtlCol="0">
            <a:spAutoFit/>
          </a:bodyPr>
          <a:lstStyle/>
          <a:p>
            <a:r>
              <a:rPr kumimoji="1" lang="ja-JP" altLang="en-US" sz="1050" dirty="0" err="1" smtClean="0">
                <a:latin typeface="UD デジタル 教科書体 NK-B" panose="02020700000000000000" pitchFamily="18" charset="-128"/>
                <a:ea typeface="UD デジタル 教科書体 NK-B" panose="02020700000000000000" pitchFamily="18" charset="-128"/>
              </a:rPr>
              <a:t>しょ</a:t>
            </a:r>
            <a:r>
              <a:rPr kumimoji="1" lang="ja-JP" altLang="en-US" sz="1050" dirty="0" smtClean="0">
                <a:latin typeface="UD デジタル 教科書体 NK-B" panose="02020700000000000000" pitchFamily="18" charset="-128"/>
                <a:ea typeface="UD デジタル 教科書体 NK-B" panose="02020700000000000000" pitchFamily="18" charset="-128"/>
              </a:rPr>
              <a:t>くいん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6683977" y="769519"/>
            <a:ext cx="44275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かた</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9246399" y="570104"/>
            <a:ext cx="42832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ごご</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0276656" y="548053"/>
            <a:ext cx="113043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しゅうちゅうりょく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9861132" y="1128326"/>
            <a:ext cx="41549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とぎ</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1058561" y="2517667"/>
            <a:ext cx="57419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ぶひん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2170307" y="2517667"/>
            <a:ext cx="29206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と</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2840550" y="2511396"/>
            <a:ext cx="42351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のこ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1910995" y="3070230"/>
            <a:ext cx="64472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ちゅうい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3015736" y="3070230"/>
            <a:ext cx="28725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00931" y="4562807"/>
            <a:ext cx="42511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あさ</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2540882" y="4536124"/>
            <a:ext cx="40588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1369596" y="5058876"/>
            <a:ext cx="569387"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ふあん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4190881" y="5065500"/>
            <a:ext cx="553357"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じぶん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5685729" y="5058876"/>
            <a:ext cx="684803"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あいさつ</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7835313" y="5185495"/>
            <a:ext cx="553357"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じぶん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7677781" y="5738267"/>
            <a:ext cx="662361"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かくにん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10097359" y="5497989"/>
            <a:ext cx="43954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はや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10828000" y="5484351"/>
            <a:ext cx="31611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ね</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9299082" y="4452687"/>
            <a:ext cx="73449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たいりょく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10558090" y="4446674"/>
            <a:ext cx="66396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ひつよう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5312102" y="3289089"/>
            <a:ext cx="52931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きのう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6634857" y="3289089"/>
            <a:ext cx="42992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おそ</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8419924" y="2399904"/>
            <a:ext cx="67197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いちにち</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9164039" y="2399904"/>
            <a:ext cx="30970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た</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p:cNvSpPr txBox="1"/>
          <p:nvPr/>
        </p:nvSpPr>
        <p:spPr>
          <a:xfrm>
            <a:off x="10046359" y="2395036"/>
            <a:ext cx="51969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6" name="テキスト ボックス 45"/>
          <p:cNvSpPr txBox="1"/>
          <p:nvPr/>
        </p:nvSpPr>
        <p:spPr>
          <a:xfrm>
            <a:off x="9101084" y="2933829"/>
            <a:ext cx="44755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つか</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083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down)">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00"/>
                                        <p:tgtEl>
                                          <p:spTgt spid="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down)">
                                      <p:cBhvr>
                                        <p:cTn id="82" dur="500"/>
                                        <p:tgtEl>
                                          <p:spTgt spid="1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down)">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down)">
                                      <p:cBhvr>
                                        <p:cTn id="93" dur="500"/>
                                        <p:tgtEl>
                                          <p:spTgt spid="11"/>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00"/>
                                        <p:tgtEl>
                                          <p:spTgt spid="31"/>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down)">
                                      <p:cBhvr>
                                        <p:cTn id="99" dur="500"/>
                                        <p:tgtEl>
                                          <p:spTgt spid="3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down)">
                                      <p:cBhvr>
                                        <p:cTn id="107" dur="500"/>
                                        <p:tgtEl>
                                          <p:spTgt spid="33"/>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00"/>
                                        <p:tgtEl>
                                          <p:spTgt spid="13"/>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1000"/>
                                        <p:tgtEl>
                                          <p:spTgt spid="7"/>
                                        </p:tgtEl>
                                      </p:cBhvr>
                                    </p:animEffect>
                                    <p:anim calcmode="lin" valueType="num">
                                      <p:cBhvr>
                                        <p:cTn id="119" dur="1000" fill="hold"/>
                                        <p:tgtEl>
                                          <p:spTgt spid="7"/>
                                        </p:tgtEl>
                                        <p:attrNameLst>
                                          <p:attrName>ppt_x</p:attrName>
                                        </p:attrNameLst>
                                      </p:cBhvr>
                                      <p:tavLst>
                                        <p:tav tm="0">
                                          <p:val>
                                            <p:strVal val="#ppt_x"/>
                                          </p:val>
                                        </p:tav>
                                        <p:tav tm="100000">
                                          <p:val>
                                            <p:strVal val="#ppt_x"/>
                                          </p:val>
                                        </p:tav>
                                      </p:tavLst>
                                    </p:anim>
                                    <p:anim calcmode="lin" valueType="num">
                                      <p:cBhvr>
                                        <p:cTn id="120" dur="1000" fill="hold"/>
                                        <p:tgtEl>
                                          <p:spTgt spid="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1000"/>
                                        <p:tgtEl>
                                          <p:spTgt spid="40"/>
                                        </p:tgtEl>
                                      </p:cBhvr>
                                    </p:animEffect>
                                    <p:anim calcmode="lin" valueType="num">
                                      <p:cBhvr>
                                        <p:cTn id="129" dur="1000" fill="hold"/>
                                        <p:tgtEl>
                                          <p:spTgt spid="40"/>
                                        </p:tgtEl>
                                        <p:attrNameLst>
                                          <p:attrName>ppt_x</p:attrName>
                                        </p:attrNameLst>
                                      </p:cBhvr>
                                      <p:tavLst>
                                        <p:tav tm="0">
                                          <p:val>
                                            <p:strVal val="#ppt_x"/>
                                          </p:val>
                                        </p:tav>
                                        <p:tav tm="100000">
                                          <p:val>
                                            <p:strVal val="#ppt_x"/>
                                          </p:val>
                                        </p:tav>
                                      </p:tavLst>
                                    </p:anim>
                                    <p:anim calcmode="lin" valueType="num">
                                      <p:cBhvr>
                                        <p:cTn id="1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1000"/>
                                        <p:tgtEl>
                                          <p:spTgt spid="38"/>
                                        </p:tgtEl>
                                      </p:cBhvr>
                                    </p:animEffect>
                                    <p:anim calcmode="lin" valueType="num">
                                      <p:cBhvr>
                                        <p:cTn id="136" dur="1000" fill="hold"/>
                                        <p:tgtEl>
                                          <p:spTgt spid="38"/>
                                        </p:tgtEl>
                                        <p:attrNameLst>
                                          <p:attrName>ppt_x</p:attrName>
                                        </p:attrNameLst>
                                      </p:cBhvr>
                                      <p:tavLst>
                                        <p:tav tm="0">
                                          <p:val>
                                            <p:strVal val="#ppt_x"/>
                                          </p:val>
                                        </p:tav>
                                        <p:tav tm="100000">
                                          <p:val>
                                            <p:strVal val="#ppt_x"/>
                                          </p:val>
                                        </p:tav>
                                      </p:tavLst>
                                    </p:anim>
                                    <p:anim calcmode="lin" valueType="num">
                                      <p:cBhvr>
                                        <p:cTn id="137" dur="1000" fill="hold"/>
                                        <p:tgtEl>
                                          <p:spTgt spid="38"/>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4"/>
                                        </p:tgtEl>
                                        <p:attrNameLst>
                                          <p:attrName>style.visibility</p:attrName>
                                        </p:attrNameLst>
                                      </p:cBhvr>
                                      <p:to>
                                        <p:strVal val="visible"/>
                                      </p:to>
                                    </p:set>
                                    <p:animEffect transition="in" filter="fade">
                                      <p:cBhvr>
                                        <p:cTn id="140" dur="1000"/>
                                        <p:tgtEl>
                                          <p:spTgt spid="14"/>
                                        </p:tgtEl>
                                      </p:cBhvr>
                                    </p:animEffect>
                                    <p:anim calcmode="lin" valueType="num">
                                      <p:cBhvr>
                                        <p:cTn id="141" dur="1000" fill="hold"/>
                                        <p:tgtEl>
                                          <p:spTgt spid="14"/>
                                        </p:tgtEl>
                                        <p:attrNameLst>
                                          <p:attrName>ppt_x</p:attrName>
                                        </p:attrNameLst>
                                      </p:cBhvr>
                                      <p:tavLst>
                                        <p:tav tm="0">
                                          <p:val>
                                            <p:strVal val="#ppt_x"/>
                                          </p:val>
                                        </p:tav>
                                        <p:tav tm="100000">
                                          <p:val>
                                            <p:strVal val="#ppt_x"/>
                                          </p:val>
                                        </p:tav>
                                      </p:tavLst>
                                    </p:anim>
                                    <p:anim calcmode="lin" valueType="num">
                                      <p:cBhvr>
                                        <p:cTn id="142" dur="1000" fill="hold"/>
                                        <p:tgtEl>
                                          <p:spTgt spid="14"/>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1000"/>
                                        <p:tgtEl>
                                          <p:spTgt spid="37"/>
                                        </p:tgtEl>
                                      </p:cBhvr>
                                    </p:animEffect>
                                    <p:anim calcmode="lin" valueType="num">
                                      <p:cBhvr>
                                        <p:cTn id="146" dur="1000" fill="hold"/>
                                        <p:tgtEl>
                                          <p:spTgt spid="37"/>
                                        </p:tgtEl>
                                        <p:attrNameLst>
                                          <p:attrName>ppt_x</p:attrName>
                                        </p:attrNameLst>
                                      </p:cBhvr>
                                      <p:tavLst>
                                        <p:tav tm="0">
                                          <p:val>
                                            <p:strVal val="#ppt_x"/>
                                          </p:val>
                                        </p:tav>
                                        <p:tav tm="100000">
                                          <p:val>
                                            <p:strVal val="#ppt_x"/>
                                          </p:val>
                                        </p:tav>
                                      </p:tavLst>
                                    </p:anim>
                                    <p:anim calcmode="lin" valueType="num">
                                      <p:cBhvr>
                                        <p:cTn id="14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fade">
                                      <p:cBhvr>
                                        <p:cTn id="152" dur="1000"/>
                                        <p:tgtEl>
                                          <p:spTgt spid="8"/>
                                        </p:tgtEl>
                                      </p:cBhvr>
                                    </p:animEffect>
                                    <p:anim calcmode="lin" valueType="num">
                                      <p:cBhvr>
                                        <p:cTn id="153" dur="1000" fill="hold"/>
                                        <p:tgtEl>
                                          <p:spTgt spid="8"/>
                                        </p:tgtEl>
                                        <p:attrNameLst>
                                          <p:attrName>ppt_x</p:attrName>
                                        </p:attrNameLst>
                                      </p:cBhvr>
                                      <p:tavLst>
                                        <p:tav tm="0">
                                          <p:val>
                                            <p:strVal val="#ppt_x"/>
                                          </p:val>
                                        </p:tav>
                                        <p:tav tm="100000">
                                          <p:val>
                                            <p:strVal val="#ppt_x"/>
                                          </p:val>
                                        </p:tav>
                                      </p:tavLst>
                                    </p:anim>
                                    <p:anim calcmode="lin" valueType="num">
                                      <p:cBhvr>
                                        <p:cTn id="154" dur="1000" fill="hold"/>
                                        <p:tgtEl>
                                          <p:spTgt spid="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fade">
                                      <p:cBhvr>
                                        <p:cTn id="157" dur="1000"/>
                                        <p:tgtEl>
                                          <p:spTgt spid="35"/>
                                        </p:tgtEl>
                                      </p:cBhvr>
                                    </p:animEffect>
                                    <p:anim calcmode="lin" valueType="num">
                                      <p:cBhvr>
                                        <p:cTn id="158" dur="1000" fill="hold"/>
                                        <p:tgtEl>
                                          <p:spTgt spid="35"/>
                                        </p:tgtEl>
                                        <p:attrNameLst>
                                          <p:attrName>ppt_x</p:attrName>
                                        </p:attrNameLst>
                                      </p:cBhvr>
                                      <p:tavLst>
                                        <p:tav tm="0">
                                          <p:val>
                                            <p:strVal val="#ppt_x"/>
                                          </p:val>
                                        </p:tav>
                                        <p:tav tm="100000">
                                          <p:val>
                                            <p:strVal val="#ppt_x"/>
                                          </p:val>
                                        </p:tav>
                                      </p:tavLst>
                                    </p:anim>
                                    <p:anim calcmode="lin" valueType="num">
                                      <p:cBhvr>
                                        <p:cTn id="159" dur="1000" fill="hold"/>
                                        <p:tgtEl>
                                          <p:spTgt spid="35"/>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1000"/>
                                        <p:tgtEl>
                                          <p:spTgt spid="36"/>
                                        </p:tgtEl>
                                      </p:cBhvr>
                                    </p:animEffect>
                                    <p:anim calcmode="lin" valueType="num">
                                      <p:cBhvr>
                                        <p:cTn id="163" dur="1000" fill="hold"/>
                                        <p:tgtEl>
                                          <p:spTgt spid="36"/>
                                        </p:tgtEl>
                                        <p:attrNameLst>
                                          <p:attrName>ppt_x</p:attrName>
                                        </p:attrNameLst>
                                      </p:cBhvr>
                                      <p:tavLst>
                                        <p:tav tm="0">
                                          <p:val>
                                            <p:strVal val="#ppt_x"/>
                                          </p:val>
                                        </p:tav>
                                        <p:tav tm="100000">
                                          <p:val>
                                            <p:strVal val="#ppt_x"/>
                                          </p:val>
                                        </p:tav>
                                      </p:tavLst>
                                    </p:anim>
                                    <p:anim calcmode="lin" valueType="num">
                                      <p:cBhvr>
                                        <p:cTn id="16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58995365"/>
              </p:ext>
            </p:extLst>
          </p:nvPr>
        </p:nvGraphicFramePr>
        <p:xfrm>
          <a:off x="472388" y="432723"/>
          <a:ext cx="11248556" cy="6173934"/>
        </p:xfrm>
        <a:graphic>
          <a:graphicData uri="http://schemas.openxmlformats.org/drawingml/2006/table">
            <a:tbl>
              <a:tblPr firstRow="1" bandRow="1">
                <a:tableStyleId>{93296810-A885-4BE3-A3E7-6D5BEEA58F35}</a:tableStyleId>
              </a:tblPr>
              <a:tblGrid>
                <a:gridCol w="2520194">
                  <a:extLst>
                    <a:ext uri="{9D8B030D-6E8A-4147-A177-3AD203B41FA5}">
                      <a16:colId xmlns:a16="http://schemas.microsoft.com/office/drawing/2014/main" xmlns="" val="1481138412"/>
                    </a:ext>
                  </a:extLst>
                </a:gridCol>
                <a:gridCol w="5153891">
                  <a:extLst>
                    <a:ext uri="{9D8B030D-6E8A-4147-A177-3AD203B41FA5}">
                      <a16:colId xmlns:a16="http://schemas.microsoft.com/office/drawing/2014/main" xmlns="" val="3854492680"/>
                    </a:ext>
                  </a:extLst>
                </a:gridCol>
                <a:gridCol w="2743200">
                  <a:extLst>
                    <a:ext uri="{9D8B030D-6E8A-4147-A177-3AD203B41FA5}">
                      <a16:colId xmlns:a16="http://schemas.microsoft.com/office/drawing/2014/main" xmlns="" val="1131621047"/>
                    </a:ext>
                  </a:extLst>
                </a:gridCol>
                <a:gridCol w="831271">
                  <a:extLst>
                    <a:ext uri="{9D8B030D-6E8A-4147-A177-3AD203B41FA5}">
                      <a16:colId xmlns:a16="http://schemas.microsoft.com/office/drawing/2014/main" xmlns="" val="2419484163"/>
                    </a:ext>
                  </a:extLst>
                </a:gridCol>
              </a:tblGrid>
              <a:tr h="850274">
                <a:tc>
                  <a:txBody>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終わり</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中</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始め</a:t>
                      </a:r>
                      <a:endParaRPr kumimoji="1" lang="ja-JP" altLang="en-US" sz="3200" dirty="0">
                        <a:latin typeface="UD デジタル 教科書体 NK-B" panose="02020700000000000000" pitchFamily="18" charset="-128"/>
                        <a:ea typeface="UD デジタル 教科書体 NK-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3200" dirty="0" smtClean="0">
                          <a:latin typeface="UD デジタル 教科書体 NK-B" panose="02020700000000000000" pitchFamily="18" charset="-128"/>
                          <a:ea typeface="UD デジタル 教科書体 NK-B" panose="02020700000000000000" pitchFamily="18" charset="-128"/>
                        </a:rPr>
                        <a:t>≪伝えたいこと≫　　</a:t>
                      </a: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実習の反省</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3578303"/>
                  </a:ext>
                </a:extLst>
              </a:tr>
              <a:tr h="5323660">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0639157"/>
                  </a:ext>
                </a:extLst>
              </a:tr>
            </a:tbl>
          </a:graphicData>
        </a:graphic>
      </p:graphicFrame>
      <p:grpSp>
        <p:nvGrpSpPr>
          <p:cNvPr id="3" name="グループ化 2"/>
          <p:cNvGrpSpPr/>
          <p:nvPr/>
        </p:nvGrpSpPr>
        <p:grpSpPr>
          <a:xfrm>
            <a:off x="603719" y="1452735"/>
            <a:ext cx="2225948" cy="1191491"/>
            <a:chOff x="603719" y="1006691"/>
            <a:chExt cx="2225948" cy="1191491"/>
          </a:xfrm>
        </p:grpSpPr>
        <p:sp>
          <p:nvSpPr>
            <p:cNvPr id="4" name="正方形/長方形 3"/>
            <p:cNvSpPr/>
            <p:nvPr/>
          </p:nvSpPr>
          <p:spPr>
            <a:xfrm>
              <a:off x="603719" y="1006691"/>
              <a:ext cx="2225948" cy="1191491"/>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今日は、解体の</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仕事をした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801126" y="1068524"/>
              <a:ext cx="4523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1843916" y="1068524"/>
              <a:ext cx="62709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かいたい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1036928" y="1488286"/>
              <a:ext cx="47160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48" name="グループ化 47"/>
          <p:cNvGrpSpPr/>
          <p:nvPr/>
        </p:nvGrpSpPr>
        <p:grpSpPr>
          <a:xfrm>
            <a:off x="4626385" y="1839701"/>
            <a:ext cx="3425794" cy="1013109"/>
            <a:chOff x="4626385" y="1839701"/>
            <a:chExt cx="3425794" cy="1013109"/>
          </a:xfrm>
        </p:grpSpPr>
        <p:sp>
          <p:nvSpPr>
            <p:cNvPr id="5" name="正方形/長方形 4"/>
            <p:cNvSpPr/>
            <p:nvPr/>
          </p:nvSpPr>
          <p:spPr>
            <a:xfrm>
              <a:off x="4626385" y="1866997"/>
              <a:ext cx="3425794" cy="9858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休憩時間にパート職員の方から</a:t>
              </a:r>
              <a:r>
                <a:rPr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あめ</a:t>
              </a: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をもらった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4931728" y="1839701"/>
              <a:ext cx="99578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きゅうけいじかん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6996887" y="1853657"/>
              <a:ext cx="655949" cy="230832"/>
            </a:xfrm>
            <a:prstGeom prst="rect">
              <a:avLst/>
            </a:prstGeom>
            <a:noFill/>
          </p:spPr>
          <p:txBody>
            <a:bodyPr wrap="none" rtlCol="0">
              <a:spAutoFit/>
            </a:bodyPr>
            <a:lstStyle/>
            <a:p>
              <a:r>
                <a:rPr kumimoji="1" lang="ja-JP" altLang="en-US" sz="900" dirty="0" err="1" smtClean="0">
                  <a:latin typeface="UD デジタル 教科書体 NK-B" panose="02020700000000000000" pitchFamily="18" charset="-128"/>
                  <a:ea typeface="UD デジタル 教科書体 NK-B" panose="02020700000000000000" pitchFamily="18" charset="-128"/>
                </a:rPr>
                <a:t>しょ</a:t>
              </a:r>
              <a:r>
                <a:rPr kumimoji="1" lang="ja-JP" altLang="en-US" sz="900" dirty="0" smtClean="0">
                  <a:latin typeface="UD デジタル 教科書体 NK-B" panose="02020700000000000000" pitchFamily="18" charset="-128"/>
                  <a:ea typeface="UD デジタル 教科書体 NK-B" panose="02020700000000000000" pitchFamily="18" charset="-128"/>
                </a:rPr>
                <a:t>くいん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4954711" y="2237214"/>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5" name="グループ化 54"/>
          <p:cNvGrpSpPr/>
          <p:nvPr/>
        </p:nvGrpSpPr>
        <p:grpSpPr>
          <a:xfrm>
            <a:off x="8583407" y="1399308"/>
            <a:ext cx="2126673" cy="1191491"/>
            <a:chOff x="8583407" y="1399308"/>
            <a:chExt cx="2126673" cy="1191491"/>
          </a:xfrm>
        </p:grpSpPr>
        <p:sp>
          <p:nvSpPr>
            <p:cNvPr id="12" name="正方形/長方形 11"/>
            <p:cNvSpPr/>
            <p:nvPr/>
          </p:nvSpPr>
          <p:spPr>
            <a:xfrm>
              <a:off x="8583407" y="1399308"/>
              <a:ext cx="2126673" cy="1191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午後は集中力が途切れた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8807241" y="1443102"/>
              <a:ext cx="39305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ごご</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9564538" y="1461995"/>
              <a:ext cx="99578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しゅうちゅうりょく</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9312791" y="1851196"/>
              <a:ext cx="38343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とぎ</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46" name="グループ化 45"/>
          <p:cNvGrpSpPr/>
          <p:nvPr/>
        </p:nvGrpSpPr>
        <p:grpSpPr>
          <a:xfrm>
            <a:off x="472390" y="2913494"/>
            <a:ext cx="3004753" cy="1050147"/>
            <a:chOff x="472390" y="2913494"/>
            <a:chExt cx="3004753" cy="1050147"/>
          </a:xfrm>
        </p:grpSpPr>
        <p:sp>
          <p:nvSpPr>
            <p:cNvPr id="9" name="正方形/長方形 8"/>
            <p:cNvSpPr/>
            <p:nvPr/>
          </p:nvSpPr>
          <p:spPr>
            <a:xfrm>
              <a:off x="472390" y="2942497"/>
              <a:ext cx="3004753" cy="102114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部品の取り残しが</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あって注意を受けた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878538" y="2914148"/>
              <a:ext cx="518091"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ぶひん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1757530" y="2913494"/>
              <a:ext cx="27764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2237443" y="2921525"/>
              <a:ext cx="39145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のこ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1542501" y="3315894"/>
              <a:ext cx="57900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ちゅうい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2405737" y="3316813"/>
              <a:ext cx="272832"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47" name="グループ化 46"/>
          <p:cNvGrpSpPr/>
          <p:nvPr/>
        </p:nvGrpSpPr>
        <p:grpSpPr>
          <a:xfrm>
            <a:off x="472391" y="4537609"/>
            <a:ext cx="2357276" cy="1191491"/>
            <a:chOff x="472391" y="4537609"/>
            <a:chExt cx="2357276" cy="1191491"/>
          </a:xfrm>
        </p:grpSpPr>
        <p:sp>
          <p:nvSpPr>
            <p:cNvPr id="11" name="正方形/長方形 10"/>
            <p:cNvSpPr/>
            <p:nvPr/>
          </p:nvSpPr>
          <p:spPr>
            <a:xfrm>
              <a:off x="472391" y="4537609"/>
              <a:ext cx="2357276" cy="1191491"/>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朝、バスが遅れて不安だった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619047" y="4565405"/>
              <a:ext cx="39145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あさ</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2008622" y="4566018"/>
              <a:ext cx="37382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おく</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1137584" y="4979586"/>
              <a:ext cx="51488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ふあん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0" name="グループ化 49"/>
          <p:cNvGrpSpPr/>
          <p:nvPr/>
        </p:nvGrpSpPr>
        <p:grpSpPr>
          <a:xfrm>
            <a:off x="3897790" y="5272898"/>
            <a:ext cx="2031955" cy="1191491"/>
            <a:chOff x="3897790" y="5272898"/>
            <a:chExt cx="2031955" cy="1191491"/>
          </a:xfrm>
        </p:grpSpPr>
        <p:sp>
          <p:nvSpPr>
            <p:cNvPr id="13" name="正方形/長方形 12"/>
            <p:cNvSpPr/>
            <p:nvPr/>
          </p:nvSpPr>
          <p:spPr>
            <a:xfrm>
              <a:off x="3897790" y="5272898"/>
              <a:ext cx="2031955" cy="1191491"/>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自分から挨拶ができた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4092896" y="5295039"/>
              <a:ext cx="50045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じぶん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5196510" y="5295039"/>
              <a:ext cx="6126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あいさつ</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1" name="グループ化 50"/>
          <p:cNvGrpSpPr/>
          <p:nvPr/>
        </p:nvGrpSpPr>
        <p:grpSpPr>
          <a:xfrm>
            <a:off x="7323191" y="5415166"/>
            <a:ext cx="1525764" cy="1191491"/>
            <a:chOff x="7323191" y="5415166"/>
            <a:chExt cx="1525764" cy="1191491"/>
          </a:xfrm>
        </p:grpSpPr>
        <p:sp>
          <p:nvSpPr>
            <p:cNvPr id="8" name="正方形/長方形 7"/>
            <p:cNvSpPr/>
            <p:nvPr/>
          </p:nvSpPr>
          <p:spPr>
            <a:xfrm>
              <a:off x="7323191" y="5415166"/>
              <a:ext cx="1525764" cy="119149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自分で</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確認する</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7689652" y="5498268"/>
              <a:ext cx="50045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じぶん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7551443" y="5874231"/>
              <a:ext cx="59503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かくにん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2" name="グループ化 51"/>
          <p:cNvGrpSpPr/>
          <p:nvPr/>
        </p:nvGrpSpPr>
        <p:grpSpPr>
          <a:xfrm>
            <a:off x="9646743" y="5745177"/>
            <a:ext cx="1456800" cy="644964"/>
            <a:chOff x="9646743" y="5745177"/>
            <a:chExt cx="1456800" cy="644964"/>
          </a:xfrm>
        </p:grpSpPr>
        <p:sp>
          <p:nvSpPr>
            <p:cNvPr id="14" name="正方形/長方形 13"/>
            <p:cNvSpPr/>
            <p:nvPr/>
          </p:nvSpPr>
          <p:spPr>
            <a:xfrm>
              <a:off x="9646743" y="5792689"/>
              <a:ext cx="1456800" cy="59745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早く寝る</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9784839" y="5758815"/>
              <a:ext cx="40427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はや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10338056" y="5745177"/>
              <a:ext cx="29687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ね</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3" name="グループ化 52"/>
          <p:cNvGrpSpPr/>
          <p:nvPr/>
        </p:nvGrpSpPr>
        <p:grpSpPr>
          <a:xfrm>
            <a:off x="9227127" y="4433455"/>
            <a:ext cx="1773382" cy="1191491"/>
            <a:chOff x="9227127" y="4433455"/>
            <a:chExt cx="1773382" cy="1191491"/>
          </a:xfrm>
        </p:grpSpPr>
        <p:sp>
          <p:nvSpPr>
            <p:cNvPr id="7" name="正方形/長方形 6"/>
            <p:cNvSpPr/>
            <p:nvPr/>
          </p:nvSpPr>
          <p:spPr>
            <a:xfrm>
              <a:off x="9227127" y="4433455"/>
              <a:ext cx="1773382" cy="119149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体力が必要</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9340958" y="4659161"/>
              <a:ext cx="655949"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たいりょく</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10296470" y="4672448"/>
              <a:ext cx="59503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ひつよう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49" name="グループ化 48"/>
          <p:cNvGrpSpPr/>
          <p:nvPr/>
        </p:nvGrpSpPr>
        <p:grpSpPr>
          <a:xfrm>
            <a:off x="3897790" y="3519690"/>
            <a:ext cx="2876735" cy="1191491"/>
            <a:chOff x="3897790" y="3519690"/>
            <a:chExt cx="2876735" cy="1191491"/>
          </a:xfrm>
        </p:grpSpPr>
        <p:sp>
          <p:nvSpPr>
            <p:cNvPr id="10" name="正方形/長方形 9"/>
            <p:cNvSpPr/>
            <p:nvPr/>
          </p:nvSpPr>
          <p:spPr>
            <a:xfrm>
              <a:off x="3897790" y="3519690"/>
              <a:ext cx="2876735" cy="1191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昨日は、遅くまで</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ゲームをしてしまった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4331951" y="3571631"/>
              <a:ext cx="481222"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きのう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5272566" y="3571631"/>
              <a:ext cx="39305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おそ</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grpSp>
        <p:nvGrpSpPr>
          <p:cNvPr id="54" name="グループ化 53"/>
          <p:cNvGrpSpPr/>
          <p:nvPr/>
        </p:nvGrpSpPr>
        <p:grpSpPr>
          <a:xfrm>
            <a:off x="8368145" y="2942497"/>
            <a:ext cx="2341935" cy="1191491"/>
            <a:chOff x="8368145" y="2942497"/>
            <a:chExt cx="2341935" cy="1191491"/>
          </a:xfrm>
        </p:grpSpPr>
        <p:sp>
          <p:nvSpPr>
            <p:cNvPr id="6" name="正方形/長方形 5"/>
            <p:cNvSpPr/>
            <p:nvPr/>
          </p:nvSpPr>
          <p:spPr>
            <a:xfrm>
              <a:off x="8368145" y="2942497"/>
              <a:ext cx="2341935" cy="1191491"/>
            </a:xfrm>
            <a:prstGeom prst="rect">
              <a:avLst/>
            </a:prstGeom>
            <a:solidFill>
              <a:srgbClr val="A9D1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一日立ち仕事で疲れた</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8465843" y="2972492"/>
              <a:ext cx="60305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いちにち</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9087126" y="2972492"/>
              <a:ext cx="2920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9751079" y="2967624"/>
              <a:ext cx="47160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p:cNvSpPr txBox="1"/>
            <p:nvPr/>
          </p:nvSpPr>
          <p:spPr>
            <a:xfrm>
              <a:off x="9056256" y="3388769"/>
              <a:ext cx="40908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つか</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grpSp>
      <p:sp>
        <p:nvSpPr>
          <p:cNvPr id="57" name="テキスト ボックス 56"/>
          <p:cNvSpPr txBox="1"/>
          <p:nvPr/>
        </p:nvSpPr>
        <p:spPr>
          <a:xfrm>
            <a:off x="1231778" y="447273"/>
            <a:ext cx="312906"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お</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p:cNvSpPr txBox="1"/>
          <p:nvPr/>
        </p:nvSpPr>
        <p:spPr>
          <a:xfrm>
            <a:off x="5368659" y="432723"/>
            <a:ext cx="444352"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なか</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9102617" y="424087"/>
            <a:ext cx="421910" cy="253916"/>
          </a:xfrm>
          <a:prstGeom prst="rect">
            <a:avLst/>
          </a:prstGeom>
          <a:noFill/>
        </p:spPr>
        <p:txBody>
          <a:bodyPr wrap="non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はじ</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0" name="テキスト ボックス 59"/>
          <p:cNvSpPr txBox="1"/>
          <p:nvPr/>
        </p:nvSpPr>
        <p:spPr>
          <a:xfrm flipH="1">
            <a:off x="11436032" y="838994"/>
            <a:ext cx="346249" cy="601084"/>
          </a:xfrm>
          <a:prstGeom prst="rect">
            <a:avLst/>
          </a:prstGeom>
          <a:noFill/>
        </p:spPr>
        <p:txBody>
          <a:bodyPr vert="eaVert" wrap="square" rtlCol="0">
            <a:spAutoFit/>
          </a:bodyPr>
          <a:lstStyle/>
          <a:p>
            <a:r>
              <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つた</a:t>
            </a:r>
            <a:endParaRPr kumimoji="1" lang="ja-JP" altLang="en-US" sz="105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2" name="テキスト ボックス 61"/>
          <p:cNvSpPr txBox="1"/>
          <p:nvPr/>
        </p:nvSpPr>
        <p:spPr>
          <a:xfrm flipH="1">
            <a:off x="11398075" y="3986251"/>
            <a:ext cx="346249" cy="995179"/>
          </a:xfrm>
          <a:prstGeom prst="rect">
            <a:avLst/>
          </a:prstGeom>
          <a:noFill/>
        </p:spPr>
        <p:txBody>
          <a:bodyPr vert="eaVert" wrap="squar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じっしゅう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63" name="テキスト ボックス 62"/>
          <p:cNvSpPr txBox="1"/>
          <p:nvPr/>
        </p:nvSpPr>
        <p:spPr>
          <a:xfrm flipH="1">
            <a:off x="11384427" y="5204186"/>
            <a:ext cx="346249" cy="995179"/>
          </a:xfrm>
          <a:prstGeom prst="rect">
            <a:avLst/>
          </a:prstGeom>
          <a:noFill/>
        </p:spPr>
        <p:txBody>
          <a:bodyPr vert="eaVert" wrap="squar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はんせい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56" name="左矢印 55"/>
          <p:cNvSpPr/>
          <p:nvPr/>
        </p:nvSpPr>
        <p:spPr>
          <a:xfrm>
            <a:off x="7604999" y="611752"/>
            <a:ext cx="978408" cy="48463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左矢印 63"/>
          <p:cNvSpPr/>
          <p:nvPr/>
        </p:nvSpPr>
        <p:spPr>
          <a:xfrm>
            <a:off x="2537870" y="611752"/>
            <a:ext cx="978408" cy="48463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16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right)">
                                      <p:cBhvr>
                                        <p:cTn id="10" dur="500"/>
                                        <p:tgtEl>
                                          <p:spTgt spid="6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right)">
                                      <p:cBhvr>
                                        <p:cTn id="13" dur="500"/>
                                        <p:tgtEl>
                                          <p:spTgt spid="5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right)">
                                      <p:cBhvr>
                                        <p:cTn id="16" dur="500"/>
                                        <p:tgtEl>
                                          <p:spTgt spid="6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right)">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4.79167E-6 -4.81481E-6 L 0.65013 0.53496 " pathEditMode="relative" rAng="0" ptsTypes="AA">
                                      <p:cBhvr>
                                        <p:cTn id="23" dur="2000" fill="hold"/>
                                        <p:tgtEl>
                                          <p:spTgt spid="3"/>
                                        </p:tgtEl>
                                        <p:attrNameLst>
                                          <p:attrName>ppt_x</p:attrName>
                                          <p:attrName>ppt_y</p:attrName>
                                        </p:attrNameLst>
                                      </p:cBhvr>
                                      <p:rCtr x="32500" y="26736"/>
                                    </p:animMotion>
                                  </p:childTnLst>
                                </p:cTn>
                              </p:par>
                              <p:par>
                                <p:cTn id="24" presetID="42" presetClass="path" presetSubtype="0" accel="50000" decel="50000" fill="hold" nodeType="withEffect">
                                  <p:stCondLst>
                                    <p:cond delay="0"/>
                                  </p:stCondLst>
                                  <p:childTnLst>
                                    <p:animMotion origin="layout" path="M 3.33333E-6 3.7037E-7 L 0.64909 -0.45787 " pathEditMode="relative" rAng="0" ptsTypes="AA">
                                      <p:cBhvr>
                                        <p:cTn id="25" dur="2000" fill="hold"/>
                                        <p:tgtEl>
                                          <p:spTgt spid="47"/>
                                        </p:tgtEl>
                                        <p:attrNameLst>
                                          <p:attrName>ppt_x</p:attrName>
                                          <p:attrName>ppt_y</p:attrName>
                                        </p:attrNameLst>
                                      </p:cBhvr>
                                      <p:rCtr x="32448" y="-22894"/>
                                    </p:animMotion>
                                  </p:childTnLst>
                                </p:cTn>
                              </p:par>
                              <p:par>
                                <p:cTn id="26" presetID="42" presetClass="path" presetSubtype="0" accel="50000" decel="50000" fill="hold" nodeType="withEffect">
                                  <p:stCondLst>
                                    <p:cond delay="0"/>
                                  </p:stCondLst>
                                  <p:childTnLst>
                                    <p:animMotion origin="layout" path="M -4.79167E-6 2.96296E-6 L 0.38516 -0.33866 " pathEditMode="relative" rAng="0" ptsTypes="AA">
                                      <p:cBhvr>
                                        <p:cTn id="27" dur="2000" fill="hold"/>
                                        <p:tgtEl>
                                          <p:spTgt spid="50"/>
                                        </p:tgtEl>
                                        <p:attrNameLst>
                                          <p:attrName>ppt_x</p:attrName>
                                          <p:attrName>ppt_y</p:attrName>
                                        </p:attrNameLst>
                                      </p:cBhvr>
                                      <p:rCtr x="19258" y="-16944"/>
                                    </p:animMotion>
                                  </p:childTnLst>
                                </p:cTn>
                              </p:par>
                              <p:par>
                                <p:cTn id="28" presetID="42" presetClass="path" presetSubtype="0" accel="50000" decel="50000" fill="hold" nodeType="withEffect">
                                  <p:stCondLst>
                                    <p:cond delay="0"/>
                                  </p:stCondLst>
                                  <p:childTnLst>
                                    <p:animMotion origin="layout" path="M -1.875E-6 -2.22222E-6 L -0.21992 -0.2206 " pathEditMode="relative" rAng="0" ptsTypes="AA">
                                      <p:cBhvr>
                                        <p:cTn id="29" dur="2000" fill="hold"/>
                                        <p:tgtEl>
                                          <p:spTgt spid="54"/>
                                        </p:tgtEl>
                                        <p:attrNameLst>
                                          <p:attrName>ppt_x</p:attrName>
                                          <p:attrName>ppt_y</p:attrName>
                                        </p:attrNameLst>
                                      </p:cBhvr>
                                      <p:rCtr x="-11003" y="-11042"/>
                                    </p:animMotion>
                                  </p:childTnLst>
                                </p:cTn>
                              </p:par>
                              <p:par>
                                <p:cTn id="30" presetID="42" presetClass="path" presetSubtype="0" accel="50000" decel="50000" fill="hold" nodeType="withEffect">
                                  <p:stCondLst>
                                    <p:cond delay="0"/>
                                  </p:stCondLst>
                                  <p:childTnLst>
                                    <p:animMotion origin="layout" path="M 8.33333E-7 1.11111E-6 L 0.37539 -0.00718 " pathEditMode="relative" rAng="0" ptsTypes="AA">
                                      <p:cBhvr>
                                        <p:cTn id="31" dur="2000" fill="hold"/>
                                        <p:tgtEl>
                                          <p:spTgt spid="46"/>
                                        </p:tgtEl>
                                        <p:attrNameLst>
                                          <p:attrName>ppt_x</p:attrName>
                                          <p:attrName>ppt_y</p:attrName>
                                        </p:attrNameLst>
                                      </p:cBhvr>
                                      <p:rCtr x="18763" y="-370"/>
                                    </p:animMotion>
                                  </p:childTnLst>
                                </p:cTn>
                              </p:par>
                              <p:par>
                                <p:cTn id="32" presetID="42" presetClass="path" presetSubtype="0" accel="50000" decel="50000" fill="hold" nodeType="withEffect">
                                  <p:stCondLst>
                                    <p:cond delay="0"/>
                                  </p:stCondLst>
                                  <p:childTnLst>
                                    <p:animMotion origin="layout" path="M -2.08333E-7 1.11022E-16 L -0.06094 0.08125 " pathEditMode="relative" rAng="0" ptsTypes="AA">
                                      <p:cBhvr>
                                        <p:cTn id="33" dur="2000" fill="hold"/>
                                        <p:tgtEl>
                                          <p:spTgt spid="49"/>
                                        </p:tgtEl>
                                        <p:attrNameLst>
                                          <p:attrName>ppt_x</p:attrName>
                                          <p:attrName>ppt_y</p:attrName>
                                        </p:attrNameLst>
                                      </p:cBhvr>
                                      <p:rCtr x="-3047" y="4051"/>
                                    </p:animMotion>
                                  </p:childTnLst>
                                </p:cTn>
                              </p:par>
                              <p:par>
                                <p:cTn id="34" presetID="42" presetClass="path" presetSubtype="0" accel="50000" decel="50000" fill="hold" nodeType="withEffect">
                                  <p:stCondLst>
                                    <p:cond delay="0"/>
                                  </p:stCondLst>
                                  <p:childTnLst>
                                    <p:animMotion origin="layout" path="M -1.875E-6 3.7037E-7 L -0.11693 0.51366 " pathEditMode="relative" rAng="0" ptsTypes="AA">
                                      <p:cBhvr>
                                        <p:cTn id="35" dur="2000" fill="hold"/>
                                        <p:tgtEl>
                                          <p:spTgt spid="48"/>
                                        </p:tgtEl>
                                        <p:attrNameLst>
                                          <p:attrName>ppt_x</p:attrName>
                                          <p:attrName>ppt_y</p:attrName>
                                        </p:attrNameLst>
                                      </p:cBhvr>
                                      <p:rCtr x="-6185" y="25116"/>
                                    </p:animMotion>
                                  </p:childTnLst>
                                </p:cTn>
                              </p:par>
                              <p:par>
                                <p:cTn id="36" presetID="42" presetClass="path" presetSubtype="0" accel="50000" decel="50000" fill="hold" nodeType="withEffect">
                                  <p:stCondLst>
                                    <p:cond delay="0"/>
                                  </p:stCondLst>
                                  <p:childTnLst>
                                    <p:animMotion origin="layout" path="M -1.04167E-6 1.11111E-6 L -0.52435 -0.57454 " pathEditMode="relative" rAng="0" ptsTypes="AA">
                                      <p:cBhvr>
                                        <p:cTn id="37" dur="2000" fill="hold"/>
                                        <p:tgtEl>
                                          <p:spTgt spid="51"/>
                                        </p:tgtEl>
                                        <p:attrNameLst>
                                          <p:attrName>ppt_x</p:attrName>
                                          <p:attrName>ppt_y</p:attrName>
                                        </p:attrNameLst>
                                      </p:cBhvr>
                                      <p:rCtr x="-26224" y="-28727"/>
                                    </p:animMotion>
                                  </p:childTnLst>
                                </p:cTn>
                              </p:par>
                              <p:par>
                                <p:cTn id="38" presetID="42" presetClass="path" presetSubtype="0" accel="50000" decel="50000" fill="hold" nodeType="withEffect">
                                  <p:stCondLst>
                                    <p:cond delay="0"/>
                                  </p:stCondLst>
                                  <p:childTnLst>
                                    <p:animMotion origin="layout" path="M 2.91667E-6 -3.33333E-6 L -0.69011 -0.1324 " pathEditMode="relative" rAng="0" ptsTypes="AA">
                                      <p:cBhvr>
                                        <p:cTn id="39" dur="2000" fill="hold"/>
                                        <p:tgtEl>
                                          <p:spTgt spid="53"/>
                                        </p:tgtEl>
                                        <p:attrNameLst>
                                          <p:attrName>ppt_x</p:attrName>
                                          <p:attrName>ppt_y</p:attrName>
                                        </p:attrNameLst>
                                      </p:cBhvr>
                                      <p:rCtr x="-34505" y="-6620"/>
                                    </p:animMotion>
                                  </p:childTnLst>
                                </p:cTn>
                              </p:par>
                              <p:par>
                                <p:cTn id="40" presetID="42" presetClass="path" presetSubtype="0" accel="50000" decel="50000" fill="hold" nodeType="withEffect">
                                  <p:stCondLst>
                                    <p:cond delay="0"/>
                                  </p:stCondLst>
                                  <p:childTnLst>
                                    <p:animMotion origin="layout" path="M -1.45833E-6 -2.22222E-6 L -0.71536 -0.05671 " pathEditMode="relative" rAng="0" ptsTypes="AA">
                                      <p:cBhvr>
                                        <p:cTn id="41" dur="2000" fill="hold"/>
                                        <p:tgtEl>
                                          <p:spTgt spid="52"/>
                                        </p:tgtEl>
                                        <p:attrNameLst>
                                          <p:attrName>ppt_x</p:attrName>
                                          <p:attrName>ppt_y</p:attrName>
                                        </p:attrNameLst>
                                      </p:cBhvr>
                                      <p:rCtr x="-35768" y="-2847"/>
                                    </p:animMotion>
                                  </p:childTnLst>
                                </p:cTn>
                              </p:par>
                              <p:par>
                                <p:cTn id="42" presetID="42" presetClass="path" presetSubtype="0" accel="50000" decel="50000" fill="hold" nodeType="withEffect">
                                  <p:stCondLst>
                                    <p:cond delay="0"/>
                                  </p:stCondLst>
                                  <p:childTnLst>
                                    <p:animMotion origin="layout" path="M 3.95833E-6 -7.40741E-7 L -0.4444 0.00139 " pathEditMode="relative" rAng="0" ptsTypes="AA">
                                      <p:cBhvr>
                                        <p:cTn id="43" dur="2000" fill="hold"/>
                                        <p:tgtEl>
                                          <p:spTgt spid="55"/>
                                        </p:tgtEl>
                                        <p:attrNameLst>
                                          <p:attrName>ppt_x</p:attrName>
                                          <p:attrName>ppt_y</p:attrName>
                                        </p:attrNameLst>
                                      </p:cBhvr>
                                      <p:rCtr x="-2222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56"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673"/>
            <a:ext cx="12192000" cy="6854653"/>
          </a:xfrm>
          <a:prstGeom prst="rect">
            <a:avLst/>
          </a:prstGeom>
        </p:spPr>
      </p:pic>
      <p:pic>
        <p:nvPicPr>
          <p:cNvPr id="8" name="コンテンツ プレースホルダー 7"/>
          <p:cNvPicPr>
            <a:picLocks noGrp="1" noChangeAspect="1"/>
          </p:cNvPicPr>
          <p:nvPr>
            <p:ph idx="1"/>
          </p:nvPr>
        </p:nvPicPr>
        <p:blipFill>
          <a:blip r:embed="rId4" cstate="print">
            <a:extLst>
              <a:ext uri="{BEBA8EAE-BF5A-486C-A8C5-ECC9F3942E4B}">
                <a14:imgProps xmlns:a14="http://schemas.microsoft.com/office/drawing/2010/main">
                  <a14:imgLayer r:embed="rId5">
                    <a14:imgEffect>
                      <a14:backgroundRemoval t="9769" b="89717" l="0" r="96624"/>
                    </a14:imgEffect>
                  </a14:imgLayer>
                </a14:imgProps>
              </a:ext>
              <a:ext uri="{28A0092B-C50C-407E-A947-70E740481C1C}">
                <a14:useLocalDpi xmlns:a14="http://schemas.microsoft.com/office/drawing/2010/main" val="0"/>
              </a:ext>
            </a:extLst>
          </a:blip>
          <a:stretch>
            <a:fillRect/>
          </a:stretch>
        </p:blipFill>
        <p:spPr>
          <a:xfrm>
            <a:off x="8682047" y="2728452"/>
            <a:ext cx="1957378" cy="1606371"/>
          </a:xfrm>
        </p:spPr>
      </p:pic>
      <p:pic>
        <p:nvPicPr>
          <p:cNvPr id="9" name="コンテンツ プレースホルダー 7"/>
          <p:cNvPicPr>
            <a:picLocks noChangeAspect="1"/>
          </p:cNvPicPr>
          <p:nvPr/>
        </p:nvPicPr>
        <p:blipFill>
          <a:blip r:embed="rId4" cstate="print">
            <a:extLst>
              <a:ext uri="{BEBA8EAE-BF5A-486C-A8C5-ECC9F3942E4B}">
                <a14:imgProps xmlns:a14="http://schemas.microsoft.com/office/drawing/2010/main">
                  <a14:imgLayer r:embed="rId5">
                    <a14:imgEffect>
                      <a14:backgroundRemoval t="9769" b="89717" l="0" r="96624"/>
                    </a14:imgEffect>
                  </a14:imgLayer>
                </a14:imgProps>
              </a:ext>
              <a:ext uri="{28A0092B-C50C-407E-A947-70E740481C1C}">
                <a14:useLocalDpi xmlns:a14="http://schemas.microsoft.com/office/drawing/2010/main" val="0"/>
              </a:ext>
            </a:extLst>
          </a:blip>
          <a:stretch>
            <a:fillRect/>
          </a:stretch>
        </p:blipFill>
        <p:spPr>
          <a:xfrm>
            <a:off x="8682047" y="1122081"/>
            <a:ext cx="1957378" cy="1606371"/>
          </a:xfrm>
          <a:prstGeom prst="rect">
            <a:avLst/>
          </a:prstGeom>
        </p:spPr>
      </p:pic>
      <p:pic>
        <p:nvPicPr>
          <p:cNvPr id="10" name="コンテンツ プレースホルダー 7"/>
          <p:cNvPicPr>
            <a:picLocks noChangeAspect="1"/>
          </p:cNvPicPr>
          <p:nvPr/>
        </p:nvPicPr>
        <p:blipFill>
          <a:blip r:embed="rId4" cstate="print">
            <a:extLst>
              <a:ext uri="{BEBA8EAE-BF5A-486C-A8C5-ECC9F3942E4B}">
                <a14:imgProps xmlns:a14="http://schemas.microsoft.com/office/drawing/2010/main">
                  <a14:imgLayer r:embed="rId5">
                    <a14:imgEffect>
                      <a14:backgroundRemoval t="9769" b="89717" l="0" r="96624"/>
                    </a14:imgEffect>
                  </a14:imgLayer>
                </a14:imgProps>
              </a:ext>
              <a:ext uri="{28A0092B-C50C-407E-A947-70E740481C1C}">
                <a14:useLocalDpi xmlns:a14="http://schemas.microsoft.com/office/drawing/2010/main" val="0"/>
              </a:ext>
            </a:extLst>
          </a:blip>
          <a:stretch>
            <a:fillRect/>
          </a:stretch>
        </p:blipFill>
        <p:spPr>
          <a:xfrm>
            <a:off x="3687260" y="5093110"/>
            <a:ext cx="1957378" cy="1606371"/>
          </a:xfrm>
          <a:prstGeom prst="rect">
            <a:avLst/>
          </a:prstGeom>
        </p:spPr>
      </p:pic>
      <p:cxnSp>
        <p:nvCxnSpPr>
          <p:cNvPr id="12" name="直線矢印コネクタ 11"/>
          <p:cNvCxnSpPr/>
          <p:nvPr/>
        </p:nvCxnSpPr>
        <p:spPr>
          <a:xfrm flipH="1" flipV="1">
            <a:off x="7437120" y="2133600"/>
            <a:ext cx="2223616" cy="295951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348480" y="2458720"/>
            <a:ext cx="808478" cy="653733"/>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6702425" y="3799840"/>
            <a:ext cx="2958311" cy="129327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4348480" y="2438717"/>
            <a:ext cx="7405" cy="1896106"/>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5058302" y="2052320"/>
            <a:ext cx="828000" cy="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2158489" y="1823706"/>
            <a:ext cx="3098381" cy="16814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2458720" y="2097087"/>
            <a:ext cx="3427583" cy="20075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2246949" y="4612943"/>
            <a:ext cx="1001218" cy="954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1597259" y="4331218"/>
            <a:ext cx="13812" cy="115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左矢印 15"/>
          <p:cNvSpPr/>
          <p:nvPr/>
        </p:nvSpPr>
        <p:spPr>
          <a:xfrm>
            <a:off x="7604999" y="611752"/>
            <a:ext cx="978408" cy="48463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p:cNvSpPr/>
          <p:nvPr/>
        </p:nvSpPr>
        <p:spPr>
          <a:xfrm>
            <a:off x="2537870" y="611752"/>
            <a:ext cx="978408" cy="484632"/>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01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par>
                                <p:cTn id="19" presetID="2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2"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par>
                                <p:cTn id="25" presetID="22" presetClass="entr" presetSubtype="2"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500"/>
                                        <p:tgtEl>
                                          <p:spTgt spid="32"/>
                                        </p:tgtEl>
                                      </p:cBhvr>
                                    </p:animEffect>
                                  </p:childTnLst>
                                </p:cTn>
                              </p:par>
                              <p:par>
                                <p:cTn id="28" presetID="22" presetClass="entr" presetSubtype="2"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par>
                                <p:cTn id="31" presetID="22" presetClass="entr" presetSubtype="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par>
                                <p:cTn id="34" presetID="22" presetClass="entr" presetSubtype="2"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par>
                                <p:cTn id="37" presetID="22" presetClass="entr" presetSubtype="2"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par>
                                <p:cTn id="40" presetID="22" presetClass="entr" presetSubtype="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902400456"/>
              </p:ext>
            </p:extLst>
          </p:nvPr>
        </p:nvGraphicFramePr>
        <p:xfrm>
          <a:off x="531628" y="382771"/>
          <a:ext cx="6490822" cy="6166888"/>
        </p:xfrm>
        <a:graphic>
          <a:graphicData uri="http://schemas.openxmlformats.org/drawingml/2006/table">
            <a:tbl>
              <a:tblPr firstRow="1" bandRow="1">
                <a:tableStyleId>{5940675A-B579-460E-94D1-54222C63F5DA}</a:tableStyleId>
              </a:tblPr>
              <a:tblGrid>
                <a:gridCol w="6490822">
                  <a:extLst>
                    <a:ext uri="{9D8B030D-6E8A-4147-A177-3AD203B41FA5}">
                      <a16:colId xmlns:a16="http://schemas.microsoft.com/office/drawing/2014/main" xmlns="" val="3655566639"/>
                    </a:ext>
                  </a:extLst>
                </a:gridCol>
              </a:tblGrid>
              <a:tr h="880984">
                <a:tc>
                  <a:txBody>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　今日は、一日、解体の仕事をしました。</a:t>
                      </a:r>
                      <a:endParaRPr kumimoji="1" lang="ja-JP" altLang="en-US" sz="2800" dirty="0">
                        <a:latin typeface="UD デジタル 教科書体 NK-B" panose="02020700000000000000" pitchFamily="18" charset="-128"/>
                        <a:ea typeface="UD デジタル 教科書体 NK-B" panose="02020700000000000000" pitchFamily="18" charset="-128"/>
                      </a:endParaRPr>
                    </a:p>
                  </a:txBody>
                  <a:tcPr anchor="ctr"/>
                </a:tc>
                <a:extLst>
                  <a:ext uri="{0D108BD9-81ED-4DB2-BD59-A6C34878D82A}">
                    <a16:rowId xmlns:a16="http://schemas.microsoft.com/office/drawing/2014/main" xmlns="" val="3240304474"/>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　一日の立ち仕事は大変でした。</a:t>
                      </a:r>
                    </a:p>
                  </a:txBody>
                  <a:tcPr anchor="ctr"/>
                </a:tc>
                <a:extLst>
                  <a:ext uri="{0D108BD9-81ED-4DB2-BD59-A6C34878D82A}">
                    <a16:rowId xmlns:a16="http://schemas.microsoft.com/office/drawing/2014/main" xmlns="" val="3685309347"/>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　牛後に、集中力が途切れてしまい、部品</a:t>
                      </a:r>
                    </a:p>
                  </a:txBody>
                  <a:tcPr anchor="ctr"/>
                </a:tc>
                <a:extLst>
                  <a:ext uri="{0D108BD9-81ED-4DB2-BD59-A6C34878D82A}">
                    <a16:rowId xmlns:a16="http://schemas.microsoft.com/office/drawing/2014/main" xmlns="" val="1646494892"/>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の取り残しがあったため、明日は、点検を</a:t>
                      </a:r>
                    </a:p>
                  </a:txBody>
                  <a:tcPr anchor="ctr"/>
                </a:tc>
                <a:extLst>
                  <a:ext uri="{0D108BD9-81ED-4DB2-BD59-A6C34878D82A}">
                    <a16:rowId xmlns:a16="http://schemas.microsoft.com/office/drawing/2014/main" xmlns="" val="1911549418"/>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しっかりと行いたいです。</a:t>
                      </a:r>
                    </a:p>
                  </a:txBody>
                  <a:tcPr anchor="ctr"/>
                </a:tc>
                <a:extLst>
                  <a:ext uri="{0D108BD9-81ED-4DB2-BD59-A6C34878D82A}">
                    <a16:rowId xmlns:a16="http://schemas.microsoft.com/office/drawing/2014/main" xmlns="" val="3112880600"/>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　働くためには体力が必要だと感じたので、</a:t>
                      </a:r>
                    </a:p>
                  </a:txBody>
                  <a:tcPr anchor="ctr"/>
                </a:tc>
                <a:extLst>
                  <a:ext uri="{0D108BD9-81ED-4DB2-BD59-A6C34878D82A}">
                    <a16:rowId xmlns:a16="http://schemas.microsoft.com/office/drawing/2014/main" xmlns="" val="3269256491"/>
                  </a:ext>
                </a:extLst>
              </a:tr>
              <a:tr h="880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UD デジタル 教科書体 NK-B" panose="02020700000000000000" pitchFamily="18" charset="-128"/>
                          <a:ea typeface="UD デジタル 教科書体 NK-B" panose="02020700000000000000" pitchFamily="18" charset="-128"/>
                        </a:rPr>
                        <a:t>今目は、早く寝るようにします。</a:t>
                      </a:r>
                    </a:p>
                  </a:txBody>
                  <a:tcPr anchor="ctr"/>
                </a:tc>
                <a:extLst>
                  <a:ext uri="{0D108BD9-81ED-4DB2-BD59-A6C34878D82A}">
                    <a16:rowId xmlns:a16="http://schemas.microsoft.com/office/drawing/2014/main" xmlns="" val="102297246"/>
                  </a:ext>
                </a:extLst>
              </a:tr>
            </a:tbl>
          </a:graphicData>
        </a:graphic>
      </p:graphicFrame>
      <p:pic>
        <p:nvPicPr>
          <p:cNvPr id="8" name="コンテンツ プレースホルダー 3"/>
          <p:cNvPicPr>
            <a:picLocks noChangeAspect="1"/>
          </p:cNvPicPr>
          <p:nvPr/>
        </p:nvPicPr>
        <p:blipFill>
          <a:blip r:embed="rId3">
            <a:extLst>
              <a:ext uri="{BEBA8EAE-BF5A-486C-A8C5-ECC9F3942E4B}">
                <a14:imgProps xmlns:a14="http://schemas.microsoft.com/office/drawing/2010/main">
                  <a14:imgLayer r:embed="rId4">
                    <a14:imgEffect>
                      <a14:backgroundRemoval t="0" b="100000" l="1000" r="90000">
                        <a14:foregroundMark x1="36000" y1="16750" x2="85500" y2="23750"/>
                        <a14:foregroundMark x1="48000" y1="14500" x2="57000" y2="25750"/>
                        <a14:foregroundMark x1="74750" y1="17250" x2="35500" y2="24750"/>
                      </a14:backgroundRemoval>
                    </a14:imgEffect>
                  </a14:imgLayer>
                </a14:imgProps>
              </a:ext>
              <a:ext uri="{28A0092B-C50C-407E-A947-70E740481C1C}">
                <a14:useLocalDpi xmlns:a14="http://schemas.microsoft.com/office/drawing/2010/main" val="0"/>
              </a:ext>
            </a:extLst>
          </a:blip>
          <a:stretch>
            <a:fillRect/>
          </a:stretch>
        </p:blipFill>
        <p:spPr>
          <a:xfrm>
            <a:off x="7785105" y="1264026"/>
            <a:ext cx="4303584" cy="4303584"/>
          </a:xfrm>
          <a:prstGeom prst="rect">
            <a:avLst/>
          </a:prstGeom>
        </p:spPr>
      </p:pic>
      <p:sp>
        <p:nvSpPr>
          <p:cNvPr id="9" name="正方形/長方形 8"/>
          <p:cNvSpPr/>
          <p:nvPr/>
        </p:nvSpPr>
        <p:spPr>
          <a:xfrm rot="540537">
            <a:off x="9208580" y="1809781"/>
            <a:ext cx="2118929" cy="60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2">
                    <a:lumMod val="50000"/>
                  </a:schemeClr>
                </a:solidFill>
                <a:latin typeface="UD デジタル 教科書体 NK-B" panose="02020700000000000000" pitchFamily="18" charset="-128"/>
                <a:ea typeface="UD デジタル 教科書体 NK-B" panose="02020700000000000000" pitchFamily="18" charset="-128"/>
              </a:rPr>
              <a:t>実習日誌</a:t>
            </a:r>
            <a:endParaRPr kumimoji="1" lang="ja-JP" altLang="en-US" sz="3600" dirty="0">
              <a:solidFill>
                <a:schemeClr val="bg2">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10" name="右中かっこ 9"/>
          <p:cNvSpPr/>
          <p:nvPr/>
        </p:nvSpPr>
        <p:spPr>
          <a:xfrm>
            <a:off x="7124131" y="382770"/>
            <a:ext cx="326917" cy="756000"/>
          </a:xfrm>
          <a:prstGeom prst="rightBrace">
            <a:avLst>
              <a:gd name="adj1" fmla="val 8333"/>
              <a:gd name="adj2" fmla="val 4846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右中かっこ 10"/>
          <p:cNvSpPr/>
          <p:nvPr/>
        </p:nvSpPr>
        <p:spPr>
          <a:xfrm>
            <a:off x="7124131" y="1261386"/>
            <a:ext cx="327547" cy="2160000"/>
          </a:xfrm>
          <a:prstGeom prst="rightBrace">
            <a:avLst>
              <a:gd name="adj1" fmla="val 8333"/>
              <a:gd name="adj2" fmla="val 4846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a:off x="7119260" y="3542337"/>
            <a:ext cx="327547" cy="3007322"/>
          </a:xfrm>
          <a:prstGeom prst="rightBrace">
            <a:avLst>
              <a:gd name="adj1" fmla="val 8333"/>
              <a:gd name="adj2" fmla="val 4846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7446807" y="382770"/>
            <a:ext cx="78279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accent4">
                    <a:lumMod val="75000"/>
                  </a:schemeClr>
                </a:solidFill>
                <a:latin typeface="UD デジタル 教科書体 NK-B" panose="02020700000000000000" pitchFamily="18" charset="-128"/>
                <a:ea typeface="UD デジタル 教科書体 NK-B" panose="02020700000000000000" pitchFamily="18" charset="-128"/>
              </a:rPr>
              <a:t>始め</a:t>
            </a:r>
            <a:endParaRPr kumimoji="1" lang="ja-JP" altLang="en-US" sz="2800" dirty="0">
              <a:solidFill>
                <a:schemeClr val="accent4">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p:cNvSpPr/>
          <p:nvPr/>
        </p:nvSpPr>
        <p:spPr>
          <a:xfrm>
            <a:off x="7446807" y="1841101"/>
            <a:ext cx="78279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accent4">
                    <a:lumMod val="75000"/>
                  </a:schemeClr>
                </a:solidFill>
                <a:latin typeface="UD デジタル 教科書体 NK-B" panose="02020700000000000000" pitchFamily="18" charset="-128"/>
                <a:ea typeface="UD デジタル 教科書体 NK-B" panose="02020700000000000000" pitchFamily="18" charset="-128"/>
              </a:rPr>
              <a:t>中</a:t>
            </a:r>
            <a:endParaRPr kumimoji="1" lang="ja-JP" altLang="en-US" sz="2800" dirty="0">
              <a:solidFill>
                <a:schemeClr val="accent4">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5" name="正方形/長方形 14"/>
          <p:cNvSpPr/>
          <p:nvPr/>
        </p:nvSpPr>
        <p:spPr>
          <a:xfrm>
            <a:off x="7446807" y="4561501"/>
            <a:ext cx="782793" cy="1263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chemeClr val="accent4">
                    <a:lumMod val="75000"/>
                  </a:schemeClr>
                </a:solidFill>
                <a:latin typeface="UD デジタル 教科書体 NK-B" panose="02020700000000000000" pitchFamily="18" charset="-128"/>
                <a:ea typeface="UD デジタル 教科書体 NK-B" panose="02020700000000000000" pitchFamily="18" charset="-128"/>
              </a:rPr>
              <a:t>終わり</a:t>
            </a:r>
            <a:endParaRPr kumimoji="1" lang="ja-JP" altLang="en-US" sz="2800" dirty="0">
              <a:solidFill>
                <a:schemeClr val="accent4">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16" name="正方形/長方形 15"/>
          <p:cNvSpPr/>
          <p:nvPr/>
        </p:nvSpPr>
        <p:spPr>
          <a:xfrm>
            <a:off x="735970" y="2332219"/>
            <a:ext cx="1305481" cy="523220"/>
          </a:xfrm>
          <a:prstGeom prst="rect">
            <a:avLst/>
          </a:prstGeom>
          <a:solidFill>
            <a:schemeClr val="bg1"/>
          </a:solidFill>
        </p:spPr>
        <p:txBody>
          <a:bodyPr wrap="square">
            <a:spAutoFit/>
          </a:bodyPr>
          <a:lstStyle/>
          <a:p>
            <a:r>
              <a:rPr lang="ja-JP" altLang="en-US" sz="2800" dirty="0" smtClean="0">
                <a:latin typeface="UD デジタル 教科書体 NK-B" panose="02020700000000000000" pitchFamily="18" charset="-128"/>
                <a:ea typeface="UD デジタル 教科書体 NK-B" panose="02020700000000000000" pitchFamily="18" charset="-128"/>
              </a:rPr>
              <a:t>午後に、</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52893" y="5824952"/>
            <a:ext cx="1305481" cy="523220"/>
          </a:xfrm>
          <a:prstGeom prst="rect">
            <a:avLst/>
          </a:prstGeom>
          <a:solidFill>
            <a:schemeClr val="bg1"/>
          </a:solidFill>
        </p:spPr>
        <p:txBody>
          <a:bodyPr wrap="square">
            <a:spAutoFit/>
          </a:bodyPr>
          <a:lstStyle/>
          <a:p>
            <a:r>
              <a:rPr lang="ja-JP" altLang="en-US" sz="2800" dirty="0" smtClean="0">
                <a:latin typeface="UD デジタル 教科書体 NK-B" panose="02020700000000000000" pitchFamily="18" charset="-128"/>
                <a:ea typeface="UD デジタル 教科書体 NK-B" panose="02020700000000000000" pitchFamily="18" charset="-128"/>
              </a:rPr>
              <a:t>今日は、</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949990" y="437362"/>
            <a:ext cx="4523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2125970" y="423714"/>
            <a:ext cx="60305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いちにち</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3038456" y="416934"/>
            <a:ext cx="62709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かいたい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4174184" y="410066"/>
            <a:ext cx="603050" cy="230832"/>
          </a:xfrm>
          <a:prstGeom prst="rect">
            <a:avLst/>
          </a:prstGeom>
          <a:noFill/>
        </p:spPr>
        <p:txBody>
          <a:bodyPr wrap="squar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2629178" y="1297170"/>
            <a:ext cx="603050" cy="230832"/>
          </a:xfrm>
          <a:prstGeom prst="rect">
            <a:avLst/>
          </a:prstGeom>
          <a:noFill/>
        </p:spPr>
        <p:txBody>
          <a:bodyPr wrap="squar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しごと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874649" y="1297170"/>
            <a:ext cx="60305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いちにち</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3642937" y="1273369"/>
            <a:ext cx="62228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たいへん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1926614" y="1273369"/>
            <a:ext cx="2920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970185" y="2169056"/>
            <a:ext cx="39305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ごご</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2091799" y="2169056"/>
            <a:ext cx="99578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しゅうちゅうりょく</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3649564" y="2169056"/>
            <a:ext cx="38343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とぎ</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6076590" y="2160885"/>
            <a:ext cx="518091"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ぶひん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986930" y="3061393"/>
            <a:ext cx="27764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と</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1593803" y="3047745"/>
            <a:ext cx="39145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のこ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4557597" y="3061393"/>
            <a:ext cx="39786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あす</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5751484" y="3061393"/>
            <a:ext cx="604653"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てんけん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2034439" y="3938262"/>
            <a:ext cx="497252"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おこな</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765021" y="4804887"/>
            <a:ext cx="49404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はたら</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2784366" y="4804887"/>
            <a:ext cx="802548" cy="230832"/>
          </a:xfrm>
          <a:prstGeom prst="rect">
            <a:avLst/>
          </a:prstGeom>
          <a:noFill/>
        </p:spPr>
        <p:txBody>
          <a:bodyPr wrap="squar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たいりょく</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3909523" y="4804887"/>
            <a:ext cx="595035"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ひつよう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5135083" y="4804887"/>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793051" y="5691705"/>
            <a:ext cx="45236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1803178" y="5684925"/>
            <a:ext cx="40427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はや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2447317" y="5674131"/>
            <a:ext cx="29687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ね</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516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今日のまとめ</a:t>
            </a:r>
            <a:endParaRPr kumimoji="1" lang="ja-JP" altLang="en-US" dirty="0"/>
          </a:p>
        </p:txBody>
      </p:sp>
      <p:sp>
        <p:nvSpPr>
          <p:cNvPr id="3" name="コンテンツ プレースホルダー 2"/>
          <p:cNvSpPr>
            <a:spLocks noGrp="1"/>
          </p:cNvSpPr>
          <p:nvPr>
            <p:ph idx="1"/>
          </p:nvPr>
        </p:nvSpPr>
        <p:spPr>
          <a:xfrm>
            <a:off x="838200" y="1422400"/>
            <a:ext cx="10515600" cy="4754563"/>
          </a:xfrm>
          <a:ln>
            <a:solidFill>
              <a:schemeClr val="accent1"/>
            </a:solidFill>
          </a:ln>
        </p:spPr>
        <p:txBody>
          <a:bodyPr anchor="ctr">
            <a:noAutofit/>
          </a:bodyPr>
          <a:lstStyle/>
          <a:p>
            <a:pPr>
              <a:lnSpc>
                <a:spcPct val="100000"/>
              </a:lnSpc>
            </a:pPr>
            <a:r>
              <a:rPr lang="ja-JP" altLang="en-US" sz="3600" dirty="0">
                <a:latin typeface="UD デジタル 教科書体 NP-B" panose="02020700000000000000" pitchFamily="18" charset="-128"/>
                <a:ea typeface="UD デジタル 教科書体 NP-B" panose="02020700000000000000" pitchFamily="18" charset="-128"/>
              </a:rPr>
              <a:t>質問に答えるときは、自分が伝えたいことだけでなく、相手が何を知りたいのかを考えて</a:t>
            </a:r>
            <a:r>
              <a:rPr lang="ja-JP" altLang="en-US" sz="3600" dirty="0" smtClean="0">
                <a:latin typeface="UD デジタル 教科書体 NP-B" panose="02020700000000000000" pitchFamily="18" charset="-128"/>
                <a:ea typeface="UD デジタル 教科書体 NP-B" panose="02020700000000000000" pitchFamily="18" charset="-128"/>
              </a:rPr>
              <a:t>伝える。</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00000"/>
              </a:lnSpc>
            </a:pPr>
            <a:endParaRPr lang="en-US" altLang="ja-JP" sz="2000" dirty="0">
              <a:latin typeface="UD デジタル 教科書体 NP-B" panose="02020700000000000000" pitchFamily="18" charset="-128"/>
              <a:ea typeface="UD デジタル 教科書体 NP-B" panose="02020700000000000000" pitchFamily="18" charset="-128"/>
            </a:endParaRPr>
          </a:p>
          <a:p>
            <a:pPr>
              <a:lnSpc>
                <a:spcPct val="100000"/>
              </a:lnSpc>
            </a:pPr>
            <a:r>
              <a:rPr lang="ja-JP" altLang="en-US" sz="3600" dirty="0" smtClean="0">
                <a:latin typeface="UD デジタル 教科書体 NP-B" panose="02020700000000000000" pitchFamily="18" charset="-128"/>
                <a:ea typeface="UD デジタル 教科書体 NP-B" panose="02020700000000000000" pitchFamily="18" charset="-128"/>
              </a:rPr>
              <a:t>文と文をつなぐ接続詞を使うことで、より豊かに伝えることができる。</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00000"/>
              </a:lnSpc>
            </a:pPr>
            <a:endParaRPr kumimoji="1" lang="en-US" altLang="ja-JP" sz="2000" dirty="0">
              <a:latin typeface="UD デジタル 教科書体 NP-B" panose="02020700000000000000" pitchFamily="18" charset="-128"/>
              <a:ea typeface="UD デジタル 教科書体 NP-B" panose="02020700000000000000" pitchFamily="18" charset="-128"/>
            </a:endParaRPr>
          </a:p>
          <a:p>
            <a:pPr>
              <a:lnSpc>
                <a:spcPct val="100000"/>
              </a:lnSpc>
            </a:pPr>
            <a:r>
              <a:rPr kumimoji="1" lang="ja-JP" altLang="en-US" sz="3600" dirty="0" smtClean="0">
                <a:latin typeface="UD デジタル 教科書体 NP-B" panose="02020700000000000000" pitchFamily="18" charset="-128"/>
                <a:ea typeface="UD デジタル 教科書体 NP-B" panose="02020700000000000000" pitchFamily="18" charset="-128"/>
              </a:rPr>
              <a:t>文を書くときは、「始め・中・終わり」の構成を</a:t>
            </a:r>
            <a:r>
              <a:rPr lang="ja-JP" altLang="en-US" sz="3600" dirty="0">
                <a:latin typeface="UD デジタル 教科書体 NP-B" panose="02020700000000000000" pitchFamily="18" charset="-128"/>
                <a:ea typeface="UD デジタル 教科書体 NP-B" panose="02020700000000000000" pitchFamily="18" charset="-128"/>
              </a:rPr>
              <a:t>意識したり、</a:t>
            </a:r>
            <a:r>
              <a:rPr lang="ja-JP" altLang="en-US" sz="3600" dirty="0" smtClean="0">
                <a:latin typeface="UD デジタル 教科書体 NP-B" panose="02020700000000000000" pitchFamily="18" charset="-128"/>
                <a:ea typeface="UD デジタル 教科書体 NP-B" panose="02020700000000000000" pitchFamily="18" charset="-128"/>
              </a:rPr>
              <a:t>構成メモを活用したりする。</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1168354" y="399580"/>
            <a:ext cx="659155" cy="338554"/>
          </a:xfrm>
          <a:prstGeom prst="rect">
            <a:avLst/>
          </a:prstGeom>
          <a:noFill/>
        </p:spPr>
        <p:txBody>
          <a:bodyPr wrap="none" rtlCol="0">
            <a:spAutoFit/>
          </a:bodyPr>
          <a:lstStyle/>
          <a:p>
            <a:r>
              <a:rPr kumimoji="1" lang="ja-JP" altLang="en-US" sz="1600" dirty="0" smtClean="0">
                <a:latin typeface="UD デジタル 教科書体 NK-B" panose="02020700000000000000" pitchFamily="18" charset="-128"/>
                <a:ea typeface="UD デジタル 教科書体 NK-B" panose="02020700000000000000" pitchFamily="18" charset="-128"/>
              </a:rPr>
              <a:t>きょう</a:t>
            </a:r>
            <a:endParaRPr kumimoji="1" lang="ja-JP" altLang="en-US" sz="16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1326339" y="1412547"/>
            <a:ext cx="588623"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しつもん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2584208" y="1394672"/>
            <a:ext cx="38664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こた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5909277" y="1410459"/>
            <a:ext cx="50045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じぶん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7156206" y="1410459"/>
            <a:ext cx="40267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つた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2736586" y="2006471"/>
            <a:ext cx="505267"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あいて</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926216" y="2006715"/>
            <a:ext cx="40267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なに</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4897485" y="2006471"/>
            <a:ext cx="27443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し</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8012858" y="2006471"/>
            <a:ext cx="51969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かんが</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9397380" y="2006471"/>
            <a:ext cx="40267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つた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168354" y="3059868"/>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2098677" y="3059868"/>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4683736" y="3059868"/>
            <a:ext cx="68320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せつぞくし</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6206795" y="3046220"/>
            <a:ext cx="40908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つか</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9854646" y="3059868"/>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ゆた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1187474" y="3648598"/>
            <a:ext cx="40267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つた</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164920" y="4746817"/>
            <a:ext cx="4058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ぶん</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2153269" y="4744290"/>
            <a:ext cx="29848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5281103" y="4744290"/>
            <a:ext cx="38824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はじ</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6656825" y="4744290"/>
            <a:ext cx="407484"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なか</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7611156" y="4744290"/>
            <a:ext cx="293670"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お</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10054152" y="4730642"/>
            <a:ext cx="59022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こうせい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370883" y="5302423"/>
            <a:ext cx="481222"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いしき</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4127553" y="5303526"/>
            <a:ext cx="590226"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こうせい</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366201" y="5303526"/>
            <a:ext cx="596638" cy="230832"/>
          </a:xfrm>
          <a:prstGeom prst="rect">
            <a:avLst/>
          </a:prstGeom>
          <a:noFill/>
        </p:spPr>
        <p:txBody>
          <a:bodyPr wrap="none" rtlCol="0">
            <a:spAutoFit/>
          </a:bodyPr>
          <a:lstStyle/>
          <a:p>
            <a:r>
              <a:rPr kumimoji="1" lang="ja-JP" altLang="en-US" sz="900" dirty="0" smtClean="0">
                <a:latin typeface="UD デジタル 教科書体 NK-B" panose="02020700000000000000" pitchFamily="18" charset="-128"/>
                <a:ea typeface="UD デジタル 教科書体 NK-B" panose="02020700000000000000" pitchFamily="18" charset="-128"/>
              </a:rPr>
              <a:t>かつよう</a:t>
            </a:r>
            <a:endParaRPr kumimoji="1" lang="ja-JP" altLang="en-US" sz="9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71270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ある日の現場実習の朝</a:t>
            </a:r>
            <a:endParaRPr kumimoji="1" lang="ja-JP" altLang="en-US" dirty="0"/>
          </a:p>
        </p:txBody>
      </p:sp>
      <p:pic>
        <p:nvPicPr>
          <p:cNvPr id="9"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21568"/>
            <a:ext cx="3756892" cy="4351338"/>
          </a:xfrm>
          <a:prstGeom prst="rect">
            <a:avLst/>
          </a:prstGeom>
        </p:spPr>
      </p:pic>
      <p:pic>
        <p:nvPicPr>
          <p:cNvPr id="4" name="コンテンツ プレースホルダー 3"/>
          <p:cNvPicPr>
            <a:picLocks noGrp="1" noChangeAspect="1"/>
          </p:cNvPicPr>
          <p:nvPr>
            <p:ph idx="1"/>
          </p:nvPr>
        </p:nvPicPr>
        <p:blipFill>
          <a:blip r:embed="rId3">
            <a:lum bright="70000" contrast="-70000"/>
            <a:extLst>
              <a:ext uri="{28A0092B-C50C-407E-A947-70E740481C1C}">
                <a14:useLocalDpi xmlns:a14="http://schemas.microsoft.com/office/drawing/2010/main" val="0"/>
              </a:ext>
            </a:extLst>
          </a:blip>
          <a:stretch>
            <a:fillRect/>
          </a:stretch>
        </p:blipFill>
        <p:spPr>
          <a:xfrm>
            <a:off x="835121" y="2021568"/>
            <a:ext cx="3756892" cy="4351338"/>
          </a:xfrm>
        </p:spPr>
      </p:pic>
      <p:sp>
        <p:nvSpPr>
          <p:cNvPr id="3" name="円形吹き出し 2"/>
          <p:cNvSpPr/>
          <p:nvPr/>
        </p:nvSpPr>
        <p:spPr>
          <a:xfrm>
            <a:off x="3860801" y="1549803"/>
            <a:ext cx="3742266" cy="1696129"/>
          </a:xfrm>
          <a:prstGeom prst="wedgeEllipseCallout">
            <a:avLst>
              <a:gd name="adj1" fmla="val -54769"/>
              <a:gd name="adj2" fmla="val 43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実習は</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どうですか？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8458" r="49059"/>
          <a:stretch/>
        </p:blipFill>
        <p:spPr>
          <a:xfrm>
            <a:off x="9315376" y="1574761"/>
            <a:ext cx="2038424" cy="4798145"/>
          </a:xfrm>
          <a:prstGeom prst="rect">
            <a:avLst/>
          </a:prstGeom>
        </p:spPr>
      </p:pic>
      <p:sp>
        <p:nvSpPr>
          <p:cNvPr id="8" name="角丸四角形吹き出し 7"/>
          <p:cNvSpPr/>
          <p:nvPr/>
        </p:nvSpPr>
        <p:spPr>
          <a:xfrm>
            <a:off x="4595092" y="3367669"/>
            <a:ext cx="4835318" cy="2883501"/>
          </a:xfrm>
          <a:prstGeom prst="wedgeRoundRectCallout">
            <a:avLst>
              <a:gd name="adj1" fmla="val 47175"/>
              <a:gd name="adj2" fmla="val -619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006600" y="415925"/>
            <a:ext cx="415498"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ひ</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3251200" y="415925"/>
            <a:ext cx="1771639"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げんばじっしゅう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5775741" y="365125"/>
            <a:ext cx="598241" cy="369332"/>
          </a:xfrm>
          <a:prstGeom prst="rect">
            <a:avLst/>
          </a:prstGeom>
          <a:noFill/>
        </p:spPr>
        <p:txBody>
          <a:bodyPr wrap="none" rtlCol="0">
            <a:spAutoFit/>
          </a:bodyPr>
          <a:lstStyle/>
          <a:p>
            <a:r>
              <a:rPr lang="ja-JP" altLang="en-US" dirty="0" smtClean="0">
                <a:latin typeface="UD デジタル 教科書体 NK-B" panose="02020700000000000000" pitchFamily="18" charset="-128"/>
                <a:ea typeface="UD デジタル 教科書体 NK-B" panose="02020700000000000000" pitchFamily="18" charset="-128"/>
              </a:rPr>
              <a:t>あさ</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5073639" y="1602359"/>
            <a:ext cx="1101584" cy="369332"/>
          </a:xfrm>
          <a:prstGeom prst="rect">
            <a:avLst/>
          </a:prstGeom>
          <a:noFill/>
        </p:spPr>
        <p:txBody>
          <a:bodyPr wrap="none" rtlCol="0">
            <a:spAutoFit/>
          </a:bodyPr>
          <a:lstStyle/>
          <a:p>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じっしゅう</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180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xit" presetSubtype="1" fill="hold" grpId="0" nodeType="withEffect">
                                  <p:stCondLst>
                                    <p:cond delay="0"/>
                                  </p:stCondLst>
                                  <p:childTnLst>
                                    <p:animEffect transition="out" filter="wipe(up)">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8458" r="49059"/>
          <a:stretch/>
        </p:blipFill>
        <p:spPr>
          <a:xfrm>
            <a:off x="9315376" y="1574761"/>
            <a:ext cx="2038424" cy="479814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51" y="449932"/>
            <a:ext cx="2713801" cy="2713801"/>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785" y="443201"/>
            <a:ext cx="2456462" cy="2720532"/>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8467" y="1396538"/>
            <a:ext cx="2307578" cy="1767195"/>
          </a:xfrm>
          <a:prstGeom prst="rect">
            <a:avLst/>
          </a:prstGeom>
        </p:spPr>
      </p:pic>
      <p:pic>
        <p:nvPicPr>
          <p:cNvPr id="14" name="図 13"/>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4852" y1="24313" x2="4852" y2="24313"/>
                        <a14:foregroundMark x1="12447" y1="21564" x2="12447" y2="21564"/>
                        <a14:foregroundMark x1="20675" y1="27061" x2="20675" y2="27061"/>
                        <a14:foregroundMark x1="26582" y1="24313" x2="26582" y2="24313"/>
                        <a14:foregroundMark x1="80802" y1="82452" x2="80802" y2="82452"/>
                        <a14:foregroundMark x1="95148" y1="86892" x2="95148" y2="86892"/>
                      </a14:backgroundRemoval>
                    </a14:imgEffect>
                  </a14:imgLayer>
                </a14:imgProps>
              </a:ext>
              <a:ext uri="{28A0092B-C50C-407E-A947-70E740481C1C}">
                <a14:useLocalDpi xmlns:a14="http://schemas.microsoft.com/office/drawing/2010/main" val="0"/>
              </a:ext>
            </a:extLst>
          </a:blip>
          <a:stretch>
            <a:fillRect/>
          </a:stretch>
        </p:blipFill>
        <p:spPr>
          <a:xfrm>
            <a:off x="522851" y="3495488"/>
            <a:ext cx="2883501" cy="2877418"/>
          </a:xfrm>
          <a:prstGeom prst="rect">
            <a:avLst/>
          </a:prstGeom>
        </p:spPr>
      </p:pic>
      <p:pic>
        <p:nvPicPr>
          <p:cNvPr id="16" name="図 15"/>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842511" y="3235143"/>
            <a:ext cx="3835008" cy="3398108"/>
          </a:xfrm>
          <a:prstGeom prst="rect">
            <a:avLst/>
          </a:prstGeom>
        </p:spPr>
      </p:pic>
      <p:grpSp>
        <p:nvGrpSpPr>
          <p:cNvPr id="3" name="グループ化 2"/>
          <p:cNvGrpSpPr/>
          <p:nvPr/>
        </p:nvGrpSpPr>
        <p:grpSpPr>
          <a:xfrm>
            <a:off x="8675920" y="1574760"/>
            <a:ext cx="2677880" cy="4798145"/>
            <a:chOff x="7047019" y="1792154"/>
            <a:chExt cx="2677880" cy="4798145"/>
          </a:xfrm>
        </p:grpSpPr>
        <p:pic>
          <p:nvPicPr>
            <p:cNvPr id="2" name="図 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59715" l="0" r="96414">
                          <a14:foregroundMark x1="6962" y1="8021" x2="6962" y2="8021"/>
                          <a14:foregroundMark x1="12658" y1="6239" x2="12658" y2="6239"/>
                          <a14:foregroundMark x1="18987" y1="5526" x2="18987" y2="5526"/>
                          <a14:foregroundMark x1="19198" y1="14617" x2="19198" y2="14617"/>
                          <a14:foregroundMark x1="20253" y1="23886" x2="20253" y2="23886"/>
                          <a14:foregroundMark x1="26160" y1="29590" x2="26160" y2="29590"/>
                          <a14:foregroundMark x1="26793" y1="27273" x2="23207" y2="17469"/>
                          <a14:foregroundMark x1="9916" y1="14973" x2="20675" y2="24599"/>
                          <a14:foregroundMark x1="14979" y1="10339" x2="22996" y2="22816"/>
                          <a14:foregroundMark x1="20253" y1="10873" x2="25527" y2="16756"/>
                          <a14:foregroundMark x1="21308" y1="27273" x2="26160" y2="31016"/>
                          <a14:foregroundMark x1="26582" y1="32620" x2="26582" y2="32620"/>
                          <a14:foregroundMark x1="27426" y1="31373" x2="27426" y2="31373"/>
                          <a14:foregroundMark x1="20464" y1="10873" x2="25316" y2="13369"/>
                        </a14:backgroundRemoval>
                      </a14:imgEffect>
                    </a14:imgLayer>
                  </a14:imgProps>
                </a:ext>
                <a:ext uri="{28A0092B-C50C-407E-A947-70E740481C1C}">
                  <a14:useLocalDpi xmlns:a14="http://schemas.microsoft.com/office/drawing/2010/main" val="0"/>
                </a:ext>
              </a:extLst>
            </a:blip>
            <a:srcRect b="37549"/>
            <a:stretch/>
          </p:blipFill>
          <p:spPr>
            <a:xfrm>
              <a:off x="7047019" y="1792154"/>
              <a:ext cx="2598609" cy="1920727"/>
            </a:xfrm>
            <a:prstGeom prst="rect">
              <a:avLst/>
            </a:prstGeom>
          </p:spPr>
        </p:pic>
        <p:pic>
          <p:nvPicPr>
            <p:cNvPr id="9" name="図 8"/>
            <p:cNvPicPr>
              <a:picLocks noChangeAspect="1"/>
            </p:cNvPicPr>
            <p:nvPr/>
          </p:nvPicPr>
          <p:blipFill rotWithShape="1">
            <a:blip r:embed="rId13">
              <a:extLst>
                <a:ext uri="{BEBA8EAE-BF5A-486C-A8C5-ECC9F3942E4B}">
                  <a14:imgProps xmlns:a14="http://schemas.microsoft.com/office/drawing/2010/main">
                    <a14:imgLayer r:embed="rId14">
                      <a14:imgEffect>
                        <a14:backgroundRemoval t="33500" b="100000" l="12500" r="46500">
                          <a14:foregroundMark x1="19000" y1="68500" x2="19250" y2="71750"/>
                          <a14:foregroundMark x1="39750" y1="68250" x2="39750" y2="72250"/>
                        </a14:backgroundRemoval>
                      </a14:imgEffect>
                    </a14:imgLayer>
                  </a14:imgProps>
                </a:ext>
                <a:ext uri="{28A0092B-C50C-407E-A947-70E740481C1C}">
                  <a14:useLocalDpi xmlns:a14="http://schemas.microsoft.com/office/drawing/2010/main" val="0"/>
                </a:ext>
              </a:extLst>
            </a:blip>
            <a:srcRect l="8458" r="49059"/>
            <a:stretch/>
          </p:blipFill>
          <p:spPr>
            <a:xfrm>
              <a:off x="7686475" y="1792154"/>
              <a:ext cx="2038424" cy="4798145"/>
            </a:xfrm>
            <a:prstGeom prst="rect">
              <a:avLst/>
            </a:prstGeom>
          </p:spPr>
        </p:pic>
      </p:grpSp>
    </p:spTree>
    <p:extLst>
      <p:ext uri="{BB962C8B-B14F-4D97-AF65-F5344CB8AC3E}">
        <p14:creationId xmlns:p14="http://schemas.microsoft.com/office/powerpoint/2010/main" val="37535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10"/>
                                        </p:tgtEl>
                                      </p:cBhvr>
                                    </p:animEffect>
                                    <p:anim calcmode="lin" valueType="num">
                                      <p:cBhvr>
                                        <p:cTn id="30" dur="1000"/>
                                        <p:tgtEl>
                                          <p:spTgt spid="10"/>
                                        </p:tgtEl>
                                        <p:attrNameLst>
                                          <p:attrName>ppt_x</p:attrName>
                                        </p:attrNameLst>
                                      </p:cBhvr>
                                      <p:tavLst>
                                        <p:tav tm="0">
                                          <p:val>
                                            <p:strVal val="ppt_x"/>
                                          </p:val>
                                        </p:tav>
                                        <p:tav tm="100000">
                                          <p:val>
                                            <p:strVal val="ppt_x"/>
                                          </p:val>
                                        </p:tav>
                                      </p:tavLst>
                                    </p:anim>
                                    <p:anim calcmode="lin" valueType="num">
                                      <p:cBhvr>
                                        <p:cTn id="31" dur="1000"/>
                                        <p:tgtEl>
                                          <p:spTgt spid="10"/>
                                        </p:tgtEl>
                                        <p:attrNameLst>
                                          <p:attrName>ppt_y</p:attrName>
                                        </p:attrNameLst>
                                      </p:cBhvr>
                                      <p:tavLst>
                                        <p:tav tm="0">
                                          <p:val>
                                            <p:strVal val="ppt_y"/>
                                          </p:val>
                                        </p:tav>
                                        <p:tav tm="100000">
                                          <p:val>
                                            <p:strVal val="ppt_y+.1"/>
                                          </p:val>
                                        </p:tav>
                                      </p:tavLst>
                                    </p:anim>
                                    <p:set>
                                      <p:cBhvr>
                                        <p:cTn id="32" dur="1" fill="hold">
                                          <p:stCondLst>
                                            <p:cond delay="999"/>
                                          </p:stCondLst>
                                        </p:cTn>
                                        <p:tgtEl>
                                          <p:spTgt spid="10"/>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14"/>
                                        </p:tgtEl>
                                      </p:cBhvr>
                                    </p:animEffect>
                                    <p:anim calcmode="lin" valueType="num">
                                      <p:cBhvr>
                                        <p:cTn id="40" dur="1000"/>
                                        <p:tgtEl>
                                          <p:spTgt spid="14"/>
                                        </p:tgtEl>
                                        <p:attrNameLst>
                                          <p:attrName>ppt_x</p:attrName>
                                        </p:attrNameLst>
                                      </p:cBhvr>
                                      <p:tavLst>
                                        <p:tav tm="0">
                                          <p:val>
                                            <p:strVal val="ppt_x"/>
                                          </p:val>
                                        </p:tav>
                                        <p:tav tm="100000">
                                          <p:val>
                                            <p:strVal val="ppt_x"/>
                                          </p:val>
                                        </p:tav>
                                      </p:tavLst>
                                    </p:anim>
                                    <p:anim calcmode="lin" valueType="num">
                                      <p:cBhvr>
                                        <p:cTn id="41" dur="1000"/>
                                        <p:tgtEl>
                                          <p:spTgt spid="14"/>
                                        </p:tgtEl>
                                        <p:attrNameLst>
                                          <p:attrName>ppt_y</p:attrName>
                                        </p:attrNameLst>
                                      </p:cBhvr>
                                      <p:tavLst>
                                        <p:tav tm="0">
                                          <p:val>
                                            <p:strVal val="ppt_y"/>
                                          </p:val>
                                        </p:tav>
                                        <p:tav tm="100000">
                                          <p:val>
                                            <p:strVal val="ppt_y+.1"/>
                                          </p:val>
                                        </p:tav>
                                      </p:tavLst>
                                    </p:anim>
                                    <p:set>
                                      <p:cBhvr>
                                        <p:cTn id="42" dur="1" fill="hold">
                                          <p:stCondLst>
                                            <p:cond delay="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xit" presetSubtype="1" fill="hold" nodeType="clickEffect">
                                  <p:stCondLst>
                                    <p:cond delay="0"/>
                                  </p:stCondLst>
                                  <p:childTnLst>
                                    <p:animEffect transition="out" filter="wipe(up)">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22" presetClass="exit" presetSubtype="1" fill="hold" nodeType="withEffect">
                                  <p:stCondLst>
                                    <p:cond delay="0"/>
                                  </p:stCondLst>
                                  <p:childTnLst>
                                    <p:animEffect transition="out" filter="wipe(up)">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22" presetClass="exit" presetSubtype="1" fill="hold" nodeType="withEffect">
                                  <p:stCondLst>
                                    <p:cond delay="0"/>
                                  </p:stCondLst>
                                  <p:childTnLst>
                                    <p:animEffect transition="out" filter="wipe(up)">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8458" r="49059"/>
          <a:stretch/>
        </p:blipFill>
        <p:spPr>
          <a:xfrm>
            <a:off x="9315376" y="1574761"/>
            <a:ext cx="2038424" cy="4798145"/>
          </a:xfrm>
          <a:prstGeom prst="rect">
            <a:avLst/>
          </a:prstGeom>
        </p:spPr>
      </p:pic>
      <p:sp>
        <p:nvSpPr>
          <p:cNvPr id="35" name="角丸四角形吹き出し 34"/>
          <p:cNvSpPr/>
          <p:nvPr/>
        </p:nvSpPr>
        <p:spPr>
          <a:xfrm>
            <a:off x="4595092" y="3358661"/>
            <a:ext cx="4835318" cy="3014245"/>
          </a:xfrm>
          <a:prstGeom prst="wedgeRoundRectCallout">
            <a:avLst>
              <a:gd name="adj1" fmla="val 47175"/>
              <a:gd name="adj2" fmla="val -619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21568"/>
            <a:ext cx="3756892" cy="4351338"/>
          </a:xfrm>
          <a:prstGeom prst="rect">
            <a:avLst/>
          </a:prstGeom>
        </p:spPr>
      </p:pic>
      <p:sp>
        <p:nvSpPr>
          <p:cNvPr id="8" name="角丸四角形吹き出し 7"/>
          <p:cNvSpPr/>
          <p:nvPr/>
        </p:nvSpPr>
        <p:spPr>
          <a:xfrm>
            <a:off x="4595092" y="3367670"/>
            <a:ext cx="4835318" cy="3005236"/>
          </a:xfrm>
          <a:prstGeom prst="wedgeRoundRectCallout">
            <a:avLst>
              <a:gd name="adj1" fmla="val 47175"/>
              <a:gd name="adj2" fmla="val -619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色々</a:t>
            </a: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な仕事をさせていただけるので、やりがいを感じています。難しい仕事もありますが、先輩が丁寧に</a:t>
            </a:r>
            <a:r>
              <a:rPr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教えてくれるので</a:t>
            </a: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rPr>
              <a:t>、少しずつ覚えることができました</a:t>
            </a:r>
            <a:r>
              <a:rPr lang="ja-JP" altLang="en-US" sz="2800" dirty="0" smtClean="0">
                <a:solidFill>
                  <a:schemeClr val="tx1"/>
                </a:solidFill>
                <a:latin typeface="UD デジタル 教科書体 NP-B" panose="02020700000000000000" pitchFamily="18" charset="-128"/>
                <a:ea typeface="UD デジタル 教科書体 NP-B" panose="02020700000000000000" pitchFamily="18" charset="-128"/>
              </a:rPr>
              <a:t>。</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4" name="タイトル 3"/>
          <p:cNvSpPr>
            <a:spLocks noGrp="1"/>
          </p:cNvSpPr>
          <p:nvPr>
            <p:ph type="title"/>
          </p:nvPr>
        </p:nvSpPr>
        <p:spPr/>
        <p:txBody>
          <a:bodyPr/>
          <a:lstStyle/>
          <a:p>
            <a:r>
              <a:rPr kumimoji="1" lang="ja-JP" altLang="en-US" dirty="0" smtClean="0"/>
              <a:t>太郎く</a:t>
            </a:r>
            <a:r>
              <a:rPr lang="ja-JP" altLang="en-US" dirty="0"/>
              <a:t>ん</a:t>
            </a:r>
            <a:r>
              <a:rPr kumimoji="1" lang="ja-JP" altLang="en-US" dirty="0" smtClean="0"/>
              <a:t>は、このように答えました。</a:t>
            </a:r>
            <a:endParaRPr kumimoji="1" lang="ja-JP" altLang="en-US" dirty="0"/>
          </a:p>
        </p:txBody>
      </p:sp>
      <p:sp>
        <p:nvSpPr>
          <p:cNvPr id="10" name="円形吹き出し 9"/>
          <p:cNvSpPr/>
          <p:nvPr/>
        </p:nvSpPr>
        <p:spPr>
          <a:xfrm>
            <a:off x="3860801" y="1549803"/>
            <a:ext cx="3742266" cy="1696129"/>
          </a:xfrm>
          <a:prstGeom prst="wedgeEllipseCallout">
            <a:avLst>
              <a:gd name="adj1" fmla="val -54769"/>
              <a:gd name="adj2" fmla="val 43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実習は</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どうですか？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5073639" y="1602359"/>
            <a:ext cx="1101584" cy="369332"/>
          </a:xfrm>
          <a:prstGeom prst="rect">
            <a:avLst/>
          </a:prstGeom>
          <a:noFill/>
        </p:spPr>
        <p:txBody>
          <a:bodyPr wrap="none" rtlCol="0">
            <a:spAutoFit/>
          </a:bodyPr>
          <a:lstStyle/>
          <a:p>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じっしゅう</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1069699" y="365125"/>
            <a:ext cx="772969"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たろう</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p:cNvSpPr txBox="1"/>
          <p:nvPr/>
        </p:nvSpPr>
        <p:spPr>
          <a:xfrm>
            <a:off x="6197600" y="390525"/>
            <a:ext cx="587020"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こた</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4854756" y="3452760"/>
            <a:ext cx="652743"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いろいろ</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6005698" y="3420419"/>
            <a:ext cx="503664"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しごと</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8352477" y="3867297"/>
            <a:ext cx="429926"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かん</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6522995" y="4299055"/>
            <a:ext cx="556563" cy="246221"/>
          </a:xfrm>
          <a:prstGeom prst="rect">
            <a:avLst/>
          </a:prstGeom>
          <a:noFill/>
        </p:spPr>
        <p:txBody>
          <a:bodyPr wrap="none" rtlCol="0">
            <a:spAutoFit/>
          </a:bodyPr>
          <a:lstStyle/>
          <a:p>
            <a:r>
              <a:rPr lang="ja-JP" altLang="en-US" sz="1000" dirty="0" smtClean="0">
                <a:latin typeface="UD デジタル 教科書体 NK-B" panose="02020700000000000000" pitchFamily="18" charset="-128"/>
                <a:ea typeface="UD デジタル 教科書体 NK-B" panose="02020700000000000000" pitchFamily="18" charset="-128"/>
              </a:rPr>
              <a:t>むずか</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7770360" y="4294052"/>
            <a:ext cx="503664"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しごと</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6656031" y="4726649"/>
            <a:ext cx="678391"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せんぱい</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7756465" y="4726649"/>
            <a:ext cx="668773"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ていねい</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8699339" y="4720154"/>
            <a:ext cx="405880"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おし</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7658136" y="5139748"/>
            <a:ext cx="404278"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すこ</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4805249" y="5570054"/>
            <a:ext cx="434734" cy="246221"/>
          </a:xfrm>
          <a:prstGeom prst="rect">
            <a:avLst/>
          </a:prstGeom>
          <a:noFill/>
        </p:spPr>
        <p:txBody>
          <a:bodyPr wrap="none" rtlCol="0">
            <a:spAutoFit/>
          </a:bodyPr>
          <a:lstStyle/>
          <a:p>
            <a:r>
              <a:rPr lang="ja-JP" altLang="en-US" sz="1000" dirty="0">
                <a:latin typeface="UD デジタル 教科書体 NK-B" panose="02020700000000000000" pitchFamily="18" charset="-128"/>
                <a:ea typeface="UD デジタル 教科書体 NK-B" panose="02020700000000000000" pitchFamily="18" charset="-128"/>
              </a:rPr>
              <a:t>おぼ</a:t>
            </a:r>
            <a:endParaRPr kumimoji="1" lang="ja-JP" altLang="en-US" sz="1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595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par>
                                <p:cTn id="38" presetID="22" presetClass="exit" presetSubtype="1" fill="hold" grpId="0" nodeType="withEffect">
                                  <p:stCondLst>
                                    <p:cond delay="0"/>
                                  </p:stCondLst>
                                  <p:childTnLst>
                                    <p:animEffect transition="out" filter="wipe(up)">
                                      <p:cBhvr>
                                        <p:cTn id="39" dur="500"/>
                                        <p:tgtEl>
                                          <p:spTgt spid="35"/>
                                        </p:tgtEl>
                                      </p:cBhvr>
                                    </p:animEffect>
                                    <p:set>
                                      <p:cBhvr>
                                        <p:cTn id="4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8" grpId="0" animBg="1"/>
      <p:bldP spid="14" grpId="0"/>
      <p:bldP spid="15"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つなぐ言葉</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744447" y="2531639"/>
            <a:ext cx="877163" cy="369332"/>
          </a:xfrm>
          <a:prstGeom prst="rect">
            <a:avLst/>
          </a:prstGeom>
          <a:noFill/>
        </p:spPr>
        <p:txBody>
          <a:bodyPr wrap="none" rtlCol="0">
            <a:spAutoFit/>
          </a:bodyPr>
          <a:lstStyle/>
          <a:p>
            <a:r>
              <a:rPr lang="ja-JP" altLang="en-US" dirty="0"/>
              <a:t>ことば</a:t>
            </a:r>
            <a:endParaRPr kumimoji="1" lang="ja-JP" altLang="en-US" dirty="0"/>
          </a:p>
        </p:txBody>
      </p:sp>
    </p:spTree>
    <p:extLst>
      <p:ext uri="{BB962C8B-B14F-4D97-AF65-F5344CB8AC3E}">
        <p14:creationId xmlns:p14="http://schemas.microsoft.com/office/powerpoint/2010/main" val="343448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考えてみましょう</a:t>
            </a:r>
            <a:endParaRPr kumimoji="1" lang="ja-JP" altLang="en-US" dirty="0"/>
          </a:p>
        </p:txBody>
      </p:sp>
      <p:sp>
        <p:nvSpPr>
          <p:cNvPr id="3" name="コンテンツ プレースホルダー 2"/>
          <p:cNvSpPr>
            <a:spLocks noGrp="1"/>
          </p:cNvSpPr>
          <p:nvPr>
            <p:ph idx="1"/>
          </p:nvPr>
        </p:nvSpPr>
        <p:spPr>
          <a:xfrm>
            <a:off x="838200" y="1825625"/>
            <a:ext cx="10515600" cy="2629997"/>
          </a:xfrm>
          <a:solidFill>
            <a:srgbClr val="92D050"/>
          </a:solidFill>
        </p:spPr>
        <p:txBody>
          <a:bodyPr anchor="ctr">
            <a:normAutofit/>
          </a:bodyPr>
          <a:lstStyle/>
          <a:p>
            <a:pPr marL="0" indent="0">
              <a:buNone/>
            </a:pPr>
            <a:r>
              <a:rPr kumimoji="1" lang="ja-JP" altLang="en-US" sz="4400" dirty="0" smtClean="0">
                <a:latin typeface="UD デジタル 教科書体 NP-B" panose="02020700000000000000" pitchFamily="18" charset="-128"/>
                <a:ea typeface="UD デジタル 教科書体 NP-B" panose="02020700000000000000" pitchFamily="18" charset="-128"/>
              </a:rPr>
              <a:t>　すごくおなかがすいている。</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kumimoji="1" lang="ja-JP" altLang="en-US" sz="4400" dirty="0" smtClean="0">
                <a:latin typeface="UD デジタル 教科書体 NP-B" panose="02020700000000000000" pitchFamily="18" charset="-128"/>
                <a:ea typeface="UD デジタル 教科書体 NP-B" panose="02020700000000000000" pitchFamily="18" charset="-128"/>
              </a:rPr>
              <a:t>早く給食の時間になってほしい。</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4" name="正方形/長方形 3"/>
          <p:cNvSpPr/>
          <p:nvPr/>
        </p:nvSpPr>
        <p:spPr>
          <a:xfrm>
            <a:off x="838200" y="4971011"/>
            <a:ext cx="10515600" cy="11637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だから　／　しかし　／　なぜなら</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668780" y="2778762"/>
            <a:ext cx="1877437" cy="769441"/>
          </a:xfrm>
          <a:prstGeom prst="rect">
            <a:avLst/>
          </a:prstGeom>
          <a:noFill/>
        </p:spPr>
        <p:txBody>
          <a:bodyPr wrap="none" rtlCol="0">
            <a:spAutoFit/>
          </a:bodyPr>
          <a:lstStyle/>
          <a:p>
            <a:r>
              <a:rPr kumimoji="1"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だから</a:t>
            </a:r>
            <a:endPar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四角形吹き出し 5"/>
          <p:cNvSpPr/>
          <p:nvPr/>
        </p:nvSpPr>
        <p:spPr>
          <a:xfrm>
            <a:off x="7292340" y="230188"/>
            <a:ext cx="4061460" cy="1255711"/>
          </a:xfrm>
          <a:prstGeom prst="wedgeRectCallout">
            <a:avLst>
              <a:gd name="adj1" fmla="val -141846"/>
              <a:gd name="adj2" fmla="val 186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UD デジタル 教科書体 NP-B" panose="02020700000000000000" pitchFamily="18" charset="-128"/>
                <a:ea typeface="UD デジタル 教科書体 NP-B" panose="02020700000000000000" pitchFamily="18" charset="-128"/>
              </a:rPr>
              <a:t>接続詞</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812800" y="365124"/>
            <a:ext cx="856325"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かんが</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4235687" y="2619496"/>
            <a:ext cx="622286"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はや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5268043" y="2619496"/>
            <a:ext cx="1252266"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きゅうしょく</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7216140" y="2619496"/>
            <a:ext cx="816249" cy="369332"/>
          </a:xfrm>
          <a:prstGeom prst="rect">
            <a:avLst/>
          </a:prstGeom>
          <a:noFill/>
        </p:spPr>
        <p:txBody>
          <a:bodyPr wrap="none" rtlCol="0">
            <a:spAutoFit/>
          </a:bodyPr>
          <a:lstStyle/>
          <a:p>
            <a:r>
              <a:rPr lang="ja-JP" altLang="en-US" dirty="0">
                <a:latin typeface="UD デジタル 教科書体 NK-B" panose="02020700000000000000" pitchFamily="18" charset="-128"/>
                <a:ea typeface="UD デジタル 教科書体 NK-B" panose="02020700000000000000" pitchFamily="18" charset="-128"/>
              </a:rPr>
              <a:t>じかん</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p:cNvSpPr txBox="1"/>
          <p:nvPr/>
        </p:nvSpPr>
        <p:spPr>
          <a:xfrm>
            <a:off x="8730600" y="241354"/>
            <a:ext cx="1184940" cy="369332"/>
          </a:xfrm>
          <a:prstGeom prst="rect">
            <a:avLst/>
          </a:prstGeom>
          <a:noFill/>
        </p:spPr>
        <p:txBody>
          <a:bodyPr wrap="none" rtlCol="0">
            <a:spAutoFit/>
          </a:bodyPr>
          <a:lstStyle/>
          <a:p>
            <a:r>
              <a:rPr lang="ja-JP" altLang="en-US" dirty="0">
                <a:solidFill>
                  <a:schemeClr val="bg1"/>
                </a:solidFill>
                <a:latin typeface="UD デジタル 教科書体 NK-B" panose="02020700000000000000" pitchFamily="18" charset="-128"/>
                <a:ea typeface="UD デジタル 教科書体 NK-B" panose="02020700000000000000" pitchFamily="18" charset="-128"/>
              </a:rPr>
              <a:t>せつぞくし</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315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838200" y="1469724"/>
            <a:ext cx="10515600" cy="767724"/>
          </a:xfrm>
          <a:solidFill>
            <a:srgbClr val="92D050"/>
          </a:solidFill>
        </p:spPr>
        <p:txBody>
          <a:bodyPr anchor="b">
            <a:noAutofit/>
          </a:bodyPr>
          <a:lstStyle/>
          <a:p>
            <a:pPr marL="0" indent="0">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①順接</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 name="タイトル 1"/>
          <p:cNvSpPr>
            <a:spLocks noGrp="1"/>
          </p:cNvSpPr>
          <p:nvPr>
            <p:ph type="title"/>
          </p:nvPr>
        </p:nvSpPr>
        <p:spPr>
          <a:xfrm>
            <a:off x="838200" y="365126"/>
            <a:ext cx="10515600" cy="1143000"/>
          </a:xfrm>
        </p:spPr>
        <p:txBody>
          <a:bodyPr/>
          <a:lstStyle/>
          <a:p>
            <a:r>
              <a:rPr kumimoji="1" lang="ja-JP" altLang="en-US" dirty="0" smtClean="0"/>
              <a:t>接続詞の種類①</a:t>
            </a:r>
            <a:endParaRPr kumimoji="1" lang="ja-JP" altLang="en-US" dirty="0"/>
          </a:p>
        </p:txBody>
      </p:sp>
      <p:sp>
        <p:nvSpPr>
          <p:cNvPr id="5" name="テキスト ボックス 4"/>
          <p:cNvSpPr txBox="1"/>
          <p:nvPr/>
        </p:nvSpPr>
        <p:spPr>
          <a:xfrm>
            <a:off x="2994660" y="1632920"/>
            <a:ext cx="6649577" cy="523220"/>
          </a:xfrm>
          <a:prstGeom prst="rect">
            <a:avLst/>
          </a:prstGeom>
          <a:noFill/>
        </p:spPr>
        <p:txBody>
          <a:bodyPr wrap="none" rtlCol="0">
            <a:spAutoFit/>
          </a:bodyPr>
          <a:lstStyle/>
          <a:p>
            <a:r>
              <a:rPr kumimoji="1" lang="ja-JP" altLang="en-US" sz="28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前の文が、後の文の理由や原因となる場合</a:t>
            </a:r>
            <a:endParaRPr kumimoji="1" lang="ja-JP" altLang="en-US" sz="28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7" name="コンテンツ プレースホルダー 5"/>
          <p:cNvSpPr txBox="1">
            <a:spLocks/>
          </p:cNvSpPr>
          <p:nvPr/>
        </p:nvSpPr>
        <p:spPr>
          <a:xfrm>
            <a:off x="838200" y="3193456"/>
            <a:ext cx="10515600" cy="767724"/>
          </a:xfrm>
          <a:prstGeom prst="rect">
            <a:avLst/>
          </a:prstGeom>
          <a:solidFill>
            <a:srgbClr val="92D050"/>
          </a:solidFill>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smtClean="0">
                <a:latin typeface="UD デジタル 教科書体 NP-B" panose="02020700000000000000" pitchFamily="18" charset="-128"/>
                <a:ea typeface="UD デジタル 教科書体 NP-B" panose="02020700000000000000" pitchFamily="18" charset="-128"/>
              </a:rPr>
              <a:t>②逆接</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2994660" y="3370300"/>
            <a:ext cx="5923416" cy="523220"/>
          </a:xfrm>
          <a:prstGeom prst="rect">
            <a:avLst/>
          </a:prstGeom>
          <a:noFill/>
        </p:spPr>
        <p:txBody>
          <a:bodyPr wrap="none" rtlCol="0">
            <a:spAutoFit/>
          </a:bodyPr>
          <a:lstStyle/>
          <a:p>
            <a:r>
              <a:rPr kumimoji="1" lang="ja-JP" altLang="en-US" sz="28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前の文の逆のことが後にきている場合</a:t>
            </a:r>
            <a:endParaRPr kumimoji="1" lang="ja-JP" altLang="en-US" sz="28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9" name="コンテンツ プレースホルダー 5"/>
          <p:cNvSpPr txBox="1">
            <a:spLocks/>
          </p:cNvSpPr>
          <p:nvPr/>
        </p:nvSpPr>
        <p:spPr>
          <a:xfrm>
            <a:off x="838200" y="4917188"/>
            <a:ext cx="10515600" cy="767724"/>
          </a:xfrm>
          <a:prstGeom prst="rect">
            <a:avLst/>
          </a:prstGeom>
          <a:solidFill>
            <a:srgbClr val="92D050"/>
          </a:solidFill>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smtClean="0">
                <a:latin typeface="UD デジタル 教科書体 NP-B" panose="02020700000000000000" pitchFamily="18" charset="-128"/>
                <a:ea typeface="UD デジタル 教科書体 NP-B" panose="02020700000000000000" pitchFamily="18" charset="-128"/>
              </a:rPr>
              <a:t>③並立</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2994660" y="5094032"/>
            <a:ext cx="6431569" cy="523220"/>
          </a:xfrm>
          <a:prstGeom prst="rect">
            <a:avLst/>
          </a:prstGeom>
          <a:noFill/>
        </p:spPr>
        <p:txBody>
          <a:bodyPr wrap="none" rtlCol="0">
            <a:spAutoFit/>
          </a:bodyPr>
          <a:lstStyle/>
          <a:p>
            <a:r>
              <a:rPr kumimoji="1" lang="ja-JP" altLang="en-US" sz="28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前の文と、後の文を同じように並べる場合</a:t>
            </a:r>
            <a:endParaRPr kumimoji="1" lang="ja-JP" altLang="en-US" sz="28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1286500" y="2238807"/>
            <a:ext cx="8802410"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●だから、そこで、すると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（例）たくさん食べた。</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だから</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、お腹がいっぱいだ。</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286500" y="3961180"/>
            <a:ext cx="10238700"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●しかし、ところが、けれども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（例）たくさん練習した。</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けれども</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、試合に負けてしまった。</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286499" y="5676229"/>
            <a:ext cx="8802410"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●そして、それから、また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（例）郵便局によって、</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それから</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、買い物に行こう。</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1208587" y="318856"/>
            <a:ext cx="1184940"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せつぞくし</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3201156" y="307691"/>
            <a:ext cx="97494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しゅるい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1514760" y="1412107"/>
            <a:ext cx="878767"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じゅんせつ</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1517991" y="3152057"/>
            <a:ext cx="853119"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ぎゃくせつ</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572180" y="4865472"/>
            <a:ext cx="748923"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へいりつ</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3052839" y="1481653"/>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3725055" y="1484075"/>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4637652" y="1481653"/>
            <a:ext cx="45397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あと</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5338283" y="1486757"/>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6144848" y="1476871"/>
            <a:ext cx="572593"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りゆう</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7100533" y="1484075"/>
            <a:ext cx="76815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げんいん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8826683" y="1483806"/>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8140213" y="3229608"/>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8602925" y="4951691"/>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3052839" y="3227477"/>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3725055" y="3229899"/>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3052839" y="4949269"/>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3725055" y="4951691"/>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4551245" y="4937452"/>
            <a:ext cx="45397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あと</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5251876" y="4942556"/>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4357990" y="3213860"/>
            <a:ext cx="556563"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ぎゃく</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6073413" y="3202717"/>
            <a:ext cx="45397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あと</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5945685" y="4937451"/>
            <a:ext cx="47641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おな</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7504084" y="4937450"/>
            <a:ext cx="455574"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なら</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5949878" y="2127065"/>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6652250" y="3821730"/>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5935850" y="5562660"/>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3874342" y="2565697"/>
            <a:ext cx="327334"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た</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7016812" y="2532595"/>
            <a:ext cx="482824"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なか</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p:cNvSpPr txBox="1"/>
          <p:nvPr/>
        </p:nvSpPr>
        <p:spPr>
          <a:xfrm>
            <a:off x="3831563" y="4271717"/>
            <a:ext cx="843501"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れんしゅう</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6" name="テキスト ボックス 45"/>
          <p:cNvSpPr txBox="1"/>
          <p:nvPr/>
        </p:nvSpPr>
        <p:spPr>
          <a:xfrm>
            <a:off x="7495740" y="4259848"/>
            <a:ext cx="598241"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しあい</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7" name="テキスト ボックス 46"/>
          <p:cNvSpPr txBox="1"/>
          <p:nvPr/>
        </p:nvSpPr>
        <p:spPr>
          <a:xfrm>
            <a:off x="8497515" y="4232552"/>
            <a:ext cx="319318"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ま</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8" name="テキスト ボックス 47"/>
          <p:cNvSpPr txBox="1"/>
          <p:nvPr/>
        </p:nvSpPr>
        <p:spPr>
          <a:xfrm>
            <a:off x="2434471" y="6005476"/>
            <a:ext cx="1091966"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ゆうびん</a:t>
            </a:r>
            <a:r>
              <a:rPr kumimoji="1" lang="ja-JP" altLang="en-US" sz="1200" dirty="0" err="1"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きょく</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9" name="テキスト ボックス 48"/>
          <p:cNvSpPr txBox="1"/>
          <p:nvPr/>
        </p:nvSpPr>
        <p:spPr>
          <a:xfrm>
            <a:off x="7094557" y="5957918"/>
            <a:ext cx="336952"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50" name="テキスト ボックス 49"/>
          <p:cNvSpPr txBox="1"/>
          <p:nvPr/>
        </p:nvSpPr>
        <p:spPr>
          <a:xfrm>
            <a:off x="7738434" y="5941671"/>
            <a:ext cx="461986"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もの</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51" name="テキスト ボックス 50"/>
          <p:cNvSpPr txBox="1"/>
          <p:nvPr/>
        </p:nvSpPr>
        <p:spPr>
          <a:xfrm>
            <a:off x="8507345" y="5945969"/>
            <a:ext cx="332142"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い</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45984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838200" y="1469724"/>
            <a:ext cx="10515600" cy="767724"/>
          </a:xfrm>
          <a:solidFill>
            <a:srgbClr val="92D050"/>
          </a:solidFill>
        </p:spPr>
        <p:txBody>
          <a:bodyPr anchor="b">
            <a:noAutofit/>
          </a:bodyPr>
          <a:lstStyle/>
          <a:p>
            <a:pPr marL="0" indent="0">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④補足</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2" name="タイトル 1"/>
          <p:cNvSpPr>
            <a:spLocks noGrp="1"/>
          </p:cNvSpPr>
          <p:nvPr>
            <p:ph type="title"/>
          </p:nvPr>
        </p:nvSpPr>
        <p:spPr>
          <a:xfrm>
            <a:off x="838200" y="365126"/>
            <a:ext cx="10515600" cy="1143000"/>
          </a:xfrm>
        </p:spPr>
        <p:txBody>
          <a:bodyPr/>
          <a:lstStyle/>
          <a:p>
            <a:r>
              <a:rPr kumimoji="1" lang="ja-JP" altLang="en-US" dirty="0" smtClean="0"/>
              <a:t>接続詞の種類②</a:t>
            </a:r>
            <a:endParaRPr kumimoji="1" lang="ja-JP" altLang="en-US" dirty="0"/>
          </a:p>
        </p:txBody>
      </p:sp>
      <p:sp>
        <p:nvSpPr>
          <p:cNvPr id="5" name="テキスト ボックス 4"/>
          <p:cNvSpPr txBox="1"/>
          <p:nvPr/>
        </p:nvSpPr>
        <p:spPr>
          <a:xfrm>
            <a:off x="2994660" y="1646568"/>
            <a:ext cx="6006773" cy="523220"/>
          </a:xfrm>
          <a:prstGeom prst="rect">
            <a:avLst/>
          </a:prstGeom>
          <a:noFill/>
        </p:spPr>
        <p:txBody>
          <a:bodyPr wrap="none" rtlCol="0">
            <a:spAutoFit/>
          </a:bodyPr>
          <a:lstStyle/>
          <a:p>
            <a:r>
              <a:rPr kumimoji="1" lang="ja-JP" altLang="en-US" sz="28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前の文について説明を付け加える場合</a:t>
            </a:r>
            <a:endParaRPr kumimoji="1" lang="ja-JP" altLang="en-US" sz="28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7" name="コンテンツ プレースホルダー 5"/>
          <p:cNvSpPr txBox="1">
            <a:spLocks/>
          </p:cNvSpPr>
          <p:nvPr/>
        </p:nvSpPr>
        <p:spPr>
          <a:xfrm>
            <a:off x="838200" y="3193456"/>
            <a:ext cx="10515600" cy="767724"/>
          </a:xfrm>
          <a:prstGeom prst="rect">
            <a:avLst/>
          </a:prstGeom>
          <a:solidFill>
            <a:srgbClr val="92D050"/>
          </a:solidFill>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smtClean="0">
                <a:latin typeface="UD デジタル 教科書体 NP-B" panose="02020700000000000000" pitchFamily="18" charset="-128"/>
                <a:ea typeface="UD デジタル 教科書体 NP-B" panose="02020700000000000000" pitchFamily="18" charset="-128"/>
              </a:rPr>
              <a:t>⑤選択</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2994660" y="3370300"/>
            <a:ext cx="7274748" cy="523220"/>
          </a:xfrm>
          <a:prstGeom prst="rect">
            <a:avLst/>
          </a:prstGeom>
          <a:noFill/>
        </p:spPr>
        <p:txBody>
          <a:bodyPr wrap="none" rtlCol="0">
            <a:spAutoFit/>
          </a:bodyPr>
          <a:lstStyle/>
          <a:p>
            <a:r>
              <a:rPr kumimoji="1" lang="ja-JP" altLang="en-US" sz="2800" spc="-15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前後の文を比べたり、どちらかを選んだりする場合</a:t>
            </a:r>
            <a:endParaRPr kumimoji="1" lang="ja-JP" altLang="en-US" sz="2800" spc="-15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9" name="コンテンツ プレースホルダー 5"/>
          <p:cNvSpPr txBox="1">
            <a:spLocks/>
          </p:cNvSpPr>
          <p:nvPr/>
        </p:nvSpPr>
        <p:spPr>
          <a:xfrm>
            <a:off x="838200" y="4917188"/>
            <a:ext cx="10515600" cy="767724"/>
          </a:xfrm>
          <a:prstGeom prst="rect">
            <a:avLst/>
          </a:prstGeom>
          <a:solidFill>
            <a:srgbClr val="92D050"/>
          </a:solidFill>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smtClean="0">
                <a:latin typeface="UD デジタル 教科書体 NP-B" panose="02020700000000000000" pitchFamily="18" charset="-128"/>
                <a:ea typeface="UD デジタル 教科書体 NP-B" panose="02020700000000000000" pitchFamily="18" charset="-128"/>
              </a:rPr>
              <a:t>⑥転換</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2994660" y="5094032"/>
            <a:ext cx="6200736" cy="523220"/>
          </a:xfrm>
          <a:prstGeom prst="rect">
            <a:avLst/>
          </a:prstGeom>
          <a:noFill/>
        </p:spPr>
        <p:txBody>
          <a:bodyPr wrap="none" rtlCol="0">
            <a:spAutoFit/>
          </a:bodyPr>
          <a:lstStyle/>
          <a:p>
            <a:r>
              <a:rPr kumimoji="1" lang="ja-JP" altLang="en-US" sz="28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前の文から話題を変えて、次に移る場合</a:t>
            </a:r>
            <a:endParaRPr kumimoji="1" lang="ja-JP" altLang="en-US" sz="28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1286500" y="2238807"/>
            <a:ext cx="10597773"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●つまり、なぜなら、ただし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（例）本を借りることができます。</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ただし</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、一人３冊までです。</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286500" y="3961180"/>
            <a:ext cx="10238700"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●それとも、あるいは、または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（例）おにぎりが好きですか。</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それとも</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、パンが好きですか。</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286499" y="5676229"/>
            <a:ext cx="10597773" cy="954107"/>
          </a:xfrm>
          <a:prstGeom prst="rect">
            <a:avLst/>
          </a:prstGeom>
          <a:noFill/>
        </p:spPr>
        <p:txBody>
          <a:bodyPr wrap="none" rtlCol="0" anchor="ctr">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●さて、ところで、では　等</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（例）連絡をくれてありがとう。</a:t>
            </a:r>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ところ</a:t>
            </a:r>
            <a:r>
              <a:rPr kumimoji="1" lang="ja-JP" altLang="en-US" sz="2800" dirty="0" smtClean="0">
                <a:solidFill>
                  <a:schemeClr val="accent6">
                    <a:lumMod val="75000"/>
                  </a:schemeClr>
                </a:solidFill>
                <a:latin typeface="UD デジタル 教科書体 NP-B" panose="02020700000000000000" pitchFamily="18" charset="-128"/>
                <a:ea typeface="UD デジタル 教科書体 NP-B" panose="02020700000000000000" pitchFamily="18" charset="-128"/>
              </a:rPr>
              <a:t>で、今どこにいますか？</a:t>
            </a:r>
            <a:endParaRPr kumimoji="1" lang="ja-JP" altLang="en-US" sz="2800" dirty="0">
              <a:solidFill>
                <a:schemeClr val="accent6">
                  <a:lumMod val="75000"/>
                </a:schemeClr>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1208587" y="318856"/>
            <a:ext cx="1184940"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せつぞくし</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3201156" y="307691"/>
            <a:ext cx="974947"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しゅるい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1664888" y="1425755"/>
            <a:ext cx="572593"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ほそく</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1596648" y="3144238"/>
            <a:ext cx="726481"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せんたく</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595896" y="4866611"/>
            <a:ext cx="756938" cy="276999"/>
          </a:xfrm>
          <a:prstGeom prst="rect">
            <a:avLst/>
          </a:prstGeom>
          <a:noFill/>
        </p:spPr>
        <p:txBody>
          <a:bodyPr wrap="none" rtlCol="0">
            <a:spAutoFit/>
          </a:bodyPr>
          <a:lstStyle/>
          <a:p>
            <a:r>
              <a:rPr kumimoji="1" lang="ja-JP" altLang="en-US" sz="1200" dirty="0" smtClean="0">
                <a:latin typeface="UD デジタル 教科書体 NK-B" panose="02020700000000000000" pitchFamily="18" charset="-128"/>
                <a:ea typeface="UD デジタル 教科書体 NK-B" panose="02020700000000000000" pitchFamily="18" charset="-128"/>
              </a:rPr>
              <a:t>てんかん</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3066487" y="1495301"/>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3738703" y="1497723"/>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3025871" y="4937301"/>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まえ</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3698087" y="4939723"/>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3138286" y="3216170"/>
            <a:ext cx="61908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ぜんご</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4015221" y="3232240"/>
            <a:ext cx="47801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ぶん</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5461369" y="1496239"/>
            <a:ext cx="777777"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せつめい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560209" y="1500496"/>
            <a:ext cx="33214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つ</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7147195" y="1496239"/>
            <a:ext cx="44275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くわ</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8216513" y="1500192"/>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4699191" y="3229639"/>
            <a:ext cx="41710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くら</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576297" y="3215991"/>
            <a:ext cx="44275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えら</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p:cNvSpPr txBox="1"/>
          <p:nvPr/>
        </p:nvSpPr>
        <p:spPr>
          <a:xfrm>
            <a:off x="9482298" y="3222194"/>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2" name="テキスト ボックス 31"/>
          <p:cNvSpPr txBox="1"/>
          <p:nvPr/>
        </p:nvSpPr>
        <p:spPr>
          <a:xfrm>
            <a:off x="8392705" y="4944948"/>
            <a:ext cx="630301"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ばあい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3" name="テキスト ボックス 32"/>
          <p:cNvSpPr txBox="1"/>
          <p:nvPr/>
        </p:nvSpPr>
        <p:spPr>
          <a:xfrm>
            <a:off x="4834483" y="4921203"/>
            <a:ext cx="628698"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わだい</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5805024" y="4939983"/>
            <a:ext cx="33695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か</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6950323" y="4937301"/>
            <a:ext cx="473206"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つぎ</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7619641" y="4921203"/>
            <a:ext cx="449162"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うつ</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37" name="テキスト ボックス 36"/>
          <p:cNvSpPr txBox="1"/>
          <p:nvPr/>
        </p:nvSpPr>
        <p:spPr>
          <a:xfrm>
            <a:off x="3184993" y="2563712"/>
            <a:ext cx="336952"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か</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8" name="テキスト ボックス 37"/>
          <p:cNvSpPr txBox="1"/>
          <p:nvPr/>
        </p:nvSpPr>
        <p:spPr>
          <a:xfrm>
            <a:off x="8558113" y="2532324"/>
            <a:ext cx="577402"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ひとり</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9" name="テキスト ボックス 38"/>
          <p:cNvSpPr txBox="1"/>
          <p:nvPr/>
        </p:nvSpPr>
        <p:spPr>
          <a:xfrm>
            <a:off x="9482298" y="2507986"/>
            <a:ext cx="461986"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さつ</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0" name="テキスト ボックス 39"/>
          <p:cNvSpPr txBox="1"/>
          <p:nvPr/>
        </p:nvSpPr>
        <p:spPr>
          <a:xfrm>
            <a:off x="4241148" y="4277082"/>
            <a:ext cx="324128"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す</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1" name="テキスト ボックス 40"/>
          <p:cNvSpPr txBox="1"/>
          <p:nvPr/>
        </p:nvSpPr>
        <p:spPr>
          <a:xfrm>
            <a:off x="9215968" y="4267667"/>
            <a:ext cx="324128"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す</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2" name="テキスト ボックス 41"/>
          <p:cNvSpPr txBox="1"/>
          <p:nvPr/>
        </p:nvSpPr>
        <p:spPr>
          <a:xfrm>
            <a:off x="2482860" y="6001134"/>
            <a:ext cx="710451"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れんらく</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3" name="テキスト ボックス 42"/>
          <p:cNvSpPr txBox="1"/>
          <p:nvPr/>
        </p:nvSpPr>
        <p:spPr>
          <a:xfrm>
            <a:off x="8440798" y="5997835"/>
            <a:ext cx="466794"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UD デジタル 教科書体 NK-B" panose="02020700000000000000" pitchFamily="18" charset="-128"/>
                <a:ea typeface="UD デジタル 教科書体 NK-B" panose="02020700000000000000" pitchFamily="18" charset="-128"/>
              </a:rPr>
              <a:t>いま</a:t>
            </a:r>
            <a:endParaRPr kumimoji="1" lang="ja-JP" altLang="en-US" sz="1200" dirty="0">
              <a:solidFill>
                <a:schemeClr val="accent6">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p:cNvSpPr txBox="1"/>
          <p:nvPr/>
        </p:nvSpPr>
        <p:spPr>
          <a:xfrm>
            <a:off x="6283576" y="2115196"/>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p:cNvSpPr txBox="1"/>
          <p:nvPr/>
        </p:nvSpPr>
        <p:spPr>
          <a:xfrm>
            <a:off x="6645682" y="3835777"/>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
        <p:nvSpPr>
          <p:cNvPr id="46" name="テキスト ボックス 45"/>
          <p:cNvSpPr txBox="1"/>
          <p:nvPr/>
        </p:nvSpPr>
        <p:spPr>
          <a:xfrm>
            <a:off x="5595667" y="5556509"/>
            <a:ext cx="470000"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K-B" panose="02020700000000000000" pitchFamily="18" charset="-128"/>
                <a:ea typeface="UD デジタル 教科書体 NK-B" panose="02020700000000000000" pitchFamily="18" charset="-128"/>
              </a:rPr>
              <a:t>など</a:t>
            </a:r>
            <a:endParaRPr kumimoji="1" lang="ja-JP" altLang="en-US" sz="1200" dirty="0">
              <a:solidFill>
                <a:schemeClr val="bg2">
                  <a:lumMod val="25000"/>
                </a:scheme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0093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200" y="229844"/>
            <a:ext cx="11210846" cy="930275"/>
          </a:xfrm>
        </p:spPr>
        <p:txBody>
          <a:bodyPr/>
          <a:lstStyle/>
          <a:p>
            <a:r>
              <a:rPr kumimoji="1" lang="ja-JP" altLang="en-US" dirty="0" smtClean="0"/>
              <a:t>練習問題①</a:t>
            </a:r>
            <a:endParaRPr kumimoji="1" lang="ja-JP" altLang="en-US" dirty="0"/>
          </a:p>
        </p:txBody>
      </p:sp>
      <p:sp>
        <p:nvSpPr>
          <p:cNvPr id="3" name="コンテンツ プレースホルダー 2"/>
          <p:cNvSpPr>
            <a:spLocks noGrp="1"/>
          </p:cNvSpPr>
          <p:nvPr>
            <p:ph idx="1"/>
          </p:nvPr>
        </p:nvSpPr>
        <p:spPr>
          <a:xfrm>
            <a:off x="584200" y="1873597"/>
            <a:ext cx="11210846" cy="4441209"/>
          </a:xfrm>
          <a:solidFill>
            <a:schemeClr val="accent5">
              <a:lumMod val="20000"/>
              <a:lumOff val="80000"/>
            </a:schemeClr>
          </a:solidFill>
          <a:ln>
            <a:solidFill>
              <a:schemeClr val="accent1"/>
            </a:solidFill>
          </a:ln>
        </p:spPr>
        <p:txBody>
          <a:bodyPr anchor="ctr">
            <a:normAutofit fontScale="92500"/>
          </a:bodyPr>
          <a:lstStyle/>
          <a:p>
            <a:pPr marL="0" indent="0">
              <a:lnSpc>
                <a:spcPct val="200000"/>
              </a:lnSpc>
              <a:buNone/>
            </a:pPr>
            <a:r>
              <a:rPr kumimoji="1" lang="ja-JP" altLang="en-US" sz="3200" dirty="0" smtClean="0">
                <a:latin typeface="UD デジタル 教科書体 NK-B" panose="02020700000000000000" pitchFamily="18" charset="-128"/>
                <a:ea typeface="UD デジタル 教科書体 NK-B" panose="02020700000000000000" pitchFamily="18" charset="-128"/>
              </a:rPr>
              <a:t>①泳ぐのは苦手だ。（　　　）水泳の授業が大好きだ。</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kumimoji="1" lang="ja-JP" altLang="en-US" sz="3200" dirty="0" smtClean="0">
                <a:latin typeface="UD デジタル 教科書体 NK-B" panose="02020700000000000000" pitchFamily="18" charset="-128"/>
                <a:ea typeface="UD デジタル 教科書体 NK-B" panose="02020700000000000000" pitchFamily="18" charset="-128"/>
              </a:rPr>
              <a:t>②たくさん勉強した。（　　　）テストはすごく簡単だった。</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kumimoji="1" lang="ja-JP" altLang="en-US" sz="3200" dirty="0" smtClean="0">
                <a:latin typeface="UD デジタル 教科書体 NK-B" panose="02020700000000000000" pitchFamily="18" charset="-128"/>
                <a:ea typeface="UD デジタル 教科書体 NK-B" panose="02020700000000000000" pitchFamily="18" charset="-128"/>
              </a:rPr>
              <a:t>③たくさん勉強した。（　　　）テストが全然分からなかった。</a:t>
            </a:r>
            <a:endParaRPr lang="en-US" altLang="ja-JP" sz="3200" dirty="0" smtClean="0">
              <a:latin typeface="UD デジタル 教科書体 NK-B" panose="02020700000000000000" pitchFamily="18" charset="-128"/>
              <a:ea typeface="UD デジタル 教科書体 NK-B" panose="02020700000000000000" pitchFamily="18" charset="-128"/>
            </a:endParaRPr>
          </a:p>
          <a:p>
            <a:pPr marL="0" indent="0">
              <a:lnSpc>
                <a:spcPct val="200000"/>
              </a:lnSpc>
              <a:buNone/>
            </a:pPr>
            <a:r>
              <a:rPr lang="ja-JP" altLang="en-US" sz="3200" dirty="0" smtClean="0">
                <a:latin typeface="UD デジタル 教科書体 NK-B" panose="02020700000000000000" pitchFamily="18" charset="-128"/>
                <a:ea typeface="UD デジタル 教科書体 NK-B" panose="02020700000000000000" pitchFamily="18" charset="-128"/>
              </a:rPr>
              <a:t>④</a:t>
            </a:r>
            <a:r>
              <a:rPr lang="ja-JP" altLang="en-US" sz="3200" dirty="0">
                <a:latin typeface="UD デジタル 教科書体 NK-B" panose="02020700000000000000" pitchFamily="18" charset="-128"/>
                <a:ea typeface="UD デジタル 教科書体 NK-B" panose="02020700000000000000" pitchFamily="18" charset="-128"/>
              </a:rPr>
              <a:t>昨日は冷たいものを飲み過ぎた。（　　　）お腹が</a:t>
            </a:r>
            <a:r>
              <a:rPr lang="ja-JP" altLang="en-US" sz="3200" dirty="0" smtClean="0">
                <a:latin typeface="UD デジタル 教科書体 NK-B" panose="02020700000000000000" pitchFamily="18" charset="-128"/>
                <a:ea typeface="UD デジタル 教科書体 NK-B" panose="02020700000000000000" pitchFamily="18" charset="-128"/>
              </a:rPr>
              <a:t>痛くなってしまった。</a:t>
            </a:r>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584200" y="919490"/>
            <a:ext cx="11210846" cy="954107"/>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　次の文章を読んで、（　　）に「だから」か「しかし」の接続詞を入れましょう。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908337" y="45178"/>
            <a:ext cx="2020105" cy="369332"/>
          </a:xfrm>
          <a:prstGeom prst="rect">
            <a:avLst/>
          </a:prstGeom>
          <a:noFill/>
        </p:spPr>
        <p:txBody>
          <a:bodyPr wrap="none" rtlCol="0">
            <a:spAutoFit/>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れんしゅうもんだい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996147" y="842546"/>
            <a:ext cx="43794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つぎ</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1764146" y="833945"/>
            <a:ext cx="74732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ぶんしょう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p:cNvSpPr txBox="1"/>
          <p:nvPr/>
        </p:nvSpPr>
        <p:spPr>
          <a:xfrm>
            <a:off x="2832906" y="828898"/>
            <a:ext cx="30008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よ</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p:cNvSpPr txBox="1"/>
          <p:nvPr/>
        </p:nvSpPr>
        <p:spPr>
          <a:xfrm>
            <a:off x="681637" y="1251051"/>
            <a:ext cx="31451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051578" y="2236180"/>
            <a:ext cx="42832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およ</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p:cNvSpPr txBox="1"/>
          <p:nvPr/>
        </p:nvSpPr>
        <p:spPr>
          <a:xfrm>
            <a:off x="2560567" y="2226399"/>
            <a:ext cx="562975"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にがて</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4990725" y="2240047"/>
            <a:ext cx="68320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すいえい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p:cNvSpPr txBox="1"/>
          <p:nvPr/>
        </p:nvSpPr>
        <p:spPr>
          <a:xfrm>
            <a:off x="6100030" y="2226399"/>
            <a:ext cx="729687"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じゅぎょう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7324062" y="2224185"/>
            <a:ext cx="56457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だいす</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p:cNvSpPr txBox="1"/>
          <p:nvPr/>
        </p:nvSpPr>
        <p:spPr>
          <a:xfrm>
            <a:off x="2338664" y="3267413"/>
            <a:ext cx="75212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べんきょう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2371413" y="4308427"/>
            <a:ext cx="75212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べんきょう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p:cNvSpPr txBox="1"/>
          <p:nvPr/>
        </p:nvSpPr>
        <p:spPr>
          <a:xfrm>
            <a:off x="7385052" y="3267413"/>
            <a:ext cx="692818"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かんたん</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464873" y="4308427"/>
            <a:ext cx="1058303"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ぜんぜん　　　わ</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182061" y="5371443"/>
            <a:ext cx="52931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きのう</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2150146" y="5363089"/>
            <a:ext cx="445956"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つめ</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4308767" y="5363089"/>
            <a:ext cx="314510"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の</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5074279" y="5363089"/>
            <a:ext cx="30649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す</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7800300" y="5334147"/>
            <a:ext cx="444352"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なか</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8557796" y="5334147"/>
            <a:ext cx="439544"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いた</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10414767" y="806180"/>
            <a:ext cx="768159" cy="253916"/>
          </a:xfrm>
          <a:prstGeom prst="rect">
            <a:avLst/>
          </a:prstGeom>
          <a:noFill/>
        </p:spPr>
        <p:txBody>
          <a:bodyPr wrap="none" rtlCol="0">
            <a:spAutoFit/>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せつぞくし</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3913601" y="2436975"/>
            <a:ext cx="896399"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しかし</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p:cNvSpPr txBox="1"/>
          <p:nvPr/>
        </p:nvSpPr>
        <p:spPr>
          <a:xfrm>
            <a:off x="4080277" y="3494036"/>
            <a:ext cx="896399"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だから</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2" name="テキスト ボックス 31"/>
          <p:cNvSpPr txBox="1"/>
          <p:nvPr/>
        </p:nvSpPr>
        <p:spPr>
          <a:xfrm>
            <a:off x="4094326" y="4508252"/>
            <a:ext cx="896399"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しかし</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p:cNvSpPr txBox="1"/>
          <p:nvPr/>
        </p:nvSpPr>
        <p:spPr>
          <a:xfrm>
            <a:off x="6464873" y="5560767"/>
            <a:ext cx="896399" cy="400110"/>
          </a:xfrm>
          <a:prstGeom prst="rect">
            <a:avLst/>
          </a:prstGeom>
          <a:noFill/>
        </p:spPr>
        <p:txBody>
          <a:bodyPr wrap="none" rtlCol="0">
            <a:spAutoFit/>
          </a:bodyPr>
          <a:lstStyle/>
          <a:p>
            <a:r>
              <a:rPr kumimoji="1" lang="ja-JP" altLang="en-US" sz="2000" spc="-150" dirty="0" smtClean="0">
                <a:solidFill>
                  <a:srgbClr val="FF0000"/>
                </a:solidFill>
                <a:latin typeface="UD デジタル 教科書体 NP-B" panose="02020700000000000000" pitchFamily="18" charset="-128"/>
                <a:ea typeface="UD デジタル 教科書体 NP-B" panose="02020700000000000000" pitchFamily="18" charset="-128"/>
              </a:rPr>
              <a:t>だから</a:t>
            </a:r>
            <a:endParaRPr kumimoji="1" lang="ja-JP" altLang="en-US" sz="2000" spc="-15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738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926</Words>
  <Application>Microsoft Office PowerPoint</Application>
  <PresentationFormat>ワイド画面</PresentationFormat>
  <Paragraphs>582</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BIZ UDPゴシック</vt:lpstr>
      <vt:lpstr>ＭＳ Ｐゴシック</vt:lpstr>
      <vt:lpstr>UD デジタル 教科書体 NK-B</vt:lpstr>
      <vt:lpstr>UD デジタル 教科書体 NP-B</vt:lpstr>
      <vt:lpstr>游ゴシック</vt:lpstr>
      <vt:lpstr>Arial</vt:lpstr>
      <vt:lpstr>Calibri</vt:lpstr>
      <vt:lpstr>Office テーマ</vt:lpstr>
      <vt:lpstr>相手の考えを理解して伝えよう</vt:lpstr>
      <vt:lpstr>ある日の現場実習の朝</vt:lpstr>
      <vt:lpstr>PowerPoint プレゼンテーション</vt:lpstr>
      <vt:lpstr>太郎くんは、このように答えました。</vt:lpstr>
      <vt:lpstr>つなぐ言葉</vt:lpstr>
      <vt:lpstr>考えてみましょう</vt:lpstr>
      <vt:lpstr>接続詞の種類①</vt:lpstr>
      <vt:lpstr>接続詞の種類②</vt:lpstr>
      <vt:lpstr>練習問題①</vt:lpstr>
      <vt:lpstr>練習問題②</vt:lpstr>
      <vt:lpstr>自分の考えをまとめよう</vt:lpstr>
      <vt:lpstr>一日の現場実習が終わり、太郎くんは、 実習日誌を書こうとしています。</vt:lpstr>
      <vt:lpstr>実習日誌を書くために</vt:lpstr>
      <vt:lpstr>PowerPoint プレゼンテーション</vt:lpstr>
      <vt:lpstr>PowerPoint プレゼンテーション</vt:lpstr>
      <vt:lpstr>PowerPoint プレゼンテーション</vt:lpstr>
      <vt:lpstr>PowerPoint プレゼンテーション</vt:lpstr>
      <vt:lpstr>今日のまとめ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なにいろかな？</dc:title>
  <dc:creator>Windows ユーザー</dc:creator>
  <cp:lastModifiedBy>岡森 博宣</cp:lastModifiedBy>
  <cp:revision>196</cp:revision>
  <cp:lastPrinted>2021-01-20T09:18:14Z</cp:lastPrinted>
  <dcterms:created xsi:type="dcterms:W3CDTF">2020-08-21T05:09:50Z</dcterms:created>
  <dcterms:modified xsi:type="dcterms:W3CDTF">2021-01-20T23:48:29Z</dcterms:modified>
</cp:coreProperties>
</file>