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1" r:id="rId9"/>
    <p:sldId id="264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75137" autoAdjust="0"/>
  </p:normalViewPr>
  <p:slideViewPr>
    <p:cSldViewPr snapToGrid="0">
      <p:cViewPr varScale="1">
        <p:scale>
          <a:sx n="55" d="100"/>
          <a:sy n="55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835F-C47E-4126-A902-DD48D9EBABD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480F-9F99-4F12-9A94-5A1D11119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86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小学部３段階　保健</a:t>
            </a:r>
            <a:r>
              <a:rPr kumimoji="1" lang="en-US" altLang="ja-JP" dirty="0" smtClean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ja-JP" altLang="en-US" dirty="0"/>
              <a:t>　変化してきた私の体。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7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みなさんは、身長や体重が、年齢とともにどのように変化するのか知っていますか。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18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身長の伸びについて考えてみましょう。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こちらのグラフは</a:t>
            </a:r>
            <a:r>
              <a:rPr kumimoji="1" lang="ja-JP" altLang="en-US" dirty="0" smtClean="0"/>
              <a:t>、たろうさんとなおこさん</a:t>
            </a:r>
            <a:r>
              <a:rPr kumimoji="1" lang="ja-JP" altLang="en-US" dirty="0"/>
              <a:t>の毎年の身長の伸びを表しています。このグラフからどんなことが分かりますか。</a:t>
            </a:r>
            <a:endParaRPr kumimoji="1" lang="en-US" altLang="ja-JP" dirty="0"/>
          </a:p>
          <a:p>
            <a:r>
              <a:rPr kumimoji="1" lang="ja-JP" altLang="en-US" dirty="0"/>
              <a:t>　毎年の伸びは同じでしょうか。また、二人のグラフの形は同じでしょうか。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＜少し待つ＞　＜クリック＞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私たちの体は、年齢とともに成長します。でも、毎年同じよう</a:t>
            </a:r>
            <a:r>
              <a:rPr kumimoji="1" lang="ja-JP" altLang="en-US" dirty="0" smtClean="0"/>
              <a:t>に身長が伸びる</a:t>
            </a:r>
            <a:r>
              <a:rPr kumimoji="1" lang="ja-JP" altLang="en-US" dirty="0"/>
              <a:t>わけではありません。大きく伸びるときもあれば、少しだけのこともあります。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96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</a:t>
            </a:r>
            <a:r>
              <a:rPr kumimoji="1" lang="ja-JP" altLang="en-US" dirty="0" smtClean="0"/>
              <a:t>の２人の身長</a:t>
            </a:r>
            <a:r>
              <a:rPr kumimoji="1" lang="ja-JP" altLang="en-US" dirty="0"/>
              <a:t>が大きく伸びている時期は、それぞれいつでしょうか。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赤い線に注目して比べてみましょう。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/>
              <a:t>　＜少し待つ＞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左のたけるさん</a:t>
            </a:r>
            <a:r>
              <a:rPr kumimoji="1" lang="ja-JP" altLang="en-US" dirty="0"/>
              <a:t>は、</a:t>
            </a:r>
            <a:r>
              <a:rPr kumimoji="1" lang="en-US" altLang="ja-JP" dirty="0"/>
              <a:t>15</a:t>
            </a:r>
            <a:r>
              <a:rPr kumimoji="1" lang="ja-JP" altLang="en-US" dirty="0"/>
              <a:t>歳～</a:t>
            </a:r>
            <a:r>
              <a:rPr kumimoji="1" lang="en-US" altLang="ja-JP" dirty="0"/>
              <a:t>18</a:t>
            </a:r>
            <a:r>
              <a:rPr kumimoji="1" lang="ja-JP" altLang="en-US" dirty="0"/>
              <a:t>歳の間に身長が大きく伸びています。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右のゆいさんは</a:t>
            </a:r>
            <a:r>
              <a:rPr kumimoji="1" lang="ja-JP" altLang="en-US" dirty="0"/>
              <a:t>、</a:t>
            </a:r>
            <a:r>
              <a:rPr kumimoji="1" lang="en-US" altLang="ja-JP" dirty="0"/>
              <a:t>9</a:t>
            </a:r>
            <a:r>
              <a:rPr kumimoji="1" lang="ja-JP" altLang="en-US" dirty="0"/>
              <a:t>歳から</a:t>
            </a:r>
            <a:r>
              <a:rPr kumimoji="1" lang="en-US" altLang="ja-JP" dirty="0"/>
              <a:t>12</a:t>
            </a:r>
            <a:r>
              <a:rPr kumimoji="1" lang="ja-JP" altLang="en-US" dirty="0"/>
              <a:t>歳の間に身長が大きく伸びています。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身長は、小学校高学年から高校生の頃に大きく伸びます。身長の伸び方など、体の発育の仕方は、一人一人違います。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19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次は体重です。</a:t>
            </a:r>
            <a:endParaRPr kumimoji="1" lang="en-US" altLang="ja-JP" dirty="0"/>
          </a:p>
          <a:p>
            <a:r>
              <a:rPr kumimoji="1" lang="ja-JP" altLang="en-US" dirty="0"/>
              <a:t>　グラフは、１年間に増える体重の量の平均値を表したものです。</a:t>
            </a:r>
            <a:endParaRPr kumimoji="1" lang="en-US" altLang="ja-JP" dirty="0"/>
          </a:p>
          <a:p>
            <a:r>
              <a:rPr kumimoji="1" lang="ja-JP" altLang="en-US" dirty="0"/>
              <a:t>　先ほど、身長は小学校高学年から高校生の頃に大きく伸びると話しました。このグラフでも</a:t>
            </a:r>
            <a:r>
              <a:rPr kumimoji="1" lang="ja-JP" altLang="en-US" dirty="0" smtClean="0"/>
              <a:t>小学校５年から６年が</a:t>
            </a:r>
            <a:r>
              <a:rPr kumimoji="1" lang="ja-JP" altLang="en-US" dirty="0"/>
              <a:t>一番体重が増加しています。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身長が伸びるときは、骨や筋肉などが成長するので、体重も増えていきます。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また、この小学校高学年から高校生の頃に、体重が増えるのを気にする人がよくいます。でも、骨や筋肉が成長するのだから、体重が増えて当たり前なのです。ただし、食べ過ぎや運動不足による太りすぎには注意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55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r>
              <a:rPr kumimoji="1" lang="ja-JP" altLang="en-US" smtClean="0"/>
              <a:t>この絵は</a:t>
            </a:r>
            <a:r>
              <a:rPr kumimoji="1" lang="ja-JP" altLang="en-US" dirty="0"/>
              <a:t>、人間の手</a:t>
            </a:r>
            <a:r>
              <a:rPr kumimoji="1" lang="ja-JP" altLang="en-US"/>
              <a:t>の</a:t>
            </a:r>
            <a:r>
              <a:rPr kumimoji="1" lang="ja-JP" altLang="en-US" smtClean="0"/>
              <a:t>レントゲンを描いた絵です</a:t>
            </a:r>
            <a:r>
              <a:rPr kumimoji="1" lang="ja-JP" altLang="en-US" dirty="0" smtClean="0"/>
              <a:t>。赤で示している手</a:t>
            </a:r>
            <a:r>
              <a:rPr kumimoji="1" lang="ja-JP" altLang="en-US" dirty="0"/>
              <a:t>の付け根</a:t>
            </a:r>
            <a:r>
              <a:rPr kumimoji="1" lang="ja-JP" altLang="en-US" dirty="0" smtClean="0"/>
              <a:t>辺りの骨を</a:t>
            </a:r>
            <a:r>
              <a:rPr kumimoji="1" lang="ja-JP" altLang="en-US" dirty="0"/>
              <a:t>見ると、成長するにつれて、骨がだんだんと大きくなり、隙間がなくなっていくのが分かります。</a:t>
            </a:r>
            <a:endParaRPr kumimoji="1" lang="en-US" altLang="ja-JP" dirty="0"/>
          </a:p>
          <a:p>
            <a:r>
              <a:rPr kumimoji="1" lang="ja-JP" altLang="en-US" dirty="0"/>
              <a:t>　骨の重さは、体重の５分の１程です。大人になるにつれて骨が成長すれば、その分、体重も増えていくことになります。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0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小学校に入学する頃から、子どもの歯から大人の歯に生え変わっていきます。顎が成長するにつれ、歯の数も増えます。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86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身長について、心配している小学校４年生の子がいます。</a:t>
            </a:r>
            <a:endParaRPr kumimoji="1" lang="en-US" altLang="ja-JP" dirty="0"/>
          </a:p>
          <a:p>
            <a:r>
              <a:rPr kumimoji="1" lang="ja-JP" altLang="en-US" dirty="0" smtClean="0"/>
              <a:t>　女の子は、「３年生までは同じ身長だった友達が、どんどん身長が伸びているようなの。わたしも同じように伸びたいな。」と言っています。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/>
              <a:t>　あなたなら何と言ってあげますか。</a:t>
            </a:r>
            <a:endParaRPr kumimoji="1" lang="en-US" altLang="ja-JP" dirty="0"/>
          </a:p>
          <a:p>
            <a:r>
              <a:rPr kumimoji="1" lang="ja-JP" altLang="en-US" dirty="0"/>
              <a:t>　＜少し待つ</a:t>
            </a:r>
            <a:r>
              <a:rPr kumimoji="1" lang="ja-JP" altLang="en-US" dirty="0" smtClean="0"/>
              <a:t>＞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54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そうですね。「身長など体の発育は、一人一人違うこと」や、「身長は、小学校高学年から高校生の頃に一番伸びること」を言ってあげましょう。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1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48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5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87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0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84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88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9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88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5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8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10FD4E2-BE18-4A29-90ED-932B3A47A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1122362"/>
            <a:ext cx="11643053" cy="4006229"/>
          </a:xfrm>
        </p:spPr>
        <p:txBody>
          <a:bodyPr anchor="ctr">
            <a:normAutofit/>
          </a:bodyPr>
          <a:lstStyle/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へんかして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きた　わたしのからだ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3443591" y="6127035"/>
            <a:ext cx="8504261" cy="478046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参考：「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新・みんなのほけん３・４年」森昭三ら・株式会社学研教育みらい（</a:t>
            </a: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79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がく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しゅうの　ポイント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" y="2269496"/>
            <a:ext cx="3293118" cy="3791291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3811736" y="3018980"/>
            <a:ext cx="7692691" cy="22923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しんちょうや　たいじゅうは、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ねんれ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いと　ともに、　どのように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へんか　するの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213296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まいとしの　しんちょうの　のび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231626" y="1608921"/>
            <a:ext cx="11875314" cy="126179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わたしたち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　からだ</a:t>
            </a:r>
            <a:r>
              <a:rPr lang="ja-JP" altLang="en-US" sz="28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　ねんれ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いと　ともに　せいちょうします。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でも、　まいとし　おなじように　しんちょうが　のびるわけ　で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はありません。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4618" t="25800" r="64983" b="22166"/>
          <a:stretch/>
        </p:blipFill>
        <p:spPr>
          <a:xfrm>
            <a:off x="5836015" y="2912781"/>
            <a:ext cx="3955312" cy="38064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5197" t="33594" r="65520" b="14583"/>
          <a:stretch/>
        </p:blipFill>
        <p:spPr>
          <a:xfrm>
            <a:off x="1606915" y="2928288"/>
            <a:ext cx="3810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しんちょうの　のびかた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398368" y="1308121"/>
            <a:ext cx="9584749" cy="127022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ふたり　 　　　　　　　　　　　　　　　　　　　　　おお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つぎの２人の　しんちょうが　大きく　のびている　じきは、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それぞれ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いつでしょうか。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9" y="2981534"/>
            <a:ext cx="5418161" cy="35911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3312232"/>
            <a:ext cx="5418161" cy="3260409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544489" y="2960016"/>
            <a:ext cx="2325782" cy="6670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たける</a:t>
            </a:r>
            <a:endParaRPr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6210300" y="2978698"/>
            <a:ext cx="2325782" cy="6670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ゆい</a:t>
            </a:r>
            <a:endParaRPr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257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7"/>
            <a:ext cx="9780104" cy="11291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たいじゅうの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へんか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203013" y="2534625"/>
            <a:ext cx="5056086" cy="2519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しんちょうが　のびる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ときは、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ほねや　</a:t>
            </a:r>
            <a:r>
              <a:rPr lang="ja-JP" altLang="en-US" sz="28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きんにく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などが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せいちょう　する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たいじゅうも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ふえて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いきます。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4993557" y="5806485"/>
            <a:ext cx="6989716" cy="478046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「学校保健統計調査報告書」文部科学省（平成</a:t>
            </a:r>
            <a:r>
              <a:rPr lang="en-US" altLang="ja-JP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</a:t>
            </a:r>
            <a:r>
              <a:rPr lang="ja-JP" altLang="en-US" sz="18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年度）より作成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175" t="32452" r="46171" b="15145"/>
          <a:stretch/>
        </p:blipFill>
        <p:spPr>
          <a:xfrm>
            <a:off x="5259099" y="1724096"/>
            <a:ext cx="6660089" cy="40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0190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ての　ほねの　へんか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6622321" y="2281645"/>
            <a:ext cx="5701968" cy="324330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ての　つけねの　あたりを　みる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と、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せいちょうする　に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つれて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おお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ほねが　だんだんと　大きく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なり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すきまが　なくなって　いくのが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わかります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34" y="1554466"/>
            <a:ext cx="5899007" cy="404082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203013" y="5067657"/>
            <a:ext cx="1642014" cy="4572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２さいころ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2026541" y="5459082"/>
            <a:ext cx="1642014" cy="4572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７さいころ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4591602" y="5561391"/>
            <a:ext cx="1642014" cy="4572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おとな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楕円 9"/>
          <p:cNvSpPr/>
          <p:nvPr/>
        </p:nvSpPr>
        <p:spPr>
          <a:xfrm>
            <a:off x="817124" y="4124529"/>
            <a:ext cx="525293" cy="441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2322255" y="4453458"/>
            <a:ext cx="1101881" cy="582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4611057" y="4216243"/>
            <a:ext cx="1108807" cy="638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3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はの　へんか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738047" y="1403544"/>
            <a:ext cx="5821015" cy="8069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こどもの　は　　　　おとなの　は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7931" r="57537"/>
          <a:stretch/>
        </p:blipFill>
        <p:spPr>
          <a:xfrm>
            <a:off x="366594" y="3015574"/>
            <a:ext cx="2612572" cy="3379944"/>
          </a:xfrm>
          <a:prstGeom prst="ellipse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42677" t="-5862" r="9340" b="-6552"/>
          <a:stretch/>
        </p:blipFill>
        <p:spPr>
          <a:xfrm>
            <a:off x="3233053" y="2062716"/>
            <a:ext cx="2952206" cy="4545873"/>
          </a:xfrm>
          <a:prstGeom prst="ellipse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7030429" y="2460955"/>
            <a:ext cx="4990011" cy="3551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</a:t>
            </a:r>
            <a:r>
              <a:rPr lang="ja-JP" altLang="en-US" sz="28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こうに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にゅうがくする　ころから、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こどもの　は　から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おとなの　は　に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はえかわって　いきます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43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かんがえて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みよう！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1491071" y="1228617"/>
            <a:ext cx="7993171" cy="20414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しんちょうについて、しんぱいを　している</a:t>
            </a:r>
            <a:endParaRPr lang="en-US" altLang="ja-JP" sz="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</a:t>
            </a:r>
            <a:r>
              <a:rPr lang="ja-JP" altLang="en-US" sz="28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　４ねんせいのこが　います。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あなたなら　なんといってあげます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686120-05E3-4F1C-A604-74B249AB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2" y="3270069"/>
            <a:ext cx="3013775" cy="32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E180993-CD85-4780-86E7-93EEE1ED7C90}"/>
              </a:ext>
            </a:extLst>
          </p:cNvPr>
          <p:cNvSpPr/>
          <p:nvPr/>
        </p:nvSpPr>
        <p:spPr>
          <a:xfrm>
            <a:off x="4380613" y="3535334"/>
            <a:ext cx="7400261" cy="2684164"/>
          </a:xfrm>
          <a:prstGeom prst="wedgeRoundRectCallout">
            <a:avLst>
              <a:gd name="adj1" fmla="val -59853"/>
              <a:gd name="adj2" fmla="val 3030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３</a:t>
            </a:r>
            <a:r>
              <a:rPr lang="ja-JP" altLang="en-US" sz="2800" dirty="0" err="1" smtClean="0">
                <a:solidFill>
                  <a:schemeClr val="tx1"/>
                </a:solidFill>
              </a:rPr>
              <a:t>ねんせ</a:t>
            </a:r>
            <a:r>
              <a:rPr lang="ja-JP" altLang="en-US" sz="2800" dirty="0" smtClean="0">
                <a:solidFill>
                  <a:schemeClr val="tx1"/>
                </a:solidFill>
              </a:rPr>
              <a:t>いまでは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おなじ　しんちょうだった　ともだちが、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どんどん　しんちょうが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のびているようなの。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わたしも　おなじように　のびたいな</a:t>
            </a:r>
            <a:r>
              <a:rPr lang="ja-JP" altLang="en-US" sz="2800" dirty="0">
                <a:solidFill>
                  <a:schemeClr val="tx1"/>
                </a:solidFill>
              </a:rPr>
              <a:t>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5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oWQrg8pX9S8/VZ-O48X3FHI/AAAAAAAAu-c/h7yxNkjQ9YQ/s800/girl01_lau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77" y="4201966"/>
            <a:ext cx="2040858" cy="21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6997" y="391636"/>
            <a:ext cx="2354590" cy="3810330"/>
          </a:xfrm>
          <a:prstGeom prst="rect">
            <a:avLst/>
          </a:prstGeom>
        </p:spPr>
      </p:pic>
      <p:sp>
        <p:nvSpPr>
          <p:cNvPr id="5" name="吹き出し: 角を丸めた四角形 3">
            <a:extLst>
              <a:ext uri="{FF2B5EF4-FFF2-40B4-BE49-F238E27FC236}">
                <a16:creationId xmlns:a16="http://schemas.microsoft.com/office/drawing/2014/main" id="{5E180993-CD85-4780-86E7-93EEE1ED7C90}"/>
              </a:ext>
            </a:extLst>
          </p:cNvPr>
          <p:cNvSpPr/>
          <p:nvPr/>
        </p:nvSpPr>
        <p:spPr>
          <a:xfrm>
            <a:off x="3993773" y="489622"/>
            <a:ext cx="7687270" cy="1160326"/>
          </a:xfrm>
          <a:prstGeom prst="wedgeRoundRectCallout">
            <a:avLst>
              <a:gd name="adj1" fmla="val -68315"/>
              <a:gd name="adj2" fmla="val 1147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　しんちょうなど　からだの　はついくは、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ひとりひとり　ちがうよ。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6" name="吹き出し: 角を丸めた四角形 3">
            <a:extLst>
              <a:ext uri="{FF2B5EF4-FFF2-40B4-BE49-F238E27FC236}">
                <a16:creationId xmlns:a16="http://schemas.microsoft.com/office/drawing/2014/main" id="{5E180993-CD85-4780-86E7-93EEE1ED7C90}"/>
              </a:ext>
            </a:extLst>
          </p:cNvPr>
          <p:cNvSpPr/>
          <p:nvPr/>
        </p:nvSpPr>
        <p:spPr>
          <a:xfrm>
            <a:off x="3993773" y="1829261"/>
            <a:ext cx="7687270" cy="2168582"/>
          </a:xfrm>
          <a:prstGeom prst="wedgeRoundRectCallout">
            <a:avLst>
              <a:gd name="adj1" fmla="val -66932"/>
              <a:gd name="adj2" fmla="val -6323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しんちょうは、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しょうが</a:t>
            </a:r>
            <a:r>
              <a:rPr lang="ja-JP" altLang="en-US" sz="2800" dirty="0" err="1" smtClean="0">
                <a:solidFill>
                  <a:schemeClr val="tx1"/>
                </a:solidFill>
              </a:rPr>
              <a:t>っ</a:t>
            </a:r>
            <a:r>
              <a:rPr lang="ja-JP" altLang="en-US" sz="2800" dirty="0" smtClean="0">
                <a:solidFill>
                  <a:schemeClr val="tx1"/>
                </a:solidFill>
              </a:rPr>
              <a:t>こう　こうがくねん　から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1600" dirty="0" smtClean="0">
                <a:solidFill>
                  <a:schemeClr val="tx1"/>
                </a:solidFill>
              </a:rPr>
              <a:t>　　　　　　　　　　　　　　　　　　　　　</a:t>
            </a:r>
            <a:r>
              <a:rPr lang="ja-JP" altLang="en-US" sz="1600" dirty="0" err="1" smtClean="0">
                <a:solidFill>
                  <a:schemeClr val="tx1"/>
                </a:solidFill>
              </a:rPr>
              <a:t>いち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こうこうせいの　ころに　一ばんのびるよ。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3">
            <a:extLst>
              <a:ext uri="{FF2B5EF4-FFF2-40B4-BE49-F238E27FC236}">
                <a16:creationId xmlns:a16="http://schemas.microsoft.com/office/drawing/2014/main" id="{5E180993-CD85-4780-86E7-93EEE1ED7C90}"/>
              </a:ext>
            </a:extLst>
          </p:cNvPr>
          <p:cNvSpPr/>
          <p:nvPr/>
        </p:nvSpPr>
        <p:spPr>
          <a:xfrm>
            <a:off x="1148316" y="5179358"/>
            <a:ext cx="7868095" cy="1160326"/>
          </a:xfrm>
          <a:prstGeom prst="wedgeRoundRectCallout">
            <a:avLst>
              <a:gd name="adj1" fmla="val 59264"/>
              <a:gd name="adj2" fmla="val -123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800" dirty="0" smtClean="0">
                <a:solidFill>
                  <a:schemeClr val="tx1"/>
                </a:solidFill>
              </a:rPr>
              <a:t>　そうなんだ。おしえてくれて　ありがとう。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0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1091</Words>
  <Application>Microsoft Office PowerPoint</Application>
  <PresentationFormat>ワイド画面</PresentationFormat>
  <Paragraphs>107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BIZ UDPゴシック</vt:lpstr>
      <vt:lpstr>ＭＳ ゴシック</vt:lpstr>
      <vt:lpstr>游ゴシック</vt:lpstr>
      <vt:lpstr>游ゴシック Light</vt:lpstr>
      <vt:lpstr>Arial</vt:lpstr>
      <vt:lpstr>Office テーマ</vt:lpstr>
      <vt:lpstr>へんかしてきた　わたしのからだ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へんか　　　　　 　　　　　　　　　　　　　　　　　からだ 　　　　変化してきたわたしの体</dc:title>
  <dc:creator>Windows ユーザー</dc:creator>
  <cp:lastModifiedBy>Windows ユーザー</cp:lastModifiedBy>
  <cp:revision>59</cp:revision>
  <cp:lastPrinted>2022-02-03T00:08:22Z</cp:lastPrinted>
  <dcterms:created xsi:type="dcterms:W3CDTF">2021-06-29T02:26:30Z</dcterms:created>
  <dcterms:modified xsi:type="dcterms:W3CDTF">2022-02-10T09:07:27Z</dcterms:modified>
</cp:coreProperties>
</file>