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58" r:id="rId3"/>
    <p:sldMasterId id="2147483770" r:id="rId4"/>
  </p:sldMasterIdLst>
  <p:notesMasterIdLst>
    <p:notesMasterId r:id="rId13"/>
  </p:notesMasterIdLst>
  <p:handoutMasterIdLst>
    <p:handoutMasterId r:id="rId14"/>
  </p:handoutMasterIdLst>
  <p:sldIdLst>
    <p:sldId id="267" r:id="rId5"/>
    <p:sldId id="2625" r:id="rId6"/>
    <p:sldId id="2634" r:id="rId7"/>
    <p:sldId id="2628" r:id="rId8"/>
    <p:sldId id="2633" r:id="rId9"/>
    <p:sldId id="481" r:id="rId10"/>
    <p:sldId id="2626" r:id="rId11"/>
    <p:sldId id="2635"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FF"/>
    <a:srgbClr val="CCFF99"/>
    <a:srgbClr val="FFCC66"/>
    <a:srgbClr val="000000"/>
    <a:srgbClr val="FFFFFF"/>
    <a:srgbClr val="404F64"/>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71140" autoAdjust="0"/>
  </p:normalViewPr>
  <p:slideViewPr>
    <p:cSldViewPr snapToGrid="0">
      <p:cViewPr varScale="1">
        <p:scale>
          <a:sx n="67" d="100"/>
          <a:sy n="67" d="100"/>
        </p:scale>
        <p:origin x="978" y="66"/>
      </p:cViewPr>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E87F42A-C41C-461B-B91D-1152DB16C2D2}" type="slidenum">
              <a:rPr kumimoji="1" lang="ja-JP" altLang="en-US" smtClean="0"/>
              <a:t>‹#›</a:t>
            </a:fld>
            <a:endParaRPr kumimoji="1" lang="ja-JP" altLang="en-US"/>
          </a:p>
        </p:txBody>
      </p:sp>
    </p:spTree>
    <p:extLst>
      <p:ext uri="{BB962C8B-B14F-4D97-AF65-F5344CB8AC3E}">
        <p14:creationId xmlns:p14="http://schemas.microsoft.com/office/powerpoint/2010/main" val="282598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400" y="504000"/>
            <a:ext cx="4797735" cy="3600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40" tIns="45720" rIns="91440" bIns="45720" rtlCol="0" anchor="b"/>
          <a:lstStyle>
            <a:lvl1pPr algn="r">
              <a:defRPr sz="1200"/>
            </a:lvl1pPr>
          </a:lstStyle>
          <a:p>
            <a:fld id="{B850BA8D-DE6D-4559-85CC-9C0B8FDC9400}" type="slidenum">
              <a:rPr kumimoji="1" lang="ja-JP" altLang="en-US" smtClean="0"/>
              <a:t>‹#›</a:t>
            </a:fld>
            <a:endParaRPr kumimoji="1" lang="ja-JP" altLang="en-US"/>
          </a:p>
        </p:txBody>
      </p:sp>
    </p:spTree>
    <p:extLst>
      <p:ext uri="{BB962C8B-B14F-4D97-AF65-F5344CB8AC3E}">
        <p14:creationId xmlns:p14="http://schemas.microsoft.com/office/powerpoint/2010/main" val="2189587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smtClean="0"/>
              <a:t>※</a:t>
            </a:r>
            <a:r>
              <a:rPr lang="ja-JP" altLang="en-US" dirty="0" smtClean="0"/>
              <a:t>　研修動画はこちら↓をクリック、又はブラウザに貼り付け</a:t>
            </a:r>
            <a:endParaRPr lang="en-US" altLang="ja-JP" dirty="0" smtClean="0"/>
          </a:p>
          <a:p>
            <a:pPr algn="just"/>
            <a:r>
              <a:rPr lang="ja-JP" altLang="en-US" dirty="0" smtClean="0"/>
              <a:t>　　</a:t>
            </a:r>
            <a:r>
              <a:rPr lang="en-US" altLang="ja-JP" u="sng" dirty="0" smtClean="0"/>
              <a:t>http://</a:t>
            </a:r>
            <a:r>
              <a:rPr lang="en-US" altLang="ja-JP" u="sng" dirty="0" err="1" smtClean="0"/>
              <a:t>www.tokucen.hokkaido-c.ed.jp</a:t>
            </a:r>
            <a:r>
              <a:rPr lang="en-US" altLang="ja-JP" u="sng" dirty="0" smtClean="0"/>
              <a:t>/setting/</a:t>
            </a:r>
            <a:r>
              <a:rPr lang="en-US" altLang="ja-JP" u="sng" dirty="0" err="1" smtClean="0"/>
              <a:t>page_371</a:t>
            </a:r>
            <a:r>
              <a:rPr lang="en-US" altLang="ja-JP" u="sng" dirty="0" smtClean="0"/>
              <a:t>/</a:t>
            </a:r>
            <a:r>
              <a:rPr lang="en-US" altLang="ja-JP" u="sng" dirty="0" err="1" smtClean="0"/>
              <a:t>netcommons3</a:t>
            </a:r>
            <a:r>
              <a:rPr lang="en-US" altLang="ja-JP" u="sng" dirty="0" smtClean="0"/>
              <a:t>/</a:t>
            </a:r>
            <a:r>
              <a:rPr lang="en-US" altLang="ja-JP" u="sng" dirty="0" err="1" smtClean="0"/>
              <a:t>page_id1150</a:t>
            </a:r>
            <a:r>
              <a:rPr lang="en-US" altLang="ja-JP" u="sng" dirty="0" smtClean="0"/>
              <a:t>/</a:t>
            </a:r>
            <a:r>
              <a:rPr lang="ja-JP" altLang="en-US" u="sng" dirty="0" smtClean="0"/>
              <a:t>研修動画</a:t>
            </a:r>
            <a:endParaRPr lang="en-US" altLang="ja-JP" u="sng" dirty="0" smtClean="0"/>
          </a:p>
          <a:p>
            <a:endParaRPr lang="en-US" altLang="ja-JP" dirty="0" smtClean="0"/>
          </a:p>
          <a:p>
            <a:r>
              <a:rPr lang="ja-JP" altLang="en-US" dirty="0"/>
              <a:t>　これから、「個別の教育支援計画」の研修を始めます。</a:t>
            </a:r>
            <a:endParaRPr lang="en-US" altLang="ja-JP" dirty="0"/>
          </a:p>
          <a:p>
            <a:r>
              <a:rPr lang="ja-JP" altLang="en-US" dirty="0"/>
              <a:t>　この研修は、個別の教育支援計画の目的や、作成、活用の留意点とともに、自校の個別の教育支援計画を基に、担当</a:t>
            </a:r>
            <a:r>
              <a:rPr lang="ja-JP" altLang="en-US" dirty="0" smtClean="0"/>
              <a:t>する子供へ</a:t>
            </a:r>
            <a:r>
              <a:rPr lang="ja-JP" altLang="en-US" dirty="0"/>
              <a:t>の支援の内容や</a:t>
            </a:r>
            <a:r>
              <a:rPr lang="ja-JP" altLang="en-US" dirty="0" smtClean="0"/>
              <a:t>引継ぎへ</a:t>
            </a:r>
            <a:r>
              <a:rPr lang="ja-JP" altLang="en-US" dirty="0"/>
              <a:t>の活用について理解することをねらいとしています。</a:t>
            </a:r>
            <a:endParaRPr lang="en-US" altLang="ja-JP" dirty="0"/>
          </a:p>
          <a:p>
            <a:r>
              <a:rPr lang="ja-JP" altLang="en-US" dirty="0"/>
              <a:t>　前半に説明、後半に演習を行います。</a:t>
            </a:r>
            <a:endParaRPr lang="en-US" altLang="ja-JP" dirty="0"/>
          </a:p>
          <a:p>
            <a:endParaRPr lang="en-US" altLang="ja-JP" dirty="0"/>
          </a:p>
          <a:p>
            <a:r>
              <a:rPr lang="ja-JP" altLang="en-US" dirty="0"/>
              <a:t>　（</a:t>
            </a:r>
            <a:r>
              <a:rPr lang="ja-JP" altLang="en-US" dirty="0" smtClean="0"/>
              <a:t>時間の目安：</a:t>
            </a:r>
            <a:r>
              <a:rPr lang="ja-JP" altLang="en-US" dirty="0"/>
              <a:t>説明</a:t>
            </a:r>
            <a:r>
              <a:rPr lang="en-US" altLang="ja-JP" dirty="0"/>
              <a:t>10</a:t>
            </a:r>
            <a:r>
              <a:rPr lang="ja-JP" altLang="en-US" dirty="0"/>
              <a:t>分</a:t>
            </a:r>
            <a:r>
              <a:rPr lang="ja-JP" altLang="en-US" dirty="0" smtClean="0"/>
              <a:t>、演習</a:t>
            </a:r>
            <a:r>
              <a:rPr lang="en-US" altLang="ja-JP" dirty="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pPr lvl="0"/>
            <a:fld id="{CEEEB887-679D-4D85-ACAC-2C9ECF041923}" type="slidenum">
              <a:rPr lang="ja-JP" altLang="en-US" noProof="0" smtClean="0"/>
              <a:pPr lvl="0"/>
              <a:t>1</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291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ノート プレースホルダ 2"/>
          <p:cNvSpPr>
            <a:spLocks noGrp="1"/>
          </p:cNvSpPr>
          <p:nvPr>
            <p:ph type="body" idx="1"/>
          </p:nvPr>
        </p:nvSpPr>
        <p:spPr/>
        <p:txBody>
          <a:bodyPr/>
          <a:lstStyle/>
          <a:p>
            <a:r>
              <a:rPr lang="ja-JP" altLang="en-US" dirty="0"/>
              <a:t>　個別の教育支援計画についてです。</a:t>
            </a:r>
            <a:endParaRPr lang="en-US" altLang="ja-JP" dirty="0"/>
          </a:p>
          <a:p>
            <a:r>
              <a:rPr lang="ja-JP" altLang="en-US" dirty="0"/>
              <a:t>　個別の教育支援計画とは、障がいの</a:t>
            </a:r>
            <a:r>
              <a:rPr lang="ja-JP" altLang="en-US" dirty="0" smtClean="0"/>
              <a:t>ある子供の</a:t>
            </a:r>
            <a:r>
              <a:rPr lang="ja-JP" altLang="en-US" dirty="0"/>
              <a:t>発達段階に応じて、教育、医療、福祉、労働等の関係機関が連携・協力などの適切な役割分担の下、一人一人のニーズに対応して適切な支援を行うために作成する個別の支援計画のことで、このうち</a:t>
            </a:r>
            <a:r>
              <a:rPr lang="ja-JP" altLang="en-US" dirty="0" smtClean="0"/>
              <a:t>、子供に</a:t>
            </a:r>
            <a:r>
              <a:rPr lang="ja-JP" altLang="en-US" dirty="0"/>
              <a:t>対して、教育機関が中心となって作成するものを、個別の教育支援計画と言います。</a:t>
            </a:r>
            <a:endParaRPr lang="en-US" altLang="ja-JP" dirty="0"/>
          </a:p>
          <a:p>
            <a:endParaRPr lang="en-US" altLang="ja-JP" dirty="0"/>
          </a:p>
          <a:p>
            <a:r>
              <a:rPr lang="ja-JP" altLang="en-US" dirty="0"/>
              <a:t>　</a:t>
            </a:r>
            <a:r>
              <a:rPr lang="ja-JP" altLang="en-US" dirty="0" smtClean="0"/>
              <a:t>障がいのある子供は</a:t>
            </a:r>
            <a:r>
              <a:rPr lang="ja-JP" altLang="en-US" dirty="0"/>
              <a:t>、学校生活だけでなく家庭生活や地域での生活を含め、長期的な視点で幼児期から学校卒業後までの一貫した支援を行うことが重要です。</a:t>
            </a:r>
            <a:endParaRPr lang="en-US" altLang="ja-JP" dirty="0"/>
          </a:p>
          <a:p>
            <a:r>
              <a:rPr lang="ja-JP" altLang="en-US" dirty="0"/>
              <a:t>　</a:t>
            </a:r>
            <a:r>
              <a:rPr lang="ja-JP" altLang="en-US" dirty="0" smtClean="0"/>
              <a:t>子供は</a:t>
            </a:r>
            <a:r>
              <a:rPr lang="ja-JP" altLang="en-US" dirty="0"/>
              <a:t>、学校だけでなく、家庭で過ごすなど、学校以外にも多くの人と関わっていて、学校での様子が</a:t>
            </a:r>
            <a:r>
              <a:rPr lang="ja-JP" altLang="en-US" dirty="0" smtClean="0"/>
              <a:t>その子供の</a:t>
            </a:r>
            <a:r>
              <a:rPr lang="ja-JP" altLang="en-US" dirty="0"/>
              <a:t>全てではありません。</a:t>
            </a:r>
            <a:endParaRPr lang="en-US" altLang="ja-JP" dirty="0"/>
          </a:p>
          <a:p>
            <a:r>
              <a:rPr lang="ja-JP" altLang="en-US" dirty="0"/>
              <a:t>　また、小学部を卒業して中学部、高等部等と、各ライフステージにおいて、関わる人や機関は広がっていきます。</a:t>
            </a:r>
            <a:endParaRPr lang="en-US" altLang="ja-JP" dirty="0"/>
          </a:p>
          <a:p>
            <a:r>
              <a:rPr lang="ja-JP" altLang="en-US" dirty="0"/>
              <a:t>　このため、教育関係者のみならず、家庭や医療、福祉などの関係機関と連携することができるよう、それぞれの側面から把握した情報や取組を示した個別の教育支援計画を作成し活用していくことが大切です。</a:t>
            </a:r>
            <a:endParaRPr lang="en-US" altLang="ja-JP" dirty="0"/>
          </a:p>
          <a:p>
            <a:endParaRPr lang="en-US" altLang="ja-JP" dirty="0"/>
          </a:p>
          <a:p>
            <a:r>
              <a:rPr lang="ja-JP" altLang="en-US" dirty="0"/>
              <a:t>　個別の教育支援計画を作成し活用することにより、学校内だけでなく、保護者や関係者</a:t>
            </a:r>
            <a:r>
              <a:rPr lang="ja-JP" altLang="en-US" dirty="0" smtClean="0"/>
              <a:t>とも子供の</a:t>
            </a:r>
            <a:r>
              <a:rPr lang="ja-JP" altLang="en-US" dirty="0"/>
              <a:t>多面的・多角的な情報を共有することができます。</a:t>
            </a:r>
            <a:endParaRPr lang="en-US" altLang="ja-JP" dirty="0"/>
          </a:p>
          <a:p>
            <a:r>
              <a:rPr lang="ja-JP" altLang="en-US" dirty="0"/>
              <a:t>　また、情報が蓄積され、関係者で共有できるので</a:t>
            </a:r>
            <a:r>
              <a:rPr lang="ja-JP" altLang="en-US" dirty="0" smtClean="0"/>
              <a:t>、子供の</a:t>
            </a:r>
            <a:r>
              <a:rPr lang="ja-JP" altLang="en-US" dirty="0"/>
              <a:t>将来を見据えた支援についてよりよく考えていくことができます。</a:t>
            </a:r>
            <a:endParaRPr lang="en-US" altLang="ja-JP" dirty="0"/>
          </a:p>
        </p:txBody>
      </p:sp>
      <p:sp>
        <p:nvSpPr>
          <p:cNvPr id="2" name="スライド番号プレースホルダー 1"/>
          <p:cNvSpPr>
            <a:spLocks noGrp="1"/>
          </p:cNvSpPr>
          <p:nvPr>
            <p:ph type="sldNum" sz="quarter" idx="10"/>
          </p:nvPr>
        </p:nvSpPr>
        <p:spPr/>
        <p:txBody>
          <a:bodyPr/>
          <a:lstStyle/>
          <a:p>
            <a:pPr lvl="0"/>
            <a:fld id="{0B1465BA-5215-4A9C-A98E-6493AAAF3CF3}" type="slidenum">
              <a:rPr lang="ja-JP" altLang="en-US" noProof="0" smtClean="0"/>
              <a:pPr lvl="0"/>
              <a:t>2</a:t>
            </a:fld>
            <a:endParaRPr lang="ja-JP" altLang="en-US" noProof="0"/>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20831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個別の教育支援計画の作成については、学校教育法施行規則及び学習指導要領において、このように示されています。</a:t>
            </a:r>
            <a:endParaRPr lang="en-US" altLang="ja-JP" dirty="0"/>
          </a:p>
          <a:p>
            <a:pPr lvl="0"/>
            <a:r>
              <a:rPr lang="ja-JP" altLang="en-US" dirty="0"/>
              <a:t>　特に、平成</a:t>
            </a:r>
            <a:r>
              <a:rPr lang="en-US" altLang="ja-JP" dirty="0"/>
              <a:t>30</a:t>
            </a:r>
            <a:r>
              <a:rPr lang="ja-JP" altLang="en-US" dirty="0"/>
              <a:t>年の学校教育法施行規則の一部改正により、個別の教育支援計画は、各学校が作成するものであることと、保護者の同意がない場合でも作成する必要があることが明確に示されました。</a:t>
            </a:r>
            <a:endParaRPr lang="en-US" altLang="ja-JP" dirty="0"/>
          </a:p>
        </p:txBody>
      </p:sp>
      <p:sp>
        <p:nvSpPr>
          <p:cNvPr id="4" name="スライド番号プレースホルダー 3"/>
          <p:cNvSpPr>
            <a:spLocks noGrp="1"/>
          </p:cNvSpPr>
          <p:nvPr>
            <p:ph type="sldNum" sz="quarter" idx="10"/>
          </p:nvPr>
        </p:nvSpPr>
        <p:spPr/>
        <p:txBody>
          <a:bodyPr/>
          <a:lstStyle/>
          <a:p>
            <a:pPr lvl="0"/>
            <a:fld id="{B850BA8D-DE6D-4559-85CC-9C0B8FDC9400}" type="slidenum">
              <a:rPr lang="ja-JP" altLang="en-US" noProof="0" smtClean="0"/>
              <a:pPr lvl="0"/>
              <a:t>3</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4464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スライドは、個別の教育支援計画に記載される内容の例です。</a:t>
            </a:r>
            <a:r>
              <a:rPr lang="en-US" altLang="ja-JP" dirty="0"/>
              <a:t/>
            </a:r>
            <a:br>
              <a:rPr lang="en-US" altLang="ja-JP" dirty="0"/>
            </a:br>
            <a:r>
              <a:rPr lang="ja-JP" altLang="en-US" dirty="0"/>
              <a:t>・Ｂさんが、どのような環境</a:t>
            </a:r>
            <a:r>
              <a:rPr lang="ja-JP" altLang="en-US" dirty="0" err="1"/>
              <a:t>で</a:t>
            </a:r>
            <a:r>
              <a:rPr lang="ja-JP" altLang="en-US" dirty="0"/>
              <a:t>育ってきたのか</a:t>
            </a:r>
            <a:r>
              <a:rPr lang="en-US" altLang="ja-JP" dirty="0"/>
              <a:t>(</a:t>
            </a:r>
            <a:r>
              <a:rPr lang="ja-JP" altLang="en-US" dirty="0"/>
              <a:t>困難さの気付きの時期、これまでの支援内容など</a:t>
            </a:r>
            <a:r>
              <a:rPr lang="en-US" altLang="ja-JP" dirty="0"/>
              <a:t>) </a:t>
            </a:r>
          </a:p>
          <a:p>
            <a:r>
              <a:rPr lang="ja-JP" altLang="en-US" dirty="0"/>
              <a:t>・Ｂさんは、何が得意で何が好きなのか</a:t>
            </a:r>
            <a:br>
              <a:rPr lang="ja-JP" altLang="en-US" dirty="0"/>
            </a:br>
            <a:r>
              <a:rPr lang="ja-JP" altLang="en-US" dirty="0"/>
              <a:t>・ＢさんやＢさんの保護者は、将来に向けてどんな願い</a:t>
            </a:r>
            <a:r>
              <a:rPr lang="ja-JP" altLang="en-US" dirty="0" smtClean="0"/>
              <a:t>を持っている</a:t>
            </a:r>
            <a:r>
              <a:rPr lang="ja-JP" altLang="en-US" dirty="0"/>
              <a:t>のか</a:t>
            </a:r>
            <a:endParaRPr lang="en-US" altLang="ja-JP" dirty="0"/>
          </a:p>
          <a:p>
            <a:r>
              <a:rPr lang="ja-JP" altLang="en-US" dirty="0"/>
              <a:t>などがあります。</a:t>
            </a:r>
            <a:endParaRPr lang="en-US" altLang="ja-JP" dirty="0"/>
          </a:p>
          <a:p>
            <a:endParaRPr lang="en-US" altLang="ja-JP" dirty="0"/>
          </a:p>
          <a:p>
            <a:r>
              <a:rPr lang="ja-JP" altLang="en-US" dirty="0"/>
              <a:t>　個別の教育支援計画は、個別の指導計画を作成する、つまり、指導内容や指導方法を決める際の材料となります。</a:t>
            </a:r>
            <a:endParaRPr lang="en-US" altLang="ja-JP" dirty="0"/>
          </a:p>
          <a:p>
            <a:r>
              <a:rPr lang="ja-JP" altLang="en-US" dirty="0"/>
              <a:t>　個別の指導計画の作成に当たり、指導内容及び指導方法を検討する際は、医学的な診断や手帳の有無のみ</a:t>
            </a:r>
            <a:r>
              <a:rPr lang="ja-JP" altLang="en-US" dirty="0" smtClean="0"/>
              <a:t>に捕らわれること</a:t>
            </a:r>
            <a:r>
              <a:rPr lang="ja-JP" altLang="en-US" dirty="0"/>
              <a:t>のないように留意し、総合的な見地から判断する必要があります。 </a:t>
            </a:r>
            <a:endParaRPr lang="en-US" altLang="ja-JP" dirty="0"/>
          </a:p>
        </p:txBody>
      </p:sp>
      <p:sp>
        <p:nvSpPr>
          <p:cNvPr id="4" name="スライド番号プレースホルダー 3"/>
          <p:cNvSpPr>
            <a:spLocks noGrp="1"/>
          </p:cNvSpPr>
          <p:nvPr>
            <p:ph type="sldNum" sz="quarter" idx="10"/>
          </p:nvPr>
        </p:nvSpPr>
        <p:spPr/>
        <p:txBody>
          <a:bodyPr/>
          <a:lstStyle/>
          <a:p>
            <a:fld id="{013ABD0D-E05F-4513-8E46-1594E4078585}"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4122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令和３年６月に文部科学省から個別の教育支援計画の参考様式が示されました。</a:t>
            </a:r>
            <a:endParaRPr lang="en-US" altLang="ja-JP" dirty="0"/>
          </a:p>
          <a:p>
            <a:r>
              <a:rPr lang="ja-JP" altLang="en-US" dirty="0"/>
              <a:t>　本様式は、これまでの各地方公共</a:t>
            </a:r>
            <a:r>
              <a:rPr lang="ja-JP" altLang="en-US" dirty="0" smtClean="0"/>
              <a:t>団体、学校</a:t>
            </a:r>
            <a:r>
              <a:rPr lang="ja-JP" altLang="en-US" dirty="0"/>
              <a:t>における取組や学習指導要領等を踏まえ、最低限記載されることが望ましいと考えられる事項を明確化したもので、個別の教育支援計画の電子化を推進するための参考となる資料です。</a:t>
            </a:r>
            <a:endParaRPr lang="en-US" altLang="ja-JP" dirty="0"/>
          </a:p>
          <a:p>
            <a:r>
              <a:rPr lang="ja-JP" altLang="en-US" dirty="0"/>
              <a:t>　本様式は、</a:t>
            </a:r>
            <a:r>
              <a:rPr lang="en-US" altLang="ja-JP" dirty="0"/>
              <a:t>Excel</a:t>
            </a:r>
            <a:r>
              <a:rPr lang="ja-JP" altLang="en-US" dirty="0"/>
              <a:t>データで公開されており、プロフィールシートと支援シートに分かれています。</a:t>
            </a:r>
            <a:endParaRPr lang="en-US" altLang="ja-JP" dirty="0"/>
          </a:p>
          <a:p>
            <a:r>
              <a:rPr lang="ja-JP" altLang="en-US" dirty="0"/>
              <a:t>　既に、各教育委員会や各学校では、個別の教育支援計画の様式が作成され、活用されていることと思います。</a:t>
            </a:r>
            <a:endParaRPr lang="en-US" altLang="ja-JP" dirty="0"/>
          </a:p>
          <a:p>
            <a:r>
              <a:rPr lang="ja-JP" altLang="en-US" dirty="0"/>
              <a:t>　本様式は、現在使用している様式の仕様を妨げるものではありませんが、学校内外で</a:t>
            </a:r>
            <a:r>
              <a:rPr lang="ja-JP" altLang="en-US" dirty="0" smtClean="0"/>
              <a:t>のＩＣＴを</a:t>
            </a:r>
            <a:r>
              <a:rPr lang="ja-JP" altLang="en-US" dirty="0"/>
              <a:t>活用した情報共有が可能となるよう、各学校や地域の実情に応じて項目を追加して活用したり、域内で様式を統一したり、校務支援システムを導入する際の参考とすることができます。</a:t>
            </a:r>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5</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81689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障がいのある子供には</a:t>
            </a:r>
            <a:r>
              <a:rPr lang="ja-JP" altLang="en-US" dirty="0"/>
              <a:t>、学校生活や家庭生活、地域での生活を含め、長期的な視点で幼児期から学校卒業後まで一貫した支援を行うことが重要です。</a:t>
            </a:r>
            <a:endParaRPr lang="en-US" altLang="ja-JP" dirty="0"/>
          </a:p>
          <a:p>
            <a:r>
              <a:rPr lang="ja-JP" altLang="en-US" dirty="0"/>
              <a:t>　このことを踏まえ、教育関係者のみならず、家庭や医療、福祉などの関係機関と連携するため、個別の教育支援計画において、支援の目標を立て、それぞれが提供する支援の内容を具体的に記述し、支援の内容を整理したり、関連付けたりするなど関係機関の役割を明確にすることが大切です。</a:t>
            </a:r>
            <a:endParaRPr lang="en-US" altLang="ja-JP" dirty="0"/>
          </a:p>
          <a:p>
            <a:r>
              <a:rPr lang="ja-JP" altLang="en-US" dirty="0"/>
              <a:t>　支援の目標を立てたり、支援の内容を整理する際には、障がいの</a:t>
            </a:r>
            <a:r>
              <a:rPr lang="ja-JP" altLang="en-US" dirty="0" smtClean="0"/>
              <a:t>ある子供が</a:t>
            </a:r>
            <a:r>
              <a:rPr lang="ja-JP" altLang="en-US" dirty="0"/>
              <a:t>生活の中で遭遇する制約や困難を改善・克服するために、本人及び保護者の意向や将来の希望などを踏まえ、在籍校のみならず、例えば、家庭、医療機関における療育事業及び福祉機関における児童発達支援事業において、実際にどのような支援が必要で可能であるかを考えます。</a:t>
            </a:r>
            <a:endParaRPr lang="en-US" altLang="ja-JP" dirty="0"/>
          </a:p>
          <a:p>
            <a:r>
              <a:rPr lang="ja-JP" altLang="en-US" dirty="0"/>
              <a:t>　関係者間で個々</a:t>
            </a:r>
            <a:r>
              <a:rPr lang="ja-JP" altLang="en-US" dirty="0" smtClean="0"/>
              <a:t>の子供の</a:t>
            </a:r>
            <a:r>
              <a:rPr lang="ja-JP" altLang="en-US" dirty="0"/>
              <a:t>実態等を的確に把握したり、共通に理解したりできるようにするためには、国際生活機能分類（ＩＣＦ）の考え方を参考とすることも有効です。</a:t>
            </a:r>
            <a:endParaRPr lang="en-US" altLang="ja-JP" dirty="0"/>
          </a:p>
          <a:p>
            <a:r>
              <a:rPr lang="ja-JP" altLang="en-US" dirty="0"/>
              <a:t>　ＩＣＦの考え方については、「</a:t>
            </a:r>
            <a:r>
              <a:rPr lang="en-US" altLang="ja-JP" dirty="0"/>
              <a:t>Ⅰ</a:t>
            </a:r>
            <a:r>
              <a:rPr lang="ja-JP" altLang="en-US" dirty="0"/>
              <a:t>－４　自立活動」で説明していますので、参考にしてください。</a:t>
            </a:r>
            <a:endParaRPr lang="en-US" altLang="ja-JP" dirty="0"/>
          </a:p>
          <a:p>
            <a:endParaRPr lang="en-US" altLang="ja-JP" dirty="0"/>
          </a:p>
          <a:p>
            <a:r>
              <a:rPr lang="ja-JP" altLang="en-US" dirty="0"/>
              <a:t>　また、学校において提供される教育的支援の内容については、教科等横断的な視点から個々</a:t>
            </a:r>
            <a:r>
              <a:rPr lang="ja-JP" altLang="en-US" dirty="0" smtClean="0"/>
              <a:t>の子供の障がいの</a:t>
            </a:r>
            <a:r>
              <a:rPr lang="ja-JP" altLang="en-US" dirty="0"/>
              <a:t>状態や特性及び心身の発達の段階等に応じた指導内容や指導方法の工夫を検討する際の情報として各教科等にわたる個別の指導計画に生かしていくことが重要です。</a:t>
            </a:r>
            <a:endParaRPr lang="en-US" altLang="ja-JP" dirty="0"/>
          </a:p>
        </p:txBody>
      </p:sp>
      <p:sp>
        <p:nvSpPr>
          <p:cNvPr id="2" name="スライド番号プレースホルダー 1"/>
          <p:cNvSpPr>
            <a:spLocks noGrp="1"/>
          </p:cNvSpPr>
          <p:nvPr>
            <p:ph type="sldNum" sz="quarter" idx="10"/>
          </p:nvPr>
        </p:nvSpPr>
        <p:spPr/>
        <p:txBody>
          <a:bodyPr/>
          <a:lstStyle/>
          <a:p>
            <a:pPr lvl="0"/>
            <a:fld id="{B850BA8D-DE6D-4559-85CC-9C0B8FDC9400}" type="slidenum">
              <a:rPr lang="ja-JP" altLang="en-US" noProof="0" smtClean="0"/>
              <a:pPr lvl="0"/>
              <a:t>6</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013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個別の教育支援計画の活用に当たっては、例えば、就学前に作成される個別の支援計画を引き継ぎ、適切な支援の目的や教育的支援の内容を設定したり、進路先に在学中の支援の目的や教育的支援の内容を伝えたりするなど、就学前から就学時、そして進学先まで、切れ目ない支援に生かすことが大切です。</a:t>
            </a:r>
            <a:endParaRPr lang="en-US" altLang="ja-JP" dirty="0"/>
          </a:p>
          <a:p>
            <a:endParaRPr lang="en-US" altLang="ja-JP" dirty="0"/>
          </a:p>
          <a:p>
            <a:r>
              <a:rPr lang="ja-JP" altLang="en-US" dirty="0"/>
              <a:t>　また、関係機関との連携に当たっては、個別の教育支援計画には、多くの関係者が関与することから、保護者の同意を事前に得るなど個人情報の適切な取扱いに十分留意し、連携の意図や引き継ぐ内容等について保護者の理解を得るとともに、各教科等における配慮の内容や取組の成果が進学先でも生かされるようにするなど、必要な支援が切れ目なく継続して行われるよう、個別の教育支援計画等を活用して連携を図ることが大切です。</a:t>
            </a:r>
            <a:endParaRPr lang="en-US" altLang="ja-JP" dirty="0"/>
          </a:p>
        </p:txBody>
      </p:sp>
      <p:sp>
        <p:nvSpPr>
          <p:cNvPr id="4" name="スライド番号プレースホルダー 3"/>
          <p:cNvSpPr>
            <a:spLocks noGrp="1"/>
          </p:cNvSpPr>
          <p:nvPr>
            <p:ph type="sldNum" sz="quarter" idx="10"/>
          </p:nvPr>
        </p:nvSpPr>
        <p:spPr/>
        <p:txBody>
          <a:bodyPr/>
          <a:lstStyle/>
          <a:p>
            <a:fld id="{C6DB0EEB-3F84-44DE-854B-01EC8F483E6D}" type="slidenum">
              <a:rPr lang="ja-JP" altLang="en-US" smtClean="0"/>
              <a:pPr/>
              <a:t>7</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6669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pPr lvl="0"/>
            <a:fld id="{2A61D3E9-34F3-4CE1-A7A4-D79289125514}" type="slidenum">
              <a:rPr lang="ja-JP" altLang="en-US" noProof="0" smtClean="0"/>
              <a:pPr lvl="0"/>
              <a:t>8</a:t>
            </a:fld>
            <a:endParaRPr lang="ja-JP" altLang="en-US" noProof="0"/>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a:xfrm>
            <a:off x="702000" y="4009292"/>
            <a:ext cx="5400000" cy="5662246"/>
          </a:xfrm>
        </p:spPr>
        <p:txBody>
          <a:bodyPr/>
          <a:lstStyle/>
          <a:p>
            <a:r>
              <a:rPr lang="ja-JP" altLang="en-US" dirty="0"/>
              <a:t>　それでは、ここからは演習を行います。</a:t>
            </a:r>
          </a:p>
          <a:p>
            <a:r>
              <a:rPr lang="ja-JP" altLang="en-US" dirty="0"/>
              <a:t>　担当して</a:t>
            </a:r>
            <a:r>
              <a:rPr lang="ja-JP" altLang="en-US" dirty="0" smtClean="0"/>
              <a:t>いる子供の</a:t>
            </a:r>
            <a:r>
              <a:rPr lang="ja-JP" altLang="en-US" dirty="0"/>
              <a:t>個別の教育支援計画と個別の指導計画を準備してください。</a:t>
            </a:r>
          </a:p>
          <a:p>
            <a:r>
              <a:rPr lang="ja-JP" altLang="en-US" dirty="0"/>
              <a:t>　この演習では、個別の教育支援計画における支援の内容を指導内容や指導方法の工夫に</a:t>
            </a:r>
            <a:r>
              <a:rPr lang="ja-JP" altLang="en-US" dirty="0" smtClean="0"/>
              <a:t>生かすことや、</a:t>
            </a:r>
            <a:r>
              <a:rPr lang="ja-JP" altLang="en-US" dirty="0"/>
              <a:t>必要な支援を切れ目なく行うため、個別の教育支援計画を活用して引き継ぐことを理解できるようにすることをねらいとしています。</a:t>
            </a:r>
            <a:endParaRPr lang="en-US" altLang="ja-JP" dirty="0"/>
          </a:p>
          <a:p>
            <a:r>
              <a:rPr lang="ja-JP" altLang="en-US" dirty="0"/>
              <a:t>　個別の教育支援計画を基に、本人及び保護者の意向や学校における支援の内容について確認し、個別の指導計画における指導方法の工夫や、学級担任間や関係機関等との引継ぎ・情報共有に活用できるようにしましょう。</a:t>
            </a:r>
          </a:p>
          <a:p>
            <a:endParaRPr lang="ja-JP" altLang="en-US" dirty="0"/>
          </a:p>
          <a:p>
            <a:r>
              <a:rPr lang="ja-JP" altLang="en-US" dirty="0"/>
              <a:t>＜演習の進め方の例＞</a:t>
            </a:r>
          </a:p>
          <a:p>
            <a:r>
              <a:rPr lang="ja-JP" altLang="en-US" dirty="0"/>
              <a:t>①　個人思考（</a:t>
            </a:r>
            <a:r>
              <a:rPr lang="en-US" altLang="ja-JP" dirty="0"/>
              <a:t>10</a:t>
            </a:r>
            <a:r>
              <a:rPr lang="ja-JP" altLang="en-US" dirty="0"/>
              <a:t>分）</a:t>
            </a:r>
            <a:endParaRPr lang="en-US" altLang="ja-JP" dirty="0"/>
          </a:p>
          <a:p>
            <a:r>
              <a:rPr lang="ja-JP" altLang="en-US" dirty="0" smtClean="0"/>
              <a:t>・スライドに示した内容を</a:t>
            </a:r>
            <a:r>
              <a:rPr lang="ja-JP" altLang="en-US" dirty="0"/>
              <a:t>基に、個別の教育支援計画や個別の指導計画の該当箇所に印を付けたり、書き出したりする。</a:t>
            </a:r>
            <a:endParaRPr lang="en-US" altLang="ja-JP" dirty="0"/>
          </a:p>
          <a:p>
            <a:r>
              <a:rPr lang="ja-JP" altLang="en-US" dirty="0"/>
              <a:t>②　交流（</a:t>
            </a:r>
            <a:r>
              <a:rPr lang="en-US" altLang="ja-JP" dirty="0"/>
              <a:t>10</a:t>
            </a:r>
            <a:r>
              <a:rPr lang="ja-JP" altLang="en-US" dirty="0"/>
              <a:t>分）</a:t>
            </a:r>
            <a:endParaRPr lang="en-US" altLang="ja-JP" dirty="0"/>
          </a:p>
          <a:p>
            <a:r>
              <a:rPr lang="ja-JP" altLang="en-US" dirty="0" smtClean="0"/>
              <a:t>・</a:t>
            </a:r>
            <a:r>
              <a:rPr lang="ja-JP" altLang="en-US" dirty="0"/>
              <a:t>受講者同士や指導</a:t>
            </a:r>
            <a:r>
              <a:rPr lang="ja-JP" altLang="en-US" dirty="0" smtClean="0"/>
              <a:t>教諭</a:t>
            </a:r>
            <a:r>
              <a:rPr lang="ja-JP" altLang="en-US" smtClean="0"/>
              <a:t>と交流する。</a:t>
            </a:r>
            <a:endParaRPr lang="en-US" altLang="ja-JP" dirty="0"/>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　指導</a:t>
            </a:r>
            <a:r>
              <a:rPr lang="ja-JP" altLang="en-US" dirty="0" smtClean="0"/>
              <a:t>教諭は</a:t>
            </a:r>
            <a:r>
              <a:rPr lang="ja-JP" altLang="en-US" dirty="0"/>
              <a:t>、受講者が、個別の教育支援計画について理解を深め、支援の内容を整理したり引き継いだりする参考となるよう、学校で定めていることに加え、指導</a:t>
            </a:r>
            <a:r>
              <a:rPr lang="ja-JP" altLang="en-US" dirty="0" smtClean="0"/>
              <a:t>教諭が</a:t>
            </a:r>
            <a:r>
              <a:rPr lang="ja-JP" altLang="en-US" dirty="0"/>
              <a:t>自らの実践において大切にしていることなどを説明する。</a:t>
            </a:r>
          </a:p>
          <a:p>
            <a:r>
              <a:rPr lang="ja-JP" altLang="en-US" dirty="0"/>
              <a:t>☆　指導</a:t>
            </a:r>
            <a:r>
              <a:rPr lang="ja-JP" altLang="en-US" dirty="0" smtClean="0"/>
              <a:t>教諭は</a:t>
            </a:r>
            <a:r>
              <a:rPr lang="ja-JP" altLang="en-US" dirty="0"/>
              <a:t>、受講者が、作成や保護者との懇談を行う見通しがある場合は、それらを円滑に進められるよう、本人及び保護者の意向の聞き取りや支援の内容の検討を進める際の工夫、気を付けていることなどについて、指導教諭から実際の経験等を例示して説明するなど、演習の内容を変更して行うなど工夫する。</a:t>
            </a:r>
            <a:endParaRPr lang="en-US" altLang="ja-JP" dirty="0"/>
          </a:p>
          <a:p>
            <a:endParaRPr lang="en-US" altLang="ja-JP" dirty="0"/>
          </a:p>
          <a:p>
            <a:r>
              <a:rPr lang="ja-JP" altLang="en-US" dirty="0"/>
              <a:t>（時間経過後）</a:t>
            </a:r>
          </a:p>
          <a:p>
            <a:r>
              <a:rPr lang="ja-JP" altLang="en-US" dirty="0"/>
              <a:t>　これで、「個別の教育支援計画」の研修を終わります。</a:t>
            </a:r>
          </a:p>
          <a:p>
            <a:endParaRPr lang="en-US" altLang="ja-JP" dirty="0"/>
          </a:p>
        </p:txBody>
      </p:sp>
      <p:sp>
        <p:nvSpPr>
          <p:cNvPr id="7" name="スライド イメージ プレースホルダー 6"/>
          <p:cNvSpPr>
            <a:spLocks noGrp="1" noRot="1" noChangeAspect="1"/>
          </p:cNvSpPr>
          <p:nvPr>
            <p:ph type="sldImg"/>
          </p:nvPr>
        </p:nvSpPr>
        <p:spPr>
          <a:xfrm>
            <a:off x="1244600" y="503238"/>
            <a:ext cx="4318000" cy="3240087"/>
          </a:xfrm>
        </p:spPr>
      </p:sp>
    </p:spTree>
    <p:extLst>
      <p:ext uri="{BB962C8B-B14F-4D97-AF65-F5344CB8AC3E}">
        <p14:creationId xmlns:p14="http://schemas.microsoft.com/office/powerpoint/2010/main" val="233042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11665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343856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130449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a:lvl1pPr>
          </a:lstStyle>
          <a:p>
            <a:fld id="{639CA017-471A-4A0A-86E1-A2218EC33776}" type="slidenum">
              <a:rPr lang="ja-JP" altLang="en-US" smtClean="0"/>
              <a:pPr/>
              <a:t>‹#›</a:t>
            </a:fld>
            <a:endParaRPr lang="ja-JP" altLang="en-US"/>
          </a:p>
        </p:txBody>
      </p:sp>
    </p:spTree>
    <p:extLst>
      <p:ext uri="{BB962C8B-B14F-4D97-AF65-F5344CB8AC3E}">
        <p14:creationId xmlns:p14="http://schemas.microsoft.com/office/powerpoint/2010/main" val="311044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スライド番号プレースホルダー 3"/>
          <p:cNvSpPr>
            <a:spLocks noGrp="1"/>
          </p:cNvSpPr>
          <p:nvPr>
            <p:ph type="sldNum" sz="quarter" idx="10"/>
          </p:nvPr>
        </p:nvSpPr>
        <p:spPr>
          <a:xfrm>
            <a:off x="7086600" y="6492875"/>
            <a:ext cx="2057400" cy="365125"/>
          </a:xfrm>
        </p:spPr>
        <p:txBody>
          <a:bodyPr/>
          <a:lstStyle/>
          <a:p>
            <a:fld id="{55C36A25-2E4A-4D71-ADBC-11EAFB74B0C3}" type="slidenum">
              <a:rPr kumimoji="1" lang="ja-JP" altLang="en-US" smtClean="0"/>
              <a:t>‹#›</a:t>
            </a:fld>
            <a:endParaRPr kumimoji="1" lang="ja-JP" altLang="en-US"/>
          </a:p>
        </p:txBody>
      </p:sp>
    </p:spTree>
    <p:extLst>
      <p:ext uri="{BB962C8B-B14F-4D97-AF65-F5344CB8AC3E}">
        <p14:creationId xmlns:p14="http://schemas.microsoft.com/office/powerpoint/2010/main" val="29783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123382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215808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2955155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133033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30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391614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1865709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516473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647177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39CA017-471A-4A0A-86E1-A2218EC33776}" type="slidenum">
              <a:rPr kumimoji="1" lang="ja-JP" altLang="en-US" smtClean="0"/>
              <a:pPr/>
              <a:t>‹#›</a:t>
            </a:fld>
            <a:endParaRPr kumimoji="1" lang="ja-JP" altLang="en-US"/>
          </a:p>
        </p:txBody>
      </p:sp>
    </p:spTree>
    <p:extLst>
      <p:ext uri="{BB962C8B-B14F-4D97-AF65-F5344CB8AC3E}">
        <p14:creationId xmlns:p14="http://schemas.microsoft.com/office/powerpoint/2010/main" val="774198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45174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50731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1173594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106640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2793157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6696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325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798340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4282430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660547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3539112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489409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3302746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50FE2A-A1A1-4613-9208-339CAC8F74A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85710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E68321-3810-4513-B866-891ACA0310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45566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B8B52-E6F5-4557-9D4D-863C0DDD24A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6087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77CCD1-A936-4FA7-898E-38036B7D68B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85929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C842F4-16F4-4F05-BC04-19E5853B835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87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3952059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96830-B881-4A37-9E81-BE5A69EB8B0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53589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956CA4-E03C-418D-9268-E17D1054D0E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97771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8AD6D1-C73B-4006-9222-665575C06FE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19743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27A0EC-0270-4145-9CC2-5B2060E59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877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415DB9-4E7F-40E9-8459-B6C0A5930C96}"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12162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E921CB-433F-4876-B259-DF0D2317A1B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0633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262182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372856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188326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3704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99981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C82A-3C9A-492C-BD9D-7C6867127DF0}" type="slidenum">
              <a:rPr kumimoji="1" lang="ja-JP" altLang="en-US" smtClean="0"/>
              <a:t>‹#›</a:t>
            </a:fld>
            <a:endParaRPr kumimoji="1" lang="ja-JP" altLang="en-US"/>
          </a:p>
        </p:txBody>
      </p:sp>
    </p:spTree>
    <p:extLst>
      <p:ext uri="{BB962C8B-B14F-4D97-AF65-F5344CB8AC3E}">
        <p14:creationId xmlns:p14="http://schemas.microsoft.com/office/powerpoint/2010/main" val="143168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プレースホルダー 6">
            <a:extLst>
              <a:ext uri="{FF2B5EF4-FFF2-40B4-BE49-F238E27FC236}">
                <a16:creationId xmlns:a16="http://schemas.microsoft.com/office/drawing/2014/main" id="{592E3980-9D13-164B-BA71-32C4DF9E471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2" name="スライド番号プレースホルダー 1"/>
          <p:cNvSpPr>
            <a:spLocks noGrp="1"/>
          </p:cNvSpPr>
          <p:nvPr>
            <p:ph type="sldNum" sz="quarter" idx="4"/>
          </p:nvPr>
        </p:nvSpPr>
        <p:spPr>
          <a:xfrm>
            <a:off x="6948264" y="633184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36A25-2E4A-4D71-ADBC-11EAFB74B0C3}" type="slidenum">
              <a:rPr kumimoji="1" lang="ja-JP" altLang="en-US" smtClean="0"/>
              <a:t>‹#›</a:t>
            </a:fld>
            <a:endParaRPr kumimoji="1" lang="ja-JP" altLang="en-US"/>
          </a:p>
        </p:txBody>
      </p:sp>
    </p:spTree>
    <p:extLst>
      <p:ext uri="{BB962C8B-B14F-4D97-AF65-F5344CB8AC3E}">
        <p14:creationId xmlns:p14="http://schemas.microsoft.com/office/powerpoint/2010/main" val="3991109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9EC7830-08D5-4D18-AB12-2D3F5ACF8C33}" type="datetimeFigureOut">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FAF0086-9045-4662-A687-F3B08DE3FA78}" type="slidenum">
              <a:rPr kumimoji="1" lang="ja-JP" altLang="en-US" smtClean="0"/>
              <a:t>‹#›</a:t>
            </a:fld>
            <a:endParaRPr kumimoji="1" lang="ja-JP" altLang="en-US"/>
          </a:p>
        </p:txBody>
      </p:sp>
    </p:spTree>
    <p:extLst>
      <p:ext uri="{BB962C8B-B14F-4D97-AF65-F5344CB8AC3E}">
        <p14:creationId xmlns:p14="http://schemas.microsoft.com/office/powerpoint/2010/main" val="150029104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7E5EF8-8938-4BF5-99E6-1411D3E845C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577486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kumimoji="1" lang="ja-JP" altLang="en-US" sz="4000" b="1" dirty="0">
                <a:latin typeface="+mj-ea"/>
                <a:cs typeface="メイリオ" panose="020B0604030504040204" pitchFamily="50" charset="-128"/>
              </a:rPr>
              <a:t>個別の教育支援計画</a:t>
            </a:r>
            <a:endParaRPr kumimoji="1" lang="ja-JP" altLang="en-US" sz="2800" b="1" dirty="0">
              <a:latin typeface="+mj-ea"/>
              <a:cs typeface="メイリオ" panose="020B0604030504040204" pitchFamily="50" charset="-128"/>
            </a:endParaRPr>
          </a:p>
        </p:txBody>
      </p:sp>
      <p:sp>
        <p:nvSpPr>
          <p:cNvPr id="3" name="サブタイトル 2">
            <a:extLst>
              <a:ext uri="{FF2B5EF4-FFF2-40B4-BE49-F238E27FC236}">
                <a16:creationId xmlns:a16="http://schemas.microsoft.com/office/drawing/2014/main" id="{EA4AFA14-8C8A-DC8F-F499-43EC6F96BB71}"/>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5" name="正方形/長方形 3">
            <a:extLst>
              <a:ext uri="{FF2B5EF4-FFF2-40B4-BE49-F238E27FC236}">
                <a16:creationId xmlns:a16="http://schemas.microsoft.com/office/drawing/2014/main" id="{19C34EF5-5B6C-D776-ED8B-0AB3FFA65652}"/>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
        <p:nvSpPr>
          <p:cNvPr id="6"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１</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958451" y="5512093"/>
            <a:ext cx="2767804" cy="923330"/>
          </a:xfrm>
          <a:prstGeom prst="rect">
            <a:avLst/>
          </a:prstGeom>
          <a:noFill/>
        </p:spPr>
        <p:txBody>
          <a:bodyPr wrap="square" rtlCol="0">
            <a:spAutoFit/>
          </a:bodyPr>
          <a:lstStyle/>
          <a:p>
            <a:pPr algn="ctr"/>
            <a:r>
              <a:rPr lang="ja-JP" altLang="en-US" dirty="0" smtClean="0"/>
              <a:t>研修動画は</a:t>
            </a:r>
            <a:endParaRPr lang="en-US" altLang="ja-JP" dirty="0" smtClean="0"/>
          </a:p>
          <a:p>
            <a:pPr algn="ctr"/>
            <a:r>
              <a:rPr lang="ja-JP" altLang="en-US" dirty="0" smtClean="0"/>
              <a:t>二次元コードを</a:t>
            </a:r>
            <a:r>
              <a:rPr kumimoji="1" lang="ja-JP" altLang="en-US" dirty="0" smtClean="0"/>
              <a:t>読込み</a:t>
            </a:r>
            <a:endParaRPr kumimoji="1" lang="en-US" altLang="ja-JP" dirty="0" smtClean="0"/>
          </a:p>
          <a:p>
            <a:pPr algn="ctr"/>
            <a:r>
              <a:rPr kumimoji="1" lang="ja-JP" altLang="en-US" dirty="0" smtClean="0"/>
              <a:t>又は、説明原稿を参照</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201" y="5354633"/>
            <a:ext cx="1238250" cy="1238250"/>
          </a:xfrm>
          <a:prstGeom prst="rect">
            <a:avLst/>
          </a:prstGeom>
          <a:ln>
            <a:solidFill>
              <a:schemeClr val="tx1"/>
            </a:solidFill>
          </a:ln>
        </p:spPr>
      </p:pic>
    </p:spTree>
    <p:extLst>
      <p:ext uri="{BB962C8B-B14F-4D97-AF65-F5344CB8AC3E}">
        <p14:creationId xmlns:p14="http://schemas.microsoft.com/office/powerpoint/2010/main" val="252159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3488" y="940483"/>
            <a:ext cx="8460000" cy="1409612"/>
          </a:xfrm>
          <a:prstGeom prst="rect">
            <a:avLst/>
          </a:prstGeom>
          <a:solidFill>
            <a:schemeClr val="accent6">
              <a:lumMod val="20000"/>
              <a:lumOff val="80000"/>
            </a:schemeClr>
          </a:solidFill>
          <a:ln w="25400">
            <a:solidFill>
              <a:schemeClr val="tx1"/>
            </a:solidFill>
            <a:headEnd/>
            <a:tailEnd/>
          </a:ln>
        </p:spPr>
        <p:style>
          <a:lnRef idx="1">
            <a:schemeClr val="accent2"/>
          </a:lnRef>
          <a:fillRef idx="2">
            <a:schemeClr val="accent2"/>
          </a:fillRef>
          <a:effectRef idx="1">
            <a:schemeClr val="accent2"/>
          </a:effectRef>
          <a:fontRef idx="minor">
            <a:schemeClr val="dk1"/>
          </a:fontRef>
        </p:style>
        <p:txBody>
          <a:bodyPr tIns="46800" bIns="46800" anchor="ctr" anchorCtr="0"/>
          <a:lstStyle/>
          <a:p>
            <a:pPr marL="0" marR="0" lvl="0" indent="0" algn="just" defTabSz="914400" rtl="0" eaLnBrk="1" fontAlgn="auto" latinLnBrk="0" hangingPunct="1">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一貫した相談支援体制の整備</a:t>
            </a:r>
            <a:endParaRPr kumimoji="1" lang="ja-JP" altLang="en-US" sz="2000" b="0" i="0" u="sng" strike="noStrike" kern="1200" cap="none" spc="0" normalizeH="0" baseline="0" noProof="0" dirty="0">
              <a:ln>
                <a:noFill/>
              </a:ln>
              <a:solidFill>
                <a:prstClr val="black"/>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障害のある子どもの発達段階に応じて、関係機関が適切な役割分担の下に、一人一人のニーズに対応して適切な支援を行う計画（個別の支援計画）を策定して効果的な支援を行う。</a:t>
            </a:r>
          </a:p>
        </p:txBody>
      </p:sp>
      <p:sp>
        <p:nvSpPr>
          <p:cNvPr id="6" name="Rectangle 3"/>
          <p:cNvSpPr>
            <a:spLocks noChangeArrowheads="1"/>
          </p:cNvSpPr>
          <p:nvPr/>
        </p:nvSpPr>
        <p:spPr bwMode="auto">
          <a:xfrm>
            <a:off x="323488" y="5572125"/>
            <a:ext cx="8460000" cy="727446"/>
          </a:xfrm>
          <a:prstGeom prst="rect">
            <a:avLst/>
          </a:prstGeom>
          <a:solidFill>
            <a:srgbClr val="FFCC66"/>
          </a:solidFill>
          <a:ln w="254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tIns="46800" bIns="46800" anchor="ctr" anchorCtr="0"/>
          <a:lstStyle/>
          <a:p>
            <a:pPr marL="0" marR="0" lvl="0" indent="0" algn="just" defTabSz="914400" rtl="0" eaLnBrk="1" fontAlgn="auto" latinLnBrk="0" hangingPunct="1">
              <a:spcBef>
                <a:spcPts val="0"/>
              </a:spcBef>
              <a:spcAft>
                <a:spcPts val="0"/>
              </a:spcAft>
              <a:buClrTx/>
              <a:buSzTx/>
              <a:buFontTx/>
              <a:buNone/>
              <a:tabLst/>
              <a:defRPr/>
            </a:pPr>
            <a:r>
              <a:rPr lang="ja-JP" altLang="en-US" sz="2000" dirty="0">
                <a:solidFill>
                  <a:prstClr val="black"/>
                </a:solidFill>
                <a:latin typeface="ＭＳ ゴシック" panose="020B0609070205080204" pitchFamily="49" charset="-128"/>
                <a:ea typeface="ＭＳ ゴシック" panose="020B0609070205080204" pitchFamily="49" charset="-128"/>
              </a:rPr>
              <a:t> </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この個別の支援計画のうち、幼児児童生徒に対して、教育機関が中心となって作成するものを、個別の教育支援計画という。</a:t>
            </a:r>
          </a:p>
        </p:txBody>
      </p:sp>
      <p:sp>
        <p:nvSpPr>
          <p:cNvPr id="7" name="テキスト ボックス 6">
            <a:extLst>
              <a:ext uri="{FF2B5EF4-FFF2-40B4-BE49-F238E27FC236}">
                <a16:creationId xmlns:a16="http://schemas.microsoft.com/office/drawing/2014/main" id="{16C67B23-7D05-4C69-B4DA-BB40D48A3831}"/>
              </a:ext>
            </a:extLst>
          </p:cNvPr>
          <p:cNvSpPr txBox="1"/>
          <p:nvPr/>
        </p:nvSpPr>
        <p:spPr>
          <a:xfrm>
            <a:off x="156000" y="180000"/>
            <a:ext cx="8627488" cy="720000"/>
          </a:xfrm>
          <a:prstGeom prst="rect">
            <a:avLst/>
          </a:prstGeom>
          <a:noFill/>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１　個別の教育支援計画とは</a:t>
            </a:r>
          </a:p>
        </p:txBody>
      </p:sp>
      <p:sp>
        <p:nvSpPr>
          <p:cNvPr id="10"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２</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254AC9B6-B1F9-6669-0DFA-8AF30481BBA0}"/>
              </a:ext>
            </a:extLst>
          </p:cNvPr>
          <p:cNvSpPr txBox="1"/>
          <p:nvPr/>
        </p:nvSpPr>
        <p:spPr>
          <a:xfrm>
            <a:off x="323488" y="2309711"/>
            <a:ext cx="8581230" cy="390761"/>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「障害者基本計画」（平成</a:t>
            </a:r>
            <a:r>
              <a:rPr kumimoji="1" lang="en-US" altLang="ja-JP" sz="14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a:t>
            </a:r>
            <a:r>
              <a:rPr kumimoji="1" lang="ja-JP" altLang="en-US" sz="14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4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400" b="0"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p>
        </p:txBody>
      </p:sp>
      <p:pic>
        <p:nvPicPr>
          <p:cNvPr id="8" name="図 7"/>
          <p:cNvPicPr>
            <a:picLocks noChangeAspect="1"/>
          </p:cNvPicPr>
          <p:nvPr/>
        </p:nvPicPr>
        <p:blipFill rotWithShape="1">
          <a:blip r:embed="rId3"/>
          <a:srcRect l="38832" t="54785" r="25287" b="18897"/>
          <a:stretch/>
        </p:blipFill>
        <p:spPr>
          <a:xfrm>
            <a:off x="1016950" y="2754201"/>
            <a:ext cx="6664130" cy="2749556"/>
          </a:xfrm>
          <a:prstGeom prst="rect">
            <a:avLst/>
          </a:prstGeom>
        </p:spPr>
      </p:pic>
      <p:sp>
        <p:nvSpPr>
          <p:cNvPr id="9" name="正方形/長方形 8"/>
          <p:cNvSpPr/>
          <p:nvPr/>
        </p:nvSpPr>
        <p:spPr bwMode="white">
          <a:xfrm>
            <a:off x="3639088" y="2634093"/>
            <a:ext cx="3218912" cy="345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970468" y="6260942"/>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「特別支援学校小学部・中学部学習指導要領」文部科学省（平成</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p>
        </p:txBody>
      </p:sp>
    </p:spTree>
    <p:extLst>
      <p:ext uri="{BB962C8B-B14F-4D97-AF65-F5344CB8AC3E}">
        <p14:creationId xmlns:p14="http://schemas.microsoft.com/office/powerpoint/2010/main" val="3475328113"/>
      </p:ext>
    </p:extLst>
  </p:cSld>
  <p:clrMapOvr>
    <a:masterClrMapping/>
  </p:clrMapOvr>
  <p:transition advTm="14664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592090" y="3771816"/>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「学校教育法施行規則第</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134</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条の２」</a:t>
            </a:r>
          </a:p>
        </p:txBody>
      </p:sp>
      <p:sp>
        <p:nvSpPr>
          <p:cNvPr id="3" name="コンテンツ プレースホルダー 2"/>
          <p:cNvSpPr>
            <a:spLocks noGrp="1"/>
          </p:cNvSpPr>
          <p:nvPr>
            <p:ph idx="1"/>
          </p:nvPr>
        </p:nvSpPr>
        <p:spPr>
          <a:xfrm>
            <a:off x="788275" y="4328041"/>
            <a:ext cx="7567449" cy="1750392"/>
          </a:xfrm>
          <a:ln>
            <a:solidFill>
              <a:schemeClr val="tx1"/>
            </a:solidFill>
          </a:ln>
        </p:spPr>
        <p:txBody>
          <a:bodyPr anchor="ctr">
            <a:noAutofit/>
          </a:bodyPr>
          <a:lstStyle/>
          <a:p>
            <a:pPr marL="0" indent="0" algn="just">
              <a:lnSpc>
                <a:spcPct val="110000"/>
              </a:lnSpc>
              <a:spcBef>
                <a:spcPts val="0"/>
              </a:spcBef>
              <a:buNone/>
            </a:pPr>
            <a:r>
              <a:rPr kumimoji="1" lang="ja-JP" altLang="en-US"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家庭及び地域並びに医療、福祉、保健、労働等の業務を行う</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関係機関との連携</a:t>
            </a:r>
            <a:r>
              <a:rPr lang="ja-JP" altLang="en-US" sz="2400" dirty="0">
                <a:latin typeface="HG丸ｺﾞｼｯｸM-PRO" panose="020F0600000000000000" pitchFamily="50" charset="-128"/>
                <a:ea typeface="HG丸ｺﾞｼｯｸM-PRO" panose="020F0600000000000000" pitchFamily="50" charset="-128"/>
              </a:rPr>
              <a:t>を図り、</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長期的な視点</a:t>
            </a:r>
            <a:r>
              <a:rPr lang="ja-JP" altLang="en-US" sz="2400" dirty="0">
                <a:latin typeface="HG丸ｺﾞｼｯｸM-PRO" panose="020F0600000000000000" pitchFamily="50" charset="-128"/>
                <a:ea typeface="HG丸ｺﾞｼｯｸM-PRO" panose="020F0600000000000000" pitchFamily="50" charset="-128"/>
              </a:rPr>
              <a:t>で児童又は生徒への教育的支援を行うために、個別の教育支援計画を作成すること。</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592090" y="6047030"/>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「特別支援学校小学部・中学部学習指導要領」文部科学省（平成</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p>
        </p:txBody>
      </p:sp>
      <p:sp>
        <p:nvSpPr>
          <p:cNvPr id="7" name="AutoShape 4"/>
          <p:cNvSpPr>
            <a:spLocks noChangeArrowheads="1"/>
          </p:cNvSpPr>
          <p:nvPr/>
        </p:nvSpPr>
        <p:spPr bwMode="auto">
          <a:xfrm>
            <a:off x="249382" y="356895"/>
            <a:ext cx="8560323" cy="720000"/>
          </a:xfrm>
          <a:prstGeom prst="rect">
            <a:avLst/>
          </a:prstGeom>
          <a:noFill/>
          <a:ln>
            <a:noFill/>
          </a:ln>
        </p:spPr>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２　個別の教育支援計画の作成</a:t>
            </a:r>
            <a:endParaRPr kumimoji="1" lang="en-US" altLang="ja-JP" sz="2400" b="1"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p:txBody>
      </p:sp>
      <p:sp>
        <p:nvSpPr>
          <p:cNvPr id="11" name="コンテンツ プレースホルダー 2"/>
          <p:cNvSpPr txBox="1">
            <a:spLocks/>
          </p:cNvSpPr>
          <p:nvPr/>
        </p:nvSpPr>
        <p:spPr>
          <a:xfrm>
            <a:off x="788276" y="1216575"/>
            <a:ext cx="7567449" cy="2590663"/>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spcBef>
                <a:spcPts val="0"/>
              </a:spcBef>
              <a:buNone/>
            </a:pPr>
            <a:r>
              <a:rPr lang="ja-JP" altLang="en-US" sz="2400" dirty="0">
                <a:latin typeface="HG丸ｺﾞｼｯｸM-PRO" panose="020F0600000000000000" pitchFamily="50" charset="-128"/>
                <a:ea typeface="HG丸ｺﾞｼｯｸM-PRO" panose="020F0600000000000000" pitchFamily="50" charset="-128"/>
              </a:rPr>
              <a:t>　校長は、特別支援学校に在学する児童等について個別の教育支援計画（学校と医療、保健、福祉、労働等に関する業務を行う関係機関及び民間団体（次項において「関係機関等」という。）との連携の下に行う当該児童等に対する長期的な支援に関する計画をいう。）を作成しなければならない。</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３</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36807336"/>
      </p:ext>
    </p:extLst>
  </p:cSld>
  <p:clrMapOvr>
    <a:masterClrMapping/>
  </p:clrMapOvr>
  <mc:AlternateContent xmlns:mc="http://schemas.openxmlformats.org/markup-compatibility/2006" xmlns:p14="http://schemas.microsoft.com/office/powerpoint/2010/main">
    <mc:Choice Requires="p14">
      <p:transition spd="slow" p14:dur="2000" advTm="97054"/>
    </mc:Choice>
    <mc:Fallback xmlns="">
      <p:transition spd="slow" advTm="970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D5409B5-1CEA-6740-8672-719E74302FCA}"/>
              </a:ext>
            </a:extLst>
          </p:cNvPr>
          <p:cNvSpPr txBox="1"/>
          <p:nvPr/>
        </p:nvSpPr>
        <p:spPr>
          <a:xfrm>
            <a:off x="963682" y="6162569"/>
            <a:ext cx="8180318" cy="338554"/>
          </a:xfrm>
          <a:prstGeom prst="rect">
            <a:avLst/>
          </a:prstGeom>
          <a:noFill/>
        </p:spPr>
        <p:txBody>
          <a:bodyPr wrap="square" rtlCol="0">
            <a:spAutoFit/>
          </a:bodyPr>
          <a:lstStyle/>
          <a:p>
            <a:r>
              <a:rPr kumimoji="1" lang="ja-JP" altLang="en-US" sz="1600" dirty="0">
                <a:latin typeface="MS Gothic" panose="020B0609070205080204" pitchFamily="49" charset="-128"/>
                <a:ea typeface="MS Gothic" panose="020B0609070205080204" pitchFamily="49" charset="-128"/>
              </a:rPr>
              <a:t>「初めて通級による指導を担当する教師のためのガイド」文部科学省（令和２年３月）</a:t>
            </a:r>
          </a:p>
        </p:txBody>
      </p:sp>
      <p:pic>
        <p:nvPicPr>
          <p:cNvPr id="6" name="図 5" descr="テキスト&#10;&#10;自動的に生成された説明">
            <a:extLst>
              <a:ext uri="{FF2B5EF4-FFF2-40B4-BE49-F238E27FC236}">
                <a16:creationId xmlns:a16="http://schemas.microsoft.com/office/drawing/2014/main" id="{0323078D-A850-EC4C-A245-8AAC3627E6BB}"/>
              </a:ext>
            </a:extLst>
          </p:cNvPr>
          <p:cNvPicPr>
            <a:picLocks noChangeAspect="1"/>
          </p:cNvPicPr>
          <p:nvPr/>
        </p:nvPicPr>
        <p:blipFill rotWithShape="1">
          <a:blip r:embed="rId3">
            <a:extLst>
              <a:ext uri="{28A0092B-C50C-407E-A947-70E740481C1C}">
                <a14:useLocalDpi xmlns:a14="http://schemas.microsoft.com/office/drawing/2010/main" val="0"/>
              </a:ext>
            </a:extLst>
          </a:blip>
          <a:srcRect l="11697" t="5249" r="14098" b="68682"/>
          <a:stretch/>
        </p:blipFill>
        <p:spPr>
          <a:xfrm>
            <a:off x="140234" y="1090567"/>
            <a:ext cx="8846110" cy="4392461"/>
          </a:xfrm>
          <a:prstGeom prst="rect">
            <a:avLst/>
          </a:prstGeom>
        </p:spPr>
      </p:pic>
      <p:sp>
        <p:nvSpPr>
          <p:cNvPr id="8" name="正方形/長方形 7">
            <a:extLst>
              <a:ext uri="{FF2B5EF4-FFF2-40B4-BE49-F238E27FC236}">
                <a16:creationId xmlns:a16="http://schemas.microsoft.com/office/drawing/2014/main" id="{7CEAB2E5-8629-7E41-8BC1-CBA5BFE57236}"/>
              </a:ext>
            </a:extLst>
          </p:cNvPr>
          <p:cNvSpPr/>
          <p:nvPr/>
        </p:nvSpPr>
        <p:spPr>
          <a:xfrm>
            <a:off x="1201413" y="5311991"/>
            <a:ext cx="7704856" cy="646331"/>
          </a:xfrm>
          <a:prstGeom prst="rect">
            <a:avLst/>
          </a:prstGeom>
        </p:spPr>
        <p:txBody>
          <a:bodyPr wrap="square">
            <a:spAutoFit/>
          </a:bodyPr>
          <a:lstStyle/>
          <a:p>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個別の教育支援計画は、個別の指導計画を作成する</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指導内容及び指導</a:t>
            </a:r>
            <a:endParaRPr lang="en-US" altLang="ja-JP" dirty="0">
              <a:latin typeface="MS Gothic" panose="020B0609070205080204" pitchFamily="49" charset="-128"/>
              <a:ea typeface="MS Gothic" panose="020B0609070205080204" pitchFamily="49" charset="-128"/>
            </a:endParaRPr>
          </a:p>
          <a:p>
            <a:r>
              <a:rPr lang="ja-JP" altLang="en-US" dirty="0">
                <a:latin typeface="MS Gothic" panose="020B0609070205080204" pitchFamily="49" charset="-128"/>
                <a:ea typeface="MS Gothic" panose="020B0609070205080204" pitchFamily="49" charset="-128"/>
              </a:rPr>
              <a:t>　方法を決める</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際の材料となります。 </a:t>
            </a:r>
          </a:p>
        </p:txBody>
      </p:sp>
      <p:sp>
        <p:nvSpPr>
          <p:cNvPr id="9" name="テキスト ボックス 8">
            <a:extLst>
              <a:ext uri="{FF2B5EF4-FFF2-40B4-BE49-F238E27FC236}">
                <a16:creationId xmlns:a16="http://schemas.microsoft.com/office/drawing/2014/main" id="{16C67B23-7D05-4C69-B4DA-BB40D48A3831}"/>
              </a:ext>
            </a:extLst>
          </p:cNvPr>
          <p:cNvSpPr txBox="1"/>
          <p:nvPr/>
        </p:nvSpPr>
        <p:spPr>
          <a:xfrm>
            <a:off x="140234" y="241749"/>
            <a:ext cx="8846110" cy="1001103"/>
          </a:xfrm>
          <a:prstGeom prst="rect">
            <a:avLst/>
          </a:prstGeom>
          <a:noFill/>
        </p:spPr>
        <p:txBody>
          <a:bodyPr wrap="square" rtlCol="0" anchor="ctr" anchorCtr="0">
            <a:noAutofit/>
          </a:bodyPr>
          <a:lstStyle/>
          <a:p>
            <a:pPr algn="just"/>
            <a:r>
              <a:rPr kumimoji="1" lang="ja-JP" altLang="en-US" sz="3200" spc="-200" dirty="0">
                <a:latin typeface="HGｺﾞｼｯｸE" panose="020B0909000000000000" pitchFamily="49" charset="-128"/>
                <a:ea typeface="HGｺﾞｼｯｸE" panose="020B0909000000000000" pitchFamily="49" charset="-128"/>
              </a:rPr>
              <a:t>３　</a:t>
            </a:r>
            <a:r>
              <a:rPr lang="ja-JP" altLang="en-US" sz="3200" spc="-200" dirty="0">
                <a:latin typeface="HGｺﾞｼｯｸE" panose="020B0909000000000000" pitchFamily="49" charset="-128"/>
                <a:ea typeface="HGｺﾞｼｯｸE" panose="020B0909000000000000" pitchFamily="49" charset="-128"/>
              </a:rPr>
              <a:t>個別の教育支援計画に記載する主な内容</a:t>
            </a:r>
          </a:p>
        </p:txBody>
      </p:sp>
      <p:sp>
        <p:nvSpPr>
          <p:cNvPr id="7"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４</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90733942"/>
      </p:ext>
    </p:extLst>
  </p:cSld>
  <p:clrMapOvr>
    <a:masterClrMapping/>
  </p:clrMapOvr>
  <mc:AlternateContent xmlns:mc="http://schemas.openxmlformats.org/markup-compatibility/2006" xmlns:p14="http://schemas.microsoft.com/office/powerpoint/2010/main">
    <mc:Choice Requires="p14">
      <p:transition spd="slow" p14:dur="2000" advTm="60430"/>
    </mc:Choice>
    <mc:Fallback xmlns="">
      <p:transition spd="slow" advTm="604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F9F426D9-4913-C411-C10C-A0AD3FB600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1656" y="3460686"/>
            <a:ext cx="2589784" cy="2589784"/>
          </a:xfrm>
        </p:spPr>
      </p:pic>
      <p:sp>
        <p:nvSpPr>
          <p:cNvPr id="5" name="タイトル 1">
            <a:extLst>
              <a:ext uri="{FF2B5EF4-FFF2-40B4-BE49-F238E27FC236}">
                <a16:creationId xmlns:a16="http://schemas.microsoft.com/office/drawing/2014/main" id="{27BA78D3-6031-C608-62EF-5C185A84287C}"/>
              </a:ext>
            </a:extLst>
          </p:cNvPr>
          <p:cNvSpPr>
            <a:spLocks noGrp="1"/>
          </p:cNvSpPr>
          <p:nvPr>
            <p:ph type="title"/>
          </p:nvPr>
        </p:nvSpPr>
        <p:spPr>
          <a:xfrm>
            <a:off x="382384" y="365126"/>
            <a:ext cx="8599055" cy="883811"/>
          </a:xfrm>
        </p:spPr>
        <p:txBody>
          <a:bodyPr>
            <a:normAutofit/>
          </a:bodyPr>
          <a:lstStyle/>
          <a:p>
            <a:r>
              <a:rPr kumimoji="1" lang="en-US" altLang="ja-JP"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参考</a:t>
            </a:r>
            <a:r>
              <a:rPr kumimoji="1" lang="en-US" altLang="ja-JP" sz="2800" dirty="0">
                <a:latin typeface="HG丸ｺﾞｼｯｸM-PRO" panose="020F0600000000000000" pitchFamily="50" charset="-128"/>
                <a:ea typeface="HG丸ｺﾞｼｯｸM-PRO" panose="020F0600000000000000" pitchFamily="50" charset="-128"/>
              </a:rPr>
              <a:t>〕</a:t>
            </a:r>
            <a:r>
              <a:rPr kumimoji="1" lang="ja-JP" altLang="en-US" sz="2800" spc="-300" dirty="0">
                <a:latin typeface="HG丸ｺﾞｼｯｸM-PRO" panose="020F0600000000000000" pitchFamily="50" charset="-128"/>
                <a:ea typeface="HG丸ｺﾞｼｯｸM-PRO" panose="020F0600000000000000" pitchFamily="50" charset="-128"/>
              </a:rPr>
              <a:t>個別の教育支援計画の参考様式（文部科学省）</a:t>
            </a:r>
          </a:p>
        </p:txBody>
      </p:sp>
      <p:sp>
        <p:nvSpPr>
          <p:cNvPr id="3" name="正方形/長方形 2"/>
          <p:cNvSpPr/>
          <p:nvPr/>
        </p:nvSpPr>
        <p:spPr>
          <a:xfrm>
            <a:off x="-46494" y="6050470"/>
            <a:ext cx="9144000" cy="646331"/>
          </a:xfrm>
          <a:prstGeom prst="rect">
            <a:avLst/>
          </a:prstGeom>
        </p:spPr>
        <p:txBody>
          <a:bodyPr wrap="square">
            <a:spAutoFit/>
          </a:bodyPr>
          <a:lstStyle/>
          <a:p>
            <a:r>
              <a:rPr lang="ja-JP" altLang="en-US" dirty="0">
                <a:solidFill>
                  <a:srgbClr val="000000"/>
                </a:solidFill>
                <a:latin typeface="ＭＳ ゴシック" panose="020B0609070205080204" pitchFamily="49" charset="-128"/>
                <a:ea typeface="ＭＳ ゴシック" panose="020B0609070205080204" pitchFamily="49" charset="-128"/>
              </a:rPr>
              <a:t>「個別の教育支援計画の参考様式について」</a:t>
            </a:r>
            <a:r>
              <a:rPr lang="zh-TW" altLang="en-US" dirty="0"/>
              <a:t>文部科学省初等中等教育局特別支援教育課</a:t>
            </a:r>
            <a:endParaRPr lang="en-US" altLang="zh-TW" dirty="0"/>
          </a:p>
          <a:p>
            <a:r>
              <a:rPr lang="ja-JP" altLang="en-US" i="0" dirty="0">
                <a:solidFill>
                  <a:srgbClr val="000000"/>
                </a:solidFill>
                <a:effectLst/>
                <a:latin typeface="ＭＳ ゴシック" panose="020B0609070205080204" pitchFamily="49" charset="-128"/>
                <a:ea typeface="ＭＳ ゴシック" panose="020B0609070205080204" pitchFamily="49" charset="-128"/>
              </a:rPr>
              <a:t>（</a:t>
            </a:r>
            <a:r>
              <a:rPr lang="ja-JP" altLang="en-US" dirty="0"/>
              <a:t>令和３年６月）</a:t>
            </a:r>
            <a:endParaRPr lang="ja-JP" altLang="en-US" i="0" dirty="0">
              <a:solidFill>
                <a:srgbClr val="000000"/>
              </a:solidFill>
              <a:effectLst/>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rotWithShape="1">
          <a:blip r:embed="rId4"/>
          <a:srcRect l="22630" t="19329" r="20137" b="6466"/>
          <a:stretch/>
        </p:blipFill>
        <p:spPr>
          <a:xfrm>
            <a:off x="721712" y="1248937"/>
            <a:ext cx="3725776" cy="2728350"/>
          </a:xfrm>
          <a:prstGeom prst="rect">
            <a:avLst/>
          </a:prstGeom>
          <a:ln w="19050">
            <a:solidFill>
              <a:schemeClr val="tx1"/>
            </a:solidFill>
          </a:ln>
        </p:spPr>
      </p:pic>
      <p:pic>
        <p:nvPicPr>
          <p:cNvPr id="9" name="図 8"/>
          <p:cNvPicPr>
            <a:picLocks noChangeAspect="1"/>
          </p:cNvPicPr>
          <p:nvPr/>
        </p:nvPicPr>
        <p:blipFill rotWithShape="1">
          <a:blip r:embed="rId5"/>
          <a:srcRect l="30672" t="15831" r="22084" b="18526"/>
          <a:stretch/>
        </p:blipFill>
        <p:spPr>
          <a:xfrm>
            <a:off x="2503320" y="3092555"/>
            <a:ext cx="3725776" cy="2728350"/>
          </a:xfrm>
          <a:prstGeom prst="rect">
            <a:avLst/>
          </a:prstGeom>
          <a:ln w="19050">
            <a:solidFill>
              <a:schemeClr val="tx1"/>
            </a:solidFill>
          </a:ln>
        </p:spPr>
      </p:pic>
      <p:sp>
        <p:nvSpPr>
          <p:cNvPr id="10"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５</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434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8848F56-4D3C-51E8-5924-05E1697B5F81}"/>
              </a:ext>
            </a:extLst>
          </p:cNvPr>
          <p:cNvSpPr>
            <a:spLocks noChangeArrowheads="1"/>
          </p:cNvSpPr>
          <p:nvPr/>
        </p:nvSpPr>
        <p:spPr bwMode="auto">
          <a:xfrm>
            <a:off x="162000" y="356895"/>
            <a:ext cx="8982000" cy="720000"/>
          </a:xfrm>
          <a:prstGeom prst="rect">
            <a:avLst/>
          </a:prstGeom>
          <a:noFill/>
          <a:ln>
            <a:noFill/>
          </a:ln>
        </p:spPr>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４　支援の内容の整理と役割の明確化</a:t>
            </a:r>
            <a:endParaRPr kumimoji="1" lang="en-US" altLang="ja-JP" sz="2400" b="1" i="0" u="none" strike="noStrike" kern="1200" cap="none" spc="-50" normalizeH="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p:txBody>
      </p:sp>
      <p:sp>
        <p:nvSpPr>
          <p:cNvPr id="6" name="Rectangle 3"/>
          <p:cNvSpPr>
            <a:spLocks noChangeArrowheads="1"/>
          </p:cNvSpPr>
          <p:nvPr/>
        </p:nvSpPr>
        <p:spPr bwMode="auto">
          <a:xfrm>
            <a:off x="3414578" y="1331895"/>
            <a:ext cx="2403946" cy="730661"/>
          </a:xfrm>
          <a:prstGeom prst="rect">
            <a:avLst/>
          </a:prstGeom>
          <a:solidFill>
            <a:schemeClr val="bg1"/>
          </a:solidFill>
          <a:ln w="25400">
            <a:solidFill>
              <a:schemeClr val="tx1"/>
            </a:solidFill>
            <a:headEnd/>
            <a:tailEnd/>
          </a:ln>
        </p:spPr>
        <p:style>
          <a:lnRef idx="1">
            <a:schemeClr val="accent2"/>
          </a:lnRef>
          <a:fillRef idx="2">
            <a:schemeClr val="accent2"/>
          </a:fillRef>
          <a:effectRef idx="1">
            <a:schemeClr val="accent2"/>
          </a:effectRef>
          <a:fontRef idx="minor">
            <a:schemeClr val="dk1"/>
          </a:fontRef>
        </p:style>
        <p:txBody>
          <a:bodyPr tIns="46800" bIns="46800" anchor="ctr" anchorCtr="0"/>
          <a:lstStyle/>
          <a:p>
            <a:pPr marL="0" marR="0" lvl="0" indent="0" algn="ctr" defTabSz="914400" rtl="0" eaLnBrk="1" fontAlgn="auto" latinLnBrk="0" hangingPunct="1">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支援の目標</a:t>
            </a:r>
          </a:p>
        </p:txBody>
      </p:sp>
      <p:sp>
        <p:nvSpPr>
          <p:cNvPr id="8" name="Rectangle 3"/>
          <p:cNvSpPr>
            <a:spLocks noChangeArrowheads="1"/>
          </p:cNvSpPr>
          <p:nvPr/>
        </p:nvSpPr>
        <p:spPr bwMode="auto">
          <a:xfrm>
            <a:off x="907500" y="2448000"/>
            <a:ext cx="1964410" cy="549620"/>
          </a:xfrm>
          <a:prstGeom prst="rect">
            <a:avLst/>
          </a:prstGeom>
          <a:solidFill>
            <a:schemeClr val="bg1"/>
          </a:solidFill>
          <a:ln w="25400">
            <a:solidFill>
              <a:schemeClr val="tx1"/>
            </a:solidFill>
            <a:headEnd/>
            <a:tailEnd/>
          </a:ln>
        </p:spPr>
        <p:style>
          <a:lnRef idx="1">
            <a:schemeClr val="accent2"/>
          </a:lnRef>
          <a:fillRef idx="2">
            <a:schemeClr val="accent2"/>
          </a:fillRef>
          <a:effectRef idx="1">
            <a:schemeClr val="accent2"/>
          </a:effectRef>
          <a:fontRef idx="minor">
            <a:schemeClr val="dk1"/>
          </a:fontRef>
        </p:style>
        <p:txBody>
          <a:bodyPr tIns="46800" bIns="46800" anchor="ctr" anchorCtr="0"/>
          <a:lstStyle/>
          <a:p>
            <a:pPr marL="0" marR="0" lvl="0" indent="0" algn="ctr" defTabSz="9144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学校</a:t>
            </a:r>
          </a:p>
        </p:txBody>
      </p:sp>
      <p:sp>
        <p:nvSpPr>
          <p:cNvPr id="9" name="Rectangle 3"/>
          <p:cNvSpPr>
            <a:spLocks noChangeArrowheads="1"/>
          </p:cNvSpPr>
          <p:nvPr/>
        </p:nvSpPr>
        <p:spPr bwMode="auto">
          <a:xfrm>
            <a:off x="418082" y="4141582"/>
            <a:ext cx="8460000" cy="1883687"/>
          </a:xfrm>
          <a:prstGeom prst="rect">
            <a:avLst/>
          </a:prstGeom>
          <a:solidFill>
            <a:srgbClr val="F19D19">
              <a:lumMod val="20000"/>
              <a:lumOff val="80000"/>
            </a:srgbClr>
          </a:solidFill>
          <a:ln w="25400" cap="flat" cmpd="sng" algn="ctr">
            <a:solidFill>
              <a:sysClr val="windowText" lastClr="000000"/>
            </a:solidFill>
            <a:prstDash val="solid"/>
            <a:miter lim="800000"/>
            <a:headEnd/>
            <a:tailEnd/>
          </a:ln>
          <a:effectLst/>
        </p:spPr>
        <p:txBody>
          <a:bodyPr tIns="46800" bIns="46800" anchor="ctr" anchorCtr="0"/>
          <a:lstStyle/>
          <a:p>
            <a:pPr lvl="0" algn="just">
              <a:lnSpc>
                <a:spcPct val="120000"/>
              </a:lnSpc>
              <a:defRPr/>
            </a:pPr>
            <a:r>
              <a:rPr kumimoji="0" lang="ja-JP" altLang="en-US" sz="2000" kern="0" dirty="0">
                <a:solidFill>
                  <a:prstClr val="black"/>
                </a:solidFill>
                <a:latin typeface="HG丸ｺﾞｼｯｸM-PRO" panose="020F0600000000000000" pitchFamily="50" charset="-128"/>
                <a:ea typeface="HG丸ｺﾞｼｯｸM-PRO" panose="020F0600000000000000" pitchFamily="50" charset="-128"/>
              </a:rPr>
              <a:t>　障害のある児童生徒が生活の中で遭遇する制約や困難を改善・克服するために、本人及び保護者の意向や将来の希望などを踏まえ、在籍校のみならず、例えば、家庭、医療機関における療育事業及び福祉機関における児童発達支援事業において、実際にどのような支援が必要で可能であるか、支援の目標を立てたり、支援の内容を整理したりする。</a:t>
            </a:r>
            <a:endParaRPr kumimoji="0" lang="ja-JP" altLang="en-US" sz="2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 name="Rectangle 3"/>
          <p:cNvSpPr>
            <a:spLocks noChangeArrowheads="1"/>
          </p:cNvSpPr>
          <p:nvPr/>
        </p:nvSpPr>
        <p:spPr bwMode="auto">
          <a:xfrm>
            <a:off x="3589794" y="2448000"/>
            <a:ext cx="1964410" cy="549620"/>
          </a:xfrm>
          <a:prstGeom prst="rect">
            <a:avLst/>
          </a:prstGeom>
          <a:solidFill>
            <a:schemeClr val="bg1"/>
          </a:solidFill>
          <a:ln w="28575">
            <a:solidFill>
              <a:schemeClr val="tx1"/>
            </a:solidFill>
            <a:headEnd/>
            <a:tailEnd/>
          </a:ln>
        </p:spPr>
        <p:style>
          <a:lnRef idx="1">
            <a:schemeClr val="accent2"/>
          </a:lnRef>
          <a:fillRef idx="2">
            <a:schemeClr val="accent2"/>
          </a:fillRef>
          <a:effectRef idx="1">
            <a:schemeClr val="accent2"/>
          </a:effectRef>
          <a:fontRef idx="minor">
            <a:schemeClr val="dk1"/>
          </a:fontRef>
        </p:style>
        <p:txBody>
          <a:bodyPr tIns="46800" bIns="46800" anchor="ctr" anchorCtr="0"/>
          <a:lstStyle/>
          <a:p>
            <a:pPr marL="0" marR="0" lvl="0" indent="0" algn="ctr" defTabSz="9144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家庭</a:t>
            </a:r>
          </a:p>
        </p:txBody>
      </p:sp>
      <p:sp>
        <p:nvSpPr>
          <p:cNvPr id="11" name="Rectangle 3"/>
          <p:cNvSpPr>
            <a:spLocks noChangeArrowheads="1"/>
          </p:cNvSpPr>
          <p:nvPr/>
        </p:nvSpPr>
        <p:spPr bwMode="auto">
          <a:xfrm>
            <a:off x="6272090" y="2448000"/>
            <a:ext cx="1964410" cy="549620"/>
          </a:xfrm>
          <a:prstGeom prst="rect">
            <a:avLst/>
          </a:prstGeom>
          <a:solidFill>
            <a:schemeClr val="bg1"/>
          </a:solidFill>
          <a:ln w="25400">
            <a:solidFill>
              <a:schemeClr val="tx1"/>
            </a:solidFill>
            <a:headEnd/>
            <a:tailEnd/>
          </a:ln>
        </p:spPr>
        <p:style>
          <a:lnRef idx="1">
            <a:schemeClr val="accent2"/>
          </a:lnRef>
          <a:fillRef idx="2">
            <a:schemeClr val="accent2"/>
          </a:fillRef>
          <a:effectRef idx="1">
            <a:schemeClr val="accent2"/>
          </a:effectRef>
          <a:fontRef idx="minor">
            <a:schemeClr val="dk1"/>
          </a:fontRef>
        </p:style>
        <p:txBody>
          <a:bodyPr tIns="46800" bIns="46800" anchor="ctr" anchorCtr="0"/>
          <a:lstStyle/>
          <a:p>
            <a:pPr marL="0" marR="0" lvl="0" indent="0" algn="ctr" defTabSz="9144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福祉機関等</a:t>
            </a:r>
          </a:p>
        </p:txBody>
      </p:sp>
      <p:sp>
        <p:nvSpPr>
          <p:cNvPr id="12" name="テキスト ボックス 11">
            <a:extLst>
              <a:ext uri="{FF2B5EF4-FFF2-40B4-BE49-F238E27FC236}">
                <a16:creationId xmlns:a16="http://schemas.microsoft.com/office/drawing/2014/main" id="{83520779-0F17-9F28-30F2-E0247FD25420}"/>
              </a:ext>
            </a:extLst>
          </p:cNvPr>
          <p:cNvSpPr txBox="1"/>
          <p:nvPr/>
        </p:nvSpPr>
        <p:spPr>
          <a:xfrm>
            <a:off x="2060620" y="6081561"/>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「特別支援学校教育要領・学習指導要領解説総則編（幼稚部・小学部・中学部）」</a:t>
            </a:r>
            <a:endPar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文部科学省（平成</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年３月）</a:t>
            </a:r>
          </a:p>
        </p:txBody>
      </p:sp>
      <p:sp>
        <p:nvSpPr>
          <p:cNvPr id="26" name="テキスト ボックス 25"/>
          <p:cNvSpPr txBox="1"/>
          <p:nvPr/>
        </p:nvSpPr>
        <p:spPr>
          <a:xfrm>
            <a:off x="907498" y="2988000"/>
            <a:ext cx="1964410" cy="369332"/>
          </a:xfrm>
          <a:prstGeom prst="rect">
            <a:avLst/>
          </a:prstGeom>
          <a:solidFill>
            <a:srgbClr val="FFC000"/>
          </a:solidFill>
          <a:ln w="28575">
            <a:solidFill>
              <a:schemeClr val="accent2">
                <a:lumMod val="75000"/>
              </a:schemeClr>
            </a:solidFill>
          </a:ln>
        </p:spPr>
        <p:txBody>
          <a:bodyPr wrap="square" rtlCol="0">
            <a:spAutoFit/>
          </a:bodyPr>
          <a:lstStyle/>
          <a:p>
            <a:pPr algn="ctr"/>
            <a:r>
              <a:rPr kumimoji="1" lang="ja-JP" altLang="en-US" dirty="0"/>
              <a:t>支援の内容</a:t>
            </a:r>
          </a:p>
        </p:txBody>
      </p:sp>
      <p:sp>
        <p:nvSpPr>
          <p:cNvPr id="27" name="テキスト ボックス 26"/>
          <p:cNvSpPr txBox="1"/>
          <p:nvPr/>
        </p:nvSpPr>
        <p:spPr>
          <a:xfrm>
            <a:off x="1542705" y="3626902"/>
            <a:ext cx="6958357" cy="369332"/>
          </a:xfrm>
          <a:prstGeom prst="rect">
            <a:avLst/>
          </a:prstGeom>
          <a:noFill/>
        </p:spPr>
        <p:txBody>
          <a:bodyPr wrap="square" rtlCol="0">
            <a:spAutoFit/>
          </a:bodyPr>
          <a:lstStyle/>
          <a:p>
            <a:r>
              <a:rPr kumimoji="1" lang="ja-JP" altLang="en-US" dirty="0"/>
              <a:t>個別の指導計画における指導内容や指導方法の工夫の検討に生かす</a:t>
            </a:r>
          </a:p>
        </p:txBody>
      </p:sp>
      <p:sp>
        <p:nvSpPr>
          <p:cNvPr id="7" name="テキスト ボックス 6">
            <a:extLst>
              <a:ext uri="{FF2B5EF4-FFF2-40B4-BE49-F238E27FC236}">
                <a16:creationId xmlns:a16="http://schemas.microsoft.com/office/drawing/2014/main" id="{B265CA31-D209-404E-86F2-86DAA7937AAB}"/>
              </a:ext>
            </a:extLst>
          </p:cNvPr>
          <p:cNvSpPr txBox="1"/>
          <p:nvPr/>
        </p:nvSpPr>
        <p:spPr>
          <a:xfrm>
            <a:off x="3589794" y="2988000"/>
            <a:ext cx="1964410" cy="369332"/>
          </a:xfrm>
          <a:prstGeom prst="rect">
            <a:avLst/>
          </a:prstGeom>
          <a:solidFill>
            <a:srgbClr val="CCFF99"/>
          </a:solidFill>
          <a:ln w="28575">
            <a:solidFill>
              <a:srgbClr val="00B050"/>
            </a:solidFill>
          </a:ln>
        </p:spPr>
        <p:txBody>
          <a:bodyPr wrap="square" rtlCol="0">
            <a:spAutoFit/>
          </a:bodyPr>
          <a:lstStyle/>
          <a:p>
            <a:pPr algn="ctr"/>
            <a:r>
              <a:rPr kumimoji="1" lang="ja-JP" altLang="en-US" dirty="0"/>
              <a:t>支援の内容</a:t>
            </a:r>
          </a:p>
        </p:txBody>
      </p:sp>
      <p:sp>
        <p:nvSpPr>
          <p:cNvPr id="15" name="テキスト ボックス 14">
            <a:extLst>
              <a:ext uri="{FF2B5EF4-FFF2-40B4-BE49-F238E27FC236}">
                <a16:creationId xmlns:a16="http://schemas.microsoft.com/office/drawing/2014/main" id="{131A075B-8D76-28E4-DD5E-36C4E563B305}"/>
              </a:ext>
            </a:extLst>
          </p:cNvPr>
          <p:cNvSpPr txBox="1"/>
          <p:nvPr/>
        </p:nvSpPr>
        <p:spPr>
          <a:xfrm>
            <a:off x="6272090" y="2988000"/>
            <a:ext cx="1964410" cy="369332"/>
          </a:xfrm>
          <a:prstGeom prst="rect">
            <a:avLst/>
          </a:prstGeom>
          <a:solidFill>
            <a:srgbClr val="00FFFF"/>
          </a:solidFill>
          <a:ln w="28575">
            <a:solidFill>
              <a:schemeClr val="accent5">
                <a:lumMod val="75000"/>
              </a:schemeClr>
            </a:solidFill>
          </a:ln>
        </p:spPr>
        <p:txBody>
          <a:bodyPr wrap="square" rtlCol="0">
            <a:spAutoFit/>
          </a:bodyPr>
          <a:lstStyle/>
          <a:p>
            <a:pPr algn="ctr"/>
            <a:r>
              <a:rPr kumimoji="1" lang="ja-JP" altLang="en-US" dirty="0"/>
              <a:t>支援の内容</a:t>
            </a:r>
          </a:p>
        </p:txBody>
      </p:sp>
      <p:sp>
        <p:nvSpPr>
          <p:cNvPr id="17" name="矢印: 上向き折線 16">
            <a:extLst>
              <a:ext uri="{FF2B5EF4-FFF2-40B4-BE49-F238E27FC236}">
                <a16:creationId xmlns:a16="http://schemas.microsoft.com/office/drawing/2014/main" id="{775D5266-F8C7-9145-8FF9-E4464C7294B2}"/>
              </a:ext>
            </a:extLst>
          </p:cNvPr>
          <p:cNvSpPr>
            <a:spLocks noChangeAspect="1"/>
          </p:cNvSpPr>
          <p:nvPr/>
        </p:nvSpPr>
        <p:spPr>
          <a:xfrm rot="5400000">
            <a:off x="1117731" y="3461411"/>
            <a:ext cx="460351" cy="39600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AAA17C0D-D57F-70F0-E01F-520A77C69E62}"/>
              </a:ext>
            </a:extLst>
          </p:cNvPr>
          <p:cNvSpPr/>
          <p:nvPr/>
        </p:nvSpPr>
        <p:spPr>
          <a:xfrm rot="16200000">
            <a:off x="4451411" y="2083730"/>
            <a:ext cx="252000" cy="3240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FE12D1E5-768E-2FA0-F80A-7B2F0F6C5887}"/>
              </a:ext>
            </a:extLst>
          </p:cNvPr>
          <p:cNvSpPr/>
          <p:nvPr/>
        </p:nvSpPr>
        <p:spPr>
          <a:xfrm rot="20757662">
            <a:off x="2380392" y="2074936"/>
            <a:ext cx="983030" cy="257728"/>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516E3C0-CC69-19CA-3694-D7288E5EB9B7}"/>
              </a:ext>
            </a:extLst>
          </p:cNvPr>
          <p:cNvSpPr/>
          <p:nvPr/>
        </p:nvSpPr>
        <p:spPr>
          <a:xfrm rot="842338" flipH="1">
            <a:off x="5849390" y="2100486"/>
            <a:ext cx="983030" cy="257728"/>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1"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６</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6128111"/>
      </p:ext>
    </p:extLst>
  </p:cSld>
  <p:clrMapOvr>
    <a:masterClrMapping/>
  </p:clrMapOvr>
  <mc:AlternateContent xmlns:mc="http://schemas.openxmlformats.org/markup-compatibility/2006" xmlns:p14="http://schemas.microsoft.com/office/powerpoint/2010/main">
    <mc:Choice Requires="p14">
      <p:transition spd="slow" p14:dur="2000" advTm="108931"/>
    </mc:Choice>
    <mc:Fallback xmlns="">
      <p:transition spd="slow" advTm="1089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9FFBCDAA-BBA7-44B5-83CC-7699464A2D9E}"/>
              </a:ext>
            </a:extLst>
          </p:cNvPr>
          <p:cNvSpPr>
            <a:spLocks noGrp="1"/>
          </p:cNvSpPr>
          <p:nvPr>
            <p:ph type="title"/>
          </p:nvPr>
        </p:nvSpPr>
        <p:spPr>
          <a:xfrm>
            <a:off x="246145" y="980728"/>
            <a:ext cx="8651710" cy="1899363"/>
          </a:xfrm>
          <a:ln w="6350">
            <a:solidFill>
              <a:schemeClr val="tx1"/>
            </a:solidFill>
          </a:ln>
        </p:spPr>
        <p:txBody>
          <a:bodyPr anchor="ctr">
            <a:normAutofit fontScale="90000"/>
          </a:bodyPr>
          <a:lstStyle/>
          <a:p>
            <a:pPr algn="just">
              <a:lnSpc>
                <a:spcPct val="110000"/>
              </a:lnSpc>
            </a:pPr>
            <a:r>
              <a:rPr lang="ja-JP" altLang="en-US" sz="2400" dirty="0">
                <a:latin typeface="HG丸ｺﾞｼｯｸM-PRO" panose="020F0600000000000000" pitchFamily="50" charset="-128"/>
                <a:ea typeface="HG丸ｺﾞｼｯｸM-PRO" panose="020F0600000000000000" pitchFamily="50" charset="-128"/>
              </a:rPr>
              <a:t>　個別の教育支援計画の活用に当たっては、支援計画を引き継ぎ、適切な支援の目的や教育的支援の内容を設定したり、進路先に在学中の支援の目的や教育的支援の内容を伝えたりするなど、</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就学前から就学時、そして進学先まで、切れ目ない支援に生かす</a:t>
            </a:r>
            <a:r>
              <a:rPr lang="ja-JP" altLang="en-US" sz="2400" dirty="0">
                <a:latin typeface="HG丸ｺﾞｼｯｸM-PRO" panose="020F0600000000000000" pitchFamily="50" charset="-128"/>
                <a:ea typeface="HG丸ｺﾞｼｯｸM-PRO" panose="020F0600000000000000" pitchFamily="50" charset="-128"/>
              </a:rPr>
              <a:t>ことが大切である。</a:t>
            </a:r>
          </a:p>
        </p:txBody>
      </p:sp>
      <p:sp>
        <p:nvSpPr>
          <p:cNvPr id="8" name="テキスト ボックス 7">
            <a:extLst>
              <a:ext uri="{FF2B5EF4-FFF2-40B4-BE49-F238E27FC236}">
                <a16:creationId xmlns:a16="http://schemas.microsoft.com/office/drawing/2014/main" id="{16C67B23-7D05-4C69-B4DA-BB40D48A3831}"/>
              </a:ext>
            </a:extLst>
          </p:cNvPr>
          <p:cNvSpPr txBox="1"/>
          <p:nvPr/>
        </p:nvSpPr>
        <p:spPr>
          <a:xfrm>
            <a:off x="156000" y="180000"/>
            <a:ext cx="8627488" cy="720000"/>
          </a:xfrm>
          <a:prstGeom prst="rect">
            <a:avLst/>
          </a:prstGeom>
          <a:noFill/>
        </p:spPr>
        <p:txBody>
          <a:bodyPr wrap="square" rtlCol="0" anchor="ctr" anchorCtr="0">
            <a:noAutofit/>
          </a:bodyPr>
          <a:lstStyle/>
          <a:p>
            <a:pPr algn="just"/>
            <a:r>
              <a:rPr kumimoji="1" lang="ja-JP" altLang="en-US" sz="3200" dirty="0">
                <a:latin typeface="HGｺﾞｼｯｸE" panose="020B0909000000000000" pitchFamily="49" charset="-128"/>
                <a:ea typeface="HGｺﾞｼｯｸE" panose="020B0909000000000000" pitchFamily="49" charset="-128"/>
              </a:rPr>
              <a:t>５</a:t>
            </a:r>
            <a:r>
              <a:rPr kumimoji="1" lang="en-US" altLang="ja-JP" sz="3200" dirty="0">
                <a:latin typeface="HGｺﾞｼｯｸE" panose="020B0909000000000000" pitchFamily="49" charset="-128"/>
                <a:ea typeface="HGｺﾞｼｯｸE" panose="020B0909000000000000" pitchFamily="49" charset="-128"/>
              </a:rPr>
              <a:t> </a:t>
            </a:r>
            <a:r>
              <a:rPr kumimoji="1" lang="ja-JP" altLang="en-US" sz="3200" dirty="0">
                <a:latin typeface="HGｺﾞｼｯｸE" panose="020B0909000000000000" pitchFamily="49" charset="-128"/>
                <a:ea typeface="HGｺﾞｼｯｸE" panose="020B0909000000000000" pitchFamily="49" charset="-128"/>
              </a:rPr>
              <a:t>個別の教育支援計画の活用</a:t>
            </a:r>
          </a:p>
        </p:txBody>
      </p:sp>
      <p:pic>
        <p:nvPicPr>
          <p:cNvPr id="10" name="図 9" descr="テキスト&#10;&#10;自動的に生成された説明">
            <a:extLst>
              <a:ext uri="{FF2B5EF4-FFF2-40B4-BE49-F238E27FC236}">
                <a16:creationId xmlns:a16="http://schemas.microsoft.com/office/drawing/2014/main" id="{C9CD5675-AF49-0D42-8B55-A47C1635B90F}"/>
              </a:ext>
            </a:extLst>
          </p:cNvPr>
          <p:cNvPicPr>
            <a:picLocks noChangeAspect="1"/>
          </p:cNvPicPr>
          <p:nvPr/>
        </p:nvPicPr>
        <p:blipFill rotWithShape="1">
          <a:blip r:embed="rId3">
            <a:extLst>
              <a:ext uri="{28A0092B-C50C-407E-A947-70E740481C1C}">
                <a14:useLocalDpi xmlns:a14="http://schemas.microsoft.com/office/drawing/2010/main" val="0"/>
              </a:ext>
            </a:extLst>
          </a:blip>
          <a:srcRect l="11873" t="23461" r="10954" b="49420"/>
          <a:stretch/>
        </p:blipFill>
        <p:spPr>
          <a:xfrm>
            <a:off x="1639615" y="3397796"/>
            <a:ext cx="6113035" cy="3036312"/>
          </a:xfrm>
          <a:prstGeom prst="rect">
            <a:avLst/>
          </a:prstGeom>
        </p:spPr>
      </p:pic>
      <p:sp>
        <p:nvSpPr>
          <p:cNvPr id="11" name="テキスト ボックス 10">
            <a:extLst>
              <a:ext uri="{FF2B5EF4-FFF2-40B4-BE49-F238E27FC236}">
                <a16:creationId xmlns:a16="http://schemas.microsoft.com/office/drawing/2014/main" id="{0D5409B5-1CEA-6740-8672-719E74302FCA}"/>
              </a:ext>
            </a:extLst>
          </p:cNvPr>
          <p:cNvSpPr txBox="1"/>
          <p:nvPr/>
        </p:nvSpPr>
        <p:spPr>
          <a:xfrm>
            <a:off x="632875" y="6370191"/>
            <a:ext cx="8126513" cy="338554"/>
          </a:xfrm>
          <a:prstGeom prst="rect">
            <a:avLst/>
          </a:prstGeom>
          <a:noFill/>
        </p:spPr>
        <p:txBody>
          <a:bodyPr wrap="square" rtlCol="0">
            <a:spAutoFit/>
          </a:bodyPr>
          <a:lstStyle/>
          <a:p>
            <a:r>
              <a:rPr kumimoji="1" lang="ja-JP" altLang="en-US" sz="1600" dirty="0">
                <a:latin typeface="MS Gothic" panose="020B0609070205080204" pitchFamily="49" charset="-128"/>
                <a:ea typeface="MS Gothic" panose="020B0609070205080204" pitchFamily="49" charset="-128"/>
              </a:rPr>
              <a:t>「初めて通級による指導を担当する教師のためのガイド」文部科学省（令和２年３月）</a:t>
            </a:r>
          </a:p>
        </p:txBody>
      </p:sp>
      <p:sp>
        <p:nvSpPr>
          <p:cNvPr id="9" name="テキスト ボックス 8">
            <a:extLst>
              <a:ext uri="{FF2B5EF4-FFF2-40B4-BE49-F238E27FC236}">
                <a16:creationId xmlns:a16="http://schemas.microsoft.com/office/drawing/2014/main" id="{83520779-0F17-9F28-30F2-E0247FD25420}"/>
              </a:ext>
            </a:extLst>
          </p:cNvPr>
          <p:cNvSpPr txBox="1"/>
          <p:nvPr/>
        </p:nvSpPr>
        <p:spPr>
          <a:xfrm>
            <a:off x="2060620" y="2925500"/>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「特別支援学校教育要領・学習指導要領解説総則編（幼稚部・小学部・中学部）」</a:t>
            </a:r>
            <a:endPar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文部科学省（平成</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年３月）</a:t>
            </a:r>
          </a:p>
        </p:txBody>
      </p:sp>
      <p:sp>
        <p:nvSpPr>
          <p:cNvPr id="13"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７</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76595357"/>
      </p:ext>
    </p:extLst>
  </p:cSld>
  <p:clrMapOvr>
    <a:masterClrMapping/>
  </p:clrMapOvr>
  <mc:AlternateContent xmlns:mc="http://schemas.openxmlformats.org/markup-compatibility/2006" xmlns:p14="http://schemas.microsoft.com/office/powerpoint/2010/main">
    <mc:Choice Requires="p14">
      <p:transition spd="slow" p14:dur="2000" advTm="104476"/>
    </mc:Choice>
    <mc:Fallback xmlns="">
      <p:transition spd="slow" advTm="1044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397565" y="1161535"/>
            <a:ext cx="8368748" cy="2130614"/>
          </a:xfrm>
          <a:prstGeom prst="rect">
            <a:avLst/>
          </a:prstGeom>
          <a:solidFill>
            <a:srgbClr val="FFFF99"/>
          </a:solidFill>
          <a:ln w="9525">
            <a:solidFill>
              <a:schemeClr val="tx1"/>
            </a:solidFill>
            <a:round/>
            <a:headEnd/>
            <a:tailEnd/>
          </a:ln>
        </p:spPr>
        <p:txBody>
          <a:bodyPr anchor="ctr"/>
          <a:lstStyle/>
          <a:p>
            <a:pPr marL="0" marR="0" lvl="0" indent="0" algn="ctr" defTabSz="914400" rtl="0" eaLnBrk="1" fontAlgn="auto" latinLnBrk="0" hangingPunct="1">
              <a:lnSpc>
                <a:spcPct val="10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担当して</a:t>
            </a:r>
            <a:r>
              <a:rPr kumimoji="1" lang="ja-JP" altLang="en-US" sz="2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いる子供の</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個別の教育支援計画を基に、</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575"/>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次のことについて確認しましょう！</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Text Box 1"/>
          <p:cNvSpPr txBox="1">
            <a:spLocks noChangeArrowheads="1"/>
          </p:cNvSpPr>
          <p:nvPr/>
        </p:nvSpPr>
        <p:spPr bwMode="auto">
          <a:xfrm>
            <a:off x="397565" y="3482707"/>
            <a:ext cx="8368748" cy="2276410"/>
          </a:xfrm>
          <a:prstGeom prst="rect">
            <a:avLst/>
          </a:prstGeom>
          <a:noFill/>
          <a:ln w="9525">
            <a:noFill/>
            <a:round/>
            <a:headEnd/>
            <a:tailEnd/>
          </a:ln>
        </p:spPr>
        <p:txBody>
          <a:bodyPr anchor="ctr"/>
          <a:lstStyle/>
          <a:p>
            <a:pPr lvl="0">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本人及び保護者の意向や将来の希望は何か。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16000" lvl="0" indent="-457200">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solidFill>
                  <a:prstClr val="black"/>
                </a:solidFill>
                <a:latin typeface="HG丸ｺﾞｼｯｸM-PRO" panose="020F0600000000000000" pitchFamily="50" charset="-128"/>
                <a:ea typeface="HG丸ｺﾞｼｯｸM-PRO" panose="020F0600000000000000" pitchFamily="50" charset="-128"/>
              </a:rPr>
              <a:t>・学校や関係機関にお</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いて、</a:t>
            </a:r>
            <a:r>
              <a:rPr lang="ja-JP" altLang="en-US" sz="2000" dirty="0">
                <a:solidFill>
                  <a:prstClr val="black"/>
                </a:solidFill>
                <a:latin typeface="HG丸ｺﾞｼｯｸM-PRO" panose="020F0600000000000000" pitchFamily="50" charset="-128"/>
                <a:ea typeface="HG丸ｺﾞｼｯｸM-PRO" panose="020F0600000000000000" pitchFamily="50" charset="-128"/>
              </a:rPr>
              <a:t>実際にどのような支援が必要か。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16000" lvl="0" indent="-457200">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solidFill>
                  <a:prstClr val="black"/>
                </a:solidFill>
                <a:latin typeface="HG丸ｺﾞｼｯｸM-PRO" panose="020F0600000000000000" pitchFamily="50" charset="-128"/>
                <a:ea typeface="HG丸ｺﾞｼｯｸM-PRO" panose="020F0600000000000000" pitchFamily="50" charset="-128"/>
              </a:rPr>
              <a:t>・支援の内容は、個別の指導計画の指導内容や指導方法の工夫に生かされているか。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16000" lvl="0" indent="-457200">
              <a:lnSpc>
                <a:spcPct val="13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solidFill>
                  <a:prstClr val="black"/>
                </a:solidFill>
                <a:latin typeface="HG丸ｺﾞｼｯｸM-PRO" panose="020F0600000000000000" pitchFamily="50" charset="-128"/>
                <a:ea typeface="HG丸ｺﾞｼｯｸM-PRO" panose="020F0600000000000000" pitchFamily="50" charset="-128"/>
              </a:rPr>
              <a:t>・個別の教育支援計画は、いつ、どのように活用しているか。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2"/>
          <p:cNvSpPr txBox="1">
            <a:spLocks/>
          </p:cNvSpPr>
          <p:nvPr/>
        </p:nvSpPr>
        <p:spPr>
          <a:xfrm>
            <a:off x="6890567" y="6492875"/>
            <a:ext cx="2057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８</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397565" y="295292"/>
            <a:ext cx="1696279" cy="646331"/>
            <a:chOff x="384313" y="-31286"/>
            <a:chExt cx="1696279" cy="646331"/>
          </a:xfrm>
        </p:grpSpPr>
        <p:sp>
          <p:nvSpPr>
            <p:cNvPr id="8" name="角丸四角形 7"/>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170322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縞模様</Template>
  <TotalTime>15084</TotalTime>
  <Words>419</Words>
  <Application>Microsoft Office PowerPoint</Application>
  <PresentationFormat>画面に合わせる (4:3)</PresentationFormat>
  <Paragraphs>122</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8</vt:i4>
      </vt:variant>
    </vt:vector>
  </HeadingPairs>
  <TitlesOfParts>
    <vt:vector size="24" baseType="lpstr">
      <vt:lpstr>HGｺﾞｼｯｸE</vt:lpstr>
      <vt:lpstr>HG丸ｺﾞｼｯｸM-PRO</vt:lpstr>
      <vt:lpstr>ＭＳ Ｐゴシック</vt:lpstr>
      <vt:lpstr>MS Gothic</vt:lpstr>
      <vt:lpstr>MS Gothic</vt:lpstr>
      <vt:lpstr>新細明體</vt:lpstr>
      <vt:lpstr>メイリオ</vt:lpstr>
      <vt:lpstr>Arial</vt:lpstr>
      <vt:lpstr>Calibri</vt:lpstr>
      <vt:lpstr>Calibri Light</vt:lpstr>
      <vt:lpstr>Times New Roman</vt:lpstr>
      <vt:lpstr>Wingdings 2</vt:lpstr>
      <vt:lpstr>Office テーマ</vt:lpstr>
      <vt:lpstr>Office Theme</vt:lpstr>
      <vt:lpstr>HDOfficeLightV0</vt:lpstr>
      <vt:lpstr>1_Office Theme</vt:lpstr>
      <vt:lpstr>個別の教育支援計画</vt:lpstr>
      <vt:lpstr>PowerPoint プレゼンテーション</vt:lpstr>
      <vt:lpstr>PowerPoint プレゼンテーション</vt:lpstr>
      <vt:lpstr>PowerPoint プレゼンテーション</vt:lpstr>
      <vt:lpstr>〔参考〕個別の教育支援計画の参考様式（文部科学省）</vt:lpstr>
      <vt:lpstr>PowerPoint プレゼンテーション</vt:lpstr>
      <vt:lpstr>　個別の教育支援計画の活用に当たっては、支援計画を引き継ぎ、適切な支援の目的や教育的支援の内容を設定したり、進路先に在学中の支援の目的や教育的支援の内容を伝えたりするなど、就学前から就学時、そして進学先まで、切れ目ない支援に生かすことが大切であ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三坂佳慎</dc:creator>
  <cp:lastModifiedBy>Windows ユーザー</cp:lastModifiedBy>
  <cp:revision>1221</cp:revision>
  <cp:lastPrinted>2023-12-20T11:51:22Z</cp:lastPrinted>
  <dcterms:created xsi:type="dcterms:W3CDTF">2017-12-30T04:14:44Z</dcterms:created>
  <dcterms:modified xsi:type="dcterms:W3CDTF">2024-06-03T03:42:26Z</dcterms:modified>
</cp:coreProperties>
</file>