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2"/>
  </p:notesMasterIdLst>
  <p:handoutMasterIdLst>
    <p:handoutMasterId r:id="rId13"/>
  </p:handoutMasterIdLst>
  <p:sldIdLst>
    <p:sldId id="256" r:id="rId2"/>
    <p:sldId id="511" r:id="rId3"/>
    <p:sldId id="507" r:id="rId4"/>
    <p:sldId id="508" r:id="rId5"/>
    <p:sldId id="509" r:id="rId6"/>
    <p:sldId id="499" r:id="rId7"/>
    <p:sldId id="504" r:id="rId8"/>
    <p:sldId id="512" r:id="rId9"/>
    <p:sldId id="513" r:id="rId10"/>
    <p:sldId id="496" r:id="rId11"/>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FF8900"/>
    <a:srgbClr val="FF6600"/>
    <a:srgbClr val="FF9B9B"/>
    <a:srgbClr val="FFFFFF"/>
    <a:srgbClr val="29C7FF"/>
    <a:srgbClr val="85DFFF"/>
    <a:srgbClr val="57D3FF"/>
    <a:srgbClr val="FF6F00"/>
    <a:srgbClr val="FD790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656" autoAdjust="0"/>
    <p:restoredTop sz="53529" autoAdjust="0"/>
  </p:normalViewPr>
  <p:slideViewPr>
    <p:cSldViewPr snapToGrid="0">
      <p:cViewPr varScale="1">
        <p:scale>
          <a:sx n="53" d="100"/>
          <a:sy n="53" d="100"/>
        </p:scale>
        <p:origin x="1614" y="72"/>
      </p:cViewPr>
      <p:guideLst/>
    </p:cSldViewPr>
  </p:slideViewPr>
  <p:notesTextViewPr>
    <p:cViewPr>
      <p:scale>
        <a:sx n="1" d="1"/>
        <a:sy n="1" d="1"/>
      </p:scale>
      <p:origin x="0" y="0"/>
    </p:cViewPr>
  </p:notesTextViewPr>
  <p:sorterViewPr>
    <p:cViewPr>
      <p:scale>
        <a:sx n="100" d="100"/>
        <a:sy n="100" d="100"/>
      </p:scale>
      <p:origin x="0" y="-624"/>
    </p:cViewPr>
  </p:sorterViewPr>
  <p:notesViewPr>
    <p:cSldViewPr snapToGrid="0">
      <p:cViewPr varScale="1">
        <p:scale>
          <a:sx n="72" d="100"/>
          <a:sy n="72" d="100"/>
        </p:scale>
        <p:origin x="2286" y="6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5" y="16"/>
            <a:ext cx="2949787" cy="498693"/>
          </a:xfrm>
          <a:prstGeom prst="rect">
            <a:avLst/>
          </a:prstGeom>
        </p:spPr>
        <p:txBody>
          <a:bodyPr vert="horz" lIns="92028" tIns="46014" rIns="92028" bIns="46014"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861" y="16"/>
            <a:ext cx="2949787" cy="498693"/>
          </a:xfrm>
          <a:prstGeom prst="rect">
            <a:avLst/>
          </a:prstGeom>
        </p:spPr>
        <p:txBody>
          <a:bodyPr vert="horz" lIns="92028" tIns="46014" rIns="92028" bIns="46014" rtlCol="0"/>
          <a:lstStyle>
            <a:lvl1pPr algn="r">
              <a:defRPr sz="1200"/>
            </a:lvl1pPr>
          </a:lstStyle>
          <a:p>
            <a:fld id="{9F771C3D-8746-4833-88E1-6D962B40C95C}" type="datetimeFigureOut">
              <a:rPr kumimoji="1" lang="ja-JP" altLang="en-US" smtClean="0"/>
              <a:t>2024/3/25</a:t>
            </a:fld>
            <a:endParaRPr kumimoji="1" lang="ja-JP" altLang="en-US"/>
          </a:p>
        </p:txBody>
      </p:sp>
      <p:sp>
        <p:nvSpPr>
          <p:cNvPr id="4" name="フッター プレースホルダー 3"/>
          <p:cNvSpPr>
            <a:spLocks noGrp="1"/>
          </p:cNvSpPr>
          <p:nvPr>
            <p:ph type="ftr" sz="quarter" idx="2"/>
          </p:nvPr>
        </p:nvSpPr>
        <p:spPr>
          <a:xfrm>
            <a:off x="25" y="9440652"/>
            <a:ext cx="2949787" cy="498692"/>
          </a:xfrm>
          <a:prstGeom prst="rect">
            <a:avLst/>
          </a:prstGeom>
        </p:spPr>
        <p:txBody>
          <a:bodyPr vert="horz" lIns="92028" tIns="46014" rIns="92028" bIns="46014"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861" y="9440652"/>
            <a:ext cx="2949787" cy="498692"/>
          </a:xfrm>
          <a:prstGeom prst="rect">
            <a:avLst/>
          </a:prstGeom>
        </p:spPr>
        <p:txBody>
          <a:bodyPr vert="horz" lIns="92028" tIns="46014" rIns="92028" bIns="46014" rtlCol="0" anchor="b"/>
          <a:lstStyle>
            <a:lvl1pPr algn="r">
              <a:defRPr sz="1200"/>
            </a:lvl1pPr>
          </a:lstStyle>
          <a:p>
            <a:fld id="{7C81808D-A683-441C-B95B-911D37C734E1}" type="slidenum">
              <a:rPr kumimoji="1" lang="ja-JP" altLang="en-US" smtClean="0"/>
              <a:t>‹#›</a:t>
            </a:fld>
            <a:endParaRPr kumimoji="1" lang="ja-JP" altLang="en-US"/>
          </a:p>
        </p:txBody>
      </p:sp>
    </p:spTree>
    <p:extLst>
      <p:ext uri="{BB962C8B-B14F-4D97-AF65-F5344CB8AC3E}">
        <p14:creationId xmlns:p14="http://schemas.microsoft.com/office/powerpoint/2010/main" val="99371509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スライド イメージ プレースホルダー 3"/>
          <p:cNvSpPr>
            <a:spLocks noGrp="1" noRot="1" noChangeAspect="1"/>
          </p:cNvSpPr>
          <p:nvPr>
            <p:ph type="sldImg" idx="2"/>
          </p:nvPr>
        </p:nvSpPr>
        <p:spPr>
          <a:xfrm>
            <a:off x="1073150" y="522288"/>
            <a:ext cx="4660900" cy="3497262"/>
          </a:xfrm>
          <a:prstGeom prst="rect">
            <a:avLst/>
          </a:prstGeom>
          <a:noFill/>
          <a:ln w="12700">
            <a:solidFill>
              <a:prstClr val="black"/>
            </a:solidFill>
          </a:ln>
        </p:spPr>
        <p:txBody>
          <a:bodyPr vert="horz" lIns="92028" tIns="46014" rIns="92028" bIns="46014" rtlCol="0" anchor="ctr"/>
          <a:lstStyle/>
          <a:p>
            <a:endParaRPr lang="ja-JP" altLang="en-US"/>
          </a:p>
        </p:txBody>
      </p:sp>
      <p:sp>
        <p:nvSpPr>
          <p:cNvPr id="5" name="ノート プレースホルダー 4"/>
          <p:cNvSpPr>
            <a:spLocks noGrp="1"/>
          </p:cNvSpPr>
          <p:nvPr>
            <p:ph type="body" sz="quarter" idx="3"/>
          </p:nvPr>
        </p:nvSpPr>
        <p:spPr>
          <a:xfrm>
            <a:off x="816427" y="4370172"/>
            <a:ext cx="5174346" cy="4894593"/>
          </a:xfrm>
          <a:prstGeom prst="rect">
            <a:avLst/>
          </a:prstGeom>
        </p:spPr>
        <p:txBody>
          <a:bodyPr vert="horz" lIns="92028" tIns="46014" rIns="92028" bIns="46014" rtlCol="0"/>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7" name="スライド番号プレースホルダー 6"/>
          <p:cNvSpPr>
            <a:spLocks noGrp="1"/>
          </p:cNvSpPr>
          <p:nvPr>
            <p:ph type="sldNum" sz="quarter" idx="5"/>
          </p:nvPr>
        </p:nvSpPr>
        <p:spPr>
          <a:xfrm>
            <a:off x="3855861" y="9440652"/>
            <a:ext cx="2949787" cy="498692"/>
          </a:xfrm>
          <a:prstGeom prst="rect">
            <a:avLst/>
          </a:prstGeom>
        </p:spPr>
        <p:txBody>
          <a:bodyPr vert="horz" lIns="92028" tIns="46014" rIns="92028" bIns="46014" rtlCol="0" anchor="b"/>
          <a:lstStyle>
            <a:lvl1pPr algn="r">
              <a:defRPr sz="1200"/>
            </a:lvl1pPr>
          </a:lstStyle>
          <a:p>
            <a:fld id="{CEEEB887-679D-4D85-ACAC-2C9ECF041923}" type="slidenum">
              <a:rPr kumimoji="1" lang="ja-JP" altLang="en-US" smtClean="0"/>
              <a:t>‹#›</a:t>
            </a:fld>
            <a:endParaRPr kumimoji="1" lang="ja-JP" altLang="en-US"/>
          </a:p>
        </p:txBody>
      </p:sp>
    </p:spTree>
    <p:extLst>
      <p:ext uri="{BB962C8B-B14F-4D97-AF65-F5344CB8AC3E}">
        <p14:creationId xmlns:p14="http://schemas.microsoft.com/office/powerpoint/2010/main" val="6779752"/>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ＭＳ ゴシック" panose="020B0609070205080204" pitchFamily="49" charset="-128"/>
        <a:ea typeface="ＭＳ ゴシック" panose="020B0609070205080204" pitchFamily="49" charset="-128"/>
        <a:cs typeface="+mn-cs"/>
      </a:defRPr>
    </a:lvl1pPr>
    <a:lvl2pPr marL="457200" algn="l" defTabSz="914400" rtl="0" eaLnBrk="1" latinLnBrk="0" hangingPunct="1">
      <a:defRPr kumimoji="1" sz="1200" kern="1200">
        <a:solidFill>
          <a:schemeClr val="tx1"/>
        </a:solidFill>
        <a:latin typeface="ＭＳ ゴシック" panose="020B0609070205080204" pitchFamily="49" charset="-128"/>
        <a:ea typeface="ＭＳ ゴシック" panose="020B0609070205080204" pitchFamily="49" charset="-128"/>
        <a:cs typeface="+mn-cs"/>
      </a:defRPr>
    </a:lvl2pPr>
    <a:lvl3pPr marL="914400" algn="l" defTabSz="914400" rtl="0" eaLnBrk="1" latinLnBrk="0" hangingPunct="1">
      <a:defRPr kumimoji="1" sz="1200" kern="1200">
        <a:solidFill>
          <a:schemeClr val="tx1"/>
        </a:solidFill>
        <a:latin typeface="ＭＳ ゴシック" panose="020B0609070205080204" pitchFamily="49" charset="-128"/>
        <a:ea typeface="ＭＳ ゴシック" panose="020B0609070205080204" pitchFamily="49" charset="-128"/>
        <a:cs typeface="+mn-cs"/>
      </a:defRPr>
    </a:lvl3pPr>
    <a:lvl4pPr marL="1371600" algn="l" defTabSz="914400" rtl="0" eaLnBrk="1" latinLnBrk="0" hangingPunct="1">
      <a:defRPr kumimoji="1" sz="1200" kern="1200">
        <a:solidFill>
          <a:schemeClr val="tx1"/>
        </a:solidFill>
        <a:latin typeface="ＭＳ ゴシック" panose="020B0609070205080204" pitchFamily="49" charset="-128"/>
        <a:ea typeface="ＭＳ ゴシック" panose="020B0609070205080204" pitchFamily="49" charset="-128"/>
        <a:cs typeface="+mn-cs"/>
      </a:defRPr>
    </a:lvl4pPr>
    <a:lvl5pPr marL="1828800" algn="l" defTabSz="914400" rtl="0" eaLnBrk="1" latinLnBrk="0" hangingPunct="1">
      <a:defRPr kumimoji="1" sz="1200" kern="1200">
        <a:solidFill>
          <a:schemeClr val="tx1"/>
        </a:solidFill>
        <a:latin typeface="ＭＳ ゴシック" panose="020B0609070205080204" pitchFamily="49" charset="-128"/>
        <a:ea typeface="ＭＳ ゴシック" panose="020B0609070205080204" pitchFamily="49"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p:txBody>
          <a:bodyPr/>
          <a:lstStyle/>
          <a:p>
            <a:pPr algn="just"/>
            <a:r>
              <a:rPr lang="ja-JP" altLang="en-US" dirty="0"/>
              <a:t>　これから、「主体的・対話的で深い学び」についての研修を始めます。</a:t>
            </a:r>
            <a:endParaRPr lang="en-US" altLang="ja-JP" dirty="0"/>
          </a:p>
          <a:p>
            <a:pPr algn="just"/>
            <a:r>
              <a:rPr lang="ja-JP" altLang="en-US" dirty="0"/>
              <a:t>　この研修は、単元の指導計画において</a:t>
            </a:r>
            <a:r>
              <a:rPr lang="ja-JP" altLang="en-US" dirty="0" smtClean="0"/>
              <a:t>、子供が単元の目標</a:t>
            </a:r>
            <a:r>
              <a:rPr lang="ja-JP" altLang="en-US" dirty="0"/>
              <a:t>の達成に向け、各授業においてどのように学ぶかを考え、単元をデザインすることができるよう、「主体的・対話的で深い学び」の授業改善の視点について理解することをねらいとしています。</a:t>
            </a:r>
            <a:endParaRPr lang="en-US" altLang="ja-JP" dirty="0"/>
          </a:p>
          <a:p>
            <a:pPr algn="just"/>
            <a:r>
              <a:rPr lang="ja-JP" altLang="en-US" dirty="0"/>
              <a:t>　前半に説明、後半に演習を行います。</a:t>
            </a:r>
            <a:endParaRPr lang="en-US" altLang="ja-JP" dirty="0"/>
          </a:p>
          <a:p>
            <a:pPr algn="just"/>
            <a:endParaRPr lang="en-US" altLang="ja-JP" dirty="0"/>
          </a:p>
          <a:p>
            <a:pPr algn="just"/>
            <a:r>
              <a:rPr lang="ja-JP" altLang="en-US" dirty="0"/>
              <a:t>　（</a:t>
            </a:r>
            <a:r>
              <a:rPr lang="ja-JP" altLang="en-US" dirty="0" smtClean="0"/>
              <a:t>時間の目安：</a:t>
            </a:r>
            <a:r>
              <a:rPr lang="ja-JP" altLang="en-US" dirty="0"/>
              <a:t>説明</a:t>
            </a:r>
            <a:r>
              <a:rPr lang="en-US" altLang="ja-JP" dirty="0"/>
              <a:t>10</a:t>
            </a:r>
            <a:r>
              <a:rPr lang="ja-JP" altLang="en-US" dirty="0"/>
              <a:t>分</a:t>
            </a:r>
            <a:r>
              <a:rPr lang="ja-JP" altLang="en-US" dirty="0" smtClean="0"/>
              <a:t>、演習</a:t>
            </a:r>
            <a:r>
              <a:rPr lang="en-US" altLang="ja-JP" dirty="0"/>
              <a:t>20</a:t>
            </a:r>
            <a:r>
              <a:rPr lang="ja-JP" altLang="en-US" dirty="0"/>
              <a:t>分）</a:t>
            </a:r>
            <a:endParaRPr lang="en-US" altLang="ja-JP" dirty="0"/>
          </a:p>
        </p:txBody>
      </p:sp>
      <p:sp>
        <p:nvSpPr>
          <p:cNvPr id="5" name="スライド番号プレースホルダー 4"/>
          <p:cNvSpPr>
            <a:spLocks noGrp="1"/>
          </p:cNvSpPr>
          <p:nvPr>
            <p:ph type="sldNum" sz="quarter" idx="10"/>
          </p:nvPr>
        </p:nvSpPr>
        <p:spPr/>
        <p:txBody>
          <a:bodyPr/>
          <a:lstStyle/>
          <a:p>
            <a:fld id="{CEEEB887-679D-4D85-ACAC-2C9ECF041923}" type="slidenum">
              <a:rPr lang="ja-JP" altLang="en-US" smtClean="0"/>
              <a:pPr/>
              <a:t>1</a:t>
            </a:fld>
            <a:endParaRPr lang="ja-JP" altLang="en-US"/>
          </a:p>
        </p:txBody>
      </p:sp>
      <p:sp>
        <p:nvSpPr>
          <p:cNvPr id="6" name="スライド イメージ プレースホルダー 5"/>
          <p:cNvSpPr>
            <a:spLocks noGrp="1" noRot="1" noChangeAspect="1"/>
          </p:cNvSpPr>
          <p:nvPr>
            <p:ph type="sldImg"/>
          </p:nvPr>
        </p:nvSpPr>
        <p:spPr/>
      </p:sp>
    </p:spTree>
    <p:extLst>
      <p:ext uri="{BB962C8B-B14F-4D97-AF65-F5344CB8AC3E}">
        <p14:creationId xmlns:p14="http://schemas.microsoft.com/office/powerpoint/2010/main" val="33041213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5"/>
          </p:nvPr>
        </p:nvSpPr>
        <p:spPr/>
        <p:txBody>
          <a:bodyPr/>
          <a:lstStyle/>
          <a:p>
            <a:fld id="{2A61D3E9-34F3-4CE1-A7A4-D79289125514}" type="slidenum">
              <a:rPr lang="ja-JP" altLang="en-US" smtClean="0"/>
              <a:pPr/>
              <a:t>10</a:t>
            </a:fld>
            <a:endParaRPr lang="ja-JP" altLang="en-US"/>
          </a:p>
        </p:txBody>
      </p:sp>
      <p:sp>
        <p:nvSpPr>
          <p:cNvPr id="5" name="ノート プレースホルダー 4">
            <a:extLst>
              <a:ext uri="{FF2B5EF4-FFF2-40B4-BE49-F238E27FC236}">
                <a16:creationId xmlns:a16="http://schemas.microsoft.com/office/drawing/2014/main" id="{594E5F01-602F-4F21-8240-052B49828872}"/>
              </a:ext>
            </a:extLst>
          </p:cNvPr>
          <p:cNvSpPr>
            <a:spLocks noGrp="1"/>
          </p:cNvSpPr>
          <p:nvPr>
            <p:ph type="body" idx="1"/>
          </p:nvPr>
        </p:nvSpPr>
        <p:spPr>
          <a:xfrm>
            <a:off x="816427" y="4053016"/>
            <a:ext cx="5174346" cy="5387636"/>
          </a:xfrm>
        </p:spPr>
        <p:txBody>
          <a:bodyPr/>
          <a:lstStyle/>
          <a:p>
            <a:pPr algn="just"/>
            <a:r>
              <a:rPr lang="ja-JP" altLang="en-US" dirty="0" smtClean="0"/>
              <a:t>　それでは、ここから演習を行います。</a:t>
            </a:r>
            <a:endParaRPr lang="en-US" altLang="ja-JP" dirty="0" smtClean="0"/>
          </a:p>
          <a:p>
            <a:pPr algn="just"/>
            <a:r>
              <a:rPr lang="ja-JP" altLang="en-US" dirty="0" smtClean="0"/>
              <a:t>　皆さんが担当している単元の指導計画を準備してください。</a:t>
            </a:r>
            <a:endParaRPr lang="en-US" altLang="ja-JP" dirty="0" smtClean="0"/>
          </a:p>
          <a:p>
            <a:pPr algn="just"/>
            <a:r>
              <a:rPr lang="ja-JP" altLang="en-US" dirty="0" smtClean="0"/>
              <a:t>　この演習では、子供が単元の目標の達成に向け、どのように学ぶかを考え、単元を構成し、学びの質を高めることができるよう、授業改善の視点について理解を深めることをねらいとしています。</a:t>
            </a:r>
            <a:endParaRPr lang="en-US" altLang="ja-JP" dirty="0" smtClean="0"/>
          </a:p>
          <a:p>
            <a:pPr algn="just"/>
            <a:r>
              <a:rPr lang="ja-JP" altLang="en-US" dirty="0" smtClean="0"/>
              <a:t>　自身が担当する単元の指導計画について、単元の目標や指導の意図を確認し、「主体的な学び」や「対話的な学び」の姿を引き出し、目標の達成に迫るための工夫を考えましょう。</a:t>
            </a:r>
            <a:endParaRPr lang="en-US" altLang="ja-JP" dirty="0" smtClean="0"/>
          </a:p>
          <a:p>
            <a:pPr algn="just"/>
            <a:endParaRPr lang="en-US" altLang="ja-JP" dirty="0" smtClean="0"/>
          </a:p>
          <a:p>
            <a:pPr algn="just"/>
            <a:r>
              <a:rPr lang="ja-JP" altLang="en-US" dirty="0" smtClean="0"/>
              <a:t>＜演習の進め方の例＞</a:t>
            </a:r>
            <a:endParaRPr lang="en-US" altLang="ja-JP" dirty="0" smtClean="0"/>
          </a:p>
          <a:p>
            <a:pPr algn="just"/>
            <a:r>
              <a:rPr lang="ja-JP" altLang="en-US" dirty="0" smtClean="0"/>
              <a:t>①　個人思考（</a:t>
            </a:r>
            <a:r>
              <a:rPr lang="en-US" altLang="ja-JP" dirty="0" smtClean="0"/>
              <a:t>10</a:t>
            </a:r>
            <a:r>
              <a:rPr lang="ja-JP" altLang="en-US" dirty="0" smtClean="0"/>
              <a:t>分）</a:t>
            </a:r>
            <a:endParaRPr lang="en-US" altLang="ja-JP" dirty="0" smtClean="0"/>
          </a:p>
          <a:p>
            <a:pPr algn="just"/>
            <a:r>
              <a:rPr lang="ja-JP" altLang="en-US" dirty="0" smtClean="0"/>
              <a:t>②　協議（</a:t>
            </a:r>
            <a:r>
              <a:rPr lang="en-US" altLang="ja-JP" dirty="0" smtClean="0"/>
              <a:t>10</a:t>
            </a:r>
            <a:r>
              <a:rPr lang="ja-JP" altLang="en-US" dirty="0" smtClean="0"/>
              <a:t>分）</a:t>
            </a:r>
            <a:endParaRPr lang="en-US" altLang="ja-JP" dirty="0" smtClean="0"/>
          </a:p>
          <a:p>
            <a:pPr algn="just"/>
            <a:endParaRPr lang="en-US" altLang="ja-JP" dirty="0" smtClean="0"/>
          </a:p>
          <a:p>
            <a:pPr lvl="0" algn="just"/>
            <a:r>
              <a:rPr lang="ja-JP" altLang="en-US" dirty="0" smtClean="0"/>
              <a:t>☆　指導教諭は、受講者に、個人思考の観点をスライドに示した内容を参考に提示するとともに、協議において、それらの観点で受講者に問い掛けたり、一緒に考えたりするなどして、受講者が対話しながら授業改善の視点に対する理解を深め、単元の指導計画の作成や授業づくりに生かすことができるようにする。</a:t>
            </a:r>
            <a:endParaRPr lang="en-US" altLang="ja-JP" dirty="0" smtClean="0"/>
          </a:p>
          <a:p>
            <a:pPr algn="just"/>
            <a:endParaRPr lang="en-US" altLang="ja-JP" dirty="0" smtClean="0"/>
          </a:p>
          <a:p>
            <a:pPr algn="just"/>
            <a:r>
              <a:rPr lang="en-US" altLang="ja-JP" dirty="0" smtClean="0"/>
              <a:t>〔</a:t>
            </a:r>
            <a:r>
              <a:rPr lang="ja-JP" altLang="en-US" dirty="0" smtClean="0"/>
              <a:t>個人思考及び協議の観点の例</a:t>
            </a:r>
            <a:r>
              <a:rPr lang="en-US" altLang="ja-JP" dirty="0" smtClean="0"/>
              <a:t>〕</a:t>
            </a:r>
          </a:p>
          <a:p>
            <a:pPr algn="just"/>
            <a:r>
              <a:rPr lang="ja-JP" altLang="en-US" dirty="0" smtClean="0"/>
              <a:t>・単元を見通して、主体的に学んでほしいと考える授業や子供の姿にはどのようなものがあるか。</a:t>
            </a:r>
            <a:endParaRPr lang="en-US" altLang="ja-JP" dirty="0" smtClean="0"/>
          </a:p>
          <a:p>
            <a:pPr algn="just"/>
            <a:r>
              <a:rPr lang="ja-JP" altLang="en-US" dirty="0" smtClean="0"/>
              <a:t>・そのために、単元や授業において、どのような工夫が考えられるか。</a:t>
            </a:r>
            <a:endParaRPr lang="en-US" altLang="ja-JP" dirty="0" smtClean="0"/>
          </a:p>
          <a:p>
            <a:pPr algn="just"/>
            <a:r>
              <a:rPr lang="ja-JP" altLang="en-US" dirty="0" smtClean="0"/>
              <a:t>・主体的な学びや対話的な学びの視点から考えた工夫は、単元の目標（又は授業の目標）の達成に向けたものとなっているか。</a:t>
            </a:r>
            <a:endParaRPr lang="en-US" altLang="ja-JP" dirty="0" smtClean="0"/>
          </a:p>
          <a:p>
            <a:pPr algn="just"/>
            <a:endParaRPr lang="en-US" altLang="ja-JP" dirty="0" smtClean="0"/>
          </a:p>
          <a:p>
            <a:pPr algn="just"/>
            <a:r>
              <a:rPr lang="ja-JP" altLang="en-US" dirty="0" smtClean="0"/>
              <a:t>（時間経過後）</a:t>
            </a:r>
            <a:endParaRPr lang="en-US" altLang="ja-JP" dirty="0" smtClean="0"/>
          </a:p>
          <a:p>
            <a:pPr algn="just"/>
            <a:r>
              <a:rPr lang="ja-JP" altLang="en-US" dirty="0" smtClean="0"/>
              <a:t>　これで、「主体的・対話的で深い学び」の研修を終わります。</a:t>
            </a:r>
            <a:endParaRPr lang="en-US" altLang="ja-JP" dirty="0" smtClean="0"/>
          </a:p>
          <a:p>
            <a:pPr algn="just"/>
            <a:endParaRPr lang="en-US" altLang="ja-JP" dirty="0"/>
          </a:p>
        </p:txBody>
      </p:sp>
      <p:sp>
        <p:nvSpPr>
          <p:cNvPr id="6" name="スライド イメージ プレースホルダー 5"/>
          <p:cNvSpPr>
            <a:spLocks noGrp="1" noRot="1" noChangeAspect="1"/>
          </p:cNvSpPr>
          <p:nvPr>
            <p:ph type="sldImg"/>
          </p:nvPr>
        </p:nvSpPr>
        <p:spPr>
          <a:xfrm>
            <a:off x="1209675" y="522288"/>
            <a:ext cx="4387850" cy="3290887"/>
          </a:xfrm>
        </p:spPr>
      </p:sp>
    </p:spTree>
    <p:extLst>
      <p:ext uri="{BB962C8B-B14F-4D97-AF65-F5344CB8AC3E}">
        <p14:creationId xmlns:p14="http://schemas.microsoft.com/office/powerpoint/2010/main" val="32993751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p:txBody>
          <a:bodyPr/>
          <a:lstStyle/>
          <a:p>
            <a:pPr algn="just"/>
            <a:r>
              <a:rPr lang="ja-JP" altLang="en-US" dirty="0"/>
              <a:t>　主体的・対話的で深い学びの授業改善の視点について説明します。</a:t>
            </a:r>
          </a:p>
          <a:p>
            <a:pPr algn="just"/>
            <a:endParaRPr lang="en-US" altLang="ja-JP" dirty="0"/>
          </a:p>
          <a:p>
            <a:pPr algn="just"/>
            <a:r>
              <a:rPr lang="ja-JP" altLang="en-US" dirty="0"/>
              <a:t>　令和５年度小学校教育課程改善の手引では、授業づくりの基本として５つの視点が示されています。</a:t>
            </a:r>
            <a:endParaRPr lang="en-US" altLang="ja-JP" dirty="0"/>
          </a:p>
          <a:p>
            <a:pPr algn="just"/>
            <a:r>
              <a:rPr lang="ja-JP" altLang="en-US" dirty="0"/>
              <a:t>　</a:t>
            </a:r>
            <a:r>
              <a:rPr lang="ja-JP" altLang="en-US" dirty="0" smtClean="0"/>
              <a:t>この中の［</a:t>
            </a:r>
            <a:r>
              <a:rPr lang="ja-JP" altLang="en-US" dirty="0"/>
              <a:t>視点２］では</a:t>
            </a:r>
            <a:r>
              <a:rPr lang="ja-JP" altLang="en-US" dirty="0" smtClean="0"/>
              <a:t>、「</a:t>
            </a:r>
            <a:r>
              <a:rPr lang="ja-JP" altLang="en-US" dirty="0"/>
              <a:t>主体的に学習に取り組めるよう、自身の学びや変容を自覚できる場面を設定する</a:t>
            </a:r>
            <a:r>
              <a:rPr lang="ja-JP" altLang="en-US" dirty="0" smtClean="0"/>
              <a:t>。」</a:t>
            </a:r>
            <a:r>
              <a:rPr lang="ja-JP" altLang="en-US" dirty="0"/>
              <a:t>、「対話によって自分の考えなどを広げたり深めたりする場面を設定する。」、「学びの深まり</a:t>
            </a:r>
            <a:r>
              <a:rPr lang="ja-JP" altLang="en-US" dirty="0" smtClean="0"/>
              <a:t>を作りだす</a:t>
            </a:r>
            <a:r>
              <a:rPr lang="ja-JP" altLang="en-US" dirty="0"/>
              <a:t>ために児童が考える場面</a:t>
            </a:r>
            <a:r>
              <a:rPr lang="ja-JP" altLang="en-US" dirty="0" smtClean="0"/>
              <a:t>と教員が</a:t>
            </a:r>
            <a:r>
              <a:rPr lang="ja-JP" altLang="en-US" dirty="0"/>
              <a:t>教える場面を組み立てる。」</a:t>
            </a:r>
            <a:r>
              <a:rPr lang="ja-JP" altLang="en-US" dirty="0" smtClean="0"/>
              <a:t>の、授業改善の視点について解説しています。</a:t>
            </a:r>
            <a:endParaRPr lang="en-US" altLang="ja-JP" dirty="0"/>
          </a:p>
          <a:p>
            <a:pPr algn="just"/>
            <a:r>
              <a:rPr lang="ja-JP" altLang="en-US" dirty="0"/>
              <a:t>　</a:t>
            </a:r>
            <a:r>
              <a:rPr lang="ja-JP" altLang="en-US" dirty="0" smtClean="0"/>
              <a:t>この後のスライドで、「主体的な学び」や「対話的な学び」について、学習者の視点（姿）と、それを引き出すための授業者の視点について確認します。</a:t>
            </a:r>
            <a:endParaRPr lang="en-US" altLang="ja-JP" dirty="0"/>
          </a:p>
        </p:txBody>
      </p:sp>
      <p:sp>
        <p:nvSpPr>
          <p:cNvPr id="4" name="スライド番号プレースホルダー 3"/>
          <p:cNvSpPr>
            <a:spLocks noGrp="1"/>
          </p:cNvSpPr>
          <p:nvPr>
            <p:ph type="sldNum" sz="quarter" idx="10"/>
          </p:nvPr>
        </p:nvSpPr>
        <p:spPr/>
        <p:txBody>
          <a:bodyPr/>
          <a:lstStyle/>
          <a:p>
            <a:fld id="{CEEEB887-679D-4D85-ACAC-2C9ECF041923}" type="slidenum">
              <a:rPr lang="ja-JP" altLang="en-US" smtClean="0"/>
              <a:pPr/>
              <a:t>2</a:t>
            </a:fld>
            <a:endParaRPr lang="ja-JP" altLang="en-US"/>
          </a:p>
        </p:txBody>
      </p:sp>
      <p:sp>
        <p:nvSpPr>
          <p:cNvPr id="7" name="スライド イメージ プレースホルダー 6"/>
          <p:cNvSpPr>
            <a:spLocks noGrp="1" noRot="1" noChangeAspect="1"/>
          </p:cNvSpPr>
          <p:nvPr>
            <p:ph type="sldImg"/>
          </p:nvPr>
        </p:nvSpPr>
        <p:spPr/>
      </p:sp>
    </p:spTree>
    <p:extLst>
      <p:ext uri="{BB962C8B-B14F-4D97-AF65-F5344CB8AC3E}">
        <p14:creationId xmlns:p14="http://schemas.microsoft.com/office/powerpoint/2010/main" val="15105128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p:txBody>
          <a:bodyPr/>
          <a:lstStyle/>
          <a:p>
            <a:pPr algn="just"/>
            <a:r>
              <a:rPr lang="ja-JP" altLang="en-US" dirty="0"/>
              <a:t>　主体的・対話的で深い学びとは、学習指導要領に示された内容を</a:t>
            </a:r>
            <a:r>
              <a:rPr lang="ja-JP" altLang="en-US" dirty="0" smtClean="0"/>
              <a:t>、子供が</a:t>
            </a:r>
            <a:r>
              <a:rPr lang="ja-JP" altLang="en-US" dirty="0"/>
              <a:t>「どのように学ぶか」について、具体的な姿として示したものです。</a:t>
            </a:r>
            <a:endParaRPr lang="en-US" altLang="ja-JP" dirty="0"/>
          </a:p>
          <a:p>
            <a:pPr algn="just"/>
            <a:r>
              <a:rPr lang="ja-JP" altLang="en-US" dirty="0"/>
              <a:t>　</a:t>
            </a:r>
            <a:r>
              <a:rPr lang="ja-JP" altLang="en-US" dirty="0" smtClean="0"/>
              <a:t>子供の</a:t>
            </a:r>
            <a:r>
              <a:rPr lang="ja-JP" altLang="en-US" dirty="0"/>
              <a:t>具体的な学びの姿を考えながら、単元、題材のデザインを考えることが大切です。</a:t>
            </a:r>
            <a:endParaRPr lang="en-US" altLang="ja-JP" dirty="0"/>
          </a:p>
          <a:p>
            <a:pPr algn="just"/>
            <a:r>
              <a:rPr lang="ja-JP" altLang="en-US" dirty="0"/>
              <a:t>　主体的に学習に取り組めるよう、学習者、</a:t>
            </a:r>
            <a:r>
              <a:rPr lang="ja-JP" altLang="en-US" dirty="0" smtClean="0"/>
              <a:t>つまり子供側</a:t>
            </a:r>
            <a:r>
              <a:rPr lang="ja-JP" altLang="en-US" dirty="0"/>
              <a:t>からの視点と教員、授業者側からの視点で考えることで、主体的・対話的で深い学びを実現するため</a:t>
            </a:r>
            <a:r>
              <a:rPr lang="ja-JP" altLang="en-US" dirty="0" smtClean="0"/>
              <a:t>に教員が何</a:t>
            </a:r>
            <a:r>
              <a:rPr lang="ja-JP" altLang="en-US" smtClean="0"/>
              <a:t>に</a:t>
            </a:r>
            <a:r>
              <a:rPr lang="ja-JP" altLang="en-US" smtClean="0"/>
              <a:t>取り組めば良いか</a:t>
            </a:r>
            <a:r>
              <a:rPr lang="ja-JP" altLang="en-US" dirty="0"/>
              <a:t>が分かりやすくなります。</a:t>
            </a:r>
            <a:endParaRPr lang="en-US" altLang="ja-JP" dirty="0"/>
          </a:p>
          <a:p>
            <a:pPr algn="just"/>
            <a:r>
              <a:rPr lang="ja-JP" altLang="en-US" dirty="0"/>
              <a:t>　学習者の視点と</a:t>
            </a:r>
            <a:r>
              <a:rPr lang="ja-JP" altLang="en-US" dirty="0" smtClean="0"/>
              <a:t>は子供の</a:t>
            </a:r>
            <a:r>
              <a:rPr lang="ja-JP" altLang="en-US" dirty="0"/>
              <a:t>姿であり</a:t>
            </a:r>
            <a:r>
              <a:rPr lang="ja-JP" altLang="en-US" dirty="0" smtClean="0"/>
              <a:t>、例えば、スライドの左上にあるように、子供に学ぶことへの興味や関心を持たせようとした場合、それら</a:t>
            </a:r>
            <a:r>
              <a:rPr lang="ja-JP" altLang="en-US" dirty="0"/>
              <a:t>の姿を引き出すことができるよう</a:t>
            </a:r>
            <a:r>
              <a:rPr lang="ja-JP" altLang="en-US" dirty="0" smtClean="0"/>
              <a:t>、右側に、既習事項を振り返る、具体物を提示して引き付けるなど、教員が</a:t>
            </a:r>
            <a:r>
              <a:rPr lang="ja-JP" altLang="en-US" dirty="0"/>
              <a:t>実際の取組を具体的に考えるための</a:t>
            </a:r>
            <a:r>
              <a:rPr lang="ja-JP" altLang="en-US" dirty="0" smtClean="0"/>
              <a:t>視点を示して</a:t>
            </a:r>
            <a:r>
              <a:rPr lang="ja-JP" altLang="en-US" dirty="0"/>
              <a:t>います</a:t>
            </a:r>
            <a:r>
              <a:rPr lang="ja-JP" altLang="en-US" dirty="0" smtClean="0"/>
              <a:t>。</a:t>
            </a:r>
            <a:endParaRPr lang="en-US" altLang="ja-JP" dirty="0"/>
          </a:p>
        </p:txBody>
      </p:sp>
      <p:sp>
        <p:nvSpPr>
          <p:cNvPr id="4" name="スライド番号プレースホルダー 3"/>
          <p:cNvSpPr>
            <a:spLocks noGrp="1"/>
          </p:cNvSpPr>
          <p:nvPr>
            <p:ph type="sldNum" sz="quarter" idx="10"/>
          </p:nvPr>
        </p:nvSpPr>
        <p:spPr/>
        <p:txBody>
          <a:bodyPr/>
          <a:lstStyle/>
          <a:p>
            <a:fld id="{CEEEB887-679D-4D85-ACAC-2C9ECF041923}" type="slidenum">
              <a:rPr lang="ja-JP" altLang="en-US" smtClean="0"/>
              <a:pPr/>
              <a:t>3</a:t>
            </a:fld>
            <a:endParaRPr lang="ja-JP" altLang="en-US"/>
          </a:p>
        </p:txBody>
      </p:sp>
      <p:sp>
        <p:nvSpPr>
          <p:cNvPr id="7" name="スライド イメージ プレースホルダー 6"/>
          <p:cNvSpPr>
            <a:spLocks noGrp="1" noRot="1" noChangeAspect="1"/>
          </p:cNvSpPr>
          <p:nvPr>
            <p:ph type="sldImg"/>
          </p:nvPr>
        </p:nvSpPr>
        <p:spPr/>
      </p:sp>
    </p:spTree>
    <p:extLst>
      <p:ext uri="{BB962C8B-B14F-4D97-AF65-F5344CB8AC3E}">
        <p14:creationId xmlns:p14="http://schemas.microsoft.com/office/powerpoint/2010/main" val="36667204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p:txBody>
          <a:bodyPr/>
          <a:lstStyle/>
          <a:p>
            <a:pPr algn="just"/>
            <a:r>
              <a:rPr lang="ja-JP" altLang="en-US" dirty="0"/>
              <a:t>　スライドは、対話によって自分の考えなどを広げたり</a:t>
            </a:r>
            <a:r>
              <a:rPr lang="ja-JP" altLang="en-US" dirty="0" smtClean="0"/>
              <a:t>深めたりする</a:t>
            </a:r>
            <a:r>
              <a:rPr lang="ja-JP" altLang="en-US" dirty="0"/>
              <a:t>視点について示しています。</a:t>
            </a:r>
            <a:endParaRPr lang="en-US" altLang="ja-JP" dirty="0"/>
          </a:p>
          <a:p>
            <a:pPr algn="just"/>
            <a:r>
              <a:rPr lang="ja-JP" altLang="en-US" dirty="0"/>
              <a:t>　具体的</a:t>
            </a:r>
            <a:r>
              <a:rPr lang="ja-JP" altLang="en-US" dirty="0" smtClean="0"/>
              <a:t>な子供の</a:t>
            </a:r>
            <a:r>
              <a:rPr lang="ja-JP" altLang="en-US" dirty="0"/>
              <a:t>姿に</a:t>
            </a:r>
            <a:r>
              <a:rPr lang="ja-JP" altLang="en-US" dirty="0" smtClean="0"/>
              <a:t>結び付くよう、教員は</a:t>
            </a:r>
            <a:r>
              <a:rPr lang="ja-JP" altLang="en-US" dirty="0"/>
              <a:t>授業者の視点からどのような手立てが考えられるか、具体的に検討していくことが大切です。</a:t>
            </a:r>
            <a:endParaRPr lang="en-US" altLang="ja-JP" dirty="0"/>
          </a:p>
          <a:p>
            <a:pPr algn="just"/>
            <a:r>
              <a:rPr lang="ja-JP" altLang="en-US" dirty="0"/>
              <a:t>　例えば、授業の目標</a:t>
            </a:r>
            <a:r>
              <a:rPr lang="ja-JP" altLang="en-US" dirty="0" smtClean="0"/>
              <a:t>の下、</a:t>
            </a:r>
            <a:r>
              <a:rPr lang="ja-JP" altLang="en-US" dirty="0"/>
              <a:t>意図</a:t>
            </a:r>
            <a:r>
              <a:rPr lang="ja-JP" altLang="en-US" dirty="0" smtClean="0"/>
              <a:t>を持って話合い</a:t>
            </a:r>
            <a:r>
              <a:rPr lang="ja-JP" altLang="en-US" dirty="0"/>
              <a:t>の場面を設定するとともに、どのように話合いを進めるかなど</a:t>
            </a:r>
            <a:r>
              <a:rPr lang="ja-JP" altLang="en-US" dirty="0" smtClean="0"/>
              <a:t>、子供に</a:t>
            </a:r>
            <a:r>
              <a:rPr lang="ja-JP" altLang="en-US" dirty="0"/>
              <a:t>明確に伝えること</a:t>
            </a:r>
            <a:r>
              <a:rPr lang="ja-JP" altLang="en-US" dirty="0" smtClean="0"/>
              <a:t>が考えられます</a:t>
            </a:r>
            <a:r>
              <a:rPr lang="ja-JP" altLang="en-US" dirty="0"/>
              <a:t>。</a:t>
            </a:r>
            <a:endParaRPr lang="en-US" altLang="ja-JP" dirty="0"/>
          </a:p>
          <a:p>
            <a:pPr algn="just"/>
            <a:r>
              <a:rPr lang="ja-JP" altLang="en-US" dirty="0"/>
              <a:t>　</a:t>
            </a:r>
            <a:r>
              <a:rPr lang="ja-JP" altLang="en-US" dirty="0" smtClean="0"/>
              <a:t>言葉</a:t>
            </a:r>
            <a:r>
              <a:rPr lang="ja-JP" altLang="en-US" dirty="0"/>
              <a:t>を発することができなかったり、コミュニケーションが苦手だったり</a:t>
            </a:r>
            <a:r>
              <a:rPr lang="ja-JP" altLang="en-US" dirty="0" smtClean="0"/>
              <a:t>する子供には、対話的な学びは難しいと</a:t>
            </a:r>
            <a:r>
              <a:rPr lang="ja-JP" altLang="en-US" dirty="0"/>
              <a:t>言われることがありますが、皆さんはどのように考えますか？</a:t>
            </a:r>
            <a:endParaRPr lang="en-US" altLang="ja-JP" dirty="0"/>
          </a:p>
          <a:p>
            <a:pPr algn="just"/>
            <a:r>
              <a:rPr lang="ja-JP" altLang="en-US" dirty="0"/>
              <a:t>　対話的な学びは</a:t>
            </a:r>
            <a:r>
              <a:rPr lang="ja-JP" altLang="en-US" dirty="0" smtClean="0"/>
              <a:t>、子供同士</a:t>
            </a:r>
            <a:r>
              <a:rPr lang="ja-JP" altLang="en-US" dirty="0"/>
              <a:t>の直接のやりとりのみではなく、他の友達が活動している様子を見て、自分はどのように取り組もうか考えたり</a:t>
            </a:r>
            <a:r>
              <a:rPr lang="ja-JP" altLang="en-US" dirty="0" smtClean="0"/>
              <a:t>、教員の</a:t>
            </a:r>
            <a:r>
              <a:rPr lang="ja-JP" altLang="en-US" dirty="0"/>
              <a:t>説明や視覚的な提示を見たり聞いたりして、自分と友達の違いに気付き、その後の活動に生かしたりすること</a:t>
            </a:r>
            <a:r>
              <a:rPr lang="ja-JP" altLang="en-US" dirty="0" smtClean="0"/>
              <a:t>などの学び</a:t>
            </a:r>
            <a:r>
              <a:rPr lang="ja-JP" altLang="en-US" dirty="0"/>
              <a:t>も対話的な学びと考えられます。</a:t>
            </a:r>
            <a:endParaRPr lang="en-US" altLang="ja-JP" dirty="0"/>
          </a:p>
          <a:p>
            <a:pPr algn="just"/>
            <a:r>
              <a:rPr lang="ja-JP" altLang="en-US" dirty="0"/>
              <a:t>　</a:t>
            </a:r>
            <a:r>
              <a:rPr lang="ja-JP" altLang="en-US" dirty="0" smtClean="0"/>
              <a:t>教員が</a:t>
            </a:r>
            <a:r>
              <a:rPr lang="ja-JP" altLang="en-US" dirty="0"/>
              <a:t>発問や提示などを工夫することで</a:t>
            </a:r>
            <a:r>
              <a:rPr lang="ja-JP" altLang="en-US" dirty="0" smtClean="0"/>
              <a:t>、子供の</a:t>
            </a:r>
            <a:r>
              <a:rPr lang="ja-JP" altLang="en-US" dirty="0"/>
              <a:t>対話的な学びを引き出し、自己の考えを広げたり深めたりできるようにすることが大切です。</a:t>
            </a:r>
            <a:endParaRPr lang="en-US" altLang="ja-JP" dirty="0"/>
          </a:p>
          <a:p>
            <a:pPr algn="just"/>
            <a:endParaRPr lang="ja-JP" altLang="en-US" dirty="0"/>
          </a:p>
        </p:txBody>
      </p:sp>
      <p:sp>
        <p:nvSpPr>
          <p:cNvPr id="4" name="スライド番号プレースホルダー 3"/>
          <p:cNvSpPr>
            <a:spLocks noGrp="1"/>
          </p:cNvSpPr>
          <p:nvPr>
            <p:ph type="sldNum" sz="quarter" idx="10"/>
          </p:nvPr>
        </p:nvSpPr>
        <p:spPr/>
        <p:txBody>
          <a:bodyPr/>
          <a:lstStyle/>
          <a:p>
            <a:fld id="{CEEEB887-679D-4D85-ACAC-2C9ECF041923}" type="slidenum">
              <a:rPr lang="ja-JP" altLang="en-US" smtClean="0"/>
              <a:pPr/>
              <a:t>4</a:t>
            </a:fld>
            <a:endParaRPr lang="ja-JP" altLang="en-US"/>
          </a:p>
        </p:txBody>
      </p:sp>
      <p:sp>
        <p:nvSpPr>
          <p:cNvPr id="7" name="スライド イメージ プレースホルダー 6"/>
          <p:cNvSpPr>
            <a:spLocks noGrp="1" noRot="1" noChangeAspect="1"/>
          </p:cNvSpPr>
          <p:nvPr>
            <p:ph type="sldImg"/>
          </p:nvPr>
        </p:nvSpPr>
        <p:spPr/>
      </p:sp>
    </p:spTree>
    <p:extLst>
      <p:ext uri="{BB962C8B-B14F-4D97-AF65-F5344CB8AC3E}">
        <p14:creationId xmlns:p14="http://schemas.microsoft.com/office/powerpoint/2010/main" val="26398498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p:txBody>
          <a:bodyPr/>
          <a:lstStyle/>
          <a:p>
            <a:pPr algn="just"/>
            <a:r>
              <a:rPr lang="ja-JP" altLang="en-US" dirty="0"/>
              <a:t>　スライドは、学びの深まりを作り出すための具体的な視点について記載しています。</a:t>
            </a:r>
            <a:endParaRPr lang="en-US" altLang="ja-JP" dirty="0"/>
          </a:p>
          <a:p>
            <a:pPr algn="just"/>
            <a:r>
              <a:rPr lang="ja-JP" altLang="en-US" dirty="0"/>
              <a:t>　実際の指導場面に</a:t>
            </a:r>
            <a:r>
              <a:rPr lang="ja-JP" altLang="en-US" dirty="0" smtClean="0"/>
              <a:t>おける子供の</a:t>
            </a:r>
            <a:r>
              <a:rPr lang="ja-JP" altLang="en-US" dirty="0"/>
              <a:t>学習の状況に応じ、指導計画の見直しを図る柔軟な姿勢</a:t>
            </a:r>
            <a:r>
              <a:rPr lang="ja-JP" altLang="en-US" dirty="0" smtClean="0"/>
              <a:t>を持つこと</a:t>
            </a:r>
            <a:r>
              <a:rPr lang="ja-JP" altLang="en-US" dirty="0"/>
              <a:t>が大切です。</a:t>
            </a:r>
            <a:endParaRPr lang="en-US" altLang="ja-JP" dirty="0"/>
          </a:p>
          <a:p>
            <a:pPr algn="just"/>
            <a:endParaRPr lang="en-US" altLang="ja-JP" dirty="0"/>
          </a:p>
          <a:p>
            <a:pPr algn="just"/>
            <a:r>
              <a:rPr lang="ja-JP" altLang="en-US" dirty="0"/>
              <a:t>　これらの視点は、本プログラムの単元の目標や</a:t>
            </a:r>
            <a:r>
              <a:rPr lang="ja-JP" altLang="en-US" dirty="0" smtClean="0"/>
              <a:t>評価規準の</a:t>
            </a:r>
            <a:r>
              <a:rPr lang="ja-JP" altLang="en-US" dirty="0"/>
              <a:t>例、</a:t>
            </a:r>
            <a:r>
              <a:rPr lang="ja-JP" altLang="en-US" dirty="0" smtClean="0"/>
              <a:t>単元の指導計画</a:t>
            </a:r>
            <a:r>
              <a:rPr lang="ja-JP" altLang="en-US" dirty="0"/>
              <a:t>の例などでも、説明されています。</a:t>
            </a:r>
            <a:endParaRPr lang="en-US" altLang="ja-JP" dirty="0"/>
          </a:p>
          <a:p>
            <a:pPr algn="just"/>
            <a:r>
              <a:rPr lang="ja-JP" altLang="en-US" dirty="0"/>
              <a:t>　次のスライドから、視点の活用例として、目標の設定、単元の</a:t>
            </a:r>
            <a:r>
              <a:rPr lang="ja-JP" altLang="en-US" dirty="0" smtClean="0"/>
              <a:t>評価規準、単元の指導計画</a:t>
            </a:r>
            <a:r>
              <a:rPr lang="ja-JP" altLang="en-US" dirty="0"/>
              <a:t>、一単位時間の中での考え方について説明します。</a:t>
            </a:r>
          </a:p>
        </p:txBody>
      </p:sp>
      <p:sp>
        <p:nvSpPr>
          <p:cNvPr id="4" name="スライド番号プレースホルダー 3"/>
          <p:cNvSpPr>
            <a:spLocks noGrp="1"/>
          </p:cNvSpPr>
          <p:nvPr>
            <p:ph type="sldNum" sz="quarter" idx="5"/>
          </p:nvPr>
        </p:nvSpPr>
        <p:spPr/>
        <p:txBody>
          <a:bodyPr/>
          <a:lstStyle/>
          <a:p>
            <a:fld id="{CEEEB887-679D-4D85-ACAC-2C9ECF041923}" type="slidenum">
              <a:rPr lang="ja-JP" altLang="en-US" smtClean="0"/>
              <a:pPr/>
              <a:t>5</a:t>
            </a:fld>
            <a:endParaRPr lang="ja-JP" altLang="en-US"/>
          </a:p>
        </p:txBody>
      </p:sp>
      <p:sp>
        <p:nvSpPr>
          <p:cNvPr id="7" name="スライド イメージ プレースホルダー 6"/>
          <p:cNvSpPr>
            <a:spLocks noGrp="1" noRot="1" noChangeAspect="1"/>
          </p:cNvSpPr>
          <p:nvPr>
            <p:ph type="sldImg"/>
          </p:nvPr>
        </p:nvSpPr>
        <p:spPr/>
      </p:sp>
    </p:spTree>
    <p:extLst>
      <p:ext uri="{BB962C8B-B14F-4D97-AF65-F5344CB8AC3E}">
        <p14:creationId xmlns:p14="http://schemas.microsoft.com/office/powerpoint/2010/main" val="8677952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p:txBody>
          <a:bodyPr/>
          <a:lstStyle/>
          <a:p>
            <a:pPr algn="just"/>
            <a:r>
              <a:rPr lang="ja-JP" altLang="en-US" dirty="0"/>
              <a:t>　ここからは、事例を基に説明します。</a:t>
            </a:r>
            <a:endParaRPr lang="en-US" altLang="ja-JP" dirty="0"/>
          </a:p>
          <a:p>
            <a:pPr algn="just"/>
            <a:r>
              <a:rPr lang="ja-JP" altLang="en-US" dirty="0"/>
              <a:t>　これは、プログラム</a:t>
            </a:r>
            <a:r>
              <a:rPr lang="en-US" altLang="ja-JP" dirty="0"/>
              <a:t>Ⅱ-</a:t>
            </a:r>
            <a:r>
              <a:rPr lang="ja-JP" altLang="en-US" dirty="0"/>
              <a:t>１</a:t>
            </a:r>
            <a:r>
              <a:rPr lang="ja-JP" altLang="en-US" dirty="0" smtClean="0"/>
              <a:t>でも示した、知的</a:t>
            </a:r>
            <a:r>
              <a:rPr lang="ja-JP" altLang="en-US" dirty="0"/>
              <a:t>障がい特別支援学校中学部の保健体育科の</a:t>
            </a:r>
            <a:r>
              <a:rPr lang="ja-JP" altLang="en-US" dirty="0" smtClean="0"/>
              <a:t>「ダンス</a:t>
            </a:r>
            <a:r>
              <a:rPr lang="ja-JP" altLang="en-US" dirty="0"/>
              <a:t>」の単元の目標と評価規準の作成例です。</a:t>
            </a:r>
            <a:endParaRPr lang="en-US" altLang="ja-JP" dirty="0"/>
          </a:p>
          <a:p>
            <a:pPr algn="just"/>
            <a:r>
              <a:rPr lang="ja-JP" altLang="en-US" dirty="0"/>
              <a:t>　中学部の保健体育科のダンス領域の内容と学習評価の参考資料を基に作成したものです。</a:t>
            </a:r>
            <a:endParaRPr lang="en-US" altLang="ja-JP" dirty="0"/>
          </a:p>
          <a:p>
            <a:pPr algn="just"/>
            <a:r>
              <a:rPr lang="ja-JP" altLang="en-US" dirty="0"/>
              <a:t>　目標と評価規準を３つの観点で位置付けています。</a:t>
            </a:r>
            <a:endParaRPr lang="en-US" altLang="ja-JP" dirty="0"/>
          </a:p>
          <a:p>
            <a:pPr algn="just"/>
            <a:r>
              <a:rPr lang="ja-JP" altLang="en-US" dirty="0"/>
              <a:t>　このように、目標で身に付けたい資質・能力を明確にし、評価規準を明確にすることは、学びの深まりを作り出すためのポイントとなります。</a:t>
            </a:r>
            <a:endParaRPr lang="en-US" altLang="ja-JP"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3C1FB27-BFD5-412F-8A39-09F913EC440C}" type="slidenum">
              <a:rPr kumimoji="1" lang="ja-JP" altLang="en-US" sz="1200" b="0" i="0" u="none" strike="noStrike" kern="1200" cap="none" spc="0" normalizeH="0" baseline="0" noProof="0" smtClean="0">
                <a:ln>
                  <a:noFill/>
                </a:ln>
                <a:solidFill>
                  <a:prstClr val="black"/>
                </a:solidFill>
                <a:effectLst/>
                <a:uLnTx/>
                <a:uFillTx/>
                <a:latin typeface="Calibri" panose="020F0502020204030204"/>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1" lang="ja-JP" altLang="en-US" sz="1200" b="0" i="0" u="none" strike="noStrike" kern="1200" cap="none" spc="0" normalizeH="0" baseline="0" noProof="0">
              <a:ln>
                <a:noFill/>
              </a:ln>
              <a:solidFill>
                <a:prstClr val="black"/>
              </a:solidFill>
              <a:effectLst/>
              <a:uLnTx/>
              <a:uFillTx/>
              <a:latin typeface="Calibri" panose="020F0502020204030204"/>
              <a:ea typeface="ＭＳ Ｐゴシック" panose="020B0600070205080204" pitchFamily="50" charset="-128"/>
              <a:cs typeface="+mn-cs"/>
            </a:endParaRPr>
          </a:p>
        </p:txBody>
      </p:sp>
      <p:sp>
        <p:nvSpPr>
          <p:cNvPr id="7" name="スライド イメージ プレースホルダー 6"/>
          <p:cNvSpPr>
            <a:spLocks noGrp="1" noRot="1" noChangeAspect="1"/>
          </p:cNvSpPr>
          <p:nvPr>
            <p:ph type="sldImg"/>
          </p:nvPr>
        </p:nvSpPr>
        <p:spPr>
          <a:xfrm>
            <a:off x="1003300" y="503238"/>
            <a:ext cx="4800600" cy="3600450"/>
          </a:xfrm>
        </p:spPr>
      </p:sp>
    </p:spTree>
    <p:extLst>
      <p:ext uri="{BB962C8B-B14F-4D97-AF65-F5344CB8AC3E}">
        <p14:creationId xmlns:p14="http://schemas.microsoft.com/office/powerpoint/2010/main" val="36242146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p:txBody>
          <a:bodyPr/>
          <a:lstStyle/>
          <a:p>
            <a:pPr algn="just"/>
            <a:r>
              <a:rPr lang="ja-JP" altLang="en-US" dirty="0"/>
              <a:t>　これは、プログラム</a:t>
            </a:r>
            <a:r>
              <a:rPr lang="en-US" altLang="ja-JP" dirty="0"/>
              <a:t>Ⅱ-Ⅰ</a:t>
            </a:r>
            <a:r>
              <a:rPr lang="ja-JP" altLang="en-US" dirty="0"/>
              <a:t>などでも示している単元の指導計画の例です。</a:t>
            </a:r>
            <a:endParaRPr lang="en-US" altLang="ja-JP" dirty="0"/>
          </a:p>
        </p:txBody>
      </p:sp>
      <p:sp>
        <p:nvSpPr>
          <p:cNvPr id="4" name="スライド番号プレースホルダー 3"/>
          <p:cNvSpPr>
            <a:spLocks noGrp="1"/>
          </p:cNvSpPr>
          <p:nvPr>
            <p:ph type="sldNum" sz="quarter" idx="10"/>
          </p:nvPr>
        </p:nvSpPr>
        <p:spPr/>
        <p:txBody>
          <a:bodyPr/>
          <a:lstStyle/>
          <a:p>
            <a:fld id="{63C1FB27-BFD5-412F-8A39-09F913EC440C}" type="slidenum">
              <a:rPr lang="ja-JP" altLang="en-US" smtClean="0"/>
              <a:pPr/>
              <a:t>7</a:t>
            </a:fld>
            <a:endParaRPr lang="ja-JP" altLang="en-US" dirty="0"/>
          </a:p>
        </p:txBody>
      </p:sp>
      <p:sp>
        <p:nvSpPr>
          <p:cNvPr id="7" name="スライド イメージ プレースホルダー 6"/>
          <p:cNvSpPr>
            <a:spLocks noGrp="1" noRot="1" noChangeAspect="1"/>
          </p:cNvSpPr>
          <p:nvPr>
            <p:ph type="sldImg"/>
          </p:nvPr>
        </p:nvSpPr>
        <p:spPr/>
      </p:sp>
    </p:spTree>
    <p:extLst>
      <p:ext uri="{BB962C8B-B14F-4D97-AF65-F5344CB8AC3E}">
        <p14:creationId xmlns:p14="http://schemas.microsoft.com/office/powerpoint/2010/main" val="3976004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p:txBody>
          <a:bodyPr/>
          <a:lstStyle/>
          <a:p>
            <a:pPr algn="just"/>
            <a:r>
              <a:rPr lang="ja-JP" altLang="en-US" dirty="0"/>
              <a:t>　赤枠で示した計画を例にすると、まず、基本となる知識・技能を習得し、振り付けの選択や練習を経て一度コンテスト①で発表しています。</a:t>
            </a:r>
            <a:endParaRPr lang="en-US" altLang="ja-JP" dirty="0"/>
          </a:p>
          <a:p>
            <a:pPr algn="just"/>
            <a:r>
              <a:rPr lang="ja-JP" altLang="en-US" dirty="0"/>
              <a:t>　そして、コンテスト①やそれまでの練習を他者との関わりなどから振り返り、変更や改善点を考え、振り付けができるように練習し、コンテスト②でそれらを</a:t>
            </a:r>
            <a:r>
              <a:rPr lang="ja-JP" altLang="en-US" dirty="0" smtClean="0"/>
              <a:t>発揮する</a:t>
            </a:r>
            <a:r>
              <a:rPr lang="ja-JP" altLang="en-US" dirty="0"/>
              <a:t>といったよう</a:t>
            </a:r>
            <a:r>
              <a:rPr lang="ja-JP" altLang="en-US" dirty="0" smtClean="0"/>
              <a:t>に主な学習活動が構成</a:t>
            </a:r>
            <a:r>
              <a:rPr lang="ja-JP" altLang="en-US" dirty="0"/>
              <a:t>されています。</a:t>
            </a:r>
            <a:endParaRPr lang="en-US" altLang="ja-JP" dirty="0"/>
          </a:p>
          <a:p>
            <a:pPr algn="just"/>
            <a:r>
              <a:rPr lang="ja-JP" altLang="en-US" dirty="0"/>
              <a:t>　</a:t>
            </a:r>
            <a:r>
              <a:rPr lang="ja-JP" altLang="en-US" dirty="0" smtClean="0"/>
              <a:t>単元</a:t>
            </a:r>
            <a:r>
              <a:rPr lang="ja-JP" altLang="en-US" dirty="0"/>
              <a:t>を通して目指すことは何なのか</a:t>
            </a:r>
            <a:r>
              <a:rPr lang="ja-JP" altLang="en-US" dirty="0" smtClean="0"/>
              <a:t>、生徒が学習</a:t>
            </a:r>
            <a:r>
              <a:rPr lang="ja-JP" altLang="en-US" dirty="0"/>
              <a:t>活動に対して目的や見通しを持てるようにすることは、主体的な学習につながります。</a:t>
            </a:r>
            <a:endParaRPr lang="en-US" altLang="ja-JP" dirty="0"/>
          </a:p>
          <a:p>
            <a:pPr algn="just"/>
            <a:r>
              <a:rPr lang="ja-JP" altLang="en-US" dirty="0"/>
              <a:t>　また、</a:t>
            </a:r>
            <a:r>
              <a:rPr lang="ja-JP" altLang="en-US" dirty="0" smtClean="0"/>
              <a:t>振り返りを行う場面</a:t>
            </a:r>
            <a:r>
              <a:rPr lang="ja-JP" altLang="en-US" dirty="0"/>
              <a:t>を</a:t>
            </a:r>
            <a:r>
              <a:rPr lang="ja-JP" altLang="en-US" dirty="0" smtClean="0"/>
              <a:t>意図的</a:t>
            </a:r>
            <a:r>
              <a:rPr lang="ja-JP" altLang="en-US" dirty="0"/>
              <a:t>に</a:t>
            </a:r>
            <a:r>
              <a:rPr lang="ja-JP" altLang="en-US" dirty="0" smtClean="0"/>
              <a:t>設定することは</a:t>
            </a:r>
            <a:r>
              <a:rPr lang="ja-JP" altLang="en-US" dirty="0"/>
              <a:t>、自身の学びや変容を自覚することにつながります。</a:t>
            </a:r>
            <a:endParaRPr lang="en-US" altLang="ja-JP" dirty="0"/>
          </a:p>
        </p:txBody>
      </p:sp>
      <p:sp>
        <p:nvSpPr>
          <p:cNvPr id="4" name="スライド番号プレースホルダー 3"/>
          <p:cNvSpPr>
            <a:spLocks noGrp="1"/>
          </p:cNvSpPr>
          <p:nvPr>
            <p:ph type="sldNum" sz="quarter" idx="10"/>
          </p:nvPr>
        </p:nvSpPr>
        <p:spPr/>
        <p:txBody>
          <a:bodyPr/>
          <a:lstStyle/>
          <a:p>
            <a:fld id="{63C1FB27-BFD5-412F-8A39-09F913EC440C}" type="slidenum">
              <a:rPr lang="ja-JP" altLang="en-US" smtClean="0"/>
              <a:pPr/>
              <a:t>8</a:t>
            </a:fld>
            <a:endParaRPr lang="ja-JP" altLang="en-US" dirty="0"/>
          </a:p>
        </p:txBody>
      </p:sp>
      <p:sp>
        <p:nvSpPr>
          <p:cNvPr id="7" name="スライド イメージ プレースホルダー 6"/>
          <p:cNvSpPr>
            <a:spLocks noGrp="1" noRot="1" noChangeAspect="1"/>
          </p:cNvSpPr>
          <p:nvPr>
            <p:ph type="sldImg"/>
          </p:nvPr>
        </p:nvSpPr>
        <p:spPr/>
      </p:sp>
    </p:spTree>
    <p:extLst>
      <p:ext uri="{BB962C8B-B14F-4D97-AF65-F5344CB8AC3E}">
        <p14:creationId xmlns:p14="http://schemas.microsoft.com/office/powerpoint/2010/main" val="33329642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p:txBody>
          <a:bodyPr/>
          <a:lstStyle/>
          <a:p>
            <a:pPr algn="just"/>
            <a:r>
              <a:rPr lang="ja-JP" altLang="en-US" dirty="0"/>
              <a:t>　赤い文字で示した学習は、単元の目標を踏まえ、</a:t>
            </a:r>
            <a:r>
              <a:rPr lang="ja-JP" altLang="en-US" dirty="0" smtClean="0"/>
              <a:t>「得意、又は不得意なステップ</a:t>
            </a:r>
            <a:r>
              <a:rPr lang="ja-JP" altLang="en-US" dirty="0"/>
              <a:t>や</a:t>
            </a:r>
            <a:r>
              <a:rPr lang="ja-JP" altLang="en-US" dirty="0" smtClean="0"/>
              <a:t>振り付けに気付く</a:t>
            </a:r>
            <a:r>
              <a:rPr lang="ja-JP" altLang="en-US" dirty="0"/>
              <a:t>こと」や、「ダンスの内容を考えたり工夫したりしたことを友達に伝える」</a:t>
            </a:r>
            <a:r>
              <a:rPr lang="ja-JP" altLang="en-US" dirty="0" smtClean="0"/>
              <a:t>など、</a:t>
            </a:r>
            <a:r>
              <a:rPr lang="ja-JP" altLang="en-US" dirty="0"/>
              <a:t>生徒が考えを持ったり、対話によって自分の考えなどを広げたり深めたりすることを意図して設定しています。</a:t>
            </a:r>
            <a:endParaRPr lang="en-US" altLang="ja-JP" dirty="0"/>
          </a:p>
          <a:p>
            <a:pPr algn="just"/>
            <a:r>
              <a:rPr lang="ja-JP" altLang="en-US" dirty="0"/>
              <a:t>　</a:t>
            </a:r>
            <a:r>
              <a:rPr lang="ja-JP" altLang="en-US" dirty="0" smtClean="0"/>
              <a:t>この</a:t>
            </a:r>
            <a:r>
              <a:rPr lang="ja-JP" altLang="en-US" dirty="0"/>
              <a:t>ように単元の目標の達成に向けて</a:t>
            </a:r>
            <a:r>
              <a:rPr lang="ja-JP" altLang="en-US" dirty="0" smtClean="0"/>
              <a:t>、子供が</a:t>
            </a:r>
            <a:r>
              <a:rPr lang="ja-JP" altLang="en-US" dirty="0"/>
              <a:t>理解したり身に付けたりすることや、対話を通して考えたり伝えたりすることなど、どのように学んでいってほしいかを、単元を見通して検討することが大切であり</a:t>
            </a:r>
            <a:r>
              <a:rPr lang="ja-JP" altLang="en-US" dirty="0" smtClean="0"/>
              <a:t>、そのため</a:t>
            </a:r>
            <a:r>
              <a:rPr lang="ja-JP" altLang="en-US" dirty="0"/>
              <a:t>の視点が、「主体的・対話的で深い学び」です。</a:t>
            </a:r>
            <a:endParaRPr lang="en-US" altLang="ja-JP" dirty="0"/>
          </a:p>
          <a:p>
            <a:pPr algn="just"/>
            <a:endParaRPr lang="en-US" altLang="ja-JP" dirty="0"/>
          </a:p>
          <a:p>
            <a:pPr algn="just"/>
            <a:r>
              <a:rPr lang="ja-JP" altLang="en-US" dirty="0"/>
              <a:t>　「主体的・対話的で深い学び」は</a:t>
            </a:r>
            <a:r>
              <a:rPr lang="ja-JP" altLang="en-US" dirty="0" smtClean="0"/>
              <a:t>、子供に育成を目指す資質・能力を育むための授業改善の視点であり、授業</a:t>
            </a:r>
            <a:r>
              <a:rPr lang="ja-JP" altLang="en-US" dirty="0"/>
              <a:t>の方法や技術の改善のみを意図するもので</a:t>
            </a:r>
            <a:r>
              <a:rPr lang="ja-JP" altLang="en-US" dirty="0" smtClean="0"/>
              <a:t>はありません。</a:t>
            </a:r>
            <a:endParaRPr lang="en-US" altLang="ja-JP" dirty="0"/>
          </a:p>
          <a:p>
            <a:pPr algn="just"/>
            <a:r>
              <a:rPr lang="ja-JP" altLang="en-US" dirty="0"/>
              <a:t>　また、「主体的・対話的で深い学び」は、必ずしも１単位時間の授業の中</a:t>
            </a:r>
            <a:r>
              <a:rPr lang="ja-JP" altLang="en-US" dirty="0" smtClean="0"/>
              <a:t>で全てが</a:t>
            </a:r>
            <a:r>
              <a:rPr lang="ja-JP" altLang="en-US" dirty="0"/>
              <a:t>実現されるものではありません。</a:t>
            </a:r>
            <a:endParaRPr lang="en-US" altLang="ja-JP" dirty="0"/>
          </a:p>
          <a:p>
            <a:pPr algn="just"/>
            <a:r>
              <a:rPr lang="ja-JP" altLang="en-US" dirty="0"/>
              <a:t>　単元の目標の達成に向けて、単元を見通しながら、どの時間にどの目標に向かって（どの資質・能力の育成に向けて）、どのように学ぶかを考えることが大切です。</a:t>
            </a:r>
            <a:endParaRPr lang="en-US" altLang="ja-JP" dirty="0"/>
          </a:p>
        </p:txBody>
      </p:sp>
      <p:sp>
        <p:nvSpPr>
          <p:cNvPr id="4" name="スライド番号プレースホルダー 3"/>
          <p:cNvSpPr>
            <a:spLocks noGrp="1"/>
          </p:cNvSpPr>
          <p:nvPr>
            <p:ph type="sldNum" sz="quarter" idx="10"/>
          </p:nvPr>
        </p:nvSpPr>
        <p:spPr/>
        <p:txBody>
          <a:bodyPr/>
          <a:lstStyle/>
          <a:p>
            <a:fld id="{63C1FB27-BFD5-412F-8A39-09F913EC440C}" type="slidenum">
              <a:rPr lang="ja-JP" altLang="en-US" smtClean="0"/>
              <a:pPr/>
              <a:t>9</a:t>
            </a:fld>
            <a:endParaRPr lang="ja-JP" altLang="en-US" dirty="0"/>
          </a:p>
        </p:txBody>
      </p:sp>
      <p:sp>
        <p:nvSpPr>
          <p:cNvPr id="7" name="スライド イメージ プレースホルダー 6"/>
          <p:cNvSpPr>
            <a:spLocks noGrp="1" noRot="1" noChangeAspect="1"/>
          </p:cNvSpPr>
          <p:nvPr>
            <p:ph type="sldImg"/>
          </p:nvPr>
        </p:nvSpPr>
        <p:spPr/>
      </p:sp>
    </p:spTree>
    <p:extLst>
      <p:ext uri="{BB962C8B-B14F-4D97-AF65-F5344CB8AC3E}">
        <p14:creationId xmlns:p14="http://schemas.microsoft.com/office/powerpoint/2010/main" val="19095076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2E50FE2A-A1A1-4613-9208-339CAC8F74AD}" type="datetime1">
              <a:rPr kumimoji="1" lang="ja-JP" altLang="en-US" smtClean="0"/>
              <a:t>2024/3/25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5C35AD2-8B7B-4CF4-BC66-4791DB21DCBF}" type="slidenum">
              <a:rPr kumimoji="1" lang="ja-JP" altLang="en-US" smtClean="0"/>
              <a:t>‹#›</a:t>
            </a:fld>
            <a:endParaRPr kumimoji="1" lang="ja-JP" altLang="en-US"/>
          </a:p>
        </p:txBody>
      </p:sp>
    </p:spTree>
    <p:extLst>
      <p:ext uri="{BB962C8B-B14F-4D97-AF65-F5344CB8AC3E}">
        <p14:creationId xmlns:p14="http://schemas.microsoft.com/office/powerpoint/2010/main" val="38417214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1415DB9-4E7F-40E9-8459-B6C0A5930C96}" type="datetime1">
              <a:rPr kumimoji="1" lang="ja-JP" altLang="en-US" smtClean="0"/>
              <a:t>2024/3/25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5C35AD2-8B7B-4CF4-BC66-4791DB21DCBF}" type="slidenum">
              <a:rPr kumimoji="1" lang="ja-JP" altLang="en-US" smtClean="0"/>
              <a:t>‹#›</a:t>
            </a:fld>
            <a:endParaRPr kumimoji="1" lang="ja-JP" altLang="en-US"/>
          </a:p>
        </p:txBody>
      </p:sp>
    </p:spTree>
    <p:extLst>
      <p:ext uri="{BB962C8B-B14F-4D97-AF65-F5344CB8AC3E}">
        <p14:creationId xmlns:p14="http://schemas.microsoft.com/office/powerpoint/2010/main" val="2316871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7E921CB-433F-4876-B259-DF0D2317A1BC}" type="datetime1">
              <a:rPr kumimoji="1" lang="ja-JP" altLang="en-US" smtClean="0"/>
              <a:t>2024/3/25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5C35AD2-8B7B-4CF4-BC66-4791DB21DCBF}" type="slidenum">
              <a:rPr kumimoji="1" lang="ja-JP" altLang="en-US" smtClean="0"/>
              <a:t>‹#›</a:t>
            </a:fld>
            <a:endParaRPr kumimoji="1" lang="ja-JP" altLang="en-US"/>
          </a:p>
        </p:txBody>
      </p:sp>
    </p:spTree>
    <p:extLst>
      <p:ext uri="{BB962C8B-B14F-4D97-AF65-F5344CB8AC3E}">
        <p14:creationId xmlns:p14="http://schemas.microsoft.com/office/powerpoint/2010/main" val="30388202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FE68321-3810-4513-B866-891ACA031014}" type="datetime1">
              <a:rPr kumimoji="1" lang="ja-JP" altLang="en-US" smtClean="0"/>
              <a:t>2024/3/25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5C35AD2-8B7B-4CF4-BC66-4791DB21DCBF}" type="slidenum">
              <a:rPr kumimoji="1" lang="ja-JP" altLang="en-US" smtClean="0"/>
              <a:t>‹#›</a:t>
            </a:fld>
            <a:endParaRPr kumimoji="1" lang="ja-JP" altLang="en-US"/>
          </a:p>
        </p:txBody>
      </p:sp>
    </p:spTree>
    <p:extLst>
      <p:ext uri="{BB962C8B-B14F-4D97-AF65-F5344CB8AC3E}">
        <p14:creationId xmlns:p14="http://schemas.microsoft.com/office/powerpoint/2010/main" val="22831842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06B8B52-E6F5-4557-9D4D-863C0DDD24A5}" type="datetime1">
              <a:rPr kumimoji="1" lang="ja-JP" altLang="en-US" smtClean="0"/>
              <a:t>2024/3/25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5C35AD2-8B7B-4CF4-BC66-4791DB21DCBF}" type="slidenum">
              <a:rPr kumimoji="1" lang="ja-JP" altLang="en-US" smtClean="0"/>
              <a:t>‹#›</a:t>
            </a:fld>
            <a:endParaRPr kumimoji="1" lang="ja-JP" altLang="en-US"/>
          </a:p>
        </p:txBody>
      </p:sp>
    </p:spTree>
    <p:extLst>
      <p:ext uri="{BB962C8B-B14F-4D97-AF65-F5344CB8AC3E}">
        <p14:creationId xmlns:p14="http://schemas.microsoft.com/office/powerpoint/2010/main" val="13757851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CF77CCD1-A936-4FA7-898E-38036B7D68BC}" type="datetime1">
              <a:rPr kumimoji="1" lang="ja-JP" altLang="en-US" smtClean="0"/>
              <a:t>2024/3/25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5C35AD2-8B7B-4CF4-BC66-4791DB21DCBF}" type="slidenum">
              <a:rPr kumimoji="1" lang="ja-JP" altLang="en-US" smtClean="0"/>
              <a:t>‹#›</a:t>
            </a:fld>
            <a:endParaRPr kumimoji="1" lang="ja-JP" altLang="en-US"/>
          </a:p>
        </p:txBody>
      </p:sp>
    </p:spTree>
    <p:extLst>
      <p:ext uri="{BB962C8B-B14F-4D97-AF65-F5344CB8AC3E}">
        <p14:creationId xmlns:p14="http://schemas.microsoft.com/office/powerpoint/2010/main" val="10485378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4C842F4-16F4-4F05-BC04-19E5853B835C}" type="datetime1">
              <a:rPr kumimoji="1" lang="ja-JP" altLang="en-US" smtClean="0"/>
              <a:t>2024/3/25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5C35AD2-8B7B-4CF4-BC66-4791DB21DCBF}" type="slidenum">
              <a:rPr kumimoji="1" lang="ja-JP" altLang="en-US" smtClean="0"/>
              <a:t>‹#›</a:t>
            </a:fld>
            <a:endParaRPr kumimoji="1" lang="ja-JP" altLang="en-US"/>
          </a:p>
        </p:txBody>
      </p:sp>
    </p:spTree>
    <p:extLst>
      <p:ext uri="{BB962C8B-B14F-4D97-AF65-F5344CB8AC3E}">
        <p14:creationId xmlns:p14="http://schemas.microsoft.com/office/powerpoint/2010/main" val="35731734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D0996830-B881-4A37-9E81-BE5A69EB8B07}" type="datetime1">
              <a:rPr kumimoji="1" lang="ja-JP" altLang="en-US" smtClean="0"/>
              <a:t>2024/3/25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5C35AD2-8B7B-4CF4-BC66-4791DB21DCBF}" type="slidenum">
              <a:rPr kumimoji="1" lang="ja-JP" altLang="en-US" smtClean="0"/>
              <a:t>‹#›</a:t>
            </a:fld>
            <a:endParaRPr kumimoji="1" lang="ja-JP" altLang="en-US"/>
          </a:p>
        </p:txBody>
      </p:sp>
    </p:spTree>
    <p:extLst>
      <p:ext uri="{BB962C8B-B14F-4D97-AF65-F5344CB8AC3E}">
        <p14:creationId xmlns:p14="http://schemas.microsoft.com/office/powerpoint/2010/main" val="10349622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956CA4-E03C-418D-9268-E17D1054D0ED}" type="datetime1">
              <a:rPr kumimoji="1" lang="ja-JP" altLang="en-US" smtClean="0"/>
              <a:t>2024/3/25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5C35AD2-8B7B-4CF4-BC66-4791DB21DCBF}" type="slidenum">
              <a:rPr kumimoji="1" lang="ja-JP" altLang="en-US" smtClean="0"/>
              <a:t>‹#›</a:t>
            </a:fld>
            <a:endParaRPr kumimoji="1" lang="ja-JP" altLang="en-US"/>
          </a:p>
        </p:txBody>
      </p:sp>
    </p:spTree>
    <p:extLst>
      <p:ext uri="{BB962C8B-B14F-4D97-AF65-F5344CB8AC3E}">
        <p14:creationId xmlns:p14="http://schemas.microsoft.com/office/powerpoint/2010/main" val="38805098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D8AD6D1-C73B-4006-9222-665575C06FE2}" type="datetime1">
              <a:rPr kumimoji="1" lang="ja-JP" altLang="en-US" smtClean="0"/>
              <a:t>2024/3/25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5C35AD2-8B7B-4CF4-BC66-4791DB21DCBF}" type="slidenum">
              <a:rPr kumimoji="1" lang="ja-JP" altLang="en-US" smtClean="0"/>
              <a:t>‹#›</a:t>
            </a:fld>
            <a:endParaRPr kumimoji="1" lang="ja-JP" altLang="en-US"/>
          </a:p>
        </p:txBody>
      </p:sp>
    </p:spTree>
    <p:extLst>
      <p:ext uri="{BB962C8B-B14F-4D97-AF65-F5344CB8AC3E}">
        <p14:creationId xmlns:p14="http://schemas.microsoft.com/office/powerpoint/2010/main" val="7829700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127A0EC-0270-4145-9CC2-5B2060E59E4F}" type="datetime1">
              <a:rPr kumimoji="1" lang="ja-JP" altLang="en-US" smtClean="0"/>
              <a:t>2024/3/25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5C35AD2-8B7B-4CF4-BC66-4791DB21DCBF}" type="slidenum">
              <a:rPr kumimoji="1" lang="ja-JP" altLang="en-US" smtClean="0"/>
              <a:t>‹#›</a:t>
            </a:fld>
            <a:endParaRPr kumimoji="1" lang="ja-JP" altLang="en-US"/>
          </a:p>
        </p:txBody>
      </p:sp>
    </p:spTree>
    <p:extLst>
      <p:ext uri="{BB962C8B-B14F-4D97-AF65-F5344CB8AC3E}">
        <p14:creationId xmlns:p14="http://schemas.microsoft.com/office/powerpoint/2010/main" val="38468240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B7E5EF8-8938-4BF5-99E6-1411D3E845CC}" type="datetime1">
              <a:rPr kumimoji="1" lang="ja-JP" altLang="en-US" smtClean="0"/>
              <a:t>2024/3/25</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5C35AD2-8B7B-4CF4-BC66-4791DB21DCBF}" type="slidenum">
              <a:rPr kumimoji="1" lang="ja-JP" altLang="en-US" smtClean="0"/>
              <a:t>‹#›</a:t>
            </a:fld>
            <a:endParaRPr kumimoji="1" lang="ja-JP" altLang="en-US"/>
          </a:p>
        </p:txBody>
      </p:sp>
    </p:spTree>
    <p:extLst>
      <p:ext uri="{BB962C8B-B14F-4D97-AF65-F5344CB8AC3E}">
        <p14:creationId xmlns:p14="http://schemas.microsoft.com/office/powerpoint/2010/main" val="1613817644"/>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52425" y="2370484"/>
            <a:ext cx="7862925" cy="1530388"/>
          </a:xfrm>
          <a:solidFill>
            <a:schemeClr val="accent2">
              <a:lumMod val="20000"/>
              <a:lumOff val="80000"/>
            </a:schemeClr>
          </a:solidFill>
          <a:ln w="139700" cmpd="dbl">
            <a:solidFill>
              <a:srgbClr val="FF9B9B"/>
            </a:solidFill>
          </a:ln>
          <a:effectLst>
            <a:outerShdw blurRad="279400" dist="38100" dir="2700000" algn="tl" rotWithShape="0">
              <a:prstClr val="black">
                <a:alpha val="40000"/>
              </a:prstClr>
            </a:outerShdw>
          </a:effectLst>
        </p:spPr>
        <p:txBody>
          <a:bodyPr anchor="ctr">
            <a:noAutofit/>
          </a:bodyPr>
          <a:lstStyle/>
          <a:p>
            <a:pPr>
              <a:lnSpc>
                <a:spcPct val="100000"/>
              </a:lnSpc>
            </a:pPr>
            <a:r>
              <a:rPr kumimoji="1" lang="ja-JP" altLang="en-US" sz="4000" b="1" dirty="0">
                <a:latin typeface="+mj-ea"/>
                <a:cs typeface="メイリオ" panose="020B0604030504040204" pitchFamily="50" charset="-128"/>
              </a:rPr>
              <a:t>主体的・対話的で深い学び</a:t>
            </a:r>
          </a:p>
        </p:txBody>
      </p:sp>
      <p:sp>
        <p:nvSpPr>
          <p:cNvPr id="3" name="サブタイトル 2">
            <a:extLst>
              <a:ext uri="{FF2B5EF4-FFF2-40B4-BE49-F238E27FC236}">
                <a16:creationId xmlns:a16="http://schemas.microsoft.com/office/drawing/2014/main" id="{699F1F3E-541E-1672-7F85-6472EC20E059}"/>
              </a:ext>
            </a:extLst>
          </p:cNvPr>
          <p:cNvSpPr>
            <a:spLocks noGrp="1"/>
          </p:cNvSpPr>
          <p:nvPr/>
        </p:nvSpPr>
        <p:spPr>
          <a:xfrm>
            <a:off x="652425" y="405880"/>
            <a:ext cx="6552228" cy="431718"/>
          </a:xfrm>
          <a:prstGeom prst="rect">
            <a:avLst/>
          </a:prstGeom>
        </p:spPr>
        <p:txBody>
          <a:bodyPr vert="horz" lIns="91440" tIns="45720" rIns="91440" bIns="45720" rtlCol="0" anchor="ctr">
            <a:normAutofit/>
          </a:bodyPr>
          <a:ls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メイリオ" panose="020B0604030504040204" pitchFamily="50" charset="-128"/>
              </a:rPr>
              <a:t>特別支援学校教員スタート・プログラム（試案）</a:t>
            </a:r>
          </a:p>
        </p:txBody>
      </p:sp>
      <p:sp>
        <p:nvSpPr>
          <p:cNvPr id="4" name="正方形/長方形 3">
            <a:extLst>
              <a:ext uri="{FF2B5EF4-FFF2-40B4-BE49-F238E27FC236}">
                <a16:creationId xmlns:a16="http://schemas.microsoft.com/office/drawing/2014/main" id="{F80B2E93-5CA0-DC22-970D-43B20327FE9E}"/>
              </a:ext>
            </a:extLst>
          </p:cNvPr>
          <p:cNvSpPr/>
          <p:nvPr/>
        </p:nvSpPr>
        <p:spPr>
          <a:xfrm>
            <a:off x="652424" y="837598"/>
            <a:ext cx="4986375" cy="457802"/>
          </a:xfrm>
          <a:prstGeom prst="roundRect">
            <a:avLst>
              <a:gd name="adj" fmla="val 50000"/>
            </a:avLst>
          </a:prstGeom>
          <a:solidFill>
            <a:schemeClr val="accent6"/>
          </a:solidFill>
          <a:ln>
            <a:solidFill>
              <a:schemeClr val="bg1">
                <a:lumMod val="50000"/>
              </a:schemeClr>
            </a:solid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0" tIns="0" rIns="0" bIns="0" numCol="1" spcCol="0" rtlCol="0" fromWordArt="0" anchor="ctr" anchorCtr="0" forceAA="0" compatLnSpc="1">
            <a:prstTxWarp prst="textNoShape">
              <a:avLst/>
            </a:prstTxWarp>
            <a:noAutofit/>
          </a:bodyPr>
          <a:lstStyle/>
          <a:p>
            <a:pPr algn="ctr"/>
            <a:r>
              <a:rPr lang="ja-JP" b="1" kern="100" dirty="0">
                <a:solidFill>
                  <a:schemeClr val="bg1"/>
                </a:solidFill>
                <a:effectLst/>
                <a:ea typeface="ＭＳ ゴシック" panose="020B0609070205080204" pitchFamily="49" charset="-128"/>
                <a:cs typeface="Times New Roman" panose="02020603050405020304" pitchFamily="18" charset="0"/>
              </a:rPr>
              <a:t>〔セクション</a:t>
            </a:r>
            <a:r>
              <a:rPr lang="en-US" altLang="ja-JP" b="1" kern="100" dirty="0">
                <a:solidFill>
                  <a:schemeClr val="bg1"/>
                </a:solidFill>
                <a:effectLst/>
                <a:ea typeface="ＭＳ ゴシック" panose="020B0609070205080204" pitchFamily="49" charset="-128"/>
                <a:cs typeface="Times New Roman" panose="02020603050405020304" pitchFamily="18" charset="0"/>
              </a:rPr>
              <a:t>Ⅱ</a:t>
            </a:r>
            <a:r>
              <a:rPr lang="ja-JP" b="1" kern="100" dirty="0">
                <a:solidFill>
                  <a:schemeClr val="bg1"/>
                </a:solidFill>
                <a:effectLst/>
                <a:ea typeface="ＭＳ ゴシック" panose="020B0609070205080204" pitchFamily="49" charset="-128"/>
                <a:cs typeface="Times New Roman" panose="02020603050405020304" pitchFamily="18" charset="0"/>
              </a:rPr>
              <a:t>〕</a:t>
            </a:r>
            <a:r>
              <a:rPr lang="ja-JP" altLang="en-US" b="1" kern="100" dirty="0">
                <a:solidFill>
                  <a:schemeClr val="bg1"/>
                </a:solidFill>
                <a:effectLst/>
                <a:ea typeface="ＭＳ ゴシック" panose="020B0609070205080204" pitchFamily="49" charset="-128"/>
                <a:cs typeface="Times New Roman" panose="02020603050405020304" pitchFamily="18" charset="0"/>
              </a:rPr>
              <a:t>授業力レベル</a:t>
            </a:r>
            <a:r>
              <a:rPr lang="ja-JP" b="1" kern="100" dirty="0">
                <a:solidFill>
                  <a:schemeClr val="bg1"/>
                </a:solidFill>
                <a:effectLst/>
                <a:ea typeface="ＭＳ ゴシック" panose="020B0609070205080204" pitchFamily="49" charset="-128"/>
                <a:cs typeface="Times New Roman" panose="02020603050405020304" pitchFamily="18" charset="0"/>
              </a:rPr>
              <a:t>アップ</a:t>
            </a:r>
            <a:endParaRPr lang="ja-JP" sz="2400" kern="100" dirty="0">
              <a:solidFill>
                <a:schemeClr val="bg1"/>
              </a:solidFill>
              <a:effectLst/>
              <a:cs typeface="Times New Roman" panose="02020603050405020304" pitchFamily="18" charset="0"/>
            </a:endParaRPr>
          </a:p>
        </p:txBody>
      </p:sp>
      <p:sp>
        <p:nvSpPr>
          <p:cNvPr id="5" name="スライド番号プレースホルダー 1"/>
          <p:cNvSpPr>
            <a:spLocks noGrp="1"/>
          </p:cNvSpPr>
          <p:nvPr>
            <p:ph type="sldNum" sz="quarter" idx="12"/>
          </p:nvPr>
        </p:nvSpPr>
        <p:spPr>
          <a:xfrm>
            <a:off x="6970147" y="6399054"/>
            <a:ext cx="2057400" cy="365125"/>
          </a:xfrm>
        </p:spPr>
        <p:txBody>
          <a:bodyPr/>
          <a:lstStyle/>
          <a:p>
            <a:r>
              <a:rPr kumimoji="1" lang="ja-JP" altLang="en-US" dirty="0" smtClean="0">
                <a:latin typeface="ＭＳ ゴシック" panose="020B0609070205080204" pitchFamily="49" charset="-128"/>
                <a:ea typeface="ＭＳ ゴシック" panose="020B0609070205080204" pitchFamily="49" charset="-128"/>
              </a:rPr>
              <a:t>１</a:t>
            </a:r>
            <a:endParaRPr kumimoji="1" lang="ja-JP" altLang="en-US"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8091051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Box 1"/>
          <p:cNvSpPr txBox="1">
            <a:spLocks noChangeArrowheads="1"/>
          </p:cNvSpPr>
          <p:nvPr/>
        </p:nvSpPr>
        <p:spPr bwMode="auto">
          <a:xfrm>
            <a:off x="397565" y="1158057"/>
            <a:ext cx="8368748" cy="2217158"/>
          </a:xfrm>
          <a:prstGeom prst="rect">
            <a:avLst/>
          </a:prstGeom>
          <a:solidFill>
            <a:srgbClr val="FFFF99"/>
          </a:solidFill>
          <a:ln w="9525">
            <a:solidFill>
              <a:schemeClr val="tx1"/>
            </a:solidFill>
            <a:round/>
            <a:headEnd/>
            <a:tailEnd/>
          </a:ln>
        </p:spPr>
        <p:txBody>
          <a:bodyPr rIns="108000" anchor="ctr"/>
          <a:lstStyle/>
          <a:p>
            <a:pPr algn="just">
              <a:spcBef>
                <a:spcPts val="575"/>
              </a:spcBef>
              <a:buClr>
                <a:srgbClr val="000000"/>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ja-JP" altLang="en-US" sz="2800" dirty="0">
                <a:latin typeface="ＭＳ ゴシック" panose="020B0609070205080204" pitchFamily="49" charset="-128"/>
                <a:ea typeface="ＭＳ ゴシック" panose="020B0609070205080204" pitchFamily="49" charset="-128"/>
              </a:rPr>
              <a:t>　単元の指導計画を基に、「主体的な学び」や「対話的な学び」、「深い学び」の視点から考えられる工夫を考えてみましょう！</a:t>
            </a:r>
            <a:endParaRPr lang="en-US" altLang="ja-JP" sz="2800" dirty="0">
              <a:latin typeface="ＭＳ ゴシック" panose="020B0609070205080204" pitchFamily="49" charset="-128"/>
              <a:ea typeface="ＭＳ ゴシック" panose="020B0609070205080204" pitchFamily="49" charset="-128"/>
            </a:endParaRPr>
          </a:p>
        </p:txBody>
      </p:sp>
      <p:sp>
        <p:nvSpPr>
          <p:cNvPr id="2" name="正方形/長方形 1">
            <a:extLst>
              <a:ext uri="{FF2B5EF4-FFF2-40B4-BE49-F238E27FC236}">
                <a16:creationId xmlns:a16="http://schemas.microsoft.com/office/drawing/2014/main" id="{7547DD13-6421-2959-4799-42D7B67F83B9}"/>
              </a:ext>
            </a:extLst>
          </p:cNvPr>
          <p:cNvSpPr/>
          <p:nvPr/>
        </p:nvSpPr>
        <p:spPr>
          <a:xfrm>
            <a:off x="397565" y="3683562"/>
            <a:ext cx="8368748" cy="2092881"/>
          </a:xfrm>
          <a:prstGeom prst="rect">
            <a:avLst/>
          </a:prstGeom>
        </p:spPr>
        <p:txBody>
          <a:bodyPr wrap="square">
            <a:spAutoFit/>
          </a:bodyPr>
          <a:lstStyle/>
          <a:p>
            <a:pPr marL="252000" indent="-457200">
              <a:lnSpc>
                <a:spcPct val="130000"/>
              </a:lnSpc>
            </a:pPr>
            <a:r>
              <a:rPr lang="ja-JP" altLang="en-US" sz="2000" dirty="0">
                <a:latin typeface="HG丸ｺﾞｼｯｸM-PRO" panose="020F0600000000000000" pitchFamily="50" charset="-128"/>
                <a:ea typeface="HG丸ｺﾞｼｯｸM-PRO" panose="020F0600000000000000" pitchFamily="50" charset="-128"/>
              </a:rPr>
              <a:t>・単元を見通して、主体的に学んでほしいと考える授業</a:t>
            </a:r>
            <a:r>
              <a:rPr lang="ja-JP" altLang="en-US" sz="2000" dirty="0" smtClean="0">
                <a:latin typeface="HG丸ｺﾞｼｯｸM-PRO" panose="020F0600000000000000" pitchFamily="50" charset="-128"/>
                <a:ea typeface="HG丸ｺﾞｼｯｸM-PRO" panose="020F0600000000000000" pitchFamily="50" charset="-128"/>
              </a:rPr>
              <a:t>や子供の</a:t>
            </a:r>
            <a:r>
              <a:rPr lang="ja-JP" altLang="en-US" sz="2000" dirty="0">
                <a:latin typeface="HG丸ｺﾞｼｯｸM-PRO" panose="020F0600000000000000" pitchFamily="50" charset="-128"/>
                <a:ea typeface="HG丸ｺﾞｼｯｸM-PRO" panose="020F0600000000000000" pitchFamily="50" charset="-128"/>
              </a:rPr>
              <a:t>姿にはどのようなものがあるか。</a:t>
            </a:r>
          </a:p>
          <a:p>
            <a:pPr marL="252000" indent="-457200">
              <a:lnSpc>
                <a:spcPct val="130000"/>
              </a:lnSpc>
            </a:pPr>
            <a:r>
              <a:rPr lang="ja-JP" altLang="en-US" sz="2000" dirty="0">
                <a:latin typeface="HG丸ｺﾞｼｯｸM-PRO" panose="020F0600000000000000" pitchFamily="50" charset="-128"/>
                <a:ea typeface="HG丸ｺﾞｼｯｸM-PRO" panose="020F0600000000000000" pitchFamily="50" charset="-128"/>
              </a:rPr>
              <a:t>・そのために、単元や授業において、どのような工夫が考えられるか。</a:t>
            </a:r>
          </a:p>
          <a:p>
            <a:pPr marL="252000" indent="-457200">
              <a:lnSpc>
                <a:spcPct val="130000"/>
              </a:lnSpc>
            </a:pPr>
            <a:r>
              <a:rPr lang="ja-JP" altLang="en-US" sz="2000" dirty="0">
                <a:latin typeface="HG丸ｺﾞｼｯｸM-PRO" panose="020F0600000000000000" pitchFamily="50" charset="-128"/>
                <a:ea typeface="HG丸ｺﾞｼｯｸM-PRO" panose="020F0600000000000000" pitchFamily="50" charset="-128"/>
              </a:rPr>
              <a:t>・主体的な学びや対話的な学びの視点から考えた工夫は、単元の目標（又は授業の目標）の達成に向けたものとなっているか。</a:t>
            </a:r>
          </a:p>
        </p:txBody>
      </p:sp>
      <p:sp>
        <p:nvSpPr>
          <p:cNvPr id="5" name="スライド番号プレースホルダー 1"/>
          <p:cNvSpPr txBox="1">
            <a:spLocks/>
          </p:cNvSpPr>
          <p:nvPr/>
        </p:nvSpPr>
        <p:spPr>
          <a:xfrm>
            <a:off x="6970147" y="6399054"/>
            <a:ext cx="2057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dirty="0" smtClean="0">
                <a:latin typeface="ＭＳ ゴシック" panose="020B0609070205080204" pitchFamily="49" charset="-128"/>
                <a:ea typeface="ＭＳ ゴシック" panose="020B0609070205080204" pitchFamily="49" charset="-128"/>
              </a:rPr>
              <a:t>10</a:t>
            </a:r>
            <a:endParaRPr lang="ja-JP" altLang="en-US" dirty="0">
              <a:latin typeface="ＭＳ ゴシック" panose="020B0609070205080204" pitchFamily="49" charset="-128"/>
              <a:ea typeface="ＭＳ ゴシック" panose="020B0609070205080204" pitchFamily="49" charset="-128"/>
            </a:endParaRPr>
          </a:p>
        </p:txBody>
      </p:sp>
      <p:grpSp>
        <p:nvGrpSpPr>
          <p:cNvPr id="6" name="グループ化 5"/>
          <p:cNvGrpSpPr/>
          <p:nvPr/>
        </p:nvGrpSpPr>
        <p:grpSpPr>
          <a:xfrm>
            <a:off x="397565" y="337558"/>
            <a:ext cx="1696279" cy="646331"/>
            <a:chOff x="384313" y="-31286"/>
            <a:chExt cx="1696279" cy="646331"/>
          </a:xfrm>
        </p:grpSpPr>
        <p:sp>
          <p:nvSpPr>
            <p:cNvPr id="7" name="角丸四角形 6"/>
            <p:cNvSpPr/>
            <p:nvPr/>
          </p:nvSpPr>
          <p:spPr>
            <a:xfrm>
              <a:off x="384313" y="31116"/>
              <a:ext cx="1696279" cy="568370"/>
            </a:xfrm>
            <a:prstGeom prst="roundRect">
              <a:avLst>
                <a:gd name="adj" fmla="val 50000"/>
              </a:avLst>
            </a:prstGeom>
            <a:solidFill>
              <a:schemeClr val="bg1"/>
            </a:solidFill>
            <a:ln w="38100">
              <a:solidFill>
                <a:schemeClr val="accent4"/>
              </a:solidFill>
            </a:ln>
          </p:spPr>
          <p:style>
            <a:lnRef idx="2">
              <a:schemeClr val="accent4">
                <a:shade val="50000"/>
              </a:schemeClr>
            </a:lnRef>
            <a:fillRef idx="1">
              <a:schemeClr val="accent4"/>
            </a:fillRef>
            <a:effectRef idx="0">
              <a:schemeClr val="accent4"/>
            </a:effectRef>
            <a:fontRef idx="minor">
              <a:schemeClr val="lt1"/>
            </a:fontRef>
          </p:style>
          <p:txBody>
            <a:bodyPr rot="0" spcFirstLastPara="0" vert="horz" wrap="square" lIns="91440" tIns="0" rIns="91440" bIns="0" numCol="1" spcCol="0" rtlCol="0" fromWordArt="0" anchor="ctr" anchorCtr="0" forceAA="0" compatLnSpc="1">
              <a:prstTxWarp prst="textNoShape">
                <a:avLst/>
              </a:prstTxWarp>
              <a:noAutofit/>
            </a:bodyP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endParaRPr kumimoji="1" lang="ja-JP" altLang="en-US" sz="4000" b="1" dirty="0">
                <a:solidFill>
                  <a:schemeClr val="tx1"/>
                </a:solidFill>
                <a:latin typeface="HG丸ｺﾞｼｯｸM-PRO" panose="020F0600000000000000" pitchFamily="50" charset="-128"/>
                <a:ea typeface="HG丸ｺﾞｼｯｸM-PRO" panose="020F0600000000000000" pitchFamily="50" charset="-128"/>
              </a:endParaRPr>
            </a:p>
          </p:txBody>
        </p:sp>
        <p:sp>
          <p:nvSpPr>
            <p:cNvPr id="8" name="テキスト ボックス 11"/>
            <p:cNvSpPr txBox="1"/>
            <p:nvPr/>
          </p:nvSpPr>
          <p:spPr>
            <a:xfrm>
              <a:off x="678454" y="-31286"/>
              <a:ext cx="1107996" cy="646331"/>
            </a:xfrm>
            <a:prstGeom prst="rect">
              <a:avLst/>
            </a:prstGeom>
            <a:noFill/>
          </p:spPr>
          <p:txBody>
            <a:bodyPr wrap="non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kumimoji="1" lang="ja-JP" altLang="en-US" sz="3600" dirty="0" smtClean="0">
                  <a:latin typeface="ＭＳ ゴシック" panose="020B0609070205080204" pitchFamily="49" charset="-128"/>
                  <a:ea typeface="ＭＳ ゴシック" panose="020B0609070205080204" pitchFamily="49" charset="-128"/>
                </a:rPr>
                <a:t>演習</a:t>
              </a:r>
              <a:endParaRPr kumimoji="1" lang="ja-JP" altLang="en-US" dirty="0">
                <a:latin typeface="ＭＳ ゴシック" panose="020B0609070205080204" pitchFamily="49" charset="-128"/>
                <a:ea typeface="ＭＳ ゴシック" panose="020B0609070205080204" pitchFamily="49" charset="-128"/>
              </a:endParaRPr>
            </a:p>
          </p:txBody>
        </p:sp>
      </p:grpSp>
    </p:spTree>
    <p:extLst>
      <p:ext uri="{BB962C8B-B14F-4D97-AF65-F5344CB8AC3E}">
        <p14:creationId xmlns:p14="http://schemas.microsoft.com/office/powerpoint/2010/main" val="7690312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角丸四角形 12"/>
          <p:cNvSpPr/>
          <p:nvPr/>
        </p:nvSpPr>
        <p:spPr>
          <a:xfrm>
            <a:off x="4976924" y="1776183"/>
            <a:ext cx="3986446" cy="4433312"/>
          </a:xfrm>
          <a:prstGeom prst="roundRect">
            <a:avLst>
              <a:gd name="adj" fmla="val 4414"/>
            </a:avLst>
          </a:prstGeom>
          <a:solidFill>
            <a:schemeClr val="accent4">
              <a:lumMod val="20000"/>
              <a:lumOff val="80000"/>
            </a:schemeClr>
          </a:solid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スライド番号プレースホルダー 1"/>
          <p:cNvSpPr>
            <a:spLocks noGrp="1"/>
          </p:cNvSpPr>
          <p:nvPr>
            <p:ph type="sldNum" sz="quarter" idx="12"/>
          </p:nvPr>
        </p:nvSpPr>
        <p:spPr>
          <a:xfrm>
            <a:off x="6970147" y="6399054"/>
            <a:ext cx="2057400" cy="365125"/>
          </a:xfrm>
        </p:spPr>
        <p:txBody>
          <a:bodyPr/>
          <a:lstStyle/>
          <a:p>
            <a:r>
              <a:rPr kumimoji="1" lang="ja-JP" altLang="en-US" dirty="0" smtClean="0">
                <a:latin typeface="ＭＳ ゴシック" panose="020B0609070205080204" pitchFamily="49" charset="-128"/>
                <a:ea typeface="ＭＳ ゴシック" panose="020B0609070205080204" pitchFamily="49" charset="-128"/>
              </a:rPr>
              <a:t>２</a:t>
            </a:r>
            <a:endParaRPr kumimoji="1" lang="ja-JP" altLang="en-US" dirty="0">
              <a:latin typeface="ＭＳ ゴシック" panose="020B0609070205080204" pitchFamily="49" charset="-128"/>
              <a:ea typeface="ＭＳ ゴシック" panose="020B0609070205080204" pitchFamily="49" charset="-128"/>
            </a:endParaRPr>
          </a:p>
        </p:txBody>
      </p:sp>
      <p:sp>
        <p:nvSpPr>
          <p:cNvPr id="4" name="テキスト ボックス 3"/>
          <p:cNvSpPr txBox="1"/>
          <p:nvPr/>
        </p:nvSpPr>
        <p:spPr>
          <a:xfrm>
            <a:off x="-146229" y="1157686"/>
            <a:ext cx="5127244" cy="576000"/>
          </a:xfrm>
          <a:prstGeom prst="rect">
            <a:avLst/>
          </a:prstGeom>
          <a:noFill/>
          <a:ln>
            <a:noFill/>
          </a:ln>
        </p:spPr>
        <p:txBody>
          <a:bodyPr wrap="square" rtlCol="0" anchor="ctr">
            <a:noAutofit/>
          </a:bodyPr>
          <a:lstStyle/>
          <a:p>
            <a:pPr algn="ctr"/>
            <a:r>
              <a:rPr lang="ja-JP" altLang="en-US" sz="2000" dirty="0">
                <a:latin typeface="ＭＳ ゴシック" panose="020B0609070205080204" pitchFamily="49" charset="-128"/>
                <a:ea typeface="ＭＳ ゴシック" panose="020B0609070205080204" pitchFamily="49" charset="-128"/>
              </a:rPr>
              <a:t>授業づくりの基本「５つの視点」</a:t>
            </a:r>
          </a:p>
        </p:txBody>
      </p:sp>
      <p:sp>
        <p:nvSpPr>
          <p:cNvPr id="6" name="テキスト ボックス 5">
            <a:extLst>
              <a:ext uri="{FF2B5EF4-FFF2-40B4-BE49-F238E27FC236}">
                <a16:creationId xmlns:a16="http://schemas.microsoft.com/office/drawing/2014/main" id="{326F62DB-7F29-4095-A29B-CA4235B1B198}"/>
              </a:ext>
            </a:extLst>
          </p:cNvPr>
          <p:cNvSpPr txBox="1"/>
          <p:nvPr/>
        </p:nvSpPr>
        <p:spPr>
          <a:xfrm>
            <a:off x="114603" y="6424579"/>
            <a:ext cx="8820000" cy="360000"/>
          </a:xfrm>
          <a:prstGeom prst="rect">
            <a:avLst/>
          </a:prstGeom>
          <a:noFill/>
        </p:spPr>
        <p:txBody>
          <a:bodyPr wrap="square" rtlCol="0" anchor="ctr" anchorCtr="0">
            <a:noAutofit/>
          </a:bodyPr>
          <a:lstStyle/>
          <a:p>
            <a:pPr algn="r"/>
            <a:r>
              <a:rPr lang="ja-JP" altLang="en-US" sz="1400" dirty="0">
                <a:latin typeface="ＭＳ ゴシック" panose="020B0609070205080204" pitchFamily="49" charset="-128"/>
                <a:ea typeface="ＭＳ ゴシック" panose="020B0609070205080204" pitchFamily="49" charset="-128"/>
              </a:rPr>
              <a:t>「令和５年度</a:t>
            </a:r>
            <a:r>
              <a:rPr kumimoji="1" lang="ja-JP" altLang="en-US" sz="1400" dirty="0">
                <a:latin typeface="ＭＳ ゴシック" panose="020B0609070205080204" pitchFamily="49" charset="-128"/>
                <a:ea typeface="ＭＳ ゴシック" panose="020B0609070205080204" pitchFamily="49" charset="-128"/>
              </a:rPr>
              <a:t>小学校教育課程改善の手引</a:t>
            </a:r>
            <a:r>
              <a:rPr kumimoji="1" lang="ja-JP" altLang="en-US" sz="1400" dirty="0" smtClean="0">
                <a:latin typeface="ＭＳ ゴシック" panose="020B0609070205080204" pitchFamily="49" charset="-128"/>
                <a:ea typeface="ＭＳ ゴシック" panose="020B0609070205080204" pitchFamily="49" charset="-128"/>
              </a:rPr>
              <a:t>」北海道</a:t>
            </a:r>
            <a:r>
              <a:rPr kumimoji="1" lang="ja-JP" altLang="en-US" sz="1400" dirty="0">
                <a:latin typeface="ＭＳ ゴシック" panose="020B0609070205080204" pitchFamily="49" charset="-128"/>
                <a:ea typeface="ＭＳ ゴシック" panose="020B0609070205080204" pitchFamily="49" charset="-128"/>
              </a:rPr>
              <a:t>教育</a:t>
            </a:r>
            <a:r>
              <a:rPr kumimoji="1" lang="ja-JP" altLang="en-US" sz="1400" dirty="0" smtClean="0">
                <a:latin typeface="ＭＳ ゴシック" panose="020B0609070205080204" pitchFamily="49" charset="-128"/>
                <a:ea typeface="ＭＳ ゴシック" panose="020B0609070205080204" pitchFamily="49" charset="-128"/>
              </a:rPr>
              <a:t>委員会（令和５年３月）</a:t>
            </a:r>
            <a:endParaRPr kumimoji="1" lang="ja-JP" altLang="en-US" sz="1400" dirty="0">
              <a:latin typeface="ＭＳ ゴシック" panose="020B0609070205080204" pitchFamily="49" charset="-128"/>
              <a:ea typeface="ＭＳ ゴシック" panose="020B0609070205080204" pitchFamily="49" charset="-128"/>
            </a:endParaRPr>
          </a:p>
        </p:txBody>
      </p:sp>
      <p:sp>
        <p:nvSpPr>
          <p:cNvPr id="7" name="正方形/長方形 6"/>
          <p:cNvSpPr/>
          <p:nvPr/>
        </p:nvSpPr>
        <p:spPr>
          <a:xfrm>
            <a:off x="4907814" y="1912194"/>
            <a:ext cx="4029770" cy="4154984"/>
          </a:xfrm>
          <a:prstGeom prst="rect">
            <a:avLst/>
          </a:prstGeom>
        </p:spPr>
        <p:txBody>
          <a:bodyPr wrap="square">
            <a:spAutoFit/>
          </a:bodyPr>
          <a:lstStyle/>
          <a:p>
            <a:pPr marL="352425" indent="-352425" algn="just"/>
            <a:r>
              <a:rPr lang="ja-JP" altLang="en-US" sz="2400" dirty="0">
                <a:latin typeface="ＭＳ ゴシック" panose="020B0609070205080204" pitchFamily="49" charset="-128"/>
                <a:ea typeface="ＭＳ ゴシック" panose="020B0609070205080204" pitchFamily="49" charset="-128"/>
              </a:rPr>
              <a:t>・</a:t>
            </a:r>
            <a:r>
              <a:rPr lang="ja-JP" altLang="en-US" sz="2400" b="1" dirty="0">
                <a:solidFill>
                  <a:srgbClr val="FF0000"/>
                </a:solidFill>
                <a:latin typeface="ＭＳ ゴシック" panose="020B0609070205080204" pitchFamily="49" charset="-128"/>
                <a:ea typeface="ＭＳ ゴシック" panose="020B0609070205080204" pitchFamily="49" charset="-128"/>
              </a:rPr>
              <a:t>主体的</a:t>
            </a:r>
            <a:r>
              <a:rPr lang="ja-JP" altLang="en-US" sz="2400" dirty="0">
                <a:latin typeface="ＭＳ ゴシック" panose="020B0609070205080204" pitchFamily="49" charset="-128"/>
                <a:ea typeface="ＭＳ ゴシック" panose="020B0609070205080204" pitchFamily="49" charset="-128"/>
              </a:rPr>
              <a:t>に学習に取り組めるよう、</a:t>
            </a:r>
            <a:r>
              <a:rPr lang="ja-JP" altLang="en-US" sz="2400" b="1" dirty="0">
                <a:solidFill>
                  <a:srgbClr val="FF0000"/>
                </a:solidFill>
                <a:latin typeface="ＭＳ ゴシック" panose="020B0609070205080204" pitchFamily="49" charset="-128"/>
                <a:ea typeface="ＭＳ ゴシック" panose="020B0609070205080204" pitchFamily="49" charset="-128"/>
              </a:rPr>
              <a:t>自身の学びや変容を自覚できる場面</a:t>
            </a:r>
            <a:r>
              <a:rPr lang="ja-JP" altLang="en-US" sz="2400" dirty="0">
                <a:latin typeface="ＭＳ ゴシック" panose="020B0609070205080204" pitchFamily="49" charset="-128"/>
                <a:ea typeface="ＭＳ ゴシック" panose="020B0609070205080204" pitchFamily="49" charset="-128"/>
              </a:rPr>
              <a:t>を設定する。 　</a:t>
            </a:r>
            <a:endParaRPr lang="en-US" altLang="ja-JP" sz="2400" dirty="0">
              <a:latin typeface="ＭＳ ゴシック" panose="020B0609070205080204" pitchFamily="49" charset="-128"/>
              <a:ea typeface="ＭＳ ゴシック" panose="020B0609070205080204" pitchFamily="49" charset="-128"/>
            </a:endParaRPr>
          </a:p>
          <a:p>
            <a:pPr marL="352425" indent="-352425" algn="just"/>
            <a:r>
              <a:rPr lang="ja-JP" altLang="en-US" sz="2400" dirty="0">
                <a:latin typeface="ＭＳ ゴシック" panose="020B0609070205080204" pitchFamily="49" charset="-128"/>
                <a:ea typeface="ＭＳ ゴシック" panose="020B0609070205080204" pitchFamily="49" charset="-128"/>
              </a:rPr>
              <a:t>・</a:t>
            </a:r>
            <a:r>
              <a:rPr lang="ja-JP" altLang="en-US" sz="2400" b="1" dirty="0">
                <a:solidFill>
                  <a:srgbClr val="FF0000"/>
                </a:solidFill>
                <a:latin typeface="ＭＳ ゴシック" panose="020B0609070205080204" pitchFamily="49" charset="-128"/>
                <a:ea typeface="ＭＳ ゴシック" panose="020B0609070205080204" pitchFamily="49" charset="-128"/>
              </a:rPr>
              <a:t>対話</a:t>
            </a:r>
            <a:r>
              <a:rPr lang="ja-JP" altLang="en-US" sz="2400" dirty="0">
                <a:latin typeface="ＭＳ ゴシック" panose="020B0609070205080204" pitchFamily="49" charset="-128"/>
                <a:ea typeface="ＭＳ ゴシック" panose="020B0609070205080204" pitchFamily="49" charset="-128"/>
              </a:rPr>
              <a:t>によって</a:t>
            </a:r>
            <a:r>
              <a:rPr lang="ja-JP" altLang="en-US" sz="2400" b="1" dirty="0">
                <a:solidFill>
                  <a:srgbClr val="FF0000"/>
                </a:solidFill>
                <a:latin typeface="ＭＳ ゴシック" panose="020B0609070205080204" pitchFamily="49" charset="-128"/>
                <a:ea typeface="ＭＳ ゴシック" panose="020B0609070205080204" pitchFamily="49" charset="-128"/>
              </a:rPr>
              <a:t>自分の考えなどを広げたり深めたりする場面</a:t>
            </a:r>
            <a:r>
              <a:rPr lang="ja-JP" altLang="en-US" sz="2400" dirty="0">
                <a:latin typeface="ＭＳ ゴシック" panose="020B0609070205080204" pitchFamily="49" charset="-128"/>
                <a:ea typeface="ＭＳ ゴシック" panose="020B0609070205080204" pitchFamily="49" charset="-128"/>
              </a:rPr>
              <a:t>を設定する。</a:t>
            </a:r>
            <a:endParaRPr lang="en-US" altLang="ja-JP" sz="2400" dirty="0">
              <a:latin typeface="ＭＳ ゴシック" panose="020B0609070205080204" pitchFamily="49" charset="-128"/>
              <a:ea typeface="ＭＳ ゴシック" panose="020B0609070205080204" pitchFamily="49" charset="-128"/>
            </a:endParaRPr>
          </a:p>
          <a:p>
            <a:pPr marL="274638" indent="-274638" algn="just"/>
            <a:r>
              <a:rPr lang="ja-JP" altLang="en-US" sz="2400" dirty="0">
                <a:latin typeface="ＭＳ ゴシック" panose="020B0609070205080204" pitchFamily="49" charset="-128"/>
                <a:ea typeface="ＭＳ ゴシック" panose="020B0609070205080204" pitchFamily="49" charset="-128"/>
              </a:rPr>
              <a:t>・</a:t>
            </a:r>
            <a:r>
              <a:rPr lang="ja-JP" altLang="en-US" sz="2400" b="1" dirty="0">
                <a:solidFill>
                  <a:srgbClr val="FF0000"/>
                </a:solidFill>
                <a:latin typeface="ＭＳ ゴシック" panose="020B0609070205080204" pitchFamily="49" charset="-128"/>
                <a:ea typeface="ＭＳ ゴシック" panose="020B0609070205080204" pitchFamily="49" charset="-128"/>
              </a:rPr>
              <a:t>学びの深まり</a:t>
            </a:r>
            <a:r>
              <a:rPr lang="ja-JP" altLang="en-US" sz="2400" dirty="0" smtClean="0">
                <a:latin typeface="ＭＳ ゴシック" panose="020B0609070205080204" pitchFamily="49" charset="-128"/>
                <a:ea typeface="ＭＳ ゴシック" panose="020B0609070205080204" pitchFamily="49" charset="-128"/>
              </a:rPr>
              <a:t>を作りだす</a:t>
            </a:r>
            <a:r>
              <a:rPr lang="ja-JP" altLang="en-US" sz="2400" dirty="0">
                <a:latin typeface="ＭＳ ゴシック" panose="020B0609070205080204" pitchFamily="49" charset="-128"/>
                <a:ea typeface="ＭＳ ゴシック" panose="020B0609070205080204" pitchFamily="49" charset="-128"/>
              </a:rPr>
              <a:t>ために</a:t>
            </a:r>
            <a:r>
              <a:rPr lang="ja-JP" altLang="en-US" sz="2400" b="1" dirty="0">
                <a:solidFill>
                  <a:srgbClr val="FF0000"/>
                </a:solidFill>
                <a:latin typeface="ＭＳ ゴシック" panose="020B0609070205080204" pitchFamily="49" charset="-128"/>
                <a:ea typeface="ＭＳ ゴシック" panose="020B0609070205080204" pitchFamily="49" charset="-128"/>
              </a:rPr>
              <a:t>児童が考える場面と教師が教える場面</a:t>
            </a:r>
            <a:r>
              <a:rPr lang="ja-JP" altLang="en-US" sz="2400" dirty="0">
                <a:latin typeface="ＭＳ ゴシック" panose="020B0609070205080204" pitchFamily="49" charset="-128"/>
                <a:ea typeface="ＭＳ ゴシック" panose="020B0609070205080204" pitchFamily="49" charset="-128"/>
              </a:rPr>
              <a:t>を組み立てる。</a:t>
            </a:r>
            <a:endParaRPr lang="en-US" altLang="ja-JP" sz="2400" dirty="0">
              <a:latin typeface="ＭＳ ゴシック" panose="020B0609070205080204" pitchFamily="49" charset="-128"/>
              <a:ea typeface="ＭＳ ゴシック" panose="020B0609070205080204" pitchFamily="49" charset="-128"/>
            </a:endParaRPr>
          </a:p>
        </p:txBody>
      </p:sp>
      <p:sp>
        <p:nvSpPr>
          <p:cNvPr id="8" name="正方形/長方形 7"/>
          <p:cNvSpPr/>
          <p:nvPr/>
        </p:nvSpPr>
        <p:spPr>
          <a:xfrm>
            <a:off x="114603" y="1672984"/>
            <a:ext cx="4136069" cy="646331"/>
          </a:xfrm>
          <a:prstGeom prst="rect">
            <a:avLst/>
          </a:prstGeom>
        </p:spPr>
        <p:txBody>
          <a:bodyPr wrap="none">
            <a:spAutoFit/>
          </a:bodyPr>
          <a:lstStyle/>
          <a:p>
            <a:r>
              <a:rPr lang="en-US" altLang="ja-JP" b="1" dirty="0">
                <a:solidFill>
                  <a:schemeClr val="bg1"/>
                </a:solidFill>
                <a:latin typeface="ＭＳ ゴシック" panose="020B0609070205080204" pitchFamily="49" charset="-128"/>
                <a:ea typeface="ＭＳ ゴシック" panose="020B0609070205080204" pitchFamily="49" charset="-128"/>
              </a:rPr>
              <a:t>〔</a:t>
            </a:r>
            <a:r>
              <a:rPr lang="ja-JP" altLang="en-US" b="1" dirty="0">
                <a:solidFill>
                  <a:schemeClr val="bg1"/>
                </a:solidFill>
                <a:latin typeface="ＭＳ ゴシック" panose="020B0609070205080204" pitchFamily="49" charset="-128"/>
                <a:ea typeface="ＭＳ ゴシック" panose="020B0609070205080204" pitchFamily="49" charset="-128"/>
              </a:rPr>
              <a:t>視点１</a:t>
            </a:r>
            <a:r>
              <a:rPr lang="en-US" altLang="ja-JP" b="1" dirty="0">
                <a:solidFill>
                  <a:schemeClr val="bg1"/>
                </a:solidFill>
                <a:latin typeface="ＭＳ ゴシック" panose="020B0609070205080204" pitchFamily="49" charset="-128"/>
                <a:ea typeface="ＭＳ ゴシック" panose="020B0609070205080204" pitchFamily="49" charset="-128"/>
              </a:rPr>
              <a:t>〕</a:t>
            </a:r>
            <a:r>
              <a:rPr lang="ja-JP" altLang="en-US" b="1" dirty="0">
                <a:solidFill>
                  <a:schemeClr val="bg1"/>
                </a:solidFill>
                <a:latin typeface="ＭＳ ゴシック" panose="020B0609070205080204" pitchFamily="49" charset="-128"/>
                <a:ea typeface="ＭＳ ゴシック" panose="020B0609070205080204" pitchFamily="49" charset="-128"/>
              </a:rPr>
              <a:t>育成を目指す資質・能力の</a:t>
            </a:r>
            <a:endParaRPr lang="en-US" altLang="ja-JP" b="1" dirty="0">
              <a:solidFill>
                <a:schemeClr val="bg1"/>
              </a:solidFill>
              <a:latin typeface="ＭＳ ゴシック" panose="020B0609070205080204" pitchFamily="49" charset="-128"/>
              <a:ea typeface="ＭＳ ゴシック" panose="020B0609070205080204" pitchFamily="49" charset="-128"/>
            </a:endParaRPr>
          </a:p>
          <a:p>
            <a:r>
              <a:rPr lang="ja-JP" altLang="en-US" b="1" dirty="0">
                <a:solidFill>
                  <a:schemeClr val="bg1"/>
                </a:solidFill>
                <a:latin typeface="ＭＳ ゴシック" panose="020B0609070205080204" pitchFamily="49" charset="-128"/>
                <a:ea typeface="ＭＳ ゴシック" panose="020B0609070205080204" pitchFamily="49" charset="-128"/>
              </a:rPr>
              <a:t>　　　　　明確化</a:t>
            </a:r>
          </a:p>
        </p:txBody>
      </p:sp>
      <p:sp>
        <p:nvSpPr>
          <p:cNvPr id="27" name="二等辺三角形 26"/>
          <p:cNvSpPr/>
          <p:nvPr/>
        </p:nvSpPr>
        <p:spPr>
          <a:xfrm rot="5400000">
            <a:off x="4336194" y="2849403"/>
            <a:ext cx="934761" cy="291034"/>
          </a:xfrm>
          <a:prstGeom prst="triangl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テキスト ボックス 23"/>
          <p:cNvSpPr txBox="1"/>
          <p:nvPr/>
        </p:nvSpPr>
        <p:spPr>
          <a:xfrm>
            <a:off x="180000" y="180000"/>
            <a:ext cx="8769007" cy="1077218"/>
          </a:xfrm>
          <a:prstGeom prst="rect">
            <a:avLst/>
          </a:prstGeom>
          <a:noFill/>
        </p:spPr>
        <p:txBody>
          <a:bodyPr wrap="square" rtlCol="0">
            <a:spAutoFit/>
          </a:bodyPr>
          <a:lstStyle/>
          <a:p>
            <a:pPr algn="just"/>
            <a:r>
              <a:rPr lang="ja-JP" altLang="en-US" sz="3200" dirty="0">
                <a:latin typeface="HGｺﾞｼｯｸE" panose="020B0909000000000000" pitchFamily="49" charset="-128"/>
                <a:ea typeface="HGｺﾞｼｯｸE" panose="020B0909000000000000" pitchFamily="49" charset="-128"/>
              </a:rPr>
              <a:t>１　</a:t>
            </a:r>
            <a:r>
              <a:rPr lang="ja-JP" altLang="ja-JP" sz="3200" dirty="0">
                <a:latin typeface="HGｺﾞｼｯｸE" panose="020B0909000000000000" pitchFamily="49" charset="-128"/>
                <a:ea typeface="HGｺﾞｼｯｸE" panose="020B0909000000000000" pitchFamily="49" charset="-128"/>
              </a:rPr>
              <a:t>「主体的・対話的で深い学び」の授業改善</a:t>
            </a:r>
            <a:endParaRPr lang="en-US" altLang="ja-JP" sz="3200" dirty="0">
              <a:latin typeface="HGｺﾞｼｯｸE" panose="020B0909000000000000" pitchFamily="49" charset="-128"/>
              <a:ea typeface="HGｺﾞｼｯｸE" panose="020B0909000000000000" pitchFamily="49" charset="-128"/>
            </a:endParaRPr>
          </a:p>
          <a:p>
            <a:pPr algn="just"/>
            <a:r>
              <a:rPr lang="ja-JP" altLang="en-US" sz="3200" dirty="0">
                <a:latin typeface="HGｺﾞｼｯｸE" panose="020B0909000000000000" pitchFamily="49" charset="-128"/>
                <a:ea typeface="HGｺﾞｼｯｸE" panose="020B0909000000000000" pitchFamily="49" charset="-128"/>
              </a:rPr>
              <a:t>　</a:t>
            </a:r>
            <a:r>
              <a:rPr lang="ja-JP" altLang="ja-JP" sz="3200" dirty="0">
                <a:latin typeface="HGｺﾞｼｯｸE" panose="020B0909000000000000" pitchFamily="49" charset="-128"/>
                <a:ea typeface="HGｺﾞｼｯｸE" panose="020B0909000000000000" pitchFamily="49" charset="-128"/>
              </a:rPr>
              <a:t>の視点について</a:t>
            </a:r>
            <a:endParaRPr kumimoji="1" lang="ja-JP" altLang="en-US" sz="3200" dirty="0">
              <a:latin typeface="HGｺﾞｼｯｸE" panose="020B0909000000000000" pitchFamily="49" charset="-128"/>
              <a:ea typeface="HGｺﾞｼｯｸE" panose="020B0909000000000000" pitchFamily="49" charset="-128"/>
            </a:endParaRPr>
          </a:p>
        </p:txBody>
      </p:sp>
      <p:sp>
        <p:nvSpPr>
          <p:cNvPr id="26" name="角丸四角形 25"/>
          <p:cNvSpPr/>
          <p:nvPr/>
        </p:nvSpPr>
        <p:spPr>
          <a:xfrm>
            <a:off x="255544" y="1680075"/>
            <a:ext cx="4323699" cy="720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latin typeface="ＭＳ ゴシック" panose="020B0609070205080204" pitchFamily="49" charset="-128"/>
                <a:ea typeface="ＭＳ ゴシック" panose="020B0609070205080204" pitchFamily="49" charset="-128"/>
              </a:rPr>
              <a:t>［視点１］育成を目指す資質・能力の</a:t>
            </a:r>
            <a:endParaRPr kumimoji="1" lang="en-US" altLang="ja-JP" dirty="0">
              <a:latin typeface="ＭＳ ゴシック" panose="020B0609070205080204" pitchFamily="49" charset="-128"/>
              <a:ea typeface="ＭＳ ゴシック" panose="020B0609070205080204" pitchFamily="49" charset="-128"/>
            </a:endParaRPr>
          </a:p>
          <a:p>
            <a:r>
              <a:rPr kumimoji="1" lang="ja-JP" altLang="en-US" dirty="0">
                <a:latin typeface="ＭＳ ゴシック" panose="020B0609070205080204" pitchFamily="49" charset="-128"/>
                <a:ea typeface="ＭＳ ゴシック" panose="020B0609070205080204" pitchFamily="49" charset="-128"/>
              </a:rPr>
              <a:t>　　　　　明確化</a:t>
            </a:r>
          </a:p>
        </p:txBody>
      </p:sp>
      <p:sp>
        <p:nvSpPr>
          <p:cNvPr id="29" name="角丸四角形 28"/>
          <p:cNvSpPr/>
          <p:nvPr/>
        </p:nvSpPr>
        <p:spPr>
          <a:xfrm>
            <a:off x="234910" y="2570096"/>
            <a:ext cx="4323699" cy="936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dirty="0">
                <a:latin typeface="ＭＳ ゴシック" panose="020B0609070205080204" pitchFamily="49" charset="-128"/>
                <a:ea typeface="ＭＳ ゴシック" panose="020B0609070205080204" pitchFamily="49" charset="-128"/>
              </a:rPr>
              <a:t>［視点２］</a:t>
            </a:r>
            <a:r>
              <a:rPr lang="ja-JP" altLang="en-US" dirty="0">
                <a:latin typeface="ＭＳ ゴシック" panose="020B0609070205080204" pitchFamily="49" charset="-128"/>
                <a:ea typeface="ＭＳ ゴシック" panose="020B0609070205080204" pitchFamily="49" charset="-128"/>
              </a:rPr>
              <a:t>内容や時間のまとまりを</a:t>
            </a:r>
            <a:endParaRPr lang="en-US" altLang="ja-JP" dirty="0">
              <a:latin typeface="ＭＳ ゴシック" panose="020B0609070205080204" pitchFamily="49" charset="-128"/>
              <a:ea typeface="ＭＳ ゴシック" panose="020B0609070205080204" pitchFamily="49" charset="-128"/>
            </a:endParaRPr>
          </a:p>
          <a:p>
            <a:r>
              <a:rPr lang="ja-JP" altLang="en-US" dirty="0">
                <a:latin typeface="ＭＳ ゴシック" panose="020B0609070205080204" pitchFamily="49" charset="-128"/>
                <a:ea typeface="ＭＳ ゴシック" panose="020B0609070205080204" pitchFamily="49" charset="-128"/>
              </a:rPr>
              <a:t>　　　　　見通した単元（題材）の</a:t>
            </a:r>
            <a:endParaRPr lang="en-US" altLang="ja-JP" dirty="0">
              <a:latin typeface="ＭＳ ゴシック" panose="020B0609070205080204" pitchFamily="49" charset="-128"/>
              <a:ea typeface="ＭＳ ゴシック" panose="020B0609070205080204" pitchFamily="49" charset="-128"/>
            </a:endParaRPr>
          </a:p>
          <a:p>
            <a:r>
              <a:rPr lang="ja-JP" altLang="en-US" dirty="0">
                <a:latin typeface="ＭＳ ゴシック" panose="020B0609070205080204" pitchFamily="49" charset="-128"/>
                <a:ea typeface="ＭＳ ゴシック" panose="020B0609070205080204" pitchFamily="49" charset="-128"/>
              </a:rPr>
              <a:t>　　　　　デザイン</a:t>
            </a:r>
          </a:p>
          <a:p>
            <a:endParaRPr kumimoji="1" lang="en-US" altLang="ja-JP" dirty="0">
              <a:latin typeface="ＭＳ ゴシック" panose="020B0609070205080204" pitchFamily="49" charset="-128"/>
              <a:ea typeface="ＭＳ ゴシック" panose="020B0609070205080204" pitchFamily="49" charset="-128"/>
            </a:endParaRPr>
          </a:p>
        </p:txBody>
      </p:sp>
      <p:sp>
        <p:nvSpPr>
          <p:cNvPr id="30" name="角丸四角形 29"/>
          <p:cNvSpPr/>
          <p:nvPr/>
        </p:nvSpPr>
        <p:spPr>
          <a:xfrm>
            <a:off x="255544" y="3625061"/>
            <a:ext cx="4323699" cy="104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latin typeface="ＭＳ ゴシック" panose="020B0609070205080204" pitchFamily="49" charset="-128"/>
                <a:ea typeface="ＭＳ ゴシック" panose="020B0609070205080204" pitchFamily="49" charset="-128"/>
              </a:rPr>
              <a:t>［視点３］</a:t>
            </a:r>
            <a:r>
              <a:rPr lang="en-US" altLang="ja-JP" dirty="0">
                <a:latin typeface="ＭＳ ゴシック" panose="020B0609070205080204" pitchFamily="49" charset="-128"/>
                <a:ea typeface="ＭＳ ゴシック" panose="020B0609070205080204" pitchFamily="49" charset="-128"/>
              </a:rPr>
              <a:t>｢</a:t>
            </a:r>
            <a:r>
              <a:rPr lang="ja-JP" altLang="en-US" dirty="0">
                <a:latin typeface="ＭＳ ゴシック" panose="020B0609070205080204" pitchFamily="49" charset="-128"/>
                <a:ea typeface="ＭＳ ゴシック" panose="020B0609070205080204" pitchFamily="49" charset="-128"/>
              </a:rPr>
              <a:t>個別最適な学び</a:t>
            </a:r>
            <a:r>
              <a:rPr lang="en-US" altLang="ja-JP" dirty="0">
                <a:latin typeface="ＭＳ ゴシック" panose="020B0609070205080204" pitchFamily="49" charset="-128"/>
                <a:ea typeface="ＭＳ ゴシック" panose="020B0609070205080204" pitchFamily="49" charset="-128"/>
              </a:rPr>
              <a:t>｣</a:t>
            </a:r>
            <a:r>
              <a:rPr lang="ja-JP" altLang="en-US" dirty="0">
                <a:latin typeface="ＭＳ ゴシック" panose="020B0609070205080204" pitchFamily="49" charset="-128"/>
                <a:ea typeface="ＭＳ ゴシック" panose="020B0609070205080204" pitchFamily="49" charset="-128"/>
              </a:rPr>
              <a:t>と</a:t>
            </a:r>
            <a:r>
              <a:rPr lang="en-US" altLang="ja-JP" dirty="0">
                <a:latin typeface="ＭＳ ゴシック" panose="020B0609070205080204" pitchFamily="49" charset="-128"/>
                <a:ea typeface="ＭＳ ゴシック" panose="020B0609070205080204" pitchFamily="49" charset="-128"/>
              </a:rPr>
              <a:t>｢</a:t>
            </a:r>
            <a:r>
              <a:rPr lang="ja-JP" altLang="en-US" dirty="0">
                <a:latin typeface="ＭＳ ゴシック" panose="020B0609070205080204" pitchFamily="49" charset="-128"/>
                <a:ea typeface="ＭＳ ゴシック" panose="020B0609070205080204" pitchFamily="49" charset="-128"/>
              </a:rPr>
              <a:t>協働的</a:t>
            </a:r>
            <a:endParaRPr lang="en-US" altLang="ja-JP" dirty="0">
              <a:latin typeface="ＭＳ ゴシック" panose="020B0609070205080204" pitchFamily="49" charset="-128"/>
              <a:ea typeface="ＭＳ ゴシック" panose="020B0609070205080204" pitchFamily="49" charset="-128"/>
            </a:endParaRPr>
          </a:p>
          <a:p>
            <a:r>
              <a:rPr lang="ja-JP" altLang="en-US" dirty="0">
                <a:latin typeface="ＭＳ ゴシック" panose="020B0609070205080204" pitchFamily="49" charset="-128"/>
                <a:ea typeface="ＭＳ ゴシック" panose="020B0609070205080204" pitchFamily="49" charset="-128"/>
              </a:rPr>
              <a:t>　　　　　な学び</a:t>
            </a:r>
            <a:r>
              <a:rPr lang="en-US" altLang="ja-JP" dirty="0">
                <a:latin typeface="ＭＳ ゴシック" panose="020B0609070205080204" pitchFamily="49" charset="-128"/>
                <a:ea typeface="ＭＳ ゴシック" panose="020B0609070205080204" pitchFamily="49" charset="-128"/>
              </a:rPr>
              <a:t>｣</a:t>
            </a:r>
            <a:r>
              <a:rPr lang="ja-JP" altLang="en-US" dirty="0">
                <a:latin typeface="ＭＳ ゴシック" panose="020B0609070205080204" pitchFamily="49" charset="-128"/>
                <a:ea typeface="ＭＳ ゴシック" panose="020B0609070205080204" pitchFamily="49" charset="-128"/>
              </a:rPr>
              <a:t>の一体的な充実を支</a:t>
            </a:r>
            <a:endParaRPr lang="en-US" altLang="ja-JP" dirty="0">
              <a:latin typeface="ＭＳ ゴシック" panose="020B0609070205080204" pitchFamily="49" charset="-128"/>
              <a:ea typeface="ＭＳ ゴシック" panose="020B0609070205080204" pitchFamily="49" charset="-128"/>
            </a:endParaRPr>
          </a:p>
          <a:p>
            <a:r>
              <a:rPr lang="ja-JP" altLang="en-US" dirty="0">
                <a:latin typeface="ＭＳ ゴシック" panose="020B0609070205080204" pitchFamily="49" charset="-128"/>
                <a:ea typeface="ＭＳ ゴシック" panose="020B0609070205080204" pitchFamily="49" charset="-128"/>
              </a:rPr>
              <a:t>　　　　　える手立て</a:t>
            </a:r>
          </a:p>
        </p:txBody>
      </p:sp>
      <p:sp>
        <p:nvSpPr>
          <p:cNvPr id="31" name="角丸四角形 30"/>
          <p:cNvSpPr/>
          <p:nvPr/>
        </p:nvSpPr>
        <p:spPr>
          <a:xfrm>
            <a:off x="255544" y="4726625"/>
            <a:ext cx="4323699" cy="720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latin typeface="ＭＳ ゴシック" panose="020B0609070205080204" pitchFamily="49" charset="-128"/>
                <a:ea typeface="ＭＳ ゴシック" panose="020B0609070205080204" pitchFamily="49" charset="-128"/>
              </a:rPr>
              <a:t>［視点</a:t>
            </a:r>
            <a:r>
              <a:rPr lang="ja-JP" altLang="en-US" dirty="0">
                <a:latin typeface="ＭＳ ゴシック" panose="020B0609070205080204" pitchFamily="49" charset="-128"/>
                <a:ea typeface="ＭＳ ゴシック" panose="020B0609070205080204" pitchFamily="49" charset="-128"/>
              </a:rPr>
              <a:t>４］全ての児童が安心して学ぶ</a:t>
            </a:r>
            <a:endParaRPr lang="en-US" altLang="ja-JP" dirty="0">
              <a:latin typeface="ＭＳ ゴシック" panose="020B0609070205080204" pitchFamily="49" charset="-128"/>
              <a:ea typeface="ＭＳ ゴシック" panose="020B0609070205080204" pitchFamily="49" charset="-128"/>
            </a:endParaRPr>
          </a:p>
          <a:p>
            <a:r>
              <a:rPr lang="ja-JP" altLang="en-US" dirty="0">
                <a:latin typeface="ＭＳ ゴシック" panose="020B0609070205080204" pitchFamily="49" charset="-128"/>
                <a:ea typeface="ＭＳ ゴシック" panose="020B0609070205080204" pitchFamily="49" charset="-128"/>
              </a:rPr>
              <a:t>　　　　　ことができる環境づくり</a:t>
            </a:r>
          </a:p>
        </p:txBody>
      </p:sp>
      <p:sp>
        <p:nvSpPr>
          <p:cNvPr id="32" name="角丸四角形 31"/>
          <p:cNvSpPr/>
          <p:nvPr/>
        </p:nvSpPr>
        <p:spPr>
          <a:xfrm>
            <a:off x="255544" y="5541346"/>
            <a:ext cx="4323699" cy="864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dirty="0">
                <a:latin typeface="ＭＳ ゴシック" panose="020B0609070205080204" pitchFamily="49" charset="-128"/>
                <a:ea typeface="ＭＳ ゴシック" panose="020B0609070205080204" pitchFamily="49" charset="-128"/>
              </a:rPr>
              <a:t>［視点</a:t>
            </a:r>
            <a:r>
              <a:rPr lang="ja-JP" altLang="en-US" dirty="0">
                <a:latin typeface="ＭＳ ゴシック" panose="020B0609070205080204" pitchFamily="49" charset="-128"/>
                <a:ea typeface="ＭＳ ゴシック" panose="020B0609070205080204" pitchFamily="49" charset="-128"/>
              </a:rPr>
              <a:t>５］特別な配慮を必要とする児</a:t>
            </a:r>
            <a:endParaRPr lang="en-US" altLang="ja-JP" dirty="0">
              <a:latin typeface="ＭＳ ゴシック" panose="020B0609070205080204" pitchFamily="49" charset="-128"/>
              <a:ea typeface="ＭＳ ゴシック" panose="020B0609070205080204" pitchFamily="49" charset="-128"/>
            </a:endParaRPr>
          </a:p>
          <a:p>
            <a:r>
              <a:rPr lang="ja-JP" altLang="en-US" dirty="0">
                <a:latin typeface="ＭＳ ゴシック" panose="020B0609070205080204" pitchFamily="49" charset="-128"/>
                <a:ea typeface="ＭＳ ゴシック" panose="020B0609070205080204" pitchFamily="49" charset="-128"/>
              </a:rPr>
              <a:t>　　　　　童への指導内容や指導方法</a:t>
            </a:r>
            <a:endParaRPr lang="en-US" altLang="ja-JP" dirty="0">
              <a:latin typeface="ＭＳ ゴシック" panose="020B0609070205080204" pitchFamily="49" charset="-128"/>
              <a:ea typeface="ＭＳ ゴシック" panose="020B0609070205080204" pitchFamily="49" charset="-128"/>
            </a:endParaRPr>
          </a:p>
          <a:p>
            <a:r>
              <a:rPr lang="ja-JP" altLang="en-US" dirty="0">
                <a:latin typeface="ＭＳ ゴシック" panose="020B0609070205080204" pitchFamily="49" charset="-128"/>
                <a:ea typeface="ＭＳ ゴシック" panose="020B0609070205080204" pitchFamily="49" charset="-128"/>
              </a:rPr>
              <a:t>　　　　　の工夫</a:t>
            </a:r>
          </a:p>
        </p:txBody>
      </p:sp>
      <p:sp>
        <p:nvSpPr>
          <p:cNvPr id="23" name="角丸四角形 22"/>
          <p:cNvSpPr/>
          <p:nvPr/>
        </p:nvSpPr>
        <p:spPr>
          <a:xfrm>
            <a:off x="170182" y="2468821"/>
            <a:ext cx="4464000" cy="1116000"/>
          </a:xfrm>
          <a:prstGeom prst="roundRect">
            <a:avLst>
              <a:gd name="adj" fmla="val 3914"/>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6682177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032" y="926941"/>
            <a:ext cx="8474603" cy="49707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正方形/長方形 2"/>
          <p:cNvSpPr/>
          <p:nvPr/>
        </p:nvSpPr>
        <p:spPr>
          <a:xfrm>
            <a:off x="347427" y="981426"/>
            <a:ext cx="8474603" cy="400110"/>
          </a:xfrm>
          <a:prstGeom prst="rect">
            <a:avLst/>
          </a:prstGeom>
        </p:spPr>
        <p:txBody>
          <a:bodyPr wrap="square">
            <a:spAutoFit/>
          </a:bodyPr>
          <a:lstStyle/>
          <a:p>
            <a:pPr marL="252000" indent="-457200"/>
            <a:r>
              <a:rPr lang="ja-JP" altLang="en-US" sz="2000" dirty="0">
                <a:solidFill>
                  <a:schemeClr val="bg1"/>
                </a:solidFill>
                <a:latin typeface="ＭＳ ゴシック" panose="020B0609070205080204" pitchFamily="49" charset="-128"/>
                <a:ea typeface="ＭＳ ゴシック" panose="020B0609070205080204" pitchFamily="49" charset="-128"/>
              </a:rPr>
              <a:t>○　</a:t>
            </a:r>
            <a:r>
              <a:rPr lang="ja-JP" altLang="en-US" sz="2000" b="1" u="sng" dirty="0">
                <a:solidFill>
                  <a:schemeClr val="bg1"/>
                </a:solidFill>
                <a:latin typeface="ＭＳ ゴシック" panose="020B0609070205080204" pitchFamily="49" charset="-128"/>
                <a:ea typeface="ＭＳ ゴシック" panose="020B0609070205080204" pitchFamily="49" charset="-128"/>
              </a:rPr>
              <a:t>主体的</a:t>
            </a:r>
            <a:r>
              <a:rPr lang="ja-JP" altLang="en-US" sz="2000" dirty="0">
                <a:solidFill>
                  <a:schemeClr val="bg1"/>
                </a:solidFill>
                <a:latin typeface="ＭＳ ゴシック" panose="020B0609070205080204" pitchFamily="49" charset="-128"/>
                <a:ea typeface="ＭＳ ゴシック" panose="020B0609070205080204" pitchFamily="49" charset="-128"/>
              </a:rPr>
              <a:t>に学習に取り組めるよう、</a:t>
            </a:r>
            <a:r>
              <a:rPr lang="ja-JP" altLang="en-US" sz="2000" b="1" u="sng" dirty="0">
                <a:solidFill>
                  <a:schemeClr val="bg1"/>
                </a:solidFill>
                <a:latin typeface="ＭＳ ゴシック" panose="020B0609070205080204" pitchFamily="49" charset="-128"/>
                <a:ea typeface="ＭＳ ゴシック" panose="020B0609070205080204" pitchFamily="49" charset="-128"/>
              </a:rPr>
              <a:t>自身の学びや変容を自覚する</a:t>
            </a:r>
            <a:endParaRPr lang="ja-JP" altLang="en-US" sz="2000" b="1" u="sng" dirty="0">
              <a:solidFill>
                <a:schemeClr val="bg1"/>
              </a:solidFill>
            </a:endParaRPr>
          </a:p>
        </p:txBody>
      </p:sp>
      <p:sp>
        <p:nvSpPr>
          <p:cNvPr id="10" name="角丸四角形 9"/>
          <p:cNvSpPr/>
          <p:nvPr/>
        </p:nvSpPr>
        <p:spPr>
          <a:xfrm>
            <a:off x="296393" y="1594534"/>
            <a:ext cx="3957231" cy="4731334"/>
          </a:xfrm>
          <a:prstGeom prst="roundRect">
            <a:avLst>
              <a:gd name="adj" fmla="val 4517"/>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 name="角丸四角形 10"/>
          <p:cNvSpPr/>
          <p:nvPr/>
        </p:nvSpPr>
        <p:spPr>
          <a:xfrm>
            <a:off x="4370074" y="1564126"/>
            <a:ext cx="4387561" cy="4731335"/>
          </a:xfrm>
          <a:prstGeom prst="roundRect">
            <a:avLst>
              <a:gd name="adj" fmla="val 4517"/>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p:cNvSpPr txBox="1"/>
          <p:nvPr/>
        </p:nvSpPr>
        <p:spPr>
          <a:xfrm>
            <a:off x="1013488" y="1594534"/>
            <a:ext cx="2717075" cy="461665"/>
          </a:xfrm>
          <a:prstGeom prst="rect">
            <a:avLst/>
          </a:prstGeom>
          <a:noFill/>
        </p:spPr>
        <p:txBody>
          <a:bodyPr wrap="square" rtlCol="0">
            <a:spAutoFit/>
          </a:bodyPr>
          <a:lstStyle/>
          <a:p>
            <a:r>
              <a:rPr lang="ja-JP" altLang="en-US" sz="2400" dirty="0">
                <a:latin typeface="ＭＳ ゴシック" panose="020B0609070205080204" pitchFamily="49" charset="-128"/>
                <a:ea typeface="ＭＳ ゴシック" panose="020B0609070205080204" pitchFamily="49" charset="-128"/>
              </a:rPr>
              <a:t>＜学習者の視点＞</a:t>
            </a:r>
            <a:endParaRPr kumimoji="1" lang="ja-JP" altLang="en-US" sz="2400" dirty="0">
              <a:latin typeface="ＭＳ ゴシック" panose="020B0609070205080204" pitchFamily="49" charset="-128"/>
              <a:ea typeface="ＭＳ ゴシック" panose="020B0609070205080204" pitchFamily="49" charset="-128"/>
            </a:endParaRPr>
          </a:p>
        </p:txBody>
      </p:sp>
      <p:sp>
        <p:nvSpPr>
          <p:cNvPr id="13" name="テキスト ボックス 12"/>
          <p:cNvSpPr txBox="1"/>
          <p:nvPr/>
        </p:nvSpPr>
        <p:spPr>
          <a:xfrm>
            <a:off x="5250589" y="1560157"/>
            <a:ext cx="2717075" cy="461665"/>
          </a:xfrm>
          <a:prstGeom prst="rect">
            <a:avLst/>
          </a:prstGeom>
          <a:noFill/>
        </p:spPr>
        <p:txBody>
          <a:bodyPr wrap="square" rtlCol="0">
            <a:spAutoFit/>
          </a:bodyPr>
          <a:lstStyle/>
          <a:p>
            <a:r>
              <a:rPr lang="ja-JP" altLang="en-US" sz="2400" dirty="0">
                <a:latin typeface="ＭＳ ゴシック" panose="020B0609070205080204" pitchFamily="49" charset="-128"/>
                <a:ea typeface="ＭＳ ゴシック" panose="020B0609070205080204" pitchFamily="49" charset="-128"/>
              </a:rPr>
              <a:t>＜授業者の視点＞</a:t>
            </a:r>
            <a:endParaRPr kumimoji="1" lang="ja-JP" altLang="en-US" sz="2400" dirty="0">
              <a:latin typeface="ＭＳ ゴシック" panose="020B0609070205080204" pitchFamily="49" charset="-128"/>
              <a:ea typeface="ＭＳ ゴシック" panose="020B0609070205080204" pitchFamily="49" charset="-128"/>
            </a:endParaRPr>
          </a:p>
        </p:txBody>
      </p:sp>
      <p:sp>
        <p:nvSpPr>
          <p:cNvPr id="14" name="テキスト ボックス 13"/>
          <p:cNvSpPr txBox="1"/>
          <p:nvPr/>
        </p:nvSpPr>
        <p:spPr>
          <a:xfrm>
            <a:off x="313402" y="2368154"/>
            <a:ext cx="3940222" cy="2862322"/>
          </a:xfrm>
          <a:prstGeom prst="rect">
            <a:avLst/>
          </a:prstGeom>
          <a:noFill/>
        </p:spPr>
        <p:txBody>
          <a:bodyPr wrap="square" rtlCol="0">
            <a:spAutoFit/>
          </a:bodyPr>
          <a:lstStyle/>
          <a:p>
            <a:r>
              <a:rPr lang="ja-JP" altLang="en-US" dirty="0">
                <a:latin typeface="ＭＳ ゴシック" panose="020B0609070205080204" pitchFamily="49" charset="-128"/>
                <a:ea typeface="ＭＳ ゴシック" panose="020B0609070205080204" pitchFamily="49" charset="-128"/>
              </a:rPr>
              <a:t>・学ぶことに興味や関心を持つ</a:t>
            </a:r>
            <a:endParaRPr lang="en-US" altLang="ja-JP" dirty="0">
              <a:latin typeface="ＭＳ ゴシック" panose="020B0609070205080204" pitchFamily="49" charset="-128"/>
              <a:ea typeface="ＭＳ ゴシック" panose="020B0609070205080204" pitchFamily="49" charset="-128"/>
            </a:endParaRPr>
          </a:p>
          <a:p>
            <a:endParaRPr lang="en-US" altLang="ja-JP" dirty="0">
              <a:latin typeface="ＭＳ ゴシック" panose="020B0609070205080204" pitchFamily="49" charset="-128"/>
              <a:ea typeface="ＭＳ ゴシック" panose="020B0609070205080204" pitchFamily="49" charset="-128"/>
            </a:endParaRPr>
          </a:p>
          <a:p>
            <a:pPr marL="247650" indent="-247650"/>
            <a:r>
              <a:rPr lang="ja-JP" altLang="en-US" dirty="0">
                <a:latin typeface="ＭＳ ゴシック" panose="020B0609070205080204" pitchFamily="49" charset="-128"/>
                <a:ea typeface="ＭＳ ゴシック" panose="020B0609070205080204" pitchFamily="49" charset="-128"/>
              </a:rPr>
              <a:t>・自己のキャリア形成の方向性と</a:t>
            </a:r>
            <a:endParaRPr lang="en-US" altLang="ja-JP" dirty="0">
              <a:latin typeface="ＭＳ ゴシック" panose="020B0609070205080204" pitchFamily="49" charset="-128"/>
              <a:ea typeface="ＭＳ ゴシック" panose="020B0609070205080204" pitchFamily="49" charset="-128"/>
            </a:endParaRPr>
          </a:p>
          <a:p>
            <a:pPr marL="247650" indent="-247650"/>
            <a:r>
              <a:rPr lang="ja-JP" altLang="en-US" dirty="0">
                <a:latin typeface="ＭＳ ゴシック" panose="020B0609070205080204" pitchFamily="49" charset="-128"/>
                <a:ea typeface="ＭＳ ゴシック" panose="020B0609070205080204" pitchFamily="49" charset="-128"/>
              </a:rPr>
              <a:t>　関連付ける</a:t>
            </a:r>
            <a:endParaRPr lang="en-US" altLang="ja-JP" dirty="0">
              <a:latin typeface="ＭＳ ゴシック" panose="020B0609070205080204" pitchFamily="49" charset="-128"/>
              <a:ea typeface="ＭＳ ゴシック" panose="020B0609070205080204" pitchFamily="49" charset="-128"/>
            </a:endParaRPr>
          </a:p>
          <a:p>
            <a:pPr marL="247650" indent="-247650"/>
            <a:endParaRPr lang="en-US" altLang="ja-JP" dirty="0">
              <a:latin typeface="ＭＳ ゴシック" panose="020B0609070205080204" pitchFamily="49" charset="-128"/>
              <a:ea typeface="ＭＳ ゴシック" panose="020B0609070205080204" pitchFamily="49" charset="-128"/>
            </a:endParaRPr>
          </a:p>
          <a:p>
            <a:r>
              <a:rPr lang="ja-JP" altLang="en-US" dirty="0">
                <a:latin typeface="ＭＳ ゴシック" panose="020B0609070205080204" pitchFamily="49" charset="-128"/>
                <a:ea typeface="ＭＳ ゴシック" panose="020B0609070205080204" pitchFamily="49" charset="-128"/>
              </a:rPr>
              <a:t>・見通し</a:t>
            </a:r>
            <a:r>
              <a:rPr lang="ja-JP" altLang="en-US" dirty="0" smtClean="0">
                <a:latin typeface="ＭＳ ゴシック" panose="020B0609070205080204" pitchFamily="49" charset="-128"/>
                <a:ea typeface="ＭＳ ゴシック" panose="020B0609070205080204" pitchFamily="49" charset="-128"/>
              </a:rPr>
              <a:t>を持つ</a:t>
            </a:r>
            <a:endParaRPr lang="en-US" altLang="ja-JP" dirty="0">
              <a:latin typeface="ＭＳ ゴシック" panose="020B0609070205080204" pitchFamily="49" charset="-128"/>
              <a:ea typeface="ＭＳ ゴシック" panose="020B0609070205080204" pitchFamily="49" charset="-128"/>
            </a:endParaRPr>
          </a:p>
          <a:p>
            <a:r>
              <a:rPr lang="ja-JP" altLang="en-US" dirty="0">
                <a:latin typeface="ＭＳ ゴシック" panose="020B0609070205080204" pitchFamily="49" charset="-128"/>
                <a:ea typeface="ＭＳ ゴシック" panose="020B0609070205080204" pitchFamily="49" charset="-128"/>
              </a:rPr>
              <a:t>・粘り強く取り組む</a:t>
            </a:r>
            <a:endParaRPr lang="en-US" altLang="ja-JP" dirty="0">
              <a:latin typeface="ＭＳ ゴシック" panose="020B0609070205080204" pitchFamily="49" charset="-128"/>
              <a:ea typeface="ＭＳ ゴシック" panose="020B0609070205080204" pitchFamily="49" charset="-128"/>
            </a:endParaRPr>
          </a:p>
          <a:p>
            <a:endParaRPr lang="en-US" altLang="ja-JP" dirty="0">
              <a:latin typeface="ＭＳ ゴシック" panose="020B0609070205080204" pitchFamily="49" charset="-128"/>
              <a:ea typeface="ＭＳ ゴシック" panose="020B0609070205080204" pitchFamily="49" charset="-128"/>
            </a:endParaRPr>
          </a:p>
          <a:p>
            <a:pPr marL="261938" indent="-261938"/>
            <a:r>
              <a:rPr lang="ja-JP" altLang="en-US" dirty="0">
                <a:latin typeface="ＭＳ ゴシック" panose="020B0609070205080204" pitchFamily="49" charset="-128"/>
                <a:ea typeface="ＭＳ ゴシック" panose="020B0609070205080204" pitchFamily="49" charset="-128"/>
              </a:rPr>
              <a:t>・自己の学習活動を振り返って次につなげる</a:t>
            </a:r>
            <a:endParaRPr kumimoji="1" lang="ja-JP" altLang="en-US" dirty="0">
              <a:latin typeface="ＭＳ ゴシック" panose="020B0609070205080204" pitchFamily="49" charset="-128"/>
              <a:ea typeface="ＭＳ ゴシック" panose="020B0609070205080204" pitchFamily="49" charset="-128"/>
            </a:endParaRPr>
          </a:p>
        </p:txBody>
      </p:sp>
      <p:sp>
        <p:nvSpPr>
          <p:cNvPr id="15" name="テキスト ボックス 14"/>
          <p:cNvSpPr txBox="1"/>
          <p:nvPr/>
        </p:nvSpPr>
        <p:spPr>
          <a:xfrm>
            <a:off x="4370074" y="1988160"/>
            <a:ext cx="4504233" cy="4524315"/>
          </a:xfrm>
          <a:prstGeom prst="rect">
            <a:avLst/>
          </a:prstGeom>
          <a:noFill/>
        </p:spPr>
        <p:txBody>
          <a:bodyPr wrap="square" rtlCol="0">
            <a:spAutoFit/>
          </a:bodyPr>
          <a:lstStyle/>
          <a:p>
            <a:r>
              <a:rPr lang="ja-JP" altLang="en-US" dirty="0">
                <a:latin typeface="ＭＳ ゴシック" panose="020B0609070205080204" pitchFamily="49" charset="-128"/>
                <a:ea typeface="ＭＳ ゴシック" panose="020B0609070205080204" pitchFamily="49" charset="-128"/>
              </a:rPr>
              <a:t>・既習事項を振り返る </a:t>
            </a:r>
            <a:endParaRPr lang="en-US" altLang="ja-JP" dirty="0">
              <a:latin typeface="ＭＳ ゴシック" panose="020B0609070205080204" pitchFamily="49" charset="-128"/>
              <a:ea typeface="ＭＳ ゴシック" panose="020B0609070205080204" pitchFamily="49" charset="-128"/>
            </a:endParaRPr>
          </a:p>
          <a:p>
            <a:r>
              <a:rPr lang="ja-JP" altLang="en-US" dirty="0">
                <a:latin typeface="ＭＳ ゴシック" panose="020B0609070205080204" pitchFamily="49" charset="-128"/>
                <a:ea typeface="ＭＳ ゴシック" panose="020B0609070205080204" pitchFamily="49" charset="-128"/>
              </a:rPr>
              <a:t>・具体物を提示して</a:t>
            </a:r>
            <a:r>
              <a:rPr lang="ja-JP" altLang="en-US" dirty="0" smtClean="0">
                <a:latin typeface="ＭＳ ゴシック" panose="020B0609070205080204" pitchFamily="49" charset="-128"/>
                <a:ea typeface="ＭＳ ゴシック" panose="020B0609070205080204" pitchFamily="49" charset="-128"/>
              </a:rPr>
              <a:t>引き付ける</a:t>
            </a:r>
            <a:endParaRPr lang="en-US" altLang="ja-JP" dirty="0">
              <a:latin typeface="ＭＳ ゴシック" panose="020B0609070205080204" pitchFamily="49" charset="-128"/>
              <a:ea typeface="ＭＳ ゴシック" panose="020B0609070205080204" pitchFamily="49" charset="-128"/>
            </a:endParaRPr>
          </a:p>
          <a:p>
            <a:pPr marL="157163" indent="-157163"/>
            <a:r>
              <a:rPr lang="ja-JP" altLang="en-US" dirty="0">
                <a:latin typeface="ＭＳ ゴシック" panose="020B0609070205080204" pitchFamily="49" charset="-128"/>
                <a:ea typeface="ＭＳ ゴシック" panose="020B0609070205080204" pitchFamily="49" charset="-128"/>
              </a:rPr>
              <a:t>・子供が明らかにしたく</a:t>
            </a:r>
            <a:r>
              <a:rPr lang="ja-JP" altLang="en-US" dirty="0" smtClean="0">
                <a:latin typeface="ＭＳ ゴシック" panose="020B0609070205080204" pitchFamily="49" charset="-128"/>
                <a:ea typeface="ＭＳ ゴシック" panose="020B0609070205080204" pitchFamily="49" charset="-128"/>
              </a:rPr>
              <a:t>なる学習</a:t>
            </a:r>
            <a:r>
              <a:rPr lang="ja-JP" altLang="en-US" dirty="0">
                <a:latin typeface="ＭＳ ゴシック" panose="020B0609070205080204" pitchFamily="49" charset="-128"/>
                <a:ea typeface="ＭＳ ゴシック" panose="020B0609070205080204" pitchFamily="49" charset="-128"/>
              </a:rPr>
              <a:t>課題を</a:t>
            </a:r>
            <a:endParaRPr lang="en-US" altLang="ja-JP" dirty="0">
              <a:latin typeface="ＭＳ ゴシック" panose="020B0609070205080204" pitchFamily="49" charset="-128"/>
              <a:ea typeface="ＭＳ ゴシック" panose="020B0609070205080204" pitchFamily="49" charset="-128"/>
            </a:endParaRPr>
          </a:p>
          <a:p>
            <a:pPr marL="157163" indent="-157163"/>
            <a:r>
              <a:rPr lang="ja-JP" altLang="en-US" dirty="0">
                <a:latin typeface="ＭＳ ゴシック" panose="020B0609070205080204" pitchFamily="49" charset="-128"/>
                <a:ea typeface="ＭＳ ゴシック" panose="020B0609070205080204" pitchFamily="49" charset="-128"/>
              </a:rPr>
              <a:t>　設定する</a:t>
            </a:r>
            <a:endParaRPr lang="en-US" altLang="ja-JP" dirty="0">
              <a:latin typeface="ＭＳ ゴシック" panose="020B0609070205080204" pitchFamily="49" charset="-128"/>
              <a:ea typeface="ＭＳ ゴシック" panose="020B0609070205080204" pitchFamily="49" charset="-128"/>
            </a:endParaRPr>
          </a:p>
          <a:p>
            <a:r>
              <a:rPr lang="ja-JP" altLang="en-US" dirty="0">
                <a:latin typeface="ＭＳ ゴシック" panose="020B0609070205080204" pitchFamily="49" charset="-128"/>
                <a:ea typeface="ＭＳ ゴシック" panose="020B0609070205080204" pitchFamily="49" charset="-128"/>
              </a:rPr>
              <a:t>・子供が自ら</a:t>
            </a:r>
            <a:r>
              <a:rPr lang="ja-JP" altLang="en-US" dirty="0" err="1">
                <a:latin typeface="ＭＳ ゴシック" panose="020B0609070205080204" pitchFamily="49" charset="-128"/>
                <a:ea typeface="ＭＳ ゴシック" panose="020B0609070205080204" pitchFamily="49" charset="-128"/>
              </a:rPr>
              <a:t>め</a:t>
            </a:r>
            <a:r>
              <a:rPr lang="ja-JP" altLang="en-US" dirty="0">
                <a:latin typeface="ＭＳ ゴシック" panose="020B0609070205080204" pitchFamily="49" charset="-128"/>
                <a:ea typeface="ＭＳ ゴシック" panose="020B0609070205080204" pitchFamily="49" charset="-128"/>
              </a:rPr>
              <a:t>あてをつかむようにする</a:t>
            </a:r>
            <a:endParaRPr lang="en-US" altLang="ja-JP" dirty="0">
              <a:latin typeface="ＭＳ ゴシック" panose="020B0609070205080204" pitchFamily="49" charset="-128"/>
              <a:ea typeface="ＭＳ ゴシック" panose="020B0609070205080204" pitchFamily="49" charset="-128"/>
            </a:endParaRPr>
          </a:p>
          <a:p>
            <a:pPr marL="117475" indent="-117475"/>
            <a:r>
              <a:rPr lang="ja-JP" altLang="en-US" dirty="0">
                <a:latin typeface="ＭＳ ゴシック" panose="020B0609070205080204" pitchFamily="49" charset="-128"/>
                <a:ea typeface="ＭＳ ゴシック" panose="020B0609070205080204" pitchFamily="49" charset="-128"/>
              </a:rPr>
              <a:t>・学習課題を解決する方向性について</a:t>
            </a:r>
            <a:endParaRPr lang="en-US" altLang="ja-JP" dirty="0">
              <a:latin typeface="ＭＳ ゴシック" panose="020B0609070205080204" pitchFamily="49" charset="-128"/>
              <a:ea typeface="ＭＳ ゴシック" panose="020B0609070205080204" pitchFamily="49" charset="-128"/>
            </a:endParaRPr>
          </a:p>
          <a:p>
            <a:pPr marL="117475" indent="-117475"/>
            <a:r>
              <a:rPr lang="ja-JP" altLang="en-US" dirty="0">
                <a:latin typeface="ＭＳ ゴシック" panose="020B0609070205080204" pitchFamily="49" charset="-128"/>
                <a:ea typeface="ＭＳ ゴシック" panose="020B0609070205080204" pitchFamily="49" charset="-128"/>
              </a:rPr>
              <a:t>　見通しを</a:t>
            </a:r>
            <a:r>
              <a:rPr lang="ja-JP" altLang="en-US" dirty="0" smtClean="0">
                <a:latin typeface="ＭＳ ゴシック" panose="020B0609070205080204" pitchFamily="49" charset="-128"/>
                <a:ea typeface="ＭＳ ゴシック" panose="020B0609070205080204" pitchFamily="49" charset="-128"/>
              </a:rPr>
              <a:t>持てるようにする</a:t>
            </a:r>
            <a:endParaRPr lang="en-US" altLang="ja-JP" dirty="0">
              <a:latin typeface="ＭＳ ゴシック" panose="020B0609070205080204" pitchFamily="49" charset="-128"/>
              <a:ea typeface="ＭＳ ゴシック" panose="020B0609070205080204" pitchFamily="49" charset="-128"/>
            </a:endParaRPr>
          </a:p>
          <a:p>
            <a:r>
              <a:rPr lang="ja-JP" altLang="en-US" dirty="0">
                <a:latin typeface="ＭＳ ゴシック" panose="020B0609070205080204" pitchFamily="49" charset="-128"/>
                <a:ea typeface="ＭＳ ゴシック" panose="020B0609070205080204" pitchFamily="49" charset="-128"/>
              </a:rPr>
              <a:t>・子供が自分の考えを持つようにする </a:t>
            </a:r>
            <a:endParaRPr lang="en-US" altLang="ja-JP" dirty="0">
              <a:latin typeface="ＭＳ ゴシック" panose="020B0609070205080204" pitchFamily="49" charset="-128"/>
              <a:ea typeface="ＭＳ ゴシック" panose="020B0609070205080204" pitchFamily="49" charset="-128"/>
            </a:endParaRPr>
          </a:p>
          <a:p>
            <a:r>
              <a:rPr lang="ja-JP" altLang="en-US" dirty="0">
                <a:latin typeface="ＭＳ ゴシック" panose="020B0609070205080204" pitchFamily="49" charset="-128"/>
                <a:ea typeface="ＭＳ ゴシック" panose="020B0609070205080204" pitchFamily="49" charset="-128"/>
              </a:rPr>
              <a:t>・子供の思考を見守る </a:t>
            </a:r>
            <a:endParaRPr lang="en-US" altLang="ja-JP" dirty="0">
              <a:latin typeface="ＭＳ ゴシック" panose="020B0609070205080204" pitchFamily="49" charset="-128"/>
              <a:ea typeface="ＭＳ ゴシック" panose="020B0609070205080204" pitchFamily="49" charset="-128"/>
            </a:endParaRPr>
          </a:p>
          <a:p>
            <a:r>
              <a:rPr lang="ja-JP" altLang="en-US" dirty="0">
                <a:latin typeface="ＭＳ ゴシック" panose="020B0609070205080204" pitchFamily="49" charset="-128"/>
                <a:ea typeface="ＭＳ ゴシック" panose="020B0609070205080204" pitchFamily="49" charset="-128"/>
              </a:rPr>
              <a:t>・子供の考えを生かしてまとめる</a:t>
            </a:r>
            <a:endParaRPr lang="en-US" altLang="ja-JP" dirty="0">
              <a:latin typeface="ＭＳ ゴシック" panose="020B0609070205080204" pitchFamily="49" charset="-128"/>
              <a:ea typeface="ＭＳ ゴシック" panose="020B0609070205080204" pitchFamily="49" charset="-128"/>
            </a:endParaRPr>
          </a:p>
          <a:p>
            <a:r>
              <a:rPr lang="ja-JP" altLang="en-US" dirty="0">
                <a:latin typeface="ＭＳ ゴシック" panose="020B0609070205080204" pitchFamily="49" charset="-128"/>
                <a:ea typeface="ＭＳ ゴシック" panose="020B0609070205080204" pitchFamily="49" charset="-128"/>
              </a:rPr>
              <a:t>・思考を</a:t>
            </a:r>
            <a:r>
              <a:rPr lang="ja-JP" altLang="en-US" dirty="0" smtClean="0">
                <a:latin typeface="ＭＳ ゴシック" panose="020B0609070205080204" pitchFamily="49" charset="-128"/>
                <a:ea typeface="ＭＳ ゴシック" panose="020B0609070205080204" pitchFamily="49" charset="-128"/>
              </a:rPr>
              <a:t>交流する場面を作る</a:t>
            </a:r>
            <a:endParaRPr lang="en-US" altLang="ja-JP" dirty="0">
              <a:latin typeface="ＭＳ ゴシック" panose="020B0609070205080204" pitchFamily="49" charset="-128"/>
              <a:ea typeface="ＭＳ ゴシック" panose="020B0609070205080204" pitchFamily="49" charset="-128"/>
            </a:endParaRPr>
          </a:p>
          <a:p>
            <a:r>
              <a:rPr lang="ja-JP" altLang="en-US" dirty="0">
                <a:latin typeface="ＭＳ ゴシック" panose="020B0609070205080204" pitchFamily="49" charset="-128"/>
                <a:ea typeface="ＭＳ ゴシック" panose="020B0609070205080204" pitchFamily="49" charset="-128"/>
              </a:rPr>
              <a:t>・交流を通じて思考を広げる </a:t>
            </a:r>
            <a:endParaRPr lang="en-US" altLang="ja-JP" dirty="0">
              <a:latin typeface="ＭＳ ゴシック" panose="020B0609070205080204" pitchFamily="49" charset="-128"/>
              <a:ea typeface="ＭＳ ゴシック" panose="020B0609070205080204" pitchFamily="49" charset="-128"/>
            </a:endParaRPr>
          </a:p>
          <a:p>
            <a:r>
              <a:rPr lang="ja-JP" altLang="en-US" dirty="0">
                <a:latin typeface="ＭＳ ゴシック" panose="020B0609070205080204" pitchFamily="49" charset="-128"/>
                <a:ea typeface="ＭＳ ゴシック" panose="020B0609070205080204" pitchFamily="49" charset="-128"/>
              </a:rPr>
              <a:t>・協働して問題解決する </a:t>
            </a:r>
            <a:endParaRPr lang="en-US" altLang="ja-JP" dirty="0">
              <a:latin typeface="ＭＳ ゴシック" panose="020B0609070205080204" pitchFamily="49" charset="-128"/>
              <a:ea typeface="ＭＳ ゴシック" panose="020B0609070205080204" pitchFamily="49" charset="-128"/>
            </a:endParaRPr>
          </a:p>
          <a:p>
            <a:r>
              <a:rPr lang="ja-JP" altLang="en-US" dirty="0">
                <a:latin typeface="ＭＳ ゴシック" panose="020B0609070205080204" pitchFamily="49" charset="-128"/>
                <a:ea typeface="ＭＳ ゴシック" panose="020B0609070205080204" pitchFamily="49" charset="-128"/>
              </a:rPr>
              <a:t>・その日の学びを振り返る</a:t>
            </a:r>
            <a:endParaRPr lang="en-US" altLang="ja-JP" dirty="0">
              <a:latin typeface="ＭＳ ゴシック" panose="020B0609070205080204" pitchFamily="49" charset="-128"/>
              <a:ea typeface="ＭＳ ゴシック" panose="020B0609070205080204" pitchFamily="49" charset="-128"/>
            </a:endParaRPr>
          </a:p>
          <a:p>
            <a:r>
              <a:rPr lang="ja-JP" altLang="en-US" dirty="0">
                <a:latin typeface="ＭＳ ゴシック" panose="020B0609070205080204" pitchFamily="49" charset="-128"/>
                <a:ea typeface="ＭＳ ゴシック" panose="020B0609070205080204" pitchFamily="49" charset="-128"/>
              </a:rPr>
              <a:t>・新たな学びに目を</a:t>
            </a:r>
            <a:r>
              <a:rPr lang="ja-JP" altLang="en-US" dirty="0" smtClean="0">
                <a:latin typeface="ＭＳ ゴシック" panose="020B0609070205080204" pitchFamily="49" charset="-128"/>
                <a:ea typeface="ＭＳ ゴシック" panose="020B0609070205080204" pitchFamily="49" charset="-128"/>
              </a:rPr>
              <a:t>向けるようにする</a:t>
            </a:r>
            <a:endParaRPr lang="en-US" altLang="ja-JP" dirty="0">
              <a:latin typeface="ＭＳ ゴシック" panose="020B0609070205080204" pitchFamily="49" charset="-128"/>
              <a:ea typeface="ＭＳ ゴシック" panose="020B0609070205080204" pitchFamily="49" charset="-128"/>
            </a:endParaRPr>
          </a:p>
          <a:p>
            <a:endParaRPr kumimoji="1" lang="ja-JP" altLang="en-US" b="1" dirty="0"/>
          </a:p>
        </p:txBody>
      </p:sp>
      <p:sp>
        <p:nvSpPr>
          <p:cNvPr id="4" name="サブタイトル 2">
            <a:extLst>
              <a:ext uri="{FF2B5EF4-FFF2-40B4-BE49-F238E27FC236}">
                <a16:creationId xmlns:a16="http://schemas.microsoft.com/office/drawing/2014/main" id="{8375E281-F36F-BD34-6CB9-7AAC3AB50D13}"/>
              </a:ext>
            </a:extLst>
          </p:cNvPr>
          <p:cNvSpPr txBox="1">
            <a:spLocks/>
          </p:cNvSpPr>
          <p:nvPr/>
        </p:nvSpPr>
        <p:spPr>
          <a:xfrm>
            <a:off x="326304" y="6331082"/>
            <a:ext cx="8974183" cy="437108"/>
          </a:xfrm>
          <a:prstGeom prst="rect">
            <a:avLst/>
          </a:prstGeom>
        </p:spPr>
        <p:txBody>
          <a:bodyPr>
            <a:noAutofit/>
          </a:bodyPr>
          <a:lst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400" kern="1200">
                <a:solidFill>
                  <a:schemeClr val="tx1">
                    <a:lumMod val="75000"/>
                    <a:lumOff val="25000"/>
                  </a:schemeClr>
                </a:solidFill>
                <a:latin typeface="+mn-lt"/>
                <a:ea typeface="+mn-ea"/>
                <a:cs typeface="+mn-cs"/>
              </a:defRPr>
            </a:lvl9pPr>
          </a:lstStyle>
          <a:p>
            <a:pPr marL="45720" marR="0" lvl="0" indent="0" algn="l" defTabSz="914400" rtl="0" eaLnBrk="1" fontAlgn="auto" latinLnBrk="0" hangingPunct="1">
              <a:lnSpc>
                <a:spcPct val="100000"/>
              </a:lnSpc>
              <a:spcBef>
                <a:spcPct val="20000"/>
              </a:spcBef>
              <a:spcAft>
                <a:spcPts val="300"/>
              </a:spcAft>
              <a:buClr>
                <a:srgbClr val="70AD47">
                  <a:lumMod val="75000"/>
                </a:srgbClr>
              </a:buClr>
              <a:buSzPct val="130000"/>
              <a:buFont typeface="Georgia" pitchFamily="18" charset="0"/>
              <a:buNone/>
              <a:tabLst/>
              <a:defRPr/>
            </a:pPr>
            <a:r>
              <a:rPr kumimoji="1" lang="ja-JP" altLang="en-US" sz="1400" b="0" i="0" u="none" strike="noStrike" kern="1200" cap="none" spc="0" normalizeH="0" baseline="0" noProof="0" dirty="0">
                <a:ln>
                  <a:noFill/>
                </a:ln>
                <a:solidFill>
                  <a:prstClr val="black">
                    <a:lumMod val="75000"/>
                    <a:lumOff val="25000"/>
                  </a:prstClr>
                </a:solidFill>
                <a:effectLst/>
                <a:uLnTx/>
                <a:uFillTx/>
                <a:latin typeface="ＭＳ ゴシック" panose="020B0609070205080204" pitchFamily="49" charset="-128"/>
                <a:ea typeface="ＭＳ ゴシック" panose="020B0609070205080204" pitchFamily="49" charset="-128"/>
                <a:cs typeface="メイリオ"/>
              </a:rPr>
              <a:t>「主体的・対話的で深い学びを実現する授業改善の視点について</a:t>
            </a:r>
            <a:r>
              <a:rPr kumimoji="1" lang="ja-JP" altLang="en-US" sz="1400" b="0" i="0" u="none" strike="noStrike" kern="1200" cap="none" spc="0" normalizeH="0" baseline="0" noProof="0" dirty="0" smtClean="0">
                <a:ln>
                  <a:noFill/>
                </a:ln>
                <a:solidFill>
                  <a:prstClr val="black">
                    <a:lumMod val="75000"/>
                    <a:lumOff val="25000"/>
                  </a:prstClr>
                </a:solidFill>
                <a:effectLst/>
                <a:uLnTx/>
                <a:uFillTx/>
                <a:latin typeface="ＭＳ ゴシック" panose="020B0609070205080204" pitchFamily="49" charset="-128"/>
                <a:ea typeface="ＭＳ ゴシック" panose="020B0609070205080204" pitchFamily="49" charset="-128"/>
                <a:cs typeface="メイリオ"/>
              </a:rPr>
              <a:t>」国立</a:t>
            </a:r>
            <a:r>
              <a:rPr kumimoji="1" lang="ja-JP" altLang="en-US" sz="1400" b="0" i="0" u="none" strike="noStrike" kern="1200" cap="none" spc="0" normalizeH="0" baseline="0" noProof="0" dirty="0">
                <a:ln>
                  <a:noFill/>
                </a:ln>
                <a:solidFill>
                  <a:prstClr val="black">
                    <a:lumMod val="75000"/>
                    <a:lumOff val="25000"/>
                  </a:prstClr>
                </a:solidFill>
                <a:effectLst/>
                <a:uLnTx/>
                <a:uFillTx/>
                <a:latin typeface="ＭＳ ゴシック" panose="020B0609070205080204" pitchFamily="49" charset="-128"/>
                <a:ea typeface="ＭＳ ゴシック" panose="020B0609070205080204" pitchFamily="49" charset="-128"/>
                <a:cs typeface="メイリオ"/>
              </a:rPr>
              <a:t>教育政策</a:t>
            </a:r>
            <a:r>
              <a:rPr kumimoji="1" lang="ja-JP" altLang="en-US" sz="1400" b="0" i="0" u="none" strike="noStrike" kern="1200" cap="none" spc="0" normalizeH="0" baseline="0" noProof="0" dirty="0" smtClean="0">
                <a:ln>
                  <a:noFill/>
                </a:ln>
                <a:solidFill>
                  <a:prstClr val="black">
                    <a:lumMod val="75000"/>
                    <a:lumOff val="25000"/>
                  </a:prstClr>
                </a:solidFill>
                <a:effectLst/>
                <a:uLnTx/>
                <a:uFillTx/>
                <a:latin typeface="ＭＳ ゴシック" panose="020B0609070205080204" pitchFamily="49" charset="-128"/>
                <a:ea typeface="ＭＳ ゴシック" panose="020B0609070205080204" pitchFamily="49" charset="-128"/>
                <a:cs typeface="メイリオ"/>
              </a:rPr>
              <a:t>研究所（令和２年６月）</a:t>
            </a:r>
            <a:endParaRPr kumimoji="1" lang="en-US" altLang="ja-JP" sz="1400" b="0" i="0" u="none" strike="noStrike" kern="1200" cap="none" spc="0" normalizeH="0" baseline="0" noProof="0" dirty="0">
              <a:ln>
                <a:noFill/>
              </a:ln>
              <a:solidFill>
                <a:prstClr val="black">
                  <a:lumMod val="75000"/>
                  <a:lumOff val="25000"/>
                </a:prstClr>
              </a:solidFill>
              <a:effectLst/>
              <a:uLnTx/>
              <a:uFillTx/>
              <a:latin typeface="ＭＳ ゴシック" panose="020B0609070205080204" pitchFamily="49" charset="-128"/>
              <a:ea typeface="ＭＳ ゴシック" panose="020B0609070205080204" pitchFamily="49" charset="-128"/>
              <a:cs typeface="メイリオ"/>
            </a:endParaRPr>
          </a:p>
        </p:txBody>
      </p:sp>
      <p:sp>
        <p:nvSpPr>
          <p:cNvPr id="16" name="テキスト ボックス 15"/>
          <p:cNvSpPr txBox="1"/>
          <p:nvPr/>
        </p:nvSpPr>
        <p:spPr>
          <a:xfrm>
            <a:off x="180000" y="180000"/>
            <a:ext cx="8769007" cy="584775"/>
          </a:xfrm>
          <a:prstGeom prst="rect">
            <a:avLst/>
          </a:prstGeom>
          <a:noFill/>
        </p:spPr>
        <p:txBody>
          <a:bodyPr wrap="square" rtlCol="0">
            <a:spAutoFit/>
          </a:bodyPr>
          <a:lstStyle/>
          <a:p>
            <a:pPr algn="just"/>
            <a:r>
              <a:rPr lang="ja-JP" altLang="en-US" sz="3200" dirty="0">
                <a:latin typeface="HGｺﾞｼｯｸE" panose="020B0909000000000000" pitchFamily="49" charset="-128"/>
                <a:ea typeface="HGｺﾞｼｯｸE" panose="020B0909000000000000" pitchFamily="49" charset="-128"/>
              </a:rPr>
              <a:t>２　主体的な学び</a:t>
            </a:r>
          </a:p>
        </p:txBody>
      </p:sp>
      <p:sp>
        <p:nvSpPr>
          <p:cNvPr id="17" name="スライド番号プレースホルダー 1"/>
          <p:cNvSpPr txBox="1">
            <a:spLocks/>
          </p:cNvSpPr>
          <p:nvPr/>
        </p:nvSpPr>
        <p:spPr>
          <a:xfrm>
            <a:off x="6970147" y="6399054"/>
            <a:ext cx="2057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dirty="0" smtClean="0">
                <a:latin typeface="ＭＳ ゴシック" panose="020B0609070205080204" pitchFamily="49" charset="-128"/>
                <a:ea typeface="ＭＳ ゴシック" panose="020B0609070205080204" pitchFamily="49" charset="-128"/>
              </a:rPr>
              <a:t>３</a:t>
            </a:r>
            <a:endParaRPr lang="ja-JP" altLang="en-US"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1044420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角丸四角形 6"/>
          <p:cNvSpPr/>
          <p:nvPr/>
        </p:nvSpPr>
        <p:spPr>
          <a:xfrm>
            <a:off x="274749" y="893566"/>
            <a:ext cx="8503064" cy="53690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p:cNvSpPr/>
          <p:nvPr/>
        </p:nvSpPr>
        <p:spPr>
          <a:xfrm>
            <a:off x="366188" y="958894"/>
            <a:ext cx="8688433" cy="400110"/>
          </a:xfrm>
          <a:prstGeom prst="rect">
            <a:avLst/>
          </a:prstGeom>
        </p:spPr>
        <p:txBody>
          <a:bodyPr wrap="square">
            <a:spAutoFit/>
          </a:bodyPr>
          <a:lstStyle/>
          <a:p>
            <a:pPr marL="274638" indent="-274638"/>
            <a:r>
              <a:rPr lang="ja-JP" altLang="en-US" sz="2000" dirty="0">
                <a:solidFill>
                  <a:schemeClr val="bg1"/>
                </a:solidFill>
                <a:latin typeface="ＭＳ ゴシック" panose="020B0609070205080204" pitchFamily="49" charset="-128"/>
                <a:ea typeface="ＭＳ ゴシック" panose="020B0609070205080204" pitchFamily="49" charset="-128"/>
              </a:rPr>
              <a:t>○　</a:t>
            </a:r>
            <a:r>
              <a:rPr lang="ja-JP" altLang="en-US" sz="2000" b="1" u="sng" dirty="0">
                <a:solidFill>
                  <a:schemeClr val="bg1"/>
                </a:solidFill>
                <a:latin typeface="ＭＳ ゴシック" panose="020B0609070205080204" pitchFamily="49" charset="-128"/>
                <a:ea typeface="ＭＳ ゴシック" panose="020B0609070205080204" pitchFamily="49" charset="-128"/>
              </a:rPr>
              <a:t>対話</a:t>
            </a:r>
            <a:r>
              <a:rPr lang="ja-JP" altLang="en-US" sz="2000" dirty="0">
                <a:solidFill>
                  <a:schemeClr val="bg1"/>
                </a:solidFill>
                <a:latin typeface="ＭＳ ゴシック" panose="020B0609070205080204" pitchFamily="49" charset="-128"/>
                <a:ea typeface="ＭＳ ゴシック" panose="020B0609070205080204" pitchFamily="49" charset="-128"/>
              </a:rPr>
              <a:t>によって</a:t>
            </a:r>
            <a:r>
              <a:rPr lang="ja-JP" altLang="en-US" sz="2000" b="1" dirty="0">
                <a:solidFill>
                  <a:schemeClr val="bg1"/>
                </a:solidFill>
                <a:latin typeface="ＭＳ ゴシック" panose="020B0609070205080204" pitchFamily="49" charset="-128"/>
                <a:ea typeface="ＭＳ ゴシック" panose="020B0609070205080204" pitchFamily="49" charset="-128"/>
              </a:rPr>
              <a:t>自分の考えなどを広げたり深めたりする</a:t>
            </a:r>
            <a:endParaRPr lang="ja-JP" altLang="en-US" sz="2000" dirty="0">
              <a:solidFill>
                <a:schemeClr val="bg1"/>
              </a:solidFill>
            </a:endParaRPr>
          </a:p>
        </p:txBody>
      </p:sp>
      <p:sp>
        <p:nvSpPr>
          <p:cNvPr id="12" name="角丸四角形 11"/>
          <p:cNvSpPr/>
          <p:nvPr/>
        </p:nvSpPr>
        <p:spPr>
          <a:xfrm>
            <a:off x="253090" y="1629532"/>
            <a:ext cx="4193177" cy="4318545"/>
          </a:xfrm>
          <a:prstGeom prst="roundRect">
            <a:avLst>
              <a:gd name="adj" fmla="val 4517"/>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角丸四角形 12"/>
          <p:cNvSpPr/>
          <p:nvPr/>
        </p:nvSpPr>
        <p:spPr>
          <a:xfrm>
            <a:off x="4748346" y="1663414"/>
            <a:ext cx="4193177" cy="4318545"/>
          </a:xfrm>
          <a:prstGeom prst="roundRect">
            <a:avLst>
              <a:gd name="adj" fmla="val 4517"/>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p:cNvSpPr txBox="1"/>
          <p:nvPr/>
        </p:nvSpPr>
        <p:spPr>
          <a:xfrm>
            <a:off x="991140" y="1725244"/>
            <a:ext cx="2717075" cy="461665"/>
          </a:xfrm>
          <a:prstGeom prst="rect">
            <a:avLst/>
          </a:prstGeom>
          <a:noFill/>
        </p:spPr>
        <p:txBody>
          <a:bodyPr wrap="square" rtlCol="0">
            <a:spAutoFit/>
          </a:bodyPr>
          <a:lstStyle/>
          <a:p>
            <a:r>
              <a:rPr lang="ja-JP" altLang="en-US" sz="2400" dirty="0">
                <a:latin typeface="ＭＳ ゴシック" panose="020B0609070205080204" pitchFamily="49" charset="-128"/>
                <a:ea typeface="ＭＳ ゴシック" panose="020B0609070205080204" pitchFamily="49" charset="-128"/>
              </a:rPr>
              <a:t>＜学習者の視点＞</a:t>
            </a:r>
            <a:endParaRPr kumimoji="1" lang="ja-JP" altLang="en-US" sz="2400" dirty="0">
              <a:latin typeface="ＭＳ ゴシック" panose="020B0609070205080204" pitchFamily="49" charset="-128"/>
              <a:ea typeface="ＭＳ ゴシック" panose="020B0609070205080204" pitchFamily="49" charset="-128"/>
            </a:endParaRPr>
          </a:p>
        </p:txBody>
      </p:sp>
      <p:sp>
        <p:nvSpPr>
          <p:cNvPr id="15" name="テキスト ボックス 14"/>
          <p:cNvSpPr txBox="1"/>
          <p:nvPr/>
        </p:nvSpPr>
        <p:spPr>
          <a:xfrm>
            <a:off x="5525585" y="1760605"/>
            <a:ext cx="2717075" cy="461665"/>
          </a:xfrm>
          <a:prstGeom prst="rect">
            <a:avLst/>
          </a:prstGeom>
          <a:noFill/>
        </p:spPr>
        <p:txBody>
          <a:bodyPr wrap="square" rtlCol="0">
            <a:spAutoFit/>
          </a:bodyPr>
          <a:lstStyle/>
          <a:p>
            <a:r>
              <a:rPr lang="ja-JP" altLang="en-US" sz="2400" dirty="0">
                <a:latin typeface="ＭＳ ゴシック" panose="020B0609070205080204" pitchFamily="49" charset="-128"/>
                <a:ea typeface="ＭＳ ゴシック" panose="020B0609070205080204" pitchFamily="49" charset="-128"/>
              </a:rPr>
              <a:t>＜授業者の視点＞</a:t>
            </a:r>
            <a:endParaRPr kumimoji="1" lang="ja-JP" altLang="en-US" sz="2400" dirty="0">
              <a:latin typeface="ＭＳ ゴシック" panose="020B0609070205080204" pitchFamily="49" charset="-128"/>
              <a:ea typeface="ＭＳ ゴシック" panose="020B0609070205080204" pitchFamily="49" charset="-128"/>
            </a:endParaRPr>
          </a:p>
        </p:txBody>
      </p:sp>
      <p:sp>
        <p:nvSpPr>
          <p:cNvPr id="16" name="テキスト ボックス 15"/>
          <p:cNvSpPr txBox="1"/>
          <p:nvPr/>
        </p:nvSpPr>
        <p:spPr>
          <a:xfrm>
            <a:off x="251089" y="2328314"/>
            <a:ext cx="4101970" cy="2862322"/>
          </a:xfrm>
          <a:prstGeom prst="rect">
            <a:avLst/>
          </a:prstGeom>
          <a:noFill/>
        </p:spPr>
        <p:txBody>
          <a:bodyPr wrap="square" rtlCol="0">
            <a:spAutoFit/>
          </a:bodyPr>
          <a:lstStyle/>
          <a:p>
            <a:pPr marL="234950" indent="-234950" algn="just"/>
            <a:r>
              <a:rPr lang="ja-JP" altLang="en-US" dirty="0">
                <a:latin typeface="ＭＳ ゴシック" panose="020B0609070205080204" pitchFamily="49" charset="-128"/>
                <a:ea typeface="ＭＳ ゴシック" panose="020B0609070205080204" pitchFamily="49" charset="-128"/>
              </a:rPr>
              <a:t>・子供同士の協働を通じ、自己の考えを広げ深める</a:t>
            </a:r>
            <a:endParaRPr lang="en-US" altLang="ja-JP" dirty="0">
              <a:latin typeface="ＭＳ ゴシック" panose="020B0609070205080204" pitchFamily="49" charset="-128"/>
              <a:ea typeface="ＭＳ ゴシック" panose="020B0609070205080204" pitchFamily="49" charset="-128"/>
            </a:endParaRPr>
          </a:p>
          <a:p>
            <a:pPr marL="234950" indent="-234950" algn="just"/>
            <a:endParaRPr lang="en-US" altLang="ja-JP" dirty="0">
              <a:latin typeface="ＭＳ ゴシック" panose="020B0609070205080204" pitchFamily="49" charset="-128"/>
              <a:ea typeface="ＭＳ ゴシック" panose="020B0609070205080204" pitchFamily="49" charset="-128"/>
            </a:endParaRPr>
          </a:p>
          <a:p>
            <a:pPr marL="234950" indent="-234950" algn="just"/>
            <a:r>
              <a:rPr lang="ja-JP" altLang="en-US" dirty="0">
                <a:latin typeface="ＭＳ ゴシック" panose="020B0609070205080204" pitchFamily="49" charset="-128"/>
                <a:ea typeface="ＭＳ ゴシック" panose="020B0609070205080204" pitchFamily="49" charset="-128"/>
              </a:rPr>
              <a:t>・教職員との対話を通じ、自己の考えを広げ深める </a:t>
            </a:r>
            <a:endParaRPr lang="en-US" altLang="ja-JP" dirty="0">
              <a:latin typeface="ＭＳ ゴシック" panose="020B0609070205080204" pitchFamily="49" charset="-128"/>
              <a:ea typeface="ＭＳ ゴシック" panose="020B0609070205080204" pitchFamily="49" charset="-128"/>
            </a:endParaRPr>
          </a:p>
          <a:p>
            <a:pPr marL="234950" indent="-234950" algn="just"/>
            <a:endParaRPr lang="en-US" altLang="ja-JP" dirty="0">
              <a:latin typeface="ＭＳ ゴシック" panose="020B0609070205080204" pitchFamily="49" charset="-128"/>
              <a:ea typeface="ＭＳ ゴシック" panose="020B0609070205080204" pitchFamily="49" charset="-128"/>
            </a:endParaRPr>
          </a:p>
          <a:p>
            <a:pPr marL="234950" indent="-234950" algn="just"/>
            <a:r>
              <a:rPr lang="ja-JP" altLang="en-US" dirty="0">
                <a:latin typeface="ＭＳ ゴシック" panose="020B0609070205080204" pitchFamily="49" charset="-128"/>
                <a:ea typeface="ＭＳ ゴシック" panose="020B0609070205080204" pitchFamily="49" charset="-128"/>
              </a:rPr>
              <a:t>・地域の人との対話を通じ、自己の考えを広げ深める</a:t>
            </a:r>
            <a:endParaRPr lang="en-US" altLang="ja-JP" dirty="0">
              <a:latin typeface="ＭＳ ゴシック" panose="020B0609070205080204" pitchFamily="49" charset="-128"/>
              <a:ea typeface="ＭＳ ゴシック" panose="020B0609070205080204" pitchFamily="49" charset="-128"/>
            </a:endParaRPr>
          </a:p>
          <a:p>
            <a:pPr marL="234950" indent="-234950" algn="just"/>
            <a:endParaRPr lang="en-US" altLang="ja-JP" dirty="0">
              <a:latin typeface="ＭＳ ゴシック" panose="020B0609070205080204" pitchFamily="49" charset="-128"/>
              <a:ea typeface="ＭＳ ゴシック" panose="020B0609070205080204" pitchFamily="49" charset="-128"/>
            </a:endParaRPr>
          </a:p>
          <a:p>
            <a:pPr marL="234950" indent="-234950" algn="just"/>
            <a:r>
              <a:rPr lang="ja-JP" altLang="en-US" dirty="0">
                <a:latin typeface="ＭＳ ゴシック" panose="020B0609070205080204" pitchFamily="49" charset="-128"/>
                <a:ea typeface="ＭＳ ゴシック" panose="020B0609070205080204" pitchFamily="49" charset="-128"/>
              </a:rPr>
              <a:t>・先哲の考え方を手掛かりに考える</a:t>
            </a:r>
            <a:endParaRPr kumimoji="1" lang="ja-JP" altLang="en-US" dirty="0">
              <a:latin typeface="ＭＳ ゴシック" panose="020B0609070205080204" pitchFamily="49" charset="-128"/>
              <a:ea typeface="ＭＳ ゴシック" panose="020B0609070205080204" pitchFamily="49" charset="-128"/>
            </a:endParaRPr>
          </a:p>
        </p:txBody>
      </p:sp>
      <p:sp>
        <p:nvSpPr>
          <p:cNvPr id="17" name="テキスト ボックス 16"/>
          <p:cNvSpPr txBox="1"/>
          <p:nvPr/>
        </p:nvSpPr>
        <p:spPr>
          <a:xfrm>
            <a:off x="4744343" y="2277536"/>
            <a:ext cx="4142562" cy="2308324"/>
          </a:xfrm>
          <a:prstGeom prst="rect">
            <a:avLst/>
          </a:prstGeom>
          <a:noFill/>
        </p:spPr>
        <p:txBody>
          <a:bodyPr wrap="square" rtlCol="0">
            <a:spAutoFit/>
          </a:bodyPr>
          <a:lstStyle/>
          <a:p>
            <a:pPr marL="234950" indent="-234950" algn="just"/>
            <a:r>
              <a:rPr lang="ja-JP" altLang="en-US" dirty="0">
                <a:latin typeface="ＭＳ ゴシック" panose="020B0609070205080204" pitchFamily="49" charset="-128"/>
                <a:ea typeface="ＭＳ ゴシック" panose="020B0609070205080204" pitchFamily="49" charset="-128"/>
              </a:rPr>
              <a:t>・思考を</a:t>
            </a:r>
            <a:r>
              <a:rPr lang="ja-JP" altLang="en-US" dirty="0" smtClean="0">
                <a:latin typeface="ＭＳ ゴシック" panose="020B0609070205080204" pitchFamily="49" charset="-128"/>
                <a:ea typeface="ＭＳ ゴシック" panose="020B0609070205080204" pitchFamily="49" charset="-128"/>
              </a:rPr>
              <a:t>交流する場面を作る </a:t>
            </a:r>
            <a:endParaRPr lang="en-US" altLang="ja-JP" dirty="0">
              <a:latin typeface="ＭＳ ゴシック" panose="020B0609070205080204" pitchFamily="49" charset="-128"/>
              <a:ea typeface="ＭＳ ゴシック" panose="020B0609070205080204" pitchFamily="49" charset="-128"/>
            </a:endParaRPr>
          </a:p>
          <a:p>
            <a:pPr marL="234950" indent="-234950" algn="just"/>
            <a:endParaRPr lang="en-US" altLang="ja-JP" dirty="0">
              <a:latin typeface="ＭＳ ゴシック" panose="020B0609070205080204" pitchFamily="49" charset="-128"/>
              <a:ea typeface="ＭＳ ゴシック" panose="020B0609070205080204" pitchFamily="49" charset="-128"/>
            </a:endParaRPr>
          </a:p>
          <a:p>
            <a:pPr marL="234950" indent="-234950" algn="just"/>
            <a:r>
              <a:rPr lang="ja-JP" altLang="en-US" dirty="0">
                <a:latin typeface="ＭＳ ゴシック" panose="020B0609070205080204" pitchFamily="49" charset="-128"/>
                <a:ea typeface="ＭＳ ゴシック" panose="020B0609070205080204" pitchFamily="49" charset="-128"/>
              </a:rPr>
              <a:t>・交流を通じて思考を広げる</a:t>
            </a:r>
            <a:endParaRPr lang="en-US" altLang="ja-JP" dirty="0">
              <a:latin typeface="ＭＳ ゴシック" panose="020B0609070205080204" pitchFamily="49" charset="-128"/>
              <a:ea typeface="ＭＳ ゴシック" panose="020B0609070205080204" pitchFamily="49" charset="-128"/>
            </a:endParaRPr>
          </a:p>
          <a:p>
            <a:pPr marL="234950" indent="-234950" algn="just"/>
            <a:endParaRPr lang="en-US" altLang="ja-JP" dirty="0">
              <a:latin typeface="ＭＳ ゴシック" panose="020B0609070205080204" pitchFamily="49" charset="-128"/>
              <a:ea typeface="ＭＳ ゴシック" panose="020B0609070205080204" pitchFamily="49" charset="-128"/>
            </a:endParaRPr>
          </a:p>
          <a:p>
            <a:pPr marL="234950" indent="-234950" algn="just"/>
            <a:r>
              <a:rPr lang="ja-JP" altLang="en-US" dirty="0">
                <a:latin typeface="ＭＳ ゴシック" panose="020B0609070205080204" pitchFamily="49" charset="-128"/>
                <a:ea typeface="ＭＳ ゴシック" panose="020B0609070205080204" pitchFamily="49" charset="-128"/>
              </a:rPr>
              <a:t>・協働して問題解決する</a:t>
            </a:r>
            <a:endParaRPr lang="en-US" altLang="ja-JP" dirty="0">
              <a:latin typeface="ＭＳ ゴシック" panose="020B0609070205080204" pitchFamily="49" charset="-128"/>
              <a:ea typeface="ＭＳ ゴシック" panose="020B0609070205080204" pitchFamily="49" charset="-128"/>
            </a:endParaRPr>
          </a:p>
          <a:p>
            <a:pPr marL="234950" indent="-234950" algn="just"/>
            <a:endParaRPr lang="en-US" altLang="ja-JP" dirty="0">
              <a:latin typeface="ＭＳ ゴシック" panose="020B0609070205080204" pitchFamily="49" charset="-128"/>
              <a:ea typeface="ＭＳ ゴシック" panose="020B0609070205080204" pitchFamily="49" charset="-128"/>
            </a:endParaRPr>
          </a:p>
          <a:p>
            <a:pPr marL="234950" indent="-234950" algn="just"/>
            <a:r>
              <a:rPr lang="ja-JP" altLang="en-US" dirty="0">
                <a:latin typeface="ＭＳ ゴシック" panose="020B0609070205080204" pitchFamily="49" charset="-128"/>
                <a:ea typeface="ＭＳ ゴシック" panose="020B0609070205080204" pitchFamily="49" charset="-128"/>
              </a:rPr>
              <a:t>・板書や発問で教師が子供の学びを引き出す</a:t>
            </a:r>
            <a:endParaRPr kumimoji="1" lang="ja-JP" altLang="en-US" dirty="0">
              <a:latin typeface="ＭＳ ゴシック" panose="020B0609070205080204" pitchFamily="49" charset="-128"/>
              <a:ea typeface="ＭＳ ゴシック" panose="020B0609070205080204" pitchFamily="49" charset="-128"/>
            </a:endParaRPr>
          </a:p>
        </p:txBody>
      </p:sp>
      <p:sp>
        <p:nvSpPr>
          <p:cNvPr id="18" name="テキスト ボックス 17"/>
          <p:cNvSpPr txBox="1"/>
          <p:nvPr/>
        </p:nvSpPr>
        <p:spPr>
          <a:xfrm>
            <a:off x="180000" y="180000"/>
            <a:ext cx="8769007" cy="584775"/>
          </a:xfrm>
          <a:prstGeom prst="rect">
            <a:avLst/>
          </a:prstGeom>
          <a:noFill/>
        </p:spPr>
        <p:txBody>
          <a:bodyPr wrap="square" rtlCol="0">
            <a:spAutoFit/>
          </a:bodyPr>
          <a:lstStyle/>
          <a:p>
            <a:pPr algn="just"/>
            <a:r>
              <a:rPr lang="ja-JP" altLang="en-US" sz="3200" dirty="0">
                <a:latin typeface="HGｺﾞｼｯｸE" panose="020B0909000000000000" pitchFamily="49" charset="-128"/>
                <a:ea typeface="HGｺﾞｼｯｸE" panose="020B0909000000000000" pitchFamily="49" charset="-128"/>
              </a:rPr>
              <a:t>３　対話的な学び</a:t>
            </a:r>
          </a:p>
        </p:txBody>
      </p:sp>
      <p:sp>
        <p:nvSpPr>
          <p:cNvPr id="19" name="スライド番号プレースホルダー 1"/>
          <p:cNvSpPr txBox="1">
            <a:spLocks/>
          </p:cNvSpPr>
          <p:nvPr/>
        </p:nvSpPr>
        <p:spPr>
          <a:xfrm>
            <a:off x="6970147" y="6399054"/>
            <a:ext cx="2057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dirty="0" smtClean="0">
                <a:latin typeface="ＭＳ ゴシック" panose="020B0609070205080204" pitchFamily="49" charset="-128"/>
                <a:ea typeface="ＭＳ ゴシック" panose="020B0609070205080204" pitchFamily="49" charset="-128"/>
              </a:rPr>
              <a:t>４</a:t>
            </a:r>
            <a:endParaRPr lang="ja-JP" altLang="en-US" dirty="0">
              <a:latin typeface="ＭＳ ゴシック" panose="020B0609070205080204" pitchFamily="49" charset="-128"/>
              <a:ea typeface="ＭＳ ゴシック" panose="020B0609070205080204" pitchFamily="49" charset="-128"/>
            </a:endParaRPr>
          </a:p>
        </p:txBody>
      </p:sp>
      <p:sp>
        <p:nvSpPr>
          <p:cNvPr id="20" name="サブタイトル 2">
            <a:extLst>
              <a:ext uri="{FF2B5EF4-FFF2-40B4-BE49-F238E27FC236}">
                <a16:creationId xmlns:a16="http://schemas.microsoft.com/office/drawing/2014/main" id="{8375E281-F36F-BD34-6CB9-7AAC3AB50D13}"/>
              </a:ext>
            </a:extLst>
          </p:cNvPr>
          <p:cNvSpPr txBox="1">
            <a:spLocks/>
          </p:cNvSpPr>
          <p:nvPr/>
        </p:nvSpPr>
        <p:spPr>
          <a:xfrm>
            <a:off x="472608" y="6020186"/>
            <a:ext cx="8974183" cy="437108"/>
          </a:xfrm>
          <a:prstGeom prst="rect">
            <a:avLst/>
          </a:prstGeom>
        </p:spPr>
        <p:txBody>
          <a:bodyPr>
            <a:noAutofit/>
          </a:bodyPr>
          <a:lst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400" kern="1200">
                <a:solidFill>
                  <a:schemeClr val="tx1">
                    <a:lumMod val="75000"/>
                    <a:lumOff val="25000"/>
                  </a:schemeClr>
                </a:solidFill>
                <a:latin typeface="+mn-lt"/>
                <a:ea typeface="+mn-ea"/>
                <a:cs typeface="+mn-cs"/>
              </a:defRPr>
            </a:lvl9pPr>
          </a:lstStyle>
          <a:p>
            <a:pPr marL="45720" marR="0" lvl="0" indent="0" algn="l" defTabSz="914400" rtl="0" eaLnBrk="1" fontAlgn="auto" latinLnBrk="0" hangingPunct="1">
              <a:lnSpc>
                <a:spcPct val="100000"/>
              </a:lnSpc>
              <a:spcBef>
                <a:spcPct val="20000"/>
              </a:spcBef>
              <a:spcAft>
                <a:spcPts val="300"/>
              </a:spcAft>
              <a:buClr>
                <a:srgbClr val="70AD47">
                  <a:lumMod val="75000"/>
                </a:srgbClr>
              </a:buClr>
              <a:buSzPct val="130000"/>
              <a:buFont typeface="Georgia" pitchFamily="18" charset="0"/>
              <a:buNone/>
              <a:tabLst/>
              <a:defRPr/>
            </a:pPr>
            <a:r>
              <a:rPr kumimoji="1" lang="ja-JP" altLang="en-US" sz="1400" b="0" i="0" u="none" strike="noStrike" kern="1200" cap="none" spc="0" normalizeH="0" baseline="0" noProof="0" dirty="0">
                <a:ln>
                  <a:noFill/>
                </a:ln>
                <a:solidFill>
                  <a:prstClr val="black">
                    <a:lumMod val="75000"/>
                    <a:lumOff val="25000"/>
                  </a:prstClr>
                </a:solidFill>
                <a:effectLst/>
                <a:uLnTx/>
                <a:uFillTx/>
                <a:latin typeface="ＭＳ ゴシック" panose="020B0609070205080204" pitchFamily="49" charset="-128"/>
                <a:ea typeface="ＭＳ ゴシック" panose="020B0609070205080204" pitchFamily="49" charset="-128"/>
                <a:cs typeface="メイリオ"/>
              </a:rPr>
              <a:t>「主体的・対話的で深い学びを実現する授業改善の視点について</a:t>
            </a:r>
            <a:r>
              <a:rPr kumimoji="1" lang="ja-JP" altLang="en-US" sz="1400" b="0" i="0" u="none" strike="noStrike" kern="1200" cap="none" spc="0" normalizeH="0" baseline="0" noProof="0" dirty="0" smtClean="0">
                <a:ln>
                  <a:noFill/>
                </a:ln>
                <a:solidFill>
                  <a:prstClr val="black">
                    <a:lumMod val="75000"/>
                    <a:lumOff val="25000"/>
                  </a:prstClr>
                </a:solidFill>
                <a:effectLst/>
                <a:uLnTx/>
                <a:uFillTx/>
                <a:latin typeface="ＭＳ ゴシック" panose="020B0609070205080204" pitchFamily="49" charset="-128"/>
                <a:ea typeface="ＭＳ ゴシック" panose="020B0609070205080204" pitchFamily="49" charset="-128"/>
                <a:cs typeface="メイリオ"/>
              </a:rPr>
              <a:t>」国立</a:t>
            </a:r>
            <a:r>
              <a:rPr kumimoji="1" lang="ja-JP" altLang="en-US" sz="1400" b="0" i="0" u="none" strike="noStrike" kern="1200" cap="none" spc="0" normalizeH="0" baseline="0" noProof="0" dirty="0">
                <a:ln>
                  <a:noFill/>
                </a:ln>
                <a:solidFill>
                  <a:prstClr val="black">
                    <a:lumMod val="75000"/>
                    <a:lumOff val="25000"/>
                  </a:prstClr>
                </a:solidFill>
                <a:effectLst/>
                <a:uLnTx/>
                <a:uFillTx/>
                <a:latin typeface="ＭＳ ゴシック" panose="020B0609070205080204" pitchFamily="49" charset="-128"/>
                <a:ea typeface="ＭＳ ゴシック" panose="020B0609070205080204" pitchFamily="49" charset="-128"/>
                <a:cs typeface="メイリオ"/>
              </a:rPr>
              <a:t>教育政策</a:t>
            </a:r>
            <a:r>
              <a:rPr kumimoji="1" lang="ja-JP" altLang="en-US" sz="1400" b="0" i="0" u="none" strike="noStrike" kern="1200" cap="none" spc="0" normalizeH="0" baseline="0" noProof="0" dirty="0" smtClean="0">
                <a:ln>
                  <a:noFill/>
                </a:ln>
                <a:solidFill>
                  <a:prstClr val="black">
                    <a:lumMod val="75000"/>
                    <a:lumOff val="25000"/>
                  </a:prstClr>
                </a:solidFill>
                <a:effectLst/>
                <a:uLnTx/>
                <a:uFillTx/>
                <a:latin typeface="ＭＳ ゴシック" panose="020B0609070205080204" pitchFamily="49" charset="-128"/>
                <a:ea typeface="ＭＳ ゴシック" panose="020B0609070205080204" pitchFamily="49" charset="-128"/>
                <a:cs typeface="メイリオ"/>
              </a:rPr>
              <a:t>研究所（令和２年６月）</a:t>
            </a:r>
            <a:endParaRPr kumimoji="1" lang="en-US" altLang="ja-JP" sz="1400" b="0" i="0" u="none" strike="noStrike" kern="1200" cap="none" spc="0" normalizeH="0" baseline="0" noProof="0" dirty="0">
              <a:ln>
                <a:noFill/>
              </a:ln>
              <a:solidFill>
                <a:prstClr val="black">
                  <a:lumMod val="75000"/>
                  <a:lumOff val="25000"/>
                </a:prstClr>
              </a:solidFill>
              <a:effectLst/>
              <a:uLnTx/>
              <a:uFillTx/>
              <a:latin typeface="ＭＳ ゴシック" panose="020B0609070205080204" pitchFamily="49" charset="-128"/>
              <a:ea typeface="ＭＳ ゴシック" panose="020B0609070205080204" pitchFamily="49" charset="-128"/>
              <a:cs typeface="メイリオ"/>
            </a:endParaRPr>
          </a:p>
        </p:txBody>
      </p:sp>
    </p:spTree>
    <p:extLst>
      <p:ext uri="{BB962C8B-B14F-4D97-AF65-F5344CB8AC3E}">
        <p14:creationId xmlns:p14="http://schemas.microsoft.com/office/powerpoint/2010/main" val="39371547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角丸四角形 7"/>
          <p:cNvSpPr/>
          <p:nvPr/>
        </p:nvSpPr>
        <p:spPr>
          <a:xfrm>
            <a:off x="286709" y="915025"/>
            <a:ext cx="8570583" cy="85166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p:cNvSpPr/>
          <p:nvPr/>
        </p:nvSpPr>
        <p:spPr>
          <a:xfrm>
            <a:off x="343964" y="985143"/>
            <a:ext cx="8430721" cy="707886"/>
          </a:xfrm>
          <a:prstGeom prst="rect">
            <a:avLst/>
          </a:prstGeom>
        </p:spPr>
        <p:txBody>
          <a:bodyPr wrap="square">
            <a:spAutoFit/>
          </a:bodyPr>
          <a:lstStyle/>
          <a:p>
            <a:pPr marL="252000" indent="-457200" algn="just"/>
            <a:r>
              <a:rPr lang="ja-JP" altLang="en-US" sz="2000" dirty="0">
                <a:solidFill>
                  <a:schemeClr val="bg1"/>
                </a:solidFill>
                <a:latin typeface="ＭＳ ゴシック" panose="020B0609070205080204" pitchFamily="49" charset="-128"/>
                <a:ea typeface="ＭＳ ゴシック" panose="020B0609070205080204" pitchFamily="49" charset="-128"/>
              </a:rPr>
              <a:t>○　</a:t>
            </a:r>
            <a:r>
              <a:rPr lang="ja-JP" altLang="en-US" sz="2000" b="1" u="sng" dirty="0">
                <a:solidFill>
                  <a:schemeClr val="bg1"/>
                </a:solidFill>
                <a:latin typeface="ＭＳ ゴシック" panose="020B0609070205080204" pitchFamily="49" charset="-128"/>
                <a:ea typeface="ＭＳ ゴシック" panose="020B0609070205080204" pitchFamily="49" charset="-128"/>
              </a:rPr>
              <a:t>学びの深まり</a:t>
            </a:r>
            <a:r>
              <a:rPr lang="ja-JP" altLang="en-US" sz="2000" dirty="0" smtClean="0">
                <a:solidFill>
                  <a:schemeClr val="bg1"/>
                </a:solidFill>
                <a:latin typeface="ＭＳ ゴシック" panose="020B0609070205080204" pitchFamily="49" charset="-128"/>
                <a:ea typeface="ＭＳ ゴシック" panose="020B0609070205080204" pitchFamily="49" charset="-128"/>
              </a:rPr>
              <a:t>を作りだす</a:t>
            </a:r>
            <a:r>
              <a:rPr lang="ja-JP" altLang="en-US" sz="2000" dirty="0">
                <a:solidFill>
                  <a:schemeClr val="bg1"/>
                </a:solidFill>
                <a:latin typeface="ＭＳ ゴシック" panose="020B0609070205080204" pitchFamily="49" charset="-128"/>
                <a:ea typeface="ＭＳ ゴシック" panose="020B0609070205080204" pitchFamily="49" charset="-128"/>
              </a:rPr>
              <a:t>ために、</a:t>
            </a:r>
            <a:r>
              <a:rPr lang="ja-JP" altLang="en-US" sz="2000" b="1" dirty="0">
                <a:solidFill>
                  <a:schemeClr val="bg1"/>
                </a:solidFill>
                <a:latin typeface="ＭＳ ゴシック" panose="020B0609070205080204" pitchFamily="49" charset="-128"/>
                <a:ea typeface="ＭＳ ゴシック" panose="020B0609070205080204" pitchFamily="49" charset="-128"/>
              </a:rPr>
              <a:t>児童が考える場面と教師が教える場面</a:t>
            </a:r>
            <a:r>
              <a:rPr lang="ja-JP" altLang="en-US" sz="2000" dirty="0">
                <a:solidFill>
                  <a:schemeClr val="bg1"/>
                </a:solidFill>
                <a:latin typeface="ＭＳ ゴシック" panose="020B0609070205080204" pitchFamily="49" charset="-128"/>
                <a:ea typeface="ＭＳ ゴシック" panose="020B0609070205080204" pitchFamily="49" charset="-128"/>
              </a:rPr>
              <a:t>を設定する</a:t>
            </a:r>
            <a:endParaRPr lang="ja-JP" altLang="en-US" sz="2000" dirty="0">
              <a:solidFill>
                <a:schemeClr val="bg1"/>
              </a:solidFill>
            </a:endParaRPr>
          </a:p>
        </p:txBody>
      </p:sp>
      <p:sp>
        <p:nvSpPr>
          <p:cNvPr id="10" name="角丸四角形 9"/>
          <p:cNvSpPr/>
          <p:nvPr/>
        </p:nvSpPr>
        <p:spPr>
          <a:xfrm>
            <a:off x="284329" y="1913489"/>
            <a:ext cx="4193177" cy="4284000"/>
          </a:xfrm>
          <a:prstGeom prst="roundRect">
            <a:avLst>
              <a:gd name="adj" fmla="val 4517"/>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角丸四角形 10"/>
          <p:cNvSpPr/>
          <p:nvPr/>
        </p:nvSpPr>
        <p:spPr>
          <a:xfrm>
            <a:off x="4661735" y="1948838"/>
            <a:ext cx="4193177" cy="4248000"/>
          </a:xfrm>
          <a:prstGeom prst="roundRect">
            <a:avLst>
              <a:gd name="adj" fmla="val 4517"/>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p:cNvSpPr txBox="1"/>
          <p:nvPr/>
        </p:nvSpPr>
        <p:spPr>
          <a:xfrm>
            <a:off x="1022379" y="1946991"/>
            <a:ext cx="2717075" cy="461665"/>
          </a:xfrm>
          <a:prstGeom prst="rect">
            <a:avLst/>
          </a:prstGeom>
          <a:noFill/>
        </p:spPr>
        <p:txBody>
          <a:bodyPr wrap="square" rtlCol="0">
            <a:spAutoFit/>
          </a:bodyPr>
          <a:lstStyle/>
          <a:p>
            <a:r>
              <a:rPr lang="ja-JP" altLang="en-US" sz="2400" dirty="0">
                <a:latin typeface="ＭＳ ゴシック" panose="020B0609070205080204" pitchFamily="49" charset="-128"/>
                <a:ea typeface="ＭＳ ゴシック" panose="020B0609070205080204" pitchFamily="49" charset="-128"/>
              </a:rPr>
              <a:t>＜学習者の視点＞</a:t>
            </a:r>
            <a:endParaRPr kumimoji="1" lang="ja-JP" altLang="en-US" sz="2400" dirty="0">
              <a:latin typeface="ＭＳ ゴシック" panose="020B0609070205080204" pitchFamily="49" charset="-128"/>
              <a:ea typeface="ＭＳ ゴシック" panose="020B0609070205080204" pitchFamily="49" charset="-128"/>
            </a:endParaRPr>
          </a:p>
        </p:txBody>
      </p:sp>
      <p:sp>
        <p:nvSpPr>
          <p:cNvPr id="13" name="テキスト ボックス 12"/>
          <p:cNvSpPr txBox="1"/>
          <p:nvPr/>
        </p:nvSpPr>
        <p:spPr>
          <a:xfrm>
            <a:off x="5399785" y="1948838"/>
            <a:ext cx="2717075" cy="461665"/>
          </a:xfrm>
          <a:prstGeom prst="rect">
            <a:avLst/>
          </a:prstGeom>
          <a:noFill/>
        </p:spPr>
        <p:txBody>
          <a:bodyPr wrap="square" rtlCol="0">
            <a:spAutoFit/>
          </a:bodyPr>
          <a:lstStyle/>
          <a:p>
            <a:r>
              <a:rPr lang="ja-JP" altLang="en-US" sz="2400" dirty="0">
                <a:latin typeface="ＭＳ ゴシック" panose="020B0609070205080204" pitchFamily="49" charset="-128"/>
                <a:ea typeface="ＭＳ ゴシック" panose="020B0609070205080204" pitchFamily="49" charset="-128"/>
              </a:rPr>
              <a:t>＜授業者の視点＞</a:t>
            </a:r>
            <a:endParaRPr kumimoji="1" lang="ja-JP" altLang="en-US" sz="2400" dirty="0">
              <a:latin typeface="ＭＳ ゴシック" panose="020B0609070205080204" pitchFamily="49" charset="-128"/>
              <a:ea typeface="ＭＳ ゴシック" panose="020B0609070205080204" pitchFamily="49" charset="-128"/>
            </a:endParaRPr>
          </a:p>
        </p:txBody>
      </p:sp>
      <p:sp>
        <p:nvSpPr>
          <p:cNvPr id="14" name="テキスト ボックス 13"/>
          <p:cNvSpPr txBox="1"/>
          <p:nvPr/>
        </p:nvSpPr>
        <p:spPr>
          <a:xfrm>
            <a:off x="284329" y="2422612"/>
            <a:ext cx="4149903" cy="3139321"/>
          </a:xfrm>
          <a:prstGeom prst="rect">
            <a:avLst/>
          </a:prstGeom>
          <a:noFill/>
        </p:spPr>
        <p:txBody>
          <a:bodyPr wrap="square" rtlCol="0">
            <a:spAutoFit/>
          </a:bodyPr>
          <a:lstStyle/>
          <a:p>
            <a:pPr marL="222250" indent="-222250" algn="just"/>
            <a:r>
              <a:rPr lang="ja-JP" altLang="en-US" dirty="0">
                <a:latin typeface="ＭＳ ゴシック" panose="020B0609070205080204" pitchFamily="49" charset="-128"/>
                <a:ea typeface="ＭＳ ゴシック" panose="020B0609070205080204" pitchFamily="49" charset="-128"/>
              </a:rPr>
              <a:t>・各教科等の特質に応じた「見方・考え方」を働かせる</a:t>
            </a:r>
            <a:endParaRPr lang="en-US" altLang="ja-JP" dirty="0">
              <a:latin typeface="ＭＳ ゴシック" panose="020B0609070205080204" pitchFamily="49" charset="-128"/>
              <a:ea typeface="ＭＳ ゴシック" panose="020B0609070205080204" pitchFamily="49" charset="-128"/>
            </a:endParaRPr>
          </a:p>
          <a:p>
            <a:pPr marL="222250" indent="-222250" algn="just"/>
            <a:endParaRPr lang="en-US" altLang="ja-JP" dirty="0">
              <a:latin typeface="ＭＳ ゴシック" panose="020B0609070205080204" pitchFamily="49" charset="-128"/>
              <a:ea typeface="ＭＳ ゴシック" panose="020B0609070205080204" pitchFamily="49" charset="-128"/>
            </a:endParaRPr>
          </a:p>
          <a:p>
            <a:pPr marL="222250" indent="-222250" algn="just"/>
            <a:r>
              <a:rPr lang="ja-JP" altLang="en-US" dirty="0">
                <a:latin typeface="ＭＳ ゴシック" panose="020B0609070205080204" pitchFamily="49" charset="-128"/>
                <a:ea typeface="ＭＳ ゴシック" panose="020B0609070205080204" pitchFamily="49" charset="-128"/>
              </a:rPr>
              <a:t>・知識を相互に関連付けてより深く理解する </a:t>
            </a:r>
            <a:endParaRPr lang="en-US" altLang="ja-JP" dirty="0">
              <a:latin typeface="ＭＳ ゴシック" panose="020B0609070205080204" pitchFamily="49" charset="-128"/>
              <a:ea typeface="ＭＳ ゴシック" panose="020B0609070205080204" pitchFamily="49" charset="-128"/>
            </a:endParaRPr>
          </a:p>
          <a:p>
            <a:pPr marL="222250" indent="-222250" algn="just"/>
            <a:endParaRPr lang="en-US" altLang="ja-JP" dirty="0">
              <a:latin typeface="ＭＳ ゴシック" panose="020B0609070205080204" pitchFamily="49" charset="-128"/>
              <a:ea typeface="ＭＳ ゴシック" panose="020B0609070205080204" pitchFamily="49" charset="-128"/>
            </a:endParaRPr>
          </a:p>
          <a:p>
            <a:pPr marL="222250" indent="-222250" algn="just"/>
            <a:r>
              <a:rPr lang="ja-JP" altLang="en-US" dirty="0">
                <a:latin typeface="ＭＳ ゴシック" panose="020B0609070205080204" pitchFamily="49" charset="-128"/>
                <a:ea typeface="ＭＳ ゴシック" panose="020B0609070205080204" pitchFamily="49" charset="-128"/>
              </a:rPr>
              <a:t>・情報を精査して考えを形成する</a:t>
            </a:r>
            <a:endParaRPr lang="en-US" altLang="ja-JP" dirty="0">
              <a:latin typeface="ＭＳ ゴシック" panose="020B0609070205080204" pitchFamily="49" charset="-128"/>
              <a:ea typeface="ＭＳ ゴシック" panose="020B0609070205080204" pitchFamily="49" charset="-128"/>
            </a:endParaRPr>
          </a:p>
          <a:p>
            <a:pPr marL="222250" indent="-222250" algn="just"/>
            <a:r>
              <a:rPr lang="ja-JP" altLang="en-US" dirty="0">
                <a:latin typeface="ＭＳ ゴシック" panose="020B0609070205080204" pitchFamily="49" charset="-128"/>
                <a:ea typeface="ＭＳ ゴシック" panose="020B0609070205080204" pitchFamily="49" charset="-128"/>
              </a:rPr>
              <a:t> </a:t>
            </a:r>
            <a:endParaRPr lang="en-US" altLang="ja-JP" dirty="0">
              <a:latin typeface="ＭＳ ゴシック" panose="020B0609070205080204" pitchFamily="49" charset="-128"/>
              <a:ea typeface="ＭＳ ゴシック" panose="020B0609070205080204" pitchFamily="49" charset="-128"/>
            </a:endParaRPr>
          </a:p>
          <a:p>
            <a:pPr marL="222250" indent="-222250" algn="just"/>
            <a:r>
              <a:rPr lang="ja-JP" altLang="en-US" dirty="0">
                <a:latin typeface="ＭＳ ゴシック" panose="020B0609070205080204" pitchFamily="49" charset="-128"/>
                <a:ea typeface="ＭＳ ゴシック" panose="020B0609070205080204" pitchFamily="49" charset="-128"/>
              </a:rPr>
              <a:t>・問題を見いだして解決策を考えたり、思いや考えを基に創造したりすることに向かう</a:t>
            </a:r>
            <a:endParaRPr kumimoji="1" lang="ja-JP" altLang="en-US" dirty="0">
              <a:latin typeface="ＭＳ ゴシック" panose="020B0609070205080204" pitchFamily="49" charset="-128"/>
              <a:ea typeface="ＭＳ ゴシック" panose="020B0609070205080204" pitchFamily="49" charset="-128"/>
            </a:endParaRPr>
          </a:p>
        </p:txBody>
      </p:sp>
      <p:sp>
        <p:nvSpPr>
          <p:cNvPr id="15" name="テキスト ボックス 14"/>
          <p:cNvSpPr txBox="1"/>
          <p:nvPr/>
        </p:nvSpPr>
        <p:spPr>
          <a:xfrm>
            <a:off x="4724350" y="2422612"/>
            <a:ext cx="3990701" cy="3693319"/>
          </a:xfrm>
          <a:prstGeom prst="rect">
            <a:avLst/>
          </a:prstGeom>
          <a:noFill/>
        </p:spPr>
        <p:txBody>
          <a:bodyPr wrap="square" rtlCol="0">
            <a:spAutoFit/>
          </a:bodyPr>
          <a:lstStyle/>
          <a:p>
            <a:pPr marL="234950" indent="-234950" algn="just"/>
            <a:r>
              <a:rPr lang="ja-JP" altLang="en-US" dirty="0">
                <a:latin typeface="ＭＳ ゴシック" panose="020B0609070205080204" pitchFamily="49" charset="-128"/>
                <a:ea typeface="ＭＳ ゴシック" panose="020B0609070205080204" pitchFamily="49" charset="-128"/>
              </a:rPr>
              <a:t>・資質・能力を焦点化する </a:t>
            </a:r>
            <a:r>
              <a:rPr lang="ja-JP" altLang="en-US" dirty="0" smtClean="0">
                <a:latin typeface="ＭＳ ゴシック" panose="020B0609070205080204" pitchFamily="49" charset="-128"/>
                <a:ea typeface="ＭＳ ゴシック" panose="020B0609070205080204" pitchFamily="49" charset="-128"/>
              </a:rPr>
              <a:t>（付けたい力</a:t>
            </a:r>
            <a:r>
              <a:rPr lang="ja-JP" altLang="en-US" dirty="0">
                <a:latin typeface="ＭＳ ゴシック" panose="020B0609070205080204" pitchFamily="49" charset="-128"/>
                <a:ea typeface="ＭＳ ゴシック" panose="020B0609070205080204" pitchFamily="49" charset="-128"/>
              </a:rPr>
              <a:t>を明確にする）</a:t>
            </a:r>
            <a:endParaRPr lang="en-US" altLang="ja-JP" dirty="0">
              <a:latin typeface="ＭＳ ゴシック" panose="020B0609070205080204" pitchFamily="49" charset="-128"/>
              <a:ea typeface="ＭＳ ゴシック" panose="020B0609070205080204" pitchFamily="49" charset="-128"/>
            </a:endParaRPr>
          </a:p>
          <a:p>
            <a:pPr marL="234950" indent="-234950" algn="just"/>
            <a:endParaRPr lang="en-US" altLang="ja-JP" dirty="0">
              <a:latin typeface="ＭＳ ゴシック" panose="020B0609070205080204" pitchFamily="49" charset="-128"/>
              <a:ea typeface="ＭＳ ゴシック" panose="020B0609070205080204" pitchFamily="49" charset="-128"/>
            </a:endParaRPr>
          </a:p>
          <a:p>
            <a:pPr marL="234950" indent="-234950" algn="just"/>
            <a:r>
              <a:rPr lang="ja-JP" altLang="en-US" dirty="0">
                <a:latin typeface="ＭＳ ゴシック" panose="020B0609070205080204" pitchFamily="49" charset="-128"/>
                <a:ea typeface="ＭＳ ゴシック" panose="020B0609070205080204" pitchFamily="49" charset="-128"/>
              </a:rPr>
              <a:t>・単元や各授業の目標を把握する</a:t>
            </a:r>
            <a:endParaRPr lang="en-US" altLang="ja-JP" dirty="0">
              <a:latin typeface="ＭＳ ゴシック" panose="020B0609070205080204" pitchFamily="49" charset="-128"/>
              <a:ea typeface="ＭＳ ゴシック" panose="020B0609070205080204" pitchFamily="49" charset="-128"/>
            </a:endParaRPr>
          </a:p>
          <a:p>
            <a:pPr marL="234950" indent="-234950" algn="just"/>
            <a:endParaRPr lang="en-US" altLang="ja-JP" dirty="0">
              <a:latin typeface="ＭＳ ゴシック" panose="020B0609070205080204" pitchFamily="49" charset="-128"/>
              <a:ea typeface="ＭＳ ゴシック" panose="020B0609070205080204" pitchFamily="49" charset="-128"/>
            </a:endParaRPr>
          </a:p>
          <a:p>
            <a:pPr marL="234950" indent="-234950" algn="just"/>
            <a:r>
              <a:rPr lang="ja-JP" altLang="en-US" dirty="0">
                <a:latin typeface="ＭＳ ゴシック" panose="020B0609070205080204" pitchFamily="49" charset="-128"/>
                <a:ea typeface="ＭＳ ゴシック" panose="020B0609070205080204" pitchFamily="49" charset="-128"/>
              </a:rPr>
              <a:t>・ねらいを達成した子供の姿を具体化する </a:t>
            </a:r>
            <a:endParaRPr lang="en-US" altLang="ja-JP" dirty="0">
              <a:latin typeface="ＭＳ ゴシック" panose="020B0609070205080204" pitchFamily="49" charset="-128"/>
              <a:ea typeface="ＭＳ ゴシック" panose="020B0609070205080204" pitchFamily="49" charset="-128"/>
            </a:endParaRPr>
          </a:p>
          <a:p>
            <a:pPr marL="234950" indent="-234950" algn="just"/>
            <a:endParaRPr lang="en-US" altLang="ja-JP" dirty="0">
              <a:latin typeface="ＭＳ ゴシック" panose="020B0609070205080204" pitchFamily="49" charset="-128"/>
              <a:ea typeface="ＭＳ ゴシック" panose="020B0609070205080204" pitchFamily="49" charset="-128"/>
            </a:endParaRPr>
          </a:p>
          <a:p>
            <a:pPr marL="234950" indent="-234950" algn="just"/>
            <a:r>
              <a:rPr lang="ja-JP" altLang="en-US" dirty="0">
                <a:latin typeface="ＭＳ ゴシック" panose="020B0609070205080204" pitchFamily="49" charset="-128"/>
                <a:ea typeface="ＭＳ ゴシック" panose="020B0609070205080204" pitchFamily="49" charset="-128"/>
              </a:rPr>
              <a:t>・教材の価値を把握する </a:t>
            </a:r>
            <a:endParaRPr lang="en-US" altLang="ja-JP" dirty="0">
              <a:latin typeface="ＭＳ ゴシック" panose="020B0609070205080204" pitchFamily="49" charset="-128"/>
              <a:ea typeface="ＭＳ ゴシック" panose="020B0609070205080204" pitchFamily="49" charset="-128"/>
            </a:endParaRPr>
          </a:p>
          <a:p>
            <a:pPr marL="234950" indent="-234950" algn="just"/>
            <a:endParaRPr lang="en-US" altLang="ja-JP" dirty="0">
              <a:latin typeface="ＭＳ ゴシック" panose="020B0609070205080204" pitchFamily="49" charset="-128"/>
              <a:ea typeface="ＭＳ ゴシック" panose="020B0609070205080204" pitchFamily="49" charset="-128"/>
            </a:endParaRPr>
          </a:p>
          <a:p>
            <a:pPr marL="234950" indent="-234950" algn="just"/>
            <a:r>
              <a:rPr lang="ja-JP" altLang="en-US" dirty="0">
                <a:latin typeface="ＭＳ ゴシック" panose="020B0609070205080204" pitchFamily="49" charset="-128"/>
                <a:ea typeface="ＭＳ ゴシック" panose="020B0609070205080204" pitchFamily="49" charset="-128"/>
              </a:rPr>
              <a:t>・単元及び各時間の計画を立てる</a:t>
            </a:r>
            <a:endParaRPr lang="en-US" altLang="ja-JP" dirty="0">
              <a:latin typeface="ＭＳ ゴシック" panose="020B0609070205080204" pitchFamily="49" charset="-128"/>
              <a:ea typeface="ＭＳ ゴシック" panose="020B0609070205080204" pitchFamily="49" charset="-128"/>
            </a:endParaRPr>
          </a:p>
          <a:p>
            <a:pPr marL="234950" indent="-234950" algn="just"/>
            <a:endParaRPr lang="en-US" altLang="ja-JP" dirty="0">
              <a:latin typeface="ＭＳ ゴシック" panose="020B0609070205080204" pitchFamily="49" charset="-128"/>
              <a:ea typeface="ＭＳ ゴシック" panose="020B0609070205080204" pitchFamily="49" charset="-128"/>
            </a:endParaRPr>
          </a:p>
          <a:p>
            <a:pPr marL="234950" indent="-234950" algn="just"/>
            <a:r>
              <a:rPr lang="ja-JP" altLang="en-US" dirty="0">
                <a:latin typeface="ＭＳ ゴシック" panose="020B0609070205080204" pitchFamily="49" charset="-128"/>
                <a:ea typeface="ＭＳ ゴシック" panose="020B0609070205080204" pitchFamily="49" charset="-128"/>
              </a:rPr>
              <a:t>・目標の達成状況を評価する</a:t>
            </a:r>
            <a:endParaRPr kumimoji="1" lang="ja-JP" altLang="en-US" dirty="0">
              <a:latin typeface="ＭＳ ゴシック" panose="020B0609070205080204" pitchFamily="49" charset="-128"/>
              <a:ea typeface="ＭＳ ゴシック" panose="020B0609070205080204" pitchFamily="49" charset="-128"/>
            </a:endParaRPr>
          </a:p>
        </p:txBody>
      </p:sp>
      <p:sp>
        <p:nvSpPr>
          <p:cNvPr id="4" name="テキスト ボックス 3">
            <a:extLst>
              <a:ext uri="{FF2B5EF4-FFF2-40B4-BE49-F238E27FC236}">
                <a16:creationId xmlns:a16="http://schemas.microsoft.com/office/drawing/2014/main" id="{388EA183-723B-B6F0-1D71-D5DC50AF8147}"/>
              </a:ext>
            </a:extLst>
          </p:cNvPr>
          <p:cNvSpPr txBox="1"/>
          <p:nvPr/>
        </p:nvSpPr>
        <p:spPr>
          <a:xfrm>
            <a:off x="180000" y="180000"/>
            <a:ext cx="8769007" cy="584775"/>
          </a:xfrm>
          <a:prstGeom prst="rect">
            <a:avLst/>
          </a:prstGeom>
          <a:noFill/>
        </p:spPr>
        <p:txBody>
          <a:bodyPr wrap="square" rtlCol="0">
            <a:spAutoFit/>
          </a:bodyPr>
          <a:lstStyle/>
          <a:p>
            <a:pPr algn="just"/>
            <a:r>
              <a:rPr lang="ja-JP" altLang="en-US" sz="3200" dirty="0">
                <a:latin typeface="HGｺﾞｼｯｸE" panose="020B0909000000000000" pitchFamily="49" charset="-128"/>
                <a:ea typeface="HGｺﾞｼｯｸE" panose="020B0909000000000000" pitchFamily="49" charset="-128"/>
              </a:rPr>
              <a:t>４　深い学び</a:t>
            </a:r>
          </a:p>
        </p:txBody>
      </p:sp>
      <p:sp>
        <p:nvSpPr>
          <p:cNvPr id="16" name="スライド番号プレースホルダー 1"/>
          <p:cNvSpPr txBox="1">
            <a:spLocks/>
          </p:cNvSpPr>
          <p:nvPr/>
        </p:nvSpPr>
        <p:spPr>
          <a:xfrm>
            <a:off x="6970147" y="6399054"/>
            <a:ext cx="2057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dirty="0" smtClean="0">
                <a:latin typeface="ＭＳ ゴシック" panose="020B0609070205080204" pitchFamily="49" charset="-128"/>
                <a:ea typeface="ＭＳ ゴシック" panose="020B0609070205080204" pitchFamily="49" charset="-128"/>
              </a:rPr>
              <a:t>５</a:t>
            </a:r>
            <a:endParaRPr lang="ja-JP" altLang="en-US" dirty="0">
              <a:latin typeface="ＭＳ ゴシック" panose="020B0609070205080204" pitchFamily="49" charset="-128"/>
              <a:ea typeface="ＭＳ ゴシック" panose="020B0609070205080204" pitchFamily="49" charset="-128"/>
            </a:endParaRPr>
          </a:p>
        </p:txBody>
      </p:sp>
      <p:sp>
        <p:nvSpPr>
          <p:cNvPr id="17" name="サブタイトル 2">
            <a:extLst>
              <a:ext uri="{FF2B5EF4-FFF2-40B4-BE49-F238E27FC236}">
                <a16:creationId xmlns:a16="http://schemas.microsoft.com/office/drawing/2014/main" id="{8375E281-F36F-BD34-6CB9-7AAC3AB50D13}"/>
              </a:ext>
            </a:extLst>
          </p:cNvPr>
          <p:cNvSpPr txBox="1">
            <a:spLocks/>
          </p:cNvSpPr>
          <p:nvPr/>
        </p:nvSpPr>
        <p:spPr>
          <a:xfrm>
            <a:off x="454320" y="6239642"/>
            <a:ext cx="8974183" cy="437108"/>
          </a:xfrm>
          <a:prstGeom prst="rect">
            <a:avLst/>
          </a:prstGeom>
        </p:spPr>
        <p:txBody>
          <a:bodyPr>
            <a:noAutofit/>
          </a:bodyPr>
          <a:lst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400" kern="1200">
                <a:solidFill>
                  <a:schemeClr val="tx1">
                    <a:lumMod val="75000"/>
                    <a:lumOff val="25000"/>
                  </a:schemeClr>
                </a:solidFill>
                <a:latin typeface="+mn-lt"/>
                <a:ea typeface="+mn-ea"/>
                <a:cs typeface="+mn-cs"/>
              </a:defRPr>
            </a:lvl9pPr>
          </a:lstStyle>
          <a:p>
            <a:pPr marL="45720" marR="0" lvl="0" indent="0" algn="l" defTabSz="914400" rtl="0" eaLnBrk="1" fontAlgn="auto" latinLnBrk="0" hangingPunct="1">
              <a:lnSpc>
                <a:spcPct val="100000"/>
              </a:lnSpc>
              <a:spcBef>
                <a:spcPct val="20000"/>
              </a:spcBef>
              <a:spcAft>
                <a:spcPts val="300"/>
              </a:spcAft>
              <a:buClr>
                <a:srgbClr val="70AD47">
                  <a:lumMod val="75000"/>
                </a:srgbClr>
              </a:buClr>
              <a:buSzPct val="130000"/>
              <a:buFont typeface="Georgia" pitchFamily="18" charset="0"/>
              <a:buNone/>
              <a:tabLst/>
              <a:defRPr/>
            </a:pPr>
            <a:r>
              <a:rPr kumimoji="1" lang="ja-JP" altLang="en-US" sz="1400" b="0" i="0" u="none" strike="noStrike" kern="1200" cap="none" spc="0" normalizeH="0" baseline="0" noProof="0" dirty="0">
                <a:ln>
                  <a:noFill/>
                </a:ln>
                <a:solidFill>
                  <a:prstClr val="black">
                    <a:lumMod val="75000"/>
                    <a:lumOff val="25000"/>
                  </a:prstClr>
                </a:solidFill>
                <a:effectLst/>
                <a:uLnTx/>
                <a:uFillTx/>
                <a:latin typeface="ＭＳ ゴシック" panose="020B0609070205080204" pitchFamily="49" charset="-128"/>
                <a:ea typeface="ＭＳ ゴシック" panose="020B0609070205080204" pitchFamily="49" charset="-128"/>
                <a:cs typeface="メイリオ"/>
              </a:rPr>
              <a:t>「主体的・対話的で深い学びを実現する授業改善の視点について</a:t>
            </a:r>
            <a:r>
              <a:rPr kumimoji="1" lang="ja-JP" altLang="en-US" sz="1400" b="0" i="0" u="none" strike="noStrike" kern="1200" cap="none" spc="0" normalizeH="0" baseline="0" noProof="0" dirty="0" smtClean="0">
                <a:ln>
                  <a:noFill/>
                </a:ln>
                <a:solidFill>
                  <a:prstClr val="black">
                    <a:lumMod val="75000"/>
                    <a:lumOff val="25000"/>
                  </a:prstClr>
                </a:solidFill>
                <a:effectLst/>
                <a:uLnTx/>
                <a:uFillTx/>
                <a:latin typeface="ＭＳ ゴシック" panose="020B0609070205080204" pitchFamily="49" charset="-128"/>
                <a:ea typeface="ＭＳ ゴシック" panose="020B0609070205080204" pitchFamily="49" charset="-128"/>
                <a:cs typeface="メイリオ"/>
              </a:rPr>
              <a:t>」国立</a:t>
            </a:r>
            <a:r>
              <a:rPr kumimoji="1" lang="ja-JP" altLang="en-US" sz="1400" b="0" i="0" u="none" strike="noStrike" kern="1200" cap="none" spc="0" normalizeH="0" baseline="0" noProof="0" dirty="0">
                <a:ln>
                  <a:noFill/>
                </a:ln>
                <a:solidFill>
                  <a:prstClr val="black">
                    <a:lumMod val="75000"/>
                    <a:lumOff val="25000"/>
                  </a:prstClr>
                </a:solidFill>
                <a:effectLst/>
                <a:uLnTx/>
                <a:uFillTx/>
                <a:latin typeface="ＭＳ ゴシック" panose="020B0609070205080204" pitchFamily="49" charset="-128"/>
                <a:ea typeface="ＭＳ ゴシック" panose="020B0609070205080204" pitchFamily="49" charset="-128"/>
                <a:cs typeface="メイリオ"/>
              </a:rPr>
              <a:t>教育政策</a:t>
            </a:r>
            <a:r>
              <a:rPr kumimoji="1" lang="ja-JP" altLang="en-US" sz="1400" b="0" i="0" u="none" strike="noStrike" kern="1200" cap="none" spc="0" normalizeH="0" baseline="0" noProof="0" dirty="0" smtClean="0">
                <a:ln>
                  <a:noFill/>
                </a:ln>
                <a:solidFill>
                  <a:prstClr val="black">
                    <a:lumMod val="75000"/>
                    <a:lumOff val="25000"/>
                  </a:prstClr>
                </a:solidFill>
                <a:effectLst/>
                <a:uLnTx/>
                <a:uFillTx/>
                <a:latin typeface="ＭＳ ゴシック" panose="020B0609070205080204" pitchFamily="49" charset="-128"/>
                <a:ea typeface="ＭＳ ゴシック" panose="020B0609070205080204" pitchFamily="49" charset="-128"/>
                <a:cs typeface="メイリオ"/>
              </a:rPr>
              <a:t>研究所（令和２年６月）</a:t>
            </a:r>
            <a:endParaRPr kumimoji="1" lang="en-US" altLang="ja-JP" sz="1400" b="0" i="0" u="none" strike="noStrike" kern="1200" cap="none" spc="0" normalizeH="0" baseline="0" noProof="0" dirty="0">
              <a:ln>
                <a:noFill/>
              </a:ln>
              <a:solidFill>
                <a:prstClr val="black">
                  <a:lumMod val="75000"/>
                  <a:lumOff val="25000"/>
                </a:prstClr>
              </a:solidFill>
              <a:effectLst/>
              <a:uLnTx/>
              <a:uFillTx/>
              <a:latin typeface="ＭＳ ゴシック" panose="020B0609070205080204" pitchFamily="49" charset="-128"/>
              <a:ea typeface="ＭＳ ゴシック" panose="020B0609070205080204" pitchFamily="49" charset="-128"/>
              <a:cs typeface="メイリオ"/>
            </a:endParaRPr>
          </a:p>
        </p:txBody>
      </p:sp>
    </p:spTree>
    <p:extLst>
      <p:ext uri="{BB962C8B-B14F-4D97-AF65-F5344CB8AC3E}">
        <p14:creationId xmlns:p14="http://schemas.microsoft.com/office/powerpoint/2010/main" val="28751194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表 6">
            <a:extLst>
              <a:ext uri="{FF2B5EF4-FFF2-40B4-BE49-F238E27FC236}">
                <a16:creationId xmlns:a16="http://schemas.microsoft.com/office/drawing/2014/main" id="{C9D0B424-64C9-485A-AF56-8476B5193A0B}"/>
              </a:ext>
            </a:extLst>
          </p:cNvPr>
          <p:cNvGraphicFramePr>
            <a:graphicFrameLocks noGrp="1"/>
          </p:cNvGraphicFramePr>
          <p:nvPr>
            <p:extLst>
              <p:ext uri="{D42A27DB-BD31-4B8C-83A1-F6EECF244321}">
                <p14:modId xmlns:p14="http://schemas.microsoft.com/office/powerpoint/2010/main" val="3862030719"/>
              </p:ext>
            </p:extLst>
          </p:nvPr>
        </p:nvGraphicFramePr>
        <p:xfrm>
          <a:off x="322133" y="813535"/>
          <a:ext cx="8526302" cy="2208284"/>
        </p:xfrm>
        <a:graphic>
          <a:graphicData uri="http://schemas.openxmlformats.org/drawingml/2006/table">
            <a:tbl>
              <a:tblPr firstRow="1" bandRow="1">
                <a:tableStyleId>{5C22544A-7EE6-4342-B048-85BDC9FD1C3A}</a:tableStyleId>
              </a:tblPr>
              <a:tblGrid>
                <a:gridCol w="2085834">
                  <a:extLst>
                    <a:ext uri="{9D8B030D-6E8A-4147-A177-3AD203B41FA5}">
                      <a16:colId xmlns:a16="http://schemas.microsoft.com/office/drawing/2014/main" val="942393576"/>
                    </a:ext>
                  </a:extLst>
                </a:gridCol>
                <a:gridCol w="3220234">
                  <a:extLst>
                    <a:ext uri="{9D8B030D-6E8A-4147-A177-3AD203B41FA5}">
                      <a16:colId xmlns:a16="http://schemas.microsoft.com/office/drawing/2014/main" val="2725692511"/>
                    </a:ext>
                  </a:extLst>
                </a:gridCol>
                <a:gridCol w="3220234">
                  <a:extLst>
                    <a:ext uri="{9D8B030D-6E8A-4147-A177-3AD203B41FA5}">
                      <a16:colId xmlns:a16="http://schemas.microsoft.com/office/drawing/2014/main" val="3198491493"/>
                    </a:ext>
                  </a:extLst>
                </a:gridCol>
              </a:tblGrid>
              <a:tr h="367873">
                <a:tc gridSpan="3">
                  <a:txBody>
                    <a:bodyPr/>
                    <a:lstStyle/>
                    <a:p>
                      <a:pPr algn="ctr"/>
                      <a:r>
                        <a:rPr kumimoji="1" lang="ja-JP" altLang="en-US" sz="1800" b="1" dirty="0">
                          <a:solidFill>
                            <a:schemeClr val="tx1"/>
                          </a:solidFill>
                          <a:latin typeface="ＭＳ ゴシック" panose="020B0609070205080204" pitchFamily="49" charset="-128"/>
                          <a:ea typeface="ＭＳ ゴシック" panose="020B0609070205080204" pitchFamily="49" charset="-128"/>
                        </a:rPr>
                        <a:t>単元の目標</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2347256092"/>
                  </a:ext>
                </a:extLst>
              </a:tr>
              <a:tr h="377371">
                <a:tc>
                  <a:txBody>
                    <a:bodyPr/>
                    <a:lstStyle/>
                    <a:p>
                      <a:pPr marL="216000" indent="-457200" algn="ctr"/>
                      <a:r>
                        <a:rPr kumimoji="1" lang="ja-JP" altLang="en-US" sz="1800" b="1" dirty="0">
                          <a:solidFill>
                            <a:schemeClr val="tx1"/>
                          </a:solidFill>
                          <a:latin typeface="ＭＳ ゴシック" panose="020B0609070205080204" pitchFamily="49" charset="-128"/>
                          <a:ea typeface="ＭＳ ゴシック" panose="020B0609070205080204" pitchFamily="49" charset="-128"/>
                        </a:rPr>
                        <a:t>知識及び技能</a:t>
                      </a:r>
                      <a:endParaRPr kumimoji="1" lang="en-US" altLang="ja-JP" sz="1800" b="1"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16000" indent="-457200" algn="ctr"/>
                      <a:r>
                        <a:rPr kumimoji="1" lang="ja-JP" altLang="en-US" sz="1800" b="1" dirty="0">
                          <a:solidFill>
                            <a:schemeClr val="tx1"/>
                          </a:solidFill>
                          <a:latin typeface="ＭＳ ゴシック" panose="020B0609070205080204" pitchFamily="49" charset="-128"/>
                          <a:ea typeface="ＭＳ ゴシック" panose="020B0609070205080204" pitchFamily="49" charset="-128"/>
                        </a:rPr>
                        <a:t>思考力・判断力・表現力等</a:t>
                      </a:r>
                      <a:endParaRPr kumimoji="1" lang="en-US" altLang="ja-JP" sz="1800" b="1"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16000" indent="-457200" algn="ctr"/>
                      <a:r>
                        <a:rPr kumimoji="1" lang="ja-JP" altLang="en-US" sz="1800" b="1" dirty="0">
                          <a:solidFill>
                            <a:schemeClr val="tx1"/>
                          </a:solidFill>
                          <a:latin typeface="ＭＳ ゴシック" panose="020B0609070205080204" pitchFamily="49" charset="-128"/>
                          <a:ea typeface="ＭＳ ゴシック" panose="020B0609070205080204" pitchFamily="49" charset="-128"/>
                        </a:rPr>
                        <a:t>学びに向かう力・人間性等</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27915917"/>
                  </a:ext>
                </a:extLst>
              </a:tr>
              <a:tr h="1294204">
                <a:tc>
                  <a:txBody>
                    <a:bodyPr/>
                    <a:lstStyle/>
                    <a:p>
                      <a:pPr marL="216000" indent="-457200" algn="just"/>
                      <a:r>
                        <a:rPr kumimoji="1" lang="ja-JP" altLang="en-US" sz="1800" dirty="0">
                          <a:solidFill>
                            <a:schemeClr val="tx1"/>
                          </a:solidFill>
                          <a:latin typeface="HG丸ｺﾞｼｯｸM-PRO" panose="020F0600000000000000" pitchFamily="50" charset="-128"/>
                          <a:ea typeface="HG丸ｺﾞｼｯｸM-PRO" panose="020F0600000000000000" pitchFamily="50" charset="-128"/>
                        </a:rPr>
                        <a:t>・ダンスの行い方が分かり、ステップや振り付けを身に付ける。</a:t>
                      </a:r>
                      <a:endParaRPr kumimoji="1" lang="en-US" altLang="ja-JP" sz="180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16000" indent="-457200" algn="just"/>
                      <a:r>
                        <a:rPr kumimoji="1" lang="ja-JP" altLang="en-US" sz="1800" dirty="0">
                          <a:solidFill>
                            <a:schemeClr val="tx1"/>
                          </a:solidFill>
                          <a:latin typeface="HG丸ｺﾞｼｯｸM-PRO" panose="020F0600000000000000" pitchFamily="50" charset="-128"/>
                          <a:ea typeface="HG丸ｺﾞｼｯｸM-PRO" panose="020F0600000000000000" pitchFamily="50" charset="-128"/>
                        </a:rPr>
                        <a:t>・</a:t>
                      </a:r>
                      <a:r>
                        <a:rPr kumimoji="1" lang="ja-JP" altLang="en-US" sz="1800" spc="70" baseline="0" dirty="0">
                          <a:solidFill>
                            <a:schemeClr val="tx1"/>
                          </a:solidFill>
                          <a:latin typeface="HG丸ｺﾞｼｯｸM-PRO" panose="020F0600000000000000" pitchFamily="50" charset="-128"/>
                          <a:ea typeface="HG丸ｺﾞｼｯｸM-PRO" panose="020F0600000000000000" pitchFamily="50" charset="-128"/>
                        </a:rPr>
                        <a:t>ステップや振り付けの得意・不得意に気付き、ダンスの内容を考えたり工夫したりしたことを友達に伝える。</a:t>
                      </a:r>
                      <a:endParaRPr kumimoji="1" lang="en-US" altLang="ja-JP" sz="1800" spc="70" baseline="0"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16000" indent="-457200" algn="just"/>
                      <a:r>
                        <a:rPr kumimoji="1" lang="ja-JP" altLang="en-US" sz="1800" dirty="0">
                          <a:solidFill>
                            <a:schemeClr val="tx1"/>
                          </a:solidFill>
                          <a:latin typeface="HG丸ｺﾞｼｯｸM-PRO" panose="020F0600000000000000" pitchFamily="50" charset="-128"/>
                          <a:ea typeface="HG丸ｺﾞｼｯｸM-PRO" panose="020F0600000000000000" pitchFamily="50" charset="-128"/>
                        </a:rPr>
                        <a:t>・ダンスに進んで取り組み、友達の発表後に、次のダンスにつながる感想を伝える。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86998816"/>
                  </a:ext>
                </a:extLst>
              </a:tr>
            </a:tbl>
          </a:graphicData>
        </a:graphic>
      </p:graphicFrame>
      <p:graphicFrame>
        <p:nvGraphicFramePr>
          <p:cNvPr id="15" name="表 6">
            <a:extLst>
              <a:ext uri="{FF2B5EF4-FFF2-40B4-BE49-F238E27FC236}">
                <a16:creationId xmlns:a16="http://schemas.microsoft.com/office/drawing/2014/main" id="{C9D0B424-64C9-485A-AF56-8476B5193A0B}"/>
              </a:ext>
            </a:extLst>
          </p:cNvPr>
          <p:cNvGraphicFramePr>
            <a:graphicFrameLocks noGrp="1"/>
          </p:cNvGraphicFramePr>
          <p:nvPr>
            <p:extLst>
              <p:ext uri="{D42A27DB-BD31-4B8C-83A1-F6EECF244321}">
                <p14:modId xmlns:p14="http://schemas.microsoft.com/office/powerpoint/2010/main" val="2429569423"/>
              </p:ext>
            </p:extLst>
          </p:nvPr>
        </p:nvGraphicFramePr>
        <p:xfrm>
          <a:off x="308848" y="3382453"/>
          <a:ext cx="8526301" cy="2506366"/>
        </p:xfrm>
        <a:graphic>
          <a:graphicData uri="http://schemas.openxmlformats.org/drawingml/2006/table">
            <a:tbl>
              <a:tblPr firstRow="1" bandRow="1">
                <a:tableStyleId>{5C22544A-7EE6-4342-B048-85BDC9FD1C3A}</a:tableStyleId>
              </a:tblPr>
              <a:tblGrid>
                <a:gridCol w="2070842">
                  <a:extLst>
                    <a:ext uri="{9D8B030D-6E8A-4147-A177-3AD203B41FA5}">
                      <a16:colId xmlns:a16="http://schemas.microsoft.com/office/drawing/2014/main" val="942393576"/>
                    </a:ext>
                  </a:extLst>
                </a:gridCol>
                <a:gridCol w="3197089">
                  <a:extLst>
                    <a:ext uri="{9D8B030D-6E8A-4147-A177-3AD203B41FA5}">
                      <a16:colId xmlns:a16="http://schemas.microsoft.com/office/drawing/2014/main" val="2725692511"/>
                    </a:ext>
                  </a:extLst>
                </a:gridCol>
                <a:gridCol w="3258370">
                  <a:extLst>
                    <a:ext uri="{9D8B030D-6E8A-4147-A177-3AD203B41FA5}">
                      <a16:colId xmlns:a16="http://schemas.microsoft.com/office/drawing/2014/main" val="3198491493"/>
                    </a:ext>
                  </a:extLst>
                </a:gridCol>
              </a:tblGrid>
              <a:tr h="371728">
                <a:tc gridSpan="3">
                  <a:txBody>
                    <a:bodyPr/>
                    <a:lstStyle/>
                    <a:p>
                      <a:pPr algn="ctr"/>
                      <a:r>
                        <a:rPr kumimoji="1" lang="ja-JP" altLang="en-US" b="1" dirty="0">
                          <a:solidFill>
                            <a:schemeClr val="tx1"/>
                          </a:solidFill>
                          <a:latin typeface="ＭＳ ゴシック" panose="020B0609070205080204" pitchFamily="49" charset="-128"/>
                          <a:ea typeface="ＭＳ ゴシック" panose="020B0609070205080204" pitchFamily="49" charset="-128"/>
                        </a:rPr>
                        <a:t>単元の評価規準</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2347256092"/>
                  </a:ext>
                </a:extLst>
              </a:tr>
              <a:tr h="368930">
                <a:tc>
                  <a:txBody>
                    <a:bodyPr/>
                    <a:lstStyle/>
                    <a:p>
                      <a:pPr marL="216000" indent="-457200" algn="ctr"/>
                      <a:r>
                        <a:rPr kumimoji="1" lang="ja-JP" altLang="en-US" b="1" dirty="0">
                          <a:solidFill>
                            <a:schemeClr val="tx1"/>
                          </a:solidFill>
                          <a:latin typeface="ＭＳ ゴシック" panose="020B0609070205080204" pitchFamily="49" charset="-128"/>
                          <a:ea typeface="ＭＳ ゴシック" panose="020B0609070205080204" pitchFamily="49" charset="-128"/>
                        </a:rPr>
                        <a:t>知識・技能</a:t>
                      </a:r>
                      <a:endParaRPr kumimoji="1" lang="en-US" altLang="ja-JP" b="1"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16000" indent="-457200" algn="ctr"/>
                      <a:r>
                        <a:rPr kumimoji="1" lang="ja-JP" altLang="en-US" b="1" dirty="0">
                          <a:solidFill>
                            <a:schemeClr val="tx1"/>
                          </a:solidFill>
                          <a:latin typeface="ＭＳ ゴシック" panose="020B0609070205080204" pitchFamily="49" charset="-128"/>
                          <a:ea typeface="ＭＳ ゴシック" panose="020B0609070205080204" pitchFamily="49" charset="-128"/>
                        </a:rPr>
                        <a:t>思考・判断・表現</a:t>
                      </a:r>
                      <a:endParaRPr kumimoji="1" lang="en-US" altLang="ja-JP" b="1" dirty="0">
                        <a:solidFill>
                          <a:schemeClr val="tx1"/>
                        </a:solidFill>
                        <a:latin typeface="ＭＳ ゴシック" panose="020B0609070205080204" pitchFamily="49" charset="-128"/>
                        <a:ea typeface="ＭＳ ゴシック" panose="020B0609070205080204" pitchFamily="49"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16000" indent="-457200" algn="ctr"/>
                      <a:r>
                        <a:rPr kumimoji="1" lang="ja-JP" altLang="en-US" b="1" dirty="0">
                          <a:solidFill>
                            <a:schemeClr val="tx1"/>
                          </a:solidFill>
                          <a:latin typeface="ＭＳ ゴシック" panose="020B0609070205080204" pitchFamily="49" charset="-128"/>
                          <a:ea typeface="ＭＳ ゴシック" panose="020B0609070205080204" pitchFamily="49" charset="-128"/>
                        </a:rPr>
                        <a:t>主体的に学習に取り組む態度</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64480680"/>
                  </a:ext>
                </a:extLst>
              </a:tr>
              <a:tr h="1765708">
                <a:tc>
                  <a:txBody>
                    <a:bodyPr/>
                    <a:lstStyle/>
                    <a:p>
                      <a:pPr marL="216000" indent="-457200" algn="just"/>
                      <a:r>
                        <a:rPr kumimoji="1" lang="ja-JP" altLang="en-US" dirty="0">
                          <a:solidFill>
                            <a:schemeClr val="tx1"/>
                          </a:solidFill>
                          <a:latin typeface="HG丸ｺﾞｼｯｸM-PRO" panose="020F0600000000000000" pitchFamily="50" charset="-128"/>
                          <a:ea typeface="HG丸ｺﾞｼｯｸM-PRO" panose="020F0600000000000000" pitchFamily="50" charset="-128"/>
                        </a:rPr>
                        <a:t>・ダンスの行い方が分かっている。</a:t>
                      </a:r>
                      <a:endParaRPr kumimoji="1" lang="en-US" altLang="ja-JP" dirty="0">
                        <a:solidFill>
                          <a:schemeClr val="tx1"/>
                        </a:solidFill>
                        <a:latin typeface="HG丸ｺﾞｼｯｸM-PRO" panose="020F0600000000000000" pitchFamily="50" charset="-128"/>
                        <a:ea typeface="HG丸ｺﾞｼｯｸM-PRO" panose="020F0600000000000000" pitchFamily="50" charset="-128"/>
                      </a:endParaRPr>
                    </a:p>
                    <a:p>
                      <a:pPr marL="216000" indent="-457200" algn="just"/>
                      <a:r>
                        <a:rPr kumimoji="1" lang="ja-JP" altLang="en-US" dirty="0">
                          <a:solidFill>
                            <a:schemeClr val="tx1"/>
                          </a:solidFill>
                          <a:latin typeface="HG丸ｺﾞｼｯｸM-PRO" panose="020F0600000000000000" pitchFamily="50" charset="-128"/>
                          <a:ea typeface="HG丸ｺﾞｼｯｸM-PRO" panose="020F0600000000000000" pitchFamily="50" charset="-128"/>
                        </a:rPr>
                        <a:t>・ステップや振り付けを身に付けている。</a:t>
                      </a:r>
                      <a:endParaRPr kumimoji="1" lang="en-US" altLang="ja-JP"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16000" indent="-457200" algn="just"/>
                      <a:r>
                        <a:rPr kumimoji="1" lang="ja-JP" altLang="en-US" dirty="0">
                          <a:solidFill>
                            <a:schemeClr val="tx1"/>
                          </a:solidFill>
                          <a:latin typeface="HG丸ｺﾞｼｯｸM-PRO" panose="020F0600000000000000" pitchFamily="50" charset="-128"/>
                          <a:ea typeface="HG丸ｺﾞｼｯｸM-PRO" panose="020F0600000000000000" pitchFamily="50" charset="-128"/>
                        </a:rPr>
                        <a:t>・ステップや振り付けの得意・不得意に気付き、ダンスの内容を考えたり工夫したりしている。</a:t>
                      </a:r>
                      <a:endParaRPr kumimoji="1" lang="en-US" altLang="ja-JP" dirty="0">
                        <a:solidFill>
                          <a:schemeClr val="tx1"/>
                        </a:solidFill>
                        <a:latin typeface="HG丸ｺﾞｼｯｸM-PRO" panose="020F0600000000000000" pitchFamily="50" charset="-128"/>
                        <a:ea typeface="HG丸ｺﾞｼｯｸM-PRO" panose="020F0600000000000000" pitchFamily="50" charset="-128"/>
                      </a:endParaRPr>
                    </a:p>
                    <a:p>
                      <a:pPr marL="216000" indent="-457200" algn="just"/>
                      <a:r>
                        <a:rPr kumimoji="1" lang="ja-JP" altLang="en-US" dirty="0">
                          <a:solidFill>
                            <a:schemeClr val="tx1"/>
                          </a:solidFill>
                          <a:latin typeface="HG丸ｺﾞｼｯｸM-PRO" panose="020F0600000000000000" pitchFamily="50" charset="-128"/>
                          <a:ea typeface="HG丸ｺﾞｼｯｸM-PRO" panose="020F0600000000000000" pitchFamily="50" charset="-128"/>
                        </a:rPr>
                        <a:t>・考えたり、工夫したりしたことを友達に伝えている。</a:t>
                      </a:r>
                      <a:endParaRPr kumimoji="1" lang="en-US" altLang="ja-JP" dirty="0">
                        <a:solidFill>
                          <a:schemeClr val="tx1"/>
                        </a:solidFill>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16000" indent="-457200" algn="just"/>
                      <a:r>
                        <a:rPr kumimoji="1" lang="ja-JP" altLang="en-US" dirty="0">
                          <a:solidFill>
                            <a:schemeClr val="tx1"/>
                          </a:solidFill>
                          <a:latin typeface="HG丸ｺﾞｼｯｸM-PRO" panose="020F0600000000000000" pitchFamily="50" charset="-128"/>
                          <a:ea typeface="HG丸ｺﾞｼｯｸM-PRO" panose="020F0600000000000000" pitchFamily="50" charset="-128"/>
                        </a:rPr>
                        <a:t>・ダンスに進んで取り組み、友達の発表後に、次のダンスにつながる感想を伝えようとしている。</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86998816"/>
                  </a:ext>
                </a:extLst>
              </a:tr>
            </a:tbl>
          </a:graphicData>
        </a:graphic>
      </p:graphicFrame>
      <p:sp>
        <p:nvSpPr>
          <p:cNvPr id="16" name="二等辺三角形 15">
            <a:extLst>
              <a:ext uri="{FF2B5EF4-FFF2-40B4-BE49-F238E27FC236}">
                <a16:creationId xmlns:a16="http://schemas.microsoft.com/office/drawing/2014/main" id="{5C38FBB2-5617-4DA1-9921-EE1338AAD373}"/>
              </a:ext>
            </a:extLst>
          </p:cNvPr>
          <p:cNvSpPr/>
          <p:nvPr/>
        </p:nvSpPr>
        <p:spPr>
          <a:xfrm flipV="1">
            <a:off x="3833998" y="3113530"/>
            <a:ext cx="1476000" cy="1440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17" name="テキスト ボックス 16"/>
          <p:cNvSpPr txBox="1"/>
          <p:nvPr/>
        </p:nvSpPr>
        <p:spPr>
          <a:xfrm>
            <a:off x="745717" y="6059379"/>
            <a:ext cx="8459254" cy="461665"/>
          </a:xfrm>
          <a:prstGeom prst="rect">
            <a:avLst/>
          </a:prstGeom>
          <a:noFill/>
        </p:spPr>
        <p:txBody>
          <a:bodyPr wrap="square" rtlCol="0">
            <a:spAutoFit/>
          </a:bodyPr>
          <a:lstStyle/>
          <a:p>
            <a:pPr marL="269875" marR="0" lvl="0" indent="-269875" algn="just" defTabSz="914344"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8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単元を</a:t>
            </a:r>
            <a:r>
              <a:rPr kumimoji="1" lang="ja-JP" altLang="en-US" sz="2400" b="0" i="0" u="none" strike="noStrike" kern="1200" cap="none" spc="-80" normalizeH="0" baseline="0" noProof="0" dirty="0" smtClean="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終えた時に</a:t>
            </a:r>
            <a:r>
              <a:rPr kumimoji="1" lang="ja-JP" altLang="en-US" sz="2400" b="0" i="0" u="none" strike="noStrike" kern="1200" cap="none" spc="-8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、生徒は</a:t>
            </a:r>
            <a:r>
              <a:rPr kumimoji="1" lang="ja-JP" altLang="en-US" sz="2400" b="0" i="0" u="sng" strike="noStrike" kern="1200" cap="none" spc="-80" normalizeH="0" baseline="0" noProof="0" dirty="0">
                <a:ln>
                  <a:noFill/>
                </a:ln>
                <a:solidFill>
                  <a:srgbClr val="FF0000"/>
                </a:solidFill>
                <a:effectLst/>
                <a:uLnTx/>
                <a:uFillTx/>
                <a:latin typeface="ＭＳ ゴシック" panose="020B0609070205080204" pitchFamily="49" charset="-128"/>
                <a:ea typeface="ＭＳ ゴシック" panose="020B0609070205080204" pitchFamily="49" charset="-128"/>
                <a:cs typeface="+mn-cs"/>
              </a:rPr>
              <a:t>どのような力を身に付けたか</a:t>
            </a:r>
            <a:r>
              <a:rPr kumimoji="1" lang="ja-JP" altLang="en-US" sz="2400" b="0" i="0" u="none" strike="noStrike" kern="1200" cap="none" spc="-8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a:t>
            </a:r>
          </a:p>
        </p:txBody>
      </p:sp>
      <p:sp>
        <p:nvSpPr>
          <p:cNvPr id="18" name="右矢印 17"/>
          <p:cNvSpPr/>
          <p:nvPr/>
        </p:nvSpPr>
        <p:spPr>
          <a:xfrm>
            <a:off x="260808" y="6007064"/>
            <a:ext cx="484909" cy="60020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panose="020F0502020204030204"/>
              <a:ea typeface="ＭＳ Ｐゴシック" panose="020B0600070205080204" pitchFamily="50" charset="-128"/>
              <a:cs typeface="+mn-cs"/>
            </a:endParaRPr>
          </a:p>
        </p:txBody>
      </p:sp>
      <p:sp>
        <p:nvSpPr>
          <p:cNvPr id="10" name="テキスト ボックス 9"/>
          <p:cNvSpPr txBox="1"/>
          <p:nvPr/>
        </p:nvSpPr>
        <p:spPr>
          <a:xfrm>
            <a:off x="0" y="4604"/>
            <a:ext cx="9143999" cy="576000"/>
          </a:xfrm>
          <a:prstGeom prst="rect">
            <a:avLst/>
          </a:prstGeom>
          <a:solidFill>
            <a:schemeClr val="bg1">
              <a:lumMod val="85000"/>
            </a:schemeClr>
          </a:solidFill>
          <a:ln>
            <a:noFill/>
          </a:ln>
        </p:spPr>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400" b="0" i="0" u="none" strike="noStrike" kern="1200" cap="none" spc="0" normalizeH="0" baseline="0" noProof="0" dirty="0">
                <a:ln>
                  <a:noFill/>
                </a:ln>
                <a:solidFill>
                  <a:prstClr val="black"/>
                </a:solidFill>
                <a:effectLst/>
                <a:uLnTx/>
                <a:uFillTx/>
                <a:latin typeface="ＭＳ ゴシック" panose="020B0609070205080204" pitchFamily="49" charset="-128"/>
                <a:ea typeface="ＭＳ ゴシック" panose="020B0609070205080204" pitchFamily="49" charset="-128"/>
                <a:cs typeface="+mn-cs"/>
              </a:rPr>
              <a:t>中学部 保健体育科「ダンス」の例　</a:t>
            </a:r>
            <a:r>
              <a:rPr kumimoji="1" lang="ja-JP" altLang="en-US" sz="1800" b="0" i="0" u="none" strike="noStrike" kern="1200" cap="none" spc="0" normalizeH="0" baseline="0" noProof="0" dirty="0">
                <a:ln>
                  <a:noFill/>
                </a:ln>
                <a:solidFill>
                  <a:prstClr val="black"/>
                </a:solidFill>
                <a:effectLst/>
                <a:uLnTx/>
                <a:uFillTx/>
                <a:latin typeface="HGｺﾞｼｯｸE" panose="020B0909000000000000" pitchFamily="49" charset="-128"/>
                <a:ea typeface="HGｺﾞｼｯｸE" panose="020B0909000000000000" pitchFamily="49" charset="-128"/>
                <a:cs typeface="+mn-cs"/>
              </a:rPr>
              <a:t>～単元の目標と評価規準～</a:t>
            </a:r>
            <a:endParaRPr kumimoji="1" lang="ja-JP" altLang="en-US" sz="2800" b="0" i="0" u="none" strike="noStrike" kern="1200" cap="none" spc="0" normalizeH="0" baseline="0" noProof="0" dirty="0">
              <a:ln>
                <a:noFill/>
              </a:ln>
              <a:solidFill>
                <a:prstClr val="black"/>
              </a:solidFill>
              <a:effectLst/>
              <a:uLnTx/>
              <a:uFillTx/>
              <a:latin typeface="HGｺﾞｼｯｸE" panose="020B0909000000000000" pitchFamily="49" charset="-128"/>
              <a:ea typeface="HGｺﾞｼｯｸE" panose="020B0909000000000000" pitchFamily="49" charset="-128"/>
              <a:cs typeface="+mn-cs"/>
            </a:endParaRPr>
          </a:p>
        </p:txBody>
      </p:sp>
      <p:sp>
        <p:nvSpPr>
          <p:cNvPr id="9" name="スライド番号プレースホルダー 1"/>
          <p:cNvSpPr txBox="1">
            <a:spLocks/>
          </p:cNvSpPr>
          <p:nvPr/>
        </p:nvSpPr>
        <p:spPr>
          <a:xfrm>
            <a:off x="6970147" y="6399054"/>
            <a:ext cx="2057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dirty="0" smtClean="0">
                <a:latin typeface="ＭＳ ゴシック" panose="020B0609070205080204" pitchFamily="49" charset="-128"/>
                <a:ea typeface="ＭＳ ゴシック" panose="020B0609070205080204" pitchFamily="49" charset="-128"/>
              </a:rPr>
              <a:t>６</a:t>
            </a:r>
            <a:endParaRPr lang="ja-JP" altLang="en-US"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3185941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0" y="4604"/>
            <a:ext cx="9143999" cy="576000"/>
          </a:xfrm>
          <a:prstGeom prst="rect">
            <a:avLst/>
          </a:prstGeom>
          <a:solidFill>
            <a:schemeClr val="bg1">
              <a:lumMod val="85000"/>
            </a:schemeClr>
          </a:solidFill>
          <a:ln>
            <a:noFill/>
          </a:ln>
        </p:spPr>
        <p:txBody>
          <a:bodyPr wrap="square" rtlCol="0" anchor="ctr">
            <a:noAutofit/>
          </a:bodyPr>
          <a:lstStyle/>
          <a:p>
            <a:pPr algn="ctr"/>
            <a:r>
              <a:rPr lang="ja-JP" altLang="en-US" sz="2400" spc="-300" dirty="0">
                <a:latin typeface="ＭＳ ゴシック" panose="020B0609070205080204" pitchFamily="49" charset="-128"/>
                <a:ea typeface="ＭＳ ゴシック" panose="020B0609070205080204" pitchFamily="49" charset="-128"/>
              </a:rPr>
              <a:t>中学部 保健体育科</a:t>
            </a:r>
            <a:r>
              <a:rPr lang="ja-JP" altLang="en-US" sz="2400" spc="-300">
                <a:latin typeface="ＭＳ ゴシック" panose="020B0609070205080204" pitchFamily="49" charset="-128"/>
                <a:ea typeface="ＭＳ ゴシック" panose="020B0609070205080204" pitchFamily="49" charset="-128"/>
              </a:rPr>
              <a:t>　</a:t>
            </a:r>
            <a:r>
              <a:rPr lang="ja-JP" altLang="en-US" sz="2400" spc="-300" smtClean="0">
                <a:latin typeface="ＭＳ ゴシック" panose="020B0609070205080204" pitchFamily="49" charset="-128"/>
                <a:ea typeface="ＭＳ ゴシック" panose="020B0609070205080204" pitchFamily="49" charset="-128"/>
              </a:rPr>
              <a:t>「ダンス</a:t>
            </a:r>
            <a:r>
              <a:rPr lang="ja-JP" altLang="en-US" sz="2400" spc="-300" dirty="0">
                <a:latin typeface="ＭＳ ゴシック" panose="020B0609070205080204" pitchFamily="49" charset="-128"/>
                <a:ea typeface="ＭＳ ゴシック" panose="020B0609070205080204" pitchFamily="49" charset="-128"/>
              </a:rPr>
              <a:t>」の単元の指導計画の例</a:t>
            </a:r>
          </a:p>
        </p:txBody>
      </p:sp>
      <p:graphicFrame>
        <p:nvGraphicFramePr>
          <p:cNvPr id="7" name="コンテンツ プレースホルダー 4">
            <a:extLst>
              <a:ext uri="{FF2B5EF4-FFF2-40B4-BE49-F238E27FC236}">
                <a16:creationId xmlns:a16="http://schemas.microsoft.com/office/drawing/2014/main" id="{B0DC65A0-E402-4417-33DC-939BD4FEA1C0}"/>
              </a:ext>
            </a:extLst>
          </p:cNvPr>
          <p:cNvGraphicFramePr>
            <a:graphicFrameLocks noGrp="1"/>
          </p:cNvGraphicFramePr>
          <p:nvPr>
            <p:ph idx="1"/>
            <p:extLst>
              <p:ext uri="{D42A27DB-BD31-4B8C-83A1-F6EECF244321}">
                <p14:modId xmlns:p14="http://schemas.microsoft.com/office/powerpoint/2010/main" val="2813318316"/>
              </p:ext>
            </p:extLst>
          </p:nvPr>
        </p:nvGraphicFramePr>
        <p:xfrm>
          <a:off x="349625" y="864690"/>
          <a:ext cx="8413375" cy="5553592"/>
        </p:xfrm>
        <a:graphic>
          <a:graphicData uri="http://schemas.openxmlformats.org/drawingml/2006/table">
            <a:tbl>
              <a:tblPr firstRow="1" bandRow="1">
                <a:tableStyleId>{5940675A-B579-460E-94D1-54222C63F5DA}</a:tableStyleId>
              </a:tblPr>
              <a:tblGrid>
                <a:gridCol w="561027">
                  <a:extLst>
                    <a:ext uri="{9D8B030D-6E8A-4147-A177-3AD203B41FA5}">
                      <a16:colId xmlns:a16="http://schemas.microsoft.com/office/drawing/2014/main" val="2945190164"/>
                    </a:ext>
                  </a:extLst>
                </a:gridCol>
                <a:gridCol w="2175448">
                  <a:extLst>
                    <a:ext uri="{9D8B030D-6E8A-4147-A177-3AD203B41FA5}">
                      <a16:colId xmlns:a16="http://schemas.microsoft.com/office/drawing/2014/main" val="4234144449"/>
                    </a:ext>
                  </a:extLst>
                </a:gridCol>
                <a:gridCol w="3949700">
                  <a:extLst>
                    <a:ext uri="{9D8B030D-6E8A-4147-A177-3AD203B41FA5}">
                      <a16:colId xmlns:a16="http://schemas.microsoft.com/office/drawing/2014/main" val="3387085520"/>
                    </a:ext>
                  </a:extLst>
                </a:gridCol>
                <a:gridCol w="564774">
                  <a:extLst>
                    <a:ext uri="{9D8B030D-6E8A-4147-A177-3AD203B41FA5}">
                      <a16:colId xmlns:a16="http://schemas.microsoft.com/office/drawing/2014/main" val="1436230577"/>
                    </a:ext>
                  </a:extLst>
                </a:gridCol>
                <a:gridCol w="581213">
                  <a:extLst>
                    <a:ext uri="{9D8B030D-6E8A-4147-A177-3AD203B41FA5}">
                      <a16:colId xmlns:a16="http://schemas.microsoft.com/office/drawing/2014/main" val="472392607"/>
                    </a:ext>
                  </a:extLst>
                </a:gridCol>
                <a:gridCol w="581213">
                  <a:extLst>
                    <a:ext uri="{9D8B030D-6E8A-4147-A177-3AD203B41FA5}">
                      <a16:colId xmlns:a16="http://schemas.microsoft.com/office/drawing/2014/main" val="2358731475"/>
                    </a:ext>
                  </a:extLst>
                </a:gridCol>
              </a:tblGrid>
              <a:tr h="514653">
                <a:tc rowSpan="2">
                  <a:txBody>
                    <a:bodyPr/>
                    <a:lstStyle/>
                    <a:p>
                      <a:pPr algn="ctr"/>
                      <a:r>
                        <a:rPr kumimoji="1" lang="ja-JP" altLang="en-US" sz="1800" b="0" dirty="0">
                          <a:latin typeface="ＭＳ ゴシック" panose="020B0609070205080204" pitchFamily="49" charset="-128"/>
                          <a:ea typeface="ＭＳ ゴシック" panose="020B0609070205080204" pitchFamily="49" charset="-128"/>
                        </a:rPr>
                        <a:t>時</a:t>
                      </a:r>
                      <a:endParaRPr kumimoji="1" lang="en-US" altLang="ja-JP" sz="1800" b="0" dirty="0">
                        <a:latin typeface="ＭＳ ゴシック" panose="020B0609070205080204" pitchFamily="49" charset="-128"/>
                        <a:ea typeface="ＭＳ ゴシック" panose="020B0609070205080204" pitchFamily="49" charset="-128"/>
                      </a:endParaRPr>
                    </a:p>
                  </a:txBody>
                  <a:tcPr marL="0" marR="0" anchor="ctr">
                    <a:solidFill>
                      <a:schemeClr val="accent1">
                        <a:lumMod val="40000"/>
                        <a:lumOff val="60000"/>
                      </a:schemeClr>
                    </a:solidFill>
                  </a:tcPr>
                </a:tc>
                <a:tc rowSpan="2">
                  <a:txBody>
                    <a:bodyPr/>
                    <a:lstStyle/>
                    <a:p>
                      <a:pPr algn="ctr"/>
                      <a:r>
                        <a:rPr kumimoji="1" lang="ja-JP" altLang="en-US" sz="1800" b="0" dirty="0">
                          <a:latin typeface="ＭＳ ゴシック" panose="020B0609070205080204" pitchFamily="49" charset="-128"/>
                          <a:ea typeface="ＭＳ ゴシック" panose="020B0609070205080204" pitchFamily="49" charset="-128"/>
                        </a:rPr>
                        <a:t>主な学習活動</a:t>
                      </a:r>
                    </a:p>
                  </a:txBody>
                  <a:tcPr anchor="ctr">
                    <a:solidFill>
                      <a:schemeClr val="accent1">
                        <a:lumMod val="40000"/>
                        <a:lumOff val="60000"/>
                      </a:schemeClr>
                    </a:solidFill>
                  </a:tcPr>
                </a:tc>
                <a:tc rowSpan="2">
                  <a:txBody>
                    <a:bodyPr/>
                    <a:lstStyle/>
                    <a:p>
                      <a:pPr algn="ctr"/>
                      <a:r>
                        <a:rPr kumimoji="1" lang="ja-JP" altLang="en-US" sz="1800" b="0" dirty="0">
                          <a:latin typeface="ＭＳ ゴシック" panose="020B0609070205080204" pitchFamily="49" charset="-128"/>
                          <a:ea typeface="ＭＳ ゴシック" panose="020B0609070205080204" pitchFamily="49" charset="-128"/>
                        </a:rPr>
                        <a:t>目　標</a:t>
                      </a:r>
                    </a:p>
                  </a:txBody>
                  <a:tcPr anchor="ctr">
                    <a:solidFill>
                      <a:schemeClr val="accent1">
                        <a:lumMod val="40000"/>
                        <a:lumOff val="60000"/>
                      </a:schemeClr>
                    </a:solidFill>
                  </a:tcPr>
                </a:tc>
                <a:tc gridSpan="3">
                  <a:txBody>
                    <a:bodyPr/>
                    <a:lstStyle/>
                    <a:p>
                      <a:pPr algn="ctr"/>
                      <a:r>
                        <a:rPr kumimoji="1" lang="ja-JP" altLang="en-US" sz="1800" b="0" dirty="0">
                          <a:latin typeface="ＭＳ ゴシック" panose="020B0609070205080204" pitchFamily="49" charset="-128"/>
                          <a:ea typeface="ＭＳ ゴシック" panose="020B0609070205080204" pitchFamily="49" charset="-128"/>
                        </a:rPr>
                        <a:t>評価の観点</a:t>
                      </a:r>
                    </a:p>
                  </a:txBody>
                  <a:tcPr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endParaRPr kumimoji="1" lang="ja-JP" altLang="en-US" dirty="0"/>
                    </a:p>
                  </a:txBody>
                  <a:tcPr/>
                </a:tc>
                <a:tc hMerge="1">
                  <a:txBody>
                    <a:bodyPr/>
                    <a:lstStyle/>
                    <a:p>
                      <a:endParaRPr kumimoji="1" lang="ja-JP" altLang="en-US"/>
                    </a:p>
                  </a:txBody>
                  <a:tcPr/>
                </a:tc>
                <a:extLst>
                  <a:ext uri="{0D108BD9-81ED-4DB2-BD59-A6C34878D82A}">
                    <a16:rowId xmlns:a16="http://schemas.microsoft.com/office/drawing/2014/main" val="3420306834"/>
                  </a:ext>
                </a:extLst>
              </a:tr>
              <a:tr h="374299">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r>
                        <a:rPr kumimoji="1" lang="ja-JP" altLang="en-US" sz="1800" b="0" dirty="0">
                          <a:latin typeface="ＭＳ ゴシック" panose="020B0609070205080204" pitchFamily="49" charset="-128"/>
                          <a:ea typeface="ＭＳ ゴシック" panose="020B0609070205080204" pitchFamily="49" charset="-128"/>
                        </a:rPr>
                        <a:t>知</a:t>
                      </a:r>
                    </a:p>
                  </a:txBody>
                  <a:tcPr anchor="ct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1">
                        <a:lumMod val="40000"/>
                        <a:lumOff val="60000"/>
                      </a:schemeClr>
                    </a:solidFill>
                  </a:tcPr>
                </a:tc>
                <a:tc>
                  <a:txBody>
                    <a:bodyPr/>
                    <a:lstStyle/>
                    <a:p>
                      <a:pPr algn="ctr"/>
                      <a:r>
                        <a:rPr kumimoji="1" lang="ja-JP" altLang="en-US" sz="1800" b="0" dirty="0">
                          <a:latin typeface="ＭＳ ゴシック" panose="020B0609070205080204" pitchFamily="49" charset="-128"/>
                          <a:ea typeface="ＭＳ ゴシック" panose="020B0609070205080204" pitchFamily="49" charset="-128"/>
                        </a:rPr>
                        <a:t>思</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1">
                        <a:lumMod val="40000"/>
                        <a:lumOff val="60000"/>
                      </a:schemeClr>
                    </a:solidFill>
                  </a:tcPr>
                </a:tc>
                <a:tc>
                  <a:txBody>
                    <a:bodyPr/>
                    <a:lstStyle/>
                    <a:p>
                      <a:pPr algn="ctr"/>
                      <a:r>
                        <a:rPr kumimoji="1" lang="ja-JP" altLang="en-US" sz="1800" b="0" dirty="0">
                          <a:latin typeface="ＭＳ ゴシック" panose="020B0609070205080204" pitchFamily="49" charset="-128"/>
                          <a:ea typeface="ＭＳ ゴシック" panose="020B0609070205080204" pitchFamily="49" charset="-128"/>
                        </a:rPr>
                        <a:t>主</a:t>
                      </a:r>
                    </a:p>
                  </a:txBody>
                  <a:tcPr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1">
                        <a:lumMod val="40000"/>
                        <a:lumOff val="60000"/>
                      </a:schemeClr>
                    </a:solidFill>
                  </a:tcPr>
                </a:tc>
                <a:extLst>
                  <a:ext uri="{0D108BD9-81ED-4DB2-BD59-A6C34878D82A}">
                    <a16:rowId xmlns:a16="http://schemas.microsoft.com/office/drawing/2014/main" val="143945768"/>
                  </a:ext>
                </a:extLst>
              </a:tr>
              <a:tr h="504000">
                <a:tc>
                  <a:txBody>
                    <a:bodyPr/>
                    <a:lstStyle/>
                    <a:p>
                      <a:pPr algn="ctr"/>
                      <a:r>
                        <a:rPr kumimoji="1" lang="ja-JP" altLang="en-US" sz="1600" dirty="0">
                          <a:latin typeface="ＭＳ ゴシック" panose="020B0609070205080204" pitchFamily="49" charset="-128"/>
                          <a:ea typeface="ＭＳ ゴシック" panose="020B0609070205080204" pitchFamily="49" charset="-128"/>
                        </a:rPr>
                        <a:t>１</a:t>
                      </a:r>
                      <a:endParaRPr kumimoji="1" lang="en-US" altLang="ja-JP" sz="1600" dirty="0">
                        <a:latin typeface="ＭＳ ゴシック" panose="020B0609070205080204" pitchFamily="49" charset="-128"/>
                        <a:ea typeface="ＭＳ ゴシック" panose="020B0609070205080204" pitchFamily="49" charset="-128"/>
                      </a:endParaRPr>
                    </a:p>
                  </a:txBody>
                  <a:tcPr anchor="ctr">
                    <a:solidFill>
                      <a:schemeClr val="accent1">
                        <a:lumMod val="40000"/>
                        <a:lumOff val="60000"/>
                      </a:schemeClr>
                    </a:solidFill>
                  </a:tcPr>
                </a:tc>
                <a:tc>
                  <a:txBody>
                    <a:bodyPr/>
                    <a:lstStyle/>
                    <a:p>
                      <a:r>
                        <a:rPr kumimoji="1" lang="ja-JP" altLang="en-US" sz="1400" dirty="0">
                          <a:latin typeface="ＭＳ ゴシック" panose="020B0609070205080204" pitchFamily="49" charset="-128"/>
                          <a:ea typeface="ＭＳ ゴシック" panose="020B0609070205080204" pitchFamily="49" charset="-128"/>
                        </a:rPr>
                        <a:t>脚のステップや腕の振り付けの練習</a:t>
                      </a:r>
                    </a:p>
                  </a:txBody>
                  <a:tcPr anchor="ctr"/>
                </a:tc>
                <a:tc>
                  <a:txBody>
                    <a:bodyPr/>
                    <a:lstStyle/>
                    <a:p>
                      <a:r>
                        <a:rPr kumimoji="1" lang="ja-JP" altLang="en-US" sz="1400" dirty="0">
                          <a:latin typeface="ＭＳ ゴシック" panose="020B0609070205080204" pitchFamily="49" charset="-128"/>
                          <a:ea typeface="ＭＳ ゴシック" panose="020B0609070205080204" pitchFamily="49" charset="-128"/>
                        </a:rPr>
                        <a:t>脚のステップや腕の振り付けが分かり、踊ることができる。</a:t>
                      </a:r>
                    </a:p>
                  </a:txBody>
                  <a:tcPr anchor="ctr"/>
                </a:tc>
                <a:tc>
                  <a:txBody>
                    <a:bodyPr/>
                    <a:lstStyle/>
                    <a:p>
                      <a:pPr algn="ctr"/>
                      <a:r>
                        <a:rPr kumimoji="1" lang="ja-JP" altLang="en-US" sz="1400" dirty="0">
                          <a:latin typeface="ＭＳ ゴシック" panose="020B0609070205080204" pitchFamily="49" charset="-128"/>
                          <a:ea typeface="ＭＳ ゴシック" panose="020B0609070205080204" pitchFamily="49" charset="-128"/>
                        </a:rPr>
                        <a:t>○</a:t>
                      </a:r>
                    </a:p>
                  </a:txBody>
                  <a:tcPr anchor="ctr">
                    <a:lnR w="12700" cap="flat" cmpd="sng" algn="ctr">
                      <a:solidFill>
                        <a:schemeClr val="tx1"/>
                      </a:solidFill>
                      <a:prstDash val="solid"/>
                      <a:round/>
                      <a:headEnd type="none" w="med" len="med"/>
                      <a:tailEnd type="none" w="med" len="med"/>
                    </a:lnR>
                  </a:tcPr>
                </a:tc>
                <a:tc>
                  <a:txBody>
                    <a:bodyPr/>
                    <a:lstStyle/>
                    <a:p>
                      <a:endParaRPr lang="ja-JP" altLang="en-US" sz="140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tcPr>
                </a:tc>
                <a:tc>
                  <a:txBody>
                    <a:bodyPr/>
                    <a:lstStyle/>
                    <a:p>
                      <a:endParaRPr lang="ja-JP" altLang="en-US" sz="1400" dirty="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301363801"/>
                  </a:ext>
                </a:extLst>
              </a:tr>
              <a:tr h="504000">
                <a:tc>
                  <a:txBody>
                    <a:bodyPr/>
                    <a:lstStyle/>
                    <a:p>
                      <a:pPr algn="ctr"/>
                      <a:r>
                        <a:rPr kumimoji="1" lang="ja-JP" altLang="en-US" sz="1600" dirty="0">
                          <a:latin typeface="ＭＳ ゴシック" panose="020B0609070205080204" pitchFamily="49" charset="-128"/>
                          <a:ea typeface="ＭＳ ゴシック" panose="020B0609070205080204" pitchFamily="49" charset="-128"/>
                        </a:rPr>
                        <a:t>２</a:t>
                      </a:r>
                      <a:endParaRPr kumimoji="1" lang="en-US" altLang="ja-JP" sz="1600" dirty="0">
                        <a:latin typeface="ＭＳ ゴシック" panose="020B0609070205080204" pitchFamily="49" charset="-128"/>
                        <a:ea typeface="ＭＳ ゴシック" panose="020B0609070205080204" pitchFamily="49" charset="-128"/>
                      </a:endParaRPr>
                    </a:p>
                  </a:txBody>
                  <a:tcPr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r>
                        <a:rPr kumimoji="1" lang="ja-JP" altLang="en-US" sz="1400" dirty="0">
                          <a:solidFill>
                            <a:srgbClr val="FF0000"/>
                          </a:solidFill>
                          <a:latin typeface="ＭＳ ゴシック" panose="020B0609070205080204" pitchFamily="49" charset="-128"/>
                          <a:ea typeface="ＭＳ ゴシック" panose="020B0609070205080204" pitchFamily="49" charset="-128"/>
                        </a:rPr>
                        <a:t>踊る曲、ステップや振り付けの選択、決定</a:t>
                      </a:r>
                    </a:p>
                  </a:txBody>
                  <a:tcPr anchor="ctr">
                    <a:lnB w="12700" cap="flat" cmpd="sng" algn="ctr">
                      <a:solidFill>
                        <a:schemeClr val="tx1"/>
                      </a:solidFill>
                      <a:prstDash val="solid"/>
                      <a:round/>
                      <a:headEnd type="none" w="med" len="med"/>
                      <a:tailEnd type="none" w="med" len="med"/>
                    </a:lnB>
                  </a:tcPr>
                </a:tc>
                <a:tc>
                  <a:txBody>
                    <a:bodyPr/>
                    <a:lstStyle/>
                    <a:p>
                      <a:r>
                        <a:rPr kumimoji="1" lang="ja-JP" altLang="en-US" sz="1400" dirty="0">
                          <a:latin typeface="ＭＳ ゴシック" panose="020B0609070205080204" pitchFamily="49" charset="-128"/>
                          <a:ea typeface="ＭＳ ゴシック" panose="020B0609070205080204" pitchFamily="49" charset="-128"/>
                        </a:rPr>
                        <a:t>踊る振り付けの選択や決定で、考え</a:t>
                      </a:r>
                      <a:r>
                        <a:rPr kumimoji="1" lang="ja-JP" altLang="en-US" sz="1400" dirty="0" smtClean="0">
                          <a:latin typeface="ＭＳ ゴシック" panose="020B0609070205080204" pitchFamily="49" charset="-128"/>
                          <a:ea typeface="ＭＳ ゴシック" panose="020B0609070205080204" pitchFamily="49" charset="-128"/>
                        </a:rPr>
                        <a:t>を持ち、</a:t>
                      </a:r>
                      <a:r>
                        <a:rPr kumimoji="1" lang="ja-JP" altLang="en-US" sz="1400" dirty="0">
                          <a:latin typeface="ＭＳ ゴシック" panose="020B0609070205080204" pitchFamily="49" charset="-128"/>
                          <a:ea typeface="ＭＳ ゴシック" panose="020B0609070205080204" pitchFamily="49" charset="-128"/>
                        </a:rPr>
                        <a:t>意見を言う。</a:t>
                      </a:r>
                      <a:endParaRPr kumimoji="1" lang="en-US" altLang="ja-JP" sz="1400" dirty="0">
                        <a:latin typeface="ＭＳ ゴシック" panose="020B0609070205080204" pitchFamily="49" charset="-128"/>
                        <a:ea typeface="ＭＳ ゴシック" panose="020B0609070205080204" pitchFamily="49" charset="-128"/>
                      </a:endParaRPr>
                    </a:p>
                  </a:txBody>
                  <a:tcPr anchor="ctr">
                    <a:lnB w="12700" cap="flat" cmpd="sng" algn="ctr">
                      <a:solidFill>
                        <a:schemeClr val="tx1"/>
                      </a:solidFill>
                      <a:prstDash val="solid"/>
                      <a:round/>
                      <a:headEnd type="none" w="med" len="med"/>
                      <a:tailEnd type="none" w="med" len="med"/>
                    </a:lnB>
                  </a:tcPr>
                </a:tc>
                <a:tc rowSpan="3">
                  <a:txBody>
                    <a:bodyPr/>
                    <a:lstStyle/>
                    <a:p>
                      <a:pPr algn="ctr"/>
                      <a:endParaRPr kumimoji="1" lang="ja-JP" altLang="en-US" sz="1400" dirty="0">
                        <a:latin typeface="ＭＳ ゴシック" panose="020B0609070205080204" pitchFamily="49" charset="-128"/>
                        <a:ea typeface="ＭＳ ゴシック" panose="020B0609070205080204" pitchFamily="49" charset="-128"/>
                      </a:endParaRPr>
                    </a:p>
                  </a:txBody>
                  <a:tcPr anchor="ctr">
                    <a:lnB w="12700" cap="flat" cmpd="sng" algn="ctr">
                      <a:solidFill>
                        <a:schemeClr val="tx1"/>
                      </a:solidFill>
                      <a:prstDash val="solid"/>
                      <a:round/>
                      <a:headEnd type="none" w="med" len="med"/>
                      <a:tailEnd type="none" w="med" len="med"/>
                    </a:lnB>
                  </a:tcPr>
                </a:tc>
                <a:tc rowSpan="3">
                  <a:txBody>
                    <a:bodyPr/>
                    <a:lstStyle/>
                    <a:p>
                      <a:pPr algn="ctr"/>
                      <a:r>
                        <a:rPr kumimoji="1" lang="ja-JP" altLang="en-US" sz="1400" dirty="0">
                          <a:latin typeface="ＭＳ ゴシック" panose="020B0609070205080204" pitchFamily="49" charset="-128"/>
                          <a:ea typeface="ＭＳ ゴシック" panose="020B0609070205080204" pitchFamily="49" charset="-128"/>
                        </a:rPr>
                        <a:t>○</a:t>
                      </a:r>
                    </a:p>
                  </a:txBody>
                  <a:tcPr anchor="ctr">
                    <a:lnB w="12700" cap="flat" cmpd="sng" algn="ctr">
                      <a:solidFill>
                        <a:schemeClr val="tx1"/>
                      </a:solidFill>
                      <a:prstDash val="solid"/>
                      <a:round/>
                      <a:headEnd type="none" w="med" len="med"/>
                      <a:tailEnd type="none" w="med" len="med"/>
                    </a:lnB>
                  </a:tcPr>
                </a:tc>
                <a:tc rowSpan="3">
                  <a:txBody>
                    <a:bodyPr/>
                    <a:lstStyle/>
                    <a:p>
                      <a:pPr algn="ctr"/>
                      <a:endParaRPr kumimoji="1" lang="ja-JP" altLang="en-US" sz="1400" dirty="0">
                        <a:latin typeface="ＭＳ ゴシック" panose="020B0609070205080204" pitchFamily="49" charset="-128"/>
                        <a:ea typeface="ＭＳ ゴシック" panose="020B0609070205080204" pitchFamily="49" charset="-128"/>
                      </a:endParaRPr>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531764"/>
                  </a:ext>
                </a:extLst>
              </a:tr>
              <a:tr h="396000">
                <a:tc>
                  <a:txBody>
                    <a:bodyPr/>
                    <a:lstStyle/>
                    <a:p>
                      <a:pPr algn="ctr"/>
                      <a:r>
                        <a:rPr kumimoji="1" lang="ja-JP" altLang="en-US" sz="1600" dirty="0">
                          <a:latin typeface="ＭＳ ゴシック" panose="020B0609070205080204" pitchFamily="49" charset="-128"/>
                          <a:ea typeface="ＭＳ ゴシック" panose="020B0609070205080204" pitchFamily="49" charset="-128"/>
                        </a:rPr>
                        <a:t>３</a:t>
                      </a: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r>
                        <a:rPr kumimoji="1" lang="ja-JP" altLang="en-US" sz="1400" dirty="0">
                          <a:solidFill>
                            <a:srgbClr val="FF0000"/>
                          </a:solidFill>
                          <a:latin typeface="ＭＳ ゴシック" panose="020B0609070205080204" pitchFamily="49" charset="-128"/>
                          <a:ea typeface="ＭＳ ゴシック" panose="020B0609070205080204" pitchFamily="49" charset="-128"/>
                        </a:rPr>
                        <a:t>振り付けの練習①</a:t>
                      </a: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ＭＳ ゴシック" panose="020B0609070205080204" pitchFamily="49" charset="-128"/>
                          <a:ea typeface="ＭＳ ゴシック" panose="020B0609070205080204" pitchFamily="49" charset="-128"/>
                        </a:rPr>
                        <a:t>振り付けの出来映えや変更点などについて考え</a:t>
                      </a:r>
                      <a:r>
                        <a:rPr kumimoji="1" lang="ja-JP" altLang="en-US" sz="1400" dirty="0" smtClean="0">
                          <a:latin typeface="ＭＳ ゴシック" panose="020B0609070205080204" pitchFamily="49" charset="-128"/>
                          <a:ea typeface="ＭＳ ゴシック" panose="020B0609070205080204" pitchFamily="49" charset="-128"/>
                        </a:rPr>
                        <a:t>を持ち、</a:t>
                      </a:r>
                      <a:r>
                        <a:rPr kumimoji="1" lang="ja-JP" altLang="en-US" sz="1400" dirty="0">
                          <a:latin typeface="ＭＳ ゴシック" panose="020B0609070205080204" pitchFamily="49" charset="-128"/>
                          <a:ea typeface="ＭＳ ゴシック" panose="020B0609070205080204" pitchFamily="49" charset="-128"/>
                        </a:rPr>
                        <a:t>意見を言う。</a:t>
                      </a: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406074332"/>
                  </a:ext>
                </a:extLst>
              </a:tr>
              <a:tr h="396000">
                <a:tc>
                  <a:txBody>
                    <a:bodyPr/>
                    <a:lstStyle/>
                    <a:p>
                      <a:pPr algn="ctr"/>
                      <a:r>
                        <a:rPr kumimoji="1" lang="ja-JP" altLang="en-US" sz="1600" dirty="0">
                          <a:latin typeface="ＭＳ ゴシック" panose="020B0609070205080204" pitchFamily="49" charset="-128"/>
                          <a:ea typeface="ＭＳ ゴシック" panose="020B0609070205080204" pitchFamily="49" charset="-128"/>
                        </a:rPr>
                        <a:t>４</a:t>
                      </a: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r>
                        <a:rPr kumimoji="1" lang="ja-JP" altLang="en-US" sz="1400" dirty="0">
                          <a:solidFill>
                            <a:srgbClr val="FF0000"/>
                          </a:solidFill>
                          <a:latin typeface="ＭＳ ゴシック" panose="020B0609070205080204" pitchFamily="49" charset="-128"/>
                          <a:ea typeface="ＭＳ ゴシック" panose="020B0609070205080204" pitchFamily="49" charset="-128"/>
                        </a:rPr>
                        <a:t>振り付けの練習②</a:t>
                      </a: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411399514"/>
                  </a:ext>
                </a:extLst>
              </a:tr>
              <a:tr h="504000">
                <a:tc>
                  <a:txBody>
                    <a:bodyPr/>
                    <a:lstStyle/>
                    <a:p>
                      <a:pPr algn="ctr"/>
                      <a:r>
                        <a:rPr kumimoji="1" lang="ja-JP" altLang="en-US" sz="1600" dirty="0">
                          <a:latin typeface="ＭＳ ゴシック" panose="020B0609070205080204" pitchFamily="49" charset="-128"/>
                          <a:ea typeface="ＭＳ ゴシック" panose="020B0609070205080204" pitchFamily="49" charset="-128"/>
                        </a:rPr>
                        <a:t>５</a:t>
                      </a:r>
                    </a:p>
                  </a:txBody>
                  <a:tcPr anchor="ctr">
                    <a:lnT w="12700" cap="flat" cmpd="sng" algn="ctr">
                      <a:solidFill>
                        <a:schemeClr val="tx1"/>
                      </a:solidFill>
                      <a:prstDash val="solid"/>
                      <a:round/>
                      <a:headEnd type="none" w="med" len="med"/>
                      <a:tailEnd type="none" w="med" len="med"/>
                    </a:lnT>
                    <a:solidFill>
                      <a:schemeClr val="accent1">
                        <a:lumMod val="40000"/>
                        <a:lumOff val="60000"/>
                      </a:schemeClr>
                    </a:solidFill>
                  </a:tcPr>
                </a:tc>
                <a:tc>
                  <a:txBody>
                    <a:bodyPr/>
                    <a:lstStyle/>
                    <a:p>
                      <a:r>
                        <a:rPr kumimoji="1" lang="ja-JP" altLang="en-US" sz="1400" dirty="0">
                          <a:latin typeface="ＭＳ ゴシック" panose="020B0609070205080204" pitchFamily="49" charset="-128"/>
                          <a:ea typeface="ＭＳ ゴシック" panose="020B0609070205080204" pitchFamily="49" charset="-128"/>
                        </a:rPr>
                        <a:t>振り付けの確認</a:t>
                      </a:r>
                    </a:p>
                  </a:txBody>
                  <a:tcPr anchor="ctr">
                    <a:lnT w="12700" cap="flat" cmpd="sng" algn="ctr">
                      <a:solidFill>
                        <a:schemeClr val="tx1"/>
                      </a:solidFill>
                      <a:prstDash val="solid"/>
                      <a:round/>
                      <a:headEnd type="none" w="med" len="med"/>
                      <a:tailEnd type="none" w="med" len="med"/>
                    </a:lnT>
                  </a:tcPr>
                </a:tc>
                <a:tc>
                  <a:txBody>
                    <a:bodyPr/>
                    <a:lstStyle/>
                    <a:p>
                      <a:r>
                        <a:rPr kumimoji="1" lang="ja-JP" altLang="en-US" sz="1400" dirty="0">
                          <a:latin typeface="ＭＳ ゴシック" panose="020B0609070205080204" pitchFamily="49" charset="-128"/>
                          <a:ea typeface="ＭＳ ゴシック" panose="020B0609070205080204" pitchFamily="49" charset="-128"/>
                        </a:rPr>
                        <a:t>脚のステップや腕の振り付けを決めたとおりに踊ることができる。</a:t>
                      </a:r>
                    </a:p>
                  </a:txBody>
                  <a:tcPr anchor="ctr">
                    <a:lnT w="12700" cap="flat" cmpd="sng" algn="ctr">
                      <a:solidFill>
                        <a:schemeClr val="tx1"/>
                      </a:solidFill>
                      <a:prstDash val="solid"/>
                      <a:round/>
                      <a:headEnd type="none" w="med" len="med"/>
                      <a:tailEnd type="none" w="med" len="med"/>
                    </a:lnT>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ＭＳ ゴシック" panose="020B0609070205080204" pitchFamily="49" charset="-128"/>
                          <a:ea typeface="ＭＳ ゴシック" panose="020B0609070205080204" pitchFamily="49" charset="-128"/>
                        </a:rPr>
                        <a:t>○</a:t>
                      </a:r>
                    </a:p>
                  </a:txBody>
                  <a:tcPr anchor="ctr">
                    <a:lnT w="12700" cap="flat" cmpd="sng" algn="ctr">
                      <a:solidFill>
                        <a:schemeClr val="tx1"/>
                      </a:solidFill>
                      <a:prstDash val="solid"/>
                      <a:round/>
                      <a:headEnd type="none" w="med" len="med"/>
                      <a:tailEnd type="none" w="med" len="med"/>
                    </a:lnT>
                  </a:tcPr>
                </a:tc>
                <a:tc>
                  <a:txBody>
                    <a:bodyPr/>
                    <a:lstStyle/>
                    <a:p>
                      <a:pPr algn="ctr"/>
                      <a:endParaRPr kumimoji="1" lang="ja-JP" altLang="en-US" sz="1400" dirty="0">
                        <a:latin typeface="ＭＳ ゴシック" panose="020B0609070205080204" pitchFamily="49" charset="-128"/>
                        <a:ea typeface="ＭＳ ゴシック" panose="020B0609070205080204" pitchFamily="49" charset="-128"/>
                      </a:endParaRPr>
                    </a:p>
                  </a:txBody>
                  <a:tcPr anchor="ctr">
                    <a:lnT w="12700" cap="flat" cmpd="sng" algn="ctr">
                      <a:solidFill>
                        <a:schemeClr val="tx1"/>
                      </a:solidFill>
                      <a:prstDash val="solid"/>
                      <a:round/>
                      <a:headEnd type="none" w="med" len="med"/>
                      <a:tailEnd type="none" w="med" len="med"/>
                    </a:lnT>
                  </a:tcPr>
                </a:tc>
                <a:tc>
                  <a:txBody>
                    <a:bodyPr/>
                    <a:lstStyle/>
                    <a:p>
                      <a:pPr algn="ctr"/>
                      <a:endParaRPr kumimoji="1" lang="ja-JP" altLang="en-US" sz="1400" dirty="0">
                        <a:latin typeface="ＭＳ ゴシック" panose="020B0609070205080204" pitchFamily="49" charset="-128"/>
                        <a:ea typeface="ＭＳ ゴシック" panose="020B0609070205080204" pitchFamily="49" charset="-128"/>
                      </a:endParaRPr>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723158162"/>
                  </a:ext>
                </a:extLst>
              </a:tr>
              <a:tr h="504000">
                <a:tc>
                  <a:txBody>
                    <a:bodyPr/>
                    <a:lstStyle/>
                    <a:p>
                      <a:pPr algn="ctr"/>
                      <a:r>
                        <a:rPr kumimoji="1" lang="ja-JP" altLang="en-US" sz="1600" dirty="0">
                          <a:latin typeface="ＭＳ ゴシック" panose="020B0609070205080204" pitchFamily="49" charset="-128"/>
                          <a:ea typeface="ＭＳ ゴシック" panose="020B0609070205080204" pitchFamily="49" charset="-128"/>
                        </a:rPr>
                        <a:t>６</a:t>
                      </a:r>
                      <a:endParaRPr kumimoji="1" lang="en-US" altLang="ja-JP" sz="1600" dirty="0">
                        <a:latin typeface="ＭＳ ゴシック" panose="020B0609070205080204" pitchFamily="49" charset="-128"/>
                        <a:ea typeface="ＭＳ ゴシック" panose="020B0609070205080204" pitchFamily="49" charset="-128"/>
                      </a:endParaRPr>
                    </a:p>
                  </a:txBody>
                  <a:tcPr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r>
                        <a:rPr kumimoji="1" lang="ja-JP" altLang="en-US" sz="1400" dirty="0">
                          <a:latin typeface="ＭＳ ゴシック" panose="020B0609070205080204" pitchFamily="49" charset="-128"/>
                          <a:ea typeface="ＭＳ ゴシック" panose="020B0609070205080204" pitchFamily="49" charset="-128"/>
                        </a:rPr>
                        <a:t>コンテスト①</a:t>
                      </a:r>
                    </a:p>
                  </a:txBody>
                  <a:tcPr anchor="ctr">
                    <a:lnB w="12700" cap="flat" cmpd="sng" algn="ctr">
                      <a:solidFill>
                        <a:schemeClr val="tx1"/>
                      </a:solidFill>
                      <a:prstDash val="solid"/>
                      <a:round/>
                      <a:headEnd type="none" w="med" len="med"/>
                      <a:tailEnd type="none" w="med" len="med"/>
                    </a:lnB>
                  </a:tcPr>
                </a:tc>
                <a:tc>
                  <a:txBody>
                    <a:bodyPr/>
                    <a:lstStyle/>
                    <a:p>
                      <a:r>
                        <a:rPr kumimoji="1" lang="ja-JP" altLang="en-US" sz="1400" dirty="0">
                          <a:latin typeface="ＭＳ ゴシック" panose="020B0609070205080204" pitchFamily="49" charset="-128"/>
                          <a:ea typeface="ＭＳ ゴシック" panose="020B0609070205080204" pitchFamily="49" charset="-128"/>
                        </a:rPr>
                        <a:t>発表を見て、感想を言う。</a:t>
                      </a:r>
                    </a:p>
                  </a:txBody>
                  <a:tcPr anchor="ctr">
                    <a:lnB w="12700" cap="flat" cmpd="sng" algn="ctr">
                      <a:solidFill>
                        <a:schemeClr val="tx1"/>
                      </a:solidFill>
                      <a:prstDash val="solid"/>
                      <a:round/>
                      <a:headEnd type="none" w="med" len="med"/>
                      <a:tailEnd type="none" w="med" len="med"/>
                    </a:lnB>
                  </a:tcPr>
                </a:tc>
                <a:tc>
                  <a:txBody>
                    <a:bodyPr/>
                    <a:lstStyle/>
                    <a:p>
                      <a:pPr algn="ctr"/>
                      <a:endParaRPr kumimoji="1" lang="ja-JP" altLang="en-US" sz="1400" dirty="0">
                        <a:latin typeface="ＭＳ ゴシック" panose="020B0609070205080204" pitchFamily="49" charset="-128"/>
                        <a:ea typeface="ＭＳ ゴシック" panose="020B0609070205080204" pitchFamily="49" charset="-128"/>
                      </a:endParaRPr>
                    </a:p>
                  </a:txBody>
                  <a:tcPr anchor="ctr">
                    <a:lnB w="12700" cap="flat" cmpd="sng" algn="ctr">
                      <a:solidFill>
                        <a:schemeClr val="tx1"/>
                      </a:solidFill>
                      <a:prstDash val="solid"/>
                      <a:round/>
                      <a:headEnd type="none" w="med" len="med"/>
                      <a:tailEnd type="none" w="med" len="med"/>
                    </a:lnB>
                  </a:tcPr>
                </a:tc>
                <a:tc>
                  <a:txBody>
                    <a:bodyPr/>
                    <a:lstStyle/>
                    <a:p>
                      <a:pPr algn="ctr"/>
                      <a:endParaRPr kumimoji="1" lang="ja-JP" altLang="en-US" sz="1400" dirty="0">
                        <a:latin typeface="ＭＳ ゴシック" panose="020B0609070205080204" pitchFamily="49" charset="-128"/>
                        <a:ea typeface="ＭＳ ゴシック" panose="020B0609070205080204" pitchFamily="49" charset="-128"/>
                      </a:endParaRPr>
                    </a:p>
                  </a:txBody>
                  <a:tcPr anchor="ctr">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ＭＳ ゴシック" panose="020B0609070205080204" pitchFamily="49" charset="-128"/>
                          <a:ea typeface="ＭＳ ゴシック" panose="020B0609070205080204" pitchFamily="49" charset="-128"/>
                        </a:rPr>
                        <a:t>○</a:t>
                      </a:r>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7026545"/>
                  </a:ext>
                </a:extLst>
              </a:tr>
              <a:tr h="343108">
                <a:tc>
                  <a:txBody>
                    <a:bodyPr/>
                    <a:lstStyle/>
                    <a:p>
                      <a:pPr algn="ctr"/>
                      <a:r>
                        <a:rPr kumimoji="1" lang="ja-JP" altLang="en-US" sz="1600" dirty="0">
                          <a:latin typeface="ＭＳ ゴシック" panose="020B0609070205080204" pitchFamily="49" charset="-128"/>
                          <a:ea typeface="ＭＳ ゴシック" panose="020B0609070205080204" pitchFamily="49" charset="-128"/>
                        </a:rPr>
                        <a:t>７</a:t>
                      </a: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r>
                        <a:rPr kumimoji="1" lang="ja-JP" altLang="en-US" sz="1400" dirty="0">
                          <a:solidFill>
                            <a:srgbClr val="FF0000"/>
                          </a:solidFill>
                          <a:latin typeface="ＭＳ ゴシック" panose="020B0609070205080204" pitchFamily="49" charset="-128"/>
                          <a:ea typeface="ＭＳ ゴシック" panose="020B0609070205080204" pitchFamily="49" charset="-128"/>
                        </a:rPr>
                        <a:t>振り付けの変更、改善</a:t>
                      </a: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400" dirty="0">
                          <a:latin typeface="ＭＳ ゴシック" panose="020B0609070205080204" pitchFamily="49" charset="-128"/>
                          <a:ea typeface="ＭＳ ゴシック" panose="020B0609070205080204" pitchFamily="49" charset="-128"/>
                        </a:rPr>
                        <a:t>コンテストを振り返り、振り付けの変更、改善に考え</a:t>
                      </a:r>
                      <a:r>
                        <a:rPr kumimoji="1" lang="ja-JP" altLang="en-US" sz="1400" dirty="0" smtClean="0">
                          <a:latin typeface="ＭＳ ゴシック" panose="020B0609070205080204" pitchFamily="49" charset="-128"/>
                          <a:ea typeface="ＭＳ ゴシック" panose="020B0609070205080204" pitchFamily="49" charset="-128"/>
                        </a:rPr>
                        <a:t>を持ち、</a:t>
                      </a:r>
                      <a:r>
                        <a:rPr kumimoji="1" lang="ja-JP" altLang="en-US" sz="1400" dirty="0">
                          <a:latin typeface="ＭＳ ゴシック" panose="020B0609070205080204" pitchFamily="49" charset="-128"/>
                          <a:ea typeface="ＭＳ ゴシック" panose="020B0609070205080204" pitchFamily="49" charset="-128"/>
                        </a:rPr>
                        <a:t>意見を言う。</a:t>
                      </a: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1400" dirty="0">
                        <a:latin typeface="ＭＳ ゴシック" panose="020B0609070205080204" pitchFamily="49" charset="-128"/>
                        <a:ea typeface="ＭＳ ゴシック" panose="020B0609070205080204" pitchFamily="49"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ＭＳ ゴシック" panose="020B0609070205080204" pitchFamily="49" charset="-128"/>
                          <a:ea typeface="ＭＳ ゴシック" panose="020B0609070205080204" pitchFamily="49" charset="-128"/>
                        </a:rPr>
                        <a:t>○</a:t>
                      </a: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kumimoji="1" lang="ja-JP" altLang="en-US" sz="1400" dirty="0">
                        <a:latin typeface="ＭＳ ゴシック" panose="020B0609070205080204" pitchFamily="49" charset="-128"/>
                        <a:ea typeface="ＭＳ ゴシック" panose="020B0609070205080204" pitchFamily="49" charset="-128"/>
                      </a:endParaRP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21307060"/>
                  </a:ext>
                </a:extLst>
              </a:tr>
              <a:tr h="396000">
                <a:tc>
                  <a:txBody>
                    <a:bodyPr/>
                    <a:lstStyle/>
                    <a:p>
                      <a:pPr algn="ctr"/>
                      <a:r>
                        <a:rPr kumimoji="1" lang="ja-JP" altLang="en-US" sz="1600" dirty="0">
                          <a:latin typeface="ＭＳ ゴシック" panose="020B0609070205080204" pitchFamily="49" charset="-128"/>
                          <a:ea typeface="ＭＳ ゴシック" panose="020B0609070205080204" pitchFamily="49" charset="-128"/>
                        </a:rPr>
                        <a:t>８</a:t>
                      </a:r>
                    </a:p>
                  </a:txBody>
                  <a:tcPr anchor="ctr">
                    <a:lnT w="12700" cap="flat" cmpd="sng" algn="ctr">
                      <a:solidFill>
                        <a:schemeClr val="tx1"/>
                      </a:solidFill>
                      <a:prstDash val="solid"/>
                      <a:round/>
                      <a:headEnd type="none" w="med" len="med"/>
                      <a:tailEnd type="none" w="med" len="med"/>
                    </a:lnT>
                    <a:solidFill>
                      <a:schemeClr val="accent1">
                        <a:lumMod val="40000"/>
                        <a:lumOff val="60000"/>
                      </a:schemeClr>
                    </a:solidFill>
                  </a:tcPr>
                </a:tc>
                <a:tc>
                  <a:txBody>
                    <a:bodyPr/>
                    <a:lstStyle/>
                    <a:p>
                      <a:r>
                        <a:rPr kumimoji="1" lang="ja-JP" altLang="en-US" sz="1400" dirty="0">
                          <a:latin typeface="ＭＳ ゴシック" panose="020B0609070205080204" pitchFamily="49" charset="-128"/>
                          <a:ea typeface="ＭＳ ゴシック" panose="020B0609070205080204" pitchFamily="49" charset="-128"/>
                        </a:rPr>
                        <a:t>振り付けの練習③</a:t>
                      </a:r>
                    </a:p>
                  </a:txBody>
                  <a:tcPr anchor="ctr">
                    <a:lnT w="12700" cap="flat" cmpd="sng" algn="ctr">
                      <a:solidFill>
                        <a:schemeClr val="tx1"/>
                      </a:solidFill>
                      <a:prstDash val="solid"/>
                      <a:round/>
                      <a:headEnd type="none" w="med" len="med"/>
                      <a:tailEnd type="none" w="med" len="med"/>
                    </a:lnT>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ＭＳ ゴシック" panose="020B0609070205080204" pitchFamily="49" charset="-128"/>
                          <a:ea typeface="ＭＳ ゴシック" panose="020B0609070205080204" pitchFamily="49" charset="-128"/>
                        </a:rPr>
                        <a:t>脚のステップや腕の振り付けを決めたとおりに踊ることができる。</a:t>
                      </a: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ＭＳ ゴシック" panose="020B0609070205080204" pitchFamily="49" charset="-128"/>
                          <a:ea typeface="ＭＳ ゴシック" panose="020B0609070205080204" pitchFamily="49" charset="-128"/>
                        </a:rPr>
                        <a:t>○</a:t>
                      </a:r>
                    </a:p>
                  </a:txBody>
                  <a:tcPr anchor="ctr">
                    <a:lnT w="12700" cap="flat" cmpd="sng" algn="ctr">
                      <a:solidFill>
                        <a:schemeClr val="tx1"/>
                      </a:solidFill>
                      <a:prstDash val="solid"/>
                      <a:round/>
                      <a:headEnd type="none" w="med" len="med"/>
                      <a:tailEnd type="none" w="med" len="med"/>
                    </a:lnT>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latin typeface="ＭＳ ゴシック" panose="020B0609070205080204" pitchFamily="49" charset="-128"/>
                        <a:ea typeface="ＭＳ ゴシック" panose="020B0609070205080204" pitchFamily="49" charset="-128"/>
                      </a:endParaRPr>
                    </a:p>
                  </a:txBody>
                  <a:tcPr anchor="ctr">
                    <a:lnT w="12700" cap="flat" cmpd="sng" algn="ctr">
                      <a:solidFill>
                        <a:schemeClr val="tx1"/>
                      </a:solidFill>
                      <a:prstDash val="solid"/>
                      <a:round/>
                      <a:headEnd type="none" w="med" len="med"/>
                      <a:tailEnd type="none" w="med" len="med"/>
                    </a:lnT>
                  </a:tcPr>
                </a:tc>
                <a:tc>
                  <a:txBody>
                    <a:bodyPr/>
                    <a:lstStyle/>
                    <a:p>
                      <a:pPr algn="ctr"/>
                      <a:endParaRPr kumimoji="1" lang="ja-JP" altLang="en-US" sz="1400" dirty="0">
                        <a:latin typeface="ＭＳ ゴシック" panose="020B0609070205080204" pitchFamily="49" charset="-128"/>
                        <a:ea typeface="ＭＳ ゴシック" panose="020B0609070205080204" pitchFamily="49" charset="-128"/>
                      </a:endParaRPr>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3985076750"/>
                  </a:ext>
                </a:extLst>
              </a:tr>
              <a:tr h="396000">
                <a:tc>
                  <a:txBody>
                    <a:bodyPr/>
                    <a:lstStyle/>
                    <a:p>
                      <a:pPr algn="ctr"/>
                      <a:r>
                        <a:rPr kumimoji="1" lang="ja-JP" altLang="en-US" sz="1600" dirty="0">
                          <a:latin typeface="ＭＳ ゴシック" panose="020B0609070205080204" pitchFamily="49" charset="-128"/>
                          <a:ea typeface="ＭＳ ゴシック" panose="020B0609070205080204" pitchFamily="49" charset="-128"/>
                        </a:rPr>
                        <a:t>９</a:t>
                      </a:r>
                      <a:endParaRPr kumimoji="1" lang="en-US" altLang="ja-JP" sz="1600" dirty="0">
                        <a:latin typeface="ＭＳ ゴシック" panose="020B0609070205080204" pitchFamily="49" charset="-128"/>
                        <a:ea typeface="ＭＳ ゴシック" panose="020B0609070205080204" pitchFamily="49" charset="-128"/>
                      </a:endParaRPr>
                    </a:p>
                  </a:txBody>
                  <a:tcPr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ＭＳ ゴシック" panose="020B0609070205080204" pitchFamily="49" charset="-128"/>
                          <a:ea typeface="ＭＳ ゴシック" panose="020B0609070205080204" pitchFamily="49" charset="-128"/>
                        </a:rPr>
                        <a:t>振り付けの練習④</a:t>
                      </a:r>
                    </a:p>
                  </a:txBody>
                  <a:tcPr anchor="ctr">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tc>
                <a:tc>
                  <a:txBody>
                    <a:bodyPr/>
                    <a:lstStyle/>
                    <a:p>
                      <a:pPr algn="ctr"/>
                      <a:r>
                        <a:rPr kumimoji="1" lang="ja-JP" altLang="en-US" sz="1400" dirty="0">
                          <a:latin typeface="ＭＳ ゴシック" panose="020B0609070205080204" pitchFamily="49" charset="-128"/>
                          <a:ea typeface="ＭＳ ゴシック" panose="020B0609070205080204" pitchFamily="49" charset="-128"/>
                        </a:rPr>
                        <a:t>○</a:t>
                      </a:r>
                      <a:endParaRPr kumimoji="1" lang="ja-JP" altLang="en-US" dirty="0"/>
                    </a:p>
                  </a:txBody>
                  <a:tcPr anchor="ctr">
                    <a:lnB w="12700" cap="flat" cmpd="sng" algn="ctr">
                      <a:solidFill>
                        <a:schemeClr val="tx1"/>
                      </a:solidFill>
                      <a:prstDash val="solid"/>
                      <a:round/>
                      <a:headEnd type="none" w="med" len="med"/>
                      <a:tailEnd type="none" w="med" len="med"/>
                    </a:lnB>
                  </a:tcPr>
                </a:tc>
                <a:tc>
                  <a:txBody>
                    <a:bodyPr/>
                    <a:lstStyle/>
                    <a:p>
                      <a:endParaRPr kumimoji="1" lang="ja-JP" altLang="en-US"/>
                    </a:p>
                  </a:txBody>
                  <a:tcPr anchor="ctr">
                    <a:lnB w="12700" cap="flat" cmpd="sng" algn="ctr">
                      <a:solidFill>
                        <a:schemeClr val="tx1"/>
                      </a:solidFill>
                      <a:prstDash val="solid"/>
                      <a:round/>
                      <a:headEnd type="none" w="med" len="med"/>
                      <a:tailEnd type="none" w="med" len="med"/>
                    </a:lnB>
                  </a:tcPr>
                </a:tc>
                <a:tc>
                  <a:txBody>
                    <a:bodyPr/>
                    <a:lstStyle/>
                    <a:p>
                      <a:endParaRPr kumimoji="1" lang="ja-JP" altLang="en-US" dirty="0"/>
                    </a:p>
                  </a:txBody>
                  <a:tcPr anchor="ct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83040426"/>
                  </a:ext>
                </a:extLst>
              </a:tr>
              <a:tr h="504000">
                <a:tc>
                  <a:txBody>
                    <a:bodyPr/>
                    <a:lstStyle/>
                    <a:p>
                      <a:pPr algn="ctr"/>
                      <a:r>
                        <a:rPr kumimoji="1" lang="en-US" altLang="ja-JP" sz="1600" dirty="0">
                          <a:latin typeface="ＭＳ ゴシック" panose="020B0609070205080204" pitchFamily="49" charset="-128"/>
                          <a:ea typeface="ＭＳ ゴシック" panose="020B0609070205080204" pitchFamily="49" charset="-128"/>
                        </a:rPr>
                        <a:t>10</a:t>
                      </a:r>
                      <a:endParaRPr kumimoji="1" lang="ja-JP" altLang="en-US" sz="1600" dirty="0">
                        <a:latin typeface="ＭＳ ゴシック" panose="020B0609070205080204" pitchFamily="49" charset="-128"/>
                        <a:ea typeface="ＭＳ ゴシック" panose="020B0609070205080204" pitchFamily="49" charset="-128"/>
                      </a:endParaRPr>
                    </a:p>
                  </a:txBody>
                  <a:tcPr anchor="ctr">
                    <a:lnT w="12700" cap="flat" cmpd="sng" algn="ctr">
                      <a:solidFill>
                        <a:schemeClr val="tx1"/>
                      </a:solidFill>
                      <a:prstDash val="solid"/>
                      <a:round/>
                      <a:headEnd type="none" w="med" len="med"/>
                      <a:tailEnd type="none" w="med" len="med"/>
                    </a:lnT>
                    <a:solidFill>
                      <a:schemeClr val="accent1">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ＭＳ ゴシック" panose="020B0609070205080204" pitchFamily="49" charset="-128"/>
                          <a:ea typeface="ＭＳ ゴシック" panose="020B0609070205080204" pitchFamily="49" charset="-128"/>
                        </a:rPr>
                        <a:t>コンテスト②</a:t>
                      </a:r>
                    </a:p>
                  </a:txBody>
                  <a:tcPr anchor="ctr">
                    <a:lnT w="12700" cap="flat" cmpd="sng" algn="ctr">
                      <a:solidFill>
                        <a:schemeClr val="tx1"/>
                      </a:solidFill>
                      <a:prstDash val="solid"/>
                      <a:round/>
                      <a:headEnd type="none" w="med" len="med"/>
                      <a:tailEnd type="none" w="med" len="med"/>
                    </a:lnT>
                  </a:tcPr>
                </a:tc>
                <a:tc>
                  <a:txBody>
                    <a:bodyPr/>
                    <a:lstStyle/>
                    <a:p>
                      <a:r>
                        <a:rPr kumimoji="1" lang="ja-JP" altLang="en-US" sz="1400" dirty="0">
                          <a:latin typeface="ＭＳ ゴシック" panose="020B0609070205080204" pitchFamily="49" charset="-128"/>
                          <a:ea typeface="ＭＳ ゴシック" panose="020B0609070205080204" pitchFamily="49" charset="-128"/>
                        </a:rPr>
                        <a:t>発表を見て、感想を言う。</a:t>
                      </a:r>
                    </a:p>
                  </a:txBody>
                  <a:tcPr anchor="ctr">
                    <a:lnT w="12700" cap="flat" cmpd="sng" algn="ctr">
                      <a:solidFill>
                        <a:schemeClr val="tx1"/>
                      </a:solidFill>
                      <a:prstDash val="solid"/>
                      <a:round/>
                      <a:headEnd type="none" w="med" len="med"/>
                      <a:tailEnd type="none" w="med" len="med"/>
                    </a:lnT>
                  </a:tcPr>
                </a:tc>
                <a:tc>
                  <a:txBody>
                    <a:bodyPr/>
                    <a:lstStyle/>
                    <a:p>
                      <a:pPr algn="ctr"/>
                      <a:endParaRPr kumimoji="1" lang="ja-JP" altLang="en-US" sz="1400" dirty="0">
                        <a:latin typeface="ＭＳ ゴシック" panose="020B0609070205080204" pitchFamily="49" charset="-128"/>
                        <a:ea typeface="ＭＳ ゴシック" panose="020B0609070205080204" pitchFamily="49" charset="-128"/>
                      </a:endParaRPr>
                    </a:p>
                  </a:txBody>
                  <a:tcPr anchor="ctr">
                    <a:lnT w="12700" cap="flat" cmpd="sng" algn="ctr">
                      <a:solidFill>
                        <a:schemeClr val="tx1"/>
                      </a:solidFill>
                      <a:prstDash val="solid"/>
                      <a:round/>
                      <a:headEnd type="none" w="med" len="med"/>
                      <a:tailEnd type="none" w="med" len="med"/>
                    </a:lnT>
                  </a:tcPr>
                </a:tc>
                <a:tc>
                  <a:txBody>
                    <a:bodyPr/>
                    <a:lstStyle/>
                    <a:p>
                      <a:pPr algn="ctr"/>
                      <a:endParaRPr kumimoji="1" lang="ja-JP" altLang="en-US" sz="1400" dirty="0">
                        <a:latin typeface="ＭＳ ゴシック" panose="020B0609070205080204" pitchFamily="49" charset="-128"/>
                        <a:ea typeface="ＭＳ ゴシック" panose="020B0609070205080204" pitchFamily="49" charset="-128"/>
                      </a:endParaRPr>
                    </a:p>
                  </a:txBody>
                  <a:tcPr anchor="ctr">
                    <a:lnT w="12700" cap="flat" cmpd="sng" algn="ctr">
                      <a:solidFill>
                        <a:schemeClr val="tx1"/>
                      </a:solidFill>
                      <a:prstDash val="solid"/>
                      <a:round/>
                      <a:headEnd type="none" w="med" len="med"/>
                      <a:tailEnd type="none" w="med" len="med"/>
                    </a:lnT>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ＭＳ ゴシック" panose="020B0609070205080204" pitchFamily="49" charset="-128"/>
                          <a:ea typeface="ＭＳ ゴシック" panose="020B0609070205080204" pitchFamily="49" charset="-128"/>
                        </a:rPr>
                        <a:t>○</a:t>
                      </a:r>
                    </a:p>
                  </a:txBody>
                  <a:tcPr anchor="ct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910656917"/>
                  </a:ext>
                </a:extLst>
              </a:tr>
            </a:tbl>
          </a:graphicData>
        </a:graphic>
      </p:graphicFrame>
      <p:sp>
        <p:nvSpPr>
          <p:cNvPr id="3" name="角丸四角形 2">
            <a:extLst>
              <a:ext uri="{FF2B5EF4-FFF2-40B4-BE49-F238E27FC236}">
                <a16:creationId xmlns:a16="http://schemas.microsoft.com/office/drawing/2014/main" id="{550FE19F-02EC-0825-2BD2-EB47ED6487BA}"/>
              </a:ext>
            </a:extLst>
          </p:cNvPr>
          <p:cNvSpPr/>
          <p:nvPr/>
        </p:nvSpPr>
        <p:spPr>
          <a:xfrm>
            <a:off x="869604" y="864690"/>
            <a:ext cx="2247084" cy="5550998"/>
          </a:xfrm>
          <a:prstGeom prst="roundRect">
            <a:avLst>
              <a:gd name="adj" fmla="val 5753"/>
            </a:avLst>
          </a:prstGeom>
          <a:noFill/>
          <a:ln w="762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スライド番号プレースホルダー 1"/>
          <p:cNvSpPr txBox="1">
            <a:spLocks/>
          </p:cNvSpPr>
          <p:nvPr/>
        </p:nvSpPr>
        <p:spPr>
          <a:xfrm>
            <a:off x="6970147" y="6399054"/>
            <a:ext cx="2057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dirty="0" smtClean="0">
                <a:latin typeface="ＭＳ ゴシック" panose="020B0609070205080204" pitchFamily="49" charset="-128"/>
                <a:ea typeface="ＭＳ ゴシック" panose="020B0609070205080204" pitchFamily="49" charset="-128"/>
              </a:rPr>
              <a:t>７</a:t>
            </a:r>
            <a:endParaRPr lang="ja-JP" altLang="en-US"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40680769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p:cNvSpPr txBox="1"/>
          <p:nvPr/>
        </p:nvSpPr>
        <p:spPr>
          <a:xfrm>
            <a:off x="0" y="4604"/>
            <a:ext cx="9143999" cy="576000"/>
          </a:xfrm>
          <a:prstGeom prst="rect">
            <a:avLst/>
          </a:prstGeom>
          <a:solidFill>
            <a:schemeClr val="bg1">
              <a:lumMod val="85000"/>
            </a:schemeClr>
          </a:solidFill>
          <a:ln>
            <a:noFill/>
          </a:ln>
        </p:spPr>
        <p:txBody>
          <a:bodyPr wrap="square" rtlCol="0" anchor="ctr">
            <a:noAutofit/>
          </a:bodyPr>
          <a:lstStyle/>
          <a:p>
            <a:pPr algn="ctr"/>
            <a:r>
              <a:rPr lang="ja-JP" altLang="en-US" sz="2400" spc="-300" dirty="0">
                <a:latin typeface="ＭＳ ゴシック" panose="020B0609070205080204" pitchFamily="49" charset="-128"/>
                <a:ea typeface="ＭＳ ゴシック" panose="020B0609070205080204" pitchFamily="49" charset="-128"/>
              </a:rPr>
              <a:t>中学部 保健体育科　</a:t>
            </a:r>
            <a:r>
              <a:rPr lang="ja-JP" altLang="en-US" sz="2400" spc="-300" dirty="0" smtClean="0">
                <a:latin typeface="ＭＳ ゴシック" panose="020B0609070205080204" pitchFamily="49" charset="-128"/>
                <a:ea typeface="ＭＳ ゴシック" panose="020B0609070205080204" pitchFamily="49" charset="-128"/>
              </a:rPr>
              <a:t>「ダンス</a:t>
            </a:r>
            <a:r>
              <a:rPr lang="ja-JP" altLang="en-US" sz="2400" spc="-300" dirty="0">
                <a:latin typeface="ＭＳ ゴシック" panose="020B0609070205080204" pitchFamily="49" charset="-128"/>
                <a:ea typeface="ＭＳ ゴシック" panose="020B0609070205080204" pitchFamily="49" charset="-128"/>
              </a:rPr>
              <a:t>」の単元の指導計画の例</a:t>
            </a:r>
          </a:p>
        </p:txBody>
      </p:sp>
      <p:graphicFrame>
        <p:nvGraphicFramePr>
          <p:cNvPr id="7" name="コンテンツ プレースホルダー 4">
            <a:extLst>
              <a:ext uri="{FF2B5EF4-FFF2-40B4-BE49-F238E27FC236}">
                <a16:creationId xmlns:a16="http://schemas.microsoft.com/office/drawing/2014/main" id="{B0DC65A0-E402-4417-33DC-939BD4FEA1C0}"/>
              </a:ext>
            </a:extLst>
          </p:cNvPr>
          <p:cNvGraphicFramePr>
            <a:graphicFrameLocks noGrp="1"/>
          </p:cNvGraphicFramePr>
          <p:nvPr>
            <p:ph idx="1"/>
            <p:extLst>
              <p:ext uri="{D42A27DB-BD31-4B8C-83A1-F6EECF244321}">
                <p14:modId xmlns:p14="http://schemas.microsoft.com/office/powerpoint/2010/main" val="478028838"/>
              </p:ext>
            </p:extLst>
          </p:nvPr>
        </p:nvGraphicFramePr>
        <p:xfrm>
          <a:off x="349625" y="864690"/>
          <a:ext cx="3492475" cy="5550996"/>
        </p:xfrm>
        <a:graphic>
          <a:graphicData uri="http://schemas.openxmlformats.org/drawingml/2006/table">
            <a:tbl>
              <a:tblPr firstRow="1" bandRow="1">
                <a:tableStyleId>{5940675A-B579-460E-94D1-54222C63F5DA}</a:tableStyleId>
              </a:tblPr>
              <a:tblGrid>
                <a:gridCol w="561027">
                  <a:extLst>
                    <a:ext uri="{9D8B030D-6E8A-4147-A177-3AD203B41FA5}">
                      <a16:colId xmlns:a16="http://schemas.microsoft.com/office/drawing/2014/main" val="2945190164"/>
                    </a:ext>
                  </a:extLst>
                </a:gridCol>
                <a:gridCol w="2175448">
                  <a:extLst>
                    <a:ext uri="{9D8B030D-6E8A-4147-A177-3AD203B41FA5}">
                      <a16:colId xmlns:a16="http://schemas.microsoft.com/office/drawing/2014/main" val="4234144449"/>
                    </a:ext>
                  </a:extLst>
                </a:gridCol>
                <a:gridCol w="756000">
                  <a:extLst>
                    <a:ext uri="{9D8B030D-6E8A-4147-A177-3AD203B41FA5}">
                      <a16:colId xmlns:a16="http://schemas.microsoft.com/office/drawing/2014/main" val="3387085520"/>
                    </a:ext>
                  </a:extLst>
                </a:gridCol>
              </a:tblGrid>
              <a:tr h="919877">
                <a:tc>
                  <a:txBody>
                    <a:bodyPr/>
                    <a:lstStyle/>
                    <a:p>
                      <a:pPr algn="ctr"/>
                      <a:r>
                        <a:rPr kumimoji="1" lang="ja-JP" altLang="en-US" sz="1800" b="0" dirty="0">
                          <a:latin typeface="ＭＳ ゴシック" panose="020B0609070205080204" pitchFamily="49" charset="-128"/>
                          <a:ea typeface="ＭＳ ゴシック" panose="020B0609070205080204" pitchFamily="49" charset="-128"/>
                        </a:rPr>
                        <a:t>時</a:t>
                      </a:r>
                      <a:endParaRPr kumimoji="1" lang="en-US" altLang="ja-JP" sz="1800" b="0" dirty="0">
                        <a:latin typeface="ＭＳ ゴシック" panose="020B0609070205080204" pitchFamily="49" charset="-128"/>
                        <a:ea typeface="ＭＳ ゴシック" panose="020B0609070205080204" pitchFamily="49" charset="-128"/>
                      </a:endParaRPr>
                    </a:p>
                  </a:txBody>
                  <a:tcPr marL="0" marR="0" anchor="ctr">
                    <a:solidFill>
                      <a:schemeClr val="accent1">
                        <a:lumMod val="40000"/>
                        <a:lumOff val="60000"/>
                      </a:schemeClr>
                    </a:solidFill>
                  </a:tcPr>
                </a:tc>
                <a:tc>
                  <a:txBody>
                    <a:bodyPr/>
                    <a:lstStyle/>
                    <a:p>
                      <a:pPr algn="ctr"/>
                      <a:r>
                        <a:rPr kumimoji="1" lang="ja-JP" altLang="en-US" sz="1800" b="0" dirty="0">
                          <a:latin typeface="ＭＳ ゴシック" panose="020B0609070205080204" pitchFamily="49" charset="-128"/>
                          <a:ea typeface="ＭＳ ゴシック" panose="020B0609070205080204" pitchFamily="49" charset="-128"/>
                        </a:rPr>
                        <a:t>主な学習活動</a:t>
                      </a:r>
                    </a:p>
                  </a:txBody>
                  <a:tcPr anchor="ctr">
                    <a:solidFill>
                      <a:schemeClr val="accent1">
                        <a:lumMod val="40000"/>
                        <a:lumOff val="60000"/>
                      </a:schemeClr>
                    </a:solidFill>
                  </a:tcPr>
                </a:tc>
                <a:tc>
                  <a:txBody>
                    <a:bodyPr/>
                    <a:lstStyle/>
                    <a:p>
                      <a:pPr algn="ctr"/>
                      <a:endParaRPr kumimoji="1" lang="ja-JP" altLang="en-US" sz="1800" b="0" dirty="0">
                        <a:latin typeface="ＭＳ ゴシック" panose="020B0609070205080204" pitchFamily="49" charset="-128"/>
                        <a:ea typeface="ＭＳ ゴシック" panose="020B0609070205080204" pitchFamily="49" charset="-128"/>
                      </a:endParaRPr>
                    </a:p>
                  </a:txBody>
                  <a:tcPr anchor="ctr">
                    <a:lnR w="12700" cap="flat" cmpd="sng" algn="ctr">
                      <a:solidFill>
                        <a:schemeClr val="bg1"/>
                      </a:solidFill>
                      <a:prstDash val="solid"/>
                      <a:round/>
                      <a:headEnd type="none" w="med" len="med"/>
                      <a:tailEnd type="none" w="med" len="med"/>
                    </a:lnR>
                    <a:solidFill>
                      <a:schemeClr val="accent1">
                        <a:lumMod val="40000"/>
                        <a:lumOff val="60000"/>
                      </a:schemeClr>
                    </a:solidFill>
                  </a:tcPr>
                </a:tc>
                <a:extLst>
                  <a:ext uri="{0D108BD9-81ED-4DB2-BD59-A6C34878D82A}">
                    <a16:rowId xmlns:a16="http://schemas.microsoft.com/office/drawing/2014/main" val="3420306834"/>
                  </a:ext>
                </a:extLst>
              </a:tr>
              <a:tr h="536186">
                <a:tc>
                  <a:txBody>
                    <a:bodyPr/>
                    <a:lstStyle/>
                    <a:p>
                      <a:pPr algn="ctr"/>
                      <a:r>
                        <a:rPr kumimoji="1" lang="ja-JP" altLang="en-US" sz="1600" dirty="0">
                          <a:latin typeface="ＭＳ ゴシック" panose="020B0609070205080204" pitchFamily="49" charset="-128"/>
                          <a:ea typeface="ＭＳ ゴシック" panose="020B0609070205080204" pitchFamily="49" charset="-128"/>
                        </a:rPr>
                        <a:t>１</a:t>
                      </a:r>
                      <a:endParaRPr kumimoji="1" lang="en-US" altLang="ja-JP" sz="1600" dirty="0">
                        <a:latin typeface="ＭＳ ゴシック" panose="020B0609070205080204" pitchFamily="49" charset="-128"/>
                        <a:ea typeface="ＭＳ ゴシック" panose="020B0609070205080204" pitchFamily="49" charset="-128"/>
                      </a:endParaRPr>
                    </a:p>
                  </a:txBody>
                  <a:tcPr anchor="ctr">
                    <a:solidFill>
                      <a:schemeClr val="accent1">
                        <a:lumMod val="40000"/>
                        <a:lumOff val="60000"/>
                      </a:schemeClr>
                    </a:solidFill>
                  </a:tcPr>
                </a:tc>
                <a:tc>
                  <a:txBody>
                    <a:bodyPr/>
                    <a:lstStyle/>
                    <a:p>
                      <a:r>
                        <a:rPr kumimoji="1" lang="ja-JP" altLang="en-US" sz="1400" dirty="0">
                          <a:latin typeface="ＭＳ ゴシック" panose="020B0609070205080204" pitchFamily="49" charset="-128"/>
                          <a:ea typeface="ＭＳ ゴシック" panose="020B0609070205080204" pitchFamily="49" charset="-128"/>
                        </a:rPr>
                        <a:t>脚のステップや腕の振り付けの練習</a:t>
                      </a:r>
                    </a:p>
                  </a:txBody>
                  <a:tcPr anchor="ctr"/>
                </a:tc>
                <a:tc>
                  <a:txBody>
                    <a:bodyPr/>
                    <a:lstStyle/>
                    <a:p>
                      <a:endParaRPr kumimoji="1" lang="ja-JP" altLang="en-US" sz="1400" dirty="0">
                        <a:latin typeface="ＭＳ ゴシック" panose="020B0609070205080204" pitchFamily="49" charset="-128"/>
                        <a:ea typeface="ＭＳ ゴシック" panose="020B0609070205080204" pitchFamily="49" charset="-128"/>
                      </a:endParaRPr>
                    </a:p>
                  </a:txBody>
                  <a:tcPr anchor="ctr">
                    <a:lnR w="12700" cap="flat" cmpd="sng" algn="ctr">
                      <a:solidFill>
                        <a:schemeClr val="bg1"/>
                      </a:solidFill>
                      <a:prstDash val="solid"/>
                      <a:round/>
                      <a:headEnd type="none" w="med" len="med"/>
                      <a:tailEnd type="none" w="med" len="med"/>
                    </a:lnR>
                  </a:tcPr>
                </a:tc>
                <a:extLst>
                  <a:ext uri="{0D108BD9-81ED-4DB2-BD59-A6C34878D82A}">
                    <a16:rowId xmlns:a16="http://schemas.microsoft.com/office/drawing/2014/main" val="1301363801"/>
                  </a:ext>
                </a:extLst>
              </a:tr>
              <a:tr h="536186">
                <a:tc>
                  <a:txBody>
                    <a:bodyPr/>
                    <a:lstStyle/>
                    <a:p>
                      <a:pPr algn="ctr"/>
                      <a:r>
                        <a:rPr kumimoji="1" lang="ja-JP" altLang="en-US" sz="1600" dirty="0">
                          <a:latin typeface="ＭＳ ゴシック" panose="020B0609070205080204" pitchFamily="49" charset="-128"/>
                          <a:ea typeface="ＭＳ ゴシック" panose="020B0609070205080204" pitchFamily="49" charset="-128"/>
                        </a:rPr>
                        <a:t>２</a:t>
                      </a:r>
                      <a:endParaRPr kumimoji="1" lang="en-US" altLang="ja-JP" sz="1600" dirty="0">
                        <a:latin typeface="ＭＳ ゴシック" panose="020B0609070205080204" pitchFamily="49" charset="-128"/>
                        <a:ea typeface="ＭＳ ゴシック" panose="020B0609070205080204" pitchFamily="49" charset="-128"/>
                      </a:endParaRPr>
                    </a:p>
                  </a:txBody>
                  <a:tcPr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r>
                        <a:rPr kumimoji="1" lang="ja-JP" altLang="en-US" sz="1400" dirty="0">
                          <a:solidFill>
                            <a:schemeClr val="tx1"/>
                          </a:solidFill>
                          <a:latin typeface="ＭＳ ゴシック" panose="020B0609070205080204" pitchFamily="49" charset="-128"/>
                          <a:ea typeface="ＭＳ ゴシック" panose="020B0609070205080204" pitchFamily="49" charset="-128"/>
                        </a:rPr>
                        <a:t>踊る曲、ステップや振り付けの選択、決定</a:t>
                      </a:r>
                    </a:p>
                  </a:txBody>
                  <a:tcPr anchor="ctr">
                    <a:lnB w="12700" cap="flat" cmpd="sng" algn="ctr">
                      <a:solidFill>
                        <a:schemeClr val="tx1"/>
                      </a:solidFill>
                      <a:prstDash val="solid"/>
                      <a:round/>
                      <a:headEnd type="none" w="med" len="med"/>
                      <a:tailEnd type="none" w="med" len="med"/>
                    </a:lnB>
                  </a:tcPr>
                </a:tc>
                <a:tc>
                  <a:txBody>
                    <a:bodyPr/>
                    <a:lstStyle/>
                    <a:p>
                      <a:endParaRPr kumimoji="1" lang="en-US" altLang="ja-JP" sz="1400" dirty="0">
                        <a:latin typeface="ＭＳ ゴシック" panose="020B0609070205080204" pitchFamily="49" charset="-128"/>
                        <a:ea typeface="ＭＳ ゴシック" panose="020B0609070205080204" pitchFamily="49" charset="-128"/>
                      </a:endParaRPr>
                    </a:p>
                  </a:txBody>
                  <a:tcPr anchor="ctr">
                    <a:lnR w="12700" cap="flat" cmpd="sng" algn="ctr">
                      <a:solidFill>
                        <a:schemeClr val="bg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531764"/>
                  </a:ext>
                </a:extLst>
              </a:tr>
              <a:tr h="409776">
                <a:tc>
                  <a:txBody>
                    <a:bodyPr/>
                    <a:lstStyle/>
                    <a:p>
                      <a:pPr algn="ctr"/>
                      <a:r>
                        <a:rPr kumimoji="1" lang="ja-JP" altLang="en-US" sz="1600" dirty="0">
                          <a:latin typeface="ＭＳ ゴシック" panose="020B0609070205080204" pitchFamily="49" charset="-128"/>
                          <a:ea typeface="ＭＳ ゴシック" panose="020B0609070205080204" pitchFamily="49" charset="-128"/>
                        </a:rPr>
                        <a:t>３</a:t>
                      </a: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r>
                        <a:rPr kumimoji="1" lang="ja-JP" altLang="en-US" sz="1400" dirty="0">
                          <a:solidFill>
                            <a:schemeClr val="tx1"/>
                          </a:solidFill>
                          <a:latin typeface="ＭＳ ゴシック" panose="020B0609070205080204" pitchFamily="49" charset="-128"/>
                          <a:ea typeface="ＭＳ ゴシック" panose="020B0609070205080204" pitchFamily="49" charset="-128"/>
                        </a:rPr>
                        <a:t>振り付けの練習①</a:t>
                      </a: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latin typeface="ＭＳ ゴシック" panose="020B0609070205080204" pitchFamily="49" charset="-128"/>
                        <a:ea typeface="ＭＳ ゴシック" panose="020B0609070205080204" pitchFamily="49" charset="-128"/>
                      </a:endParaRPr>
                    </a:p>
                  </a:txBody>
                  <a:tcPr anchor="ctr">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06074332"/>
                  </a:ext>
                </a:extLst>
              </a:tr>
              <a:tr h="409776">
                <a:tc>
                  <a:txBody>
                    <a:bodyPr/>
                    <a:lstStyle/>
                    <a:p>
                      <a:pPr algn="ctr"/>
                      <a:r>
                        <a:rPr kumimoji="1" lang="ja-JP" altLang="en-US" sz="1600" dirty="0">
                          <a:latin typeface="ＭＳ ゴシック" panose="020B0609070205080204" pitchFamily="49" charset="-128"/>
                          <a:ea typeface="ＭＳ ゴシック" panose="020B0609070205080204" pitchFamily="49" charset="-128"/>
                        </a:rPr>
                        <a:t>４</a:t>
                      </a: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r>
                        <a:rPr kumimoji="1" lang="ja-JP" altLang="en-US" sz="1400" dirty="0">
                          <a:solidFill>
                            <a:schemeClr val="tx1"/>
                          </a:solidFill>
                          <a:latin typeface="ＭＳ ゴシック" panose="020B0609070205080204" pitchFamily="49" charset="-128"/>
                          <a:ea typeface="ＭＳ ゴシック" panose="020B0609070205080204" pitchFamily="49" charset="-128"/>
                        </a:rPr>
                        <a:t>振り付けの練習②</a:t>
                      </a: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tc>
                <a:extLst>
                  <a:ext uri="{0D108BD9-81ED-4DB2-BD59-A6C34878D82A}">
                    <a16:rowId xmlns:a16="http://schemas.microsoft.com/office/drawing/2014/main" val="3411399514"/>
                  </a:ext>
                </a:extLst>
              </a:tr>
              <a:tr h="521533">
                <a:tc>
                  <a:txBody>
                    <a:bodyPr/>
                    <a:lstStyle/>
                    <a:p>
                      <a:pPr algn="ctr"/>
                      <a:r>
                        <a:rPr kumimoji="1" lang="ja-JP" altLang="en-US" sz="1600" dirty="0">
                          <a:latin typeface="ＭＳ ゴシック" panose="020B0609070205080204" pitchFamily="49" charset="-128"/>
                          <a:ea typeface="ＭＳ ゴシック" panose="020B0609070205080204" pitchFamily="49" charset="-128"/>
                        </a:rPr>
                        <a:t>５</a:t>
                      </a:r>
                    </a:p>
                  </a:txBody>
                  <a:tcPr anchor="ctr">
                    <a:lnT w="12700" cap="flat" cmpd="sng" algn="ctr">
                      <a:solidFill>
                        <a:schemeClr val="tx1"/>
                      </a:solidFill>
                      <a:prstDash val="solid"/>
                      <a:round/>
                      <a:headEnd type="none" w="med" len="med"/>
                      <a:tailEnd type="none" w="med" len="med"/>
                    </a:lnT>
                    <a:solidFill>
                      <a:schemeClr val="accent1">
                        <a:lumMod val="40000"/>
                        <a:lumOff val="60000"/>
                      </a:schemeClr>
                    </a:solidFill>
                  </a:tcPr>
                </a:tc>
                <a:tc>
                  <a:txBody>
                    <a:bodyPr/>
                    <a:lstStyle/>
                    <a:p>
                      <a:r>
                        <a:rPr kumimoji="1" lang="ja-JP" altLang="en-US" sz="1400" dirty="0">
                          <a:solidFill>
                            <a:schemeClr val="tx1"/>
                          </a:solidFill>
                          <a:latin typeface="ＭＳ ゴシック" panose="020B0609070205080204" pitchFamily="49" charset="-128"/>
                          <a:ea typeface="ＭＳ ゴシック" panose="020B0609070205080204" pitchFamily="49" charset="-128"/>
                        </a:rPr>
                        <a:t>振り付けの確認</a:t>
                      </a:r>
                    </a:p>
                  </a:txBody>
                  <a:tcPr anchor="ctr">
                    <a:lnT w="12700" cap="flat" cmpd="sng" algn="ctr">
                      <a:solidFill>
                        <a:schemeClr val="tx1"/>
                      </a:solidFill>
                      <a:prstDash val="solid"/>
                      <a:round/>
                      <a:headEnd type="none" w="med" len="med"/>
                      <a:tailEnd type="none" w="med" len="med"/>
                    </a:lnT>
                  </a:tcPr>
                </a:tc>
                <a:tc>
                  <a:txBody>
                    <a:bodyPr/>
                    <a:lstStyle/>
                    <a:p>
                      <a:endParaRPr kumimoji="1" lang="ja-JP" altLang="en-US" sz="1400" dirty="0">
                        <a:latin typeface="ＭＳ ゴシック" panose="020B0609070205080204" pitchFamily="49" charset="-128"/>
                        <a:ea typeface="ＭＳ ゴシック" panose="020B0609070205080204" pitchFamily="49" charset="-128"/>
                      </a:endParaRPr>
                    </a:p>
                  </a:txBody>
                  <a:tcPr anchor="ctr">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723158162"/>
                  </a:ext>
                </a:extLst>
              </a:tr>
              <a:tr h="521533">
                <a:tc>
                  <a:txBody>
                    <a:bodyPr/>
                    <a:lstStyle/>
                    <a:p>
                      <a:pPr algn="ctr"/>
                      <a:r>
                        <a:rPr kumimoji="1" lang="ja-JP" altLang="en-US" sz="1600" dirty="0">
                          <a:latin typeface="ＭＳ ゴシック" panose="020B0609070205080204" pitchFamily="49" charset="-128"/>
                          <a:ea typeface="ＭＳ ゴシック" panose="020B0609070205080204" pitchFamily="49" charset="-128"/>
                        </a:rPr>
                        <a:t>６</a:t>
                      </a:r>
                      <a:endParaRPr kumimoji="1" lang="en-US" altLang="ja-JP" sz="1600" dirty="0">
                        <a:latin typeface="ＭＳ ゴシック" panose="020B0609070205080204" pitchFamily="49" charset="-128"/>
                        <a:ea typeface="ＭＳ ゴシック" panose="020B0609070205080204" pitchFamily="49" charset="-128"/>
                      </a:endParaRPr>
                    </a:p>
                  </a:txBody>
                  <a:tcPr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r>
                        <a:rPr kumimoji="1" lang="ja-JP" altLang="en-US" sz="1400" dirty="0">
                          <a:solidFill>
                            <a:schemeClr val="tx1"/>
                          </a:solidFill>
                          <a:latin typeface="ＭＳ ゴシック" panose="020B0609070205080204" pitchFamily="49" charset="-128"/>
                          <a:ea typeface="ＭＳ ゴシック" panose="020B0609070205080204" pitchFamily="49" charset="-128"/>
                        </a:rPr>
                        <a:t>コンテスト①</a:t>
                      </a:r>
                    </a:p>
                  </a:txBody>
                  <a:tcPr anchor="ctr">
                    <a:lnB w="12700" cap="flat" cmpd="sng" algn="ctr">
                      <a:solidFill>
                        <a:schemeClr val="tx1"/>
                      </a:solidFill>
                      <a:prstDash val="solid"/>
                      <a:round/>
                      <a:headEnd type="none" w="med" len="med"/>
                      <a:tailEnd type="none" w="med" len="med"/>
                    </a:lnB>
                  </a:tcPr>
                </a:tc>
                <a:tc>
                  <a:txBody>
                    <a:bodyPr/>
                    <a:lstStyle/>
                    <a:p>
                      <a:endParaRPr kumimoji="1" lang="ja-JP" altLang="en-US" sz="1400" dirty="0">
                        <a:latin typeface="ＭＳ ゴシック" panose="020B0609070205080204" pitchFamily="49" charset="-128"/>
                        <a:ea typeface="ＭＳ ゴシック" panose="020B0609070205080204" pitchFamily="49" charset="-128"/>
                      </a:endParaRPr>
                    </a:p>
                  </a:txBody>
                  <a:tcPr anchor="ctr">
                    <a:lnR w="12700" cap="flat" cmpd="sng" algn="ctr">
                      <a:solidFill>
                        <a:schemeClr val="bg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7026545"/>
                  </a:ext>
                </a:extLst>
              </a:tr>
              <a:tr h="355044">
                <a:tc>
                  <a:txBody>
                    <a:bodyPr/>
                    <a:lstStyle/>
                    <a:p>
                      <a:pPr algn="ctr"/>
                      <a:r>
                        <a:rPr kumimoji="1" lang="ja-JP" altLang="en-US" sz="1600" dirty="0">
                          <a:latin typeface="ＭＳ ゴシック" panose="020B0609070205080204" pitchFamily="49" charset="-128"/>
                          <a:ea typeface="ＭＳ ゴシック" panose="020B0609070205080204" pitchFamily="49" charset="-128"/>
                        </a:rPr>
                        <a:t>７</a:t>
                      </a: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r>
                        <a:rPr kumimoji="1" lang="ja-JP" altLang="en-US" sz="1400" dirty="0">
                          <a:solidFill>
                            <a:schemeClr val="tx1"/>
                          </a:solidFill>
                          <a:latin typeface="ＭＳ ゴシック" panose="020B0609070205080204" pitchFamily="49" charset="-128"/>
                          <a:ea typeface="ＭＳ ゴシック" panose="020B0609070205080204" pitchFamily="49" charset="-128"/>
                        </a:rPr>
                        <a:t>振り付けの変更、改善</a:t>
                      </a: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400" dirty="0">
                        <a:latin typeface="ＭＳ ゴシック" panose="020B0609070205080204" pitchFamily="49" charset="-128"/>
                        <a:ea typeface="ＭＳ ゴシック" panose="020B0609070205080204" pitchFamily="49" charset="-128"/>
                      </a:endParaRPr>
                    </a:p>
                  </a:txBody>
                  <a:tcPr anchor="ctr">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21307060"/>
                  </a:ext>
                </a:extLst>
              </a:tr>
              <a:tr h="409776">
                <a:tc>
                  <a:txBody>
                    <a:bodyPr/>
                    <a:lstStyle/>
                    <a:p>
                      <a:pPr algn="ctr"/>
                      <a:r>
                        <a:rPr kumimoji="1" lang="ja-JP" altLang="en-US" sz="1600" dirty="0">
                          <a:latin typeface="ＭＳ ゴシック" panose="020B0609070205080204" pitchFamily="49" charset="-128"/>
                          <a:ea typeface="ＭＳ ゴシック" panose="020B0609070205080204" pitchFamily="49" charset="-128"/>
                        </a:rPr>
                        <a:t>８</a:t>
                      </a:r>
                    </a:p>
                  </a:txBody>
                  <a:tcPr anchor="ctr">
                    <a:lnT w="12700" cap="flat" cmpd="sng" algn="ctr">
                      <a:solidFill>
                        <a:schemeClr val="tx1"/>
                      </a:solidFill>
                      <a:prstDash val="solid"/>
                      <a:round/>
                      <a:headEnd type="none" w="med" len="med"/>
                      <a:tailEnd type="none" w="med" len="med"/>
                    </a:lnT>
                    <a:solidFill>
                      <a:schemeClr val="accent1">
                        <a:lumMod val="40000"/>
                        <a:lumOff val="60000"/>
                      </a:schemeClr>
                    </a:solidFill>
                  </a:tcPr>
                </a:tc>
                <a:tc>
                  <a:txBody>
                    <a:bodyPr/>
                    <a:lstStyle/>
                    <a:p>
                      <a:r>
                        <a:rPr kumimoji="1" lang="ja-JP" altLang="en-US" sz="1400" dirty="0">
                          <a:solidFill>
                            <a:schemeClr val="tx1"/>
                          </a:solidFill>
                          <a:latin typeface="ＭＳ ゴシック" panose="020B0609070205080204" pitchFamily="49" charset="-128"/>
                          <a:ea typeface="ＭＳ ゴシック" panose="020B0609070205080204" pitchFamily="49" charset="-128"/>
                        </a:rPr>
                        <a:t>振り付けの練習③</a:t>
                      </a:r>
                    </a:p>
                  </a:txBody>
                  <a:tcPr anchor="ctr">
                    <a:lnT w="12700" cap="flat" cmpd="sng" algn="ctr">
                      <a:solidFill>
                        <a:schemeClr val="tx1"/>
                      </a:solidFill>
                      <a:prstDash val="solid"/>
                      <a:round/>
                      <a:headEnd type="none" w="med" len="med"/>
                      <a:tailEnd type="none" w="med" len="med"/>
                    </a:lnT>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latin typeface="ＭＳ ゴシック" panose="020B0609070205080204" pitchFamily="49" charset="-128"/>
                        <a:ea typeface="ＭＳ ゴシック" panose="020B0609070205080204" pitchFamily="49" charset="-128"/>
                      </a:endParaRPr>
                    </a:p>
                  </a:txBody>
                  <a:tcPr anchor="ctr">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85076750"/>
                  </a:ext>
                </a:extLst>
              </a:tr>
              <a:tr h="409776">
                <a:tc>
                  <a:txBody>
                    <a:bodyPr/>
                    <a:lstStyle/>
                    <a:p>
                      <a:pPr algn="ctr"/>
                      <a:r>
                        <a:rPr kumimoji="1" lang="ja-JP" altLang="en-US" sz="1600" dirty="0">
                          <a:latin typeface="ＭＳ ゴシック" panose="020B0609070205080204" pitchFamily="49" charset="-128"/>
                          <a:ea typeface="ＭＳ ゴシック" panose="020B0609070205080204" pitchFamily="49" charset="-128"/>
                        </a:rPr>
                        <a:t>９</a:t>
                      </a:r>
                      <a:endParaRPr kumimoji="1" lang="en-US" altLang="ja-JP" sz="1600" dirty="0">
                        <a:latin typeface="ＭＳ ゴシック" panose="020B0609070205080204" pitchFamily="49" charset="-128"/>
                        <a:ea typeface="ＭＳ ゴシック" panose="020B0609070205080204" pitchFamily="49" charset="-128"/>
                      </a:endParaRPr>
                    </a:p>
                  </a:txBody>
                  <a:tcPr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ＭＳ ゴシック" panose="020B0609070205080204" pitchFamily="49" charset="-128"/>
                          <a:ea typeface="ＭＳ ゴシック" panose="020B0609070205080204" pitchFamily="49" charset="-128"/>
                        </a:rPr>
                        <a:t>振り付けの練習④</a:t>
                      </a:r>
                    </a:p>
                  </a:txBody>
                  <a:tcPr anchor="ctr">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tc>
                <a:extLst>
                  <a:ext uri="{0D108BD9-81ED-4DB2-BD59-A6C34878D82A}">
                    <a16:rowId xmlns:a16="http://schemas.microsoft.com/office/drawing/2014/main" val="2383040426"/>
                  </a:ext>
                </a:extLst>
              </a:tr>
              <a:tr h="521533">
                <a:tc>
                  <a:txBody>
                    <a:bodyPr/>
                    <a:lstStyle/>
                    <a:p>
                      <a:pPr algn="ctr"/>
                      <a:r>
                        <a:rPr kumimoji="1" lang="en-US" altLang="ja-JP" sz="1600" dirty="0">
                          <a:latin typeface="ＭＳ ゴシック" panose="020B0609070205080204" pitchFamily="49" charset="-128"/>
                          <a:ea typeface="ＭＳ ゴシック" panose="020B0609070205080204" pitchFamily="49" charset="-128"/>
                        </a:rPr>
                        <a:t>10</a:t>
                      </a:r>
                      <a:endParaRPr kumimoji="1" lang="ja-JP" altLang="en-US" sz="1600" dirty="0">
                        <a:latin typeface="ＭＳ ゴシック" panose="020B0609070205080204" pitchFamily="49" charset="-128"/>
                        <a:ea typeface="ＭＳ ゴシック" panose="020B0609070205080204" pitchFamily="49" charset="-128"/>
                      </a:endParaRPr>
                    </a:p>
                  </a:txBody>
                  <a:tcPr anchor="ctr">
                    <a:lnT w="12700" cap="flat" cmpd="sng" algn="ctr">
                      <a:solidFill>
                        <a:schemeClr val="tx1"/>
                      </a:solidFill>
                      <a:prstDash val="solid"/>
                      <a:round/>
                      <a:headEnd type="none" w="med" len="med"/>
                      <a:tailEnd type="none" w="med" len="med"/>
                    </a:lnT>
                    <a:solidFill>
                      <a:schemeClr val="accent1">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ＭＳ ゴシック" panose="020B0609070205080204" pitchFamily="49" charset="-128"/>
                          <a:ea typeface="ＭＳ ゴシック" panose="020B0609070205080204" pitchFamily="49" charset="-128"/>
                        </a:rPr>
                        <a:t>コンテスト②</a:t>
                      </a:r>
                    </a:p>
                  </a:txBody>
                  <a:tcPr anchor="ctr">
                    <a:lnT w="12700" cap="flat" cmpd="sng" algn="ctr">
                      <a:solidFill>
                        <a:schemeClr val="tx1"/>
                      </a:solidFill>
                      <a:prstDash val="solid"/>
                      <a:round/>
                      <a:headEnd type="none" w="med" len="med"/>
                      <a:tailEnd type="none" w="med" len="med"/>
                    </a:lnT>
                  </a:tcPr>
                </a:tc>
                <a:tc>
                  <a:txBody>
                    <a:bodyPr/>
                    <a:lstStyle/>
                    <a:p>
                      <a:endParaRPr kumimoji="1" lang="ja-JP" altLang="en-US" sz="1400" dirty="0">
                        <a:latin typeface="ＭＳ ゴシック" panose="020B0609070205080204" pitchFamily="49" charset="-128"/>
                        <a:ea typeface="ＭＳ ゴシック" panose="020B0609070205080204" pitchFamily="49" charset="-128"/>
                      </a:endParaRPr>
                    </a:p>
                  </a:txBody>
                  <a:tcPr anchor="ctr">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910656917"/>
                  </a:ext>
                </a:extLst>
              </a:tr>
            </a:tbl>
          </a:graphicData>
        </a:graphic>
      </p:graphicFrame>
      <p:sp>
        <p:nvSpPr>
          <p:cNvPr id="3" name="角丸四角形 2">
            <a:extLst>
              <a:ext uri="{FF2B5EF4-FFF2-40B4-BE49-F238E27FC236}">
                <a16:creationId xmlns:a16="http://schemas.microsoft.com/office/drawing/2014/main" id="{550FE19F-02EC-0825-2BD2-EB47ED6487BA}"/>
              </a:ext>
            </a:extLst>
          </p:cNvPr>
          <p:cNvSpPr/>
          <p:nvPr/>
        </p:nvSpPr>
        <p:spPr>
          <a:xfrm>
            <a:off x="869604" y="864690"/>
            <a:ext cx="2247084" cy="5550998"/>
          </a:xfrm>
          <a:prstGeom prst="roundRect">
            <a:avLst>
              <a:gd name="adj" fmla="val 5753"/>
            </a:avLst>
          </a:prstGeom>
          <a:noFill/>
          <a:ln w="762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 name="直線コネクタ 8">
            <a:extLst>
              <a:ext uri="{FF2B5EF4-FFF2-40B4-BE49-F238E27FC236}">
                <a16:creationId xmlns:a16="http://schemas.microsoft.com/office/drawing/2014/main" id="{C3F9CC4F-6EA1-56B6-0A97-84596764DA81}"/>
              </a:ext>
            </a:extLst>
          </p:cNvPr>
          <p:cNvCxnSpPr/>
          <p:nvPr/>
        </p:nvCxnSpPr>
        <p:spPr>
          <a:xfrm>
            <a:off x="3842100" y="864690"/>
            <a:ext cx="0" cy="5364380"/>
          </a:xfrm>
          <a:prstGeom prst="line">
            <a:avLst/>
          </a:prstGeom>
          <a:ln w="15875">
            <a:prstDash val="dash"/>
          </a:ln>
        </p:spPr>
        <p:style>
          <a:lnRef idx="1">
            <a:schemeClr val="accent1"/>
          </a:lnRef>
          <a:fillRef idx="0">
            <a:schemeClr val="accent1"/>
          </a:fillRef>
          <a:effectRef idx="0">
            <a:schemeClr val="accent1"/>
          </a:effectRef>
          <a:fontRef idx="minor">
            <a:schemeClr val="tx1"/>
          </a:fontRef>
        </p:style>
      </p:cxnSp>
      <p:cxnSp>
        <p:nvCxnSpPr>
          <p:cNvPr id="14" name="直線コネクタ 13">
            <a:extLst>
              <a:ext uri="{FF2B5EF4-FFF2-40B4-BE49-F238E27FC236}">
                <a16:creationId xmlns:a16="http://schemas.microsoft.com/office/drawing/2014/main" id="{C04D4118-40C2-B928-6B66-6E0D11EE7E59}"/>
              </a:ext>
            </a:extLst>
          </p:cNvPr>
          <p:cNvCxnSpPr>
            <a:cxnSpLocks/>
          </p:cNvCxnSpPr>
          <p:nvPr/>
        </p:nvCxnSpPr>
        <p:spPr>
          <a:xfrm>
            <a:off x="3842100" y="4713668"/>
            <a:ext cx="1451117" cy="0"/>
          </a:xfrm>
          <a:prstGeom prst="line">
            <a:avLst/>
          </a:prstGeom>
          <a:ln w="28575">
            <a:prstDash val="dash"/>
          </a:ln>
        </p:spPr>
        <p:style>
          <a:lnRef idx="1">
            <a:schemeClr val="dk1"/>
          </a:lnRef>
          <a:fillRef idx="0">
            <a:schemeClr val="dk1"/>
          </a:fillRef>
          <a:effectRef idx="0">
            <a:schemeClr val="dk1"/>
          </a:effectRef>
          <a:fontRef idx="minor">
            <a:schemeClr val="tx1"/>
          </a:fontRef>
        </p:style>
      </p:cxnSp>
      <p:cxnSp>
        <p:nvCxnSpPr>
          <p:cNvPr id="15" name="直線コネクタ 14">
            <a:extLst>
              <a:ext uri="{FF2B5EF4-FFF2-40B4-BE49-F238E27FC236}">
                <a16:creationId xmlns:a16="http://schemas.microsoft.com/office/drawing/2014/main" id="{C2E026E4-5827-F562-F524-F4B4B3D9B2E9}"/>
              </a:ext>
            </a:extLst>
          </p:cNvPr>
          <p:cNvCxnSpPr>
            <a:cxnSpLocks/>
          </p:cNvCxnSpPr>
          <p:nvPr/>
        </p:nvCxnSpPr>
        <p:spPr>
          <a:xfrm>
            <a:off x="3822838" y="6415686"/>
            <a:ext cx="1936173" cy="0"/>
          </a:xfrm>
          <a:prstGeom prst="line">
            <a:avLst/>
          </a:prstGeom>
          <a:ln w="28575">
            <a:prstDash val="dash"/>
          </a:ln>
        </p:spPr>
        <p:style>
          <a:lnRef idx="1">
            <a:schemeClr val="dk1"/>
          </a:lnRef>
          <a:fillRef idx="0">
            <a:schemeClr val="dk1"/>
          </a:fillRef>
          <a:effectRef idx="0">
            <a:schemeClr val="dk1"/>
          </a:effectRef>
          <a:fontRef idx="minor">
            <a:schemeClr val="tx1"/>
          </a:fontRef>
        </p:style>
      </p:cxnSp>
      <p:sp>
        <p:nvSpPr>
          <p:cNvPr id="19" name="吹き出し: 角を丸めた四角形 18">
            <a:extLst>
              <a:ext uri="{FF2B5EF4-FFF2-40B4-BE49-F238E27FC236}">
                <a16:creationId xmlns:a16="http://schemas.microsoft.com/office/drawing/2014/main" id="{C0751476-E59B-EBA5-9E58-8903CD914A2A}"/>
              </a:ext>
            </a:extLst>
          </p:cNvPr>
          <p:cNvSpPr/>
          <p:nvPr/>
        </p:nvSpPr>
        <p:spPr>
          <a:xfrm>
            <a:off x="4857907" y="1098700"/>
            <a:ext cx="2940170" cy="1306931"/>
          </a:xfrm>
          <a:prstGeom prst="wedgeRoundRectCallout">
            <a:avLst>
              <a:gd name="adj1" fmla="val 36332"/>
              <a:gd name="adj2" fmla="val 75079"/>
              <a:gd name="adj3" fmla="val 16667"/>
            </a:avLst>
          </a:prstGeom>
          <a:solidFill>
            <a:srgbClr val="FFFF99"/>
          </a:solidFill>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just"/>
            <a:r>
              <a:rPr kumimoji="1" lang="ja-JP" altLang="en-US" dirty="0">
                <a:solidFill>
                  <a:schemeClr val="tx1"/>
                </a:solidFill>
                <a:latin typeface="HG丸ｺﾞｼｯｸM-PRO" panose="020F0600000000000000" pitchFamily="50" charset="-128"/>
                <a:ea typeface="HG丸ｺﾞｼｯｸM-PRO" panose="020F0600000000000000" pitchFamily="50" charset="-128"/>
              </a:rPr>
              <a:t>　コンテスト①に向けて、振り付けを選ぼう！</a:t>
            </a:r>
            <a:endParaRPr kumimoji="1" lang="en-US" altLang="ja-JP" dirty="0">
              <a:solidFill>
                <a:schemeClr val="tx1"/>
              </a:solidFill>
              <a:latin typeface="HG丸ｺﾞｼｯｸM-PRO" panose="020F0600000000000000" pitchFamily="50" charset="-128"/>
              <a:ea typeface="HG丸ｺﾞｼｯｸM-PRO" panose="020F0600000000000000" pitchFamily="50" charset="-128"/>
            </a:endParaRPr>
          </a:p>
          <a:p>
            <a:pPr algn="just"/>
            <a:r>
              <a:rPr kumimoji="1" lang="ja-JP" altLang="en-US" dirty="0">
                <a:solidFill>
                  <a:schemeClr val="tx1"/>
                </a:solidFill>
                <a:latin typeface="HG丸ｺﾞｼｯｸM-PRO" panose="020F0600000000000000" pitchFamily="50" charset="-128"/>
                <a:ea typeface="HG丸ｺﾞｼｯｸM-PRO" panose="020F0600000000000000" pitchFamily="50" charset="-128"/>
              </a:rPr>
              <a:t>　決めた振り付けを練習しよう！</a:t>
            </a:r>
          </a:p>
        </p:txBody>
      </p:sp>
      <p:pic>
        <p:nvPicPr>
          <p:cNvPr id="1026" name="Picture 2">
            <a:extLst>
              <a:ext uri="{FF2B5EF4-FFF2-40B4-BE49-F238E27FC236}">
                <a16:creationId xmlns:a16="http://schemas.microsoft.com/office/drawing/2014/main" id="{07F4FECF-950C-016E-D5AF-F8188FB9DDCC}"/>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658867" y="2803796"/>
            <a:ext cx="977005" cy="1291907"/>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A8362AF6-A546-CAB7-62BC-0378C4A80DD4}"/>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559433" y="2803795"/>
            <a:ext cx="977005" cy="1291907"/>
          </a:xfrm>
          <a:prstGeom prst="rect">
            <a:avLst/>
          </a:prstGeom>
          <a:noFill/>
          <a:extLst>
            <a:ext uri="{909E8E84-426E-40DD-AFC4-6F175D3DCCD1}">
              <a14:hiddenFill xmlns:a14="http://schemas.microsoft.com/office/drawing/2010/main">
                <a:solidFill>
                  <a:srgbClr val="FFFFFF"/>
                </a:solidFill>
              </a14:hiddenFill>
            </a:ext>
          </a:extLst>
        </p:spPr>
      </p:pic>
      <p:sp>
        <p:nvSpPr>
          <p:cNvPr id="12" name="矢印: 下 11">
            <a:extLst>
              <a:ext uri="{FF2B5EF4-FFF2-40B4-BE49-F238E27FC236}">
                <a16:creationId xmlns:a16="http://schemas.microsoft.com/office/drawing/2014/main" id="{79AC526B-3445-7AC6-BC49-F53001DDE93F}"/>
              </a:ext>
            </a:extLst>
          </p:cNvPr>
          <p:cNvSpPr/>
          <p:nvPr/>
        </p:nvSpPr>
        <p:spPr>
          <a:xfrm>
            <a:off x="4349808" y="1970466"/>
            <a:ext cx="386352" cy="2743195"/>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四角形: 角を丸くする 21">
            <a:extLst>
              <a:ext uri="{FF2B5EF4-FFF2-40B4-BE49-F238E27FC236}">
                <a16:creationId xmlns:a16="http://schemas.microsoft.com/office/drawing/2014/main" id="{418576D4-D229-323B-7B40-7E3FB237B2C2}"/>
              </a:ext>
            </a:extLst>
          </p:cNvPr>
          <p:cNvSpPr/>
          <p:nvPr/>
        </p:nvSpPr>
        <p:spPr>
          <a:xfrm>
            <a:off x="6025338" y="4372979"/>
            <a:ext cx="1308019" cy="804328"/>
          </a:xfrm>
          <a:prstGeom prst="round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kumimoji="1" lang="ja-JP" altLang="en-US" sz="2000" b="1" dirty="0">
                <a:solidFill>
                  <a:schemeClr val="tx1"/>
                </a:solidFill>
                <a:latin typeface="HG丸ｺﾞｼｯｸM-PRO" panose="020F0600000000000000" pitchFamily="50" charset="-128"/>
                <a:ea typeface="HG丸ｺﾞｼｯｸM-PRO" panose="020F0600000000000000" pitchFamily="50" charset="-128"/>
              </a:rPr>
              <a:t>学習の</a:t>
            </a:r>
            <a:endParaRPr kumimoji="1" lang="en-US" altLang="ja-JP" sz="2000" b="1" dirty="0">
              <a:solidFill>
                <a:schemeClr val="tx1"/>
              </a:solidFill>
              <a:latin typeface="HG丸ｺﾞｼｯｸM-PRO" panose="020F0600000000000000" pitchFamily="50" charset="-128"/>
              <a:ea typeface="HG丸ｺﾞｼｯｸM-PRO" panose="020F0600000000000000" pitchFamily="50" charset="-128"/>
            </a:endParaRPr>
          </a:p>
          <a:p>
            <a:pPr algn="ctr"/>
            <a:r>
              <a:rPr kumimoji="1" lang="ja-JP" altLang="en-US" sz="2000" b="1" dirty="0">
                <a:solidFill>
                  <a:schemeClr val="tx1"/>
                </a:solidFill>
                <a:latin typeface="HG丸ｺﾞｼｯｸM-PRO" panose="020F0600000000000000" pitchFamily="50" charset="-128"/>
                <a:ea typeface="HG丸ｺﾞｼｯｸM-PRO" panose="020F0600000000000000" pitchFamily="50" charset="-128"/>
              </a:rPr>
              <a:t>目的</a:t>
            </a:r>
          </a:p>
        </p:txBody>
      </p:sp>
      <p:sp>
        <p:nvSpPr>
          <p:cNvPr id="23" name="四角形: 角を丸くする 22">
            <a:extLst>
              <a:ext uri="{FF2B5EF4-FFF2-40B4-BE49-F238E27FC236}">
                <a16:creationId xmlns:a16="http://schemas.microsoft.com/office/drawing/2014/main" id="{5E81F316-77D0-E666-64F9-280823F22434}"/>
              </a:ext>
            </a:extLst>
          </p:cNvPr>
          <p:cNvSpPr/>
          <p:nvPr/>
        </p:nvSpPr>
        <p:spPr>
          <a:xfrm>
            <a:off x="7480652" y="4372978"/>
            <a:ext cx="1308020" cy="804328"/>
          </a:xfrm>
          <a:prstGeom prst="roundRect">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kumimoji="1" lang="ja-JP" altLang="en-US" sz="2000" b="1" dirty="0">
                <a:solidFill>
                  <a:schemeClr val="tx1"/>
                </a:solidFill>
                <a:latin typeface="HG丸ｺﾞｼｯｸM-PRO" panose="020F0600000000000000" pitchFamily="50" charset="-128"/>
                <a:ea typeface="HG丸ｺﾞｼｯｸM-PRO" panose="020F0600000000000000" pitchFamily="50" charset="-128"/>
              </a:rPr>
              <a:t>活動の</a:t>
            </a:r>
            <a:endParaRPr kumimoji="1" lang="en-US" altLang="ja-JP" sz="2000" b="1" dirty="0">
              <a:solidFill>
                <a:schemeClr val="tx1"/>
              </a:solidFill>
              <a:latin typeface="HG丸ｺﾞｼｯｸM-PRO" panose="020F0600000000000000" pitchFamily="50" charset="-128"/>
              <a:ea typeface="HG丸ｺﾞｼｯｸM-PRO" panose="020F0600000000000000" pitchFamily="50" charset="-128"/>
            </a:endParaRPr>
          </a:p>
          <a:p>
            <a:pPr algn="ctr"/>
            <a:r>
              <a:rPr kumimoji="1" lang="ja-JP" altLang="en-US" sz="2000" b="1" dirty="0">
                <a:solidFill>
                  <a:schemeClr val="tx1"/>
                </a:solidFill>
                <a:latin typeface="HG丸ｺﾞｼｯｸM-PRO" panose="020F0600000000000000" pitchFamily="50" charset="-128"/>
                <a:ea typeface="HG丸ｺﾞｼｯｸM-PRO" panose="020F0600000000000000" pitchFamily="50" charset="-128"/>
              </a:rPr>
              <a:t>見通し</a:t>
            </a:r>
          </a:p>
        </p:txBody>
      </p:sp>
      <p:sp>
        <p:nvSpPr>
          <p:cNvPr id="24" name="楕円 23">
            <a:extLst>
              <a:ext uri="{FF2B5EF4-FFF2-40B4-BE49-F238E27FC236}">
                <a16:creationId xmlns:a16="http://schemas.microsoft.com/office/drawing/2014/main" id="{AB95CF87-A56C-1A04-ABA3-1D18141D6EA6}"/>
              </a:ext>
            </a:extLst>
          </p:cNvPr>
          <p:cNvSpPr/>
          <p:nvPr/>
        </p:nvSpPr>
        <p:spPr>
          <a:xfrm>
            <a:off x="6327992" y="5514743"/>
            <a:ext cx="2176529" cy="647066"/>
          </a:xfrm>
          <a:prstGeom prst="ellipse">
            <a:avLst/>
          </a:prstGeom>
          <a:solidFill>
            <a:schemeClr val="accent6">
              <a:lumMod val="20000"/>
              <a:lumOff val="80000"/>
            </a:schemeClr>
          </a:solidFill>
        </p:spPr>
        <p:style>
          <a:lnRef idx="2">
            <a:schemeClr val="accent4">
              <a:shade val="15000"/>
            </a:schemeClr>
          </a:lnRef>
          <a:fillRef idx="1">
            <a:schemeClr val="accent4"/>
          </a:fillRef>
          <a:effectRef idx="0">
            <a:schemeClr val="accent4"/>
          </a:effectRef>
          <a:fontRef idx="minor">
            <a:schemeClr val="lt1"/>
          </a:fontRef>
        </p:style>
        <p:txBody>
          <a:bodyPr lIns="0" tIns="0" rIns="0" bIns="0" rtlCol="0" anchor="ctr"/>
          <a:lstStyle/>
          <a:p>
            <a:pPr algn="ctr"/>
            <a:r>
              <a:rPr kumimoji="1" lang="ja-JP" altLang="en-US" sz="2000" b="1" dirty="0">
                <a:solidFill>
                  <a:schemeClr val="tx1"/>
                </a:solidFill>
                <a:latin typeface="HG丸ｺﾞｼｯｸM-PRO" panose="020F0600000000000000" pitchFamily="50" charset="-128"/>
                <a:ea typeface="HG丸ｺﾞｼｯｸM-PRO" panose="020F0600000000000000" pitchFamily="50" charset="-128"/>
              </a:rPr>
              <a:t>主体的な学び</a:t>
            </a:r>
          </a:p>
        </p:txBody>
      </p:sp>
      <p:sp>
        <p:nvSpPr>
          <p:cNvPr id="11" name="矢印: 下 10">
            <a:extLst>
              <a:ext uri="{FF2B5EF4-FFF2-40B4-BE49-F238E27FC236}">
                <a16:creationId xmlns:a16="http://schemas.microsoft.com/office/drawing/2014/main" id="{D33C9628-119B-031E-EB8E-1652B00BED32}"/>
              </a:ext>
            </a:extLst>
          </p:cNvPr>
          <p:cNvSpPr/>
          <p:nvPr/>
        </p:nvSpPr>
        <p:spPr>
          <a:xfrm>
            <a:off x="5054160" y="4713660"/>
            <a:ext cx="386352" cy="1702025"/>
          </a:xfrm>
          <a:prstGeom prst="downArrow">
            <a:avLst/>
          </a:prstGeom>
        </p:spPr>
        <p:style>
          <a:lnRef idx="2">
            <a:schemeClr val="accent6">
              <a:shade val="15000"/>
            </a:schemeClr>
          </a:lnRef>
          <a:fillRef idx="1">
            <a:schemeClr val="accent6"/>
          </a:fillRef>
          <a:effectRef idx="0">
            <a:schemeClr val="accent6"/>
          </a:effectRef>
          <a:fontRef idx="minor">
            <a:schemeClr val="lt1"/>
          </a:fontRef>
        </p:style>
        <p:txBody>
          <a:bodyPr rtlCol="0" anchor="ctr"/>
          <a:lstStyle/>
          <a:p>
            <a:pPr algn="ctr"/>
            <a:endParaRPr kumimoji="1" lang="ja-JP" altLang="en-US"/>
          </a:p>
        </p:txBody>
      </p:sp>
      <p:sp>
        <p:nvSpPr>
          <p:cNvPr id="25" name="二等辺三角形 24">
            <a:extLst>
              <a:ext uri="{FF2B5EF4-FFF2-40B4-BE49-F238E27FC236}">
                <a16:creationId xmlns:a16="http://schemas.microsoft.com/office/drawing/2014/main" id="{ECFE30FA-5F88-5E7B-B9E8-14410C3E5771}"/>
              </a:ext>
            </a:extLst>
          </p:cNvPr>
          <p:cNvSpPr/>
          <p:nvPr/>
        </p:nvSpPr>
        <p:spPr>
          <a:xfrm flipV="1">
            <a:off x="7215133" y="5255577"/>
            <a:ext cx="386352" cy="171880"/>
          </a:xfrm>
          <a:prstGeom prst="triangl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sp>
        <p:nvSpPr>
          <p:cNvPr id="18" name="スライド番号プレースホルダー 1"/>
          <p:cNvSpPr txBox="1">
            <a:spLocks/>
          </p:cNvSpPr>
          <p:nvPr/>
        </p:nvSpPr>
        <p:spPr>
          <a:xfrm>
            <a:off x="6970147" y="6399054"/>
            <a:ext cx="2057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dirty="0" smtClean="0">
                <a:latin typeface="ＭＳ ゴシック" panose="020B0609070205080204" pitchFamily="49" charset="-128"/>
                <a:ea typeface="ＭＳ ゴシック" panose="020B0609070205080204" pitchFamily="49" charset="-128"/>
              </a:rPr>
              <a:t>８</a:t>
            </a:r>
            <a:endParaRPr lang="ja-JP" altLang="en-US"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40487498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icture 12">
            <a:extLst>
              <a:ext uri="{FF2B5EF4-FFF2-40B4-BE49-F238E27FC236}">
                <a16:creationId xmlns:a16="http://schemas.microsoft.com/office/drawing/2014/main" id="{4208768D-C755-7209-EFE6-CF907BD4FCC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flipH="1">
            <a:off x="7949626" y="2950913"/>
            <a:ext cx="507619" cy="657152"/>
          </a:xfrm>
          <a:prstGeom prst="rect">
            <a:avLst/>
          </a:prstGeom>
          <a:noFill/>
          <a:extLst>
            <a:ext uri="{909E8E84-426E-40DD-AFC4-6F175D3DCCD1}">
              <a14:hiddenFill xmlns:a14="http://schemas.microsoft.com/office/drawing/2010/main">
                <a:solidFill>
                  <a:srgbClr val="FFFFFF"/>
                </a:solidFill>
              </a14:hiddenFill>
            </a:ext>
          </a:extLst>
        </p:spPr>
      </p:pic>
      <p:sp>
        <p:nvSpPr>
          <p:cNvPr id="8" name="テキスト ボックス 7"/>
          <p:cNvSpPr txBox="1"/>
          <p:nvPr/>
        </p:nvSpPr>
        <p:spPr>
          <a:xfrm>
            <a:off x="0" y="4604"/>
            <a:ext cx="9143999" cy="576000"/>
          </a:xfrm>
          <a:prstGeom prst="rect">
            <a:avLst/>
          </a:prstGeom>
          <a:solidFill>
            <a:schemeClr val="bg1">
              <a:lumMod val="85000"/>
            </a:schemeClr>
          </a:solidFill>
          <a:ln>
            <a:noFill/>
          </a:ln>
        </p:spPr>
        <p:txBody>
          <a:bodyPr wrap="square" rtlCol="0" anchor="ctr">
            <a:noAutofit/>
          </a:bodyPr>
          <a:lstStyle/>
          <a:p>
            <a:pPr algn="ctr"/>
            <a:r>
              <a:rPr lang="ja-JP" altLang="en-US" sz="2400" spc="-300" dirty="0">
                <a:latin typeface="ＭＳ ゴシック" panose="020B0609070205080204" pitchFamily="49" charset="-128"/>
                <a:ea typeface="ＭＳ ゴシック" panose="020B0609070205080204" pitchFamily="49" charset="-128"/>
              </a:rPr>
              <a:t>中学部 保健体育科　</a:t>
            </a:r>
            <a:r>
              <a:rPr lang="ja-JP" altLang="en-US" sz="2400" spc="-300" dirty="0" smtClean="0">
                <a:latin typeface="ＭＳ ゴシック" panose="020B0609070205080204" pitchFamily="49" charset="-128"/>
                <a:ea typeface="ＭＳ ゴシック" panose="020B0609070205080204" pitchFamily="49" charset="-128"/>
              </a:rPr>
              <a:t>「ダンス</a:t>
            </a:r>
            <a:r>
              <a:rPr lang="ja-JP" altLang="en-US" sz="2400" spc="-300" dirty="0">
                <a:latin typeface="ＭＳ ゴシック" panose="020B0609070205080204" pitchFamily="49" charset="-128"/>
                <a:ea typeface="ＭＳ ゴシック" panose="020B0609070205080204" pitchFamily="49" charset="-128"/>
              </a:rPr>
              <a:t>」の単元の指導計画の例</a:t>
            </a:r>
          </a:p>
        </p:txBody>
      </p:sp>
      <p:graphicFrame>
        <p:nvGraphicFramePr>
          <p:cNvPr id="7" name="コンテンツ プレースホルダー 4">
            <a:extLst>
              <a:ext uri="{FF2B5EF4-FFF2-40B4-BE49-F238E27FC236}">
                <a16:creationId xmlns:a16="http://schemas.microsoft.com/office/drawing/2014/main" id="{B0DC65A0-E402-4417-33DC-939BD4FEA1C0}"/>
              </a:ext>
            </a:extLst>
          </p:cNvPr>
          <p:cNvGraphicFramePr>
            <a:graphicFrameLocks noGrp="1"/>
          </p:cNvGraphicFramePr>
          <p:nvPr>
            <p:ph idx="1"/>
          </p:nvPr>
        </p:nvGraphicFramePr>
        <p:xfrm>
          <a:off x="349625" y="864690"/>
          <a:ext cx="3492475" cy="5550996"/>
        </p:xfrm>
        <a:graphic>
          <a:graphicData uri="http://schemas.openxmlformats.org/drawingml/2006/table">
            <a:tbl>
              <a:tblPr firstRow="1" bandRow="1">
                <a:tableStyleId>{5940675A-B579-460E-94D1-54222C63F5DA}</a:tableStyleId>
              </a:tblPr>
              <a:tblGrid>
                <a:gridCol w="561027">
                  <a:extLst>
                    <a:ext uri="{9D8B030D-6E8A-4147-A177-3AD203B41FA5}">
                      <a16:colId xmlns:a16="http://schemas.microsoft.com/office/drawing/2014/main" val="2945190164"/>
                    </a:ext>
                  </a:extLst>
                </a:gridCol>
                <a:gridCol w="2175448">
                  <a:extLst>
                    <a:ext uri="{9D8B030D-6E8A-4147-A177-3AD203B41FA5}">
                      <a16:colId xmlns:a16="http://schemas.microsoft.com/office/drawing/2014/main" val="4234144449"/>
                    </a:ext>
                  </a:extLst>
                </a:gridCol>
                <a:gridCol w="756000">
                  <a:extLst>
                    <a:ext uri="{9D8B030D-6E8A-4147-A177-3AD203B41FA5}">
                      <a16:colId xmlns:a16="http://schemas.microsoft.com/office/drawing/2014/main" val="3387085520"/>
                    </a:ext>
                  </a:extLst>
                </a:gridCol>
              </a:tblGrid>
              <a:tr h="919877">
                <a:tc>
                  <a:txBody>
                    <a:bodyPr/>
                    <a:lstStyle/>
                    <a:p>
                      <a:pPr algn="ctr"/>
                      <a:r>
                        <a:rPr kumimoji="1" lang="ja-JP" altLang="en-US" sz="1800" b="0" dirty="0">
                          <a:latin typeface="ＭＳ ゴシック" panose="020B0609070205080204" pitchFamily="49" charset="-128"/>
                          <a:ea typeface="ＭＳ ゴシック" panose="020B0609070205080204" pitchFamily="49" charset="-128"/>
                        </a:rPr>
                        <a:t>時</a:t>
                      </a:r>
                      <a:endParaRPr kumimoji="1" lang="en-US" altLang="ja-JP" sz="1800" b="0" dirty="0">
                        <a:latin typeface="ＭＳ ゴシック" panose="020B0609070205080204" pitchFamily="49" charset="-128"/>
                        <a:ea typeface="ＭＳ ゴシック" panose="020B0609070205080204" pitchFamily="49" charset="-128"/>
                      </a:endParaRPr>
                    </a:p>
                  </a:txBody>
                  <a:tcPr marL="0" marR="0" anchor="ctr">
                    <a:solidFill>
                      <a:schemeClr val="accent1">
                        <a:lumMod val="40000"/>
                        <a:lumOff val="60000"/>
                      </a:schemeClr>
                    </a:solidFill>
                  </a:tcPr>
                </a:tc>
                <a:tc>
                  <a:txBody>
                    <a:bodyPr/>
                    <a:lstStyle/>
                    <a:p>
                      <a:pPr algn="ctr"/>
                      <a:r>
                        <a:rPr kumimoji="1" lang="ja-JP" altLang="en-US" sz="1800" b="0" dirty="0">
                          <a:latin typeface="ＭＳ ゴシック" panose="020B0609070205080204" pitchFamily="49" charset="-128"/>
                          <a:ea typeface="ＭＳ ゴシック" panose="020B0609070205080204" pitchFamily="49" charset="-128"/>
                        </a:rPr>
                        <a:t>主な学習活動</a:t>
                      </a:r>
                    </a:p>
                  </a:txBody>
                  <a:tcPr anchor="ctr">
                    <a:solidFill>
                      <a:schemeClr val="accent1">
                        <a:lumMod val="40000"/>
                        <a:lumOff val="60000"/>
                      </a:schemeClr>
                    </a:solidFill>
                  </a:tcPr>
                </a:tc>
                <a:tc>
                  <a:txBody>
                    <a:bodyPr/>
                    <a:lstStyle/>
                    <a:p>
                      <a:pPr algn="ctr"/>
                      <a:endParaRPr kumimoji="1" lang="ja-JP" altLang="en-US" sz="1800" b="0" dirty="0">
                        <a:latin typeface="ＭＳ ゴシック" panose="020B0609070205080204" pitchFamily="49" charset="-128"/>
                        <a:ea typeface="ＭＳ ゴシック" panose="020B0609070205080204" pitchFamily="49" charset="-128"/>
                      </a:endParaRPr>
                    </a:p>
                  </a:txBody>
                  <a:tcPr anchor="ctr">
                    <a:lnR w="12700" cap="flat" cmpd="sng" algn="ctr">
                      <a:solidFill>
                        <a:schemeClr val="bg1"/>
                      </a:solidFill>
                      <a:prstDash val="solid"/>
                      <a:round/>
                      <a:headEnd type="none" w="med" len="med"/>
                      <a:tailEnd type="none" w="med" len="med"/>
                    </a:lnR>
                    <a:solidFill>
                      <a:schemeClr val="accent1">
                        <a:lumMod val="40000"/>
                        <a:lumOff val="60000"/>
                      </a:schemeClr>
                    </a:solidFill>
                  </a:tcPr>
                </a:tc>
                <a:extLst>
                  <a:ext uri="{0D108BD9-81ED-4DB2-BD59-A6C34878D82A}">
                    <a16:rowId xmlns:a16="http://schemas.microsoft.com/office/drawing/2014/main" val="3420306834"/>
                  </a:ext>
                </a:extLst>
              </a:tr>
              <a:tr h="536186">
                <a:tc>
                  <a:txBody>
                    <a:bodyPr/>
                    <a:lstStyle/>
                    <a:p>
                      <a:pPr algn="ctr"/>
                      <a:r>
                        <a:rPr kumimoji="1" lang="ja-JP" altLang="en-US" sz="1600" dirty="0">
                          <a:latin typeface="ＭＳ ゴシック" panose="020B0609070205080204" pitchFamily="49" charset="-128"/>
                          <a:ea typeface="ＭＳ ゴシック" panose="020B0609070205080204" pitchFamily="49" charset="-128"/>
                        </a:rPr>
                        <a:t>１</a:t>
                      </a:r>
                      <a:endParaRPr kumimoji="1" lang="en-US" altLang="ja-JP" sz="1600" dirty="0">
                        <a:latin typeface="ＭＳ ゴシック" panose="020B0609070205080204" pitchFamily="49" charset="-128"/>
                        <a:ea typeface="ＭＳ ゴシック" panose="020B0609070205080204" pitchFamily="49" charset="-128"/>
                      </a:endParaRPr>
                    </a:p>
                  </a:txBody>
                  <a:tcPr anchor="ctr">
                    <a:solidFill>
                      <a:schemeClr val="accent1">
                        <a:lumMod val="40000"/>
                        <a:lumOff val="60000"/>
                      </a:schemeClr>
                    </a:solidFill>
                  </a:tcPr>
                </a:tc>
                <a:tc>
                  <a:txBody>
                    <a:bodyPr/>
                    <a:lstStyle/>
                    <a:p>
                      <a:r>
                        <a:rPr kumimoji="1" lang="ja-JP" altLang="en-US" sz="1400" dirty="0">
                          <a:latin typeface="ＭＳ ゴシック" panose="020B0609070205080204" pitchFamily="49" charset="-128"/>
                          <a:ea typeface="ＭＳ ゴシック" panose="020B0609070205080204" pitchFamily="49" charset="-128"/>
                        </a:rPr>
                        <a:t>脚のステップや腕の振り付けの練習</a:t>
                      </a:r>
                    </a:p>
                  </a:txBody>
                  <a:tcPr anchor="ctr"/>
                </a:tc>
                <a:tc>
                  <a:txBody>
                    <a:bodyPr/>
                    <a:lstStyle/>
                    <a:p>
                      <a:endParaRPr kumimoji="1" lang="ja-JP" altLang="en-US" sz="1400" dirty="0">
                        <a:latin typeface="ＭＳ ゴシック" panose="020B0609070205080204" pitchFamily="49" charset="-128"/>
                        <a:ea typeface="ＭＳ ゴシック" panose="020B0609070205080204" pitchFamily="49" charset="-128"/>
                      </a:endParaRPr>
                    </a:p>
                  </a:txBody>
                  <a:tcPr anchor="ctr">
                    <a:lnR w="12700" cap="flat" cmpd="sng" algn="ctr">
                      <a:solidFill>
                        <a:schemeClr val="bg1"/>
                      </a:solidFill>
                      <a:prstDash val="solid"/>
                      <a:round/>
                      <a:headEnd type="none" w="med" len="med"/>
                      <a:tailEnd type="none" w="med" len="med"/>
                    </a:lnR>
                  </a:tcPr>
                </a:tc>
                <a:extLst>
                  <a:ext uri="{0D108BD9-81ED-4DB2-BD59-A6C34878D82A}">
                    <a16:rowId xmlns:a16="http://schemas.microsoft.com/office/drawing/2014/main" val="1301363801"/>
                  </a:ext>
                </a:extLst>
              </a:tr>
              <a:tr h="536186">
                <a:tc>
                  <a:txBody>
                    <a:bodyPr/>
                    <a:lstStyle/>
                    <a:p>
                      <a:pPr algn="ctr"/>
                      <a:r>
                        <a:rPr kumimoji="1" lang="ja-JP" altLang="en-US" sz="1600" dirty="0">
                          <a:latin typeface="ＭＳ ゴシック" panose="020B0609070205080204" pitchFamily="49" charset="-128"/>
                          <a:ea typeface="ＭＳ ゴシック" panose="020B0609070205080204" pitchFamily="49" charset="-128"/>
                        </a:rPr>
                        <a:t>２</a:t>
                      </a:r>
                      <a:endParaRPr kumimoji="1" lang="en-US" altLang="ja-JP" sz="1600" dirty="0">
                        <a:latin typeface="ＭＳ ゴシック" panose="020B0609070205080204" pitchFamily="49" charset="-128"/>
                        <a:ea typeface="ＭＳ ゴシック" panose="020B0609070205080204" pitchFamily="49" charset="-128"/>
                      </a:endParaRPr>
                    </a:p>
                  </a:txBody>
                  <a:tcPr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r>
                        <a:rPr kumimoji="1" lang="ja-JP" altLang="en-US" sz="1400" dirty="0">
                          <a:solidFill>
                            <a:srgbClr val="FF0000"/>
                          </a:solidFill>
                          <a:latin typeface="ＭＳ ゴシック" panose="020B0609070205080204" pitchFamily="49" charset="-128"/>
                          <a:ea typeface="ＭＳ ゴシック" panose="020B0609070205080204" pitchFamily="49" charset="-128"/>
                        </a:rPr>
                        <a:t>踊る曲、ステップや振り付けの選択、決定</a:t>
                      </a:r>
                    </a:p>
                  </a:txBody>
                  <a:tcPr anchor="ctr">
                    <a:lnB w="12700" cap="flat" cmpd="sng" algn="ctr">
                      <a:solidFill>
                        <a:schemeClr val="tx1"/>
                      </a:solidFill>
                      <a:prstDash val="solid"/>
                      <a:round/>
                      <a:headEnd type="none" w="med" len="med"/>
                      <a:tailEnd type="none" w="med" len="med"/>
                    </a:lnB>
                  </a:tcPr>
                </a:tc>
                <a:tc>
                  <a:txBody>
                    <a:bodyPr/>
                    <a:lstStyle/>
                    <a:p>
                      <a:endParaRPr kumimoji="1" lang="en-US" altLang="ja-JP" sz="1400" dirty="0">
                        <a:latin typeface="ＭＳ ゴシック" panose="020B0609070205080204" pitchFamily="49" charset="-128"/>
                        <a:ea typeface="ＭＳ ゴシック" panose="020B0609070205080204" pitchFamily="49" charset="-128"/>
                      </a:endParaRPr>
                    </a:p>
                  </a:txBody>
                  <a:tcPr anchor="ctr">
                    <a:lnR w="12700" cap="flat" cmpd="sng" algn="ctr">
                      <a:solidFill>
                        <a:schemeClr val="bg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531764"/>
                  </a:ext>
                </a:extLst>
              </a:tr>
              <a:tr h="409776">
                <a:tc>
                  <a:txBody>
                    <a:bodyPr/>
                    <a:lstStyle/>
                    <a:p>
                      <a:pPr algn="ctr"/>
                      <a:r>
                        <a:rPr kumimoji="1" lang="ja-JP" altLang="en-US" sz="1600" dirty="0">
                          <a:latin typeface="ＭＳ ゴシック" panose="020B0609070205080204" pitchFamily="49" charset="-128"/>
                          <a:ea typeface="ＭＳ ゴシック" panose="020B0609070205080204" pitchFamily="49" charset="-128"/>
                        </a:rPr>
                        <a:t>３</a:t>
                      </a: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r>
                        <a:rPr kumimoji="1" lang="ja-JP" altLang="en-US" sz="1400" dirty="0">
                          <a:solidFill>
                            <a:srgbClr val="FF0000"/>
                          </a:solidFill>
                          <a:latin typeface="ＭＳ ゴシック" panose="020B0609070205080204" pitchFamily="49" charset="-128"/>
                          <a:ea typeface="ＭＳ ゴシック" panose="020B0609070205080204" pitchFamily="49" charset="-128"/>
                        </a:rPr>
                        <a:t>振り付けの練習①</a:t>
                      </a: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latin typeface="ＭＳ ゴシック" panose="020B0609070205080204" pitchFamily="49" charset="-128"/>
                        <a:ea typeface="ＭＳ ゴシック" panose="020B0609070205080204" pitchFamily="49" charset="-128"/>
                      </a:endParaRPr>
                    </a:p>
                  </a:txBody>
                  <a:tcPr anchor="ctr">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06074332"/>
                  </a:ext>
                </a:extLst>
              </a:tr>
              <a:tr h="409776">
                <a:tc>
                  <a:txBody>
                    <a:bodyPr/>
                    <a:lstStyle/>
                    <a:p>
                      <a:pPr algn="ctr"/>
                      <a:r>
                        <a:rPr kumimoji="1" lang="ja-JP" altLang="en-US" sz="1600" dirty="0">
                          <a:latin typeface="ＭＳ ゴシック" panose="020B0609070205080204" pitchFamily="49" charset="-128"/>
                          <a:ea typeface="ＭＳ ゴシック" panose="020B0609070205080204" pitchFamily="49" charset="-128"/>
                        </a:rPr>
                        <a:t>４</a:t>
                      </a: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r>
                        <a:rPr kumimoji="1" lang="ja-JP" altLang="en-US" sz="1400" dirty="0">
                          <a:solidFill>
                            <a:srgbClr val="FF0000"/>
                          </a:solidFill>
                          <a:latin typeface="ＭＳ ゴシック" panose="020B0609070205080204" pitchFamily="49" charset="-128"/>
                          <a:ea typeface="ＭＳ ゴシック" panose="020B0609070205080204" pitchFamily="49" charset="-128"/>
                        </a:rPr>
                        <a:t>振り付けの練習②</a:t>
                      </a: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tc>
                <a:extLst>
                  <a:ext uri="{0D108BD9-81ED-4DB2-BD59-A6C34878D82A}">
                    <a16:rowId xmlns:a16="http://schemas.microsoft.com/office/drawing/2014/main" val="3411399514"/>
                  </a:ext>
                </a:extLst>
              </a:tr>
              <a:tr h="521533">
                <a:tc>
                  <a:txBody>
                    <a:bodyPr/>
                    <a:lstStyle/>
                    <a:p>
                      <a:pPr algn="ctr"/>
                      <a:r>
                        <a:rPr kumimoji="1" lang="ja-JP" altLang="en-US" sz="1600" dirty="0">
                          <a:latin typeface="ＭＳ ゴシック" panose="020B0609070205080204" pitchFamily="49" charset="-128"/>
                          <a:ea typeface="ＭＳ ゴシック" panose="020B0609070205080204" pitchFamily="49" charset="-128"/>
                        </a:rPr>
                        <a:t>５</a:t>
                      </a:r>
                    </a:p>
                  </a:txBody>
                  <a:tcPr anchor="ctr">
                    <a:lnT w="12700" cap="flat" cmpd="sng" algn="ctr">
                      <a:solidFill>
                        <a:schemeClr val="tx1"/>
                      </a:solidFill>
                      <a:prstDash val="solid"/>
                      <a:round/>
                      <a:headEnd type="none" w="med" len="med"/>
                      <a:tailEnd type="none" w="med" len="med"/>
                    </a:lnT>
                    <a:solidFill>
                      <a:schemeClr val="accent1">
                        <a:lumMod val="40000"/>
                        <a:lumOff val="60000"/>
                      </a:schemeClr>
                    </a:solidFill>
                  </a:tcPr>
                </a:tc>
                <a:tc>
                  <a:txBody>
                    <a:bodyPr/>
                    <a:lstStyle/>
                    <a:p>
                      <a:r>
                        <a:rPr kumimoji="1" lang="ja-JP" altLang="en-US" sz="1400" dirty="0">
                          <a:latin typeface="ＭＳ ゴシック" panose="020B0609070205080204" pitchFamily="49" charset="-128"/>
                          <a:ea typeface="ＭＳ ゴシック" panose="020B0609070205080204" pitchFamily="49" charset="-128"/>
                        </a:rPr>
                        <a:t>振り付けの確認</a:t>
                      </a:r>
                    </a:p>
                  </a:txBody>
                  <a:tcPr anchor="ctr">
                    <a:lnT w="12700" cap="flat" cmpd="sng" algn="ctr">
                      <a:solidFill>
                        <a:schemeClr val="tx1"/>
                      </a:solidFill>
                      <a:prstDash val="solid"/>
                      <a:round/>
                      <a:headEnd type="none" w="med" len="med"/>
                      <a:tailEnd type="none" w="med" len="med"/>
                    </a:lnT>
                  </a:tcPr>
                </a:tc>
                <a:tc>
                  <a:txBody>
                    <a:bodyPr/>
                    <a:lstStyle/>
                    <a:p>
                      <a:endParaRPr kumimoji="1" lang="ja-JP" altLang="en-US" sz="1400" dirty="0">
                        <a:latin typeface="ＭＳ ゴシック" panose="020B0609070205080204" pitchFamily="49" charset="-128"/>
                        <a:ea typeface="ＭＳ ゴシック" panose="020B0609070205080204" pitchFamily="49" charset="-128"/>
                      </a:endParaRPr>
                    </a:p>
                  </a:txBody>
                  <a:tcPr anchor="ctr">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723158162"/>
                  </a:ext>
                </a:extLst>
              </a:tr>
              <a:tr h="521533">
                <a:tc>
                  <a:txBody>
                    <a:bodyPr/>
                    <a:lstStyle/>
                    <a:p>
                      <a:pPr algn="ctr"/>
                      <a:r>
                        <a:rPr kumimoji="1" lang="ja-JP" altLang="en-US" sz="1600" dirty="0">
                          <a:latin typeface="ＭＳ ゴシック" panose="020B0609070205080204" pitchFamily="49" charset="-128"/>
                          <a:ea typeface="ＭＳ ゴシック" panose="020B0609070205080204" pitchFamily="49" charset="-128"/>
                        </a:rPr>
                        <a:t>６</a:t>
                      </a:r>
                      <a:endParaRPr kumimoji="1" lang="en-US" altLang="ja-JP" sz="1600" dirty="0">
                        <a:latin typeface="ＭＳ ゴシック" panose="020B0609070205080204" pitchFamily="49" charset="-128"/>
                        <a:ea typeface="ＭＳ ゴシック" panose="020B0609070205080204" pitchFamily="49" charset="-128"/>
                      </a:endParaRPr>
                    </a:p>
                  </a:txBody>
                  <a:tcPr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r>
                        <a:rPr kumimoji="1" lang="ja-JP" altLang="en-US" sz="1400" dirty="0">
                          <a:latin typeface="ＭＳ ゴシック" panose="020B0609070205080204" pitchFamily="49" charset="-128"/>
                          <a:ea typeface="ＭＳ ゴシック" panose="020B0609070205080204" pitchFamily="49" charset="-128"/>
                        </a:rPr>
                        <a:t>コンテスト①</a:t>
                      </a:r>
                    </a:p>
                  </a:txBody>
                  <a:tcPr anchor="ctr">
                    <a:lnB w="12700" cap="flat" cmpd="sng" algn="ctr">
                      <a:solidFill>
                        <a:schemeClr val="tx1"/>
                      </a:solidFill>
                      <a:prstDash val="solid"/>
                      <a:round/>
                      <a:headEnd type="none" w="med" len="med"/>
                      <a:tailEnd type="none" w="med" len="med"/>
                    </a:lnB>
                  </a:tcPr>
                </a:tc>
                <a:tc>
                  <a:txBody>
                    <a:bodyPr/>
                    <a:lstStyle/>
                    <a:p>
                      <a:endParaRPr kumimoji="1" lang="ja-JP" altLang="en-US" sz="1400" dirty="0">
                        <a:latin typeface="ＭＳ ゴシック" panose="020B0609070205080204" pitchFamily="49" charset="-128"/>
                        <a:ea typeface="ＭＳ ゴシック" panose="020B0609070205080204" pitchFamily="49" charset="-128"/>
                      </a:endParaRPr>
                    </a:p>
                  </a:txBody>
                  <a:tcPr anchor="ctr">
                    <a:lnR w="12700" cap="flat" cmpd="sng" algn="ctr">
                      <a:solidFill>
                        <a:schemeClr val="bg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7026545"/>
                  </a:ext>
                </a:extLst>
              </a:tr>
              <a:tr h="355044">
                <a:tc>
                  <a:txBody>
                    <a:bodyPr/>
                    <a:lstStyle/>
                    <a:p>
                      <a:pPr algn="ctr"/>
                      <a:r>
                        <a:rPr kumimoji="1" lang="ja-JP" altLang="en-US" sz="1600" dirty="0">
                          <a:latin typeface="ＭＳ ゴシック" panose="020B0609070205080204" pitchFamily="49" charset="-128"/>
                          <a:ea typeface="ＭＳ ゴシック" panose="020B0609070205080204" pitchFamily="49" charset="-128"/>
                        </a:rPr>
                        <a:t>７</a:t>
                      </a: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r>
                        <a:rPr kumimoji="1" lang="ja-JP" altLang="en-US" sz="1400" dirty="0">
                          <a:solidFill>
                            <a:srgbClr val="FF0000"/>
                          </a:solidFill>
                          <a:latin typeface="ＭＳ ゴシック" panose="020B0609070205080204" pitchFamily="49" charset="-128"/>
                          <a:ea typeface="ＭＳ ゴシック" panose="020B0609070205080204" pitchFamily="49" charset="-128"/>
                        </a:rPr>
                        <a:t>振り付けの変更、改善</a:t>
                      </a:r>
                    </a:p>
                  </a:txBody>
                  <a:tcPr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400" dirty="0">
                        <a:latin typeface="ＭＳ ゴシック" panose="020B0609070205080204" pitchFamily="49" charset="-128"/>
                        <a:ea typeface="ＭＳ ゴシック" panose="020B0609070205080204" pitchFamily="49" charset="-128"/>
                      </a:endParaRPr>
                    </a:p>
                  </a:txBody>
                  <a:tcPr anchor="ctr">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21307060"/>
                  </a:ext>
                </a:extLst>
              </a:tr>
              <a:tr h="409776">
                <a:tc>
                  <a:txBody>
                    <a:bodyPr/>
                    <a:lstStyle/>
                    <a:p>
                      <a:pPr algn="ctr"/>
                      <a:r>
                        <a:rPr kumimoji="1" lang="ja-JP" altLang="en-US" sz="1600" dirty="0">
                          <a:latin typeface="ＭＳ ゴシック" panose="020B0609070205080204" pitchFamily="49" charset="-128"/>
                          <a:ea typeface="ＭＳ ゴシック" panose="020B0609070205080204" pitchFamily="49" charset="-128"/>
                        </a:rPr>
                        <a:t>８</a:t>
                      </a:r>
                    </a:p>
                  </a:txBody>
                  <a:tcPr anchor="ctr">
                    <a:lnT w="12700" cap="flat" cmpd="sng" algn="ctr">
                      <a:solidFill>
                        <a:schemeClr val="tx1"/>
                      </a:solidFill>
                      <a:prstDash val="solid"/>
                      <a:round/>
                      <a:headEnd type="none" w="med" len="med"/>
                      <a:tailEnd type="none" w="med" len="med"/>
                    </a:lnT>
                    <a:solidFill>
                      <a:schemeClr val="accent1">
                        <a:lumMod val="40000"/>
                        <a:lumOff val="60000"/>
                      </a:schemeClr>
                    </a:solidFill>
                  </a:tcPr>
                </a:tc>
                <a:tc>
                  <a:txBody>
                    <a:bodyPr/>
                    <a:lstStyle/>
                    <a:p>
                      <a:r>
                        <a:rPr kumimoji="1" lang="ja-JP" altLang="en-US" sz="1400" dirty="0">
                          <a:latin typeface="ＭＳ ゴシック" panose="020B0609070205080204" pitchFamily="49" charset="-128"/>
                          <a:ea typeface="ＭＳ ゴシック" panose="020B0609070205080204" pitchFamily="49" charset="-128"/>
                        </a:rPr>
                        <a:t>振り付けの練習③</a:t>
                      </a:r>
                    </a:p>
                  </a:txBody>
                  <a:tcPr anchor="ctr">
                    <a:lnT w="12700" cap="flat" cmpd="sng" algn="ctr">
                      <a:solidFill>
                        <a:schemeClr val="tx1"/>
                      </a:solidFill>
                      <a:prstDash val="solid"/>
                      <a:round/>
                      <a:headEnd type="none" w="med" len="med"/>
                      <a:tailEnd type="none" w="med" len="med"/>
                    </a:lnT>
                  </a:tcPr>
                </a:tc>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latin typeface="ＭＳ ゴシック" panose="020B0609070205080204" pitchFamily="49" charset="-128"/>
                        <a:ea typeface="ＭＳ ゴシック" panose="020B0609070205080204" pitchFamily="49" charset="-128"/>
                      </a:endParaRPr>
                    </a:p>
                  </a:txBody>
                  <a:tcPr anchor="ctr">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85076750"/>
                  </a:ext>
                </a:extLst>
              </a:tr>
              <a:tr h="409776">
                <a:tc>
                  <a:txBody>
                    <a:bodyPr/>
                    <a:lstStyle/>
                    <a:p>
                      <a:pPr algn="ctr"/>
                      <a:r>
                        <a:rPr kumimoji="1" lang="ja-JP" altLang="en-US" sz="1600" dirty="0">
                          <a:latin typeface="ＭＳ ゴシック" panose="020B0609070205080204" pitchFamily="49" charset="-128"/>
                          <a:ea typeface="ＭＳ ゴシック" panose="020B0609070205080204" pitchFamily="49" charset="-128"/>
                        </a:rPr>
                        <a:t>９</a:t>
                      </a:r>
                      <a:endParaRPr kumimoji="1" lang="en-US" altLang="ja-JP" sz="1600" dirty="0">
                        <a:latin typeface="ＭＳ ゴシック" panose="020B0609070205080204" pitchFamily="49" charset="-128"/>
                        <a:ea typeface="ＭＳ ゴシック" panose="020B0609070205080204" pitchFamily="49" charset="-128"/>
                      </a:endParaRPr>
                    </a:p>
                  </a:txBody>
                  <a:tcPr anchor="ctr">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ＭＳ ゴシック" panose="020B0609070205080204" pitchFamily="49" charset="-128"/>
                          <a:ea typeface="ＭＳ ゴシック" panose="020B0609070205080204" pitchFamily="49" charset="-128"/>
                        </a:rPr>
                        <a:t>振り付けの練習④</a:t>
                      </a:r>
                    </a:p>
                  </a:txBody>
                  <a:tcPr anchor="ctr">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tc>
                <a:extLst>
                  <a:ext uri="{0D108BD9-81ED-4DB2-BD59-A6C34878D82A}">
                    <a16:rowId xmlns:a16="http://schemas.microsoft.com/office/drawing/2014/main" val="2383040426"/>
                  </a:ext>
                </a:extLst>
              </a:tr>
              <a:tr h="521533">
                <a:tc>
                  <a:txBody>
                    <a:bodyPr/>
                    <a:lstStyle/>
                    <a:p>
                      <a:pPr algn="ctr"/>
                      <a:r>
                        <a:rPr kumimoji="1" lang="en-US" altLang="ja-JP" sz="1600" dirty="0">
                          <a:latin typeface="ＭＳ ゴシック" panose="020B0609070205080204" pitchFamily="49" charset="-128"/>
                          <a:ea typeface="ＭＳ ゴシック" panose="020B0609070205080204" pitchFamily="49" charset="-128"/>
                        </a:rPr>
                        <a:t>10</a:t>
                      </a:r>
                      <a:endParaRPr kumimoji="1" lang="ja-JP" altLang="en-US" sz="1600" dirty="0">
                        <a:latin typeface="ＭＳ ゴシック" panose="020B0609070205080204" pitchFamily="49" charset="-128"/>
                        <a:ea typeface="ＭＳ ゴシック" panose="020B0609070205080204" pitchFamily="49" charset="-128"/>
                      </a:endParaRPr>
                    </a:p>
                  </a:txBody>
                  <a:tcPr anchor="ctr">
                    <a:lnT w="12700" cap="flat" cmpd="sng" algn="ctr">
                      <a:solidFill>
                        <a:schemeClr val="tx1"/>
                      </a:solidFill>
                      <a:prstDash val="solid"/>
                      <a:round/>
                      <a:headEnd type="none" w="med" len="med"/>
                      <a:tailEnd type="none" w="med" len="med"/>
                    </a:lnT>
                    <a:solidFill>
                      <a:schemeClr val="accent1">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latin typeface="ＭＳ ゴシック" panose="020B0609070205080204" pitchFamily="49" charset="-128"/>
                          <a:ea typeface="ＭＳ ゴシック" panose="020B0609070205080204" pitchFamily="49" charset="-128"/>
                        </a:rPr>
                        <a:t>コンテスト②</a:t>
                      </a:r>
                    </a:p>
                  </a:txBody>
                  <a:tcPr anchor="ctr">
                    <a:lnT w="12700" cap="flat" cmpd="sng" algn="ctr">
                      <a:solidFill>
                        <a:schemeClr val="tx1"/>
                      </a:solidFill>
                      <a:prstDash val="solid"/>
                      <a:round/>
                      <a:headEnd type="none" w="med" len="med"/>
                      <a:tailEnd type="none" w="med" len="med"/>
                    </a:lnT>
                  </a:tcPr>
                </a:tc>
                <a:tc>
                  <a:txBody>
                    <a:bodyPr/>
                    <a:lstStyle/>
                    <a:p>
                      <a:endParaRPr kumimoji="1" lang="ja-JP" altLang="en-US" sz="1400" dirty="0">
                        <a:latin typeface="ＭＳ ゴシック" panose="020B0609070205080204" pitchFamily="49" charset="-128"/>
                        <a:ea typeface="ＭＳ ゴシック" panose="020B0609070205080204" pitchFamily="49" charset="-128"/>
                      </a:endParaRPr>
                    </a:p>
                  </a:txBody>
                  <a:tcPr anchor="ctr">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910656917"/>
                  </a:ext>
                </a:extLst>
              </a:tr>
            </a:tbl>
          </a:graphicData>
        </a:graphic>
      </p:graphicFrame>
      <p:sp>
        <p:nvSpPr>
          <p:cNvPr id="3" name="角丸四角形 2">
            <a:extLst>
              <a:ext uri="{FF2B5EF4-FFF2-40B4-BE49-F238E27FC236}">
                <a16:creationId xmlns:a16="http://schemas.microsoft.com/office/drawing/2014/main" id="{550FE19F-02EC-0825-2BD2-EB47ED6487BA}"/>
              </a:ext>
            </a:extLst>
          </p:cNvPr>
          <p:cNvSpPr/>
          <p:nvPr/>
        </p:nvSpPr>
        <p:spPr>
          <a:xfrm>
            <a:off x="869604" y="864690"/>
            <a:ext cx="2247084" cy="5550998"/>
          </a:xfrm>
          <a:prstGeom prst="roundRect">
            <a:avLst>
              <a:gd name="adj" fmla="val 5753"/>
            </a:avLst>
          </a:prstGeom>
          <a:noFill/>
          <a:ln w="762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 name="直線コネクタ 8">
            <a:extLst>
              <a:ext uri="{FF2B5EF4-FFF2-40B4-BE49-F238E27FC236}">
                <a16:creationId xmlns:a16="http://schemas.microsoft.com/office/drawing/2014/main" id="{C3F9CC4F-6EA1-56B6-0A97-84596764DA81}"/>
              </a:ext>
            </a:extLst>
          </p:cNvPr>
          <p:cNvCxnSpPr/>
          <p:nvPr/>
        </p:nvCxnSpPr>
        <p:spPr>
          <a:xfrm>
            <a:off x="3842100" y="864690"/>
            <a:ext cx="0" cy="5364380"/>
          </a:xfrm>
          <a:prstGeom prst="line">
            <a:avLst/>
          </a:prstGeom>
          <a:ln w="15875">
            <a:prstDash val="dash"/>
          </a:ln>
        </p:spPr>
        <p:style>
          <a:lnRef idx="1">
            <a:schemeClr val="accent1"/>
          </a:lnRef>
          <a:fillRef idx="0">
            <a:schemeClr val="accent1"/>
          </a:fillRef>
          <a:effectRef idx="0">
            <a:schemeClr val="accent1"/>
          </a:effectRef>
          <a:fontRef idx="minor">
            <a:schemeClr val="tx1"/>
          </a:fontRef>
        </p:style>
      </p:cxnSp>
      <p:sp>
        <p:nvSpPr>
          <p:cNvPr id="4" name="矢印: 右 3">
            <a:extLst>
              <a:ext uri="{FF2B5EF4-FFF2-40B4-BE49-F238E27FC236}">
                <a16:creationId xmlns:a16="http://schemas.microsoft.com/office/drawing/2014/main" id="{BCA3C56A-734A-15A0-16FA-0EE2DE396836}"/>
              </a:ext>
            </a:extLst>
          </p:cNvPr>
          <p:cNvSpPr/>
          <p:nvPr/>
        </p:nvSpPr>
        <p:spPr>
          <a:xfrm>
            <a:off x="4050261" y="2721759"/>
            <a:ext cx="365362" cy="610344"/>
          </a:xfrm>
          <a:prstGeom prst="right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sp>
        <p:nvSpPr>
          <p:cNvPr id="5" name="矢印: 右 4">
            <a:extLst>
              <a:ext uri="{FF2B5EF4-FFF2-40B4-BE49-F238E27FC236}">
                <a16:creationId xmlns:a16="http://schemas.microsoft.com/office/drawing/2014/main" id="{1461DB52-EF88-13EA-39F5-BEBF09B5CE67}"/>
              </a:ext>
            </a:extLst>
          </p:cNvPr>
          <p:cNvSpPr/>
          <p:nvPr/>
        </p:nvSpPr>
        <p:spPr>
          <a:xfrm>
            <a:off x="4050261" y="4566964"/>
            <a:ext cx="365362" cy="610343"/>
          </a:xfrm>
          <a:prstGeom prst="rightArrow">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sp>
        <p:nvSpPr>
          <p:cNvPr id="6" name="右大かっこ 5">
            <a:extLst>
              <a:ext uri="{FF2B5EF4-FFF2-40B4-BE49-F238E27FC236}">
                <a16:creationId xmlns:a16="http://schemas.microsoft.com/office/drawing/2014/main" id="{EE32ADF3-3E64-CBD6-66F0-9B78F0C9A5E9}"/>
              </a:ext>
            </a:extLst>
          </p:cNvPr>
          <p:cNvSpPr/>
          <p:nvPr/>
        </p:nvSpPr>
        <p:spPr>
          <a:xfrm>
            <a:off x="3880737" y="2279561"/>
            <a:ext cx="108000" cy="1403797"/>
          </a:xfrm>
          <a:prstGeom prst="rightBracket">
            <a:avLst/>
          </a:prstGeom>
          <a:ln w="28575"/>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10" name="右大かっこ 9">
            <a:extLst>
              <a:ext uri="{FF2B5EF4-FFF2-40B4-BE49-F238E27FC236}">
                <a16:creationId xmlns:a16="http://schemas.microsoft.com/office/drawing/2014/main" id="{B2391388-F6E4-FA59-1EEC-19D1ED6A90B8}"/>
              </a:ext>
            </a:extLst>
          </p:cNvPr>
          <p:cNvSpPr/>
          <p:nvPr/>
        </p:nvSpPr>
        <p:spPr>
          <a:xfrm>
            <a:off x="3892180" y="4693295"/>
            <a:ext cx="108000" cy="396000"/>
          </a:xfrm>
          <a:prstGeom prst="rightBracket">
            <a:avLst/>
          </a:prstGeom>
          <a:ln w="28575"/>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pic>
        <p:nvPicPr>
          <p:cNvPr id="2052" name="Picture 4">
            <a:extLst>
              <a:ext uri="{FF2B5EF4-FFF2-40B4-BE49-F238E27FC236}">
                <a16:creationId xmlns:a16="http://schemas.microsoft.com/office/drawing/2014/main" id="{0DBCC9A6-66B7-5A98-632E-4EDDE86ED430}"/>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867305" y="1452837"/>
            <a:ext cx="796120" cy="1241603"/>
          </a:xfrm>
          <a:prstGeom prst="rect">
            <a:avLst/>
          </a:prstGeom>
          <a:noFill/>
          <a:extLst>
            <a:ext uri="{909E8E84-426E-40DD-AFC4-6F175D3DCCD1}">
              <a14:hiddenFill xmlns:a14="http://schemas.microsoft.com/office/drawing/2010/main">
                <a:solidFill>
                  <a:srgbClr val="FFFFFF"/>
                </a:solidFill>
              </a14:hiddenFill>
            </a:ext>
          </a:extLst>
        </p:spPr>
      </p:pic>
      <p:pic>
        <p:nvPicPr>
          <p:cNvPr id="2056" name="Picture 8">
            <a:extLst>
              <a:ext uri="{FF2B5EF4-FFF2-40B4-BE49-F238E27FC236}">
                <a16:creationId xmlns:a16="http://schemas.microsoft.com/office/drawing/2014/main" id="{C0BEB0A1-E802-E364-003D-3D200850873B}"/>
              </a:ext>
            </a:extLst>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527942" y="2947262"/>
            <a:ext cx="1326760" cy="1199080"/>
          </a:xfrm>
          <a:prstGeom prst="rect">
            <a:avLst/>
          </a:prstGeom>
          <a:noFill/>
          <a:extLst>
            <a:ext uri="{909E8E84-426E-40DD-AFC4-6F175D3DCCD1}">
              <a14:hiddenFill xmlns:a14="http://schemas.microsoft.com/office/drawing/2010/main">
                <a:solidFill>
                  <a:srgbClr val="FFFFFF"/>
                </a:solidFill>
              </a14:hiddenFill>
            </a:ext>
          </a:extLst>
        </p:spPr>
      </p:pic>
      <p:sp>
        <p:nvSpPr>
          <p:cNvPr id="11" name="思考の吹き出し: 雲形 10">
            <a:extLst>
              <a:ext uri="{FF2B5EF4-FFF2-40B4-BE49-F238E27FC236}">
                <a16:creationId xmlns:a16="http://schemas.microsoft.com/office/drawing/2014/main" id="{F1383D4B-9B11-526E-043B-BF7000A40671}"/>
              </a:ext>
            </a:extLst>
          </p:cNvPr>
          <p:cNvSpPr/>
          <p:nvPr/>
        </p:nvSpPr>
        <p:spPr>
          <a:xfrm>
            <a:off x="4050262" y="897723"/>
            <a:ext cx="4131396" cy="830279"/>
          </a:xfrm>
          <a:prstGeom prst="cloudCallout">
            <a:avLst>
              <a:gd name="adj1" fmla="val 44895"/>
              <a:gd name="adj2" fmla="val 62093"/>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吹き出し: 角を丸めた四角形 11">
            <a:extLst>
              <a:ext uri="{FF2B5EF4-FFF2-40B4-BE49-F238E27FC236}">
                <a16:creationId xmlns:a16="http://schemas.microsoft.com/office/drawing/2014/main" id="{3326DAE4-B5E5-34B2-C9D4-2C0FC85FB50F}"/>
              </a:ext>
            </a:extLst>
          </p:cNvPr>
          <p:cNvSpPr/>
          <p:nvPr/>
        </p:nvSpPr>
        <p:spPr>
          <a:xfrm>
            <a:off x="4171335" y="1058150"/>
            <a:ext cx="3695970" cy="576000"/>
          </a:xfrm>
          <a:prstGeom prst="wedgeRoundRectCallout">
            <a:avLst>
              <a:gd name="adj1" fmla="val 36332"/>
              <a:gd name="adj2" fmla="val 75079"/>
              <a:gd name="adj3" fmla="val 16667"/>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just"/>
            <a:r>
              <a:rPr kumimoji="1" lang="ja-JP" altLang="en-US" dirty="0">
                <a:solidFill>
                  <a:schemeClr val="tx1"/>
                </a:solidFill>
                <a:latin typeface="HG丸ｺﾞｼｯｸM-PRO" panose="020F0600000000000000" pitchFamily="50" charset="-128"/>
                <a:ea typeface="HG丸ｺﾞｼｯｸM-PRO" panose="020F0600000000000000" pitchFamily="50" charset="-128"/>
              </a:rPr>
              <a:t>　どの振り付けがいいかな・・・</a:t>
            </a:r>
          </a:p>
        </p:txBody>
      </p:sp>
      <p:sp>
        <p:nvSpPr>
          <p:cNvPr id="13" name="思考の吹き出し: 雲形 12">
            <a:extLst>
              <a:ext uri="{FF2B5EF4-FFF2-40B4-BE49-F238E27FC236}">
                <a16:creationId xmlns:a16="http://schemas.microsoft.com/office/drawing/2014/main" id="{549A7871-7B42-478E-C974-B57609766DD9}"/>
              </a:ext>
            </a:extLst>
          </p:cNvPr>
          <p:cNvSpPr/>
          <p:nvPr/>
        </p:nvSpPr>
        <p:spPr>
          <a:xfrm>
            <a:off x="4446020" y="4146342"/>
            <a:ext cx="3831193" cy="1053053"/>
          </a:xfrm>
          <a:prstGeom prst="cloudCallout">
            <a:avLst>
              <a:gd name="adj1" fmla="val 34569"/>
              <a:gd name="adj2" fmla="val -79742"/>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4" name="吹き出し: 角を丸めた四角形 13">
            <a:extLst>
              <a:ext uri="{FF2B5EF4-FFF2-40B4-BE49-F238E27FC236}">
                <a16:creationId xmlns:a16="http://schemas.microsoft.com/office/drawing/2014/main" id="{53053800-1F04-68CC-BA56-AF9BC973438A}"/>
              </a:ext>
            </a:extLst>
          </p:cNvPr>
          <p:cNvSpPr/>
          <p:nvPr/>
        </p:nvSpPr>
        <p:spPr>
          <a:xfrm>
            <a:off x="4882581" y="4275804"/>
            <a:ext cx="3049119" cy="787733"/>
          </a:xfrm>
          <a:prstGeom prst="wedgeRoundRectCallout">
            <a:avLst>
              <a:gd name="adj1" fmla="val 32953"/>
              <a:gd name="adj2" fmla="val -5032"/>
              <a:gd name="adj3" fmla="val 16667"/>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just"/>
            <a:r>
              <a:rPr kumimoji="1" lang="ja-JP" altLang="en-US" dirty="0">
                <a:solidFill>
                  <a:schemeClr val="tx1"/>
                </a:solidFill>
                <a:latin typeface="HG丸ｺﾞｼｯｸM-PRO" panose="020F0600000000000000" pitchFamily="50" charset="-128"/>
                <a:ea typeface="HG丸ｺﾞｼｯｸM-PRO" panose="020F0600000000000000" pitchFamily="50" charset="-128"/>
              </a:rPr>
              <a:t>振り付けを変えようかな。</a:t>
            </a:r>
            <a:endParaRPr kumimoji="1" lang="en-US" altLang="ja-JP" dirty="0">
              <a:solidFill>
                <a:schemeClr val="tx1"/>
              </a:solidFill>
              <a:latin typeface="HG丸ｺﾞｼｯｸM-PRO" panose="020F0600000000000000" pitchFamily="50" charset="-128"/>
              <a:ea typeface="HG丸ｺﾞｼｯｸM-PRO" panose="020F0600000000000000" pitchFamily="50" charset="-128"/>
            </a:endParaRPr>
          </a:p>
          <a:p>
            <a:pPr algn="just"/>
            <a:r>
              <a:rPr kumimoji="1" lang="ja-JP" altLang="en-US" dirty="0">
                <a:solidFill>
                  <a:schemeClr val="tx1"/>
                </a:solidFill>
                <a:latin typeface="HG丸ｺﾞｼｯｸM-PRO" panose="020F0600000000000000" pitchFamily="50" charset="-128"/>
                <a:ea typeface="HG丸ｺﾞｼｯｸM-PRO" panose="020F0600000000000000" pitchFamily="50" charset="-128"/>
              </a:rPr>
              <a:t>練習方法を工夫しようかな。</a:t>
            </a:r>
          </a:p>
        </p:txBody>
      </p:sp>
      <p:sp>
        <p:nvSpPr>
          <p:cNvPr id="15" name="思考の吹き出し: 雲形 14">
            <a:extLst>
              <a:ext uri="{FF2B5EF4-FFF2-40B4-BE49-F238E27FC236}">
                <a16:creationId xmlns:a16="http://schemas.microsoft.com/office/drawing/2014/main" id="{4868B8FC-D059-797E-56BF-0E20F4AF0E52}"/>
              </a:ext>
            </a:extLst>
          </p:cNvPr>
          <p:cNvSpPr/>
          <p:nvPr/>
        </p:nvSpPr>
        <p:spPr>
          <a:xfrm>
            <a:off x="4512698" y="1862047"/>
            <a:ext cx="3050320" cy="1006964"/>
          </a:xfrm>
          <a:prstGeom prst="cloudCallout">
            <a:avLst>
              <a:gd name="adj1" fmla="val -35299"/>
              <a:gd name="adj2" fmla="val 61902"/>
            </a:avLst>
          </a:prstGeom>
          <a:solidFill>
            <a:schemeClr val="accent2">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吹き出し: 角を丸めた四角形 15">
            <a:extLst>
              <a:ext uri="{FF2B5EF4-FFF2-40B4-BE49-F238E27FC236}">
                <a16:creationId xmlns:a16="http://schemas.microsoft.com/office/drawing/2014/main" id="{0052A2E2-CABB-04D9-00ED-36E58D625E75}"/>
              </a:ext>
            </a:extLst>
          </p:cNvPr>
          <p:cNvSpPr/>
          <p:nvPr/>
        </p:nvSpPr>
        <p:spPr>
          <a:xfrm>
            <a:off x="4818186" y="1989611"/>
            <a:ext cx="2551047" cy="742666"/>
          </a:xfrm>
          <a:prstGeom prst="wedgeRoundRectCallout">
            <a:avLst>
              <a:gd name="adj1" fmla="val 25225"/>
              <a:gd name="adj2" fmla="val 16118"/>
              <a:gd name="adj3" fmla="val 16667"/>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just"/>
            <a:r>
              <a:rPr kumimoji="1" lang="ja-JP" altLang="en-US" dirty="0">
                <a:solidFill>
                  <a:schemeClr val="tx1"/>
                </a:solidFill>
                <a:latin typeface="HG丸ｺﾞｼｯｸM-PRO" panose="020F0600000000000000" pitchFamily="50" charset="-128"/>
                <a:ea typeface="HG丸ｺﾞｼｯｸM-PRO" panose="020F0600000000000000" pitchFamily="50" charset="-128"/>
              </a:rPr>
              <a:t>うまくできているのはどこかな。</a:t>
            </a:r>
            <a:endParaRPr kumimoji="1" lang="en-US" altLang="ja-JP" dirty="0">
              <a:solidFill>
                <a:schemeClr val="tx1"/>
              </a:solidFill>
              <a:latin typeface="HG丸ｺﾞｼｯｸM-PRO" panose="020F0600000000000000" pitchFamily="50" charset="-128"/>
              <a:ea typeface="HG丸ｺﾞｼｯｸM-PRO" panose="020F0600000000000000" pitchFamily="50" charset="-128"/>
            </a:endParaRPr>
          </a:p>
          <a:p>
            <a:pPr algn="just"/>
            <a:endParaRPr kumimoji="1" lang="ja-JP" altLang="en-US" dirty="0">
              <a:solidFill>
                <a:schemeClr val="tx1"/>
              </a:solidFill>
              <a:latin typeface="HG丸ｺﾞｼｯｸM-PRO" panose="020F0600000000000000" pitchFamily="50" charset="-128"/>
              <a:ea typeface="HG丸ｺﾞｼｯｸM-PRO" panose="020F0600000000000000" pitchFamily="50" charset="-128"/>
            </a:endParaRPr>
          </a:p>
        </p:txBody>
      </p:sp>
      <p:pic>
        <p:nvPicPr>
          <p:cNvPr id="2058" name="Picture 10">
            <a:extLst>
              <a:ext uri="{FF2B5EF4-FFF2-40B4-BE49-F238E27FC236}">
                <a16:creationId xmlns:a16="http://schemas.microsoft.com/office/drawing/2014/main" id="{50607EE2-6C81-2054-9DCE-2014D1B0E0B7}"/>
              </a:ext>
            </a:extLst>
          </p:cNvPr>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410671" y="2938051"/>
            <a:ext cx="538955" cy="697718"/>
          </a:xfrm>
          <a:prstGeom prst="rect">
            <a:avLst/>
          </a:prstGeom>
          <a:noFill/>
          <a:extLst>
            <a:ext uri="{909E8E84-426E-40DD-AFC4-6F175D3DCCD1}">
              <a14:hiddenFill xmlns:a14="http://schemas.microsoft.com/office/drawing/2010/main">
                <a:solidFill>
                  <a:srgbClr val="FFFFFF"/>
                </a:solidFill>
              </a14:hiddenFill>
            </a:ext>
          </a:extLst>
        </p:spPr>
      </p:pic>
      <p:pic>
        <p:nvPicPr>
          <p:cNvPr id="2060" name="Picture 12">
            <a:extLst>
              <a:ext uri="{FF2B5EF4-FFF2-40B4-BE49-F238E27FC236}">
                <a16:creationId xmlns:a16="http://schemas.microsoft.com/office/drawing/2014/main" id="{BAB02DD4-343C-9FAE-5611-420103A01E50}"/>
              </a:ext>
            </a:extLst>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rot="21289784">
            <a:off x="7020216" y="3025514"/>
            <a:ext cx="647118" cy="837744"/>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10">
            <a:extLst>
              <a:ext uri="{FF2B5EF4-FFF2-40B4-BE49-F238E27FC236}">
                <a16:creationId xmlns:a16="http://schemas.microsoft.com/office/drawing/2014/main" id="{369456E0-8B8C-F32D-B294-B3A56784C15A}"/>
              </a:ext>
            </a:extLst>
          </p:cNvPr>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rot="396835" flipH="1">
            <a:off x="8141671" y="3143576"/>
            <a:ext cx="605098" cy="783345"/>
          </a:xfrm>
          <a:prstGeom prst="rect">
            <a:avLst/>
          </a:prstGeom>
          <a:noFill/>
          <a:extLst>
            <a:ext uri="{909E8E84-426E-40DD-AFC4-6F175D3DCCD1}">
              <a14:hiddenFill xmlns:a14="http://schemas.microsoft.com/office/drawing/2010/main">
                <a:solidFill>
                  <a:srgbClr val="FFFFFF"/>
                </a:solidFill>
              </a14:hiddenFill>
            </a:ext>
          </a:extLst>
        </p:spPr>
      </p:pic>
      <p:sp>
        <p:nvSpPr>
          <p:cNvPr id="20" name="四角形: 角を丸くする 19">
            <a:extLst>
              <a:ext uri="{FF2B5EF4-FFF2-40B4-BE49-F238E27FC236}">
                <a16:creationId xmlns:a16="http://schemas.microsoft.com/office/drawing/2014/main" id="{75D87891-18C5-6DF3-ACB9-8930C220360A}"/>
              </a:ext>
            </a:extLst>
          </p:cNvPr>
          <p:cNvSpPr/>
          <p:nvPr/>
        </p:nvSpPr>
        <p:spPr>
          <a:xfrm>
            <a:off x="4235636" y="5594147"/>
            <a:ext cx="4427789" cy="818021"/>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kumimoji="1" lang="ja-JP" altLang="en-US" sz="2000" b="1" dirty="0">
                <a:solidFill>
                  <a:schemeClr val="tx1"/>
                </a:solidFill>
                <a:latin typeface="HG丸ｺﾞｼｯｸM-PRO" panose="020F0600000000000000" pitchFamily="50" charset="-128"/>
                <a:ea typeface="HG丸ｺﾞｼｯｸM-PRO" panose="020F0600000000000000" pitchFamily="50" charset="-128"/>
              </a:rPr>
              <a:t>単元の目標の達成に向けて</a:t>
            </a:r>
            <a:endParaRPr kumimoji="1" lang="en-US" altLang="ja-JP" sz="2000" b="1" dirty="0">
              <a:solidFill>
                <a:schemeClr val="tx1"/>
              </a:solidFill>
              <a:latin typeface="HG丸ｺﾞｼｯｸM-PRO" panose="020F0600000000000000" pitchFamily="50" charset="-128"/>
              <a:ea typeface="HG丸ｺﾞｼｯｸM-PRO" panose="020F0600000000000000" pitchFamily="50" charset="-128"/>
            </a:endParaRPr>
          </a:p>
          <a:p>
            <a:pPr algn="ctr"/>
            <a:r>
              <a:rPr kumimoji="1" lang="ja-JP" altLang="en-US" sz="2000" b="1" dirty="0" smtClean="0">
                <a:solidFill>
                  <a:schemeClr val="tx1"/>
                </a:solidFill>
                <a:latin typeface="HG丸ｺﾞｼｯｸM-PRO" panose="020F0600000000000000" pitchFamily="50" charset="-128"/>
                <a:ea typeface="HG丸ｺﾞｼｯｸM-PRO" panose="020F0600000000000000" pitchFamily="50" charset="-128"/>
              </a:rPr>
              <a:t>子供が</a:t>
            </a:r>
            <a:r>
              <a:rPr kumimoji="1" lang="ja-JP" altLang="en-US" sz="2000" b="1" dirty="0">
                <a:solidFill>
                  <a:schemeClr val="tx1"/>
                </a:solidFill>
                <a:latin typeface="HG丸ｺﾞｼｯｸM-PRO" panose="020F0600000000000000" pitchFamily="50" charset="-128"/>
                <a:ea typeface="HG丸ｺﾞｼｯｸM-PRO" panose="020F0600000000000000" pitchFamily="50" charset="-128"/>
              </a:rPr>
              <a:t>どのように学ぶか</a:t>
            </a:r>
          </a:p>
        </p:txBody>
      </p:sp>
      <p:sp>
        <p:nvSpPr>
          <p:cNvPr id="23" name="楕円 22">
            <a:extLst>
              <a:ext uri="{FF2B5EF4-FFF2-40B4-BE49-F238E27FC236}">
                <a16:creationId xmlns:a16="http://schemas.microsoft.com/office/drawing/2014/main" id="{3B297455-CD4E-6659-06B4-238BAFC00C2F}"/>
              </a:ext>
            </a:extLst>
          </p:cNvPr>
          <p:cNvSpPr/>
          <p:nvPr/>
        </p:nvSpPr>
        <p:spPr>
          <a:xfrm>
            <a:off x="7566455" y="741026"/>
            <a:ext cx="1044000" cy="468000"/>
          </a:xfrm>
          <a:prstGeom prst="ellipse">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kumimoji="1" lang="ja-JP" altLang="en-US" sz="1400" b="1" dirty="0">
                <a:solidFill>
                  <a:schemeClr val="tx1"/>
                </a:solidFill>
                <a:latin typeface="HG丸ｺﾞｼｯｸM-PRO" panose="020F0600000000000000" pitchFamily="50" charset="-128"/>
                <a:ea typeface="HG丸ｺﾞｼｯｸM-PRO" panose="020F0600000000000000" pitchFamily="50" charset="-128"/>
              </a:rPr>
              <a:t>考える場面</a:t>
            </a:r>
          </a:p>
        </p:txBody>
      </p:sp>
      <p:sp>
        <p:nvSpPr>
          <p:cNvPr id="24" name="楕円 23">
            <a:extLst>
              <a:ext uri="{FF2B5EF4-FFF2-40B4-BE49-F238E27FC236}">
                <a16:creationId xmlns:a16="http://schemas.microsoft.com/office/drawing/2014/main" id="{2640749B-82B7-C890-B8C7-D3F59F8F01A9}"/>
              </a:ext>
            </a:extLst>
          </p:cNvPr>
          <p:cNvSpPr/>
          <p:nvPr/>
        </p:nvSpPr>
        <p:spPr>
          <a:xfrm>
            <a:off x="5776216" y="3124641"/>
            <a:ext cx="1296000" cy="504000"/>
          </a:xfrm>
          <a:prstGeom prst="ellipse">
            <a:avLst/>
          </a:prstGeom>
        </p:spPr>
        <p:style>
          <a:lnRef idx="2">
            <a:schemeClr val="accent4">
              <a:shade val="15000"/>
            </a:schemeClr>
          </a:lnRef>
          <a:fillRef idx="1">
            <a:schemeClr val="accent4"/>
          </a:fillRef>
          <a:effectRef idx="0">
            <a:schemeClr val="accent4"/>
          </a:effectRef>
          <a:fontRef idx="minor">
            <a:schemeClr val="lt1"/>
          </a:fontRef>
        </p:style>
        <p:txBody>
          <a:bodyPr rtlCol="0" anchor="ctr"/>
          <a:lstStyle/>
          <a:p>
            <a:pPr algn="ctr"/>
            <a:r>
              <a:rPr kumimoji="1" lang="ja-JP" altLang="en-US" sz="1400" b="1" dirty="0">
                <a:solidFill>
                  <a:schemeClr val="tx1"/>
                </a:solidFill>
                <a:latin typeface="HG丸ｺﾞｼｯｸM-PRO" panose="020F0600000000000000" pitchFamily="50" charset="-128"/>
                <a:ea typeface="HG丸ｺﾞｼｯｸM-PRO" panose="020F0600000000000000" pitchFamily="50" charset="-128"/>
              </a:rPr>
              <a:t>対話する場面</a:t>
            </a:r>
          </a:p>
        </p:txBody>
      </p:sp>
      <p:sp>
        <p:nvSpPr>
          <p:cNvPr id="26" name="スライド番号プレースホルダー 1"/>
          <p:cNvSpPr txBox="1">
            <a:spLocks/>
          </p:cNvSpPr>
          <p:nvPr/>
        </p:nvSpPr>
        <p:spPr>
          <a:xfrm>
            <a:off x="6970147" y="6399054"/>
            <a:ext cx="20574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dirty="0" smtClean="0">
                <a:latin typeface="ＭＳ ゴシック" panose="020B0609070205080204" pitchFamily="49" charset="-128"/>
                <a:ea typeface="ＭＳ ゴシック" panose="020B0609070205080204" pitchFamily="49" charset="-128"/>
              </a:rPr>
              <a:t>９</a:t>
            </a:r>
            <a:endParaRPr lang="ja-JP" altLang="en-US"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817328931"/>
      </p:ext>
    </p:extLst>
  </p:cSld>
  <p:clrMapOvr>
    <a:masterClrMapping/>
  </p:clrMapOvr>
</p:sld>
</file>

<file path=ppt/theme/theme1.xml><?xml version="1.0" encoding="utf-8"?>
<a:theme xmlns:a="http://schemas.openxmlformats.org/drawingml/2006/main" name="Office Theme">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10029</TotalTime>
  <Words>1156</Words>
  <Application>Microsoft Office PowerPoint</Application>
  <PresentationFormat>画面に合わせる (4:3)</PresentationFormat>
  <Paragraphs>303</Paragraphs>
  <Slides>10</Slides>
  <Notes>10</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10</vt:i4>
      </vt:variant>
    </vt:vector>
  </HeadingPairs>
  <TitlesOfParts>
    <vt:vector size="21" baseType="lpstr">
      <vt:lpstr>HGｺﾞｼｯｸE</vt:lpstr>
      <vt:lpstr>HG丸ｺﾞｼｯｸM-PRO</vt:lpstr>
      <vt:lpstr>ＭＳ Ｐゴシック</vt:lpstr>
      <vt:lpstr>ＭＳ ゴシック</vt:lpstr>
      <vt:lpstr>メイリオ</vt:lpstr>
      <vt:lpstr>Arial</vt:lpstr>
      <vt:lpstr>Calibri</vt:lpstr>
      <vt:lpstr>Calibri Light</vt:lpstr>
      <vt:lpstr>Georgia</vt:lpstr>
      <vt:lpstr>Times New Roman</vt:lpstr>
      <vt:lpstr>Office Theme</vt:lpstr>
      <vt:lpstr>主体的・対話的で深い学び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児童生徒理解</dc:title>
  <dc:creator>北海道</dc:creator>
  <cp:lastModifiedBy>Windows ユーザー</cp:lastModifiedBy>
  <cp:revision>991</cp:revision>
  <cp:lastPrinted>2024-03-19T03:14:18Z</cp:lastPrinted>
  <dcterms:created xsi:type="dcterms:W3CDTF">2017-03-08T08:10:15Z</dcterms:created>
  <dcterms:modified xsi:type="dcterms:W3CDTF">2024-03-25T05:52:32Z</dcterms:modified>
</cp:coreProperties>
</file>