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handoutMasterIdLst>
    <p:handoutMasterId r:id="rId15"/>
  </p:handoutMasterIdLst>
  <p:sldIdLst>
    <p:sldId id="256" r:id="rId2"/>
    <p:sldId id="499" r:id="rId3"/>
    <p:sldId id="500" r:id="rId4"/>
    <p:sldId id="501" r:id="rId5"/>
    <p:sldId id="502" r:id="rId6"/>
    <p:sldId id="503" r:id="rId7"/>
    <p:sldId id="509" r:id="rId8"/>
    <p:sldId id="505" r:id="rId9"/>
    <p:sldId id="506" r:id="rId10"/>
    <p:sldId id="507" r:id="rId11"/>
    <p:sldId id="508" r:id="rId12"/>
    <p:sldId id="510" r:id="rId1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00"/>
    <a:srgbClr val="FF9B9B"/>
    <a:srgbClr val="FFFFFF"/>
    <a:srgbClr val="29C7FF"/>
    <a:srgbClr val="85DFFF"/>
    <a:srgbClr val="57D3FF"/>
    <a:srgbClr val="FF6F00"/>
    <a:srgbClr val="FD7903"/>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61700" autoAdjust="0"/>
  </p:normalViewPr>
  <p:slideViewPr>
    <p:cSldViewPr snapToGrid="0">
      <p:cViewPr varScale="1">
        <p:scale>
          <a:sx n="57" d="100"/>
          <a:sy n="57" d="100"/>
        </p:scale>
        <p:origin x="1398" y="78"/>
      </p:cViewPr>
      <p:guideLst/>
    </p:cSldViewPr>
  </p:slideViewPr>
  <p:notesTextViewPr>
    <p:cViewPr>
      <p:scale>
        <a:sx n="1" d="1"/>
        <a:sy n="1" d="1"/>
      </p:scale>
      <p:origin x="0" y="0"/>
    </p:cViewPr>
  </p:notesTextViewPr>
  <p:sorterViewPr>
    <p:cViewPr>
      <p:scale>
        <a:sx n="100" d="100"/>
        <a:sy n="100" d="100"/>
      </p:scale>
      <p:origin x="0" y="-624"/>
    </p:cViewPr>
  </p:sorterViewPr>
  <p:notesViewPr>
    <p:cSldViewPr snapToGrid="0">
      <p:cViewPr varScale="1">
        <p:scale>
          <a:sx n="72" d="100"/>
          <a:sy n="72" d="100"/>
        </p:scale>
        <p:origin x="228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5" y="13"/>
            <a:ext cx="2949787" cy="498693"/>
          </a:xfrm>
          <a:prstGeom prst="rect">
            <a:avLst/>
          </a:prstGeom>
        </p:spPr>
        <p:txBody>
          <a:bodyPr vert="horz" lIns="92048" tIns="46024" rIns="92048" bIns="4602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61" y="13"/>
            <a:ext cx="2949787" cy="498693"/>
          </a:xfrm>
          <a:prstGeom prst="rect">
            <a:avLst/>
          </a:prstGeom>
        </p:spPr>
        <p:txBody>
          <a:bodyPr vert="horz" lIns="92048" tIns="46024" rIns="92048" bIns="46024" rtlCol="0"/>
          <a:lstStyle>
            <a:lvl1pPr algn="r">
              <a:defRPr sz="1200"/>
            </a:lvl1pPr>
          </a:lstStyle>
          <a:p>
            <a:fld id="{9F771C3D-8746-4833-88E1-6D962B40C95C}" type="datetimeFigureOut">
              <a:rPr kumimoji="1" lang="ja-JP" altLang="en-US" smtClean="0"/>
              <a:t>2024/6/3</a:t>
            </a:fld>
            <a:endParaRPr kumimoji="1" lang="ja-JP" altLang="en-US"/>
          </a:p>
        </p:txBody>
      </p:sp>
      <p:sp>
        <p:nvSpPr>
          <p:cNvPr id="4" name="フッター プレースホルダー 3"/>
          <p:cNvSpPr>
            <a:spLocks noGrp="1"/>
          </p:cNvSpPr>
          <p:nvPr>
            <p:ph type="ftr" sz="quarter" idx="2"/>
          </p:nvPr>
        </p:nvSpPr>
        <p:spPr>
          <a:xfrm>
            <a:off x="25" y="9440652"/>
            <a:ext cx="2949787" cy="498692"/>
          </a:xfrm>
          <a:prstGeom prst="rect">
            <a:avLst/>
          </a:prstGeom>
        </p:spPr>
        <p:txBody>
          <a:bodyPr vert="horz" lIns="92048" tIns="46024" rIns="92048" bIns="4602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61" y="9440652"/>
            <a:ext cx="2949787" cy="498692"/>
          </a:xfrm>
          <a:prstGeom prst="rect">
            <a:avLst/>
          </a:prstGeom>
        </p:spPr>
        <p:txBody>
          <a:bodyPr vert="horz" lIns="92048" tIns="46024" rIns="92048" bIns="46024" rtlCol="0" anchor="b"/>
          <a:lstStyle>
            <a:lvl1pPr algn="r">
              <a:defRPr sz="1200"/>
            </a:lvl1pPr>
          </a:lstStyle>
          <a:p>
            <a:fld id="{7C81808D-A683-441C-B95B-911D37C734E1}" type="slidenum">
              <a:rPr kumimoji="1" lang="ja-JP" altLang="en-US" smtClean="0"/>
              <a:t>‹#›</a:t>
            </a:fld>
            <a:endParaRPr kumimoji="1" lang="ja-JP" altLang="en-US"/>
          </a:p>
        </p:txBody>
      </p:sp>
    </p:spTree>
    <p:extLst>
      <p:ext uri="{BB962C8B-B14F-4D97-AF65-F5344CB8AC3E}">
        <p14:creationId xmlns:p14="http://schemas.microsoft.com/office/powerpoint/2010/main" val="9937150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004142" y="504000"/>
            <a:ext cx="4798917" cy="3600000"/>
          </a:xfrm>
          <a:prstGeom prst="rect">
            <a:avLst/>
          </a:prstGeom>
          <a:noFill/>
          <a:ln w="12700">
            <a:solidFill>
              <a:prstClr val="black"/>
            </a:solidFill>
          </a:ln>
        </p:spPr>
        <p:txBody>
          <a:bodyPr vert="horz" lIns="92048" tIns="46024" rIns="92048" bIns="46024" rtlCol="0" anchor="ctr"/>
          <a:lstStyle/>
          <a:p>
            <a:endParaRPr lang="ja-JP" altLang="en-US"/>
          </a:p>
        </p:txBody>
      </p:sp>
      <p:sp>
        <p:nvSpPr>
          <p:cNvPr id="5" name="ノート プレースホルダー 4"/>
          <p:cNvSpPr>
            <a:spLocks noGrp="1"/>
          </p:cNvSpPr>
          <p:nvPr>
            <p:ph type="body" sz="quarter" idx="3"/>
          </p:nvPr>
        </p:nvSpPr>
        <p:spPr>
          <a:xfrm>
            <a:off x="702000" y="4356000"/>
            <a:ext cx="5400000" cy="5040000"/>
          </a:xfrm>
          <a:prstGeom prst="rect">
            <a:avLst/>
          </a:prstGeom>
        </p:spPr>
        <p:txBody>
          <a:bodyPr vert="horz" lIns="92048" tIns="46024" rIns="92048" bIns="4602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61" y="9440652"/>
            <a:ext cx="2949787" cy="498692"/>
          </a:xfrm>
          <a:prstGeom prst="rect">
            <a:avLst/>
          </a:prstGeom>
        </p:spPr>
        <p:txBody>
          <a:bodyPr vert="horz" lIns="92048" tIns="46024" rIns="92048" bIns="46024" rtlCol="0" anchor="b"/>
          <a:lstStyle>
            <a:lvl1pPr algn="r">
              <a:defRPr sz="1200"/>
            </a:lvl1pPr>
          </a:lstStyle>
          <a:p>
            <a:fld id="{CEEEB887-679D-4D85-ACAC-2C9ECF041923}" type="slidenum">
              <a:rPr kumimoji="1" lang="ja-JP" altLang="en-US" smtClean="0"/>
              <a:t>‹#›</a:t>
            </a:fld>
            <a:endParaRPr kumimoji="1" lang="ja-JP" altLang="en-US"/>
          </a:p>
        </p:txBody>
      </p:sp>
    </p:spTree>
    <p:extLst>
      <p:ext uri="{BB962C8B-B14F-4D97-AF65-F5344CB8AC3E}">
        <p14:creationId xmlns:p14="http://schemas.microsoft.com/office/powerpoint/2010/main" val="67797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en-US" altLang="ja-JP" dirty="0" smtClean="0"/>
              <a:t>※</a:t>
            </a:r>
            <a:r>
              <a:rPr lang="ja-JP" altLang="en-US" dirty="0" smtClean="0"/>
              <a:t>　研修動画はこちら↓をクリック、又はブラウザに貼り付け</a:t>
            </a:r>
            <a:endParaRPr lang="en-US" altLang="ja-JP" dirty="0" smtClean="0"/>
          </a:p>
          <a:p>
            <a:pPr algn="just"/>
            <a:r>
              <a:rPr lang="ja-JP" altLang="en-US" dirty="0" smtClean="0"/>
              <a:t>　　</a:t>
            </a:r>
            <a:r>
              <a:rPr lang="en-US" altLang="ja-JP" u="sng" dirty="0" smtClean="0"/>
              <a:t>http://</a:t>
            </a:r>
            <a:r>
              <a:rPr lang="en-US" altLang="ja-JP" u="sng" dirty="0" err="1" smtClean="0"/>
              <a:t>www.tokucen.hokkaido-c.ed.jp</a:t>
            </a:r>
            <a:r>
              <a:rPr lang="en-US" altLang="ja-JP" u="sng" dirty="0" smtClean="0"/>
              <a:t>/setting/</a:t>
            </a:r>
            <a:r>
              <a:rPr lang="en-US" altLang="ja-JP" u="sng" dirty="0" err="1" smtClean="0"/>
              <a:t>page_371</a:t>
            </a:r>
            <a:r>
              <a:rPr lang="en-US" altLang="ja-JP" u="sng" dirty="0" smtClean="0"/>
              <a:t>/</a:t>
            </a:r>
            <a:r>
              <a:rPr lang="en-US" altLang="ja-JP" u="sng" dirty="0" err="1" smtClean="0"/>
              <a:t>netcommons3</a:t>
            </a:r>
            <a:r>
              <a:rPr lang="en-US" altLang="ja-JP" u="sng" dirty="0" smtClean="0"/>
              <a:t>/</a:t>
            </a:r>
            <a:r>
              <a:rPr lang="en-US" altLang="ja-JP" u="sng" dirty="0" err="1" smtClean="0"/>
              <a:t>page_id1150</a:t>
            </a:r>
            <a:r>
              <a:rPr lang="en-US" altLang="ja-JP" u="sng" dirty="0" smtClean="0"/>
              <a:t>/</a:t>
            </a:r>
            <a:r>
              <a:rPr lang="ja-JP" altLang="en-US" u="sng" dirty="0" smtClean="0"/>
              <a:t>研修動画</a:t>
            </a:r>
            <a:endParaRPr lang="en-US" altLang="ja-JP" u="sng" dirty="0" smtClean="0"/>
          </a:p>
          <a:p>
            <a:pPr algn="just"/>
            <a:endParaRPr lang="en-US" altLang="ja-JP" dirty="0" smtClean="0"/>
          </a:p>
          <a:p>
            <a:pPr algn="just"/>
            <a:r>
              <a:rPr lang="ja-JP" altLang="en-US" dirty="0"/>
              <a:t>　これから、「知的障がいの特性と基本的な対応」の研修を始めます。</a:t>
            </a:r>
            <a:endParaRPr lang="en-US" altLang="ja-JP" dirty="0"/>
          </a:p>
          <a:p>
            <a:pPr algn="just"/>
            <a:r>
              <a:rPr lang="ja-JP" altLang="en-US" dirty="0"/>
              <a:t>　この研修では、知的障がいの特性やそれによって生じる困難さについて理解し、困難さに応じた関わり方を工夫できるようにすることをねらいとしています。</a:t>
            </a:r>
            <a:endParaRPr lang="en-US" altLang="ja-JP" dirty="0"/>
          </a:p>
          <a:p>
            <a:pPr algn="just"/>
            <a:r>
              <a:rPr lang="ja-JP" altLang="en-US" dirty="0"/>
              <a:t>　前半に説明、後半に演習を行います。</a:t>
            </a:r>
            <a:endParaRPr lang="en-US" altLang="ja-JP" dirty="0"/>
          </a:p>
          <a:p>
            <a:pPr algn="just"/>
            <a:endParaRPr lang="en-US" altLang="ja-JP" dirty="0"/>
          </a:p>
          <a:p>
            <a:pPr algn="just"/>
            <a:r>
              <a:rPr lang="ja-JP" altLang="en-US" dirty="0"/>
              <a:t>　（</a:t>
            </a:r>
            <a:r>
              <a:rPr lang="ja-JP" altLang="en-US" dirty="0" smtClean="0"/>
              <a:t>時間の目安：</a:t>
            </a:r>
            <a:r>
              <a:rPr lang="ja-JP" altLang="en-US" dirty="0"/>
              <a:t>説明</a:t>
            </a:r>
            <a:r>
              <a:rPr lang="en-US" altLang="ja-JP" dirty="0"/>
              <a:t>15</a:t>
            </a:r>
            <a:r>
              <a:rPr lang="ja-JP" altLang="en-US" dirty="0"/>
              <a:t>分</a:t>
            </a:r>
            <a:r>
              <a:rPr lang="ja-JP" altLang="en-US" dirty="0" smtClean="0"/>
              <a:t>、演習</a:t>
            </a:r>
            <a:r>
              <a:rPr lang="en-US" altLang="ja-JP" dirty="0"/>
              <a:t>20</a:t>
            </a:r>
            <a:r>
              <a:rPr lang="ja-JP" altLang="en-US" dirty="0"/>
              <a:t>分）</a:t>
            </a:r>
            <a:endParaRPr lang="en-US" altLang="ja-JP" dirty="0"/>
          </a:p>
        </p:txBody>
      </p:sp>
      <p:sp>
        <p:nvSpPr>
          <p:cNvPr id="5" name="スライド番号プレースホルダー 4"/>
          <p:cNvSpPr>
            <a:spLocks noGrp="1"/>
          </p:cNvSpPr>
          <p:nvPr>
            <p:ph type="sldNum" sz="quarter" idx="10"/>
          </p:nvPr>
        </p:nvSpPr>
        <p:spPr/>
        <p:txBody>
          <a:bodyPr/>
          <a:lstStyle/>
          <a:p>
            <a:fld id="{CEEEB887-679D-4D85-ACAC-2C9ECF041923}"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304121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次に、「一度にたくさん伝えない」ことについてです</a:t>
            </a:r>
            <a:r>
              <a:rPr lang="ja-JP" altLang="en-US" dirty="0" smtClean="0"/>
              <a:t>。</a:t>
            </a:r>
            <a:endParaRPr lang="en-US" altLang="ja-JP" dirty="0"/>
          </a:p>
          <a:p>
            <a:pPr algn="just"/>
            <a:r>
              <a:rPr lang="ja-JP" altLang="en-US" dirty="0" smtClean="0"/>
              <a:t>　一度</a:t>
            </a:r>
            <a:r>
              <a:rPr lang="ja-JP" altLang="en-US" dirty="0"/>
              <a:t>に複数のことを伝えようとすると、いくつか内容が抜け落ちて伝わらないことがあります。そのため、伝えたことを忘れてしまったり、一つしか実行していなかったりすることがありますが、これは、意欲がなかったり、反抗しているわけではありません。</a:t>
            </a:r>
            <a:endParaRPr lang="en-US" altLang="ja-JP" dirty="0"/>
          </a:p>
          <a:p>
            <a:pPr algn="just"/>
            <a:r>
              <a:rPr lang="ja-JP" altLang="en-US" dirty="0"/>
              <a:t>　「〇〇をして、その次に〇〇をして、終わったら〇〇をしてください」ではなく、「〇〇をしてください」と短く伝え、一つのことが終わってから次のことを伝えるなど、本人の理解度に応じて、一つひとつ伝えたり、必要に応じてやることを具体的にメモに書いて渡したりすることが大切です</a:t>
            </a:r>
            <a:r>
              <a:rPr lang="ja-JP" altLang="en-US" dirty="0" smtClean="0"/>
              <a:t>。</a:t>
            </a:r>
            <a:endParaRPr lang="en-US" altLang="ja-JP" dirty="0" smtClean="0"/>
          </a:p>
          <a:p>
            <a:pPr algn="just"/>
            <a:r>
              <a:rPr lang="ja-JP" altLang="en-US" dirty="0"/>
              <a:t>　知的障がいの</a:t>
            </a:r>
            <a:r>
              <a:rPr lang="ja-JP" altLang="en-US" dirty="0" smtClean="0"/>
              <a:t>ある子供に</a:t>
            </a:r>
            <a:r>
              <a:rPr lang="ja-JP" altLang="en-US" dirty="0"/>
              <a:t>説明がうまく</a:t>
            </a:r>
            <a:r>
              <a:rPr lang="ja-JP" altLang="en-US" dirty="0" smtClean="0"/>
              <a:t>伝わらない時は</a:t>
            </a:r>
            <a:r>
              <a:rPr lang="ja-JP" altLang="en-US" dirty="0"/>
              <a:t>、「複数の指示や複雑な説明になっていないか」を確認するようにします。</a:t>
            </a:r>
            <a:endParaRPr lang="en-US" altLang="ja-JP" dirty="0"/>
          </a:p>
        </p:txBody>
      </p:sp>
      <p:sp>
        <p:nvSpPr>
          <p:cNvPr id="4" name="スライド番号プレースホルダー 3"/>
          <p:cNvSpPr>
            <a:spLocks noGrp="1"/>
          </p:cNvSpPr>
          <p:nvPr>
            <p:ph type="sldNum" sz="quarter" idx="5"/>
          </p:nvPr>
        </p:nvSpPr>
        <p:spPr/>
        <p:txBody>
          <a:bodyPr/>
          <a:lstStyle/>
          <a:p>
            <a:fld id="{405BCA09-F9CF-6843-B730-55DAB7C4E2FC}" type="slidenum">
              <a:rPr lang="ja-JP" altLang="en-US" smtClean="0"/>
              <a:pPr/>
              <a:t>10</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431506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それでは、ここからは、知的障がいの特性を踏まえて、具体的な関わり方の工夫を考えてみましょう。</a:t>
            </a:r>
            <a:endParaRPr lang="en-US" altLang="ja-JP" dirty="0"/>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dirty="0"/>
              <a:t>　（次のスライド</a:t>
            </a:r>
            <a:r>
              <a:rPr lang="en-US" altLang="ja-JP" dirty="0"/>
              <a:t>【</a:t>
            </a:r>
            <a:r>
              <a:rPr lang="ja-JP" altLang="en-US" dirty="0"/>
              <a:t>演習シート</a:t>
            </a:r>
            <a:r>
              <a:rPr lang="en-US" altLang="ja-JP" dirty="0"/>
              <a:t>】</a:t>
            </a:r>
            <a:r>
              <a:rPr lang="ja-JP" altLang="en-US" dirty="0" smtClean="0"/>
              <a:t>をＡ５</a:t>
            </a:r>
            <a:r>
              <a:rPr lang="ja-JP" altLang="en-US" dirty="0"/>
              <a:t>又はＡ４サイズで配付しておく。）</a:t>
            </a:r>
            <a:endParaRPr lang="en-US" altLang="ja-JP" dirty="0"/>
          </a:p>
          <a:p>
            <a:pPr algn="just"/>
            <a:endParaRPr lang="en-US" altLang="ja-JP" dirty="0"/>
          </a:p>
          <a:p>
            <a:pPr algn="just"/>
            <a:r>
              <a:rPr lang="ja-JP" altLang="en-US" dirty="0"/>
              <a:t>　こちらのスライドは、東京都保健福祉局の</a:t>
            </a:r>
            <a:r>
              <a:rPr lang="en-US" altLang="ja-JP" dirty="0"/>
              <a:t>Web</a:t>
            </a:r>
            <a:r>
              <a:rPr lang="ja-JP" altLang="en-US" dirty="0"/>
              <a:t>ページに掲載されている、知的障</a:t>
            </a:r>
            <a:r>
              <a:rPr lang="ja-JP" altLang="en-US" dirty="0" smtClean="0"/>
              <a:t>がいの特性を</a:t>
            </a:r>
            <a:r>
              <a:rPr lang="ja-JP" altLang="en-US" dirty="0"/>
              <a:t>紹介するページを参考に作成したものです。知的障が</a:t>
            </a:r>
            <a:r>
              <a:rPr lang="ja-JP" altLang="en-US" dirty="0" smtClean="0"/>
              <a:t>いの特性について</a:t>
            </a:r>
            <a:r>
              <a:rPr lang="ja-JP" altLang="en-US" dirty="0"/>
              <a:t>いくつか例を挙げましたが、実際の生活場面では、スライドのような困難さを感じる場面があるのではないでしょうか。</a:t>
            </a:r>
            <a:endParaRPr lang="en-US" altLang="ja-JP" dirty="0"/>
          </a:p>
          <a:p>
            <a:pPr algn="just"/>
            <a:r>
              <a:rPr lang="ja-JP" altLang="en-US" dirty="0"/>
              <a:t>　このスライドのような困難さを抱えている知的障がいの</a:t>
            </a:r>
            <a:r>
              <a:rPr lang="ja-JP" altLang="en-US" dirty="0" smtClean="0"/>
              <a:t>ある子供が</a:t>
            </a:r>
            <a:r>
              <a:rPr lang="ja-JP" altLang="en-US" dirty="0"/>
              <a:t>いた場合</a:t>
            </a:r>
            <a:r>
              <a:rPr lang="ja-JP" altLang="en-US" dirty="0" smtClean="0"/>
              <a:t>、皆さんは</a:t>
            </a:r>
            <a:r>
              <a:rPr lang="ja-JP" altLang="en-US" dirty="0"/>
              <a:t>、どのような関わり方の工夫を行うでしょうか。</a:t>
            </a:r>
            <a:endParaRPr lang="en-US" altLang="ja-JP" dirty="0"/>
          </a:p>
          <a:p>
            <a:pPr algn="just"/>
            <a:r>
              <a:rPr lang="ja-JP" altLang="en-US" dirty="0"/>
              <a:t>　関わり方の工夫を考えてみましょう。</a:t>
            </a:r>
            <a:endParaRPr lang="en-US" altLang="ja-JP" dirty="0"/>
          </a:p>
          <a:p>
            <a:pPr algn="just"/>
            <a:endParaRPr lang="en-US" altLang="ja-JP" dirty="0"/>
          </a:p>
          <a:p>
            <a:pPr algn="just"/>
            <a:r>
              <a:rPr lang="ja-JP" altLang="en-US" dirty="0"/>
              <a:t>＜演習の進め方の例＞</a:t>
            </a:r>
            <a:endParaRPr lang="en-US" altLang="ja-JP" dirty="0"/>
          </a:p>
          <a:p>
            <a:pPr algn="just"/>
            <a:r>
              <a:rPr lang="ja-JP" altLang="en-US" dirty="0"/>
              <a:t>①　個人思考（５分）</a:t>
            </a:r>
            <a:endParaRPr lang="en-US" altLang="ja-JP" dirty="0"/>
          </a:p>
          <a:p>
            <a:pPr algn="just"/>
            <a:r>
              <a:rPr lang="ja-JP" altLang="en-US" dirty="0" smtClean="0"/>
              <a:t>・</a:t>
            </a:r>
            <a:r>
              <a:rPr lang="ja-JP" altLang="en-US" dirty="0"/>
              <a:t>３つの例について、考えた対応を記入します。</a:t>
            </a:r>
            <a:endParaRPr lang="en-US" altLang="ja-JP" dirty="0"/>
          </a:p>
          <a:p>
            <a:pPr algn="just"/>
            <a:r>
              <a:rPr lang="ja-JP" altLang="en-US" dirty="0"/>
              <a:t>②　交流（</a:t>
            </a:r>
            <a:r>
              <a:rPr lang="en-US" altLang="ja-JP" dirty="0"/>
              <a:t>10</a:t>
            </a:r>
            <a:r>
              <a:rPr lang="ja-JP" altLang="en-US" dirty="0"/>
              <a:t>分）</a:t>
            </a:r>
            <a:endParaRPr lang="en-US" altLang="ja-JP" dirty="0"/>
          </a:p>
          <a:p>
            <a:pPr algn="just"/>
            <a:r>
              <a:rPr lang="ja-JP" altLang="en-US" dirty="0" smtClean="0"/>
              <a:t>・</a:t>
            </a:r>
            <a:r>
              <a:rPr lang="ja-JP" altLang="en-US" dirty="0"/>
              <a:t>受講者同士や指導</a:t>
            </a:r>
            <a:r>
              <a:rPr lang="ja-JP" altLang="en-US" dirty="0" smtClean="0"/>
              <a:t>教諭と</a:t>
            </a:r>
            <a:r>
              <a:rPr lang="ja-JP" altLang="en-US" dirty="0"/>
              <a:t>交流しましょう。</a:t>
            </a:r>
            <a:endParaRPr lang="en-US" altLang="ja-JP" dirty="0"/>
          </a:p>
          <a:p>
            <a:pPr algn="just"/>
            <a:r>
              <a:rPr lang="ja-JP" altLang="en-US" dirty="0" smtClean="0"/>
              <a:t>・</a:t>
            </a:r>
            <a:r>
              <a:rPr lang="ja-JP" altLang="en-US" dirty="0"/>
              <a:t>順番に①を発表し、他にも考えられる対応について意見交流しましょう。</a:t>
            </a:r>
            <a:endParaRPr lang="en-US" altLang="ja-JP" dirty="0"/>
          </a:p>
          <a:p>
            <a:pPr algn="just"/>
            <a:endParaRPr lang="en-US" altLang="ja-JP" dirty="0"/>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dirty="0"/>
              <a:t>☆　指導</a:t>
            </a:r>
            <a:r>
              <a:rPr lang="ja-JP" altLang="en-US" dirty="0" smtClean="0"/>
              <a:t>教諭は</a:t>
            </a:r>
            <a:r>
              <a:rPr lang="ja-JP" altLang="en-US" dirty="0"/>
              <a:t>、受講者が具体的にイメージして考えることができるよう、日常の指導の中で自身が行っている関わりや他</a:t>
            </a:r>
            <a:r>
              <a:rPr lang="ja-JP" altLang="en-US" dirty="0" smtClean="0"/>
              <a:t>の教員の</a:t>
            </a:r>
            <a:r>
              <a:rPr lang="ja-JP" altLang="en-US" dirty="0"/>
              <a:t>対応を思い出し、振り返るよう促す。</a:t>
            </a:r>
            <a:endParaRPr lang="en-US" altLang="ja-JP" dirty="0"/>
          </a:p>
          <a:p>
            <a:pPr algn="just"/>
            <a:r>
              <a:rPr lang="ja-JP" altLang="en-US" dirty="0" smtClean="0"/>
              <a:t>☆　指導教諭は</a:t>
            </a:r>
            <a:r>
              <a:rPr lang="ja-JP" altLang="en-US" dirty="0"/>
              <a:t>、受講者が対応について理解できるよう、交流の場面で、経験談や実践などの実際に行っている対応や工夫について説明する。</a:t>
            </a:r>
            <a:endParaRPr lang="en-US" altLang="ja-JP" dirty="0"/>
          </a:p>
        </p:txBody>
      </p:sp>
      <p:sp>
        <p:nvSpPr>
          <p:cNvPr id="4" name="スライド番号プレースホルダー 3"/>
          <p:cNvSpPr>
            <a:spLocks noGrp="1"/>
          </p:cNvSpPr>
          <p:nvPr>
            <p:ph type="sldNum" sz="quarter" idx="10"/>
          </p:nvPr>
        </p:nvSpPr>
        <p:spPr/>
        <p:txBody>
          <a:bodyPr/>
          <a:lstStyle/>
          <a:p>
            <a:fld id="{405BCA09-F9CF-6843-B730-55DAB7C4E2FC}" type="slidenum">
              <a:rPr lang="ja-JP" altLang="en-US" smtClean="0"/>
              <a:pPr/>
              <a:t>11</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546211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（時間経過後、説明する。）</a:t>
            </a:r>
            <a:endParaRPr lang="en-US" altLang="ja-JP" dirty="0"/>
          </a:p>
          <a:p>
            <a:pPr algn="just"/>
            <a:r>
              <a:rPr lang="ja-JP" altLang="en-US" dirty="0"/>
              <a:t>　</a:t>
            </a:r>
            <a:endParaRPr lang="en-US" altLang="ja-JP" dirty="0"/>
          </a:p>
          <a:p>
            <a:pPr algn="just"/>
            <a:r>
              <a:rPr lang="ja-JP" altLang="en-US" dirty="0"/>
              <a:t>　例えば、①の場合は、本人のできることに目を向けて課題を設定することで自信を持って取り組めるかもしれません。また、視覚的な情報やモデルを見せて、意思を確認するなどにより、課題の内容を理解したり、見通し</a:t>
            </a:r>
            <a:r>
              <a:rPr lang="ja-JP" altLang="en-US" dirty="0" smtClean="0"/>
              <a:t>を持つこと</a:t>
            </a:r>
            <a:r>
              <a:rPr lang="ja-JP" altLang="en-US" dirty="0"/>
              <a:t>ができるのではないでしょうか。</a:t>
            </a:r>
            <a:endParaRPr lang="en-US" altLang="ja-JP" dirty="0"/>
          </a:p>
          <a:p>
            <a:pPr algn="just"/>
            <a:r>
              <a:rPr lang="ja-JP" altLang="en-US" dirty="0"/>
              <a:t>　②の場合は、言葉だけではなく、やることをメモに書いて伝えたり、ひとつひとつ指示を出すと分かりやすくなるかもしれません。</a:t>
            </a:r>
            <a:endParaRPr lang="en-US" altLang="ja-JP" dirty="0"/>
          </a:p>
          <a:p>
            <a:pPr algn="just"/>
            <a:r>
              <a:rPr lang="ja-JP" altLang="en-US" dirty="0"/>
              <a:t>　③の場合は、漢字に振り仮名があると、書かれている内容を理解して行動できるかもしれません。</a:t>
            </a:r>
            <a:endParaRPr lang="en-US" altLang="ja-JP" dirty="0"/>
          </a:p>
          <a:p>
            <a:pPr algn="just"/>
            <a:endParaRPr lang="en-US" altLang="ja-JP" dirty="0"/>
          </a:p>
          <a:p>
            <a:pPr algn="just"/>
            <a:r>
              <a:rPr lang="ja-JP" altLang="en-US" dirty="0"/>
              <a:t>　知的障がいの</a:t>
            </a:r>
            <a:r>
              <a:rPr lang="ja-JP" altLang="en-US" dirty="0" smtClean="0"/>
              <a:t>ある子供に</a:t>
            </a:r>
            <a:r>
              <a:rPr lang="ja-JP" altLang="en-US" dirty="0"/>
              <a:t>関わる際は、本人の行動観察や各種の発達検査、保護者などへの聞き取りから、</a:t>
            </a:r>
            <a:r>
              <a:rPr lang="ja-JP" altLang="en-US" dirty="0" smtClean="0"/>
              <a:t>その子供の</a:t>
            </a:r>
            <a:r>
              <a:rPr lang="ja-JP" altLang="en-US" dirty="0"/>
              <a:t>発達像を捉えるとともに、どのような支援があると分かりやすいのか、本人が力を発揮できるかを考えながら関わることが大切です。</a:t>
            </a:r>
            <a:endParaRPr lang="en-US" altLang="ja-JP" dirty="0"/>
          </a:p>
          <a:p>
            <a:pPr algn="just"/>
            <a:endParaRPr lang="en-US" altLang="ja-JP" dirty="0"/>
          </a:p>
          <a:p>
            <a:pPr algn="just"/>
            <a:r>
              <a:rPr lang="ja-JP" altLang="en-US" dirty="0"/>
              <a:t>　これで、「知的障がいの特性と基本的な対応」の研修を終わります。</a:t>
            </a:r>
            <a:endParaRPr lang="en-US" altLang="ja-JP" dirty="0"/>
          </a:p>
        </p:txBody>
      </p:sp>
      <p:sp>
        <p:nvSpPr>
          <p:cNvPr id="4" name="スライド番号プレースホルダー 3"/>
          <p:cNvSpPr>
            <a:spLocks noGrp="1"/>
          </p:cNvSpPr>
          <p:nvPr>
            <p:ph type="sldNum" sz="quarter" idx="10"/>
          </p:nvPr>
        </p:nvSpPr>
        <p:spPr/>
        <p:txBody>
          <a:bodyPr/>
          <a:lstStyle/>
          <a:p>
            <a:fld id="{405BCA09-F9CF-6843-B730-55DAB7C4E2FC}" type="slidenum">
              <a:rPr lang="ja-JP" altLang="en-US" smtClean="0"/>
              <a:pPr/>
              <a:t>12</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501278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文部科学省から出された「障害のある子供の教育支援の手引」に示されている定義を確認します。</a:t>
            </a:r>
            <a:endParaRPr lang="en-US" altLang="ja-JP" dirty="0"/>
          </a:p>
          <a:p>
            <a:pPr algn="just"/>
            <a:r>
              <a:rPr lang="ja-JP" altLang="en-US" dirty="0"/>
              <a:t>　「知的障害とは、一般に、同年齢の子供と比べて、</a:t>
            </a:r>
            <a:r>
              <a:rPr lang="en-US" altLang="ja-JP" dirty="0"/>
              <a:t>『</a:t>
            </a:r>
            <a:r>
              <a:rPr lang="ja-JP" altLang="en-US" dirty="0"/>
              <a:t>認知や言語などにかかわる知的機能</a:t>
            </a:r>
            <a:r>
              <a:rPr lang="en-US" altLang="ja-JP" dirty="0"/>
              <a:t>』</a:t>
            </a:r>
            <a:r>
              <a:rPr lang="ja-JP" altLang="en-US" dirty="0"/>
              <a:t>の発達に遅れが認められ、</a:t>
            </a:r>
            <a:r>
              <a:rPr lang="en-US" altLang="ja-JP" dirty="0"/>
              <a:t>『</a:t>
            </a:r>
            <a:r>
              <a:rPr lang="ja-JP" altLang="en-US" dirty="0"/>
              <a:t>他人との意思の交換、日常生活や社会生活、安全、仕事、余暇利用などについての適応能力</a:t>
            </a:r>
            <a:r>
              <a:rPr lang="en-US" altLang="ja-JP" dirty="0"/>
              <a:t>』</a:t>
            </a:r>
            <a:r>
              <a:rPr lang="ja-JP" altLang="en-US" dirty="0"/>
              <a:t>も不十分であり、特別な支援や配慮が必要な状態とされている。また、その状態は、環境的・社会的条件で変わり得る可能性があると言われている。」とあります。</a:t>
            </a:r>
            <a:endParaRPr lang="en-US" altLang="ja-JP" dirty="0"/>
          </a:p>
          <a:p>
            <a:pPr algn="just"/>
            <a:r>
              <a:rPr lang="ja-JP" altLang="en-US" dirty="0"/>
              <a:t>　赤で示したところは、いわゆる「知的機能」と呼ばれる内容で、青で示したところは、いわゆる「適応行動」と呼ばれる内容です。</a:t>
            </a:r>
            <a:endParaRPr lang="en-US" altLang="ja-JP" dirty="0"/>
          </a:p>
        </p:txBody>
      </p:sp>
      <p:sp>
        <p:nvSpPr>
          <p:cNvPr id="4" name="スライド番号プレースホルダー 3"/>
          <p:cNvSpPr>
            <a:spLocks noGrp="1"/>
          </p:cNvSpPr>
          <p:nvPr>
            <p:ph type="sldNum" sz="quarter" idx="10"/>
          </p:nvPr>
        </p:nvSpPr>
        <p:spPr/>
        <p:txBody>
          <a:bodyPr/>
          <a:lstStyle/>
          <a:p>
            <a:fld id="{B850BA8D-DE6D-4559-85CC-9C0B8FDC9400}" type="slidenum">
              <a:rPr lang="ja-JP" altLang="en-US" smtClean="0"/>
              <a:pPr/>
              <a:t>2</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44376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まずは、知的機能について確認しましょう。</a:t>
            </a:r>
            <a:endParaRPr lang="en-US" altLang="ja-JP" dirty="0"/>
          </a:p>
          <a:p>
            <a:pPr algn="just"/>
            <a:r>
              <a:rPr lang="ja-JP" altLang="en-US" dirty="0"/>
              <a:t>　知的機能とは、認知や言語、記憶や学習、判断などに関係する機能のことを指し、「その発達に明らかな遅れがある」ということは、同年齢の子供と比較した際に、これらの機能に平均的な水準より明らかな遅れがある状態を指します。</a:t>
            </a:r>
            <a:endParaRPr lang="en-US" altLang="ja-JP" dirty="0"/>
          </a:p>
          <a:p>
            <a:pPr algn="just"/>
            <a:r>
              <a:rPr lang="ja-JP" altLang="en-US" dirty="0"/>
              <a:t>　知的機能の発達の明らかな遅れについては、国内及び国外の精神医学書等では、おおむね知能指数が</a:t>
            </a:r>
            <a:r>
              <a:rPr lang="en-US" altLang="ja-JP" dirty="0"/>
              <a:t>70</a:t>
            </a:r>
            <a:r>
              <a:rPr lang="ja-JP" altLang="en-US" dirty="0"/>
              <a:t>～</a:t>
            </a:r>
            <a:r>
              <a:rPr lang="en-US" altLang="ja-JP" dirty="0"/>
              <a:t>75</a:t>
            </a:r>
            <a:r>
              <a:rPr lang="ja-JP" altLang="en-US" dirty="0"/>
              <a:t>程度以下を平均的水準以下としていますが、判断に当たっては、使用した知能検査等の誤差の範囲や検査時の身体や心理的状態、検査者との信頼関係の状態などの影響を考慮する必要があります。 </a:t>
            </a:r>
            <a:endParaRPr lang="en-US" altLang="ja-JP" dirty="0"/>
          </a:p>
          <a:p>
            <a:pPr lvl="0" algn="just"/>
            <a:r>
              <a:rPr lang="ja-JP" altLang="en-US" dirty="0"/>
              <a:t>　</a:t>
            </a:r>
            <a:r>
              <a:rPr lang="ja-JP" altLang="en-US" dirty="0" smtClean="0"/>
              <a:t>また、</a:t>
            </a:r>
            <a:r>
              <a:rPr lang="ja-JP" altLang="en-US" dirty="0"/>
              <a:t>検査や調査、観察などによって得られた資料は</a:t>
            </a:r>
            <a:r>
              <a:rPr lang="ja-JP" altLang="en-US" dirty="0" smtClean="0"/>
              <a:t>、子供の</a:t>
            </a:r>
            <a:r>
              <a:rPr lang="ja-JP" altLang="en-US" dirty="0"/>
              <a:t>実態の全てを表しているのではなく、幾つかの視点から捉えた実態の一部であり、更にそれらは、ある時点のある条件下の状態であることに留意する必要があります。</a:t>
            </a:r>
          </a:p>
          <a:p>
            <a:pPr lvl="0" algn="just"/>
            <a:r>
              <a:rPr lang="ja-JP" altLang="en-US" dirty="0"/>
              <a:t>　</a:t>
            </a:r>
            <a:r>
              <a:rPr lang="ja-JP" altLang="en-US" dirty="0" smtClean="0"/>
              <a:t>更に、</a:t>
            </a:r>
            <a:r>
              <a:rPr lang="ja-JP" altLang="en-US" dirty="0"/>
              <a:t>知的機能の発達の状況を把握する上では、知能検査の結果がほぼ同じであっても、生活年齢や経験などによって、その状態像が大きく異なる場合もあることに留意する必要があります。 </a:t>
            </a:r>
            <a:endParaRPr lang="en-US" altLang="ja-JP" dirty="0"/>
          </a:p>
        </p:txBody>
      </p:sp>
      <p:sp>
        <p:nvSpPr>
          <p:cNvPr id="4" name="スライド番号プレースホルダー 3"/>
          <p:cNvSpPr>
            <a:spLocks noGrp="1"/>
          </p:cNvSpPr>
          <p:nvPr>
            <p:ph type="sldNum" sz="quarter" idx="10"/>
          </p:nvPr>
        </p:nvSpPr>
        <p:spPr/>
        <p:txBody>
          <a:bodyPr/>
          <a:lstStyle/>
          <a:p>
            <a:fld id="{405BCA09-F9CF-6843-B730-55DAB7C4E2FC}" type="slidenum">
              <a:rPr lang="ja-JP" altLang="en-US" smtClean="0"/>
              <a:pPr/>
              <a:t>3</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421782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次に適応行動についてです。</a:t>
            </a:r>
            <a:endParaRPr lang="en-US" altLang="ja-JP" dirty="0"/>
          </a:p>
          <a:p>
            <a:pPr algn="just"/>
            <a:r>
              <a:rPr lang="ja-JP" altLang="en-US" dirty="0"/>
              <a:t>　適応行動とは、「日常生活において機能するために人々が学習した、概念的、社会的及び実用的なスキルの集合</a:t>
            </a:r>
            <a:r>
              <a:rPr lang="ja-JP" altLang="en-US" dirty="0" smtClean="0"/>
              <a:t>」と</a:t>
            </a:r>
            <a:r>
              <a:rPr lang="ja-JP" altLang="en-US" dirty="0"/>
              <a:t>されています。</a:t>
            </a:r>
            <a:endParaRPr lang="en-US" altLang="ja-JP" dirty="0"/>
          </a:p>
          <a:p>
            <a:pPr algn="just"/>
            <a:r>
              <a:rPr lang="ja-JP" altLang="en-US" dirty="0"/>
              <a:t>　適応行動に困難さがあるということは、適応能力が十分に育って</a:t>
            </a:r>
            <a:r>
              <a:rPr lang="ja-JP" altLang="en-US" dirty="0" smtClean="0"/>
              <a:t>いない状態を指します。具体的</a:t>
            </a:r>
            <a:r>
              <a:rPr lang="ja-JP" altLang="en-US" dirty="0"/>
              <a:t>には、他人との意思の交換、日常生活や社会生活、安全、仕事、余暇利用などについて、その年齢段階に標準的に要求されるまでには至っていないということであり、適応行動の習得や習熟に困難があるために、実際の生活において支障や不利益を来している状態を指します。</a:t>
            </a:r>
            <a:endParaRPr lang="en-US" altLang="ja-JP" dirty="0"/>
          </a:p>
          <a:p>
            <a:pPr algn="just"/>
            <a:r>
              <a:rPr lang="ja-JP" altLang="en-US" dirty="0"/>
              <a:t>　適応行動の困難さの有無を判断する場合は</a:t>
            </a:r>
            <a:r>
              <a:rPr lang="ja-JP" altLang="en-US" dirty="0" smtClean="0"/>
              <a:t>、子供一人一人</a:t>
            </a:r>
            <a:r>
              <a:rPr lang="ja-JP" altLang="en-US" dirty="0"/>
              <a:t>に必要な支援</a:t>
            </a:r>
            <a:r>
              <a:rPr lang="ja-JP" altLang="en-US"/>
              <a:t>や</a:t>
            </a:r>
            <a:r>
              <a:rPr lang="ja-JP" altLang="en-US" smtClean="0"/>
              <a:t>配慮無しに</a:t>
            </a:r>
            <a:r>
              <a:rPr lang="ja-JP" altLang="en-US" dirty="0"/>
              <a:t>、適応行動の習得が可能であるかということや、同じ年齢段階の者に標準的に要求されるものと同様の適応行動をとることが可能であるかどうかを把握しておく必要があります。</a:t>
            </a:r>
            <a:endParaRPr lang="en-US" altLang="ja-JP" dirty="0"/>
          </a:p>
        </p:txBody>
      </p:sp>
      <p:sp>
        <p:nvSpPr>
          <p:cNvPr id="4" name="スライド番号プレースホルダー 3"/>
          <p:cNvSpPr>
            <a:spLocks noGrp="1"/>
          </p:cNvSpPr>
          <p:nvPr>
            <p:ph type="sldNum" sz="quarter" idx="10"/>
          </p:nvPr>
        </p:nvSpPr>
        <p:spPr/>
        <p:txBody>
          <a:bodyPr/>
          <a:lstStyle/>
          <a:p>
            <a:fld id="{405BCA09-F9CF-6843-B730-55DAB7C4E2FC}" type="slidenum">
              <a:rPr lang="ja-JP" altLang="en-US" smtClean="0"/>
              <a:pPr/>
              <a:t>4</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02018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特別支援学校学習指導要領解説各教科等編では、適応行動の困難さとしてスライドのような例が示されています。</a:t>
            </a:r>
            <a:endParaRPr lang="en-US" altLang="ja-JP" dirty="0"/>
          </a:p>
          <a:p>
            <a:pPr algn="just"/>
            <a:r>
              <a:rPr lang="ja-JP" altLang="en-US" dirty="0"/>
              <a:t>　知的障がいの</a:t>
            </a:r>
            <a:r>
              <a:rPr lang="ja-JP" altLang="en-US" dirty="0" smtClean="0"/>
              <a:t>ある子供は</a:t>
            </a:r>
            <a:r>
              <a:rPr lang="ja-JP" altLang="en-US" dirty="0"/>
              <a:t>、複雑な事柄</a:t>
            </a:r>
            <a:r>
              <a:rPr lang="ja-JP" altLang="en-US" dirty="0" smtClean="0"/>
              <a:t>や込み入った文章</a:t>
            </a:r>
            <a:r>
              <a:rPr lang="ja-JP" altLang="en-US" dirty="0"/>
              <a:t>・会話の理解が不得手であったり、おつり</a:t>
            </a:r>
            <a:r>
              <a:rPr lang="ja-JP" altLang="en-US" dirty="0" smtClean="0"/>
              <a:t>のやり取りのような</a:t>
            </a:r>
            <a:r>
              <a:rPr lang="ja-JP" altLang="en-US" dirty="0"/>
              <a:t>日常生活の中での計算が苦手だったりすることがあります。</a:t>
            </a:r>
          </a:p>
        </p:txBody>
      </p:sp>
      <p:sp>
        <p:nvSpPr>
          <p:cNvPr id="4" name="スライド番号プレースホルダー 3"/>
          <p:cNvSpPr>
            <a:spLocks noGrp="1"/>
          </p:cNvSpPr>
          <p:nvPr>
            <p:ph type="sldNum" sz="quarter" idx="10"/>
          </p:nvPr>
        </p:nvSpPr>
        <p:spPr/>
        <p:txBody>
          <a:bodyPr/>
          <a:lstStyle/>
          <a:p>
            <a:fld id="{4B3FB645-CEFF-4A9B-86F0-A88E54524A21}" type="slidenum">
              <a:rPr lang="ja-JP" altLang="en-US" smtClean="0"/>
              <a:pPr/>
              <a:t>5</a:t>
            </a:fld>
            <a:endParaRPr lang="ja-JP" altLang="en-US"/>
          </a:p>
        </p:txBody>
      </p:sp>
      <p:sp>
        <p:nvSpPr>
          <p:cNvPr id="7" name="スライド イメージ プレースホルダー 6"/>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860375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ノート プレースホルダ 2"/>
          <p:cNvSpPr>
            <a:spLocks noGrp="1"/>
          </p:cNvSpPr>
          <p:nvPr>
            <p:ph type="body" idx="1"/>
          </p:nvPr>
        </p:nvSpPr>
        <p:spPr>
          <a:xfrm>
            <a:off x="702000" y="4356000"/>
            <a:ext cx="5400000" cy="5327646"/>
          </a:xfrm>
        </p:spPr>
        <p:txBody>
          <a:bodyPr/>
          <a:lstStyle/>
          <a:p>
            <a:pPr algn="just"/>
            <a:r>
              <a:rPr lang="ja-JP" altLang="en-US" dirty="0"/>
              <a:t>　知的障がいのある方に見られる特徴をいくつか紹介します。</a:t>
            </a:r>
            <a:endParaRPr lang="en-US" altLang="ja-JP" dirty="0"/>
          </a:p>
          <a:p>
            <a:pPr algn="just"/>
            <a:r>
              <a:rPr lang="ja-JP" altLang="en-US" dirty="0"/>
              <a:t>　学習技能については、学齢期の子供や成人では、年齢相応に期待される読字・書字・算数などの学習技能の習得が難しく、支援が必要な場合が多くあります。　</a:t>
            </a:r>
            <a:endParaRPr lang="en-US" altLang="ja-JP" dirty="0"/>
          </a:p>
          <a:p>
            <a:pPr algn="just"/>
            <a:r>
              <a:rPr lang="ja-JP" altLang="en-US" dirty="0"/>
              <a:t>　繰り返し取り組めば身に付けることができますが、学んだことを、実際の生活の場面の中で生かすことが難しかったり、時間が経つと忘れてしまうといった特徴があります。</a:t>
            </a:r>
          </a:p>
          <a:p>
            <a:pPr algn="just"/>
            <a:r>
              <a:rPr lang="ja-JP" altLang="en-US" dirty="0"/>
              <a:t>　また、抽象的思考や実行機能、短期記憶の苦手さがあり、計画を立てたり、優先順位をつけることが難しいことがあります</a:t>
            </a:r>
            <a:r>
              <a:rPr lang="ja-JP" altLang="en-US" dirty="0" smtClean="0"/>
              <a:t>。</a:t>
            </a:r>
            <a:endParaRPr lang="en-US" altLang="ja-JP" dirty="0" smtClean="0"/>
          </a:p>
          <a:p>
            <a:pPr algn="just"/>
            <a:r>
              <a:rPr lang="ja-JP" altLang="en-US" dirty="0"/>
              <a:t>　そのため、いくつかのことを同時に行うことが難しかったり、いつもと違う出来事があると、</a:t>
            </a:r>
            <a:r>
              <a:rPr lang="ja-JP" altLang="en-US"/>
              <a:t>どう</a:t>
            </a:r>
            <a:r>
              <a:rPr lang="ja-JP" altLang="en-US" smtClean="0"/>
              <a:t>したら良いか</a:t>
            </a:r>
            <a:r>
              <a:rPr lang="ja-JP" altLang="en-US" dirty="0"/>
              <a:t>が分からず、うまく対応できないなどの様子も</a:t>
            </a:r>
            <a:r>
              <a:rPr lang="ja-JP" altLang="en-US" dirty="0" smtClean="0"/>
              <a:t>見られます。</a:t>
            </a:r>
            <a:endParaRPr lang="en-US" altLang="ja-JP" dirty="0"/>
          </a:p>
          <a:p>
            <a:pPr algn="just"/>
            <a:r>
              <a:rPr lang="ja-JP" altLang="en-US" dirty="0"/>
              <a:t>　コミュニケーション面では、抽象的な言葉や難しい言葉を理解することが苦手だったり、同時にいくつものことを言われたりすると、理解できないことがあります。</a:t>
            </a:r>
            <a:endParaRPr lang="en-US" altLang="ja-JP" dirty="0"/>
          </a:p>
          <a:p>
            <a:pPr algn="just"/>
            <a:r>
              <a:rPr lang="ja-JP" altLang="en-US" dirty="0"/>
              <a:t>　そのため</a:t>
            </a:r>
            <a:r>
              <a:rPr lang="ja-JP" altLang="en-US" dirty="0" smtClean="0"/>
              <a:t>、分からなくて</a:t>
            </a:r>
            <a:r>
              <a:rPr lang="ja-JP" altLang="en-US" dirty="0"/>
              <a:t>も「はい」と言ったり、「いや」となかなか言えなかったりすることや、たくさんのことを話したくても、途中で忘れてしまったり、文章がうまくまとまらず、思っていることをうまく伝えられなかったりすることがあります。</a:t>
            </a:r>
          </a:p>
          <a:p>
            <a:pPr algn="just"/>
            <a:r>
              <a:rPr lang="ja-JP" altLang="en-US" dirty="0"/>
              <a:t>　また、細かい手先を使った作業の遂行や持続が難しく、同年代と比べて、食事や身支度など、身の回りのことの自立に時間</a:t>
            </a:r>
            <a:r>
              <a:rPr lang="ja-JP" altLang="en-US" dirty="0" smtClean="0"/>
              <a:t>が掛かること</a:t>
            </a:r>
            <a:r>
              <a:rPr lang="ja-JP" altLang="en-US" dirty="0"/>
              <a:t>があります。複雑な日常生活上の課題には支援が必要であったり、自立するには長期的な支援が必要であったりする場合があります。</a:t>
            </a:r>
            <a:endParaRPr lang="en-US" altLang="ja-JP" dirty="0"/>
          </a:p>
        </p:txBody>
      </p:sp>
      <p:sp>
        <p:nvSpPr>
          <p:cNvPr id="5" name="スライド番号プレースホルダー 3"/>
          <p:cNvSpPr>
            <a:spLocks noGrp="1"/>
          </p:cNvSpPr>
          <p:nvPr>
            <p:ph type="sldNum" sz="quarter" idx="5"/>
          </p:nvPr>
        </p:nvSpPr>
        <p:spPr/>
        <p:txBody>
          <a:bodyPr/>
          <a:lstStyle/>
          <a:p>
            <a:r>
              <a:rPr lang="ja-JP" altLang="en-US"/>
              <a:t>６</a:t>
            </a:r>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304942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ノート プレースホルダ 2"/>
          <p:cNvSpPr>
            <a:spLocks noGrp="1"/>
          </p:cNvSpPr>
          <p:nvPr>
            <p:ph type="body" idx="1"/>
          </p:nvPr>
        </p:nvSpPr>
        <p:spPr/>
        <p:txBody>
          <a:bodyPr/>
          <a:lstStyle/>
          <a:p>
            <a:pPr algn="just"/>
            <a:r>
              <a:rPr lang="ja-JP" altLang="en-US" dirty="0"/>
              <a:t>　こちらは、知的障がいのある方に起こりやすいことを、年代別で示しています。</a:t>
            </a:r>
            <a:endParaRPr lang="en-US" altLang="ja-JP" dirty="0"/>
          </a:p>
          <a:p>
            <a:pPr lvl="0" algn="just"/>
            <a:r>
              <a:rPr lang="ja-JP" altLang="en-US" dirty="0"/>
              <a:t>　小さい頃は特徴が目立たなくても、年齢が上がり、自分でやらないといけないことが増えると、困りごとが増えて、本人や周りが気付くことがあります。</a:t>
            </a:r>
            <a:endParaRPr lang="en-US" altLang="ja-JP" dirty="0"/>
          </a:p>
          <a:p>
            <a:pPr algn="just"/>
            <a:r>
              <a:rPr lang="ja-JP" altLang="en-US" dirty="0"/>
              <a:t>　一見、</a:t>
            </a:r>
            <a:r>
              <a:rPr lang="ja-JP" altLang="en-US" dirty="0" err="1"/>
              <a:t>障がいを</a:t>
            </a:r>
            <a:r>
              <a:rPr lang="ja-JP" altLang="en-US" dirty="0"/>
              <a:t>感じさせない方もいますが、複雑な会話が苦手であったり、考えるのに少し時間が掛かったり、状況を判断して予想や計画を立てることが難しいという方もいます。</a:t>
            </a:r>
            <a:endParaRPr lang="en-US" altLang="ja-JP" dirty="0"/>
          </a:p>
          <a:p>
            <a:pPr algn="just"/>
            <a:r>
              <a:rPr lang="ja-JP" altLang="en-US" dirty="0"/>
              <a:t>　知的障がいのある方は、日常生活や学校生活の中で、「分からない」経験や「どうしたらいいの？」と困る場面、「</a:t>
            </a:r>
            <a:r>
              <a:rPr lang="ja-JP" altLang="en-US" dirty="0" smtClean="0"/>
              <a:t>精一杯やって</a:t>
            </a:r>
            <a:r>
              <a:rPr lang="ja-JP" altLang="en-US" dirty="0"/>
              <a:t>いるのにまた怒られた」などの経験から、自信を持てず、スライドに示したような気持ちになりやすいと言われています。</a:t>
            </a:r>
            <a:endParaRPr lang="en-US" altLang="ja-JP" dirty="0"/>
          </a:p>
          <a:p>
            <a:pPr algn="just"/>
            <a:r>
              <a:rPr lang="ja-JP" altLang="en-US" dirty="0"/>
              <a:t>　本人や周りの人が特徴を理解すること、そして困りごとに対して特徴に合わせた工夫をしていくことで、より生活しやすくなる可能性があります。</a:t>
            </a:r>
          </a:p>
        </p:txBody>
      </p:sp>
      <p:sp>
        <p:nvSpPr>
          <p:cNvPr id="5" name="スライド番号プレースホルダー 3"/>
          <p:cNvSpPr>
            <a:spLocks noGrp="1"/>
          </p:cNvSpPr>
          <p:nvPr>
            <p:ph type="sldNum" sz="quarter" idx="5"/>
          </p:nvPr>
        </p:nvSpPr>
        <p:spPr/>
        <p:txBody>
          <a:bodyPr/>
          <a:lstStyle/>
          <a:p>
            <a:r>
              <a:rPr lang="ja-JP" altLang="en-US"/>
              <a:t>７</a:t>
            </a:r>
            <a:endParaRPr lang="ja-JP" altLang="en-US" dirty="0"/>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321249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では、特徴と困難さを踏まえ、知的障がいの</a:t>
            </a:r>
            <a:r>
              <a:rPr lang="ja-JP" altLang="en-US" dirty="0" smtClean="0"/>
              <a:t>ある子供に</a:t>
            </a:r>
            <a:r>
              <a:rPr lang="ja-JP" altLang="en-US" dirty="0"/>
              <a:t>「分かりやすく伝える工夫」について説明します。</a:t>
            </a:r>
            <a:endParaRPr lang="en-US" altLang="ja-JP" dirty="0"/>
          </a:p>
          <a:p>
            <a:pPr algn="just"/>
            <a:r>
              <a:rPr lang="ja-JP" altLang="en-US" dirty="0"/>
              <a:t>　始めに、「</a:t>
            </a:r>
            <a:r>
              <a:rPr lang="en-US" altLang="ja-JP" dirty="0"/>
              <a:t>『</a:t>
            </a:r>
            <a:r>
              <a:rPr lang="ja-JP" altLang="en-US" dirty="0"/>
              <a:t>視覚的な情報</a:t>
            </a:r>
            <a:r>
              <a:rPr lang="en-US" altLang="ja-JP" dirty="0"/>
              <a:t>』</a:t>
            </a:r>
            <a:r>
              <a:rPr lang="ja-JP" altLang="en-US" dirty="0"/>
              <a:t>で伝える」です。</a:t>
            </a:r>
            <a:endParaRPr lang="en-US" altLang="ja-JP" dirty="0"/>
          </a:p>
          <a:p>
            <a:pPr algn="just"/>
            <a:r>
              <a:rPr lang="ja-JP" altLang="en-US" dirty="0"/>
              <a:t>　知的障がいの</a:t>
            </a:r>
            <a:r>
              <a:rPr lang="ja-JP" altLang="en-US" dirty="0" smtClean="0"/>
              <a:t>ある子供は</a:t>
            </a:r>
            <a:r>
              <a:rPr lang="ja-JP" altLang="en-US" dirty="0"/>
              <a:t>、目に見えないものや抽象的な概念を理解することが困難な傾向にあります。</a:t>
            </a:r>
            <a:endParaRPr lang="en-US" altLang="ja-JP" dirty="0"/>
          </a:p>
          <a:p>
            <a:pPr algn="just"/>
            <a:r>
              <a:rPr lang="ja-JP" altLang="en-US" dirty="0"/>
              <a:t>　そのような時は、イラストやカード、写真など、視覚的な情報を見せながら説明することにより、分かりやすく伝えることができます。</a:t>
            </a:r>
            <a:endParaRPr lang="en-US" altLang="ja-JP" dirty="0"/>
          </a:p>
          <a:p>
            <a:pPr algn="just"/>
            <a:r>
              <a:rPr lang="ja-JP" altLang="en-US" dirty="0"/>
              <a:t>　市販されているイラストやカードを使用したり</a:t>
            </a:r>
            <a:r>
              <a:rPr lang="ja-JP" altLang="en-US" dirty="0" smtClean="0"/>
              <a:t>、子供が</a:t>
            </a:r>
            <a:r>
              <a:rPr lang="ja-JP" altLang="en-US" dirty="0"/>
              <a:t>日頃使っているおもちゃや食器などを写真に撮って利用したりすることも効果的です。</a:t>
            </a:r>
            <a:endParaRPr lang="en-US" altLang="ja-JP" dirty="0"/>
          </a:p>
          <a:p>
            <a:pPr algn="just"/>
            <a:r>
              <a:rPr lang="ja-JP" altLang="en-US" dirty="0"/>
              <a:t>　また、最近はＩＣＴ機器も普及し、身近に活用できる状況にあります。タブレット端末で写真を撮ったり、イラストやカードを取り込んだりする方法もあるので</a:t>
            </a:r>
            <a:r>
              <a:rPr lang="ja-JP" altLang="en-US" dirty="0" smtClean="0"/>
              <a:t>、子供の</a:t>
            </a:r>
            <a:r>
              <a:rPr lang="ja-JP" altLang="en-US" dirty="0"/>
              <a:t>実態に合った方法を工夫することが大切になります。</a:t>
            </a:r>
          </a:p>
        </p:txBody>
      </p:sp>
      <p:sp>
        <p:nvSpPr>
          <p:cNvPr id="4" name="スライド番号プレースホルダー 3"/>
          <p:cNvSpPr>
            <a:spLocks noGrp="1"/>
          </p:cNvSpPr>
          <p:nvPr>
            <p:ph type="sldNum" sz="quarter" idx="5"/>
          </p:nvPr>
        </p:nvSpPr>
        <p:spPr/>
        <p:txBody>
          <a:bodyPr/>
          <a:lstStyle/>
          <a:p>
            <a:fld id="{405BCA09-F9CF-6843-B730-55DAB7C4E2FC}" type="slidenum">
              <a:rPr lang="ja-JP" altLang="en-US" smtClean="0"/>
              <a:pPr/>
              <a:t>8</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2289674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pPr algn="just"/>
            <a:r>
              <a:rPr lang="ja-JP" altLang="en-US" dirty="0"/>
              <a:t>　次に、「本人の理解度に合わせて具体的に伝える」です。</a:t>
            </a:r>
            <a:endParaRPr lang="en-US" altLang="ja-JP" dirty="0"/>
          </a:p>
          <a:p>
            <a:pPr algn="just"/>
            <a:r>
              <a:rPr lang="ja-JP" altLang="en-US" dirty="0"/>
              <a:t>　知的障がいの</a:t>
            </a:r>
            <a:r>
              <a:rPr lang="ja-JP" altLang="en-US" dirty="0" smtClean="0"/>
              <a:t>ある子供は</a:t>
            </a:r>
            <a:r>
              <a:rPr lang="ja-JP" altLang="en-US" dirty="0"/>
              <a:t>、「これ」や「あれ」、「ちょっと」など、抽象的な表現を理解したり、難しい言葉を理解したりすることが苦手です。</a:t>
            </a:r>
            <a:endParaRPr lang="en-US" altLang="ja-JP" dirty="0"/>
          </a:p>
          <a:p>
            <a:pPr algn="just"/>
            <a:r>
              <a:rPr lang="ja-JP" altLang="en-US" dirty="0"/>
              <a:t>　学校でよく使う「ちゃんと座りましょう」や「早くしてください」といった指示も</a:t>
            </a:r>
            <a:r>
              <a:rPr lang="ja-JP" altLang="en-US" dirty="0" smtClean="0"/>
              <a:t>、教員が</a:t>
            </a:r>
            <a:r>
              <a:rPr lang="ja-JP" altLang="en-US" dirty="0"/>
              <a:t>言う「ちゃんと」がどのような姿なのか、どのように早くすると良いのかが分からないと力の発揮につながりにくい面があります。</a:t>
            </a:r>
            <a:endParaRPr lang="en-US" altLang="ja-JP" dirty="0"/>
          </a:p>
          <a:p>
            <a:pPr algn="just"/>
            <a:r>
              <a:rPr lang="ja-JP" altLang="en-US" dirty="0"/>
              <a:t>　例えば「何分までに終わらせましょう」と伝えたり「背筋を伸ばして、膝に手を置いて座りましょう」と伝えたりするなど</a:t>
            </a:r>
            <a:r>
              <a:rPr lang="ja-JP" altLang="en-US" dirty="0" smtClean="0"/>
              <a:t>、曖昧な</a:t>
            </a:r>
            <a:r>
              <a:rPr lang="ja-JP" altLang="en-US" dirty="0"/>
              <a:t>表現は避け、具体的で分かりやすい伝え方に変換します。また、本人の理解度に応じて、プリントや教科書には平仮名で振り仮名を振るなど、情報を伝わりやすくする工夫も大切です。</a:t>
            </a:r>
            <a:endParaRPr lang="en-US" altLang="ja-JP" dirty="0"/>
          </a:p>
          <a:p>
            <a:pPr algn="just"/>
            <a:r>
              <a:rPr lang="ja-JP" altLang="en-US" dirty="0"/>
              <a:t>　人の話をすぐに理解するというのは障がいの有無を問わず難しいものです。どこまで理解できているのか確認しながら、本人が知っている言葉を使って説明したり</a:t>
            </a:r>
            <a:r>
              <a:rPr lang="ja-JP" altLang="en-US" dirty="0" smtClean="0"/>
              <a:t>、ときに</a:t>
            </a:r>
            <a:r>
              <a:rPr lang="ja-JP" altLang="en-US" dirty="0"/>
              <a:t>は手本を示したりするなど、具体的に伝えることが大切です。</a:t>
            </a:r>
            <a:endParaRPr lang="en-US" altLang="ja-JP" dirty="0"/>
          </a:p>
        </p:txBody>
      </p:sp>
      <p:sp>
        <p:nvSpPr>
          <p:cNvPr id="4" name="スライド番号プレースホルダー 3"/>
          <p:cNvSpPr>
            <a:spLocks noGrp="1"/>
          </p:cNvSpPr>
          <p:nvPr>
            <p:ph type="sldNum" sz="quarter" idx="5"/>
          </p:nvPr>
        </p:nvSpPr>
        <p:spPr/>
        <p:txBody>
          <a:bodyPr/>
          <a:lstStyle/>
          <a:p>
            <a:fld id="{405BCA09-F9CF-6843-B730-55DAB7C4E2FC}" type="slidenum">
              <a:rPr lang="ja-JP" altLang="en-US" smtClean="0"/>
              <a:pPr/>
              <a:t>9</a:t>
            </a:fld>
            <a:endParaRPr lang="ja-JP" altLang="en-US"/>
          </a:p>
        </p:txBody>
      </p:sp>
      <p:sp>
        <p:nvSpPr>
          <p:cNvPr id="6" name="スライド イメージ プレースホルダー 5"/>
          <p:cNvSpPr>
            <a:spLocks noGrp="1" noRot="1" noChangeAspect="1"/>
          </p:cNvSpPr>
          <p:nvPr>
            <p:ph type="sldImg"/>
          </p:nvPr>
        </p:nvSpPr>
        <p:spPr>
          <a:xfrm>
            <a:off x="1003300" y="503238"/>
            <a:ext cx="4800600" cy="3600450"/>
          </a:xfrm>
        </p:spPr>
      </p:sp>
    </p:spTree>
    <p:extLst>
      <p:ext uri="{BB962C8B-B14F-4D97-AF65-F5344CB8AC3E}">
        <p14:creationId xmlns:p14="http://schemas.microsoft.com/office/powerpoint/2010/main" val="1819686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E50FE2A-A1A1-4613-9208-339CAC8F74AD}"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1721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415DB9-4E7F-40E9-8459-B6C0A5930C96}"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3168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E921CB-433F-4876-B259-DF0D2317A1BC}"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038820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FE68321-3810-4513-B866-891ACA031014}"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228318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6B8B52-E6F5-4557-9D4D-863C0DDD24A5}" type="datetime1">
              <a:rPr kumimoji="1" lang="ja-JP" altLang="en-US" smtClean="0"/>
              <a:t>2024/6/3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375785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F77CCD1-A936-4FA7-898E-38036B7D68BC}"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4853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4C842F4-16F4-4F05-BC04-19E5853B835C}" type="datetime1">
              <a:rPr kumimoji="1" lang="ja-JP" altLang="en-US" smtClean="0"/>
              <a:t>2024/6/3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573173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0996830-B881-4A37-9E81-BE5A69EB8B07}" type="datetime1">
              <a:rPr kumimoji="1" lang="ja-JP" altLang="en-US" smtClean="0"/>
              <a:t>2024/6/3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03496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56CA4-E03C-418D-9268-E17D1054D0ED}" type="datetime1">
              <a:rPr kumimoji="1" lang="ja-JP" altLang="en-US" smtClean="0"/>
              <a:t>2024/6/3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8050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D8AD6D1-C73B-4006-9222-665575C06FE2}"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78297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27A0EC-0270-4145-9CC2-5B2060E59E4F}" type="datetime1">
              <a:rPr kumimoji="1" lang="ja-JP" altLang="en-US" smtClean="0"/>
              <a:t>2024/6/3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384682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7E5EF8-8938-4BF5-99E6-1411D3E845CC}" type="datetime1">
              <a:rPr kumimoji="1" lang="ja-JP" altLang="en-US" smtClean="0"/>
              <a:t>2024/6/3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35AD2-8B7B-4CF4-BC66-4791DB21DCBF}" type="slidenum">
              <a:rPr kumimoji="1" lang="ja-JP" altLang="en-US" smtClean="0"/>
              <a:t>‹#›</a:t>
            </a:fld>
            <a:endParaRPr kumimoji="1" lang="ja-JP" altLang="en-US"/>
          </a:p>
        </p:txBody>
      </p:sp>
    </p:spTree>
    <p:extLst>
      <p:ext uri="{BB962C8B-B14F-4D97-AF65-F5344CB8AC3E}">
        <p14:creationId xmlns:p14="http://schemas.microsoft.com/office/powerpoint/2010/main" val="1613817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2425" y="2370484"/>
            <a:ext cx="7862925" cy="1530388"/>
          </a:xfrm>
          <a:solidFill>
            <a:schemeClr val="accent2">
              <a:lumMod val="20000"/>
              <a:lumOff val="80000"/>
            </a:schemeClr>
          </a:solidFill>
          <a:ln w="139700" cmpd="dbl">
            <a:solidFill>
              <a:srgbClr val="FF9B9B"/>
            </a:solidFill>
          </a:ln>
          <a:effectLst>
            <a:outerShdw blurRad="279400" dist="38100" dir="2700000" algn="tl" rotWithShape="0">
              <a:prstClr val="black">
                <a:alpha val="40000"/>
              </a:prstClr>
            </a:outerShdw>
          </a:effectLst>
        </p:spPr>
        <p:txBody>
          <a:bodyPr anchor="ctr">
            <a:noAutofit/>
          </a:bodyPr>
          <a:lstStyle/>
          <a:p>
            <a:pPr>
              <a:lnSpc>
                <a:spcPts val="6000"/>
              </a:lnSpc>
            </a:pPr>
            <a:r>
              <a:rPr kumimoji="1" lang="ja-JP" altLang="en-US" sz="4000" b="1" dirty="0">
                <a:latin typeface="+mj-ea"/>
                <a:cs typeface="メイリオ" panose="020B0604030504040204" pitchFamily="50" charset="-128"/>
              </a:rPr>
              <a:t>知的障がいの特性と基本的な対応</a:t>
            </a:r>
          </a:p>
        </p:txBody>
      </p:sp>
      <p:sp>
        <p:nvSpPr>
          <p:cNvPr id="3" name="サブタイトル 2">
            <a:extLst>
              <a:ext uri="{FF2B5EF4-FFF2-40B4-BE49-F238E27FC236}">
                <a16:creationId xmlns:a16="http://schemas.microsoft.com/office/drawing/2014/main" id="{5A7ABAA5-EA64-D78C-D60B-F3EC749AD621}"/>
              </a:ext>
            </a:extLst>
          </p:cNvPr>
          <p:cNvSpPr>
            <a:spLocks noGrp="1"/>
          </p:cNvSpPr>
          <p:nvPr/>
        </p:nvSpPr>
        <p:spPr>
          <a:xfrm>
            <a:off x="5214636" y="6281459"/>
            <a:ext cx="5629166" cy="365125"/>
          </a:xfrm>
          <a:prstGeom prst="rect">
            <a:avLst/>
          </a:prstGeom>
        </p:spPr>
        <p:txBody>
          <a:bodyPr vert="horz" lIns="91440" tIns="45720" rIns="91440" bIns="45720" rtlCol="0">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endParaRPr kumimoji="1" lang="ja-JP" altLang="en-US" sz="1400" dirty="0">
              <a:latin typeface="+mj-ea"/>
              <a:ea typeface="+mj-ea"/>
              <a:cs typeface="メイリオ" panose="020B0604030504040204" pitchFamily="50" charset="-128"/>
            </a:endParaRPr>
          </a:p>
        </p:txBody>
      </p:sp>
      <p:sp>
        <p:nvSpPr>
          <p:cNvPr id="7" name="サブタイトル 2">
            <a:extLst>
              <a:ext uri="{FF2B5EF4-FFF2-40B4-BE49-F238E27FC236}">
                <a16:creationId xmlns:a16="http://schemas.microsoft.com/office/drawing/2014/main" id="{EA962516-D36D-95A0-5DDE-402A72D4822B}"/>
              </a:ext>
            </a:extLst>
          </p:cNvPr>
          <p:cNvSpPr>
            <a:spLocks noGrp="1"/>
          </p:cNvSpPr>
          <p:nvPr/>
        </p:nvSpPr>
        <p:spPr>
          <a:xfrm>
            <a:off x="652425" y="405880"/>
            <a:ext cx="6552228" cy="431718"/>
          </a:xfrm>
          <a:prstGeom prst="rect">
            <a:avLst/>
          </a:prstGeom>
        </p:spPr>
        <p:txBody>
          <a:bodyPr vert="horz" lIns="91440" tIns="45720" rIns="91440" bIns="45720" rtlCol="0" anchor="ctr">
            <a:normAutofit/>
          </a:bodyPr>
          <a:ls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メイリオ" panose="020B0604030504040204" pitchFamily="50" charset="-128"/>
              </a:rPr>
              <a:t>特別支援学校教員スタート・プログラム（試案）</a:t>
            </a:r>
          </a:p>
        </p:txBody>
      </p:sp>
      <p:sp>
        <p:nvSpPr>
          <p:cNvPr id="8" name="正方形/長方形 3">
            <a:extLst>
              <a:ext uri="{FF2B5EF4-FFF2-40B4-BE49-F238E27FC236}">
                <a16:creationId xmlns:a16="http://schemas.microsoft.com/office/drawing/2014/main" id="{AE2126C1-281F-3B8C-E41E-C4F2D9494260}"/>
              </a:ext>
            </a:extLst>
          </p:cNvPr>
          <p:cNvSpPr/>
          <p:nvPr/>
        </p:nvSpPr>
        <p:spPr>
          <a:xfrm>
            <a:off x="652424" y="837598"/>
            <a:ext cx="4986375" cy="457802"/>
          </a:xfrm>
          <a:prstGeom prst="roundRect">
            <a:avLst>
              <a:gd name="adj" fmla="val 50000"/>
            </a:avLst>
          </a:prstGeom>
          <a:solidFill>
            <a:schemeClr val="accent4"/>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b="1" kern="100" dirty="0">
                <a:solidFill>
                  <a:srgbClr val="000000"/>
                </a:solidFill>
                <a:effectLst/>
                <a:ea typeface="ＭＳ ゴシック" panose="020B0609070205080204" pitchFamily="49" charset="-128"/>
                <a:cs typeface="Times New Roman" panose="02020603050405020304" pitchFamily="18" charset="0"/>
              </a:rPr>
              <a:t>〔セクションⅠ〕基礎基本の理解度アップ</a:t>
            </a:r>
            <a:endParaRPr lang="ja-JP" sz="2400" kern="100" dirty="0">
              <a:effectLst/>
              <a:cs typeface="Times New Roman" panose="02020603050405020304" pitchFamily="18" charset="0"/>
            </a:endParaRPr>
          </a:p>
        </p:txBody>
      </p:sp>
      <p:sp>
        <p:nvSpPr>
          <p:cNvPr id="6" name="スライド番号プレースホルダー 1"/>
          <p:cNvSpPr>
            <a:spLocks noGrp="1"/>
          </p:cNvSpPr>
          <p:nvPr>
            <p:ph type="sldNum" sz="quarter" idx="12"/>
          </p:nvPr>
        </p:nvSpPr>
        <p:spPr>
          <a:xfrm>
            <a:off x="6815137" y="6348047"/>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１</a:t>
            </a:r>
            <a:endParaRPr kumimoji="1" lang="ja-JP" altLang="en-US" dirty="0">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958451" y="5512093"/>
            <a:ext cx="2767804" cy="923330"/>
          </a:xfrm>
          <a:prstGeom prst="rect">
            <a:avLst/>
          </a:prstGeom>
          <a:noFill/>
        </p:spPr>
        <p:txBody>
          <a:bodyPr wrap="square" rtlCol="0">
            <a:spAutoFit/>
          </a:bodyPr>
          <a:lstStyle/>
          <a:p>
            <a:pPr algn="ctr"/>
            <a:r>
              <a:rPr lang="ja-JP" altLang="en-US" dirty="0" smtClean="0"/>
              <a:t>研修動画は</a:t>
            </a:r>
            <a:endParaRPr lang="en-US" altLang="ja-JP" dirty="0" smtClean="0"/>
          </a:p>
          <a:p>
            <a:pPr algn="ctr"/>
            <a:r>
              <a:rPr lang="ja-JP" altLang="en-US" dirty="0" smtClean="0"/>
              <a:t>二次元コードを</a:t>
            </a:r>
            <a:r>
              <a:rPr kumimoji="1" lang="ja-JP" altLang="en-US" dirty="0" smtClean="0"/>
              <a:t>読込み</a:t>
            </a:r>
            <a:endParaRPr kumimoji="1" lang="en-US" altLang="ja-JP" dirty="0" smtClean="0"/>
          </a:p>
          <a:p>
            <a:pPr algn="ctr"/>
            <a:r>
              <a:rPr kumimoji="1" lang="ja-JP" altLang="en-US" dirty="0" smtClean="0"/>
              <a:t>又は、説明原稿を参照</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6637" y="5354633"/>
            <a:ext cx="1238250" cy="1238250"/>
          </a:xfrm>
          <a:prstGeom prst="rect">
            <a:avLst/>
          </a:prstGeom>
          <a:ln>
            <a:solidFill>
              <a:schemeClr val="tx1"/>
            </a:solidFill>
          </a:ln>
        </p:spPr>
      </p:pic>
    </p:spTree>
    <p:extLst>
      <p:ext uri="{BB962C8B-B14F-4D97-AF65-F5344CB8AC3E}">
        <p14:creationId xmlns:p14="http://schemas.microsoft.com/office/powerpoint/2010/main" val="1809105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AB789-033E-A038-58B5-426B7A7A3D94}"/>
              </a:ext>
            </a:extLst>
          </p:cNvPr>
          <p:cNvSpPr>
            <a:spLocks noGrp="1"/>
          </p:cNvSpPr>
          <p:nvPr>
            <p:ph type="title"/>
          </p:nvPr>
        </p:nvSpPr>
        <p:spPr>
          <a:xfrm>
            <a:off x="323224" y="590023"/>
            <a:ext cx="8353350" cy="651597"/>
          </a:xfrm>
        </p:spPr>
        <p:txBody>
          <a:bodyPr anchor="ctr">
            <a:noAutofit/>
          </a:bodyPr>
          <a:lstStyle/>
          <a:p>
            <a:pPr>
              <a:lnSpc>
                <a:spcPct val="100000"/>
              </a:lnSpc>
            </a:pPr>
            <a:r>
              <a:rPr lang="ja-JP" altLang="en-US" sz="2800" dirty="0">
                <a:latin typeface="HG丸ｺﾞｼｯｸM-PRO" panose="020F0600000000000000" pitchFamily="50" charset="-128"/>
                <a:ea typeface="HG丸ｺﾞｼｯｸM-PRO" panose="020F0600000000000000" pitchFamily="50" charset="-128"/>
              </a:rPr>
              <a:t>ウ　一度にたくさん伝えない　</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095EE031-1B19-20E8-9DB7-9C6076F761F2}"/>
              </a:ext>
            </a:extLst>
          </p:cNvPr>
          <p:cNvSpPr>
            <a:spLocks noGrp="1"/>
          </p:cNvSpPr>
          <p:nvPr>
            <p:ph type="sldNum" sz="quarter" idx="12"/>
          </p:nvPr>
        </p:nvSpPr>
        <p:spPr>
          <a:xfrm>
            <a:off x="6926135" y="6314431"/>
            <a:ext cx="2057400" cy="365125"/>
          </a:xfrm>
        </p:spPr>
        <p:txBody>
          <a:bodyPr/>
          <a:lstStyle/>
          <a:p>
            <a:fld id="{CB2FAA30-74E7-DD41-BC03-CBBDDD626F58}" type="slidenum">
              <a:rPr kumimoji="1" lang="ja-JP" altLang="en-US" smtClean="0">
                <a:latin typeface="ＭＳ ゴシック" panose="020B0609070205080204" pitchFamily="49" charset="-128"/>
                <a:ea typeface="ＭＳ ゴシック" panose="020B0609070205080204" pitchFamily="49" charset="-128"/>
              </a:rPr>
              <a:t>10</a:t>
            </a:fld>
            <a:endParaRPr kumimoji="1" lang="ja-JP" altLang="en-US"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99398" y="1407025"/>
            <a:ext cx="8784137" cy="4183567"/>
            <a:chOff x="197863" y="1764398"/>
            <a:chExt cx="8784137" cy="4183567"/>
          </a:xfrm>
        </p:grpSpPr>
        <p:sp>
          <p:nvSpPr>
            <p:cNvPr id="8" name="正方形/長方形 7">
              <a:extLst>
                <a:ext uri="{FF2B5EF4-FFF2-40B4-BE49-F238E27FC236}">
                  <a16:creationId xmlns:a16="http://schemas.microsoft.com/office/drawing/2014/main" id="{6AB5C8A1-7AC2-43CF-B913-4C4F87B16579}"/>
                </a:ext>
              </a:extLst>
            </p:cNvPr>
            <p:cNvSpPr/>
            <p:nvPr/>
          </p:nvSpPr>
          <p:spPr>
            <a:xfrm>
              <a:off x="197863" y="1764398"/>
              <a:ext cx="8784137" cy="1120454"/>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08000" rtlCol="0" anchor="b" anchorCtr="0"/>
            <a:lstStyle/>
            <a:p>
              <a:endParaRPr lang="en-US" altLang="ja-JP" sz="24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内容が抜け落ちてしまったり、忘れてしまったりする。</a:t>
              </a:r>
              <a:endParaRPr lang="en-US" altLang="ja-JP" sz="24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四角形: 角を丸くする 12">
              <a:extLst>
                <a:ext uri="{FF2B5EF4-FFF2-40B4-BE49-F238E27FC236}">
                  <a16:creationId xmlns:a16="http://schemas.microsoft.com/office/drawing/2014/main" id="{91A8EAC6-31C5-4432-B1F6-78C79A15E651}"/>
                </a:ext>
              </a:extLst>
            </p:cNvPr>
            <p:cNvSpPr/>
            <p:nvPr/>
          </p:nvSpPr>
          <p:spPr>
            <a:xfrm>
              <a:off x="3779912" y="3166057"/>
              <a:ext cx="5202088" cy="2781908"/>
            </a:xfrm>
            <a:prstGeom prst="roundRect">
              <a:avLst>
                <a:gd name="adj" fmla="val 1241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r>
                <a:rPr lang="ja-JP" altLang="en-US" sz="2400" dirty="0">
                  <a:solidFill>
                    <a:schemeClr val="tx1"/>
                  </a:solidFill>
                  <a:latin typeface="MS-PGothic"/>
                  <a:ea typeface="ＭＳ ゴシック" panose="020B0609070205080204" pitchFamily="49" charset="-128"/>
                </a:rPr>
                <a:t>　</a:t>
              </a:r>
              <a:endParaRPr lang="en-US" altLang="ja-JP" sz="2400" dirty="0">
                <a:solidFill>
                  <a:schemeClr val="tx1"/>
                </a:solidFill>
                <a:latin typeface="MS-PGothic"/>
                <a:ea typeface="ＭＳ ゴシック" panose="020B0609070205080204" pitchFamily="49" charset="-128"/>
              </a:endParaRPr>
            </a:p>
            <a:p>
              <a:endParaRPr lang="en-US" altLang="ja-JP" sz="2000" dirty="0">
                <a:solidFill>
                  <a:schemeClr val="tx1"/>
                </a:solidFill>
                <a:latin typeface="MS-PGothic"/>
                <a:ea typeface="ＭＳ ゴシック" panose="020B0609070205080204" pitchFamily="49"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本人の理解度に応じて、一つひとつ伝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える。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必要に応じてやることを具体的にメモ</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に書いて伝えたり、渡したりする。</a:t>
              </a: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四角形: 角を丸くする 6">
              <a:extLst>
                <a:ext uri="{FF2B5EF4-FFF2-40B4-BE49-F238E27FC236}">
                  <a16:creationId xmlns:a16="http://schemas.microsoft.com/office/drawing/2014/main" id="{2FFFB3DE-A7EA-40A3-A8CF-4CE678E05523}"/>
                </a:ext>
              </a:extLst>
            </p:cNvPr>
            <p:cNvSpPr/>
            <p:nvPr/>
          </p:nvSpPr>
          <p:spPr>
            <a:xfrm>
              <a:off x="3971369" y="3354638"/>
              <a:ext cx="3593213" cy="437617"/>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関わり方のポイント</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1" name="四角形: 角を丸くする 11">
              <a:extLst>
                <a:ext uri="{FF2B5EF4-FFF2-40B4-BE49-F238E27FC236}">
                  <a16:creationId xmlns:a16="http://schemas.microsoft.com/office/drawing/2014/main" id="{75A88920-B118-4BD6-8354-4E5FDB7CF242}"/>
                </a:ext>
              </a:extLst>
            </p:cNvPr>
            <p:cNvSpPr/>
            <p:nvPr/>
          </p:nvSpPr>
          <p:spPr>
            <a:xfrm>
              <a:off x="350265" y="1888270"/>
              <a:ext cx="1762751" cy="437617"/>
            </a:xfrm>
            <a:prstGeom prst="roundRect">
              <a:avLst/>
            </a:prstGeom>
            <a:solidFill>
              <a:srgbClr val="F2BC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困難さ</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grpSp>
      <p:pic>
        <p:nvPicPr>
          <p:cNvPr id="1028" name="Picture 4" descr="秘書のイラスト「こちらへどうぞ」 | かわいいフリー素材集 いらすとや"/>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6987"/>
          <a:stretch/>
        </p:blipFill>
        <p:spPr bwMode="auto">
          <a:xfrm>
            <a:off x="1621803" y="3063967"/>
            <a:ext cx="2159644" cy="241197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AC79F783-F2B4-A678-BC33-8EDF532ED59F}"/>
              </a:ext>
            </a:extLst>
          </p:cNvPr>
          <p:cNvGrpSpPr/>
          <p:nvPr/>
        </p:nvGrpSpPr>
        <p:grpSpPr>
          <a:xfrm>
            <a:off x="464341" y="2965553"/>
            <a:ext cx="1270003" cy="2597874"/>
            <a:chOff x="464341" y="2794100"/>
            <a:chExt cx="1270003" cy="2597874"/>
          </a:xfrm>
        </p:grpSpPr>
        <p:sp>
          <p:nvSpPr>
            <p:cNvPr id="5" name="正方形/長方形 4">
              <a:extLst>
                <a:ext uri="{FF2B5EF4-FFF2-40B4-BE49-F238E27FC236}">
                  <a16:creationId xmlns:a16="http://schemas.microsoft.com/office/drawing/2014/main" id="{886556B8-DCE6-C8E7-82FA-8B59ABA4FD53}"/>
                </a:ext>
              </a:extLst>
            </p:cNvPr>
            <p:cNvSpPr/>
            <p:nvPr/>
          </p:nvSpPr>
          <p:spPr>
            <a:xfrm>
              <a:off x="464341" y="2794100"/>
              <a:ext cx="1270003" cy="259787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859AD07-43ED-FC11-2514-67509E61F891}"/>
                </a:ext>
              </a:extLst>
            </p:cNvPr>
            <p:cNvSpPr/>
            <p:nvPr/>
          </p:nvSpPr>
          <p:spPr>
            <a:xfrm>
              <a:off x="681635" y="3456106"/>
              <a:ext cx="828000" cy="324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トイレにいく</a:t>
              </a:r>
            </a:p>
          </p:txBody>
        </p:sp>
        <p:sp>
          <p:nvSpPr>
            <p:cNvPr id="12" name="正方形/長方形 11">
              <a:extLst>
                <a:ext uri="{FF2B5EF4-FFF2-40B4-BE49-F238E27FC236}">
                  <a16:creationId xmlns:a16="http://schemas.microsoft.com/office/drawing/2014/main" id="{F8AE8FB2-412A-54D8-84E7-9088E8324187}"/>
                </a:ext>
              </a:extLst>
            </p:cNvPr>
            <p:cNvSpPr/>
            <p:nvPr/>
          </p:nvSpPr>
          <p:spPr>
            <a:xfrm>
              <a:off x="677928" y="3012639"/>
              <a:ext cx="828000" cy="324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きがえる</a:t>
              </a:r>
            </a:p>
          </p:txBody>
        </p:sp>
        <p:sp>
          <p:nvSpPr>
            <p:cNvPr id="13" name="正方形/長方形 12">
              <a:extLst>
                <a:ext uri="{FF2B5EF4-FFF2-40B4-BE49-F238E27FC236}">
                  <a16:creationId xmlns:a16="http://schemas.microsoft.com/office/drawing/2014/main" id="{9C46D778-549D-045A-3941-BE0E70D8A5EF}"/>
                </a:ext>
              </a:extLst>
            </p:cNvPr>
            <p:cNvSpPr/>
            <p:nvPr/>
          </p:nvSpPr>
          <p:spPr>
            <a:xfrm>
              <a:off x="681635" y="3899573"/>
              <a:ext cx="828000" cy="324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ごはんを</a:t>
              </a:r>
              <a:endParaRPr kumimoji="1" lang="en-US" altLang="ja-JP" sz="1050" dirty="0">
                <a:solidFill>
                  <a:schemeClr val="tx1"/>
                </a:solidFill>
              </a:endParaRPr>
            </a:p>
            <a:p>
              <a:pPr algn="ctr"/>
              <a:r>
                <a:rPr kumimoji="1" lang="ja-JP" altLang="en-US" sz="1050" dirty="0">
                  <a:solidFill>
                    <a:schemeClr val="tx1"/>
                  </a:solidFill>
                </a:rPr>
                <a:t>たべる</a:t>
              </a:r>
            </a:p>
          </p:txBody>
        </p:sp>
        <p:sp>
          <p:nvSpPr>
            <p:cNvPr id="14" name="正方形/長方形 13">
              <a:extLst>
                <a:ext uri="{FF2B5EF4-FFF2-40B4-BE49-F238E27FC236}">
                  <a16:creationId xmlns:a16="http://schemas.microsoft.com/office/drawing/2014/main" id="{321AD8B9-49D8-0165-E2BE-6CECED4C55AF}"/>
                </a:ext>
              </a:extLst>
            </p:cNvPr>
            <p:cNvSpPr/>
            <p:nvPr/>
          </p:nvSpPr>
          <p:spPr>
            <a:xfrm>
              <a:off x="681635" y="4343040"/>
              <a:ext cx="828000" cy="324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はみがきを</a:t>
              </a:r>
              <a:endParaRPr kumimoji="1" lang="en-US" altLang="ja-JP" sz="1050" dirty="0">
                <a:solidFill>
                  <a:schemeClr val="tx1"/>
                </a:solidFill>
              </a:endParaRPr>
            </a:p>
            <a:p>
              <a:pPr algn="ctr"/>
              <a:r>
                <a:rPr kumimoji="1" lang="ja-JP" altLang="en-US" sz="1050" dirty="0">
                  <a:solidFill>
                    <a:schemeClr val="tx1"/>
                  </a:solidFill>
                </a:rPr>
                <a:t>する</a:t>
              </a:r>
            </a:p>
          </p:txBody>
        </p:sp>
        <p:sp>
          <p:nvSpPr>
            <p:cNvPr id="16" name="正方形/長方形 15">
              <a:extLst>
                <a:ext uri="{FF2B5EF4-FFF2-40B4-BE49-F238E27FC236}">
                  <a16:creationId xmlns:a16="http://schemas.microsoft.com/office/drawing/2014/main" id="{5D2EF992-90FF-4630-1882-68C95F4A00C8}"/>
                </a:ext>
              </a:extLst>
            </p:cNvPr>
            <p:cNvSpPr/>
            <p:nvPr/>
          </p:nvSpPr>
          <p:spPr>
            <a:xfrm>
              <a:off x="675909" y="4786507"/>
              <a:ext cx="828000" cy="3240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050" dirty="0">
                  <a:solidFill>
                    <a:schemeClr val="tx1"/>
                  </a:solidFill>
                </a:rPr>
                <a:t>ジャンパーを</a:t>
              </a:r>
              <a:endParaRPr kumimoji="1" lang="en-US" altLang="ja-JP" sz="1050" dirty="0">
                <a:solidFill>
                  <a:schemeClr val="tx1"/>
                </a:solidFill>
              </a:endParaRPr>
            </a:p>
            <a:p>
              <a:pPr algn="ctr"/>
              <a:r>
                <a:rPr kumimoji="1" lang="ja-JP" altLang="en-US" sz="1050" dirty="0">
                  <a:solidFill>
                    <a:schemeClr val="tx1"/>
                  </a:solidFill>
                </a:rPr>
                <a:t>きる</a:t>
              </a:r>
            </a:p>
          </p:txBody>
        </p:sp>
      </p:grpSp>
    </p:spTree>
    <p:extLst>
      <p:ext uri="{BB962C8B-B14F-4D97-AF65-F5344CB8AC3E}">
        <p14:creationId xmlns:p14="http://schemas.microsoft.com/office/powerpoint/2010/main" val="370811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938A40-B874-1E52-0447-2E9A1ADDC411}"/>
              </a:ext>
            </a:extLst>
          </p:cNvPr>
          <p:cNvSpPr>
            <a:spLocks noGrp="1"/>
          </p:cNvSpPr>
          <p:nvPr>
            <p:ph type="title"/>
          </p:nvPr>
        </p:nvSpPr>
        <p:spPr>
          <a:xfrm>
            <a:off x="152400" y="600362"/>
            <a:ext cx="8757920" cy="1325563"/>
          </a:xfrm>
        </p:spPr>
        <p:txBody>
          <a:bodyPr>
            <a:noAutofit/>
          </a:bodyPr>
          <a:lstStyle/>
          <a:p>
            <a:r>
              <a:rPr kumimoji="1" lang="ja-JP" altLang="en-US" sz="2800" dirty="0">
                <a:latin typeface="HG丸ｺﾞｼｯｸM-PRO" panose="020F0600000000000000" pitchFamily="50" charset="-128"/>
                <a:ea typeface="HG丸ｺﾞｼｯｸM-PRO" panose="020F0600000000000000" pitchFamily="50" charset="-128"/>
              </a:rPr>
              <a:t>❖　例えば、こんな時、どのような関わり方の</a:t>
            </a:r>
            <a:r>
              <a:rPr lang="ja-JP" altLang="en-US" sz="2800" dirty="0">
                <a:latin typeface="HG丸ｺﾞｼｯｸM-PRO" panose="020F0600000000000000" pitchFamily="50" charset="-128"/>
                <a:ea typeface="HG丸ｺﾞｼｯｸM-PRO" panose="020F0600000000000000" pitchFamily="50" charset="-128"/>
              </a:rPr>
              <a:t>工夫が</a:t>
            </a:r>
            <a:r>
              <a:rPr kumimoji="1" lang="ja-JP" altLang="en-US" sz="2800" dirty="0">
                <a:latin typeface="HG丸ｺﾞｼｯｸM-PRO" panose="020F0600000000000000" pitchFamily="50" charset="-128"/>
                <a:ea typeface="HG丸ｺﾞｼｯｸM-PRO" panose="020F0600000000000000" pitchFamily="50" charset="-128"/>
              </a:rPr>
              <a:t>　</a:t>
            </a:r>
            <a:r>
              <a:rPr kumimoji="1" lang="en-US" altLang="ja-JP" sz="2800" dirty="0">
                <a:latin typeface="HG丸ｺﾞｼｯｸM-PRO" panose="020F0600000000000000" pitchFamily="50" charset="-128"/>
                <a:ea typeface="HG丸ｺﾞｼｯｸM-PRO" panose="020F0600000000000000" pitchFamily="50" charset="-128"/>
              </a:rPr>
              <a:t/>
            </a:r>
            <a:br>
              <a:rPr kumimoji="1" lang="en-US" altLang="ja-JP" sz="2800" dirty="0">
                <a:latin typeface="HG丸ｺﾞｼｯｸM-PRO" panose="020F0600000000000000" pitchFamily="50" charset="-128"/>
                <a:ea typeface="HG丸ｺﾞｼｯｸM-PRO" panose="020F0600000000000000" pitchFamily="50" charset="-128"/>
              </a:rPr>
            </a:br>
            <a:r>
              <a:rPr kumimoji="1" lang="ja-JP" altLang="en-US" sz="2800" dirty="0">
                <a:latin typeface="HG丸ｺﾞｼｯｸM-PRO" panose="020F0600000000000000" pitchFamily="50" charset="-128"/>
                <a:ea typeface="HG丸ｺﾞｼｯｸM-PRO" panose="020F0600000000000000" pitchFamily="50" charset="-128"/>
              </a:rPr>
              <a:t>　考えられるでしょうか</a:t>
            </a:r>
            <a:r>
              <a:rPr kumimoji="1" lang="en-US" altLang="ja-JP" sz="2800" dirty="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FB75B0C3-8532-9BA9-EC3A-24D7D9B4FA12}"/>
              </a:ext>
            </a:extLst>
          </p:cNvPr>
          <p:cNvSpPr>
            <a:spLocks noGrp="1"/>
          </p:cNvSpPr>
          <p:nvPr>
            <p:ph type="sldNum" sz="quarter" idx="12"/>
          </p:nvPr>
        </p:nvSpPr>
        <p:spPr>
          <a:xfrm>
            <a:off x="6852920" y="6371256"/>
            <a:ext cx="2057400" cy="365125"/>
          </a:xfrm>
        </p:spPr>
        <p:txBody>
          <a:bodyPr/>
          <a:lstStyle/>
          <a:p>
            <a:r>
              <a:rPr kumimoji="1" lang="en-US" altLang="ja-JP" dirty="0" smtClean="0">
                <a:latin typeface="ＭＳ ゴシック" panose="020B0609070205080204" pitchFamily="49" charset="-128"/>
                <a:ea typeface="ＭＳ ゴシック" panose="020B0609070205080204" pitchFamily="49" charset="-128"/>
              </a:rPr>
              <a:t>11</a:t>
            </a:r>
            <a:endParaRPr kumimoji="1" lang="ja-JP" altLang="en-US"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9FD395BA-E403-3C0F-203D-27F12F7A967C}"/>
              </a:ext>
            </a:extLst>
          </p:cNvPr>
          <p:cNvSpPr txBox="1"/>
          <p:nvPr/>
        </p:nvSpPr>
        <p:spPr>
          <a:xfrm>
            <a:off x="2686051" y="6087214"/>
            <a:ext cx="6286349" cy="365125"/>
          </a:xfrm>
          <a:prstGeom prst="rect">
            <a:avLst/>
          </a:prstGeom>
          <a:noFill/>
          <a:ln w="12700">
            <a:noFill/>
            <a:prstDash val="sysDash"/>
          </a:ln>
        </p:spPr>
        <p:txBody>
          <a:bodyPr wrap="square" lIns="67500" tIns="35100" rIns="67500" bIns="35100" rtlCol="0" anchor="ctr" anchorCtr="0">
            <a:noAutofit/>
          </a:bodyPr>
          <a:lstStyle/>
          <a:p>
            <a:pPr algn="just"/>
            <a:r>
              <a:rPr lang="ja-JP" altLang="en-US" sz="1400" spc="-100" dirty="0">
                <a:latin typeface="ＭＳ ゴシック" panose="020B0609070205080204" pitchFamily="49" charset="-128"/>
                <a:ea typeface="ＭＳ ゴシック" panose="020B0609070205080204" pitchFamily="49" charset="-128"/>
              </a:rPr>
              <a:t>「心のバリアフリー　つながるやさしさ　ハートシティ東京」東京都保健福祉局</a:t>
            </a:r>
            <a:endParaRPr lang="en-US" altLang="ja-JP" sz="1400" spc="-100" dirty="0">
              <a:latin typeface="ＭＳ ゴシック" panose="020B0609070205080204" pitchFamily="49" charset="-128"/>
              <a:ea typeface="ＭＳ ゴシック" panose="020B0609070205080204" pitchFamily="49" charset="-128"/>
            </a:endParaRPr>
          </a:p>
        </p:txBody>
      </p:sp>
      <p:sp>
        <p:nvSpPr>
          <p:cNvPr id="6" name="テキスト ボックス 5">
            <a:extLst>
              <a:ext uri="{FF2B5EF4-FFF2-40B4-BE49-F238E27FC236}">
                <a16:creationId xmlns:a16="http://schemas.microsoft.com/office/drawing/2014/main" id="{BE99AE92-2905-DADB-419E-46E8473CCED7}"/>
              </a:ext>
            </a:extLst>
          </p:cNvPr>
          <p:cNvSpPr txBox="1"/>
          <p:nvPr/>
        </p:nvSpPr>
        <p:spPr>
          <a:xfrm>
            <a:off x="162000" y="1754699"/>
            <a:ext cx="8820000" cy="584775"/>
          </a:xfrm>
          <a:prstGeom prst="rect">
            <a:avLst/>
          </a:prstGeom>
          <a:noFill/>
        </p:spPr>
        <p:txBody>
          <a:bodyPr wrap="square" rtlCol="0">
            <a:spAutoFit/>
          </a:bodyPr>
          <a:lstStyle/>
          <a:p>
            <a:pPr algn="ctr"/>
            <a:r>
              <a:rPr kumimoji="1" lang="ja-JP" altLang="en-US" sz="3200" dirty="0"/>
              <a:t>①　　　　　　　　　　　②　　　　　　　　　　　③</a:t>
            </a:r>
          </a:p>
        </p:txBody>
      </p:sp>
      <p:grpSp>
        <p:nvGrpSpPr>
          <p:cNvPr id="8" name="グループ化 7">
            <a:extLst>
              <a:ext uri="{FF2B5EF4-FFF2-40B4-BE49-F238E27FC236}">
                <a16:creationId xmlns:a16="http://schemas.microsoft.com/office/drawing/2014/main" id="{26A0BEFA-0886-0D05-C9E4-355D935B38D5}"/>
              </a:ext>
            </a:extLst>
          </p:cNvPr>
          <p:cNvGrpSpPr/>
          <p:nvPr/>
        </p:nvGrpSpPr>
        <p:grpSpPr>
          <a:xfrm>
            <a:off x="152400" y="2273982"/>
            <a:ext cx="8757920" cy="3360062"/>
            <a:chOff x="152400" y="2398476"/>
            <a:chExt cx="8757920" cy="3360062"/>
          </a:xfrm>
        </p:grpSpPr>
        <p:pic>
          <p:nvPicPr>
            <p:cNvPr id="1026" name="Picture 2">
              <a:extLst>
                <a:ext uri="{FF2B5EF4-FFF2-40B4-BE49-F238E27FC236}">
                  <a16:creationId xmlns:a16="http://schemas.microsoft.com/office/drawing/2014/main" id="{BFEE5DA3-7D9C-5ECA-8CB0-DFFAE42C2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84836"/>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E8AC56-E1A3-9AF9-83B9-229C86F07D3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0" b="99750" l="0" r="100000">
                          <a14:foregroundMark x1="59750" y1="14500" x2="59750" y2="14500"/>
                          <a14:foregroundMark x1="33250" y1="11250" x2="33250" y2="11250"/>
                          <a14:foregroundMark x1="32750" y1="17250" x2="32750" y2="17250"/>
                          <a14:foregroundMark x1="36500" y1="25000" x2="36500" y2="25000"/>
                          <a14:foregroundMark x1="48750" y1="26250" x2="48750" y2="26250"/>
                          <a14:foregroundMark x1="52250" y1="27250" x2="52250" y2="27250"/>
                          <a14:foregroundMark x1="53000" y1="79000" x2="53000" y2="79000"/>
                          <a14:foregroundMark x1="44000" y1="76500" x2="44000" y2="76500"/>
                          <a14:foregroundMark x1="60250" y1="76500" x2="60250" y2="76500"/>
                          <a14:foregroundMark x1="57000" y1="70750" x2="57000" y2="70750"/>
                          <a14:foregroundMark x1="33250" y1="9250" x2="40250" y2="9750"/>
                          <a14:foregroundMark x1="41750" y1="87500" x2="62000" y2="71750"/>
                          <a14:foregroundMark x1="6750" y1="63250" x2="14750" y2="59500"/>
                          <a14:foregroundMark x1="27500" y1="15000" x2="73500" y2="14500"/>
                          <a14:foregroundMark x1="40250" y1="84000" x2="64000" y2="76000"/>
                          <a14:backgroundMark x1="53500" y1="36750" x2="55000" y2="56750"/>
                        </a14:backgroundRemoval>
                      </a14:imgEffect>
                    </a14:imgLayer>
                  </a14:imgProps>
                </a:ext>
                <a:ext uri="{28A0092B-C50C-407E-A947-70E740481C1C}">
                  <a14:useLocalDpi xmlns:a14="http://schemas.microsoft.com/office/drawing/2010/main" val="0"/>
                </a:ext>
              </a:extLst>
            </a:blip>
            <a:srcRect/>
            <a:stretch>
              <a:fillRect/>
            </a:stretch>
          </p:blipFill>
          <p:spPr bwMode="auto">
            <a:xfrm>
              <a:off x="3210562" y="2398476"/>
              <a:ext cx="2829560" cy="28295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49CABB-5E12-80DC-C89D-FD69E10896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0080" y="2568298"/>
              <a:ext cx="3190240" cy="31902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グループ化 10">
            <a:extLst>
              <a:ext uri="{FF2B5EF4-FFF2-40B4-BE49-F238E27FC236}">
                <a16:creationId xmlns:a16="http://schemas.microsoft.com/office/drawing/2014/main" id="{789A0B21-281B-3719-4F66-C5AC3F0048C5}"/>
              </a:ext>
            </a:extLst>
          </p:cNvPr>
          <p:cNvGrpSpPr/>
          <p:nvPr/>
        </p:nvGrpSpPr>
        <p:grpSpPr>
          <a:xfrm>
            <a:off x="457842" y="5156840"/>
            <a:ext cx="8452479" cy="646332"/>
            <a:chOff x="457842" y="5169574"/>
            <a:chExt cx="8452479" cy="646332"/>
          </a:xfrm>
        </p:grpSpPr>
        <p:sp>
          <p:nvSpPr>
            <p:cNvPr id="7" name="テキスト ボックス 6">
              <a:extLst>
                <a:ext uri="{FF2B5EF4-FFF2-40B4-BE49-F238E27FC236}">
                  <a16:creationId xmlns:a16="http://schemas.microsoft.com/office/drawing/2014/main" id="{4CF08DA8-A3B0-CFC7-8A4D-A1781CC9F616}"/>
                </a:ext>
              </a:extLst>
            </p:cNvPr>
            <p:cNvSpPr txBox="1"/>
            <p:nvPr/>
          </p:nvSpPr>
          <p:spPr>
            <a:xfrm>
              <a:off x="457842" y="5169575"/>
              <a:ext cx="2492990"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分からずに「はい」と</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言ってしまう</a:t>
              </a:r>
            </a:p>
          </p:txBody>
        </p:sp>
        <p:sp>
          <p:nvSpPr>
            <p:cNvPr id="9" name="テキスト ボックス 8">
              <a:extLst>
                <a:ext uri="{FF2B5EF4-FFF2-40B4-BE49-F238E27FC236}">
                  <a16:creationId xmlns:a16="http://schemas.microsoft.com/office/drawing/2014/main" id="{90571366-8A3E-24EC-AAAC-4B8A75DCD61B}"/>
                </a:ext>
              </a:extLst>
            </p:cNvPr>
            <p:cNvSpPr txBox="1"/>
            <p:nvPr/>
          </p:nvSpPr>
          <p:spPr>
            <a:xfrm>
              <a:off x="3672559" y="5169574"/>
              <a:ext cx="1800493"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頼まれたことを</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忘れてしまう</a:t>
              </a:r>
            </a:p>
          </p:txBody>
        </p:sp>
        <p:sp>
          <p:nvSpPr>
            <p:cNvPr id="10" name="テキスト ボックス 9">
              <a:extLst>
                <a:ext uri="{FF2B5EF4-FFF2-40B4-BE49-F238E27FC236}">
                  <a16:creationId xmlns:a16="http://schemas.microsoft.com/office/drawing/2014/main" id="{F692F864-8B1A-D11E-397B-55EA85581206}"/>
                </a:ext>
              </a:extLst>
            </p:cNvPr>
            <p:cNvSpPr txBox="1"/>
            <p:nvPr/>
          </p:nvSpPr>
          <p:spPr>
            <a:xfrm>
              <a:off x="6360161" y="5169574"/>
              <a:ext cx="2550160" cy="646331"/>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案内板などの意味を</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理解することが難しい</a:t>
              </a:r>
            </a:p>
          </p:txBody>
        </p:sp>
      </p:grpSp>
      <p:grpSp>
        <p:nvGrpSpPr>
          <p:cNvPr id="15" name="グループ化 14"/>
          <p:cNvGrpSpPr/>
          <p:nvPr/>
        </p:nvGrpSpPr>
        <p:grpSpPr>
          <a:xfrm>
            <a:off x="294860" y="102852"/>
            <a:ext cx="1696279" cy="646331"/>
            <a:chOff x="384313" y="-31286"/>
            <a:chExt cx="1696279" cy="646331"/>
          </a:xfrm>
        </p:grpSpPr>
        <p:sp>
          <p:nvSpPr>
            <p:cNvPr id="16" name="角丸四角形 15"/>
            <p:cNvSpPr/>
            <p:nvPr/>
          </p:nvSpPr>
          <p:spPr>
            <a:xfrm>
              <a:off x="384313" y="31116"/>
              <a:ext cx="1696279" cy="568370"/>
            </a:xfrm>
            <a:prstGeom prst="roundRect">
              <a:avLst>
                <a:gd name="adj" fmla="val 50000"/>
              </a:avLst>
            </a:prstGeom>
            <a:solidFill>
              <a:schemeClr val="bg1"/>
            </a:solidFill>
            <a:ln w="38100">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sz="40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テキスト ボックス 11"/>
            <p:cNvSpPr txBox="1"/>
            <p:nvPr/>
          </p:nvSpPr>
          <p:spPr>
            <a:xfrm>
              <a:off x="678454" y="-31286"/>
              <a:ext cx="1107996"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3600" dirty="0" smtClean="0">
                  <a:latin typeface="ＭＳ ゴシック" panose="020B0609070205080204" pitchFamily="49" charset="-128"/>
                  <a:ea typeface="ＭＳ ゴシック" panose="020B0609070205080204" pitchFamily="49" charset="-128"/>
                </a:rPr>
                <a:t>演習</a:t>
              </a:r>
              <a:endParaRPr kumimoji="1" lang="ja-JP" altLang="en-US" dirty="0">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3521943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E99AE92-2905-DADB-419E-46E8473CCED7}"/>
              </a:ext>
            </a:extLst>
          </p:cNvPr>
          <p:cNvSpPr txBox="1"/>
          <p:nvPr/>
        </p:nvSpPr>
        <p:spPr>
          <a:xfrm>
            <a:off x="105885" y="485218"/>
            <a:ext cx="8820000" cy="584775"/>
          </a:xfrm>
          <a:prstGeom prst="rect">
            <a:avLst/>
          </a:prstGeom>
          <a:noFill/>
        </p:spPr>
        <p:txBody>
          <a:bodyPr wrap="square" rtlCol="0">
            <a:spAutoFit/>
          </a:bodyPr>
          <a:lstStyle/>
          <a:p>
            <a:pPr algn="ctr"/>
            <a:r>
              <a:rPr kumimoji="1" lang="ja-JP" altLang="en-US" sz="3200" dirty="0"/>
              <a:t>①　　　　　　　　　　②　　　　　　　　　　③</a:t>
            </a:r>
          </a:p>
        </p:txBody>
      </p:sp>
      <p:pic>
        <p:nvPicPr>
          <p:cNvPr id="1026" name="Picture 2">
            <a:extLst>
              <a:ext uri="{FF2B5EF4-FFF2-40B4-BE49-F238E27FC236}">
                <a16:creationId xmlns:a16="http://schemas.microsoft.com/office/drawing/2014/main" id="{BFEE5DA3-7D9C-5ECA-8CB0-DFFAE42C21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818" y="1217154"/>
            <a:ext cx="1627143" cy="16271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E8AC56-E1A3-9AF9-83B9-229C86F07D3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50" b="99750" l="0" r="100000">
                        <a14:foregroundMark x1="59750" y1="14500" x2="59750" y2="14500"/>
                        <a14:foregroundMark x1="33250" y1="11250" x2="33250" y2="11250"/>
                        <a14:foregroundMark x1="32750" y1="17250" x2="32750" y2="17250"/>
                        <a14:foregroundMark x1="36500" y1="25000" x2="36500" y2="25000"/>
                        <a14:foregroundMark x1="48750" y1="26250" x2="48750" y2="26250"/>
                        <a14:foregroundMark x1="52250" y1="27250" x2="52250" y2="27250"/>
                        <a14:foregroundMark x1="53000" y1="79000" x2="53000" y2="79000"/>
                        <a14:foregroundMark x1="44000" y1="76500" x2="44000" y2="76500"/>
                        <a14:foregroundMark x1="60250" y1="76500" x2="60250" y2="76500"/>
                        <a14:foregroundMark x1="57000" y1="70750" x2="57000" y2="70750"/>
                        <a14:foregroundMark x1="33250" y1="9250" x2="40250" y2="9750"/>
                        <a14:foregroundMark x1="41750" y1="87500" x2="62000" y2="71750"/>
                        <a14:foregroundMark x1="6750" y1="63250" x2="14750" y2="59500"/>
                        <a14:foregroundMark x1="27500" y1="15000" x2="73500" y2="14500"/>
                        <a14:foregroundMark x1="40250" y1="84000" x2="64000" y2="76000"/>
                        <a14:backgroundMark x1="53500" y1="36750" x2="55000" y2="56750"/>
                      </a14:backgroundRemoval>
                    </a14:imgEffect>
                  </a14:imgLayer>
                </a14:imgProps>
              </a:ext>
              <a:ext uri="{28A0092B-C50C-407E-A947-70E740481C1C}">
                <a14:useLocalDpi xmlns:a14="http://schemas.microsoft.com/office/drawing/2010/main" val="0"/>
              </a:ext>
            </a:extLst>
          </a:blip>
          <a:srcRect/>
          <a:stretch>
            <a:fillRect/>
          </a:stretch>
        </p:blipFill>
        <p:spPr bwMode="auto">
          <a:xfrm>
            <a:off x="3558721" y="1031853"/>
            <a:ext cx="1914331" cy="19143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549CABB-5E12-80DC-C89D-FD69E10896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662" y="1217154"/>
            <a:ext cx="1999157" cy="199915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a:extLst>
              <a:ext uri="{FF2B5EF4-FFF2-40B4-BE49-F238E27FC236}">
                <a16:creationId xmlns:a16="http://schemas.microsoft.com/office/drawing/2014/main" id="{789A0B21-281B-3719-4F66-C5AC3F0048C5}"/>
              </a:ext>
            </a:extLst>
          </p:cNvPr>
          <p:cNvGrpSpPr/>
          <p:nvPr/>
        </p:nvGrpSpPr>
        <p:grpSpPr>
          <a:xfrm>
            <a:off x="232753" y="2946681"/>
            <a:ext cx="8677567" cy="650438"/>
            <a:chOff x="232753" y="2791988"/>
            <a:chExt cx="8677567" cy="650438"/>
          </a:xfrm>
        </p:grpSpPr>
        <p:sp>
          <p:nvSpPr>
            <p:cNvPr id="7" name="テキスト ボックス 6">
              <a:extLst>
                <a:ext uri="{FF2B5EF4-FFF2-40B4-BE49-F238E27FC236}">
                  <a16:creationId xmlns:a16="http://schemas.microsoft.com/office/drawing/2014/main" id="{4CF08DA8-A3B0-CFC7-8A4D-A1781CC9F616}"/>
                </a:ext>
              </a:extLst>
            </p:cNvPr>
            <p:cNvSpPr txBox="1"/>
            <p:nvPr/>
          </p:nvSpPr>
          <p:spPr>
            <a:xfrm>
              <a:off x="232753" y="2796095"/>
              <a:ext cx="2524509"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分からずに「はい」と</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言ってしまう</a:t>
              </a:r>
            </a:p>
          </p:txBody>
        </p:sp>
        <p:sp>
          <p:nvSpPr>
            <p:cNvPr id="9" name="テキスト ボックス 8">
              <a:extLst>
                <a:ext uri="{FF2B5EF4-FFF2-40B4-BE49-F238E27FC236}">
                  <a16:creationId xmlns:a16="http://schemas.microsoft.com/office/drawing/2014/main" id="{90571366-8A3E-24EC-AAAC-4B8A75DCD61B}"/>
                </a:ext>
              </a:extLst>
            </p:cNvPr>
            <p:cNvSpPr txBox="1"/>
            <p:nvPr/>
          </p:nvSpPr>
          <p:spPr>
            <a:xfrm>
              <a:off x="3615639" y="2791988"/>
              <a:ext cx="1800493" cy="646331"/>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頼まれたことを</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忘れてしまう</a:t>
              </a:r>
            </a:p>
          </p:txBody>
        </p:sp>
        <p:sp>
          <p:nvSpPr>
            <p:cNvPr id="10" name="テキスト ボックス 9">
              <a:extLst>
                <a:ext uri="{FF2B5EF4-FFF2-40B4-BE49-F238E27FC236}">
                  <a16:creationId xmlns:a16="http://schemas.microsoft.com/office/drawing/2014/main" id="{F692F864-8B1A-D11E-397B-55EA85581206}"/>
                </a:ext>
              </a:extLst>
            </p:cNvPr>
            <p:cNvSpPr txBox="1"/>
            <p:nvPr/>
          </p:nvSpPr>
          <p:spPr>
            <a:xfrm>
              <a:off x="6360160" y="2791988"/>
              <a:ext cx="2550160" cy="646331"/>
            </a:xfrm>
            <a:prstGeom prst="rect">
              <a:avLst/>
            </a:prstGeom>
            <a:noFill/>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案内板などの意味を</a:t>
              </a:r>
              <a:endParaRPr kumimoji="1" lang="en-US" altLang="ja-JP" dirty="0">
                <a:latin typeface="HG丸ｺﾞｼｯｸM-PRO" panose="020F0600000000000000" pitchFamily="50" charset="-128"/>
                <a:ea typeface="HG丸ｺﾞｼｯｸM-PRO" panose="020F0600000000000000" pitchFamily="50" charset="-128"/>
              </a:endParaRPr>
            </a:p>
            <a:p>
              <a:pPr algn="ctr"/>
              <a:r>
                <a:rPr kumimoji="1" lang="ja-JP" altLang="en-US" dirty="0">
                  <a:latin typeface="HG丸ｺﾞｼｯｸM-PRO" panose="020F0600000000000000" pitchFamily="50" charset="-128"/>
                  <a:ea typeface="HG丸ｺﾞｼｯｸM-PRO" panose="020F0600000000000000" pitchFamily="50" charset="-128"/>
                </a:rPr>
                <a:t>理解することが難しい</a:t>
              </a:r>
            </a:p>
          </p:txBody>
        </p:sp>
      </p:grpSp>
      <p:graphicFrame>
        <p:nvGraphicFramePr>
          <p:cNvPr id="12" name="表 11"/>
          <p:cNvGraphicFramePr>
            <a:graphicFrameLocks noGrp="1"/>
          </p:cNvGraphicFramePr>
          <p:nvPr>
            <p:extLst>
              <p:ext uri="{D42A27DB-BD31-4B8C-83A1-F6EECF244321}">
                <p14:modId xmlns:p14="http://schemas.microsoft.com/office/powerpoint/2010/main" val="839201771"/>
              </p:ext>
            </p:extLst>
          </p:nvPr>
        </p:nvGraphicFramePr>
        <p:xfrm>
          <a:off x="232753" y="3786389"/>
          <a:ext cx="8677566" cy="2923504"/>
        </p:xfrm>
        <a:graphic>
          <a:graphicData uri="http://schemas.openxmlformats.org/drawingml/2006/table">
            <a:tbl>
              <a:tblPr firstRow="1" bandRow="1">
                <a:tableStyleId>{5C22544A-7EE6-4342-B048-85BDC9FD1C3A}</a:tableStyleId>
              </a:tblPr>
              <a:tblGrid>
                <a:gridCol w="2892522">
                  <a:extLst>
                    <a:ext uri="{9D8B030D-6E8A-4147-A177-3AD203B41FA5}">
                      <a16:colId xmlns:a16="http://schemas.microsoft.com/office/drawing/2014/main" val="3359798736"/>
                    </a:ext>
                  </a:extLst>
                </a:gridCol>
                <a:gridCol w="2892522">
                  <a:extLst>
                    <a:ext uri="{9D8B030D-6E8A-4147-A177-3AD203B41FA5}">
                      <a16:colId xmlns:a16="http://schemas.microsoft.com/office/drawing/2014/main" val="875782415"/>
                    </a:ext>
                  </a:extLst>
                </a:gridCol>
                <a:gridCol w="2892522">
                  <a:extLst>
                    <a:ext uri="{9D8B030D-6E8A-4147-A177-3AD203B41FA5}">
                      <a16:colId xmlns:a16="http://schemas.microsoft.com/office/drawing/2014/main" val="1873538676"/>
                    </a:ext>
                  </a:extLst>
                </a:gridCol>
              </a:tblGrid>
              <a:tr h="2923504">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86492"/>
                  </a:ext>
                </a:extLst>
              </a:tr>
            </a:tbl>
          </a:graphicData>
        </a:graphic>
      </p:graphicFrame>
      <p:sp>
        <p:nvSpPr>
          <p:cNvPr id="2" name="Rectangle 20">
            <a:extLst>
              <a:ext uri="{FF2B5EF4-FFF2-40B4-BE49-F238E27FC236}">
                <a16:creationId xmlns:a16="http://schemas.microsoft.com/office/drawing/2014/main" id="{2CAEC872-0396-1BE0-361C-C91EAE4991B0}"/>
              </a:ext>
            </a:extLst>
          </p:cNvPr>
          <p:cNvSpPr txBox="1">
            <a:spLocks noChangeArrowheads="1"/>
          </p:cNvSpPr>
          <p:nvPr/>
        </p:nvSpPr>
        <p:spPr bwMode="auto">
          <a:xfrm>
            <a:off x="4" y="-24285"/>
            <a:ext cx="9144000" cy="648000"/>
          </a:xfrm>
          <a:prstGeom prst="rect">
            <a:avLst/>
          </a:prstGeom>
          <a:noFill/>
          <a:ln w="9525">
            <a:noFill/>
            <a:miter lim="800000"/>
            <a:headEnd/>
            <a:tailEnd/>
          </a:ln>
        </p:spPr>
        <p:txBody>
          <a:bodyPr anchor="ctr"/>
          <a:lstStyle/>
          <a:p>
            <a:pPr lvl="0"/>
            <a:r>
              <a:rPr lang="en-US" altLang="ja-JP" sz="2400" dirty="0">
                <a:solidFill>
                  <a:prstClr val="black"/>
                </a:solidFill>
                <a:latin typeface="HG丸ｺﾞｼｯｸM-PRO" panose="020F0600000000000000" pitchFamily="50" charset="-128"/>
                <a:ea typeface="HG丸ｺﾞｼｯｸM-PRO" panose="020F0600000000000000" pitchFamily="50" charset="-128"/>
              </a:rPr>
              <a:t>【</a:t>
            </a:r>
            <a:r>
              <a:rPr lang="ja-JP" altLang="en-US" sz="2400" dirty="0">
                <a:solidFill>
                  <a:prstClr val="black"/>
                </a:solidFill>
                <a:latin typeface="HG丸ｺﾞｼｯｸM-PRO" panose="020F0600000000000000" pitchFamily="50" charset="-128"/>
                <a:ea typeface="HG丸ｺﾞｼｯｸM-PRO" panose="020F0600000000000000" pitchFamily="50" charset="-128"/>
              </a:rPr>
              <a:t>演習シート</a:t>
            </a:r>
            <a:r>
              <a:rPr lang="en-US" altLang="ja-JP" sz="2400"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1772237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2000" y="964395"/>
            <a:ext cx="8820000" cy="4860000"/>
          </a:xfrm>
          <a:ln w="12700">
            <a:noFill/>
            <a:prstDash val="sysDash"/>
          </a:ln>
        </p:spPr>
        <p:txBody>
          <a:bodyPr>
            <a:noAutofit/>
          </a:bodyPr>
          <a:lstStyle/>
          <a:p>
            <a:pPr marL="0" indent="0" algn="just">
              <a:lnSpc>
                <a:spcPct val="100000"/>
              </a:lnSpc>
              <a:spcBef>
                <a:spcPts val="0"/>
              </a:spcBef>
              <a:buNone/>
            </a:pPr>
            <a:r>
              <a:rPr lang="ja-JP" altLang="en-US" dirty="0">
                <a:latin typeface="HG丸ｺﾞｼｯｸM-PRO" panose="020F0600000000000000" pitchFamily="50" charset="-128"/>
                <a:ea typeface="HG丸ｺﾞｼｯｸM-PRO" panose="020F0600000000000000" pitchFamily="50" charset="-128"/>
              </a:rPr>
              <a:t>　ア　知的障がいの定義</a:t>
            </a:r>
            <a:endParaRPr lang="en-US" altLang="ja-JP" dirty="0">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815137" y="6348047"/>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２</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3644721" y="5945470"/>
            <a:ext cx="7281989" cy="540000"/>
          </a:xfrm>
          <a:prstGeom prst="rect">
            <a:avLst/>
          </a:prstGeom>
          <a:noFill/>
          <a:ln w="12700">
            <a:noFill/>
            <a:prstDash val="sysDash"/>
          </a:ln>
        </p:spPr>
        <p:txBody>
          <a:bodyPr wrap="square" lIns="67500" tIns="35100" rIns="67500" bIns="35100" rtlCol="0" anchor="ctr" anchorCtr="0">
            <a:noAutofit/>
          </a:bodyPr>
          <a:lstStyle/>
          <a:p>
            <a:pPr algn="just"/>
            <a:r>
              <a:rPr lang="ja-JP" altLang="en-US" sz="1400" spc="-100" dirty="0">
                <a:latin typeface="ＭＳ ゴシック" panose="020B0609070205080204" pitchFamily="49" charset="-128"/>
                <a:ea typeface="ＭＳ ゴシック" panose="020B0609070205080204" pitchFamily="49" charset="-128"/>
              </a:rPr>
              <a:t>「障害のある子供の教育支援の手引」</a:t>
            </a:r>
            <a:r>
              <a:rPr lang="zh-TW" altLang="en-US" sz="1400" spc="-100" dirty="0">
                <a:latin typeface="ＭＳ ゴシック" panose="020B0609070205080204" pitchFamily="49" charset="-128"/>
                <a:ea typeface="ＭＳ ゴシック" panose="020B0609070205080204" pitchFamily="49" charset="-128"/>
              </a:rPr>
              <a:t>文部科学省</a:t>
            </a:r>
            <a:r>
              <a:rPr lang="ja-JP" altLang="en-US" sz="1400" spc="-100" dirty="0">
                <a:latin typeface="ＭＳ ゴシック" panose="020B0609070205080204" pitchFamily="49" charset="-128"/>
                <a:ea typeface="ＭＳ ゴシック" panose="020B0609070205080204" pitchFamily="49" charset="-128"/>
              </a:rPr>
              <a:t>（令和３年６月）</a:t>
            </a:r>
          </a:p>
        </p:txBody>
      </p:sp>
      <p:sp>
        <p:nvSpPr>
          <p:cNvPr id="9" name="テキスト ボックス 8"/>
          <p:cNvSpPr txBox="1"/>
          <p:nvPr/>
        </p:nvSpPr>
        <p:spPr>
          <a:xfrm>
            <a:off x="605307" y="1563516"/>
            <a:ext cx="7910044" cy="3317577"/>
          </a:xfrm>
          <a:prstGeom prst="rect">
            <a:avLst/>
          </a:prstGeom>
          <a:solidFill>
            <a:schemeClr val="bg1"/>
          </a:solidFill>
          <a:ln w="25400">
            <a:solidFill>
              <a:schemeClr val="bg1">
                <a:lumMod val="50000"/>
              </a:schemeClr>
            </a:solidFill>
          </a:ln>
        </p:spPr>
        <p:txBody>
          <a:bodyPr wrap="square" rtlCol="0" anchor="ctr" anchorCtr="0">
            <a:noAutofit/>
          </a:bodyPr>
          <a:lstStyle/>
          <a:p>
            <a:pPr algn="just">
              <a:lnSpc>
                <a:spcPts val="34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solidFill>
                  <a:srgbClr val="000000"/>
                </a:solidFill>
                <a:latin typeface="HG丸ｺﾞｼｯｸM-PRO" panose="020F0600000000000000" pitchFamily="50" charset="-128"/>
                <a:ea typeface="HG丸ｺﾞｼｯｸM-PRO" panose="020F0600000000000000" pitchFamily="50" charset="-128"/>
              </a:rPr>
              <a:t>知的障害とは、一般に、同年齢の子供と比べて、</a:t>
            </a:r>
            <a:r>
              <a:rPr lang="ja-JP" altLang="en-US" sz="2400" b="1" u="heavy"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rPr>
              <a:t>「認知や言語などにかかわる知的機能」の発達に遅れ</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が認められ、</a:t>
            </a:r>
            <a:r>
              <a:rPr lang="ja-JP" altLang="en-US" sz="2400" b="1" u="heavy" spc="-150" dirty="0">
                <a:solidFill>
                  <a:srgbClr val="0070C0"/>
                </a:solidFill>
                <a:uFill>
                  <a:solidFill>
                    <a:srgbClr val="0070C0"/>
                  </a:solidFill>
                </a:uFill>
                <a:latin typeface="HG丸ｺﾞｼｯｸM-PRO" panose="020F0600000000000000" pitchFamily="50" charset="-128"/>
                <a:ea typeface="HG丸ｺﾞｼｯｸM-PRO" panose="020F0600000000000000" pitchFamily="50" charset="-128"/>
              </a:rPr>
              <a:t>「他人との意思の交換、</a:t>
            </a:r>
            <a:r>
              <a:rPr lang="ja-JP" altLang="en-US" sz="2400" b="1" u="heavy" dirty="0">
                <a:solidFill>
                  <a:srgbClr val="0070C0"/>
                </a:solidFill>
                <a:uFill>
                  <a:solidFill>
                    <a:srgbClr val="0070C0"/>
                  </a:solidFill>
                </a:uFill>
                <a:latin typeface="HG丸ｺﾞｼｯｸM-PRO" panose="020F0600000000000000" pitchFamily="50" charset="-128"/>
                <a:ea typeface="HG丸ｺﾞｼｯｸM-PRO" panose="020F0600000000000000" pitchFamily="50" charset="-128"/>
              </a:rPr>
              <a:t>日常生活や社会生活、安全、仕事、余暇利用などについての適応能力」も不十分</a:t>
            </a:r>
            <a:r>
              <a:rPr lang="ja-JP" altLang="en-US" sz="2400" dirty="0">
                <a:solidFill>
                  <a:srgbClr val="000000"/>
                </a:solidFill>
                <a:latin typeface="HG丸ｺﾞｼｯｸM-PRO" panose="020F0600000000000000" pitchFamily="50" charset="-128"/>
                <a:ea typeface="HG丸ｺﾞｼｯｸM-PRO" panose="020F0600000000000000" pitchFamily="50" charset="-128"/>
              </a:rPr>
              <a:t>であり、特別な支援や配慮が必要な状態とされている。また、その状態は、環境的・社会的条件で変わり得る可能性があると言われている。</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C0B5C94A-9DE5-4F6D-A59B-CEC3802AF61F}"/>
              </a:ext>
            </a:extLst>
          </p:cNvPr>
          <p:cNvSpPr/>
          <p:nvPr/>
        </p:nvSpPr>
        <p:spPr>
          <a:xfrm>
            <a:off x="3521834" y="5193652"/>
            <a:ext cx="2160000" cy="540000"/>
          </a:xfrm>
          <a:prstGeom prst="rect">
            <a:avLst/>
          </a:prstGeom>
          <a:solidFill>
            <a:schemeClr val="bg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3600" dirty="0">
                <a:solidFill>
                  <a:srgbClr val="FF0000"/>
                </a:solidFill>
                <a:latin typeface="HGｺﾞｼｯｸE" panose="020B0909000000000000" pitchFamily="49" charset="-128"/>
                <a:ea typeface="HGｺﾞｼｯｸE" panose="020B0909000000000000" pitchFamily="49" charset="-128"/>
              </a:rPr>
              <a:t>知的機能</a:t>
            </a:r>
            <a:endParaRPr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10" name="正方形/長方形 9">
            <a:extLst>
              <a:ext uri="{FF2B5EF4-FFF2-40B4-BE49-F238E27FC236}">
                <a16:creationId xmlns:a16="http://schemas.microsoft.com/office/drawing/2014/main" id="{1918AFCA-E888-48E7-AE04-96EC16728C5B}"/>
              </a:ext>
            </a:extLst>
          </p:cNvPr>
          <p:cNvSpPr/>
          <p:nvPr/>
        </p:nvSpPr>
        <p:spPr>
          <a:xfrm>
            <a:off x="6364809" y="5193652"/>
            <a:ext cx="2160000" cy="540000"/>
          </a:xfrm>
          <a:prstGeom prst="rect">
            <a:avLst/>
          </a:prstGeom>
          <a:solidFill>
            <a:schemeClr val="bg1"/>
          </a:solid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3600" dirty="0">
                <a:solidFill>
                  <a:srgbClr val="0070C0"/>
                </a:solidFill>
                <a:latin typeface="HGｺﾞｼｯｸE" panose="020B0909000000000000" pitchFamily="49" charset="-128"/>
                <a:ea typeface="HGｺﾞｼｯｸE" panose="020B0909000000000000" pitchFamily="49" charset="-128"/>
              </a:rPr>
              <a:t>適応行動</a:t>
            </a:r>
            <a:endParaRPr lang="ja-JP" altLang="en-US" sz="2800" dirty="0">
              <a:solidFill>
                <a:schemeClr val="tx1"/>
              </a:solidFill>
              <a:latin typeface="ＭＳ ゴシック" panose="020B0609070205080204" pitchFamily="49" charset="-128"/>
              <a:ea typeface="ＭＳ ゴシック" panose="020B0609070205080204" pitchFamily="49" charset="-128"/>
            </a:endParaRPr>
          </a:p>
        </p:txBody>
      </p:sp>
      <p:cxnSp>
        <p:nvCxnSpPr>
          <p:cNvPr id="5" name="直線コネクタ 4">
            <a:extLst>
              <a:ext uri="{FF2B5EF4-FFF2-40B4-BE49-F238E27FC236}">
                <a16:creationId xmlns:a16="http://schemas.microsoft.com/office/drawing/2014/main" id="{88A4242B-9F78-49CC-A479-0558C1829DC6}"/>
              </a:ext>
            </a:extLst>
          </p:cNvPr>
          <p:cNvCxnSpPr>
            <a:cxnSpLocks/>
            <a:stCxn id="7" idx="0"/>
          </p:cNvCxnSpPr>
          <p:nvPr/>
        </p:nvCxnSpPr>
        <p:spPr>
          <a:xfrm flipH="1" flipV="1">
            <a:off x="3859192" y="2498501"/>
            <a:ext cx="742642" cy="2695151"/>
          </a:xfrm>
          <a:prstGeom prst="line">
            <a:avLst/>
          </a:prstGeom>
          <a:ln w="2540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6EB61D6-3F12-431E-A3FE-535860B07E8E}"/>
              </a:ext>
            </a:extLst>
          </p:cNvPr>
          <p:cNvCxnSpPr>
            <a:cxnSpLocks/>
            <a:stCxn id="10" idx="0"/>
          </p:cNvCxnSpPr>
          <p:nvPr/>
        </p:nvCxnSpPr>
        <p:spPr>
          <a:xfrm flipH="1" flipV="1">
            <a:off x="6702167" y="3309870"/>
            <a:ext cx="742642" cy="1883782"/>
          </a:xfrm>
          <a:prstGeom prst="line">
            <a:avLst/>
          </a:prstGeom>
          <a:ln w="25400">
            <a:solidFill>
              <a:srgbClr val="0070C0"/>
            </a:solidFill>
            <a:tailEnd type="oval"/>
          </a:ln>
        </p:spPr>
        <p:style>
          <a:lnRef idx="1">
            <a:schemeClr val="accent1"/>
          </a:lnRef>
          <a:fillRef idx="0">
            <a:schemeClr val="accent1"/>
          </a:fillRef>
          <a:effectRef idx="0">
            <a:schemeClr val="accent1"/>
          </a:effectRef>
          <a:fontRef idx="minor">
            <a:schemeClr val="tx1"/>
          </a:fontRef>
        </p:style>
      </p:cxnSp>
      <p:sp>
        <p:nvSpPr>
          <p:cNvPr id="18" name="十字形 17">
            <a:extLst>
              <a:ext uri="{FF2B5EF4-FFF2-40B4-BE49-F238E27FC236}">
                <a16:creationId xmlns:a16="http://schemas.microsoft.com/office/drawing/2014/main" id="{4C542546-F012-425C-AC88-85519C25BA0C}"/>
              </a:ext>
            </a:extLst>
          </p:cNvPr>
          <p:cNvSpPr/>
          <p:nvPr/>
        </p:nvSpPr>
        <p:spPr>
          <a:xfrm>
            <a:off x="5780321" y="5220652"/>
            <a:ext cx="486000" cy="486000"/>
          </a:xfrm>
          <a:prstGeom prst="plus">
            <a:avLst>
              <a:gd name="adj" fmla="val 33500"/>
            </a:avLst>
          </a:prstGeom>
          <a:solidFill>
            <a:schemeClr val="bg1">
              <a:lumMod val="85000"/>
            </a:schemeClr>
          </a:solid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 name="テキスト ボックス 3">
            <a:extLst>
              <a:ext uri="{FF2B5EF4-FFF2-40B4-BE49-F238E27FC236}">
                <a16:creationId xmlns:a16="http://schemas.microsoft.com/office/drawing/2014/main" id="{9BFE7AD1-F7E8-C7B5-33D7-EB28A2823AD1}"/>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１　知的障がいとは</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88934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a:extLst>
              <a:ext uri="{FF2B5EF4-FFF2-40B4-BE49-F238E27FC236}">
                <a16:creationId xmlns:a16="http://schemas.microsoft.com/office/drawing/2014/main" id="{8AA14208-35E7-5516-1024-D4CA63E3FBE6}"/>
              </a:ext>
            </a:extLst>
          </p:cNvPr>
          <p:cNvSpPr txBox="1">
            <a:spLocks/>
          </p:cNvSpPr>
          <p:nvPr/>
        </p:nvSpPr>
        <p:spPr>
          <a:xfrm>
            <a:off x="117000" y="219456"/>
            <a:ext cx="8910000" cy="684784"/>
          </a:xfrm>
          <a:prstGeom prst="rect">
            <a:avLst/>
          </a:prstGeom>
          <a:noFill/>
          <a:ln w="9525">
            <a:noFill/>
            <a:prstDash val="sysDash"/>
          </a:ln>
        </p:spPr>
        <p:txBody>
          <a:bodyPr vert="horz" lIns="67500" tIns="35100" rIns="67500" bIns="351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イ　知的機能の発達の遅れとは</a:t>
            </a:r>
          </a:p>
        </p:txBody>
      </p:sp>
      <p:sp>
        <p:nvSpPr>
          <p:cNvPr id="4" name="スライド番号プレースホルダー 3">
            <a:extLst>
              <a:ext uri="{FF2B5EF4-FFF2-40B4-BE49-F238E27FC236}">
                <a16:creationId xmlns:a16="http://schemas.microsoft.com/office/drawing/2014/main" id="{C8F4E972-71FB-D5DF-F813-230FE9373953}"/>
              </a:ext>
            </a:extLst>
          </p:cNvPr>
          <p:cNvSpPr>
            <a:spLocks noGrp="1"/>
          </p:cNvSpPr>
          <p:nvPr>
            <p:ph type="sldNum" sz="quarter" idx="12"/>
          </p:nvPr>
        </p:nvSpPr>
        <p:spPr>
          <a:xfrm>
            <a:off x="6874763" y="6371829"/>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３</a:t>
            </a:r>
            <a:endParaRPr kumimoji="1" lang="ja-JP" altLang="en-US" dirty="0">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D767678-4B8A-A551-7DCD-11F304507973}"/>
              </a:ext>
            </a:extLst>
          </p:cNvPr>
          <p:cNvSpPr txBox="1"/>
          <p:nvPr/>
        </p:nvSpPr>
        <p:spPr>
          <a:xfrm>
            <a:off x="254001" y="932170"/>
            <a:ext cx="2987040" cy="5232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latin typeface="HGｺﾞｼｯｸE" panose="020B0909000000000000" pitchFamily="49" charset="-128"/>
                <a:ea typeface="HGｺﾞｼｯｸE" panose="020B0909000000000000" pitchFamily="49" charset="-128"/>
              </a:rPr>
              <a:t>知的機能とは</a:t>
            </a:r>
            <a:endParaRPr kumimoji="1" lang="ja-JP" altLang="en-US" sz="2800" dirty="0">
              <a:latin typeface="HGｺﾞｼｯｸE" panose="020B0909000000000000" pitchFamily="49" charset="-128"/>
              <a:ea typeface="HGｺﾞｼｯｸE" panose="020B0909000000000000" pitchFamily="49" charset="-128"/>
            </a:endParaRPr>
          </a:p>
        </p:txBody>
      </p:sp>
      <p:sp>
        <p:nvSpPr>
          <p:cNvPr id="3" name="テキスト ボックス 2">
            <a:extLst>
              <a:ext uri="{FF2B5EF4-FFF2-40B4-BE49-F238E27FC236}">
                <a16:creationId xmlns:a16="http://schemas.microsoft.com/office/drawing/2014/main" id="{7E3C80EA-CCB2-46D4-FF08-736F2B98750D}"/>
              </a:ext>
            </a:extLst>
          </p:cNvPr>
          <p:cNvSpPr txBox="1"/>
          <p:nvPr/>
        </p:nvSpPr>
        <p:spPr>
          <a:xfrm>
            <a:off x="254000" y="1455390"/>
            <a:ext cx="3870959" cy="1569660"/>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　・認知　</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記憶</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言語　</a:t>
            </a:r>
            <a:r>
              <a:rPr lang="ja-JP" altLang="en-US" sz="2400" dirty="0">
                <a:latin typeface="HG丸ｺﾞｼｯｸM-PRO" panose="020F0600000000000000" pitchFamily="50" charset="-128"/>
                <a:ea typeface="HG丸ｺﾞｼｯｸM-PRO" panose="020F0600000000000000" pitchFamily="50" charset="-128"/>
              </a:rPr>
              <a:t>・</a:t>
            </a:r>
            <a:r>
              <a:rPr kumimoji="1" lang="ja-JP" altLang="en-US" sz="2400" dirty="0">
                <a:latin typeface="HG丸ｺﾞｼｯｸM-PRO" panose="020F0600000000000000" pitchFamily="50" charset="-128"/>
                <a:ea typeface="HG丸ｺﾞｼｯｸM-PRO" panose="020F0600000000000000" pitchFamily="50" charset="-128"/>
              </a:rPr>
              <a:t>思考</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学習</a:t>
            </a: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推理</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想像</a:t>
            </a:r>
            <a:r>
              <a:rPr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a:latin typeface="HG丸ｺﾞｼｯｸM-PRO" panose="020F0600000000000000" pitchFamily="50" charset="-128"/>
                <a:ea typeface="HG丸ｺﾞｼｯｸM-PRO" panose="020F0600000000000000" pitchFamily="50" charset="-128"/>
              </a:rPr>
              <a:t>判断　　等</a:t>
            </a:r>
          </a:p>
        </p:txBody>
      </p:sp>
      <p:sp>
        <p:nvSpPr>
          <p:cNvPr id="5" name="矢印: 右 4">
            <a:extLst>
              <a:ext uri="{FF2B5EF4-FFF2-40B4-BE49-F238E27FC236}">
                <a16:creationId xmlns:a16="http://schemas.microsoft.com/office/drawing/2014/main" id="{3F3A36DF-31A6-827B-8E8B-08304DB12974}"/>
              </a:ext>
            </a:extLst>
          </p:cNvPr>
          <p:cNvSpPr/>
          <p:nvPr/>
        </p:nvSpPr>
        <p:spPr>
          <a:xfrm>
            <a:off x="3910076" y="19979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AF364CF-C7AF-6DC6-F3AC-B60B6B151AD4}"/>
              </a:ext>
            </a:extLst>
          </p:cNvPr>
          <p:cNvSpPr txBox="1"/>
          <p:nvPr/>
        </p:nvSpPr>
        <p:spPr>
          <a:xfrm>
            <a:off x="5061204" y="1810325"/>
            <a:ext cx="3870959" cy="1015663"/>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同年齢の子供と比較した際に、平均的な水準より明らかな遅れがある。</a:t>
            </a:r>
          </a:p>
        </p:txBody>
      </p:sp>
      <p:sp>
        <p:nvSpPr>
          <p:cNvPr id="9" name="吹き出し: 角を丸めた四角形 8">
            <a:extLst>
              <a:ext uri="{FF2B5EF4-FFF2-40B4-BE49-F238E27FC236}">
                <a16:creationId xmlns:a16="http://schemas.microsoft.com/office/drawing/2014/main" id="{8CA8F6DD-3D09-FF1A-6E22-6141D8686009}"/>
              </a:ext>
            </a:extLst>
          </p:cNvPr>
          <p:cNvSpPr/>
          <p:nvPr/>
        </p:nvSpPr>
        <p:spPr>
          <a:xfrm>
            <a:off x="264161" y="4825051"/>
            <a:ext cx="6908799" cy="1078011"/>
          </a:xfrm>
          <a:prstGeom prst="wedgeRoundRectCallout">
            <a:avLst>
              <a:gd name="adj1" fmla="val 54461"/>
              <a:gd name="adj2" fmla="val -10284"/>
              <a:gd name="adj3" fmla="val 16667"/>
            </a:avLst>
          </a:prstGeom>
          <a:solidFill>
            <a:schemeClr val="bg1">
              <a:lumMod val="95000"/>
            </a:schemeClr>
          </a:solidFill>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spc="-150" dirty="0">
                <a:latin typeface="+mn-ea"/>
              </a:rPr>
              <a:t>　知能検査の結果がほぼ同じでも、生活年齢や経験などによって状態像が大きく異なることに留意が必要です。</a:t>
            </a:r>
            <a:endParaRPr kumimoji="1" lang="ja-JP" altLang="en-US" sz="2400" spc="-150" dirty="0"/>
          </a:p>
        </p:txBody>
      </p:sp>
      <p:sp>
        <p:nvSpPr>
          <p:cNvPr id="12" name="テキスト ボックス 11">
            <a:extLst>
              <a:ext uri="{FF2B5EF4-FFF2-40B4-BE49-F238E27FC236}">
                <a16:creationId xmlns:a16="http://schemas.microsoft.com/office/drawing/2014/main" id="{7996C239-9790-9DC4-0237-89832B544201}"/>
              </a:ext>
            </a:extLst>
          </p:cNvPr>
          <p:cNvSpPr txBox="1"/>
          <p:nvPr/>
        </p:nvSpPr>
        <p:spPr>
          <a:xfrm>
            <a:off x="254000" y="3312579"/>
            <a:ext cx="5303519" cy="5232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latin typeface="HGｺﾞｼｯｸE" panose="020B0909000000000000" pitchFamily="49" charset="-128"/>
                <a:ea typeface="HGｺﾞｼｯｸE" panose="020B0909000000000000" pitchFamily="49" charset="-128"/>
              </a:rPr>
              <a:t>知的機能の発達の明らかな遅れ</a:t>
            </a:r>
            <a:endParaRPr kumimoji="1" lang="ja-JP" altLang="en-US" sz="2800" dirty="0">
              <a:latin typeface="HGｺﾞｼｯｸE" panose="020B0909000000000000" pitchFamily="49" charset="-128"/>
              <a:ea typeface="HGｺﾞｼｯｸE" panose="020B0909000000000000" pitchFamily="49" charset="-128"/>
            </a:endParaRPr>
          </a:p>
        </p:txBody>
      </p:sp>
      <p:sp>
        <p:nvSpPr>
          <p:cNvPr id="13" name="テキスト ボックス 12">
            <a:extLst>
              <a:ext uri="{FF2B5EF4-FFF2-40B4-BE49-F238E27FC236}">
                <a16:creationId xmlns:a16="http://schemas.microsoft.com/office/drawing/2014/main" id="{F49570EB-4CF0-3BF4-05EB-1AFD7EF49C7E}"/>
              </a:ext>
            </a:extLst>
          </p:cNvPr>
          <p:cNvSpPr txBox="1"/>
          <p:nvPr/>
        </p:nvSpPr>
        <p:spPr>
          <a:xfrm>
            <a:off x="253999" y="3894619"/>
            <a:ext cx="777337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　・おおむね知能指数が</a:t>
            </a:r>
            <a:r>
              <a:rPr kumimoji="1" lang="en-US" altLang="ja-JP" sz="2400" dirty="0">
                <a:latin typeface="HG丸ｺﾞｼｯｸM-PRO" panose="020F0600000000000000" pitchFamily="50" charset="-128"/>
                <a:ea typeface="HG丸ｺﾞｼｯｸM-PRO" panose="020F0600000000000000" pitchFamily="50" charset="-128"/>
              </a:rPr>
              <a:t>70</a:t>
            </a:r>
            <a:r>
              <a:rPr kumimoji="1" lang="ja-JP" altLang="en-US" sz="2400" dirty="0">
                <a:latin typeface="HG丸ｺﾞｼｯｸM-PRO" panose="020F0600000000000000" pitchFamily="50" charset="-128"/>
                <a:ea typeface="HG丸ｺﾞｼｯｸM-PRO" panose="020F0600000000000000" pitchFamily="50" charset="-128"/>
              </a:rPr>
              <a:t>～</a:t>
            </a:r>
            <a:r>
              <a:rPr kumimoji="1" lang="en-US" altLang="ja-JP" sz="2400" dirty="0">
                <a:latin typeface="HG丸ｺﾞｼｯｸM-PRO" panose="020F0600000000000000" pitchFamily="50" charset="-128"/>
                <a:ea typeface="HG丸ｺﾞｼｯｸM-PRO" panose="020F0600000000000000" pitchFamily="50" charset="-128"/>
              </a:rPr>
              <a:t>75</a:t>
            </a:r>
            <a:r>
              <a:rPr kumimoji="1" lang="ja-JP" altLang="en-US" sz="2400" dirty="0">
                <a:latin typeface="HG丸ｺﾞｼｯｸM-PRO" panose="020F0600000000000000" pitchFamily="50" charset="-128"/>
                <a:ea typeface="HG丸ｺﾞｼｯｸM-PRO" panose="020F0600000000000000" pitchFamily="50" charset="-128"/>
              </a:rPr>
              <a:t>程度以下として</a:t>
            </a:r>
            <a:r>
              <a:rPr kumimoji="1" lang="ja-JP" altLang="en-US" sz="2400" dirty="0" smtClean="0">
                <a:latin typeface="HG丸ｺﾞｼｯｸM-PRO" panose="020F0600000000000000" pitchFamily="50" charset="-128"/>
                <a:ea typeface="HG丸ｺﾞｼｯｸM-PRO" panose="020F0600000000000000" pitchFamily="50" charset="-128"/>
              </a:rPr>
              <a:t>いる。</a:t>
            </a:r>
            <a:endParaRPr kumimoji="1" lang="en-US" altLang="ja-JP" sz="2400" dirty="0">
              <a:latin typeface="HG丸ｺﾞｼｯｸM-PRO" panose="020F0600000000000000" pitchFamily="50" charset="-128"/>
              <a:ea typeface="HG丸ｺﾞｼｯｸM-PRO" panose="020F0600000000000000" pitchFamily="50" charset="-128"/>
            </a:endParaRPr>
          </a:p>
        </p:txBody>
      </p:sp>
      <p:pic>
        <p:nvPicPr>
          <p:cNvPr id="15" name="Picture 2" descr="【書籍紹介】「会話に挑戦！中級前期からの日本語ロールプレイ」 | 日本語NET">
            <a:extLst>
              <a:ext uri="{FF2B5EF4-FFF2-40B4-BE49-F238E27FC236}">
                <a16:creationId xmlns:a16="http://schemas.microsoft.com/office/drawing/2014/main" id="{F6B164A6-FB9A-5B85-D5C1-7A513AB45C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4197" y="4307980"/>
            <a:ext cx="1682494" cy="1742583"/>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C5EE79B0-25B5-98FC-A2F3-777A8A48E95A}"/>
              </a:ext>
            </a:extLst>
          </p:cNvPr>
          <p:cNvSpPr txBox="1"/>
          <p:nvPr/>
        </p:nvSpPr>
        <p:spPr>
          <a:xfrm>
            <a:off x="5581117" y="3318697"/>
            <a:ext cx="3566160" cy="523220"/>
          </a:xfrm>
          <a:prstGeom prst="rect">
            <a:avLst/>
          </a:prstGeom>
          <a:noFill/>
        </p:spPr>
        <p:txBody>
          <a:bodyPr wrap="square">
            <a:spAutoFit/>
          </a:bodyPr>
          <a:lstStyle/>
          <a:p>
            <a:r>
              <a:rPr lang="en-US" altLang="ja-JP" sz="1400" spc="-150" dirty="0">
                <a:solidFill>
                  <a:srgbClr val="FF0000"/>
                </a:solidFill>
                <a:latin typeface="HG丸ｺﾞｼｯｸM-PRO" panose="020F0600000000000000" pitchFamily="50" charset="-128"/>
                <a:ea typeface="HG丸ｺﾞｼｯｸM-PRO" panose="020F0600000000000000" pitchFamily="50" charset="-128"/>
              </a:rPr>
              <a:t>※</a:t>
            </a:r>
            <a:r>
              <a:rPr lang="ja-JP" altLang="en-US" sz="1400" spc="-150" dirty="0">
                <a:solidFill>
                  <a:srgbClr val="FF0000"/>
                </a:solidFill>
                <a:latin typeface="HG丸ｺﾞｼｯｸM-PRO" panose="020F0600000000000000" pitchFamily="50" charset="-128"/>
                <a:ea typeface="HG丸ｺﾞｼｯｸM-PRO" panose="020F0600000000000000" pitchFamily="50" charset="-128"/>
              </a:rPr>
              <a:t>検査の誤差、身体・心理の状態、検査者との　</a:t>
            </a:r>
            <a:endParaRPr lang="en-US" altLang="ja-JP" sz="1400" spc="-15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400" spc="-150" dirty="0">
                <a:solidFill>
                  <a:srgbClr val="FF0000"/>
                </a:solidFill>
                <a:latin typeface="HG丸ｺﾞｼｯｸM-PRO" panose="020F0600000000000000" pitchFamily="50" charset="-128"/>
                <a:ea typeface="HG丸ｺﾞｼｯｸM-PRO" panose="020F0600000000000000" pitchFamily="50" charset="-128"/>
              </a:rPr>
              <a:t>　信頼関係の影響も考慮する必要があります。</a:t>
            </a:r>
            <a:endParaRPr kumimoji="1" lang="ja-JP" altLang="en-US" sz="2000" spc="-15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23A7100C-E271-A060-32ED-25988095F3DF}"/>
              </a:ext>
            </a:extLst>
          </p:cNvPr>
          <p:cNvSpPr txBox="1"/>
          <p:nvPr/>
        </p:nvSpPr>
        <p:spPr>
          <a:xfrm>
            <a:off x="3644721" y="6009865"/>
            <a:ext cx="7281989" cy="540000"/>
          </a:xfrm>
          <a:prstGeom prst="rect">
            <a:avLst/>
          </a:prstGeom>
          <a:noFill/>
          <a:ln w="12700">
            <a:noFill/>
            <a:prstDash val="sysDash"/>
          </a:ln>
        </p:spPr>
        <p:txBody>
          <a:bodyPr wrap="square" lIns="67500" tIns="35100" rIns="67500" bIns="35100" rtlCol="0" anchor="ctr" anchorCtr="0">
            <a:noAutofit/>
          </a:bodyPr>
          <a:lstStyle/>
          <a:p>
            <a:pPr algn="just"/>
            <a:r>
              <a:rPr lang="ja-JP" altLang="en-US" sz="1400" spc="-100" dirty="0">
                <a:latin typeface="ＭＳ ゴシック" panose="020B0609070205080204" pitchFamily="49" charset="-128"/>
                <a:ea typeface="ＭＳ ゴシック" panose="020B0609070205080204" pitchFamily="49" charset="-128"/>
              </a:rPr>
              <a:t>「障害のある子供の教育支援の手引」</a:t>
            </a:r>
            <a:r>
              <a:rPr lang="zh-TW" altLang="en-US" sz="1400" spc="-100" dirty="0">
                <a:latin typeface="ＭＳ ゴシック" panose="020B0609070205080204" pitchFamily="49" charset="-128"/>
                <a:ea typeface="ＭＳ ゴシック" panose="020B0609070205080204" pitchFamily="49" charset="-128"/>
              </a:rPr>
              <a:t>文部科学省</a:t>
            </a:r>
            <a:r>
              <a:rPr lang="ja-JP" altLang="en-US" sz="1400" spc="-100" dirty="0">
                <a:latin typeface="ＭＳ ゴシック" panose="020B0609070205080204" pitchFamily="49" charset="-128"/>
                <a:ea typeface="ＭＳ ゴシック" panose="020B0609070205080204" pitchFamily="49" charset="-128"/>
              </a:rPr>
              <a:t>（令和３年６月）</a:t>
            </a:r>
          </a:p>
        </p:txBody>
      </p:sp>
    </p:spTree>
    <p:extLst>
      <p:ext uri="{BB962C8B-B14F-4D97-AF65-F5344CB8AC3E}">
        <p14:creationId xmlns:p14="http://schemas.microsoft.com/office/powerpoint/2010/main" val="3244231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2">
            <a:extLst>
              <a:ext uri="{FF2B5EF4-FFF2-40B4-BE49-F238E27FC236}">
                <a16:creationId xmlns:a16="http://schemas.microsoft.com/office/drawing/2014/main" id="{8AA14208-35E7-5516-1024-D4CA63E3FBE6}"/>
              </a:ext>
            </a:extLst>
          </p:cNvPr>
          <p:cNvSpPr txBox="1">
            <a:spLocks/>
          </p:cNvSpPr>
          <p:nvPr/>
        </p:nvSpPr>
        <p:spPr>
          <a:xfrm>
            <a:off x="117000" y="219456"/>
            <a:ext cx="8910000" cy="679023"/>
          </a:xfrm>
          <a:prstGeom prst="rect">
            <a:avLst/>
          </a:prstGeom>
          <a:noFill/>
          <a:ln w="9525">
            <a:noFill/>
            <a:prstDash val="sysDash"/>
          </a:ln>
        </p:spPr>
        <p:txBody>
          <a:bodyPr vert="horz" lIns="67500" tIns="35100" rIns="67500" bIns="351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just">
              <a:lnSpc>
                <a:spcPct val="100000"/>
              </a:lnSpc>
              <a:spcBef>
                <a:spcPts val="0"/>
              </a:spcBef>
            </a:pPr>
            <a:r>
              <a:rPr lang="ja-JP" altLang="en-US" sz="2800" dirty="0">
                <a:latin typeface="HG丸ｺﾞｼｯｸM-PRO" panose="020F0600000000000000" pitchFamily="50" charset="-128"/>
                <a:ea typeface="HG丸ｺﾞｼｯｸM-PRO" panose="020F0600000000000000" pitchFamily="50" charset="-128"/>
              </a:rPr>
              <a:t>　ウ　適応行動の困難性とは</a:t>
            </a:r>
          </a:p>
        </p:txBody>
      </p:sp>
      <p:sp>
        <p:nvSpPr>
          <p:cNvPr id="4" name="スライド番号プレースホルダー 3">
            <a:extLst>
              <a:ext uri="{FF2B5EF4-FFF2-40B4-BE49-F238E27FC236}">
                <a16:creationId xmlns:a16="http://schemas.microsoft.com/office/drawing/2014/main" id="{C8F4E972-71FB-D5DF-F813-230FE9373953}"/>
              </a:ext>
            </a:extLst>
          </p:cNvPr>
          <p:cNvSpPr>
            <a:spLocks noGrp="1"/>
          </p:cNvSpPr>
          <p:nvPr>
            <p:ph type="sldNum" sz="quarter" idx="12"/>
          </p:nvPr>
        </p:nvSpPr>
        <p:spPr>
          <a:xfrm>
            <a:off x="6874763" y="6367302"/>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４</a:t>
            </a:r>
            <a:endParaRPr kumimoji="1" lang="ja-JP" altLang="en-US" dirty="0">
              <a:latin typeface="ＭＳ ゴシック" panose="020B0609070205080204" pitchFamily="49" charset="-128"/>
              <a:ea typeface="ＭＳ ゴシック" panose="020B0609070205080204" pitchFamily="49" charset="-128"/>
            </a:endParaRPr>
          </a:p>
        </p:txBody>
      </p:sp>
      <p:sp>
        <p:nvSpPr>
          <p:cNvPr id="2" name="テキスト ボックス 1">
            <a:extLst>
              <a:ext uri="{FF2B5EF4-FFF2-40B4-BE49-F238E27FC236}">
                <a16:creationId xmlns:a16="http://schemas.microsoft.com/office/drawing/2014/main" id="{7D11CBE5-F383-CB87-2677-25CCEAC86C0B}"/>
              </a:ext>
            </a:extLst>
          </p:cNvPr>
          <p:cNvSpPr txBox="1"/>
          <p:nvPr/>
        </p:nvSpPr>
        <p:spPr>
          <a:xfrm>
            <a:off x="254001" y="932170"/>
            <a:ext cx="2987040" cy="523220"/>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800" dirty="0">
                <a:latin typeface="HGｺﾞｼｯｸE" panose="020B0909000000000000" pitchFamily="49" charset="-128"/>
                <a:ea typeface="HGｺﾞｼｯｸE" panose="020B0909000000000000" pitchFamily="49" charset="-128"/>
              </a:rPr>
              <a:t>適応行動とは</a:t>
            </a:r>
            <a:endParaRPr kumimoji="1" lang="ja-JP" altLang="en-US" sz="2800" dirty="0">
              <a:latin typeface="HGｺﾞｼｯｸE" panose="020B0909000000000000" pitchFamily="49" charset="-128"/>
              <a:ea typeface="HGｺﾞｼｯｸE" panose="020B0909000000000000" pitchFamily="49" charset="-128"/>
            </a:endParaRPr>
          </a:p>
        </p:txBody>
      </p:sp>
      <p:sp>
        <p:nvSpPr>
          <p:cNvPr id="3" name="テキスト ボックス 2">
            <a:extLst>
              <a:ext uri="{FF2B5EF4-FFF2-40B4-BE49-F238E27FC236}">
                <a16:creationId xmlns:a16="http://schemas.microsoft.com/office/drawing/2014/main" id="{61414DED-3FBC-60A9-5472-23F59DC7A1DF}"/>
              </a:ext>
            </a:extLst>
          </p:cNvPr>
          <p:cNvSpPr txBox="1"/>
          <p:nvPr/>
        </p:nvSpPr>
        <p:spPr>
          <a:xfrm>
            <a:off x="254000" y="1483526"/>
            <a:ext cx="3870959" cy="1938992"/>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　・他人との意思の交換</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・日常生活や社会生活</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・安全</a:t>
            </a:r>
            <a:endParaRPr kumimoji="1"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・仕事</a:t>
            </a:r>
            <a:endParaRPr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・余暇利用　等</a:t>
            </a:r>
          </a:p>
        </p:txBody>
      </p:sp>
      <p:sp>
        <p:nvSpPr>
          <p:cNvPr id="5" name="矢印: 右 4">
            <a:extLst>
              <a:ext uri="{FF2B5EF4-FFF2-40B4-BE49-F238E27FC236}">
                <a16:creationId xmlns:a16="http://schemas.microsoft.com/office/drawing/2014/main" id="{C7CD41B7-642D-3BE1-61A1-5537B8B5B324}"/>
              </a:ext>
            </a:extLst>
          </p:cNvPr>
          <p:cNvSpPr/>
          <p:nvPr/>
        </p:nvSpPr>
        <p:spPr>
          <a:xfrm>
            <a:off x="3910076" y="19979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DFDEFF3-F5F9-1C91-002D-1533DEF85D1E}"/>
              </a:ext>
            </a:extLst>
          </p:cNvPr>
          <p:cNvSpPr txBox="1"/>
          <p:nvPr/>
        </p:nvSpPr>
        <p:spPr>
          <a:xfrm>
            <a:off x="5061204" y="1810325"/>
            <a:ext cx="3870959"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その年齢段階に標準的に要求されるまでには至っていない。</a:t>
            </a:r>
          </a:p>
        </p:txBody>
      </p:sp>
      <p:sp>
        <p:nvSpPr>
          <p:cNvPr id="8" name="吹き出し: 角を丸めた四角形 7">
            <a:extLst>
              <a:ext uri="{FF2B5EF4-FFF2-40B4-BE49-F238E27FC236}">
                <a16:creationId xmlns:a16="http://schemas.microsoft.com/office/drawing/2014/main" id="{17AE8DB7-2882-3A54-D036-E4DE9A577CE1}"/>
              </a:ext>
            </a:extLst>
          </p:cNvPr>
          <p:cNvSpPr/>
          <p:nvPr/>
        </p:nvSpPr>
        <p:spPr>
          <a:xfrm>
            <a:off x="232919" y="4818204"/>
            <a:ext cx="7008875" cy="1103939"/>
          </a:xfrm>
          <a:prstGeom prst="wedgeRoundRectCallout">
            <a:avLst>
              <a:gd name="adj1" fmla="val 53903"/>
              <a:gd name="adj2" fmla="val -8337"/>
              <a:gd name="adj3" fmla="val 16667"/>
            </a:avLst>
          </a:prstGeom>
          <a:solidFill>
            <a:schemeClr val="bg1">
              <a:lumMod val="95000"/>
            </a:schemeClr>
          </a:solidFill>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r>
              <a:rPr lang="ja-JP" altLang="en-US" sz="2400" dirty="0">
                <a:latin typeface="HG丸ｺﾞｼｯｸM-PRO" panose="020F0600000000000000" pitchFamily="50" charset="-128"/>
                <a:ea typeface="HG丸ｺﾞｼｯｸM-PRO" panose="020F0600000000000000" pitchFamily="50" charset="-128"/>
              </a:rPr>
              <a:t>　必要な支援や</a:t>
            </a:r>
            <a:r>
              <a:rPr lang="ja-JP" altLang="en-US" sz="2400" dirty="0" smtClean="0">
                <a:latin typeface="HG丸ｺﾞｼｯｸM-PRO" panose="020F0600000000000000" pitchFamily="50" charset="-128"/>
                <a:ea typeface="HG丸ｺﾞｼｯｸM-PRO" panose="020F0600000000000000" pitchFamily="50" charset="-128"/>
              </a:rPr>
              <a:t>配慮無しに</a:t>
            </a:r>
            <a:r>
              <a:rPr lang="ja-JP" altLang="en-US" sz="2400" dirty="0">
                <a:latin typeface="HG丸ｺﾞｼｯｸM-PRO" panose="020F0600000000000000" pitchFamily="50" charset="-128"/>
                <a:ea typeface="HG丸ｺﾞｼｯｸM-PRO" panose="020F0600000000000000" pitchFamily="50" charset="-128"/>
              </a:rPr>
              <a:t>、適応行動の習得が可能であるかどうかを把握しておくことが大切です。</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BF2A5FC2-AC01-E8A6-AD3C-174BB1472218}"/>
              </a:ext>
            </a:extLst>
          </p:cNvPr>
          <p:cNvSpPr/>
          <p:nvPr/>
        </p:nvSpPr>
        <p:spPr>
          <a:xfrm>
            <a:off x="232919" y="3526008"/>
            <a:ext cx="8678162" cy="86964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dirty="0"/>
              <a:t>適応行動の習得や習熟に困難があるために、</a:t>
            </a:r>
            <a:endParaRPr lang="en-US" altLang="ja-JP" sz="2400" dirty="0"/>
          </a:p>
          <a:p>
            <a:pPr algn="ctr"/>
            <a:r>
              <a:rPr lang="ja-JP" altLang="en-US" sz="2400" dirty="0"/>
              <a:t>実際の生活において支障や不利益を来している状態</a:t>
            </a:r>
            <a:endParaRPr kumimoji="1" lang="ja-JP" altLang="en-US" sz="2400" dirty="0"/>
          </a:p>
        </p:txBody>
      </p:sp>
      <p:pic>
        <p:nvPicPr>
          <p:cNvPr id="1026" name="Picture 2" descr="株式投資の失敗談、経験談、質問集 | カブスル">
            <a:extLst>
              <a:ext uri="{FF2B5EF4-FFF2-40B4-BE49-F238E27FC236}">
                <a16:creationId xmlns:a16="http://schemas.microsoft.com/office/drawing/2014/main" id="{E8489674-6A20-E9AA-7E93-5B0C51777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305" y="4480186"/>
            <a:ext cx="1662695" cy="1529679"/>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C1E72EAF-C277-15BE-B09F-C7DDA06EE782}"/>
              </a:ext>
            </a:extLst>
          </p:cNvPr>
          <p:cNvSpPr txBox="1"/>
          <p:nvPr/>
        </p:nvSpPr>
        <p:spPr>
          <a:xfrm>
            <a:off x="3644721" y="6009865"/>
            <a:ext cx="7281989" cy="540000"/>
          </a:xfrm>
          <a:prstGeom prst="rect">
            <a:avLst/>
          </a:prstGeom>
          <a:noFill/>
          <a:ln w="12700">
            <a:noFill/>
            <a:prstDash val="sysDash"/>
          </a:ln>
        </p:spPr>
        <p:txBody>
          <a:bodyPr wrap="square" lIns="67500" tIns="35100" rIns="67500" bIns="35100" rtlCol="0" anchor="ctr" anchorCtr="0">
            <a:noAutofit/>
          </a:bodyPr>
          <a:lstStyle/>
          <a:p>
            <a:pPr algn="just"/>
            <a:r>
              <a:rPr lang="ja-JP" altLang="en-US" sz="1400" spc="-100" dirty="0">
                <a:latin typeface="ＭＳ ゴシック" panose="020B0609070205080204" pitchFamily="49" charset="-128"/>
                <a:ea typeface="ＭＳ ゴシック" panose="020B0609070205080204" pitchFamily="49" charset="-128"/>
              </a:rPr>
              <a:t>「障害のある子供の教育支援の手引」</a:t>
            </a:r>
            <a:r>
              <a:rPr lang="zh-TW" altLang="en-US" sz="1400" spc="-100" dirty="0">
                <a:latin typeface="ＭＳ ゴシック" panose="020B0609070205080204" pitchFamily="49" charset="-128"/>
                <a:ea typeface="ＭＳ ゴシック" panose="020B0609070205080204" pitchFamily="49" charset="-128"/>
              </a:rPr>
              <a:t>文部科学省</a:t>
            </a:r>
            <a:r>
              <a:rPr lang="ja-JP" altLang="en-US" sz="1400" spc="-100" dirty="0">
                <a:latin typeface="ＭＳ ゴシック" panose="020B0609070205080204" pitchFamily="49" charset="-128"/>
                <a:ea typeface="ＭＳ ゴシック" panose="020B0609070205080204" pitchFamily="49" charset="-128"/>
              </a:rPr>
              <a:t>（令和３年６月）</a:t>
            </a:r>
          </a:p>
        </p:txBody>
      </p:sp>
    </p:spTree>
    <p:extLst>
      <p:ext uri="{BB962C8B-B14F-4D97-AF65-F5344CB8AC3E}">
        <p14:creationId xmlns:p14="http://schemas.microsoft.com/office/powerpoint/2010/main" val="45707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05306" y="389616"/>
            <a:ext cx="8331693" cy="1088023"/>
          </a:xfrm>
          <a:prstGeom prst="rect">
            <a:avLst/>
          </a:prstGeom>
          <a:noFill/>
        </p:spPr>
        <p:txBody>
          <a:bodyPr wrap="square" rtlCol="0">
            <a:noAutofit/>
          </a:bodyPr>
          <a:lstStyle/>
          <a:p>
            <a:pPr algn="just"/>
            <a:r>
              <a:rPr lang="ja-JP" altLang="en-US" sz="2800" dirty="0">
                <a:latin typeface="ＭＳ ゴシック" panose="020B0609070205080204" pitchFamily="49" charset="-128"/>
                <a:ea typeface="ＭＳ ゴシック" panose="020B0609070205080204" pitchFamily="49" charset="-128"/>
              </a:rPr>
              <a:t>❖　特別支援学校学習指導要領に示されている</a:t>
            </a:r>
            <a:endParaRPr lang="en-US" altLang="ja-JP" sz="2800" dirty="0">
              <a:latin typeface="ＭＳ ゴシック" panose="020B0609070205080204" pitchFamily="49" charset="-128"/>
              <a:ea typeface="ＭＳ ゴシック" panose="020B0609070205080204" pitchFamily="49" charset="-128"/>
            </a:endParaRPr>
          </a:p>
          <a:p>
            <a:pPr algn="just"/>
            <a:r>
              <a:rPr lang="ja-JP" altLang="en-US" sz="2800" dirty="0">
                <a:latin typeface="ＭＳ ゴシック" panose="020B0609070205080204" pitchFamily="49" charset="-128"/>
                <a:ea typeface="ＭＳ ゴシック" panose="020B0609070205080204" pitchFamily="49" charset="-128"/>
              </a:rPr>
              <a:t>　適応行動の困難さ</a:t>
            </a:r>
          </a:p>
        </p:txBody>
      </p:sp>
      <p:sp>
        <p:nvSpPr>
          <p:cNvPr id="3" name="スライド番号プレースホルダー 2"/>
          <p:cNvSpPr>
            <a:spLocks noGrp="1"/>
          </p:cNvSpPr>
          <p:nvPr>
            <p:ph type="sldNum" sz="quarter" idx="12"/>
          </p:nvPr>
        </p:nvSpPr>
        <p:spPr>
          <a:xfrm>
            <a:off x="6879599" y="636503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５</a:t>
            </a:r>
            <a:endParaRPr kumimoji="1" lang="ja-JP" altLang="en-US" dirty="0">
              <a:latin typeface="ＭＳ ゴシック" panose="020B0609070205080204" pitchFamily="49" charset="-128"/>
              <a:ea typeface="ＭＳ ゴシック" panose="020B0609070205080204" pitchFamily="49" charset="-128"/>
            </a:endParaRPr>
          </a:p>
        </p:txBody>
      </p:sp>
      <p:sp>
        <p:nvSpPr>
          <p:cNvPr id="17" name="Oval 9"/>
          <p:cNvSpPr>
            <a:spLocks noChangeArrowheads="1"/>
          </p:cNvSpPr>
          <p:nvPr/>
        </p:nvSpPr>
        <p:spPr bwMode="auto">
          <a:xfrm>
            <a:off x="334850" y="1438619"/>
            <a:ext cx="8474300" cy="4500098"/>
          </a:xfrm>
          <a:prstGeom prst="rect">
            <a:avLst/>
          </a:prstGeom>
          <a:solidFill>
            <a:srgbClr val="FF6699">
              <a:alpha val="20000"/>
            </a:srgbClr>
          </a:solidFill>
          <a:ln w="25400" algn="ctr">
            <a:solidFill>
              <a:schemeClr val="bg1">
                <a:lumMod val="50000"/>
              </a:schemeClr>
            </a:solidFill>
            <a:round/>
            <a:headEnd/>
            <a:tailEnd/>
          </a:ln>
        </p:spPr>
        <p:txBody>
          <a:bodyPr wrap="square" lIns="67500" tIns="35100" rIns="67500" bIns="35100" anchor="ctr">
            <a:noAutofit/>
          </a:bodyPr>
          <a:lstStyle/>
          <a:p>
            <a:pPr algn="just">
              <a:lnSpc>
                <a:spcPts val="3400"/>
              </a:lnSpc>
            </a:pPr>
            <a:r>
              <a:rPr lang="ja-JP" altLang="en-US" sz="2800" b="1" dirty="0">
                <a:latin typeface="ＭＳ ゴシック" panose="020B0609070205080204" pitchFamily="49" charset="-128"/>
                <a:ea typeface="ＭＳ ゴシック" panose="020B0609070205080204" pitchFamily="49" charset="-128"/>
              </a:rPr>
              <a:t>○　概念的スキルの困難性</a:t>
            </a:r>
          </a:p>
          <a:p>
            <a:pPr algn="just">
              <a:lnSpc>
                <a:spcPts val="3400"/>
              </a:lnSpc>
            </a:pPr>
            <a:r>
              <a:rPr lang="ja-JP" altLang="en-US" sz="2400" dirty="0">
                <a:latin typeface="ＭＳ ゴシック" panose="020B0609070205080204" pitchFamily="49" charset="-128"/>
                <a:ea typeface="ＭＳ ゴシック" panose="020B0609070205080204" pitchFamily="49" charset="-128"/>
              </a:rPr>
              <a:t>　</a:t>
            </a:r>
            <a:r>
              <a:rPr lang="ja-JP" altLang="en-US" sz="2400" dirty="0">
                <a:latin typeface="HG丸ｺﾞｼｯｸM-PRO" panose="020F0600000000000000" pitchFamily="50" charset="-128"/>
                <a:ea typeface="HG丸ｺﾞｼｯｸM-PRO" panose="020F0600000000000000" pitchFamily="50" charset="-128"/>
              </a:rPr>
              <a:t>・言語発達：言語理解、言語表出能力など</a:t>
            </a:r>
          </a:p>
          <a:p>
            <a:pPr algn="just">
              <a:lnSpc>
                <a:spcPts val="3400"/>
              </a:lnSpc>
            </a:pPr>
            <a:r>
              <a:rPr lang="ja-JP" altLang="en-US" sz="2400" dirty="0">
                <a:latin typeface="HG丸ｺﾞｼｯｸM-PRO" panose="020F0600000000000000" pitchFamily="50" charset="-128"/>
                <a:ea typeface="HG丸ｺﾞｼｯｸM-PRO" panose="020F0600000000000000" pitchFamily="50" charset="-128"/>
              </a:rPr>
              <a:t>　・学習技能：読字、書字、計算、推論など</a:t>
            </a:r>
          </a:p>
          <a:p>
            <a:pPr algn="just">
              <a:lnSpc>
                <a:spcPts val="3400"/>
              </a:lnSpc>
            </a:pPr>
            <a:r>
              <a:rPr lang="ja-JP" altLang="en-US" sz="2800" b="1" dirty="0">
                <a:latin typeface="ＭＳ ゴシック" panose="020B0609070205080204" pitchFamily="49" charset="-128"/>
                <a:ea typeface="ＭＳ ゴシック" panose="020B0609070205080204" pitchFamily="49" charset="-128"/>
              </a:rPr>
              <a:t>○　社会的スキルの困難性</a:t>
            </a:r>
          </a:p>
          <a:p>
            <a:pPr algn="just">
              <a:lnSpc>
                <a:spcPts val="3400"/>
              </a:lnSpc>
            </a:pPr>
            <a:r>
              <a:rPr lang="ja-JP" altLang="en-US" sz="2400" dirty="0">
                <a:latin typeface="ＭＳ ゴシック" panose="020B0609070205080204" pitchFamily="49" charset="-128"/>
                <a:ea typeface="ＭＳ ゴシック" panose="020B0609070205080204" pitchFamily="49" charset="-128"/>
              </a:rPr>
              <a:t>　</a:t>
            </a:r>
            <a:r>
              <a:rPr lang="ja-JP" altLang="en-US" sz="2400" dirty="0">
                <a:latin typeface="HG丸ｺﾞｼｯｸM-PRO" panose="020F0600000000000000" pitchFamily="50" charset="-128"/>
                <a:ea typeface="HG丸ｺﾞｼｯｸM-PRO" panose="020F0600000000000000" pitchFamily="50" charset="-128"/>
              </a:rPr>
              <a:t>・</a:t>
            </a:r>
            <a:r>
              <a:rPr lang="ja-JP" altLang="en-US" sz="2400" dirty="0">
                <a:uFill>
                  <a:solidFill>
                    <a:srgbClr val="FF0000"/>
                  </a:solidFill>
                </a:uFill>
                <a:latin typeface="HG丸ｺﾞｼｯｸM-PRO" panose="020F0600000000000000" pitchFamily="50" charset="-128"/>
                <a:ea typeface="HG丸ｺﾞｼｯｸM-PRO" panose="020F0600000000000000" pitchFamily="50" charset="-128"/>
              </a:rPr>
              <a:t>対人スキル：友達関係など</a:t>
            </a:r>
          </a:p>
          <a:p>
            <a:pPr algn="just">
              <a:lnSpc>
                <a:spcPts val="34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a:uFill>
                  <a:solidFill>
                    <a:srgbClr val="FF0000"/>
                  </a:solidFill>
                </a:uFill>
                <a:latin typeface="HG丸ｺﾞｼｯｸM-PRO" panose="020F0600000000000000" pitchFamily="50" charset="-128"/>
                <a:ea typeface="HG丸ｺﾞｼｯｸM-PRO" panose="020F0600000000000000" pitchFamily="50" charset="-128"/>
              </a:rPr>
              <a:t>社会的行動：社会的ルールの理解、集団行動など</a:t>
            </a:r>
          </a:p>
          <a:p>
            <a:pPr algn="just">
              <a:lnSpc>
                <a:spcPts val="3400"/>
              </a:lnSpc>
            </a:pPr>
            <a:r>
              <a:rPr lang="ja-JP" altLang="en-US" sz="2800" b="1" dirty="0">
                <a:latin typeface="ＭＳ ゴシック" panose="020B0609070205080204" pitchFamily="49" charset="-128"/>
                <a:ea typeface="ＭＳ ゴシック" panose="020B0609070205080204" pitchFamily="49" charset="-128"/>
              </a:rPr>
              <a:t>○　実用的スキルの困難性</a:t>
            </a:r>
          </a:p>
          <a:p>
            <a:pPr algn="just">
              <a:lnSpc>
                <a:spcPts val="3400"/>
              </a:lnSpc>
            </a:pPr>
            <a:r>
              <a:rPr lang="zh-TW" altLang="en-US" sz="2400" dirty="0">
                <a:latin typeface="ＭＳ ゴシック" panose="020B0609070205080204" pitchFamily="49" charset="-128"/>
                <a:ea typeface="ＭＳ ゴシック" panose="020B0609070205080204" pitchFamily="49" charset="-128"/>
              </a:rPr>
              <a:t>　</a:t>
            </a:r>
            <a:r>
              <a:rPr lang="ja-JP" altLang="en-US" sz="2400" dirty="0">
                <a:latin typeface="HG丸ｺﾞｼｯｸM-PRO" panose="020F0600000000000000" pitchFamily="50" charset="-128"/>
                <a:ea typeface="HG丸ｺﾞｼｯｸM-PRO" panose="020F0600000000000000" pitchFamily="50" charset="-128"/>
              </a:rPr>
              <a:t>・</a:t>
            </a:r>
            <a:r>
              <a:rPr lang="zh-TW" altLang="en-US" sz="2400" spc="-200" dirty="0">
                <a:uFill>
                  <a:solidFill>
                    <a:srgbClr val="FF0000"/>
                  </a:solidFill>
                </a:uFill>
                <a:latin typeface="HG丸ｺﾞｼｯｸM-PRO" panose="020F0600000000000000" pitchFamily="50" charset="-128"/>
                <a:ea typeface="HG丸ｺﾞｼｯｸM-PRO" panose="020F0600000000000000" pitchFamily="50" charset="-128"/>
              </a:rPr>
              <a:t>日常生活習慣行動：食事、排泄</a:t>
            </a:r>
            <a:r>
              <a:rPr lang="ja-JP" altLang="en-US" sz="2400" spc="-200" dirty="0">
                <a:uFill>
                  <a:solidFill>
                    <a:srgbClr val="FF0000"/>
                  </a:solidFill>
                </a:uFill>
                <a:latin typeface="HG丸ｺﾞｼｯｸM-PRO" panose="020F0600000000000000" pitchFamily="50" charset="-128"/>
                <a:ea typeface="HG丸ｺﾞｼｯｸM-PRO" panose="020F0600000000000000" pitchFamily="50" charset="-128"/>
              </a:rPr>
              <a:t>、衣服の着脱、清潔行動など</a:t>
            </a:r>
          </a:p>
          <a:p>
            <a:pPr algn="just">
              <a:lnSpc>
                <a:spcPts val="3400"/>
              </a:lnSpc>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spc="-150" dirty="0">
                <a:uFill>
                  <a:solidFill>
                    <a:srgbClr val="FF0000"/>
                  </a:solidFill>
                </a:uFill>
                <a:latin typeface="HG丸ｺﾞｼｯｸM-PRO" panose="020F0600000000000000" pitchFamily="50" charset="-128"/>
                <a:ea typeface="HG丸ｺﾞｼｯｸM-PRO" panose="020F0600000000000000" pitchFamily="50" charset="-128"/>
              </a:rPr>
              <a:t>ライフスキル：買い物、乗り物の利用、公共機関の利用など</a:t>
            </a:r>
            <a:endParaRPr lang="en-US" altLang="ja-JP" sz="2400" spc="-150" dirty="0">
              <a:uFill>
                <a:solidFill>
                  <a:srgbClr val="FF0000"/>
                </a:solidFill>
              </a:uFill>
              <a:latin typeface="HG丸ｺﾞｼｯｸM-PRO" panose="020F0600000000000000" pitchFamily="50" charset="-128"/>
              <a:ea typeface="HG丸ｺﾞｼｯｸM-PRO" panose="020F0600000000000000" pitchFamily="50" charset="-128"/>
            </a:endParaRPr>
          </a:p>
          <a:p>
            <a:pPr algn="just">
              <a:lnSpc>
                <a:spcPts val="3400"/>
              </a:lnSpc>
            </a:pPr>
            <a:r>
              <a:rPr lang="ja-JP" altLang="en-US" sz="2400" dirty="0">
                <a:latin typeface="HG丸ｺﾞｼｯｸM-PRO" panose="020F0600000000000000" pitchFamily="50" charset="-128"/>
                <a:ea typeface="HG丸ｺﾞｼｯｸM-PRO" panose="020F0600000000000000" pitchFamily="50" charset="-128"/>
              </a:rPr>
              <a:t>　・運動機能：協調運動、運動動作技能、持久力など</a:t>
            </a:r>
            <a:endParaRPr lang="en-US" altLang="ja-JP" sz="2400" dirty="0">
              <a:latin typeface="HG丸ｺﾞｼｯｸM-PRO" panose="020F0600000000000000" pitchFamily="50" charset="-128"/>
              <a:ea typeface="HG丸ｺﾞｼｯｸM-PRO" panose="020F0600000000000000" pitchFamily="50" charset="-128"/>
            </a:endParaRPr>
          </a:p>
        </p:txBody>
      </p:sp>
      <p:sp>
        <p:nvSpPr>
          <p:cNvPr id="6" name="Text Box 10"/>
          <p:cNvSpPr txBox="1">
            <a:spLocks noChangeArrowheads="1"/>
          </p:cNvSpPr>
          <p:nvPr/>
        </p:nvSpPr>
        <p:spPr bwMode="auto">
          <a:xfrm>
            <a:off x="1403797" y="5973155"/>
            <a:ext cx="7405353" cy="540000"/>
          </a:xfrm>
          <a:prstGeom prst="rect">
            <a:avLst/>
          </a:prstGeom>
          <a:noFill/>
          <a:ln w="9525">
            <a:noFill/>
            <a:miter lim="800000"/>
            <a:headEnd/>
            <a:tailEnd/>
          </a:ln>
        </p:spPr>
        <p:txBody>
          <a:bodyPr wrap="square" anchor="ctr" anchorCtr="0">
            <a:noAutofit/>
          </a:bodyPr>
          <a:lstStyle/>
          <a:p>
            <a:pPr algn="r"/>
            <a:r>
              <a:rPr lang="ja-JP" altLang="en-US" sz="1400" dirty="0">
                <a:latin typeface="ＭＳ ゴシック" panose="020B0609070205080204" pitchFamily="49" charset="-128"/>
                <a:ea typeface="ＭＳ ゴシック" panose="020B0609070205080204" pitchFamily="49" charset="-128"/>
              </a:rPr>
              <a:t>「特別支援学校学習指導要領解説　各教科等編（小学部・中学部）」</a:t>
            </a:r>
            <a:endParaRPr lang="en-US" altLang="ja-JP" sz="1400" dirty="0">
              <a:latin typeface="ＭＳ ゴシック" panose="020B0609070205080204" pitchFamily="49" charset="-128"/>
              <a:ea typeface="ＭＳ ゴシック" panose="020B0609070205080204" pitchFamily="49" charset="-128"/>
            </a:endParaRPr>
          </a:p>
          <a:p>
            <a:pPr algn="r"/>
            <a:r>
              <a:rPr lang="ja-JP" altLang="en-US" sz="1400" dirty="0">
                <a:latin typeface="ＭＳ ゴシック" panose="020B0609070205080204" pitchFamily="49" charset="-128"/>
                <a:ea typeface="ＭＳ ゴシック" panose="020B0609070205080204" pitchFamily="49" charset="-128"/>
              </a:rPr>
              <a:t>文部科学省（平成</a:t>
            </a:r>
            <a:r>
              <a:rPr lang="en-US" altLang="ja-JP" sz="1400" dirty="0">
                <a:latin typeface="ＭＳ ゴシック" panose="020B0609070205080204" pitchFamily="49" charset="-128"/>
                <a:ea typeface="ＭＳ ゴシック" panose="020B0609070205080204" pitchFamily="49" charset="-128"/>
              </a:rPr>
              <a:t>30</a:t>
            </a:r>
            <a:r>
              <a:rPr lang="ja-JP" altLang="en-US" sz="1400" dirty="0">
                <a:latin typeface="ＭＳ ゴシック" panose="020B0609070205080204" pitchFamily="49" charset="-128"/>
                <a:ea typeface="ＭＳ ゴシック" panose="020B0609070205080204" pitchFamily="49" charset="-128"/>
              </a:rPr>
              <a:t>年３月）</a:t>
            </a:r>
            <a:endParaRPr lang="en-US" altLang="ja-JP" sz="1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2539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スライド番号プレースホルダー 1"/>
          <p:cNvSpPr>
            <a:spLocks noGrp="1"/>
          </p:cNvSpPr>
          <p:nvPr>
            <p:ph type="sldNum" sz="quarter" idx="12"/>
          </p:nvPr>
        </p:nvSpPr>
        <p:spPr>
          <a:xfrm>
            <a:off x="6854503" y="6327543"/>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６</a:t>
            </a:r>
            <a:endParaRPr kumimoji="1" lang="ja-JP" altLang="en-US" dirty="0">
              <a:latin typeface="ＭＳ ゴシック" panose="020B0609070205080204" pitchFamily="49" charset="-128"/>
              <a:ea typeface="ＭＳ ゴシック" panose="020B0609070205080204" pitchFamily="49" charset="-128"/>
            </a:endParaRPr>
          </a:p>
        </p:txBody>
      </p:sp>
      <p:sp>
        <p:nvSpPr>
          <p:cNvPr id="2" name="タイトル 1">
            <a:extLst>
              <a:ext uri="{FF2B5EF4-FFF2-40B4-BE49-F238E27FC236}">
                <a16:creationId xmlns:a16="http://schemas.microsoft.com/office/drawing/2014/main" id="{323640D5-6A29-342F-B2D8-249B28E4EA0C}"/>
              </a:ext>
            </a:extLst>
          </p:cNvPr>
          <p:cNvSpPr txBox="1">
            <a:spLocks/>
          </p:cNvSpPr>
          <p:nvPr/>
        </p:nvSpPr>
        <p:spPr>
          <a:xfrm>
            <a:off x="162000" y="6057543"/>
            <a:ext cx="8820000" cy="540000"/>
          </a:xfrm>
          <a:prstGeom prst="rect">
            <a:avLst/>
          </a:prstGeom>
          <a:ln w="9525">
            <a:noFill/>
            <a:prstDash val="sysDash"/>
          </a:ln>
        </p:spPr>
        <p:txBody>
          <a:bodyPr vert="horz" lIns="51435" tIns="25718" rIns="51435" bIns="25718"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just" latinLnBrk="1">
              <a:lnSpc>
                <a:spcPct val="100000"/>
              </a:lnSpc>
              <a:spcBef>
                <a:spcPts val="0"/>
              </a:spcBef>
            </a:pPr>
            <a:endParaRPr lang="ja-JP" altLang="en-US" sz="1800" dirty="0">
              <a:latin typeface="+mj-ea"/>
            </a:endParaRPr>
          </a:p>
        </p:txBody>
      </p:sp>
      <p:sp>
        <p:nvSpPr>
          <p:cNvPr id="20" name="四角形: 角を丸くする 19">
            <a:extLst>
              <a:ext uri="{FF2B5EF4-FFF2-40B4-BE49-F238E27FC236}">
                <a16:creationId xmlns:a16="http://schemas.microsoft.com/office/drawing/2014/main" id="{0F1344B5-FDF8-D103-201D-279BB40A248B}"/>
              </a:ext>
            </a:extLst>
          </p:cNvPr>
          <p:cNvSpPr/>
          <p:nvPr/>
        </p:nvSpPr>
        <p:spPr>
          <a:xfrm>
            <a:off x="218271" y="1040356"/>
            <a:ext cx="4267761" cy="2416780"/>
          </a:xfrm>
          <a:prstGeom prst="roundRect">
            <a:avLst>
              <a:gd name="adj" fmla="val 4055"/>
            </a:avLst>
          </a:prstGeom>
          <a:solidFill>
            <a:schemeClr val="accent5">
              <a:lumMod val="20000"/>
              <a:lumOff val="80000"/>
            </a:schemeClr>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2400">
                <a:solidFill>
                  <a:schemeClr val="tx1"/>
                </a:solidFill>
                <a:latin typeface="BIZ UDPゴシック" panose="020B0400000000000000" pitchFamily="50" charset="-128"/>
                <a:ea typeface="BIZ UDPゴシック" panose="020B0400000000000000" pitchFamily="50" charset="-128"/>
              </a:rPr>
              <a:t>読字・書字・算数などの習得</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053" name="四角形: 角を丸くする 2052">
            <a:extLst>
              <a:ext uri="{FF2B5EF4-FFF2-40B4-BE49-F238E27FC236}">
                <a16:creationId xmlns:a16="http://schemas.microsoft.com/office/drawing/2014/main" id="{D0B551A1-4D40-3CC7-BBA4-C4C12340D4D0}"/>
              </a:ext>
            </a:extLst>
          </p:cNvPr>
          <p:cNvSpPr/>
          <p:nvPr/>
        </p:nvSpPr>
        <p:spPr>
          <a:xfrm>
            <a:off x="4644142" y="1032122"/>
            <a:ext cx="4267761" cy="2416780"/>
          </a:xfrm>
          <a:prstGeom prst="roundRect">
            <a:avLst>
              <a:gd name="adj" fmla="val 3214"/>
            </a:avLst>
          </a:prstGeom>
          <a:solidFill>
            <a:schemeClr val="accent5">
              <a:lumMod val="20000"/>
              <a:lumOff val="80000"/>
            </a:schemeClr>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2400" spc="-300" dirty="0">
                <a:solidFill>
                  <a:schemeClr val="tx1"/>
                </a:solidFill>
                <a:latin typeface="BIZ UDPゴシック" panose="020B0400000000000000" pitchFamily="50" charset="-128"/>
                <a:ea typeface="BIZ UDPゴシック" panose="020B0400000000000000" pitchFamily="50" charset="-128"/>
              </a:rPr>
              <a:t>柔軟に考え、物事に対処すること</a:t>
            </a:r>
          </a:p>
          <a:p>
            <a:pPr algn="ct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055" name="四角形: 角を丸くする 2054">
            <a:extLst>
              <a:ext uri="{FF2B5EF4-FFF2-40B4-BE49-F238E27FC236}">
                <a16:creationId xmlns:a16="http://schemas.microsoft.com/office/drawing/2014/main" id="{F45D9FBF-B2F9-2A6D-802E-13282213C082}"/>
              </a:ext>
            </a:extLst>
          </p:cNvPr>
          <p:cNvSpPr/>
          <p:nvPr/>
        </p:nvSpPr>
        <p:spPr>
          <a:xfrm>
            <a:off x="218272" y="3609536"/>
            <a:ext cx="4267761" cy="2416780"/>
          </a:xfrm>
          <a:prstGeom prst="roundRect">
            <a:avLst>
              <a:gd name="adj" fmla="val 3214"/>
            </a:avLst>
          </a:prstGeom>
          <a:solidFill>
            <a:schemeClr val="accent5">
              <a:lumMod val="20000"/>
              <a:lumOff val="80000"/>
            </a:schemeClr>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コミュニケーションや相手の</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意図を正確に理解すること</a:t>
            </a:r>
          </a:p>
          <a:p>
            <a:pPr algn="ct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056" name="四角形: 角を丸くする 2055">
            <a:extLst>
              <a:ext uri="{FF2B5EF4-FFF2-40B4-BE49-F238E27FC236}">
                <a16:creationId xmlns:a16="http://schemas.microsoft.com/office/drawing/2014/main" id="{73989EB3-97EB-CEF3-125E-D5B5EC1922EF}"/>
              </a:ext>
            </a:extLst>
          </p:cNvPr>
          <p:cNvSpPr/>
          <p:nvPr/>
        </p:nvSpPr>
        <p:spPr>
          <a:xfrm>
            <a:off x="4628811" y="3637222"/>
            <a:ext cx="4267761" cy="2416780"/>
          </a:xfrm>
          <a:prstGeom prst="roundRect">
            <a:avLst>
              <a:gd name="adj" fmla="val 2794"/>
            </a:avLst>
          </a:prstGeom>
          <a:solidFill>
            <a:schemeClr val="accent5">
              <a:lumMod val="20000"/>
              <a:lumOff val="80000"/>
            </a:schemeClr>
          </a:solidFill>
          <a:ln w="285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 </a:t>
            </a:r>
            <a:r>
              <a:rPr kumimoji="1" lang="ja-JP" altLang="en-US" sz="2400" dirty="0">
                <a:solidFill>
                  <a:schemeClr val="tx1"/>
                </a:solidFill>
                <a:latin typeface="BIZ UDPゴシック" panose="020B0400000000000000" pitchFamily="50" charset="-128"/>
                <a:ea typeface="BIZ UDPゴシック" panose="020B0400000000000000" pitchFamily="50" charset="-128"/>
              </a:rPr>
              <a:t>食事や身支度など、</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身の回りのことの自立</a:t>
            </a:r>
          </a:p>
          <a:p>
            <a:pPr algn="ct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2058" name="Picture 10" descr="勉強が分からない女の子のイラスト | かわいいフリー素材集 いらすとや">
            <a:extLst>
              <a:ext uri="{FF2B5EF4-FFF2-40B4-BE49-F238E27FC236}">
                <a16:creationId xmlns:a16="http://schemas.microsoft.com/office/drawing/2014/main" id="{05E91460-9DE7-D1BB-251C-3F8AC53508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811" y="1543902"/>
            <a:ext cx="1884680" cy="188468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ソース画像を表示">
            <a:extLst>
              <a:ext uri="{FF2B5EF4-FFF2-40B4-BE49-F238E27FC236}">
                <a16:creationId xmlns:a16="http://schemas.microsoft.com/office/drawing/2014/main" id="{C62B218E-E6D7-835B-DDAC-998F296618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1903" y="1543902"/>
            <a:ext cx="1976354" cy="191948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放送大学で教員免許更新をする（5 教育の最新事情4 特別支援・生徒指導・教育相談） - ぶんぶんの進路歳時記">
            <a:extLst>
              <a:ext uri="{FF2B5EF4-FFF2-40B4-BE49-F238E27FC236}">
                <a16:creationId xmlns:a16="http://schemas.microsoft.com/office/drawing/2014/main" id="{A56EE137-8035-1B68-2D4B-86F5A76281E3}"/>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939" b="94190" l="47375" r="96875">
                        <a14:foregroundMark x1="50500" y1="25841" x2="50500" y2="25841"/>
                        <a14:foregroundMark x1="47375" y1="26300" x2="47375" y2="26300"/>
                        <a14:foregroundMark x1="63750" y1="13761" x2="63750" y2="13761"/>
                        <a14:foregroundMark x1="67250" y1="23700" x2="67250" y2="23700"/>
                        <a14:foregroundMark x1="52125" y1="33180" x2="52125" y2="33180"/>
                        <a14:foregroundMark x1="66375" y1="90673" x2="66375" y2="90673"/>
                        <a14:foregroundMark x1="65375" y1="94190" x2="65375" y2="94190"/>
                        <a14:foregroundMark x1="49500" y1="63609" x2="49500" y2="63609"/>
                        <a14:foregroundMark x1="54250" y1="67737" x2="54250" y2="67737"/>
                        <a14:foregroundMark x1="90875" y1="67890" x2="90875" y2="67890"/>
                        <a14:foregroundMark x1="93250" y1="60703" x2="93250" y2="60703"/>
                        <a14:foregroundMark x1="94125" y1="38379" x2="94125" y2="38379"/>
                        <a14:foregroundMark x1="90250" y1="41437" x2="90250" y2="41437"/>
                        <a14:foregroundMark x1="96875" y1="33486" x2="96875" y2="33486"/>
                        <a14:foregroundMark x1="83500" y1="23547" x2="83500" y2="23547"/>
                        <a14:foregroundMark x1="81875" y1="28135" x2="81875" y2="28135"/>
                        <a14:foregroundMark x1="74750" y1="31804" x2="74750" y2="31804"/>
                        <a14:foregroundMark x1="62875" y1="50153" x2="62875" y2="50153"/>
                        <a14:foregroundMark x1="73125" y1="50459" x2="73125" y2="50459"/>
                      </a14:backgroundRemoval>
                    </a14:imgEffect>
                  </a14:imgLayer>
                </a14:imgProps>
              </a:ext>
              <a:ext uri="{28A0092B-C50C-407E-A947-70E740481C1C}">
                <a14:useLocalDpi xmlns:a14="http://schemas.microsoft.com/office/drawing/2010/main" val="0"/>
              </a:ext>
            </a:extLst>
          </a:blip>
          <a:srcRect l="45867"/>
          <a:stretch/>
        </p:blipFill>
        <p:spPr bwMode="auto">
          <a:xfrm>
            <a:off x="2658004" y="4233179"/>
            <a:ext cx="1226691" cy="18525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おしゃべりな女性のイラスト | かわいいフリー素材集 いらすとや">
            <a:extLst>
              <a:ext uri="{FF2B5EF4-FFF2-40B4-BE49-F238E27FC236}">
                <a16:creationId xmlns:a16="http://schemas.microsoft.com/office/drawing/2014/main" id="{5FAF8ACC-2A03-1DD0-A01D-BF023611604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248347" y="4705070"/>
            <a:ext cx="1226693" cy="131725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コストコのオキシクリーンを使って上履きを綺麗に！コストコのオキシクリーンについて">
            <a:extLst>
              <a:ext uri="{FF2B5EF4-FFF2-40B4-BE49-F238E27FC236}">
                <a16:creationId xmlns:a16="http://schemas.microsoft.com/office/drawing/2014/main" id="{0A929AD2-F467-B3B7-CBB2-1A8A294D40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5061" y="4478216"/>
            <a:ext cx="1289545" cy="151711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264AAB6-25AE-418F-782E-5167D669A827}"/>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２　知的障がいの特徴と困難さの理解</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2556574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矢印: 下 7">
            <a:extLst>
              <a:ext uri="{FF2B5EF4-FFF2-40B4-BE49-F238E27FC236}">
                <a16:creationId xmlns:a16="http://schemas.microsoft.com/office/drawing/2014/main" id="{EB282734-0872-67E9-70ED-BB492DE87467}"/>
              </a:ext>
            </a:extLst>
          </p:cNvPr>
          <p:cNvSpPr/>
          <p:nvPr/>
        </p:nvSpPr>
        <p:spPr>
          <a:xfrm>
            <a:off x="3914140" y="4200880"/>
            <a:ext cx="1315720" cy="620150"/>
          </a:xfrm>
          <a:prstGeom prst="downArrow">
            <a:avLst>
              <a:gd name="adj1" fmla="val 50000"/>
              <a:gd name="adj2" fmla="val 31979"/>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矢印: 右 4">
            <a:extLst>
              <a:ext uri="{FF2B5EF4-FFF2-40B4-BE49-F238E27FC236}">
                <a16:creationId xmlns:a16="http://schemas.microsoft.com/office/drawing/2014/main" id="{6F26B117-9A3F-48B3-B1B3-170F972CBAA6}"/>
              </a:ext>
            </a:extLst>
          </p:cNvPr>
          <p:cNvSpPr/>
          <p:nvPr/>
        </p:nvSpPr>
        <p:spPr>
          <a:xfrm>
            <a:off x="162000" y="1098174"/>
            <a:ext cx="8820000" cy="540000"/>
          </a:xfrm>
          <a:prstGeom prst="rightArrow">
            <a:avLst>
              <a:gd name="adj1" fmla="val 64111"/>
              <a:gd name="adj2" fmla="val 50000"/>
            </a:avLst>
          </a:prstGeom>
          <a:solidFill>
            <a:schemeClr val="bg1">
              <a:lumMod val="8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dirty="0">
                <a:solidFill>
                  <a:schemeClr val="tx1"/>
                </a:solidFill>
                <a:latin typeface="ＭＳ ゴシック" panose="020B0609070205080204" pitchFamily="49" charset="-128"/>
                <a:ea typeface="ＭＳ ゴシック" panose="020B0609070205080204" pitchFamily="49" charset="-128"/>
              </a:rPr>
              <a:t>　小さい頃　　　　　学校に通う時期　　　　　　　　大人になると</a:t>
            </a:r>
            <a:r>
              <a:rPr lang="en-US" altLang="ja-JP" dirty="0">
                <a:solidFill>
                  <a:schemeClr val="tx1"/>
                </a:solidFill>
                <a:latin typeface="ＭＳ ゴシック" panose="020B0609070205080204" pitchFamily="49" charset="-128"/>
                <a:ea typeface="ＭＳ ゴシック" panose="020B0609070205080204" pitchFamily="49" charset="-128"/>
              </a:rPr>
              <a:t>…</a:t>
            </a:r>
            <a:endParaRPr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2A7F33F2-566A-4A77-A7D7-671F3057F382}"/>
              </a:ext>
            </a:extLst>
          </p:cNvPr>
          <p:cNvSpPr txBox="1"/>
          <p:nvPr/>
        </p:nvSpPr>
        <p:spPr>
          <a:xfrm>
            <a:off x="342000" y="3747686"/>
            <a:ext cx="8460000" cy="270000"/>
          </a:xfrm>
          <a:prstGeom prst="rect">
            <a:avLst/>
          </a:prstGeom>
          <a:noFill/>
        </p:spPr>
        <p:txBody>
          <a:bodyPr wrap="square" rtlCol="0" anchor="ctr" anchorCtr="0">
            <a:noAutofit/>
          </a:bodyPr>
          <a:lstStyle/>
          <a:p>
            <a:pPr algn="just"/>
            <a:r>
              <a:rPr lang="ja-JP" altLang="en-US" sz="1500" dirty="0">
                <a:latin typeface="HGｺﾞｼｯｸM" panose="020B0609000000000000" pitchFamily="49" charset="-128"/>
                <a:ea typeface="HGｺﾞｼｯｸM" panose="020B0609000000000000" pitchFamily="49" charset="-128"/>
              </a:rPr>
              <a:t>発達がゆっくり　　　  勉強　　　　　　友達関係　　  仕事  お金の管理　　  家事や育児</a:t>
            </a:r>
            <a:r>
              <a:rPr lang="en-US" altLang="ja-JP" sz="1500" dirty="0">
                <a:latin typeface="HGｺﾞｼｯｸM" panose="020B0609000000000000" pitchFamily="49" charset="-128"/>
                <a:ea typeface="HGｺﾞｼｯｸM" panose="020B0609000000000000" pitchFamily="49" charset="-128"/>
              </a:rPr>
              <a:t>…</a:t>
            </a:r>
            <a:endParaRPr lang="ja-JP" altLang="en-US" sz="1500" dirty="0">
              <a:latin typeface="HGｺﾞｼｯｸM" panose="020B0609000000000000" pitchFamily="49" charset="-128"/>
              <a:ea typeface="HGｺﾞｼｯｸM" panose="020B0609000000000000" pitchFamily="49" charset="-128"/>
            </a:endParaRPr>
          </a:p>
        </p:txBody>
      </p:sp>
      <p:sp>
        <p:nvSpPr>
          <p:cNvPr id="24" name="テキスト ボックス 23">
            <a:extLst>
              <a:ext uri="{FF2B5EF4-FFF2-40B4-BE49-F238E27FC236}">
                <a16:creationId xmlns:a16="http://schemas.microsoft.com/office/drawing/2014/main" id="{1D6EA21D-7AC2-46FE-89C2-DFF77C4D002D}"/>
              </a:ext>
            </a:extLst>
          </p:cNvPr>
          <p:cNvSpPr txBox="1"/>
          <p:nvPr/>
        </p:nvSpPr>
        <p:spPr>
          <a:xfrm>
            <a:off x="162000" y="4897211"/>
            <a:ext cx="8820000" cy="1007970"/>
          </a:xfrm>
          <a:prstGeom prst="roundRect">
            <a:avLst/>
          </a:prstGeom>
          <a:solidFill>
            <a:schemeClr val="accent1">
              <a:lumMod val="20000"/>
              <a:lumOff val="80000"/>
            </a:schemeClr>
          </a:solidFill>
          <a:ln w="25400">
            <a:solidFill>
              <a:schemeClr val="bg1">
                <a:lumMod val="50000"/>
              </a:schemeClr>
            </a:solidFill>
          </a:ln>
        </p:spPr>
        <p:txBody>
          <a:bodyPr wrap="square" rtlCol="0" anchor="ctr" anchorCtr="0">
            <a:noAutofit/>
          </a:bodyPr>
          <a:lstStyle/>
          <a:p>
            <a:r>
              <a:rPr lang="ja-JP" altLang="en-US" sz="2400" dirty="0">
                <a:latin typeface="HG丸ｺﾞｼｯｸM-PRO" panose="020F0600000000000000" pitchFamily="50" charset="-128"/>
                <a:ea typeface="HG丸ｺﾞｼｯｸM-PRO" panose="020F0600000000000000" pitchFamily="50" charset="-128"/>
              </a:rPr>
              <a:t> 分からない　 話についていけない　 孤立　 また怒られた</a:t>
            </a:r>
            <a:r>
              <a:rPr lang="en-US" altLang="ja-JP" sz="2400" dirty="0">
                <a:latin typeface="HG丸ｺﾞｼｯｸM-PRO" panose="020F0600000000000000" pitchFamily="50" charset="-128"/>
                <a:ea typeface="HG丸ｺﾞｼｯｸM-PRO" panose="020F0600000000000000" pitchFamily="50" charset="-128"/>
              </a:rPr>
              <a:t>…</a:t>
            </a:r>
          </a:p>
          <a:p>
            <a:r>
              <a:rPr lang="ja-JP" altLang="en-US" sz="2400" dirty="0">
                <a:latin typeface="HG丸ｺﾞｼｯｸM-PRO" panose="020F0600000000000000" pitchFamily="50" charset="-128"/>
                <a:ea typeface="HG丸ｺﾞｼｯｸM-PRO" panose="020F0600000000000000" pitchFamily="50" charset="-128"/>
              </a:rPr>
              <a:t> 自信がない　 どうしたらいいの？　 精一杯やっているのに</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id="{1B64FC77-C200-4E9E-A51F-069EBCFC8B50}"/>
              </a:ext>
            </a:extLst>
          </p:cNvPr>
          <p:cNvSpPr txBox="1"/>
          <p:nvPr/>
        </p:nvSpPr>
        <p:spPr>
          <a:xfrm>
            <a:off x="162000" y="4268992"/>
            <a:ext cx="8820000" cy="363968"/>
          </a:xfrm>
          <a:prstGeom prst="rect">
            <a:avLst/>
          </a:prstGeom>
          <a:noFill/>
        </p:spPr>
        <p:txBody>
          <a:bodyPr wrap="square" rtlCol="0" anchor="ctr" anchorCtr="0">
            <a:noAutofit/>
          </a:bodyPr>
          <a:lstStyle/>
          <a:p>
            <a:pPr algn="ctr"/>
            <a:r>
              <a:rPr lang="ja-JP" altLang="en-US" b="1" dirty="0">
                <a:solidFill>
                  <a:srgbClr val="0099FF"/>
                </a:solidFill>
                <a:latin typeface="ＭＳ ゴシック" panose="020B0609070205080204" pitchFamily="49" charset="-128"/>
                <a:ea typeface="ＭＳ ゴシック" panose="020B0609070205080204" pitchFamily="49" charset="-128"/>
              </a:rPr>
              <a:t>知的障がいのある方が感じるいろいろな気持ち</a:t>
            </a:r>
          </a:p>
        </p:txBody>
      </p:sp>
      <p:sp>
        <p:nvSpPr>
          <p:cNvPr id="15" name="スライド番号プレースホルダー 1"/>
          <p:cNvSpPr>
            <a:spLocks noGrp="1"/>
          </p:cNvSpPr>
          <p:nvPr>
            <p:ph type="sldNum" sz="quarter" idx="12"/>
          </p:nvPr>
        </p:nvSpPr>
        <p:spPr>
          <a:xfrm>
            <a:off x="6924600" y="6368120"/>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７</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四角形: 角を丸くする 10">
            <a:extLst>
              <a:ext uri="{FF2B5EF4-FFF2-40B4-BE49-F238E27FC236}">
                <a16:creationId xmlns:a16="http://schemas.microsoft.com/office/drawing/2014/main" id="{58B8F457-2EE3-CDDB-EDE4-93439BBA7E27}"/>
              </a:ext>
            </a:extLst>
          </p:cNvPr>
          <p:cNvSpPr/>
          <p:nvPr/>
        </p:nvSpPr>
        <p:spPr>
          <a:xfrm>
            <a:off x="95098" y="1706286"/>
            <a:ext cx="8820000" cy="2396141"/>
          </a:xfrm>
          <a:prstGeom prst="roundRect">
            <a:avLst/>
          </a:prstGeom>
          <a:noFill/>
          <a:ln w="190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A2106FCC-02D1-557F-57E7-437513BB0663}"/>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３　年代別で起こりやすいこと</a:t>
            </a:r>
            <a:endParaRPr lang="ja-JP" altLang="en-US" sz="3600" dirty="0">
              <a:latin typeface="HGｺﾞｼｯｸE" panose="020B0909000000000000" pitchFamily="49" charset="-128"/>
              <a:ea typeface="HGｺﾞｼｯｸE" panose="020B0909000000000000" pitchFamily="49" charset="-128"/>
            </a:endParaRPr>
          </a:p>
        </p:txBody>
      </p:sp>
      <p:pic>
        <p:nvPicPr>
          <p:cNvPr id="1026" name="Picture 2">
            <a:extLst>
              <a:ext uri="{FF2B5EF4-FFF2-40B4-BE49-F238E27FC236}">
                <a16:creationId xmlns:a16="http://schemas.microsoft.com/office/drawing/2014/main" id="{8EF89A88-CB8D-73A8-9954-D403EAB3D0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360" y="2553837"/>
            <a:ext cx="1065808" cy="11938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9EA7F12-E3D2-443E-2219-296F092345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3083" y="1954417"/>
            <a:ext cx="943525" cy="943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B49BB3F5-B311-3DA1-7F9B-9134B7E60C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2849" y="2534235"/>
            <a:ext cx="1186786" cy="115419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0CA9351E-61BE-B6D1-8D41-1B72647EB5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8786" y="2653252"/>
            <a:ext cx="1160695" cy="10693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E88AD475-BE64-4D09-D8B3-9A1DE97B2B5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1136" y="1871754"/>
            <a:ext cx="1267888" cy="10079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6E6C9AE5-4468-ED36-435D-1E060CCB559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34653" y="2363458"/>
            <a:ext cx="967188" cy="123252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89130B46-73B3-1D57-22D7-08FA0BF1963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52219" y="2758110"/>
            <a:ext cx="999847" cy="92334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3313D13E-CE93-24BA-31A1-1282B14F30B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98644" y="1954416"/>
            <a:ext cx="1012844" cy="8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16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AB789-033E-A038-58B5-426B7A7A3D94}"/>
              </a:ext>
            </a:extLst>
          </p:cNvPr>
          <p:cNvSpPr>
            <a:spLocks noGrp="1"/>
          </p:cNvSpPr>
          <p:nvPr>
            <p:ph type="title"/>
          </p:nvPr>
        </p:nvSpPr>
        <p:spPr>
          <a:xfrm>
            <a:off x="628650" y="973265"/>
            <a:ext cx="7886700" cy="651597"/>
          </a:xfrm>
        </p:spPr>
        <p:txBody>
          <a:bodyPr anchor="ctr">
            <a:noAutofit/>
          </a:bodyPr>
          <a:lstStyle/>
          <a:p>
            <a:pPr>
              <a:lnSpc>
                <a:spcPct val="100000"/>
              </a:lnSpc>
            </a:pPr>
            <a:r>
              <a:rPr lang="ja-JP" altLang="en-US" sz="2800" dirty="0">
                <a:latin typeface="HG丸ｺﾞｼｯｸM-PRO" panose="020F0600000000000000" pitchFamily="50" charset="-128"/>
                <a:ea typeface="HG丸ｺﾞｼｯｸM-PRO" panose="020F0600000000000000" pitchFamily="50" charset="-128"/>
              </a:rPr>
              <a:t>ア　「視覚的な情報」で伝える　</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095EE031-1B19-20E8-9DB7-9C6076F761F2}"/>
              </a:ext>
            </a:extLst>
          </p:cNvPr>
          <p:cNvSpPr>
            <a:spLocks noGrp="1"/>
          </p:cNvSpPr>
          <p:nvPr>
            <p:ph type="sldNum" sz="quarter" idx="12"/>
          </p:nvPr>
        </p:nvSpPr>
        <p:spPr>
          <a:xfrm>
            <a:off x="6924600" y="6368413"/>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８</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97863" y="1764398"/>
            <a:ext cx="8784137" cy="4183567"/>
            <a:chOff x="197863" y="1764398"/>
            <a:chExt cx="8784137" cy="4183567"/>
          </a:xfrm>
        </p:grpSpPr>
        <p:sp>
          <p:nvSpPr>
            <p:cNvPr id="8" name="正方形/長方形 7">
              <a:extLst>
                <a:ext uri="{FF2B5EF4-FFF2-40B4-BE49-F238E27FC236}">
                  <a16:creationId xmlns:a16="http://schemas.microsoft.com/office/drawing/2014/main" id="{6AB5C8A1-7AC2-43CF-B913-4C4F87B16579}"/>
                </a:ext>
              </a:extLst>
            </p:cNvPr>
            <p:cNvSpPr/>
            <p:nvPr/>
          </p:nvSpPr>
          <p:spPr>
            <a:xfrm>
              <a:off x="197863" y="1764398"/>
              <a:ext cx="8784137" cy="1120454"/>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08000" rtlCol="0" anchor="b" anchorCtr="0"/>
            <a:lstStyle/>
            <a:p>
              <a:endParaRPr lang="en-US" altLang="ja-JP" sz="24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目に見えないものや抽象的な概念を理解することが難しい。</a:t>
              </a:r>
              <a:endParaRPr lang="en-US" altLang="ja-JP" sz="24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四角形: 角を丸くする 12">
              <a:extLst>
                <a:ext uri="{FF2B5EF4-FFF2-40B4-BE49-F238E27FC236}">
                  <a16:creationId xmlns:a16="http://schemas.microsoft.com/office/drawing/2014/main" id="{91A8EAC6-31C5-4432-B1F6-78C79A15E651}"/>
                </a:ext>
              </a:extLst>
            </p:cNvPr>
            <p:cNvSpPr/>
            <p:nvPr/>
          </p:nvSpPr>
          <p:spPr>
            <a:xfrm>
              <a:off x="3779912" y="3166057"/>
              <a:ext cx="5202088" cy="2781908"/>
            </a:xfrm>
            <a:prstGeom prst="roundRect">
              <a:avLst>
                <a:gd name="adj" fmla="val 1241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r>
                <a:rPr lang="ja-JP" altLang="en-US" sz="2400" dirty="0">
                  <a:solidFill>
                    <a:schemeClr val="tx1"/>
                  </a:solidFill>
                  <a:latin typeface="MS-PGothic"/>
                  <a:ea typeface="ＭＳ ゴシック" panose="020B0609070205080204" pitchFamily="49" charset="-128"/>
                </a:rPr>
                <a:t>　</a:t>
              </a:r>
              <a:endParaRPr lang="en-US" altLang="ja-JP" sz="2400" dirty="0">
                <a:solidFill>
                  <a:schemeClr val="tx1"/>
                </a:solidFill>
                <a:latin typeface="MS-PGothic"/>
                <a:ea typeface="ＭＳ ゴシック" panose="020B0609070205080204" pitchFamily="49" charset="-128"/>
              </a:endParaRPr>
            </a:p>
            <a:p>
              <a:endParaRPr lang="en-US" altLang="ja-JP" sz="2000" dirty="0">
                <a:solidFill>
                  <a:schemeClr val="tx1"/>
                </a:solidFill>
                <a:latin typeface="MS-PGothic"/>
                <a:ea typeface="ＭＳ ゴシック" panose="020B0609070205080204" pitchFamily="49"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イラストやカード、写真など、視覚的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な情報を活用しながら、分かりやすく伝</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える。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タブレットにイラストや</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カードを取り込み、説明と</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合わせて提示する。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ja-JP" altLang="en-US" sz="2000" dirty="0">
                <a:solidFill>
                  <a:schemeClr val="tx1"/>
                </a:solidFill>
                <a:latin typeface="MS-PGothic"/>
                <a:ea typeface="ＭＳ ゴシック" panose="020B0609070205080204" pitchFamily="49" charset="-128"/>
              </a:endParaRPr>
            </a:p>
            <a:p>
              <a:r>
                <a:rPr lang="ja-JP" altLang="en-US" sz="2000" dirty="0">
                  <a:solidFill>
                    <a:schemeClr val="tx1"/>
                  </a:solidFill>
                  <a:latin typeface="MS-PGothic"/>
                  <a:ea typeface="ＭＳ ゴシック" panose="020B0609070205080204" pitchFamily="49" charset="-128"/>
                </a:rPr>
                <a:t>　</a:t>
              </a:r>
              <a:endParaRPr kumimoji="1" lang="ja-JP" altLang="en-US" sz="2000" dirty="0">
                <a:solidFill>
                  <a:schemeClr val="tx1"/>
                </a:solidFill>
                <a:latin typeface="ＭＳ ゴシック" panose="020B0609070205080204" pitchFamily="49" charset="-128"/>
                <a:ea typeface="ＭＳ ゴシック" panose="020B0609070205080204" pitchFamily="49" charset="-128"/>
              </a:endParaRPr>
            </a:p>
          </p:txBody>
        </p:sp>
        <p:sp>
          <p:nvSpPr>
            <p:cNvPr id="10" name="四角形: 角を丸くする 6">
              <a:extLst>
                <a:ext uri="{FF2B5EF4-FFF2-40B4-BE49-F238E27FC236}">
                  <a16:creationId xmlns:a16="http://schemas.microsoft.com/office/drawing/2014/main" id="{2FFFB3DE-A7EA-40A3-A8CF-4CE678E05523}"/>
                </a:ext>
              </a:extLst>
            </p:cNvPr>
            <p:cNvSpPr/>
            <p:nvPr/>
          </p:nvSpPr>
          <p:spPr>
            <a:xfrm>
              <a:off x="3971369" y="3354638"/>
              <a:ext cx="3593213" cy="437617"/>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関わり方のポイント</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1" name="四角形: 角を丸くする 11">
              <a:extLst>
                <a:ext uri="{FF2B5EF4-FFF2-40B4-BE49-F238E27FC236}">
                  <a16:creationId xmlns:a16="http://schemas.microsoft.com/office/drawing/2014/main" id="{75A88920-B118-4BD6-8354-4E5FDB7CF242}"/>
                </a:ext>
              </a:extLst>
            </p:cNvPr>
            <p:cNvSpPr/>
            <p:nvPr/>
          </p:nvSpPr>
          <p:spPr>
            <a:xfrm>
              <a:off x="350265" y="1888270"/>
              <a:ext cx="1762751" cy="437617"/>
            </a:xfrm>
            <a:prstGeom prst="roundRect">
              <a:avLst/>
            </a:prstGeom>
            <a:solidFill>
              <a:srgbClr val="F2BC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困難さ</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grpSp>
      <p:pic>
        <p:nvPicPr>
          <p:cNvPr id="1026" name="Picture 2" descr="フリップを出すパネラーのイラスト（男性）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3136774"/>
            <a:ext cx="2378819" cy="2864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スマートフォンで絵を描いているイラスト | かわいいフリー素材集 いらすと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4681" y="4514237"/>
            <a:ext cx="1497319" cy="1497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マナー | かわいいフリー素材集 いらすとや"/>
          <p:cNvPicPr>
            <a:picLocks noChangeAspect="1" noChangeArrowheads="1"/>
          </p:cNvPicPr>
          <p:nvPr/>
        </p:nvPicPr>
        <p:blipFill rotWithShape="1">
          <a:blip r:embed="rId5">
            <a:extLst>
              <a:ext uri="{28A0092B-C50C-407E-A947-70E740481C1C}">
                <a14:useLocalDpi xmlns:a14="http://schemas.microsoft.com/office/drawing/2010/main" val="0"/>
              </a:ext>
            </a:extLst>
          </a:blip>
          <a:srcRect b="48863"/>
          <a:stretch/>
        </p:blipFill>
        <p:spPr bwMode="auto">
          <a:xfrm>
            <a:off x="1148515" y="4470287"/>
            <a:ext cx="1318733" cy="67436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930301D-69AC-7819-7443-C87A23692B76}"/>
              </a:ext>
            </a:extLst>
          </p:cNvPr>
          <p:cNvSpPr txBox="1"/>
          <p:nvPr/>
        </p:nvSpPr>
        <p:spPr>
          <a:xfrm>
            <a:off x="180000" y="180000"/>
            <a:ext cx="9143999" cy="648000"/>
          </a:xfrm>
          <a:prstGeom prst="rect">
            <a:avLst/>
          </a:prstGeom>
          <a:noFill/>
        </p:spPr>
        <p:txBody>
          <a:bodyPr wrap="square" anchor="ctr">
            <a:noAutofit/>
          </a:bodyPr>
          <a:lstStyle/>
          <a:p>
            <a:r>
              <a:rPr lang="ja-JP" altLang="en-US" sz="3200" dirty="0">
                <a:latin typeface="HGｺﾞｼｯｸE" panose="020B0909000000000000" pitchFamily="49" charset="-128"/>
                <a:ea typeface="HGｺﾞｼｯｸE" panose="020B0909000000000000" pitchFamily="49" charset="-128"/>
              </a:rPr>
              <a:t>４　分かりやすく伝える工夫</a:t>
            </a:r>
            <a:endParaRPr lang="ja-JP" altLang="en-US" sz="3600" dirty="0">
              <a:latin typeface="HGｺﾞｼｯｸE" panose="020B0909000000000000" pitchFamily="49" charset="-128"/>
              <a:ea typeface="HGｺﾞｼｯｸE" panose="020B0909000000000000" pitchFamily="49" charset="-128"/>
            </a:endParaRPr>
          </a:p>
        </p:txBody>
      </p:sp>
    </p:spTree>
    <p:extLst>
      <p:ext uri="{BB962C8B-B14F-4D97-AF65-F5344CB8AC3E}">
        <p14:creationId xmlns:p14="http://schemas.microsoft.com/office/powerpoint/2010/main" val="11379608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1AB789-033E-A038-58B5-426B7A7A3D94}"/>
              </a:ext>
            </a:extLst>
          </p:cNvPr>
          <p:cNvSpPr>
            <a:spLocks noGrp="1"/>
          </p:cNvSpPr>
          <p:nvPr>
            <p:ph type="title"/>
          </p:nvPr>
        </p:nvSpPr>
        <p:spPr>
          <a:xfrm>
            <a:off x="308360" y="547331"/>
            <a:ext cx="8353350" cy="651597"/>
          </a:xfrm>
        </p:spPr>
        <p:txBody>
          <a:bodyPr anchor="ctr">
            <a:noAutofit/>
          </a:bodyPr>
          <a:lstStyle/>
          <a:p>
            <a:pPr>
              <a:lnSpc>
                <a:spcPct val="100000"/>
              </a:lnSpc>
            </a:pPr>
            <a:r>
              <a:rPr lang="ja-JP" altLang="en-US" sz="2800" dirty="0">
                <a:latin typeface="HG丸ｺﾞｼｯｸM-PRO" panose="020F0600000000000000" pitchFamily="50" charset="-128"/>
                <a:ea typeface="HG丸ｺﾞｼｯｸM-PRO" panose="020F0600000000000000" pitchFamily="50" charset="-128"/>
              </a:rPr>
              <a:t>イ　本人の理解度に合わせて具体的に伝える　</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095EE031-1B19-20E8-9DB7-9C6076F761F2}"/>
              </a:ext>
            </a:extLst>
          </p:cNvPr>
          <p:cNvSpPr>
            <a:spLocks noGrp="1"/>
          </p:cNvSpPr>
          <p:nvPr>
            <p:ph type="sldNum" sz="quarter" idx="12"/>
          </p:nvPr>
        </p:nvSpPr>
        <p:spPr>
          <a:xfrm>
            <a:off x="6906668" y="6258988"/>
            <a:ext cx="2057400" cy="365125"/>
          </a:xfrm>
        </p:spPr>
        <p:txBody>
          <a:bodyPr/>
          <a:lstStyle/>
          <a:p>
            <a:r>
              <a:rPr kumimoji="1" lang="ja-JP" altLang="en-US" dirty="0" smtClean="0">
                <a:latin typeface="ＭＳ ゴシック" panose="020B0609070205080204" pitchFamily="49" charset="-128"/>
                <a:ea typeface="ＭＳ ゴシック" panose="020B0609070205080204" pitchFamily="49" charset="-128"/>
              </a:rPr>
              <a:t>９</a:t>
            </a:r>
            <a:endParaRPr kumimoji="1" lang="ja-JP" altLang="en-US" dirty="0">
              <a:latin typeface="ＭＳ ゴシック" panose="020B0609070205080204" pitchFamily="49" charset="-128"/>
              <a:ea typeface="ＭＳ ゴシック" panose="020B0609070205080204" pitchFamily="49" charset="-128"/>
            </a:endParaRPr>
          </a:p>
        </p:txBody>
      </p:sp>
      <p:grpSp>
        <p:nvGrpSpPr>
          <p:cNvPr id="6" name="グループ化 5"/>
          <p:cNvGrpSpPr/>
          <p:nvPr/>
        </p:nvGrpSpPr>
        <p:grpSpPr>
          <a:xfrm>
            <a:off x="179931" y="1416662"/>
            <a:ext cx="8784137" cy="4183567"/>
            <a:chOff x="197863" y="1764398"/>
            <a:chExt cx="8784137" cy="4183567"/>
          </a:xfrm>
        </p:grpSpPr>
        <p:sp>
          <p:nvSpPr>
            <p:cNvPr id="8" name="正方形/長方形 7">
              <a:extLst>
                <a:ext uri="{FF2B5EF4-FFF2-40B4-BE49-F238E27FC236}">
                  <a16:creationId xmlns:a16="http://schemas.microsoft.com/office/drawing/2014/main" id="{6AB5C8A1-7AC2-43CF-B913-4C4F87B16579}"/>
                </a:ext>
              </a:extLst>
            </p:cNvPr>
            <p:cNvSpPr/>
            <p:nvPr/>
          </p:nvSpPr>
          <p:spPr>
            <a:xfrm>
              <a:off x="197863" y="1764398"/>
              <a:ext cx="8784137" cy="1120454"/>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108000" rtlCol="0" anchor="b" anchorCtr="0"/>
            <a:lstStyle/>
            <a:p>
              <a:endParaRPr lang="en-US" altLang="ja-JP" sz="2400" b="0" i="0" u="none" strike="noStrike" baseline="0" dirty="0">
                <a:solidFill>
                  <a:srgbClr val="000000"/>
                </a:solidFill>
                <a:latin typeface="ＭＳ ゴシック" panose="020B0609070205080204" pitchFamily="49" charset="-128"/>
                <a:ea typeface="ＭＳ ゴシック" panose="020B0609070205080204" pitchFamily="49" charset="-128"/>
              </a:endParaRPr>
            </a:p>
            <a:p>
              <a:r>
                <a:rPr lang="ja-JP" altLang="en-US" sz="2400" dirty="0">
                  <a:solidFill>
                    <a:srgbClr val="000000"/>
                  </a:solidFill>
                  <a:latin typeface="HG丸ｺﾞｼｯｸM-PRO" panose="020F0600000000000000" pitchFamily="50" charset="-128"/>
                  <a:ea typeface="HG丸ｺﾞｼｯｸM-PRO" panose="020F0600000000000000" pitchFamily="50" charset="-128"/>
                </a:rPr>
                <a:t>○　抽象的な言葉や難しい言葉を理解することが苦手。</a:t>
              </a:r>
              <a:endParaRPr lang="en-US" altLang="ja-JP" sz="2400" b="0" i="0" u="none" strike="noStrike" baseline="0" dirty="0">
                <a:solidFill>
                  <a:srgbClr val="000000"/>
                </a:solidFill>
                <a:latin typeface="HG丸ｺﾞｼｯｸM-PRO" panose="020F0600000000000000" pitchFamily="50" charset="-128"/>
                <a:ea typeface="HG丸ｺﾞｼｯｸM-PRO" panose="020F0600000000000000" pitchFamily="50" charset="-128"/>
              </a:endParaRPr>
            </a:p>
          </p:txBody>
        </p:sp>
        <p:sp>
          <p:nvSpPr>
            <p:cNvPr id="9" name="四角形: 角を丸くする 12">
              <a:extLst>
                <a:ext uri="{FF2B5EF4-FFF2-40B4-BE49-F238E27FC236}">
                  <a16:creationId xmlns:a16="http://schemas.microsoft.com/office/drawing/2014/main" id="{91A8EAC6-31C5-4432-B1F6-78C79A15E651}"/>
                </a:ext>
              </a:extLst>
            </p:cNvPr>
            <p:cNvSpPr/>
            <p:nvPr/>
          </p:nvSpPr>
          <p:spPr>
            <a:xfrm>
              <a:off x="3779912" y="3166057"/>
              <a:ext cx="5202088" cy="2781908"/>
            </a:xfrm>
            <a:prstGeom prst="roundRect">
              <a:avLst>
                <a:gd name="adj" fmla="val 1241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nchorCtr="0"/>
            <a:lstStyle/>
            <a:p>
              <a:r>
                <a:rPr lang="ja-JP" altLang="en-US" sz="2400" dirty="0">
                  <a:solidFill>
                    <a:schemeClr val="tx1"/>
                  </a:solidFill>
                  <a:latin typeface="MS-PGothic"/>
                  <a:ea typeface="ＭＳ ゴシック" panose="020B0609070205080204" pitchFamily="49" charset="-128"/>
                </a:rPr>
                <a:t>　</a:t>
              </a:r>
              <a:endParaRPr lang="en-US" altLang="ja-JP" sz="2400" dirty="0">
                <a:solidFill>
                  <a:schemeClr val="tx1"/>
                </a:solidFill>
                <a:latin typeface="MS-PGothic"/>
                <a:ea typeface="ＭＳ ゴシック" panose="020B0609070205080204" pitchFamily="49" charset="-128"/>
              </a:endParaRPr>
            </a:p>
            <a:p>
              <a:endParaRPr lang="en-US" altLang="ja-JP" sz="2000" dirty="0">
                <a:solidFill>
                  <a:schemeClr val="tx1"/>
                </a:solidFill>
                <a:latin typeface="MS-PGothic"/>
                <a:ea typeface="ＭＳ ゴシック" panose="020B0609070205080204" pitchFamily="49"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言葉の理解の状況について確認する。</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本人が知っている言葉を使って説明し</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たり</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、曖昧な</a:t>
              </a:r>
              <a:r>
                <a:rPr lang="ja-JP" altLang="en-US" sz="2000" dirty="0">
                  <a:solidFill>
                    <a:schemeClr val="tx1"/>
                  </a:solidFill>
                  <a:latin typeface="HG丸ｺﾞｼｯｸM-PRO" panose="020F0600000000000000" pitchFamily="50" charset="-128"/>
                  <a:ea typeface="HG丸ｺﾞｼｯｸM-PRO" panose="020F0600000000000000" pitchFamily="50" charset="-128"/>
                </a:rPr>
                <a:t>表現は避け、具体的に</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　伝える</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。ときには</a:t>
              </a:r>
              <a:r>
                <a:rPr lang="ja-JP" altLang="en-US" sz="2000" dirty="0">
                  <a:solidFill>
                    <a:schemeClr val="tx1"/>
                  </a:solidFill>
                  <a:latin typeface="HG丸ｺﾞｼｯｸM-PRO" panose="020F0600000000000000" pitchFamily="50" charset="-128"/>
                  <a:ea typeface="HG丸ｺﾞｼｯｸM-PRO" panose="020F0600000000000000" pitchFamily="50" charset="-128"/>
                </a:rPr>
                <a:t>手本を示したりする。</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四角形: 角を丸くする 6">
              <a:extLst>
                <a:ext uri="{FF2B5EF4-FFF2-40B4-BE49-F238E27FC236}">
                  <a16:creationId xmlns:a16="http://schemas.microsoft.com/office/drawing/2014/main" id="{2FFFB3DE-A7EA-40A3-A8CF-4CE678E05523}"/>
                </a:ext>
              </a:extLst>
            </p:cNvPr>
            <p:cNvSpPr/>
            <p:nvPr/>
          </p:nvSpPr>
          <p:spPr>
            <a:xfrm>
              <a:off x="3971369" y="3354638"/>
              <a:ext cx="3593213" cy="437617"/>
            </a:xfrm>
            <a:prstGeom prst="roundRect">
              <a:avLst/>
            </a:prstGeom>
            <a:solidFill>
              <a:schemeClr val="accent6">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関わり方のポイント</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sp>
          <p:nvSpPr>
            <p:cNvPr id="11" name="四角形: 角を丸くする 11">
              <a:extLst>
                <a:ext uri="{FF2B5EF4-FFF2-40B4-BE49-F238E27FC236}">
                  <a16:creationId xmlns:a16="http://schemas.microsoft.com/office/drawing/2014/main" id="{75A88920-B118-4BD6-8354-4E5FDB7CF242}"/>
                </a:ext>
              </a:extLst>
            </p:cNvPr>
            <p:cNvSpPr/>
            <p:nvPr/>
          </p:nvSpPr>
          <p:spPr>
            <a:xfrm>
              <a:off x="350265" y="1888270"/>
              <a:ext cx="1762751" cy="437617"/>
            </a:xfrm>
            <a:prstGeom prst="roundRect">
              <a:avLst/>
            </a:prstGeom>
            <a:solidFill>
              <a:srgbClr val="F2BCA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algn="ctr"/>
              <a:r>
                <a:rPr lang="en-US" altLang="ja-JP" sz="2400" dirty="0">
                  <a:solidFill>
                    <a:schemeClr val="tx1"/>
                  </a:solidFill>
                  <a:latin typeface="MS-PGothic"/>
                  <a:ea typeface="ＭＳ ゴシック" panose="020B0609070205080204" pitchFamily="49" charset="-128"/>
                </a:rPr>
                <a:t>【</a:t>
              </a:r>
              <a:r>
                <a:rPr lang="ja-JP" altLang="en-US" sz="2400" dirty="0">
                  <a:solidFill>
                    <a:schemeClr val="tx1"/>
                  </a:solidFill>
                  <a:latin typeface="MS-PGothic"/>
                  <a:ea typeface="ＭＳ ゴシック" panose="020B0609070205080204" pitchFamily="49" charset="-128"/>
                </a:rPr>
                <a:t>困難さ</a:t>
              </a:r>
              <a:r>
                <a:rPr lang="en-US" altLang="ja-JP" sz="2400" dirty="0">
                  <a:solidFill>
                    <a:schemeClr val="tx1"/>
                  </a:solidFill>
                  <a:latin typeface="MS-PGothic"/>
                  <a:ea typeface="ＭＳ ゴシック" panose="020B0609070205080204" pitchFamily="49" charset="-128"/>
                </a:rPr>
                <a:t>】</a:t>
              </a:r>
              <a:endParaRPr kumimoji="1" lang="ja-JP" altLang="en-US" sz="2400" dirty="0">
                <a:solidFill>
                  <a:schemeClr val="tx1"/>
                </a:solidFill>
                <a:latin typeface="ＭＳ ゴシック" panose="020B0609070205080204" pitchFamily="49" charset="-128"/>
                <a:ea typeface="ＭＳ ゴシック" panose="020B0609070205080204" pitchFamily="49" charset="-128"/>
              </a:endParaRPr>
            </a:p>
          </p:txBody>
        </p:sp>
      </p:grpSp>
      <p:pic>
        <p:nvPicPr>
          <p:cNvPr id="5122" name="Picture 2" descr="アドバイスが響く子供のイラスト | かわいいフリー素材集 いらすとや"/>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33" y="2883442"/>
            <a:ext cx="2875092" cy="263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2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8642</TotalTime>
  <Words>395</Words>
  <Application>Microsoft Office PowerPoint</Application>
  <PresentationFormat>画面に合わせる (4:3)</PresentationFormat>
  <Paragraphs>229</Paragraphs>
  <Slides>12</Slides>
  <Notes>12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12</vt:i4>
      </vt:variant>
    </vt:vector>
  </HeadingPairs>
  <TitlesOfParts>
    <vt:vector size="25" baseType="lpstr">
      <vt:lpstr>BIZ UDPゴシック</vt:lpstr>
      <vt:lpstr>HGｺﾞｼｯｸE</vt:lpstr>
      <vt:lpstr>HGｺﾞｼｯｸM</vt:lpstr>
      <vt:lpstr>HG丸ｺﾞｼｯｸM-PRO</vt:lpstr>
      <vt:lpstr>ＭＳ Ｐゴシック</vt:lpstr>
      <vt:lpstr>ＭＳ ゴシック</vt:lpstr>
      <vt:lpstr>MS-PGothic</vt:lpstr>
      <vt:lpstr>メイリオ</vt:lpstr>
      <vt:lpstr>Arial</vt:lpstr>
      <vt:lpstr>Calibri</vt:lpstr>
      <vt:lpstr>Calibri Light</vt:lpstr>
      <vt:lpstr>Times New Roman</vt:lpstr>
      <vt:lpstr>Office Theme</vt:lpstr>
      <vt:lpstr>知的障がいの特性と基本的な対応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　「視覚的な情報」で伝える　</vt:lpstr>
      <vt:lpstr>イ　本人の理解度に合わせて具体的に伝える　</vt:lpstr>
      <vt:lpstr>ウ　一度にたくさん伝えない　</vt:lpstr>
      <vt:lpstr>❖　例えば、こんな時、どのような関わり方の工夫が　 　考えられるでしょうか…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児童生徒理解</dc:title>
  <dc:creator>北海道</dc:creator>
  <cp:lastModifiedBy>Windows ユーザー</cp:lastModifiedBy>
  <cp:revision>905</cp:revision>
  <cp:lastPrinted>2024-03-13T04:24:27Z</cp:lastPrinted>
  <dcterms:created xsi:type="dcterms:W3CDTF">2017-03-08T08:10:15Z</dcterms:created>
  <dcterms:modified xsi:type="dcterms:W3CDTF">2024-06-03T03:40:44Z</dcterms:modified>
</cp:coreProperties>
</file>