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handoutMasterIdLst>
    <p:handoutMasterId r:id="rId13"/>
  </p:handoutMasterIdLst>
  <p:sldIdLst>
    <p:sldId id="256" r:id="rId2"/>
    <p:sldId id="532" r:id="rId3"/>
    <p:sldId id="531" r:id="rId4"/>
    <p:sldId id="510" r:id="rId5"/>
    <p:sldId id="529" r:id="rId6"/>
    <p:sldId id="502" r:id="rId7"/>
    <p:sldId id="527" r:id="rId8"/>
    <p:sldId id="511" r:id="rId9"/>
    <p:sldId id="512" r:id="rId10"/>
    <p:sldId id="496" r:id="rId1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8900"/>
    <a:srgbClr val="FF9B9B"/>
    <a:srgbClr val="FFFFFF"/>
    <a:srgbClr val="29C7FF"/>
    <a:srgbClr val="85DFFF"/>
    <a:srgbClr val="57D3FF"/>
    <a:srgbClr val="FF6F00"/>
    <a:srgbClr val="FD790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3" autoAdjust="0"/>
    <p:restoredTop sz="50662" autoAdjust="0"/>
  </p:normalViewPr>
  <p:slideViewPr>
    <p:cSldViewPr snapToGrid="0">
      <p:cViewPr varScale="1">
        <p:scale>
          <a:sx n="50" d="100"/>
          <a:sy n="50" d="100"/>
        </p:scale>
        <p:origin x="1674" y="48"/>
      </p:cViewPr>
      <p:guideLst/>
    </p:cSldViewPr>
  </p:slideViewPr>
  <p:notesTextViewPr>
    <p:cViewPr>
      <p:scale>
        <a:sx n="1" d="1"/>
        <a:sy n="1" d="1"/>
      </p:scale>
      <p:origin x="0" y="0"/>
    </p:cViewPr>
  </p:notesTextViewPr>
  <p:sorterViewPr>
    <p:cViewPr>
      <p:scale>
        <a:sx n="100" d="100"/>
        <a:sy n="100" d="100"/>
      </p:scale>
      <p:origin x="0" y="-624"/>
    </p:cViewPr>
  </p:sorterViewPr>
  <p:notesViewPr>
    <p:cSldViewPr snapToGrid="0">
      <p:cViewPr varScale="1">
        <p:scale>
          <a:sx n="72" d="100"/>
          <a:sy n="72" d="100"/>
        </p:scale>
        <p:origin x="22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3"/>
            <a:ext cx="2949787" cy="498693"/>
          </a:xfrm>
          <a:prstGeom prst="rect">
            <a:avLst/>
          </a:prstGeom>
        </p:spPr>
        <p:txBody>
          <a:bodyPr vert="horz" lIns="92048" tIns="46024" rIns="92048" bIns="4602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61" y="13"/>
            <a:ext cx="2949787" cy="498693"/>
          </a:xfrm>
          <a:prstGeom prst="rect">
            <a:avLst/>
          </a:prstGeom>
        </p:spPr>
        <p:txBody>
          <a:bodyPr vert="horz" lIns="92048" tIns="46024" rIns="92048" bIns="46024" rtlCol="0"/>
          <a:lstStyle>
            <a:lvl1pPr algn="r">
              <a:defRPr sz="1200"/>
            </a:lvl1pPr>
          </a:lstStyle>
          <a:p>
            <a:fld id="{9F771C3D-8746-4833-88E1-6D962B40C95C}" type="datetimeFigureOut">
              <a:rPr kumimoji="1" lang="ja-JP" altLang="en-US" smtClean="0"/>
              <a:t>2024/3/25</a:t>
            </a:fld>
            <a:endParaRPr kumimoji="1" lang="ja-JP" altLang="en-US"/>
          </a:p>
        </p:txBody>
      </p:sp>
      <p:sp>
        <p:nvSpPr>
          <p:cNvPr id="4" name="フッター プレースホルダー 3"/>
          <p:cNvSpPr>
            <a:spLocks noGrp="1"/>
          </p:cNvSpPr>
          <p:nvPr>
            <p:ph type="ftr" sz="quarter" idx="2"/>
          </p:nvPr>
        </p:nvSpPr>
        <p:spPr>
          <a:xfrm>
            <a:off x="25" y="9440652"/>
            <a:ext cx="2949787" cy="498692"/>
          </a:xfrm>
          <a:prstGeom prst="rect">
            <a:avLst/>
          </a:prstGeom>
        </p:spPr>
        <p:txBody>
          <a:bodyPr vert="horz" lIns="92048" tIns="46024" rIns="92048" bIns="4602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61" y="9440652"/>
            <a:ext cx="2949787" cy="498692"/>
          </a:xfrm>
          <a:prstGeom prst="rect">
            <a:avLst/>
          </a:prstGeom>
        </p:spPr>
        <p:txBody>
          <a:bodyPr vert="horz" lIns="92048" tIns="46024" rIns="92048" bIns="46024" rtlCol="0" anchor="b"/>
          <a:lstStyle>
            <a:lvl1pPr algn="r">
              <a:defRPr sz="1200"/>
            </a:lvl1pPr>
          </a:lstStyle>
          <a:p>
            <a:fld id="{7C81808D-A683-441C-B95B-911D37C734E1}" type="slidenum">
              <a:rPr kumimoji="1" lang="ja-JP" altLang="en-US" smtClean="0"/>
              <a:t>‹#›</a:t>
            </a:fld>
            <a:endParaRPr kumimoji="1" lang="ja-JP" altLang="en-US"/>
          </a:p>
        </p:txBody>
      </p:sp>
    </p:spTree>
    <p:extLst>
      <p:ext uri="{BB962C8B-B14F-4D97-AF65-F5344CB8AC3E}">
        <p14:creationId xmlns:p14="http://schemas.microsoft.com/office/powerpoint/2010/main" val="993715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4142" y="504000"/>
            <a:ext cx="4798917" cy="3600000"/>
          </a:xfrm>
          <a:prstGeom prst="rect">
            <a:avLst/>
          </a:prstGeom>
          <a:noFill/>
          <a:ln w="12700">
            <a:solidFill>
              <a:prstClr val="black"/>
            </a:solidFill>
          </a:ln>
        </p:spPr>
        <p:txBody>
          <a:bodyPr vert="horz" lIns="92048" tIns="46024" rIns="92048" bIns="46024" rtlCol="0" anchor="ctr"/>
          <a:lstStyle/>
          <a:p>
            <a:endParaRPr lang="ja-JP" altLang="en-US"/>
          </a:p>
        </p:txBody>
      </p:sp>
      <p:sp>
        <p:nvSpPr>
          <p:cNvPr id="5" name="ノート プレースホルダー 4"/>
          <p:cNvSpPr>
            <a:spLocks noGrp="1"/>
          </p:cNvSpPr>
          <p:nvPr>
            <p:ph type="body" sz="quarter" idx="3"/>
          </p:nvPr>
        </p:nvSpPr>
        <p:spPr>
          <a:xfrm>
            <a:off x="702000" y="4356000"/>
            <a:ext cx="5400000" cy="5040000"/>
          </a:xfrm>
          <a:prstGeom prst="rect">
            <a:avLst/>
          </a:prstGeom>
        </p:spPr>
        <p:txBody>
          <a:bodyPr vert="horz" lIns="92048" tIns="46024" rIns="92048" bIns="460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61" y="9440652"/>
            <a:ext cx="2949787" cy="498692"/>
          </a:xfrm>
          <a:prstGeom prst="rect">
            <a:avLst/>
          </a:prstGeom>
        </p:spPr>
        <p:txBody>
          <a:bodyPr vert="horz" lIns="92048" tIns="46024" rIns="92048" bIns="46024" rtlCol="0" anchor="b"/>
          <a:lstStyle>
            <a:lvl1pPr algn="r">
              <a:defRPr sz="1200"/>
            </a:lvl1pPr>
          </a:lstStyle>
          <a:p>
            <a:fld id="{CEEEB887-679D-4D85-ACAC-2C9ECF041923}" type="slidenum">
              <a:rPr kumimoji="1" lang="ja-JP" altLang="en-US" smtClean="0"/>
              <a:t>‹#›</a:t>
            </a:fld>
            <a:endParaRPr kumimoji="1" lang="ja-JP" altLang="en-US"/>
          </a:p>
        </p:txBody>
      </p:sp>
    </p:spTree>
    <p:extLst>
      <p:ext uri="{BB962C8B-B14F-4D97-AF65-F5344CB8AC3E}">
        <p14:creationId xmlns:p14="http://schemas.microsoft.com/office/powerpoint/2010/main" val="6779752"/>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just"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これから、「教員間の連携」についての研修を始めます。</a:t>
            </a:r>
            <a:endParaRPr lang="en-US" altLang="ja-JP" dirty="0"/>
          </a:p>
          <a:p>
            <a:r>
              <a:rPr lang="ja-JP" altLang="en-US" dirty="0"/>
              <a:t>　この研修では、</a:t>
            </a:r>
            <a:r>
              <a:rPr lang="ja-JP" altLang="en-US" dirty="0" smtClean="0"/>
              <a:t>授業だけでなく、学級</a:t>
            </a:r>
            <a:r>
              <a:rPr lang="ja-JP" altLang="en-US" dirty="0"/>
              <a:t>・学年の業務、分掌業務等における教員間の連携のポイントについて理解するとともに、日常の業務から自己の役割や取組状況を振り返り、</a:t>
            </a:r>
            <a:r>
              <a:rPr lang="ja-JP" altLang="en-US" dirty="0" smtClean="0"/>
              <a:t>自己理解を</a:t>
            </a:r>
            <a:r>
              <a:rPr lang="ja-JP" altLang="en-US" dirty="0"/>
              <a:t>深めることをねらいとしています。</a:t>
            </a:r>
            <a:endParaRPr lang="en-US" altLang="ja-JP" dirty="0"/>
          </a:p>
          <a:p>
            <a:r>
              <a:rPr lang="ja-JP" altLang="en-US" dirty="0"/>
              <a:t>　冒頭で少し交流をしますが、前半に説明、後半に演習を行います。</a:t>
            </a:r>
            <a:endParaRPr lang="en-US" altLang="ja-JP" dirty="0"/>
          </a:p>
          <a:p>
            <a:endParaRPr lang="en-US" altLang="ja-JP" dirty="0"/>
          </a:p>
          <a:p>
            <a:r>
              <a:rPr lang="ja-JP" altLang="en-US" dirty="0"/>
              <a:t>　（</a:t>
            </a:r>
            <a:r>
              <a:rPr lang="ja-JP" altLang="en-US" dirty="0" smtClean="0"/>
              <a:t>時間の目安：説明</a:t>
            </a:r>
            <a:r>
              <a:rPr lang="en-US" altLang="ja-JP" dirty="0" smtClean="0"/>
              <a:t>15</a:t>
            </a:r>
            <a:r>
              <a:rPr lang="ja-JP" altLang="en-US" dirty="0"/>
              <a:t>分</a:t>
            </a:r>
            <a:r>
              <a:rPr lang="ja-JP" altLang="en-US" dirty="0" smtClean="0"/>
              <a:t>、演習</a:t>
            </a:r>
            <a:r>
              <a:rPr lang="en-US" altLang="ja-JP" dirty="0" smtClean="0"/>
              <a:t>20</a:t>
            </a:r>
            <a:r>
              <a:rPr lang="ja-JP" altLang="en-US" dirty="0" smtClean="0"/>
              <a:t>分</a:t>
            </a:r>
            <a:r>
              <a:rPr lang="ja-JP" altLang="en-US" dirty="0"/>
              <a:t>）</a:t>
            </a:r>
            <a:endParaRPr lang="en-US" altLang="ja-JP" dirty="0"/>
          </a:p>
        </p:txBody>
      </p:sp>
      <p:sp>
        <p:nvSpPr>
          <p:cNvPr id="5" name="スライド番号プレースホルダー 4"/>
          <p:cNvSpPr>
            <a:spLocks noGrp="1"/>
          </p:cNvSpPr>
          <p:nvPr>
            <p:ph type="sldNum" sz="quarter" idx="10"/>
          </p:nvPr>
        </p:nvSpPr>
        <p:spPr/>
        <p:txBody>
          <a:bodyPr/>
          <a:lstStyle/>
          <a:p>
            <a:fld id="{CEEEB887-679D-4D85-ACAC-2C9ECF041923}" type="slidenum">
              <a:rPr lang="ja-JP" altLang="en-US" smtClean="0"/>
              <a:pPr/>
              <a:t>1</a:t>
            </a:fld>
            <a:endParaRPr lang="ja-JP" altLang="en-US" dirty="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30412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2A61D3E9-34F3-4CE1-A7A4-D79289125514}" type="slidenum">
              <a:rPr lang="ja-JP" altLang="en-US" smtClean="0"/>
              <a:pPr/>
              <a:t>10</a:t>
            </a:fld>
            <a:endParaRPr lang="ja-JP" altLang="en-US" dirty="0"/>
          </a:p>
        </p:txBody>
      </p:sp>
      <p:sp>
        <p:nvSpPr>
          <p:cNvPr id="5" name="ノート プレースホルダー 4">
            <a:extLst>
              <a:ext uri="{FF2B5EF4-FFF2-40B4-BE49-F238E27FC236}">
                <a16:creationId xmlns:a16="http://schemas.microsoft.com/office/drawing/2014/main" id="{594E5F01-602F-4F21-8240-052B49828872}"/>
              </a:ext>
            </a:extLst>
          </p:cNvPr>
          <p:cNvSpPr>
            <a:spLocks noGrp="1"/>
          </p:cNvSpPr>
          <p:nvPr>
            <p:ph type="body" idx="1"/>
          </p:nvPr>
        </p:nvSpPr>
        <p:spPr>
          <a:xfrm>
            <a:off x="702000" y="3924886"/>
            <a:ext cx="5400000" cy="5471114"/>
          </a:xfrm>
        </p:spPr>
        <p:txBody>
          <a:bodyPr/>
          <a:lstStyle/>
          <a:p>
            <a:r>
              <a:rPr lang="ja-JP" altLang="en-US" dirty="0" smtClean="0"/>
              <a:t>　それでは、ここからは演習を行います。</a:t>
            </a:r>
          </a:p>
          <a:p>
            <a:r>
              <a:rPr lang="ja-JP" altLang="en-US" dirty="0" smtClean="0"/>
              <a:t>　この演習では、説明した「ティーム・ティーチング」や「学級経営」などにおける教員間の連携について、「今後の取組に生かそうと思ったこと」や「指導教諭に聞いてみたいこと」などを記入して、交流します。</a:t>
            </a:r>
            <a:endParaRPr lang="en-US" altLang="ja-JP" dirty="0" smtClean="0"/>
          </a:p>
          <a:p>
            <a:r>
              <a:rPr lang="ja-JP" altLang="en-US" dirty="0" smtClean="0"/>
              <a:t>　記入や交流を通して、自身の役割や取組状況を振り返り、今後の業務において教員間の連携を図るなど、生かしていただきたいと思います。</a:t>
            </a:r>
            <a:endParaRPr lang="en-US" altLang="ja-JP" dirty="0" smtClean="0"/>
          </a:p>
          <a:p>
            <a:endParaRPr lang="en-US" altLang="ja-JP" dirty="0" smtClean="0"/>
          </a:p>
          <a:p>
            <a:r>
              <a:rPr lang="ja-JP" altLang="en-US" dirty="0" smtClean="0"/>
              <a:t>＜演習の進め方の例＞</a:t>
            </a:r>
          </a:p>
          <a:p>
            <a:r>
              <a:rPr lang="ja-JP" altLang="en-US" dirty="0" smtClean="0"/>
              <a:t>①　個人思考（５分）</a:t>
            </a:r>
            <a:endParaRPr lang="en-US" altLang="ja-JP" dirty="0" smtClean="0"/>
          </a:p>
          <a:p>
            <a:r>
              <a:rPr lang="ja-JP" altLang="en-US" dirty="0" smtClean="0"/>
              <a:t>・スライドの各欄に、「今後の取組に生かそうと思ったこと」や「指導教諭に聞いてみたいこと」などを記入する。</a:t>
            </a:r>
            <a:endParaRPr lang="en-US" altLang="ja-JP" dirty="0" smtClean="0"/>
          </a:p>
          <a:p>
            <a:r>
              <a:rPr lang="ja-JP" altLang="en-US" dirty="0" smtClean="0"/>
              <a:t>②　交流（</a:t>
            </a:r>
            <a:r>
              <a:rPr lang="en-US" altLang="ja-JP" dirty="0" smtClean="0"/>
              <a:t>15</a:t>
            </a:r>
            <a:r>
              <a:rPr lang="ja-JP" altLang="en-US" dirty="0" smtClean="0"/>
              <a:t>分）</a:t>
            </a:r>
            <a:endParaRPr lang="en-US" altLang="ja-JP" dirty="0" smtClean="0"/>
          </a:p>
          <a:p>
            <a:r>
              <a:rPr lang="ja-JP" altLang="en-US" dirty="0" smtClean="0"/>
              <a:t>・受講者同士や指導教諭と交流しましょう。</a:t>
            </a:r>
            <a:endParaRPr lang="en-US" altLang="ja-JP" dirty="0" smtClean="0"/>
          </a:p>
          <a:p>
            <a:endParaRPr lang="ja-JP" altLang="en-US" dirty="0" smtClean="0"/>
          </a:p>
          <a:p>
            <a:pPr lvl="0"/>
            <a:r>
              <a:rPr lang="ja-JP" altLang="en-US" dirty="0" smtClean="0"/>
              <a:t>☆　指導教諭は、受講者が、自分事として具体的に捉えることができるよう、大切であると感じたことや聞いてみたいことについて下記の「問いの例」を参照して聞き、言語化できるようにしたり、指導教諭が経験談を話したりする。</a:t>
            </a:r>
          </a:p>
          <a:p>
            <a:endParaRPr lang="en-US" altLang="ja-JP" dirty="0" smtClean="0"/>
          </a:p>
          <a:p>
            <a:r>
              <a:rPr lang="en-US" altLang="ja-JP" dirty="0" smtClean="0"/>
              <a:t>〔</a:t>
            </a:r>
            <a:r>
              <a:rPr lang="ja-JP" altLang="en-US" dirty="0" smtClean="0"/>
              <a:t>受講者への問いの例</a:t>
            </a:r>
            <a:r>
              <a:rPr lang="en-US" altLang="ja-JP" dirty="0" smtClean="0"/>
              <a:t>〕</a:t>
            </a:r>
          </a:p>
          <a:p>
            <a:r>
              <a:rPr lang="ja-JP" altLang="en-US" dirty="0" smtClean="0"/>
              <a:t>・教員間の連携において、自分ができていることは何か。</a:t>
            </a:r>
            <a:endParaRPr lang="en-US" altLang="ja-JP" dirty="0" smtClean="0"/>
          </a:p>
          <a:p>
            <a:r>
              <a:rPr lang="ja-JP" altLang="en-US" dirty="0" smtClean="0"/>
              <a:t>・自分の身の回りで、教員間の連携が充実している点は何か。</a:t>
            </a:r>
            <a:endParaRPr lang="en-US" altLang="ja-JP" dirty="0" smtClean="0"/>
          </a:p>
          <a:p>
            <a:r>
              <a:rPr lang="ja-JP" altLang="en-US" dirty="0" smtClean="0"/>
              <a:t>・教員間の連携を図る上で、自分の課題や取り組みたいことは何か。</a:t>
            </a:r>
            <a:endParaRPr lang="en-US" altLang="ja-JP" dirty="0" smtClean="0"/>
          </a:p>
          <a:p>
            <a:r>
              <a:rPr lang="ja-JP" altLang="en-US" dirty="0" smtClean="0"/>
              <a:t>・自分一人でやらなければならないと感じている業務はあるか。</a:t>
            </a:r>
            <a:endParaRPr lang="en-US" altLang="ja-JP" dirty="0" smtClean="0"/>
          </a:p>
          <a:p>
            <a:r>
              <a:rPr lang="ja-JP" altLang="en-US" dirty="0" smtClean="0"/>
              <a:t>・教員間の連携で、困ったことや聞きたいことはあるか。</a:t>
            </a:r>
            <a:endParaRPr lang="en-US" altLang="ja-JP" dirty="0" smtClean="0"/>
          </a:p>
          <a:p>
            <a:r>
              <a:rPr lang="ja-JP" altLang="en-US" dirty="0" smtClean="0"/>
              <a:t>・同僚性のある職場づくりに向けて、自分ができることは何か。</a:t>
            </a:r>
            <a:endParaRPr lang="en-US" altLang="ja-JP" dirty="0" smtClean="0"/>
          </a:p>
          <a:p>
            <a:endParaRPr lang="en-US" altLang="ja-JP" dirty="0" smtClean="0"/>
          </a:p>
          <a:p>
            <a:r>
              <a:rPr lang="ja-JP" altLang="en-US" dirty="0" smtClean="0"/>
              <a:t>（時間経過後）</a:t>
            </a:r>
          </a:p>
          <a:p>
            <a:r>
              <a:rPr lang="ja-JP" altLang="en-US" dirty="0" smtClean="0"/>
              <a:t>　これで、教員間の連携についての研修を終わります。</a:t>
            </a:r>
            <a:endParaRPr lang="ja-JP" altLang="en-US" dirty="0"/>
          </a:p>
        </p:txBody>
      </p:sp>
      <p:sp>
        <p:nvSpPr>
          <p:cNvPr id="7" name="スライド イメージ プレースホルダー 6"/>
          <p:cNvSpPr>
            <a:spLocks noGrp="1" noRot="1" noChangeAspect="1"/>
          </p:cNvSpPr>
          <p:nvPr>
            <p:ph type="sldImg"/>
          </p:nvPr>
        </p:nvSpPr>
        <p:spPr>
          <a:xfrm>
            <a:off x="1268413" y="503238"/>
            <a:ext cx="4270375" cy="3203575"/>
          </a:xfrm>
        </p:spPr>
      </p:sp>
    </p:spTree>
    <p:extLst>
      <p:ext uri="{BB962C8B-B14F-4D97-AF65-F5344CB8AC3E}">
        <p14:creationId xmlns:p14="http://schemas.microsoft.com/office/powerpoint/2010/main" val="329937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2A61D3E9-34F3-4CE1-A7A4-D79289125514}" type="slidenum">
              <a:rPr lang="ja-JP" altLang="en-US" smtClean="0"/>
              <a:pPr/>
              <a:t>2</a:t>
            </a:fld>
            <a:endParaRPr lang="ja-JP" altLang="en-US" dirty="0"/>
          </a:p>
        </p:txBody>
      </p:sp>
      <p:sp>
        <p:nvSpPr>
          <p:cNvPr id="5" name="ノート プレースホルダー 4">
            <a:extLst>
              <a:ext uri="{FF2B5EF4-FFF2-40B4-BE49-F238E27FC236}">
                <a16:creationId xmlns:a16="http://schemas.microsoft.com/office/drawing/2014/main" id="{594E5F01-602F-4F21-8240-052B49828872}"/>
              </a:ext>
            </a:extLst>
          </p:cNvPr>
          <p:cNvSpPr>
            <a:spLocks noGrp="1"/>
          </p:cNvSpPr>
          <p:nvPr>
            <p:ph type="body" idx="1"/>
          </p:nvPr>
        </p:nvSpPr>
        <p:spPr/>
        <p:txBody>
          <a:bodyPr/>
          <a:lstStyle/>
          <a:p>
            <a:r>
              <a:rPr lang="ja-JP" altLang="en-US" dirty="0"/>
              <a:t>　「なぜ教員間の連携が必要なのでしょうか。」「どのような場面で教員間の連携が必要でしょうか。」と</a:t>
            </a:r>
            <a:r>
              <a:rPr lang="ja-JP" altLang="en-US" dirty="0" smtClean="0"/>
              <a:t>問われた時、</a:t>
            </a:r>
            <a:r>
              <a:rPr lang="ja-JP" altLang="en-US" dirty="0"/>
              <a:t>あなたはどう答えますか。</a:t>
            </a:r>
            <a:endParaRPr lang="en-US" altLang="ja-JP" dirty="0"/>
          </a:p>
          <a:p>
            <a:endParaRPr lang="en-US" altLang="ja-JP" dirty="0"/>
          </a:p>
          <a:p>
            <a:r>
              <a:rPr lang="ja-JP" altLang="en-US" dirty="0"/>
              <a:t>　あなたの考えを、周りの人</a:t>
            </a:r>
            <a:r>
              <a:rPr lang="ja-JP" altLang="en-US" dirty="0" smtClean="0"/>
              <a:t>と交流</a:t>
            </a:r>
            <a:r>
              <a:rPr lang="ja-JP" altLang="en-US" dirty="0"/>
              <a:t>してみましょう。</a:t>
            </a:r>
            <a:endParaRPr lang="en-US" altLang="ja-JP" dirty="0"/>
          </a:p>
          <a:p>
            <a:r>
              <a:rPr lang="ja-JP" altLang="en-US" dirty="0"/>
              <a:t>　</a:t>
            </a:r>
            <a:r>
              <a:rPr lang="ja-JP" altLang="en-US" dirty="0" smtClean="0"/>
              <a:t>（受講者同士</a:t>
            </a:r>
            <a:r>
              <a:rPr lang="ja-JP" altLang="en-US" dirty="0"/>
              <a:t>で交流する。）</a:t>
            </a:r>
            <a:endParaRPr lang="en-US" altLang="ja-JP" dirty="0"/>
          </a:p>
          <a:p>
            <a:r>
              <a:rPr lang="ja-JP" altLang="en-US" dirty="0"/>
              <a:t>　</a:t>
            </a:r>
            <a:r>
              <a:rPr lang="ja-JP" altLang="en-US" dirty="0" smtClean="0"/>
              <a:t>（受講者が</a:t>
            </a:r>
            <a:r>
              <a:rPr lang="ja-JP" altLang="en-US" dirty="0"/>
              <a:t>一人の場合、個人ワークとして自分の考えをまとめる。）</a:t>
            </a:r>
            <a:endParaRPr lang="en-US" altLang="ja-JP" dirty="0"/>
          </a:p>
          <a:p>
            <a:r>
              <a:rPr lang="ja-JP" altLang="en-US" dirty="0"/>
              <a:t>　</a:t>
            </a:r>
            <a:endParaRPr lang="en-US" altLang="ja-JP" dirty="0"/>
          </a:p>
          <a:p>
            <a:r>
              <a:rPr lang="ja-JP" altLang="en-US" dirty="0"/>
              <a:t>　</a:t>
            </a:r>
            <a:r>
              <a:rPr lang="en-US" altLang="ja-JP" dirty="0"/>
              <a:t>※</a:t>
            </a:r>
            <a:r>
              <a:rPr lang="ja-JP" altLang="en-US" dirty="0"/>
              <a:t>２分程度交流する。　</a:t>
            </a:r>
            <a:endParaRPr lang="en-US" altLang="ja-JP" dirty="0"/>
          </a:p>
          <a:p>
            <a:endParaRPr lang="en-US" altLang="ja-JP" dirty="0"/>
          </a:p>
          <a:p>
            <a:r>
              <a:rPr lang="ja-JP" altLang="en-US" dirty="0"/>
              <a:t>　今交流（思考）した内容を基に、教員間の連携について、理解を深めていきましょう。</a:t>
            </a:r>
            <a:endParaRPr lang="en-US" altLang="ja-JP" dirty="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46377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DB38-C35B-F758-C728-A6504F5DF54F}"/>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75D8F9F1-C93E-BDD8-9A0B-EE7594A42ABB}"/>
              </a:ext>
            </a:extLst>
          </p:cNvPr>
          <p:cNvSpPr>
            <a:spLocks noGrp="1"/>
          </p:cNvSpPr>
          <p:nvPr>
            <p:ph type="body" idx="1"/>
          </p:nvPr>
        </p:nvSpPr>
        <p:spPr/>
        <p:txBody>
          <a:bodyPr/>
          <a:lstStyle/>
          <a:p>
            <a:r>
              <a:rPr lang="ja-JP" altLang="en-US" dirty="0"/>
              <a:t>　私たち教員の仕事とは何ですか</a:t>
            </a:r>
            <a:r>
              <a:rPr lang="ja-JP" altLang="en-US"/>
              <a:t>と</a:t>
            </a:r>
            <a:r>
              <a:rPr lang="ja-JP" altLang="en-US" smtClean="0"/>
              <a:t>問われた時、</a:t>
            </a:r>
            <a:r>
              <a:rPr lang="ja-JP" altLang="en-US" dirty="0"/>
              <a:t>どのように答えることができるでしょうか。</a:t>
            </a:r>
            <a:endParaRPr lang="en-US" altLang="ja-JP" dirty="0"/>
          </a:p>
          <a:p>
            <a:r>
              <a:rPr lang="ja-JP" altLang="en-US" dirty="0"/>
              <a:t>　「授業をはじめとした学習指導」「学年・学部経営」「学級経営」「いじめや問題行動への対処等の生徒指導」「各自に割り振られた分掌業務」「保護者対応」「行事の企画・運営」「関係機関との連携」など</a:t>
            </a:r>
            <a:r>
              <a:rPr lang="ja-JP" altLang="en-US" dirty="0" smtClean="0"/>
              <a:t>、多く</a:t>
            </a:r>
            <a:r>
              <a:rPr lang="ja-JP" altLang="en-US" dirty="0"/>
              <a:t>のことが考えられるのではないでしょうか。</a:t>
            </a:r>
            <a:endParaRPr lang="en-US" altLang="ja-JP" dirty="0"/>
          </a:p>
          <a:p>
            <a:r>
              <a:rPr lang="ja-JP" altLang="en-US" dirty="0"/>
              <a:t>　「校務」とは、「学校の仕事全体を指すものであり、学校の仕事全体とは、学校がその目的である教育事業を遂行するため必要と</a:t>
            </a:r>
            <a:r>
              <a:rPr lang="ja-JP" altLang="en-US" dirty="0" smtClean="0"/>
              <a:t>される全ての</a:t>
            </a:r>
            <a:r>
              <a:rPr lang="ja-JP" altLang="en-US" dirty="0"/>
              <a:t>仕事」とされており、その中で教員の「職務」とは、「「校務」のうち職員に与えられて果たすべき任務・担当する役割」です。</a:t>
            </a:r>
            <a:endParaRPr lang="en-US" altLang="ja-JP" dirty="0"/>
          </a:p>
          <a:p>
            <a:r>
              <a:rPr lang="ja-JP" altLang="en-US" dirty="0"/>
              <a:t>　具体的には、授業・学習指導、学級担任等の学級経営、生徒指導を中心とした業務があり、初任段階の教員においても、校内において</a:t>
            </a:r>
            <a:r>
              <a:rPr lang="ja-JP" altLang="en-US" dirty="0" smtClean="0"/>
              <a:t>担う仕事</a:t>
            </a:r>
            <a:r>
              <a:rPr lang="ja-JP" altLang="en-US" dirty="0"/>
              <a:t>となります。</a:t>
            </a:r>
            <a:endParaRPr lang="en-US" altLang="ja-JP" dirty="0"/>
          </a:p>
          <a:p>
            <a:r>
              <a:rPr lang="ja-JP" altLang="en-US" dirty="0"/>
              <a:t>　教員としてこれらの仕事を</a:t>
            </a:r>
            <a:r>
              <a:rPr lang="ja-JP" altLang="en-US" dirty="0" smtClean="0"/>
              <a:t>進める際には、</a:t>
            </a:r>
            <a:r>
              <a:rPr lang="ja-JP" altLang="en-US" dirty="0"/>
              <a:t>教員一人で</a:t>
            </a:r>
            <a:r>
              <a:rPr lang="ja-JP" altLang="en-US" dirty="0" smtClean="0"/>
              <a:t>取り組むの</a:t>
            </a:r>
            <a:r>
              <a:rPr lang="ja-JP" altLang="en-US" dirty="0"/>
              <a:t>ではなく</a:t>
            </a:r>
            <a:r>
              <a:rPr lang="ja-JP" altLang="en-US" dirty="0" smtClean="0"/>
              <a:t>、複数の教員が連携</a:t>
            </a:r>
            <a:r>
              <a:rPr lang="ja-JP" altLang="en-US" dirty="0"/>
              <a:t>して</a:t>
            </a:r>
            <a:r>
              <a:rPr lang="ja-JP" altLang="en-US" dirty="0" smtClean="0"/>
              <a:t>取り組む必要があります</a:t>
            </a:r>
            <a:r>
              <a:rPr lang="ja-JP" altLang="en-US" dirty="0"/>
              <a:t>。</a:t>
            </a:r>
            <a:endParaRPr lang="en-US" altLang="ja-JP" dirty="0"/>
          </a:p>
        </p:txBody>
      </p:sp>
      <p:sp>
        <p:nvSpPr>
          <p:cNvPr id="4" name="スライド番号プレースホルダー 3">
            <a:extLst>
              <a:ext uri="{FF2B5EF4-FFF2-40B4-BE49-F238E27FC236}">
                <a16:creationId xmlns:a16="http://schemas.microsoft.com/office/drawing/2014/main" id="{6B2E398D-2495-BEF0-DECD-79BC6F15B477}"/>
              </a:ext>
            </a:extLst>
          </p:cNvPr>
          <p:cNvSpPr>
            <a:spLocks noGrp="1"/>
          </p:cNvSpPr>
          <p:nvPr>
            <p:ph type="sldNum" sz="quarter" idx="5"/>
          </p:nvPr>
        </p:nvSpPr>
        <p:spPr/>
        <p:txBody>
          <a:bodyPr/>
          <a:lstStyle/>
          <a:p>
            <a:fld id="{C898A89A-1B09-4A9C-8657-DD536480FA16}" type="slidenum">
              <a:rPr lang="ja-JP" altLang="en-US" smtClean="0"/>
              <a:pPr/>
              <a:t>3</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04890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北海道教育委員会では、北海道における「求める教員像」として３点示していますが、その中で「学校づくりを担う一員として、地域等とも連携・協働しながら、課題解決に取り組む教員」が示されています。</a:t>
            </a:r>
            <a:endParaRPr lang="en-US" altLang="ja-JP" dirty="0"/>
          </a:p>
          <a:p>
            <a:r>
              <a:rPr lang="ja-JP" altLang="en-US" dirty="0"/>
              <a:t>　その中で、キーとなる資質能力として、初任段階の教員に求められているものの中で、教員間の連携に関わる内容が３点あります。</a:t>
            </a:r>
            <a:endParaRPr lang="en-US" altLang="ja-JP" dirty="0"/>
          </a:p>
          <a:p>
            <a:r>
              <a:rPr lang="ja-JP" altLang="en-US" dirty="0"/>
              <a:t>　１点目は、コミュニケーション能力（対人関係能力を含む）です。自らの職務の充実に向け、上司や同僚などに相談や質問等を積極的に行う力です。</a:t>
            </a:r>
            <a:endParaRPr lang="en-US" altLang="ja-JP" dirty="0"/>
          </a:p>
          <a:p>
            <a:r>
              <a:rPr lang="ja-JP" altLang="en-US" dirty="0"/>
              <a:t>　２点目は、組織的・協働的な課題対応・解決能力です。自らの学びと実践の省察をし、組織の一員としての自覚</a:t>
            </a:r>
            <a:r>
              <a:rPr lang="ja-JP" altLang="en-US" dirty="0" smtClean="0"/>
              <a:t>を持って</a:t>
            </a:r>
            <a:r>
              <a:rPr lang="ja-JP" altLang="en-US" dirty="0"/>
              <a:t>、学校づくりに関わり、求められる役割を果たす力です。</a:t>
            </a:r>
            <a:endParaRPr lang="en-US" altLang="ja-JP" dirty="0"/>
          </a:p>
          <a:p>
            <a:r>
              <a:rPr lang="ja-JP" altLang="en-US" dirty="0"/>
              <a:t>　３点目は、人材育成に貢献する力です。他の教職員との関わりを大切にし、疑問点や悩みを相談したり、共有し合ったりしながら、互いに高め合おうとする力です。</a:t>
            </a:r>
            <a:endParaRPr lang="en-US" altLang="ja-JP" dirty="0"/>
          </a:p>
          <a:p>
            <a:r>
              <a:rPr lang="ja-JP" altLang="en-US" dirty="0"/>
              <a:t>　初任段階の教員として、これらの力を付けていくことが求められています。</a:t>
            </a:r>
            <a:endParaRPr lang="en-US" altLang="ja-JP" dirty="0"/>
          </a:p>
          <a:p>
            <a:endParaRPr lang="en-US" altLang="ja-JP" dirty="0"/>
          </a:p>
          <a:p>
            <a:endParaRPr lang="en-US" altLang="ja-JP" dirty="0"/>
          </a:p>
          <a:p>
            <a:pPr lvl="0"/>
            <a:endParaRPr lang="en-US" altLang="ja-JP" dirty="0"/>
          </a:p>
          <a:p>
            <a:pPr lvl="0"/>
            <a:endParaRPr lang="en-US" altLang="ja-JP" dirty="0"/>
          </a:p>
          <a:p>
            <a:pPr lvl="0"/>
            <a:endParaRPr lang="en-US" altLang="ja-JP" dirty="0"/>
          </a:p>
        </p:txBody>
      </p:sp>
      <p:sp>
        <p:nvSpPr>
          <p:cNvPr id="4" name="スライド番号プレースホルダー 3"/>
          <p:cNvSpPr>
            <a:spLocks noGrp="1"/>
          </p:cNvSpPr>
          <p:nvPr>
            <p:ph type="sldNum" sz="quarter" idx="5"/>
          </p:nvPr>
        </p:nvSpPr>
        <p:spPr/>
        <p:txBody>
          <a:bodyPr/>
          <a:lstStyle/>
          <a:p>
            <a:fld id="{B850BA8D-DE6D-4559-85CC-9C0B8FDC9400}" type="slidenum">
              <a:rPr lang="ja-JP" altLang="en-US" smtClean="0"/>
              <a:pPr/>
              <a:t>4</a:t>
            </a:fld>
            <a:endParaRPr lang="ja-JP" altLang="en-US" dirty="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0937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ノート プレースホルダ 2"/>
          <p:cNvSpPr>
            <a:spLocks noGrp="1"/>
          </p:cNvSpPr>
          <p:nvPr>
            <p:ph type="body" idx="1"/>
          </p:nvPr>
        </p:nvSpPr>
        <p:spPr>
          <a:xfrm>
            <a:off x="702000" y="4355999"/>
            <a:ext cx="5400000" cy="5207725"/>
          </a:xfrm>
        </p:spPr>
        <p:txBody>
          <a:bodyPr/>
          <a:lstStyle/>
          <a:p>
            <a:r>
              <a:rPr lang="ja-JP" altLang="en-US" dirty="0"/>
              <a:t>　特別支援学校の授業では、ティーム・ティーチングの指導方式を利用して、指導を行う場面が多いことと思います。</a:t>
            </a:r>
            <a:endParaRPr lang="en-US" altLang="ja-JP" dirty="0"/>
          </a:p>
          <a:p>
            <a:r>
              <a:rPr lang="ja-JP" altLang="en-US" dirty="0"/>
              <a:t>　ティーム・ティーチングとは、複数</a:t>
            </a:r>
            <a:r>
              <a:rPr lang="ja-JP" altLang="en-US" dirty="0" smtClean="0"/>
              <a:t>の教員が</a:t>
            </a:r>
            <a:r>
              <a:rPr lang="ja-JP" altLang="en-US" dirty="0"/>
              <a:t>役割を分担し、協力し合いながら指導計画を立て、指導する方式のことです。</a:t>
            </a:r>
            <a:endParaRPr lang="en-US" altLang="ja-JP" dirty="0"/>
          </a:p>
          <a:p>
            <a:r>
              <a:rPr lang="ja-JP" altLang="en-US" dirty="0"/>
              <a:t>　ティーム・ティーチングを行う上では、授業づくりの各段階において</a:t>
            </a:r>
            <a:r>
              <a:rPr lang="ja-JP" altLang="en-US" dirty="0" smtClean="0"/>
              <a:t>、教員が</a:t>
            </a:r>
            <a:r>
              <a:rPr lang="ja-JP" altLang="en-US" dirty="0"/>
              <a:t>共同で進めることや、各段階</a:t>
            </a:r>
            <a:r>
              <a:rPr lang="ja-JP" altLang="en-US" dirty="0" smtClean="0"/>
              <a:t>で教員同士</a:t>
            </a:r>
            <a:r>
              <a:rPr lang="ja-JP" altLang="en-US" dirty="0"/>
              <a:t>が授業に対する十分な共通理解を図ることが必要とされています。</a:t>
            </a:r>
            <a:endParaRPr lang="en-US" altLang="ja-JP" dirty="0"/>
          </a:p>
          <a:p>
            <a:r>
              <a:rPr lang="ja-JP" altLang="en-US" dirty="0"/>
              <a:t>　ティーム・ティーチングで共通理解する内容として、スライドの５点が挙げられます。</a:t>
            </a:r>
            <a:endParaRPr lang="en-US" altLang="ja-JP" dirty="0"/>
          </a:p>
          <a:p>
            <a:r>
              <a:rPr lang="ja-JP" altLang="en-US" dirty="0"/>
              <a:t>　①　児童生徒の個別目標</a:t>
            </a:r>
            <a:endParaRPr lang="en-US" altLang="ja-JP" dirty="0"/>
          </a:p>
          <a:p>
            <a:r>
              <a:rPr lang="ja-JP" altLang="en-US" dirty="0"/>
              <a:t>　②　授業展開</a:t>
            </a:r>
            <a:endParaRPr lang="en-US" altLang="ja-JP" dirty="0"/>
          </a:p>
          <a:p>
            <a:r>
              <a:rPr lang="ja-JP" altLang="en-US" dirty="0"/>
              <a:t>　③　役割分担</a:t>
            </a:r>
            <a:endParaRPr lang="en-US" altLang="ja-JP" dirty="0"/>
          </a:p>
          <a:p>
            <a:r>
              <a:rPr lang="ja-JP" altLang="en-US" dirty="0"/>
              <a:t>　④　展開や活動内容、個別目標を考えたティーム・ティーチングの指</a:t>
            </a:r>
            <a:endParaRPr lang="en-US" altLang="ja-JP" dirty="0"/>
          </a:p>
          <a:p>
            <a:r>
              <a:rPr lang="ja-JP" altLang="en-US" dirty="0"/>
              <a:t>　　　導・支援内容の確認</a:t>
            </a:r>
            <a:endParaRPr lang="en-US" altLang="ja-JP" dirty="0"/>
          </a:p>
          <a:p>
            <a:r>
              <a:rPr lang="ja-JP" altLang="en-US" dirty="0"/>
              <a:t>　⑤　評価（児童生徒の姿</a:t>
            </a:r>
            <a:r>
              <a:rPr lang="ja-JP" altLang="en-US" dirty="0" smtClean="0"/>
              <a:t>、教師の</a:t>
            </a:r>
            <a:r>
              <a:rPr lang="ja-JP" altLang="en-US" dirty="0"/>
              <a:t>手立て）　です。</a:t>
            </a:r>
            <a:endParaRPr lang="en-US" altLang="ja-JP" dirty="0"/>
          </a:p>
          <a:p>
            <a:r>
              <a:rPr lang="ja-JP" altLang="en-US" dirty="0"/>
              <a:t>　ティーム・ティーチングによる授業では、次のような効果があります。</a:t>
            </a:r>
            <a:endParaRPr lang="en-US" altLang="ja-JP" dirty="0"/>
          </a:p>
          <a:p>
            <a:r>
              <a:rPr lang="ja-JP" altLang="en-US" dirty="0"/>
              <a:t>　「児童生徒の実態を、多くの視点から理解することができる。」「個々の教師の専門性や特性を生かし創造的な授業を実施することができる。」「学習グループを多様に編成することができ、一人一人の能力や特性に応じた指導が可能になる。」などがあります。</a:t>
            </a:r>
            <a:endParaRPr lang="en-US" altLang="ja-JP" dirty="0"/>
          </a:p>
          <a:p>
            <a:r>
              <a:rPr lang="ja-JP" altLang="en-US" dirty="0"/>
              <a:t>　また、不適切な運用がされた場合、陥りやすい問題点としては、「教師が他者に依存的になり、児童生徒への</a:t>
            </a:r>
            <a:r>
              <a:rPr lang="ja-JP" altLang="en-US" dirty="0" smtClean="0"/>
              <a:t>働き掛けが</a:t>
            </a:r>
            <a:r>
              <a:rPr lang="ja-JP" altLang="en-US" dirty="0"/>
              <a:t>滞る。」「サブとなる教師の</a:t>
            </a:r>
            <a:r>
              <a:rPr lang="ja-JP" altLang="en-US" dirty="0" smtClean="0"/>
              <a:t>働き掛けが</a:t>
            </a:r>
            <a:r>
              <a:rPr lang="ja-JP" altLang="en-US" dirty="0"/>
              <a:t>児童生徒の補助や管理だけに終始する。」「その場かぎりの対応となる。」があります。</a:t>
            </a:r>
            <a:endParaRPr lang="en-US" altLang="ja-JP" dirty="0"/>
          </a:p>
          <a:p>
            <a:r>
              <a:rPr lang="ja-JP" altLang="en-US" dirty="0"/>
              <a:t>　これらの問題に陥らないようにするためには、事前に打合せの時間</a:t>
            </a:r>
            <a:r>
              <a:rPr lang="ja-JP" altLang="en-US" dirty="0" smtClean="0"/>
              <a:t>を取り、</a:t>
            </a:r>
            <a:r>
              <a:rPr lang="ja-JP" altLang="en-US" dirty="0"/>
              <a:t>授業や児童生徒についての意思疎通、意見交換を通じて、共通理解を図るといった教員間の連携が重要です。</a:t>
            </a:r>
            <a:endParaRPr lang="en-US" altLang="ja-JP" dirty="0"/>
          </a:p>
        </p:txBody>
      </p:sp>
      <p:sp>
        <p:nvSpPr>
          <p:cNvPr id="2" name="スライド番号プレースホルダー 1"/>
          <p:cNvSpPr>
            <a:spLocks noGrp="1"/>
          </p:cNvSpPr>
          <p:nvPr>
            <p:ph type="sldNum" sz="quarter" idx="10"/>
          </p:nvPr>
        </p:nvSpPr>
        <p:spPr/>
        <p:txBody>
          <a:bodyPr/>
          <a:lstStyle/>
          <a:p>
            <a:fld id="{0B1465BA-5215-4A9C-A98E-6493AAAF3CF3}" type="slidenum">
              <a:rPr lang="ja-JP" altLang="en-US" smtClean="0"/>
              <a:pPr/>
              <a:t>5</a:t>
            </a:fld>
            <a:endParaRPr lang="ja-JP" altLang="en-US" dirty="0"/>
          </a:p>
        </p:txBody>
      </p:sp>
      <p:sp>
        <p:nvSpPr>
          <p:cNvPr id="5" name="スライド イメージ プレースホルダー 4"/>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56397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ノート プレースホルダ 2"/>
          <p:cNvSpPr>
            <a:spLocks noGrp="1"/>
          </p:cNvSpPr>
          <p:nvPr>
            <p:ph type="body" idx="1"/>
          </p:nvPr>
        </p:nvSpPr>
        <p:spPr/>
        <p:txBody>
          <a:bodyPr/>
          <a:lstStyle/>
          <a:p>
            <a:r>
              <a:rPr lang="ja-JP" altLang="en-US" dirty="0"/>
              <a:t>　学年・学級経営の場面から、教員間の連携について考えてみます。</a:t>
            </a:r>
            <a:endParaRPr lang="en-US" altLang="ja-JP" dirty="0"/>
          </a:p>
          <a:p>
            <a:r>
              <a:rPr lang="ja-JP" altLang="en-US" dirty="0"/>
              <a:t>　学年経営とは、各学級の実態を踏まえながら、学年全体が互いに協力し合い、学年の教育目標の達成を目指して営まれるものです。</a:t>
            </a:r>
            <a:endParaRPr lang="en-US" altLang="ja-JP" dirty="0"/>
          </a:p>
          <a:p>
            <a:r>
              <a:rPr lang="ja-JP" altLang="en-US" dirty="0"/>
              <a:t>　学年</a:t>
            </a:r>
            <a:r>
              <a:rPr lang="ja-JP" altLang="en-US" dirty="0" smtClean="0"/>
              <a:t>の教員は</a:t>
            </a:r>
            <a:r>
              <a:rPr lang="ja-JP" altLang="en-US" dirty="0"/>
              <a:t>、各学級の特性や指導上の課題を把握した上で、学年主任を中心に意見交流や情報交換を深め、共通理解の上に指導をしていく体制を確立し、見通し</a:t>
            </a:r>
            <a:r>
              <a:rPr lang="ja-JP" altLang="en-US" dirty="0" smtClean="0"/>
              <a:t>を持った</a:t>
            </a:r>
            <a:r>
              <a:rPr lang="ja-JP" altLang="en-US" dirty="0"/>
              <a:t>計画の下で学年の目標を達成していくことが大切です。</a:t>
            </a:r>
            <a:endParaRPr lang="en-US" altLang="ja-JP" dirty="0"/>
          </a:p>
          <a:p>
            <a:r>
              <a:rPr lang="ja-JP" altLang="en-US" dirty="0"/>
              <a:t>　</a:t>
            </a:r>
            <a:r>
              <a:rPr lang="ja-JP" altLang="en-US" dirty="0" smtClean="0"/>
              <a:t>例えば、</a:t>
            </a:r>
            <a:r>
              <a:rPr lang="ja-JP" altLang="en-US" dirty="0"/>
              <a:t>「指導内容や指導方針を統一する」「児童生徒の指導に必要な情報の交換をする」「学年の教師間の連絡・調整を円滑に行う」「年間指導計画に</a:t>
            </a:r>
            <a:r>
              <a:rPr lang="ja-JP" altLang="en-US" dirty="0" smtClean="0"/>
              <a:t>基づき授業進度</a:t>
            </a:r>
            <a:r>
              <a:rPr lang="ja-JP" altLang="en-US" dirty="0"/>
              <a:t>を調整する」「同学年教師による研修体制を確立し互いに啓発し合う」「学年の教師が相互に協力し合える体制を実現する」といったことがあります。</a:t>
            </a:r>
            <a:endParaRPr lang="en-US" altLang="ja-JP" dirty="0"/>
          </a:p>
          <a:p>
            <a:r>
              <a:rPr lang="ja-JP" altLang="en-US" dirty="0"/>
              <a:t>　いずれも、共通理解がなければなし得るものではなく、学年の教員間で連携した取組が求められています。</a:t>
            </a:r>
            <a:endParaRPr lang="ja-JP" altLang="ja-JP" dirty="0"/>
          </a:p>
        </p:txBody>
      </p:sp>
      <p:sp>
        <p:nvSpPr>
          <p:cNvPr id="2" name="スライド番号プレースホルダー 1"/>
          <p:cNvSpPr>
            <a:spLocks noGrp="1"/>
          </p:cNvSpPr>
          <p:nvPr>
            <p:ph type="sldNum" sz="quarter" idx="10"/>
          </p:nvPr>
        </p:nvSpPr>
        <p:spPr/>
        <p:txBody>
          <a:bodyPr/>
          <a:lstStyle/>
          <a:p>
            <a:fld id="{0B1465BA-5215-4A9C-A98E-6493AAAF3CF3}" type="slidenum">
              <a:rPr lang="ja-JP" altLang="en-US" smtClean="0"/>
              <a:pPr/>
              <a:t>6</a:t>
            </a:fld>
            <a:endParaRPr lang="ja-JP" altLang="en-US" dirty="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2522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5D9B9-E122-84F8-2B0F-7503773387E2}"/>
            </a:ext>
          </a:extLst>
        </p:cNvPr>
        <p:cNvGrpSpPr/>
        <p:nvPr/>
      </p:nvGrpSpPr>
      <p:grpSpPr>
        <a:xfrm>
          <a:off x="0" y="0"/>
          <a:ext cx="0" cy="0"/>
          <a:chOff x="0" y="0"/>
          <a:chExt cx="0" cy="0"/>
        </a:xfrm>
      </p:grpSpPr>
      <p:sp>
        <p:nvSpPr>
          <p:cNvPr id="53251" name="ノート プレースホルダ 2">
            <a:extLst>
              <a:ext uri="{FF2B5EF4-FFF2-40B4-BE49-F238E27FC236}">
                <a16:creationId xmlns:a16="http://schemas.microsoft.com/office/drawing/2014/main" id="{BB5AC178-6E26-35AF-E70B-BEAA7BF245DD}"/>
              </a:ext>
            </a:extLst>
          </p:cNvPr>
          <p:cNvSpPr>
            <a:spLocks noGrp="1"/>
          </p:cNvSpPr>
          <p:nvPr>
            <p:ph type="body" idx="1"/>
          </p:nvPr>
        </p:nvSpPr>
        <p:spPr/>
        <p:txBody>
          <a:bodyPr/>
          <a:lstStyle/>
          <a:p>
            <a:r>
              <a:rPr lang="ja-JP" altLang="en-US" dirty="0"/>
              <a:t>　学級経営とは、学校の教育目標を実現するために学級を基本の組織として展開される教育活動の計画、実施及び評価など学級担任が関わる全ての活動です。</a:t>
            </a:r>
            <a:endParaRPr lang="en-US" altLang="ja-JP" dirty="0"/>
          </a:p>
          <a:p>
            <a:r>
              <a:rPr lang="ja-JP" altLang="en-US" dirty="0"/>
              <a:t>　より良い学級経営を目指すため、児童生徒一人一人のよさや可能性を伸ばしたり、学級内で起こる問題を解決したりするためには、他</a:t>
            </a:r>
            <a:r>
              <a:rPr lang="ja-JP" altLang="en-US" dirty="0" smtClean="0"/>
              <a:t>の教員と</a:t>
            </a:r>
            <a:r>
              <a:rPr lang="ja-JP" altLang="en-US" dirty="0"/>
              <a:t>連携・協力しながら指導に当たることが必要です。</a:t>
            </a:r>
            <a:endParaRPr lang="en-US" altLang="ja-JP" dirty="0"/>
          </a:p>
          <a:p>
            <a:r>
              <a:rPr lang="ja-JP" altLang="en-US" dirty="0"/>
              <a:t>　学年経営における学年間の連携に留まらず、学級経営では他</a:t>
            </a:r>
            <a:r>
              <a:rPr lang="ja-JP" altLang="en-US" dirty="0" smtClean="0"/>
              <a:t>学年の教員や</a:t>
            </a:r>
            <a:r>
              <a:rPr lang="ja-JP" altLang="en-US" dirty="0"/>
              <a:t>養護</a:t>
            </a:r>
            <a:r>
              <a:rPr lang="ja-JP" altLang="en-US" dirty="0" smtClean="0"/>
              <a:t>教諭にも</a:t>
            </a:r>
            <a:r>
              <a:rPr lang="ja-JP" altLang="en-US" dirty="0"/>
              <a:t>広く助言を求めるなど、多くの視点から学級の児童生徒の様子を捉え関わっていくなど、校内の協働体制を確立することが大切です。</a:t>
            </a:r>
            <a:endParaRPr lang="en-US" altLang="ja-JP" dirty="0"/>
          </a:p>
        </p:txBody>
      </p:sp>
      <p:sp>
        <p:nvSpPr>
          <p:cNvPr id="2" name="スライド番号プレースホルダー 1">
            <a:extLst>
              <a:ext uri="{FF2B5EF4-FFF2-40B4-BE49-F238E27FC236}">
                <a16:creationId xmlns:a16="http://schemas.microsoft.com/office/drawing/2014/main" id="{BA88F976-3787-8E5D-274C-E5C895F27D30}"/>
              </a:ext>
            </a:extLst>
          </p:cNvPr>
          <p:cNvSpPr>
            <a:spLocks noGrp="1"/>
          </p:cNvSpPr>
          <p:nvPr>
            <p:ph type="sldNum" sz="quarter" idx="10"/>
          </p:nvPr>
        </p:nvSpPr>
        <p:spPr/>
        <p:txBody>
          <a:bodyPr/>
          <a:lstStyle/>
          <a:p>
            <a:fld id="{0B1465BA-5215-4A9C-A98E-6493AAAF3CF3}" type="slidenum">
              <a:rPr lang="ja-JP" altLang="en-US" smtClean="0"/>
              <a:pPr/>
              <a:t>7</a:t>
            </a:fld>
            <a:endParaRPr lang="ja-JP" altLang="en-US" dirty="0"/>
          </a:p>
        </p:txBody>
      </p:sp>
      <p:sp>
        <p:nvSpPr>
          <p:cNvPr id="5" name="スライド イメージ プレースホルダー 4"/>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23790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02000" y="4355999"/>
            <a:ext cx="5400000" cy="5437358"/>
          </a:xfrm>
        </p:spPr>
        <p:txBody>
          <a:bodyPr/>
          <a:lstStyle/>
          <a:p>
            <a:pPr lvl="0"/>
            <a:r>
              <a:rPr lang="ja-JP" altLang="en-US" dirty="0"/>
              <a:t>　</a:t>
            </a:r>
            <a:r>
              <a:rPr lang="ja-JP" altLang="en-US" dirty="0" smtClean="0"/>
              <a:t>子供の</a:t>
            </a:r>
            <a:r>
              <a:rPr lang="ja-JP" altLang="en-US" dirty="0"/>
              <a:t>抱える複雑化・多様化した問題や課題を解決するために、「チームとしての学校」が求められており、生徒指導においてもチーム学校による生徒指導体制を構築することが大切です。</a:t>
            </a:r>
            <a:endParaRPr lang="en-US" altLang="ja-JP" dirty="0"/>
          </a:p>
          <a:p>
            <a:pPr lvl="0"/>
            <a:r>
              <a:rPr lang="ja-JP" altLang="en-US" dirty="0"/>
              <a:t>　学校を基盤としたチームによる連携・協働を実現するためには、次のような姿勢が求められます。</a:t>
            </a:r>
            <a:endParaRPr lang="en-US" altLang="ja-JP" dirty="0"/>
          </a:p>
          <a:p>
            <a:pPr lvl="0"/>
            <a:endParaRPr lang="en-US" altLang="ja-JP" dirty="0"/>
          </a:p>
          <a:p>
            <a:pPr lvl="0"/>
            <a:r>
              <a:rPr lang="ja-JP" altLang="en-US" dirty="0"/>
              <a:t>　①　一人で抱え込まない。</a:t>
            </a:r>
            <a:endParaRPr lang="en-US" altLang="ja-JP" dirty="0"/>
          </a:p>
          <a:p>
            <a:pPr lvl="0"/>
            <a:r>
              <a:rPr lang="ja-JP" altLang="en-US" dirty="0"/>
              <a:t>　一人</a:t>
            </a:r>
            <a:r>
              <a:rPr lang="ja-JP" altLang="en-US" dirty="0" err="1"/>
              <a:t>で</a:t>
            </a:r>
            <a:r>
              <a:rPr lang="ja-JP" altLang="en-US" dirty="0"/>
              <a:t>やれることには限界があります。一人</a:t>
            </a:r>
            <a:r>
              <a:rPr lang="ja-JP" altLang="en-US" dirty="0" err="1"/>
              <a:t>で</a:t>
            </a:r>
            <a:r>
              <a:rPr lang="ja-JP" altLang="en-US" dirty="0"/>
              <a:t>仕事をこなさなくてはという思い込みを捨てて組織</a:t>
            </a:r>
            <a:r>
              <a:rPr lang="ja-JP" altLang="en-US" dirty="0" err="1"/>
              <a:t>で</a:t>
            </a:r>
            <a:r>
              <a:rPr lang="ja-JP" altLang="en-US" dirty="0"/>
              <a:t>関わること</a:t>
            </a:r>
            <a:r>
              <a:rPr lang="ja-JP" altLang="en-US" dirty="0" err="1"/>
              <a:t>で</a:t>
            </a:r>
            <a:r>
              <a:rPr lang="ja-JP" altLang="en-US" dirty="0" smtClean="0"/>
              <a:t>、子供の理解</a:t>
            </a:r>
            <a:r>
              <a:rPr lang="ja-JP" altLang="en-US" dirty="0"/>
              <a:t>も対応も柔軟</a:t>
            </a:r>
            <a:r>
              <a:rPr lang="ja-JP" altLang="en-US" dirty="0" err="1"/>
              <a:t>で</a:t>
            </a:r>
            <a:r>
              <a:rPr lang="ja-JP" altLang="en-US" dirty="0"/>
              <a:t>きめ細かいものになります。 </a:t>
            </a:r>
            <a:endParaRPr lang="en-US" altLang="ja-JP" dirty="0"/>
          </a:p>
          <a:p>
            <a:pPr lvl="0"/>
            <a:endParaRPr lang="en-US" altLang="ja-JP" dirty="0"/>
          </a:p>
          <a:p>
            <a:pPr lvl="0"/>
            <a:r>
              <a:rPr lang="ja-JP" altLang="en-US" dirty="0"/>
              <a:t>　②　どんなことでも全体に問題を</a:t>
            </a:r>
            <a:r>
              <a:rPr lang="ja-JP" altLang="en-US" dirty="0" smtClean="0"/>
              <a:t>投げ掛ける。</a:t>
            </a:r>
            <a:endParaRPr lang="en-US" altLang="ja-JP" dirty="0"/>
          </a:p>
          <a:p>
            <a:pPr lvl="0"/>
            <a:r>
              <a:rPr lang="ja-JP" altLang="en-US" dirty="0"/>
              <a:t>　些細なこと</a:t>
            </a:r>
            <a:r>
              <a:rPr lang="ja-JP" altLang="en-US" dirty="0" err="1"/>
              <a:t>でも</a:t>
            </a:r>
            <a:r>
              <a:rPr lang="ja-JP" altLang="en-US" dirty="0"/>
              <a:t>、学年会や校務分掌の会議、職員会議、ケース会議等に報告し、常に問題を学年全体、学校全体として共有する雰囲気を生み出すことが大切</a:t>
            </a:r>
            <a:r>
              <a:rPr lang="ja-JP" altLang="en-US" dirty="0" err="1"/>
              <a:t>です</a:t>
            </a:r>
            <a:r>
              <a:rPr lang="ja-JP" altLang="en-US" dirty="0"/>
              <a:t>。 </a:t>
            </a:r>
            <a:endParaRPr lang="en-US" altLang="ja-JP" dirty="0"/>
          </a:p>
          <a:p>
            <a:pPr lvl="0"/>
            <a:endParaRPr lang="en-US" altLang="ja-JP" dirty="0"/>
          </a:p>
          <a:p>
            <a:pPr lvl="0"/>
            <a:r>
              <a:rPr lang="ja-JP" altLang="en-US" dirty="0"/>
              <a:t>　③　管理職を中心に、ミドルリーダーが機能するネットワーク</a:t>
            </a:r>
            <a:r>
              <a:rPr lang="ja-JP" altLang="en-US" dirty="0" smtClean="0"/>
              <a:t>を作る。</a:t>
            </a:r>
            <a:endParaRPr lang="en-US" altLang="ja-JP" dirty="0"/>
          </a:p>
          <a:p>
            <a:pPr lvl="0"/>
            <a:r>
              <a:rPr lang="ja-JP" altLang="en-US" dirty="0"/>
              <a:t>　トップダウンのピラミッド型組織</a:t>
            </a:r>
            <a:r>
              <a:rPr lang="ja-JP" altLang="en-US" dirty="0" err="1"/>
              <a:t>では</a:t>
            </a:r>
            <a:r>
              <a:rPr lang="ja-JP" altLang="en-US" dirty="0"/>
              <a:t>なく、情報の収集と伝達を円滑に進めるためのネットワークを学校の内外</a:t>
            </a:r>
            <a:r>
              <a:rPr lang="ja-JP" altLang="en-US" dirty="0" smtClean="0"/>
              <a:t>に作ること</a:t>
            </a:r>
            <a:r>
              <a:rPr lang="ja-JP" altLang="en-US" dirty="0"/>
              <a:t>が求められます。その際、連携した行動の核となる司令塔としてミドルリーダーの存在が重要であり、 必要な情報を伝達していく必要があります。</a:t>
            </a:r>
            <a:endParaRPr lang="en-US" altLang="ja-JP" dirty="0"/>
          </a:p>
          <a:p>
            <a:pPr lvl="0"/>
            <a:endParaRPr lang="en-US" altLang="ja-JP" dirty="0"/>
          </a:p>
          <a:p>
            <a:pPr lvl="0"/>
            <a:r>
              <a:rPr lang="ja-JP" altLang="en-US" dirty="0"/>
              <a:t>　④　同僚間での継続的な振り返り（リフレクション）を大切にする。</a:t>
            </a:r>
            <a:endParaRPr lang="en-US" altLang="ja-JP" dirty="0"/>
          </a:p>
          <a:p>
            <a:pPr lvl="0"/>
            <a:r>
              <a:rPr lang="ja-JP" altLang="en-US" dirty="0"/>
              <a:t>　思い込み</a:t>
            </a:r>
            <a:r>
              <a:rPr lang="ja-JP" altLang="en-US" dirty="0" smtClean="0"/>
              <a:t>や独りよがりに陥らないため</a:t>
            </a:r>
            <a:r>
              <a:rPr lang="ja-JP" altLang="en-US" dirty="0"/>
              <a:t>には、常に自分たちの考えや行動を自己点検する必要があります。しかし、一人で内省的に振り返りを行うことには限界があります。同僚の教員間で継続的に振り返りを行うことで自身の認知や行動の特性を自覚することができ、幅広い他者との協働が可能になります。 </a:t>
            </a:r>
          </a:p>
        </p:txBody>
      </p:sp>
      <p:sp>
        <p:nvSpPr>
          <p:cNvPr id="4" name="スライド番号プレースホルダー 3"/>
          <p:cNvSpPr>
            <a:spLocks noGrp="1"/>
          </p:cNvSpPr>
          <p:nvPr>
            <p:ph type="sldNum" sz="quarter" idx="5"/>
          </p:nvPr>
        </p:nvSpPr>
        <p:spPr/>
        <p:txBody>
          <a:bodyPr/>
          <a:lstStyle/>
          <a:p>
            <a:fld id="{B850BA8D-DE6D-4559-85CC-9C0B8FDC9400}" type="slidenum">
              <a:rPr lang="ja-JP" altLang="en-US" smtClean="0"/>
              <a:pPr/>
              <a:t>8</a:t>
            </a:fld>
            <a:endParaRPr lang="ja-JP" altLang="en-US" dirty="0"/>
          </a:p>
        </p:txBody>
      </p:sp>
      <p:sp>
        <p:nvSpPr>
          <p:cNvPr id="10" name="スライド イメージ プレースホルダー 9"/>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88397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組織的・効果的な生徒指導を行うには、教職員が気軽に話ができる学び合う同僚性が基盤となります。</a:t>
            </a:r>
            <a:endParaRPr lang="en-US" altLang="ja-JP" dirty="0"/>
          </a:p>
          <a:p>
            <a:r>
              <a:rPr lang="ja-JP" altLang="en-US" dirty="0"/>
              <a:t>　生徒指導実践について</a:t>
            </a:r>
            <a:r>
              <a:rPr lang="ja-JP" altLang="en-US" dirty="0" smtClean="0"/>
              <a:t>困った時に</a:t>
            </a:r>
            <a:r>
              <a:rPr lang="ja-JP" altLang="en-US" dirty="0"/>
              <a:t>、同僚教職員やスタッフに相談に乗ってもらえる、改善策や打開策を親身に考えてもらえる、具体的な助言や助力をしてもらえる等、教職員同士が支え合える関係性が大切になります。　</a:t>
            </a:r>
            <a:endParaRPr lang="en-US" altLang="ja-JP" dirty="0"/>
          </a:p>
          <a:p>
            <a:r>
              <a:rPr lang="ja-JP" altLang="en-US" dirty="0"/>
              <a:t>　生徒指導では、未経験の課題性の高い対応を迫られることがあります。</a:t>
            </a:r>
            <a:endParaRPr lang="en-US" altLang="ja-JP" dirty="0"/>
          </a:p>
          <a:p>
            <a:r>
              <a:rPr lang="ja-JP" altLang="en-US" dirty="0"/>
              <a:t>　自分の不安や困り感を同僚に開示できない、素直に助けて</a:t>
            </a:r>
            <a:r>
              <a:rPr lang="ja-JP" altLang="en-US"/>
              <a:t>ほし</a:t>
            </a:r>
            <a:r>
              <a:rPr lang="ja-JP" altLang="en-US" smtClean="0"/>
              <a:t>いと言えない、</a:t>
            </a:r>
            <a:r>
              <a:rPr lang="ja-JP" altLang="en-US" dirty="0"/>
              <a:t>努力しているが解決の糸口</a:t>
            </a:r>
            <a:r>
              <a:rPr lang="ja-JP" altLang="en-US" dirty="0" smtClean="0"/>
              <a:t>が見付からない、</a:t>
            </a:r>
            <a:r>
              <a:rPr lang="ja-JP" altLang="en-US" dirty="0"/>
              <a:t>自己の実践に肯定的評価がなされない等により、強い不安感、焦燥感、閉塞感、孤立感を抱き、心理的ストレスの高い状態が継続することがあります。</a:t>
            </a:r>
            <a:endParaRPr lang="en-US" altLang="ja-JP" dirty="0"/>
          </a:p>
          <a:p>
            <a:r>
              <a:rPr lang="ja-JP" altLang="en-US" dirty="0"/>
              <a:t>　不安や苦しみを自覚</a:t>
            </a:r>
            <a:r>
              <a:rPr lang="ja-JP" altLang="en-US" dirty="0" smtClean="0"/>
              <a:t>した時に</a:t>
            </a:r>
            <a:r>
              <a:rPr lang="ja-JP" altLang="en-US" dirty="0"/>
              <a:t>、一人で抱え込まず、身近な教職員に相談することができる職場の人間関係を形成していくことが大切です。</a:t>
            </a:r>
          </a:p>
          <a:p>
            <a:r>
              <a:rPr lang="ja-JP" altLang="en-US" dirty="0"/>
              <a:t>　こうした「互いに支え合い、成長し高め合う関係」である同僚性は、生徒指導をはじめ、教員の業務全般に必要となってきます。</a:t>
            </a:r>
            <a:endParaRPr lang="en-US" altLang="ja-JP" dirty="0"/>
          </a:p>
        </p:txBody>
      </p:sp>
      <p:sp>
        <p:nvSpPr>
          <p:cNvPr id="4" name="スライド番号プレースホルダー 3"/>
          <p:cNvSpPr>
            <a:spLocks noGrp="1"/>
          </p:cNvSpPr>
          <p:nvPr>
            <p:ph type="sldNum" sz="quarter" idx="5"/>
          </p:nvPr>
        </p:nvSpPr>
        <p:spPr/>
        <p:txBody>
          <a:bodyPr/>
          <a:lstStyle/>
          <a:p>
            <a:fld id="{B850BA8D-DE6D-4559-85CC-9C0B8FDC9400}" type="slidenum">
              <a:rPr lang="ja-JP" altLang="en-US" smtClean="0"/>
              <a:pPr/>
              <a:t>9</a:t>
            </a:fld>
            <a:endParaRPr lang="ja-JP" altLang="en-US" dirty="0"/>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99798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50FE2A-A1A1-4613-9208-339CAC8F74AD}"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172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415DB9-4E7F-40E9-8459-B6C0A5930C96}"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3168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E921CB-433F-4876-B259-DF0D2317A1BC}"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03882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E68321-3810-4513-B866-891ACA031014}"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2831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6B8B52-E6F5-4557-9D4D-863C0DDD24A5}" type="datetime1">
              <a:rPr kumimoji="1" lang="ja-JP" altLang="en-US" smtClean="0"/>
              <a:t>2024/3/25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3757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F77CCD1-A936-4FA7-898E-38036B7D68BC}"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485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C842F4-16F4-4F05-BC04-19E5853B835C}" type="datetime1">
              <a:rPr kumimoji="1" lang="ja-JP" altLang="en-US" smtClean="0"/>
              <a:t>2024/3/25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57317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996830-B881-4A37-9E81-BE5A69EB8B07}" type="datetime1">
              <a:rPr kumimoji="1" lang="ja-JP" altLang="en-US" smtClean="0"/>
              <a:t>2024/3/25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3496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56CA4-E03C-418D-9268-E17D1054D0ED}" type="datetime1">
              <a:rPr kumimoji="1" lang="ja-JP" altLang="en-US" smtClean="0"/>
              <a:t>2024/3/25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8050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8AD6D1-C73B-4006-9222-665575C06FE2}"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78297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27A0EC-0270-4145-9CC2-5B2060E59E4F}" type="datetime1">
              <a:rPr kumimoji="1" lang="ja-JP" altLang="en-US" smtClean="0"/>
              <a:t>2024/3/25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682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E5EF8-8938-4BF5-99E6-1411D3E845CC}" type="datetime1">
              <a:rPr kumimoji="1" lang="ja-JP" altLang="en-US" smtClean="0"/>
              <a:t>2024/3/25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613817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2425" y="2370484"/>
            <a:ext cx="7862925"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ts val="6000"/>
              </a:lnSpc>
            </a:pPr>
            <a:r>
              <a:rPr kumimoji="1" lang="ja-JP" altLang="en-US" sz="4000" b="1" dirty="0">
                <a:latin typeface="+mj-ea"/>
                <a:cs typeface="メイリオ" panose="020B0604030504040204" pitchFamily="50" charset="-128"/>
              </a:rPr>
              <a:t>教員間の連携</a:t>
            </a:r>
          </a:p>
        </p:txBody>
      </p:sp>
      <p:sp>
        <p:nvSpPr>
          <p:cNvPr id="5"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42045"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１</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サブタイトル 2">
            <a:extLst>
              <a:ext uri="{FF2B5EF4-FFF2-40B4-BE49-F238E27FC236}">
                <a16:creationId xmlns:a16="http://schemas.microsoft.com/office/drawing/2014/main" id="{72140F3D-DB0E-FC26-BCCF-2797CFF2A4C6}"/>
              </a:ext>
            </a:extLst>
          </p:cNvPr>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4" name="正方形/長方形 3">
            <a:extLst>
              <a:ext uri="{FF2B5EF4-FFF2-40B4-BE49-F238E27FC236}">
                <a16:creationId xmlns:a16="http://schemas.microsoft.com/office/drawing/2014/main" id="{43EBE182-9E3E-85B0-CCB1-BD89D110FFA8}"/>
              </a:ext>
            </a:extLst>
          </p:cNvPr>
          <p:cNvSpPr/>
          <p:nvPr/>
        </p:nvSpPr>
        <p:spPr>
          <a:xfrm>
            <a:off x="652424" y="837598"/>
            <a:ext cx="4986375" cy="457802"/>
          </a:xfrm>
          <a:prstGeom prst="roundRect">
            <a:avLst>
              <a:gd name="adj" fmla="val 50000"/>
            </a:avLst>
          </a:prstGeom>
          <a:solidFill>
            <a:schemeClr val="accent4"/>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rgbClr val="000000"/>
                </a:solidFill>
                <a:effectLst/>
                <a:ea typeface="ＭＳ ゴシック" panose="020B0609070205080204" pitchFamily="49" charset="-128"/>
                <a:cs typeface="Times New Roman" panose="02020603050405020304" pitchFamily="18" charset="0"/>
              </a:rPr>
              <a:t>〔セクションⅠ〕基礎基本の理解度アップ</a:t>
            </a:r>
            <a:endParaRPr lang="ja-JP" sz="2400" kern="100" dirty="0">
              <a:effectLst/>
              <a:cs typeface="Times New Roman" panose="02020603050405020304" pitchFamily="18" charset="0"/>
            </a:endParaRPr>
          </a:p>
        </p:txBody>
      </p:sp>
    </p:spTree>
    <p:extLst>
      <p:ext uri="{BB962C8B-B14F-4D97-AF65-F5344CB8AC3E}">
        <p14:creationId xmlns:p14="http://schemas.microsoft.com/office/powerpoint/2010/main" val="180910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387626" y="851872"/>
            <a:ext cx="8368748" cy="818666"/>
          </a:xfrm>
          <a:prstGeom prst="rect">
            <a:avLst/>
          </a:prstGeom>
          <a:solidFill>
            <a:srgbClr val="FFFF99"/>
          </a:solidFill>
          <a:ln w="9525">
            <a:solidFill>
              <a:schemeClr val="tx1"/>
            </a:solidFill>
            <a:round/>
            <a:headEnd/>
            <a:tailEnd/>
          </a:ln>
        </p:spPr>
        <p:txBody>
          <a:bodyPr anchor="ctr"/>
          <a:lstStyle/>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000" dirty="0">
                <a:latin typeface="ＭＳ ゴシック" panose="020B0609070205080204" pitchFamily="49" charset="-128"/>
                <a:ea typeface="ＭＳ ゴシック" panose="020B0609070205080204" pitchFamily="49" charset="-128"/>
              </a:rPr>
              <a:t>　教員間の連携について、「今後の取組に生かそうと思ったこと」や「指導</a:t>
            </a:r>
            <a:r>
              <a:rPr lang="ja-JP" altLang="en-US" sz="2000" dirty="0" smtClean="0">
                <a:latin typeface="ＭＳ ゴシック" panose="020B0609070205080204" pitchFamily="49" charset="-128"/>
                <a:ea typeface="ＭＳ ゴシック" panose="020B0609070205080204" pitchFamily="49" charset="-128"/>
              </a:rPr>
              <a:t>教諭に</a:t>
            </a:r>
            <a:r>
              <a:rPr lang="ja-JP" altLang="en-US" sz="2000" dirty="0">
                <a:latin typeface="ＭＳ ゴシック" panose="020B0609070205080204" pitchFamily="49" charset="-128"/>
                <a:ea typeface="ＭＳ ゴシック" panose="020B0609070205080204" pitchFamily="49" charset="-128"/>
              </a:rPr>
              <a:t>聞いてみたいこと」などを記入して、交流しましょう。</a:t>
            </a:r>
            <a:endParaRPr lang="en-US" altLang="ja-JP" sz="200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0A529A84-4B5E-C262-5300-89A6BAE3898D}"/>
              </a:ext>
            </a:extLst>
          </p:cNvPr>
          <p:cNvGraphicFramePr>
            <a:graphicFrameLocks noGrp="1"/>
          </p:cNvGraphicFramePr>
          <p:nvPr>
            <p:extLst>
              <p:ext uri="{D42A27DB-BD31-4B8C-83A1-F6EECF244321}">
                <p14:modId xmlns:p14="http://schemas.microsoft.com/office/powerpoint/2010/main" val="2330377493"/>
              </p:ext>
            </p:extLst>
          </p:nvPr>
        </p:nvGraphicFramePr>
        <p:xfrm>
          <a:off x="387626" y="1775012"/>
          <a:ext cx="8368748" cy="4854388"/>
        </p:xfrm>
        <a:graphic>
          <a:graphicData uri="http://schemas.openxmlformats.org/drawingml/2006/table">
            <a:tbl>
              <a:tblPr firstRow="1" bandRow="1">
                <a:tableStyleId>{5940675A-B579-460E-94D1-54222C63F5DA}</a:tableStyleId>
              </a:tblPr>
              <a:tblGrid>
                <a:gridCol w="4184374">
                  <a:extLst>
                    <a:ext uri="{9D8B030D-6E8A-4147-A177-3AD203B41FA5}">
                      <a16:colId xmlns:a16="http://schemas.microsoft.com/office/drawing/2014/main" val="3293296817"/>
                    </a:ext>
                  </a:extLst>
                </a:gridCol>
                <a:gridCol w="4184374">
                  <a:extLst>
                    <a:ext uri="{9D8B030D-6E8A-4147-A177-3AD203B41FA5}">
                      <a16:colId xmlns:a16="http://schemas.microsoft.com/office/drawing/2014/main" val="1818082946"/>
                    </a:ext>
                  </a:extLst>
                </a:gridCol>
              </a:tblGrid>
              <a:tr h="2427194">
                <a:tc>
                  <a:txBody>
                    <a:bodyPr/>
                    <a:lstStyle/>
                    <a:p>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ティーム・ティーチング</a:t>
                      </a:r>
                      <a:r>
                        <a:rPr kumimoji="1"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学年経営</a:t>
                      </a:r>
                      <a:r>
                        <a:rPr kumimoji="1"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712242861"/>
                  </a:ext>
                </a:extLst>
              </a:tr>
              <a:tr h="2427194">
                <a:tc>
                  <a:txBody>
                    <a:bodyPr/>
                    <a:lstStyle/>
                    <a:p>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学級経営</a:t>
                      </a:r>
                      <a:r>
                        <a:rPr kumimoji="1"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生徒指導</a:t>
                      </a:r>
                      <a:r>
                        <a:rPr kumimoji="1"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370333848"/>
                  </a:ext>
                </a:extLst>
              </a:tr>
            </a:tbl>
          </a:graphicData>
        </a:graphic>
      </p:graphicFrame>
      <p:sp>
        <p:nvSpPr>
          <p:cNvPr id="5"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85845" y="6422536"/>
            <a:ext cx="2057400" cy="365125"/>
          </a:xfrm>
        </p:spPr>
        <p:txBody>
          <a:bodyPr/>
          <a:lstStyle/>
          <a:p>
            <a:r>
              <a:rPr kumimoji="1" lang="en-US" altLang="ja-JP" dirty="0" smtClean="0">
                <a:latin typeface="ＭＳ ゴシック" panose="020B0609070205080204" pitchFamily="49" charset="-128"/>
                <a:ea typeface="ＭＳ ゴシック" panose="020B0609070205080204" pitchFamily="49" charset="-128"/>
              </a:rPr>
              <a:t>10</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6" name="グループ化 5"/>
          <p:cNvGrpSpPr/>
          <p:nvPr/>
        </p:nvGrpSpPr>
        <p:grpSpPr>
          <a:xfrm>
            <a:off x="387626" y="144339"/>
            <a:ext cx="1696279" cy="646331"/>
            <a:chOff x="384313" y="-31286"/>
            <a:chExt cx="1696279" cy="646331"/>
          </a:xfrm>
        </p:grpSpPr>
        <p:sp>
          <p:nvSpPr>
            <p:cNvPr id="7" name="角丸四角形 6"/>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テキスト ボックス 11"/>
            <p:cNvSpPr txBox="1"/>
            <p:nvPr/>
          </p:nvSpPr>
          <p:spPr>
            <a:xfrm>
              <a:off x="678454" y="-31286"/>
              <a:ext cx="1107996"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76903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535212" y="1234419"/>
            <a:ext cx="8073575" cy="3182305"/>
          </a:xfrm>
          <a:prstGeom prst="wedgeRoundRectCallout">
            <a:avLst>
              <a:gd name="adj1" fmla="val 33018"/>
              <a:gd name="adj2" fmla="val 66838"/>
              <a:gd name="adj3" fmla="val 16667"/>
            </a:avLst>
          </a:prstGeom>
          <a:solidFill>
            <a:schemeClr val="accent6">
              <a:lumMod val="20000"/>
              <a:lumOff val="80000"/>
            </a:schemeClr>
          </a:solidFill>
          <a:ln w="9525">
            <a:solidFill>
              <a:schemeClr val="tx1"/>
            </a:solidFill>
            <a:round/>
            <a:headEnd/>
            <a:tailEnd/>
          </a:ln>
        </p:spPr>
        <p:txBody>
          <a:bodyPr anchor="ctr"/>
          <a:lstStyle/>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ja-JP" sz="2800" dirty="0">
              <a:latin typeface="HG丸ｺﾞｼｯｸM-PRO" panose="020F0600000000000000" pitchFamily="50" charset="-128"/>
              <a:ea typeface="HG丸ｺﾞｼｯｸM-PRO" panose="020F0600000000000000" pitchFamily="50" charset="-128"/>
            </a:endParaRPr>
          </a:p>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600" dirty="0">
                <a:latin typeface="HG丸ｺﾞｼｯｸM-PRO" panose="020F0600000000000000" pitchFamily="50" charset="-128"/>
                <a:ea typeface="HG丸ｺﾞｼｯｸM-PRO" panose="020F0600000000000000" pitchFamily="50" charset="-128"/>
              </a:rPr>
              <a:t>「なぜ、教員間の連携が必要なのでしょうか？」</a:t>
            </a:r>
            <a:endParaRPr lang="en-US" altLang="ja-JP" sz="2600" dirty="0">
              <a:latin typeface="HG丸ｺﾞｼｯｸM-PRO" panose="020F0600000000000000" pitchFamily="50" charset="-128"/>
              <a:ea typeface="HG丸ｺﾞｼｯｸM-PRO" panose="020F0600000000000000" pitchFamily="50" charset="-128"/>
            </a:endParaRPr>
          </a:p>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600" dirty="0">
                <a:latin typeface="HG丸ｺﾞｼｯｸM-PRO" panose="020F0600000000000000" pitchFamily="50" charset="-128"/>
                <a:ea typeface="HG丸ｺﾞｼｯｸM-PRO" panose="020F0600000000000000" pitchFamily="50" charset="-128"/>
              </a:rPr>
              <a:t>「どのような場面で、</a:t>
            </a:r>
            <a:endParaRPr lang="en-US" altLang="ja-JP" sz="2600" dirty="0">
              <a:latin typeface="HG丸ｺﾞｼｯｸM-PRO" panose="020F0600000000000000" pitchFamily="50" charset="-128"/>
              <a:ea typeface="HG丸ｺﾞｼｯｸM-PRO" panose="020F0600000000000000" pitchFamily="50" charset="-128"/>
            </a:endParaRPr>
          </a:p>
          <a:p>
            <a:pP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600" dirty="0">
                <a:latin typeface="HG丸ｺﾞｼｯｸM-PRO" panose="020F0600000000000000" pitchFamily="50" charset="-128"/>
                <a:ea typeface="HG丸ｺﾞｼｯｸM-PRO" panose="020F0600000000000000" pitchFamily="50" charset="-128"/>
              </a:rPr>
              <a:t>　　　　　　教員間の連携が必要でしょうか？」</a:t>
            </a:r>
            <a:endParaRPr lang="en-US" altLang="ja-JP" sz="2600" dirty="0">
              <a:latin typeface="HG丸ｺﾞｼｯｸM-PRO" panose="020F0600000000000000" pitchFamily="50" charset="-128"/>
              <a:ea typeface="HG丸ｺﾞｼｯｸM-PRO" panose="020F0600000000000000" pitchFamily="50" charset="-128"/>
            </a:endParaRPr>
          </a:p>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ja-JP" sz="2600" dirty="0">
              <a:latin typeface="HG丸ｺﾞｼｯｸM-PRO" panose="020F0600000000000000" pitchFamily="50" charset="-128"/>
              <a:ea typeface="HG丸ｺﾞｼｯｸM-PRO" panose="020F0600000000000000" pitchFamily="50" charset="-128"/>
            </a:endParaRPr>
          </a:p>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600" dirty="0">
                <a:latin typeface="HG丸ｺﾞｼｯｸM-PRO" panose="020F0600000000000000" pitchFamily="50" charset="-128"/>
                <a:ea typeface="HG丸ｺﾞｼｯｸM-PRO" panose="020F0600000000000000" pitchFamily="50" charset="-128"/>
              </a:rPr>
              <a:t>周りの人</a:t>
            </a:r>
            <a:r>
              <a:rPr lang="ja-JP" altLang="en-US" sz="2600" dirty="0" smtClean="0">
                <a:latin typeface="HG丸ｺﾞｼｯｸM-PRO" panose="020F0600000000000000" pitchFamily="50" charset="-128"/>
                <a:ea typeface="HG丸ｺﾞｼｯｸM-PRO" panose="020F0600000000000000" pitchFamily="50" charset="-128"/>
              </a:rPr>
              <a:t>と考えを</a:t>
            </a:r>
            <a:r>
              <a:rPr lang="ja-JP" altLang="en-US" sz="2600" dirty="0">
                <a:latin typeface="HG丸ｺﾞｼｯｸM-PRO" panose="020F0600000000000000" pitchFamily="50" charset="-128"/>
                <a:ea typeface="HG丸ｺﾞｼｯｸM-PRO" panose="020F0600000000000000" pitchFamily="50" charset="-128"/>
              </a:rPr>
              <a:t>交流してみましょう。</a:t>
            </a:r>
            <a:endParaRPr lang="en-US" altLang="ja-JP" sz="2600" dirty="0">
              <a:latin typeface="HG丸ｺﾞｼｯｸM-PRO" panose="020F0600000000000000" pitchFamily="50" charset="-128"/>
              <a:ea typeface="HG丸ｺﾞｼｯｸM-PRO" panose="020F0600000000000000" pitchFamily="50" charset="-128"/>
            </a:endParaRPr>
          </a:p>
          <a:p>
            <a:pPr algn="ctr">
              <a:spcBef>
                <a:spcPts val="575"/>
              </a:spcBef>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ja-JP" sz="2800" dirty="0">
              <a:latin typeface="HG丸ｺﾞｼｯｸM-PRO" panose="020F0600000000000000" pitchFamily="50" charset="-128"/>
              <a:ea typeface="HG丸ｺﾞｼｯｸM-PRO" panose="020F0600000000000000" pitchFamily="50" charset="-128"/>
            </a:endParaRPr>
          </a:p>
        </p:txBody>
      </p:sp>
      <p:pic>
        <p:nvPicPr>
          <p:cNvPr id="1026" name="Picture 2">
            <a:extLst>
              <a:ext uri="{FF2B5EF4-FFF2-40B4-BE49-F238E27FC236}">
                <a16:creationId xmlns:a16="http://schemas.microsoft.com/office/drawing/2014/main" id="{D80EE16D-B6DF-9C0C-A58E-F7507ED676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408" y="5037825"/>
            <a:ext cx="1130979" cy="1536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6E29D6A-77C3-C612-CED0-FAE2F069CA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8448" y="5037824"/>
            <a:ext cx="1157509" cy="1536425"/>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42045"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２</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0093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4D153-D414-016C-A800-D65C9DB82B94}"/>
            </a:ext>
          </a:extLst>
        </p:cNvPr>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69A133F9-0DB6-A897-68B9-8FC2178617FC}"/>
              </a:ext>
            </a:extLst>
          </p:cNvPr>
          <p:cNvSpPr/>
          <p:nvPr/>
        </p:nvSpPr>
        <p:spPr>
          <a:xfrm>
            <a:off x="427936" y="2946353"/>
            <a:ext cx="8279742" cy="123376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latin typeface="ＭＳ ゴシック" panose="020B0609070205080204" pitchFamily="49" charset="-128"/>
                <a:ea typeface="ＭＳ ゴシック" panose="020B0609070205080204" pitchFamily="49" charset="-128"/>
              </a:rPr>
              <a:t>【</a:t>
            </a:r>
            <a:r>
              <a:rPr lang="ja-JP" altLang="en-US" sz="2800" dirty="0">
                <a:solidFill>
                  <a:schemeClr val="tx1"/>
                </a:solidFill>
                <a:latin typeface="ＭＳ ゴシック" panose="020B0609070205080204" pitchFamily="49" charset="-128"/>
                <a:ea typeface="ＭＳ ゴシック" panose="020B0609070205080204" pitchFamily="49" charset="-128"/>
              </a:rPr>
              <a:t>「職務」とは</a:t>
            </a:r>
            <a:r>
              <a:rPr lang="en-US" altLang="ja-JP" sz="2800" dirty="0">
                <a:solidFill>
                  <a:schemeClr val="tx1"/>
                </a:solidFill>
                <a:latin typeface="ＭＳ ゴシック" panose="020B0609070205080204" pitchFamily="49" charset="-128"/>
                <a:ea typeface="ＭＳ ゴシック" panose="020B0609070205080204" pitchFamily="49" charset="-128"/>
              </a:rPr>
              <a:t>】</a:t>
            </a:r>
          </a:p>
          <a:p>
            <a:r>
              <a:rPr lang="ja-JP" altLang="en-US" sz="2400" dirty="0">
                <a:solidFill>
                  <a:schemeClr val="tx1"/>
                </a:solidFill>
                <a:latin typeface="ＭＳ ゴシック" panose="020B0609070205080204" pitchFamily="49" charset="-128"/>
                <a:ea typeface="ＭＳ ゴシック" panose="020B0609070205080204" pitchFamily="49" charset="-128"/>
              </a:rPr>
              <a:t>　「校務」のうち職員に与えられて果たすべき任務・担当する役割</a:t>
            </a:r>
            <a:endParaRPr lang="en-US" altLang="ja-JP" sz="2400" dirty="0">
              <a:solidFill>
                <a:schemeClr val="tx1"/>
              </a:solidFill>
              <a:latin typeface="ＭＳ ゴシック" panose="020B0609070205080204" pitchFamily="49" charset="-128"/>
              <a:ea typeface="ＭＳ ゴシック" panose="020B0609070205080204" pitchFamily="49" charset="-128"/>
            </a:endParaRPr>
          </a:p>
        </p:txBody>
      </p:sp>
      <p:sp>
        <p:nvSpPr>
          <p:cNvPr id="15" name="正方形/長方形 14">
            <a:extLst>
              <a:ext uri="{FF2B5EF4-FFF2-40B4-BE49-F238E27FC236}">
                <a16:creationId xmlns:a16="http://schemas.microsoft.com/office/drawing/2014/main" id="{69A133F9-0DB6-A897-68B9-8FC2178617FC}"/>
              </a:ext>
            </a:extLst>
          </p:cNvPr>
          <p:cNvSpPr/>
          <p:nvPr/>
        </p:nvSpPr>
        <p:spPr>
          <a:xfrm>
            <a:off x="427934" y="1088663"/>
            <a:ext cx="8279744" cy="1655431"/>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latin typeface="ＭＳ ゴシック" panose="020B0609070205080204" pitchFamily="49" charset="-128"/>
                <a:ea typeface="ＭＳ ゴシック" panose="020B0609070205080204" pitchFamily="49" charset="-128"/>
              </a:rPr>
              <a:t>【</a:t>
            </a:r>
            <a:r>
              <a:rPr lang="ja-JP" altLang="en-US" sz="2800" dirty="0">
                <a:solidFill>
                  <a:schemeClr val="tx1"/>
                </a:solidFill>
                <a:latin typeface="ＭＳ ゴシック" panose="020B0609070205080204" pitchFamily="49" charset="-128"/>
                <a:ea typeface="ＭＳ ゴシック" panose="020B0609070205080204" pitchFamily="49" charset="-128"/>
              </a:rPr>
              <a:t>「校務」とは</a:t>
            </a:r>
            <a:r>
              <a:rPr lang="en-US" altLang="ja-JP" sz="2800" dirty="0">
                <a:solidFill>
                  <a:schemeClr val="tx1"/>
                </a:solidFill>
                <a:latin typeface="ＭＳ ゴシック" panose="020B0609070205080204" pitchFamily="49" charset="-128"/>
                <a:ea typeface="ＭＳ ゴシック" panose="020B0609070205080204" pitchFamily="49" charset="-128"/>
              </a:rPr>
              <a:t>】</a:t>
            </a:r>
          </a:p>
          <a:p>
            <a:r>
              <a:rPr lang="ja-JP" altLang="en-US" sz="2400" dirty="0">
                <a:solidFill>
                  <a:schemeClr val="tx1"/>
                </a:solidFill>
                <a:latin typeface="ＭＳ ゴシック" panose="020B0609070205080204" pitchFamily="49" charset="-128"/>
                <a:ea typeface="ＭＳ ゴシック" panose="020B0609070205080204" pitchFamily="49" charset="-128"/>
              </a:rPr>
              <a:t>　学校の仕事全体を指すものであり、学校の仕事全体とは、学校がその目的である</a:t>
            </a:r>
            <a:r>
              <a:rPr lang="ja-JP" altLang="en-US" sz="2400" dirty="0">
                <a:solidFill>
                  <a:srgbClr val="FF0000"/>
                </a:solidFill>
                <a:latin typeface="ＭＳ ゴシック" panose="020B0609070205080204" pitchFamily="49" charset="-128"/>
                <a:ea typeface="ＭＳ ゴシック" panose="020B0609070205080204" pitchFamily="49" charset="-128"/>
              </a:rPr>
              <a:t>教育事業</a:t>
            </a:r>
            <a:r>
              <a:rPr lang="ja-JP" altLang="en-US" sz="2400" dirty="0">
                <a:solidFill>
                  <a:schemeClr val="tx1"/>
                </a:solidFill>
                <a:latin typeface="ＭＳ ゴシック" panose="020B0609070205080204" pitchFamily="49" charset="-128"/>
                <a:ea typeface="ＭＳ ゴシック" panose="020B0609070205080204" pitchFamily="49" charset="-128"/>
              </a:rPr>
              <a:t>を遂行するため必要と</a:t>
            </a:r>
            <a:r>
              <a:rPr lang="ja-JP" altLang="en-US" sz="2400" dirty="0" smtClean="0">
                <a:solidFill>
                  <a:schemeClr val="tx1"/>
                </a:solidFill>
                <a:latin typeface="ＭＳ ゴシック" panose="020B0609070205080204" pitchFamily="49" charset="-128"/>
                <a:ea typeface="ＭＳ ゴシック" panose="020B0609070205080204" pitchFamily="49" charset="-128"/>
              </a:rPr>
              <a:t>される全ての</a:t>
            </a:r>
            <a:r>
              <a:rPr lang="ja-JP" altLang="en-US" sz="2400" dirty="0">
                <a:solidFill>
                  <a:schemeClr val="tx1"/>
                </a:solidFill>
                <a:latin typeface="ＭＳ ゴシック" panose="020B0609070205080204" pitchFamily="49" charset="-128"/>
                <a:ea typeface="ＭＳ ゴシック" panose="020B0609070205080204" pitchFamily="49" charset="-128"/>
              </a:rPr>
              <a:t>仕事</a:t>
            </a:r>
            <a:endParaRPr lang="en-US" altLang="ja-JP" sz="2400" dirty="0">
              <a:solidFill>
                <a:schemeClr val="tx1"/>
              </a:solidFill>
              <a:latin typeface="ＭＳ ゴシック" panose="020B0609070205080204" pitchFamily="49" charset="-128"/>
              <a:ea typeface="ＭＳ ゴシック" panose="020B0609070205080204" pitchFamily="49" charset="-128"/>
            </a:endParaRPr>
          </a:p>
        </p:txBody>
      </p:sp>
      <p:grpSp>
        <p:nvGrpSpPr>
          <p:cNvPr id="3" name="グループ化 2"/>
          <p:cNvGrpSpPr/>
          <p:nvPr/>
        </p:nvGrpSpPr>
        <p:grpSpPr>
          <a:xfrm>
            <a:off x="953377" y="4292457"/>
            <a:ext cx="7054606" cy="2141195"/>
            <a:chOff x="953377" y="4292457"/>
            <a:chExt cx="7054606" cy="2141195"/>
          </a:xfrm>
        </p:grpSpPr>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377" y="4292457"/>
              <a:ext cx="1816308" cy="1705059"/>
            </a:xfrm>
            <a:prstGeom prst="rect">
              <a:avLst/>
            </a:prstGeom>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3695" y="4376521"/>
              <a:ext cx="1604288" cy="1485972"/>
            </a:xfrm>
            <a:prstGeom prst="rect">
              <a:avLst/>
            </a:prstGeom>
          </p:spPr>
        </p:pic>
        <p:sp>
          <p:nvSpPr>
            <p:cNvPr id="25" name="テキスト ボックス 24"/>
            <p:cNvSpPr txBox="1"/>
            <p:nvPr/>
          </p:nvSpPr>
          <p:spPr>
            <a:xfrm>
              <a:off x="1336090" y="6033542"/>
              <a:ext cx="1231047" cy="400110"/>
            </a:xfrm>
            <a:prstGeom prst="rect">
              <a:avLst/>
            </a:prstGeom>
            <a:noFill/>
            <a:ln>
              <a:solidFill>
                <a:schemeClr val="tx1"/>
              </a:solidFill>
            </a:ln>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学習指導</a:t>
              </a:r>
            </a:p>
          </p:txBody>
        </p:sp>
        <p:sp>
          <p:nvSpPr>
            <p:cNvPr id="27" name="テキスト ボックス 26"/>
            <p:cNvSpPr txBox="1"/>
            <p:nvPr/>
          </p:nvSpPr>
          <p:spPr>
            <a:xfrm>
              <a:off x="6650278" y="6033542"/>
              <a:ext cx="1231047" cy="400110"/>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生徒</a:t>
              </a:r>
              <a:r>
                <a:rPr kumimoji="1" lang="ja-JP" altLang="en-US" sz="2000" dirty="0">
                  <a:latin typeface="ＭＳ ゴシック" panose="020B0609070205080204" pitchFamily="49" charset="-128"/>
                  <a:ea typeface="ＭＳ ゴシック" panose="020B0609070205080204" pitchFamily="49" charset="-128"/>
                </a:rPr>
                <a:t>指導</a:t>
              </a:r>
            </a:p>
          </p:txBody>
        </p:sp>
        <p:pic>
          <p:nvPicPr>
            <p:cNvPr id="16" name="Picture 2">
              <a:extLst>
                <a:ext uri="{FF2B5EF4-FFF2-40B4-BE49-F238E27FC236}">
                  <a16:creationId xmlns:a16="http://schemas.microsoft.com/office/drawing/2014/main" id="{9B288F90-E981-BD47-5A74-7595B4A59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451" y="4396181"/>
              <a:ext cx="2215726" cy="1466312"/>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065315" y="6033542"/>
              <a:ext cx="1231047" cy="400110"/>
            </a:xfrm>
            <a:prstGeom prst="rect">
              <a:avLst/>
            </a:prstGeom>
            <a:noFill/>
            <a:ln>
              <a:solidFill>
                <a:schemeClr val="tx1"/>
              </a:solidFill>
            </a:ln>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学級経営</a:t>
              </a:r>
            </a:p>
          </p:txBody>
        </p:sp>
      </p:grpSp>
      <p:sp>
        <p:nvSpPr>
          <p:cNvPr id="2" name="テキスト ボックス 1">
            <a:extLst>
              <a:ext uri="{FF2B5EF4-FFF2-40B4-BE49-F238E27FC236}">
                <a16:creationId xmlns:a16="http://schemas.microsoft.com/office/drawing/2014/main" id="{873D31DC-E735-09C6-2AFB-CA137143905D}"/>
              </a:ext>
            </a:extLst>
          </p:cNvPr>
          <p:cNvSpPr txBox="1"/>
          <p:nvPr/>
        </p:nvSpPr>
        <p:spPr>
          <a:xfrm>
            <a:off x="180000" y="180000"/>
            <a:ext cx="8627488" cy="720000"/>
          </a:xfrm>
          <a:prstGeom prst="rect">
            <a:avLst/>
          </a:prstGeom>
          <a:noFill/>
        </p:spPr>
        <p:txBody>
          <a:bodyPr wrap="square"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１　教員の仕事とは</a:t>
            </a:r>
          </a:p>
        </p:txBody>
      </p:sp>
      <p:sp>
        <p:nvSpPr>
          <p:cNvPr id="14"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42045"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３</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6466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A9DA17-D1D9-87FD-4E9F-4A37C08B2A9D}"/>
              </a:ext>
            </a:extLst>
          </p:cNvPr>
          <p:cNvSpPr>
            <a:spLocks noGrp="1"/>
          </p:cNvSpPr>
          <p:nvPr>
            <p:ph idx="1"/>
          </p:nvPr>
        </p:nvSpPr>
        <p:spPr>
          <a:xfrm>
            <a:off x="628651" y="1127051"/>
            <a:ext cx="7886700" cy="4973303"/>
          </a:xfrm>
          <a:solidFill>
            <a:srgbClr val="FFFF99"/>
          </a:solidFill>
          <a:ln>
            <a:solidFill>
              <a:schemeClr val="tx1"/>
            </a:solidFill>
          </a:ln>
        </p:spPr>
        <p:txBody>
          <a:bodyPr tIns="144000">
            <a:noAutofit/>
          </a:bodyPr>
          <a:lstStyle/>
          <a:p>
            <a:pPr marL="324000" indent="-457200" algn="just">
              <a:lnSpc>
                <a:spcPct val="120000"/>
              </a:lnSpc>
              <a:spcBef>
                <a:spcPts val="0"/>
              </a:spcBef>
              <a:buNone/>
            </a:pPr>
            <a:r>
              <a:rPr lang="ja-JP" altLang="en-US" sz="2400" dirty="0">
                <a:latin typeface="ＭＳ ゴシック" panose="020B0609070205080204" pitchFamily="49" charset="-128"/>
                <a:ea typeface="ＭＳ ゴシック" panose="020B0609070205080204" pitchFamily="49" charset="-128"/>
              </a:rPr>
              <a:t>○　教育者として、強い使命感・倫理観と</a:t>
            </a:r>
            <a:r>
              <a:rPr lang="ja-JP" altLang="en-US" sz="2400" dirty="0" smtClean="0">
                <a:latin typeface="ＭＳ ゴシック" panose="020B0609070205080204" pitchFamily="49" charset="-128"/>
                <a:ea typeface="ＭＳ ゴシック" panose="020B0609070205080204" pitchFamily="49" charset="-128"/>
              </a:rPr>
              <a:t>、子供へ</a:t>
            </a:r>
            <a:r>
              <a:rPr lang="ja-JP" altLang="en-US" sz="2400" dirty="0">
                <a:latin typeface="ＭＳ ゴシック" panose="020B0609070205080204" pitchFamily="49" charset="-128"/>
                <a:ea typeface="ＭＳ ゴシック" panose="020B0609070205080204" pitchFamily="49" charset="-128"/>
              </a:rPr>
              <a:t>の深い教育的愛情を、常に持ち続ける教員</a:t>
            </a:r>
            <a:endParaRPr lang="en-US" altLang="ja-JP" sz="2400" dirty="0">
              <a:latin typeface="ＭＳ ゴシック" panose="020B0609070205080204" pitchFamily="49" charset="-128"/>
              <a:ea typeface="ＭＳ ゴシック" panose="020B0609070205080204" pitchFamily="49" charset="-128"/>
            </a:endParaRPr>
          </a:p>
          <a:p>
            <a:pPr marL="324000" indent="-457200" algn="just">
              <a:lnSpc>
                <a:spcPct val="120000"/>
              </a:lnSpc>
              <a:spcBef>
                <a:spcPts val="0"/>
              </a:spcBef>
              <a:buNone/>
            </a:pPr>
            <a:endParaRPr lang="en-US" altLang="ja-JP" sz="2400" dirty="0">
              <a:latin typeface="ＭＳ ゴシック" panose="020B0609070205080204" pitchFamily="49" charset="-128"/>
              <a:ea typeface="ＭＳ ゴシック" panose="020B0609070205080204" pitchFamily="49" charset="-128"/>
            </a:endParaRPr>
          </a:p>
          <a:p>
            <a:pPr marL="324000" indent="-457200" algn="just">
              <a:lnSpc>
                <a:spcPct val="120000"/>
              </a:lnSpc>
              <a:spcBef>
                <a:spcPts val="0"/>
              </a:spcBef>
              <a:buNone/>
            </a:pPr>
            <a:r>
              <a:rPr lang="ja-JP" altLang="en-US" sz="2400" dirty="0">
                <a:latin typeface="ＭＳ ゴシック" panose="020B0609070205080204" pitchFamily="49" charset="-128"/>
                <a:ea typeface="ＭＳ ゴシック" panose="020B0609070205080204" pitchFamily="49" charset="-128"/>
              </a:rPr>
              <a:t>○　教育の専門家として、実践的指導力や専門性の向上に、主体的に取り組む教員</a:t>
            </a:r>
            <a:endParaRPr lang="en-US" altLang="ja-JP" sz="2400" dirty="0">
              <a:latin typeface="ＭＳ ゴシック" panose="020B0609070205080204" pitchFamily="49" charset="-128"/>
              <a:ea typeface="ＭＳ ゴシック" panose="020B0609070205080204" pitchFamily="49" charset="-128"/>
            </a:endParaRPr>
          </a:p>
          <a:p>
            <a:pPr marL="252000" indent="-457200" algn="just">
              <a:lnSpc>
                <a:spcPct val="120000"/>
              </a:lnSpc>
              <a:spcBef>
                <a:spcPts val="0"/>
              </a:spcBef>
              <a:buNone/>
            </a:pPr>
            <a:endParaRPr lang="en-US" altLang="ja-JP" sz="2400" dirty="0">
              <a:latin typeface="ＭＳ ゴシック" panose="020B0609070205080204" pitchFamily="49" charset="-128"/>
              <a:ea typeface="ＭＳ ゴシック" panose="020B0609070205080204" pitchFamily="49" charset="-128"/>
            </a:endParaRPr>
          </a:p>
          <a:p>
            <a:pPr marL="360000" indent="-457200" algn="just">
              <a:lnSpc>
                <a:spcPct val="120000"/>
              </a:lnSpc>
              <a:spcBef>
                <a:spcPts val="0"/>
              </a:spcBef>
              <a:buNone/>
            </a:pPr>
            <a:r>
              <a:rPr lang="ja-JP" altLang="en-US" sz="2400" b="1" dirty="0">
                <a:solidFill>
                  <a:srgbClr val="FF0000"/>
                </a:solidFill>
                <a:latin typeface="ＭＳ ゴシック" panose="020B0609070205080204" pitchFamily="49" charset="-128"/>
                <a:ea typeface="ＭＳ ゴシック" panose="020B0609070205080204" pitchFamily="49" charset="-128"/>
              </a:rPr>
              <a:t>○　</a:t>
            </a:r>
            <a:r>
              <a:rPr lang="ja-JP" altLang="en-US" sz="2400" b="1" u="sng" spc="-100" dirty="0">
                <a:solidFill>
                  <a:srgbClr val="FF0000"/>
                </a:solidFill>
                <a:latin typeface="ＭＳ ゴシック" panose="020B0609070205080204" pitchFamily="49" charset="-128"/>
                <a:ea typeface="ＭＳ ゴシック" panose="020B0609070205080204" pitchFamily="49" charset="-128"/>
              </a:rPr>
              <a:t>学校づくりを担う一員として、地域等とも連携・協働しながら、課題解決に取り組む教員</a:t>
            </a:r>
            <a:endParaRPr lang="en-US" altLang="ja-JP" sz="2400" b="1" u="sng" spc="-100" dirty="0">
              <a:solidFill>
                <a:srgbClr val="FF0000"/>
              </a:solidFill>
              <a:latin typeface="ＭＳ ゴシック" panose="020B0609070205080204" pitchFamily="49" charset="-128"/>
              <a:ea typeface="ＭＳ ゴシック" panose="020B0609070205080204" pitchFamily="49" charset="-128"/>
            </a:endParaRPr>
          </a:p>
          <a:p>
            <a:pPr marL="0" indent="0" algn="just">
              <a:lnSpc>
                <a:spcPct val="120000"/>
              </a:lnSpc>
              <a:spcBef>
                <a:spcPts val="0"/>
              </a:spcBef>
              <a:buNone/>
            </a:pPr>
            <a:r>
              <a:rPr lang="ja-JP" altLang="en-US" sz="2000" dirty="0">
                <a:solidFill>
                  <a:srgbClr val="000000"/>
                </a:solidFill>
                <a:latin typeface="ＭＳ ゴシック" panose="020B0609070205080204" pitchFamily="49" charset="-128"/>
                <a:ea typeface="ＭＳ ゴシック" panose="020B0609070205080204" pitchFamily="49" charset="-128"/>
              </a:rPr>
              <a:t>　①　コミュニケーション能力（対人関係能力を含む）</a:t>
            </a:r>
            <a:endParaRPr lang="en-US" altLang="ja-JP" sz="2000" dirty="0">
              <a:solidFill>
                <a:srgbClr val="000000"/>
              </a:solidFill>
              <a:latin typeface="ＭＳ ゴシック" panose="020B0609070205080204" pitchFamily="49" charset="-128"/>
              <a:ea typeface="ＭＳ ゴシック" panose="020B0609070205080204" pitchFamily="49" charset="-128"/>
            </a:endParaRPr>
          </a:p>
          <a:p>
            <a:pPr marL="0" indent="0" algn="just">
              <a:lnSpc>
                <a:spcPct val="120000"/>
              </a:lnSpc>
              <a:spcBef>
                <a:spcPts val="0"/>
              </a:spcBef>
              <a:buNone/>
            </a:pPr>
            <a:r>
              <a:rPr lang="ja-JP" altLang="en-US" sz="2000" dirty="0">
                <a:solidFill>
                  <a:srgbClr val="000000"/>
                </a:solidFill>
                <a:latin typeface="ＭＳ ゴシック" panose="020B0609070205080204" pitchFamily="49" charset="-128"/>
                <a:ea typeface="ＭＳ ゴシック" panose="020B0609070205080204" pitchFamily="49" charset="-128"/>
              </a:rPr>
              <a:t>　②　組織的・協働的な課題対応・解決能力</a:t>
            </a:r>
            <a:endParaRPr lang="en-US" altLang="ja-JP" sz="2000" dirty="0">
              <a:solidFill>
                <a:srgbClr val="000000"/>
              </a:solidFill>
              <a:latin typeface="ＭＳ ゴシック" panose="020B0609070205080204" pitchFamily="49" charset="-128"/>
              <a:ea typeface="ＭＳ ゴシック" panose="020B0609070205080204" pitchFamily="49" charset="-128"/>
            </a:endParaRPr>
          </a:p>
          <a:p>
            <a:pPr marL="0" indent="0" algn="just">
              <a:lnSpc>
                <a:spcPct val="120000"/>
              </a:lnSpc>
              <a:spcBef>
                <a:spcPts val="0"/>
              </a:spcBef>
              <a:buNone/>
            </a:pPr>
            <a:r>
              <a:rPr lang="ja-JP" altLang="en-US" sz="2000" dirty="0">
                <a:solidFill>
                  <a:srgbClr val="000000"/>
                </a:solidFill>
                <a:latin typeface="ＭＳ ゴシック" panose="020B0609070205080204" pitchFamily="49" charset="-128"/>
                <a:ea typeface="ＭＳ ゴシック" panose="020B0609070205080204" pitchFamily="49" charset="-128"/>
              </a:rPr>
              <a:t>　③　人材育成に貢献する力</a:t>
            </a:r>
            <a:endParaRPr lang="en-US" altLang="ja-JP" sz="2000" dirty="0">
              <a:solidFill>
                <a:srgbClr val="000000"/>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34709FC4-B95E-0D85-0B7B-697063809B50}"/>
              </a:ext>
            </a:extLst>
          </p:cNvPr>
          <p:cNvSpPr txBox="1"/>
          <p:nvPr/>
        </p:nvSpPr>
        <p:spPr>
          <a:xfrm>
            <a:off x="644683" y="6326640"/>
            <a:ext cx="7870667" cy="365125"/>
          </a:xfrm>
          <a:prstGeom prst="rect">
            <a:avLst/>
          </a:prstGeom>
          <a:noFill/>
        </p:spPr>
        <p:txBody>
          <a:bodyPr wrap="square" rtlCol="0" anchor="ctr" anchorCtr="0">
            <a:noAutofit/>
          </a:bodyPr>
          <a:lstStyle/>
          <a:p>
            <a:pPr algn="r"/>
            <a:r>
              <a:rPr lang="ja-JP" altLang="en-US" sz="1500" dirty="0">
                <a:latin typeface="MS Gothic" panose="020B0609070205080204" pitchFamily="49" charset="-128"/>
                <a:ea typeface="MS Gothic" panose="020B0609070205080204" pitchFamily="49" charset="-128"/>
              </a:rPr>
              <a:t>「北海道における教員育成指標</a:t>
            </a:r>
            <a:r>
              <a:rPr kumimoji="1" lang="ja-JP" altLang="en-US" sz="1500" dirty="0">
                <a:latin typeface="MS Gothic" panose="020B0609070205080204" pitchFamily="49" charset="-128"/>
                <a:ea typeface="MS Gothic" panose="020B0609070205080204" pitchFamily="49" charset="-128"/>
              </a:rPr>
              <a:t>　</a:t>
            </a:r>
            <a:r>
              <a:rPr kumimoji="1" lang="en-US" altLang="ja-JP" sz="1500" dirty="0">
                <a:latin typeface="MS Gothic" panose="020B0609070205080204" pitchFamily="49" charset="-128"/>
                <a:ea typeface="MS Gothic" panose="020B0609070205080204" pitchFamily="49" charset="-128"/>
              </a:rPr>
              <a:t>P16</a:t>
            </a:r>
            <a:r>
              <a:rPr lang="ja-JP" altLang="en-US" sz="1500" dirty="0">
                <a:latin typeface="MS Gothic" panose="020B0609070205080204" pitchFamily="49" charset="-128"/>
                <a:ea typeface="MS Gothic" panose="020B0609070205080204" pitchFamily="49" charset="-128"/>
              </a:rPr>
              <a:t>・</a:t>
            </a:r>
            <a:r>
              <a:rPr lang="en-US" altLang="ja-JP" sz="1500" dirty="0">
                <a:latin typeface="MS Gothic" panose="020B0609070205080204" pitchFamily="49" charset="-128"/>
                <a:ea typeface="MS Gothic" panose="020B0609070205080204" pitchFamily="49" charset="-128"/>
              </a:rPr>
              <a:t>17</a:t>
            </a:r>
            <a:r>
              <a:rPr kumimoji="1" lang="ja-JP" altLang="en-US" sz="1500" dirty="0">
                <a:latin typeface="MS Gothic" panose="020B0609070205080204" pitchFamily="49" charset="-128"/>
                <a:ea typeface="MS Gothic" panose="020B0609070205080204" pitchFamily="49" charset="-128"/>
              </a:rPr>
              <a:t>」北海道教育委員会（令和５年</a:t>
            </a:r>
            <a:r>
              <a:rPr lang="ja-JP" altLang="en-US" sz="1500" dirty="0">
                <a:latin typeface="MS Gothic" panose="020B0609070205080204" pitchFamily="49" charset="-128"/>
                <a:ea typeface="MS Gothic" panose="020B0609070205080204" pitchFamily="49" charset="-128"/>
              </a:rPr>
              <a:t>３</a:t>
            </a:r>
            <a:r>
              <a:rPr kumimoji="1" lang="ja-JP" altLang="en-US" sz="1500" dirty="0">
                <a:latin typeface="MS Gothic" panose="020B0609070205080204" pitchFamily="49" charset="-128"/>
                <a:ea typeface="MS Gothic" panose="020B0609070205080204" pitchFamily="49" charset="-128"/>
              </a:rPr>
              <a:t>月）</a:t>
            </a:r>
          </a:p>
        </p:txBody>
      </p:sp>
      <p:sp>
        <p:nvSpPr>
          <p:cNvPr id="4" name="テキスト ボックス 3">
            <a:extLst>
              <a:ext uri="{FF2B5EF4-FFF2-40B4-BE49-F238E27FC236}">
                <a16:creationId xmlns:a16="http://schemas.microsoft.com/office/drawing/2014/main" id="{A9ACB26A-FFE2-1770-3711-C38F52C68281}"/>
              </a:ext>
            </a:extLst>
          </p:cNvPr>
          <p:cNvSpPr txBox="1"/>
          <p:nvPr/>
        </p:nvSpPr>
        <p:spPr>
          <a:xfrm>
            <a:off x="156000" y="180000"/>
            <a:ext cx="8627488" cy="720000"/>
          </a:xfrm>
          <a:prstGeom prst="rect">
            <a:avLst/>
          </a:prstGeom>
          <a:noFill/>
        </p:spPr>
        <p:txBody>
          <a:bodyPr wrap="square"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２　教員間の連携において求められる力</a:t>
            </a:r>
          </a:p>
        </p:txBody>
      </p:sp>
      <p:sp>
        <p:nvSpPr>
          <p:cNvPr id="6"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42045"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４</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6403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0" y="0"/>
            <a:ext cx="171450" cy="347663"/>
          </a:xfrm>
          <a:prstGeom prst="rect">
            <a:avLst/>
          </a:prstGeom>
          <a:noFill/>
          <a:ln w="9525">
            <a:noFill/>
            <a:miter lim="800000"/>
            <a:headEnd/>
            <a:tailEnd/>
          </a:ln>
        </p:spPr>
        <p:txBody>
          <a:bodyPr wrap="none" lIns="84896" tIns="42448" rIns="84896" bIns="42448" anchor="ctr">
            <a:spAutoFit/>
          </a:bodyPr>
          <a:lstStyle/>
          <a:p>
            <a:endParaRPr lang="ja-JP" altLang="en-US"/>
          </a:p>
        </p:txBody>
      </p:sp>
      <p:sp>
        <p:nvSpPr>
          <p:cNvPr id="12293" name="Rectangle 7"/>
          <p:cNvSpPr>
            <a:spLocks noChangeArrowheads="1"/>
          </p:cNvSpPr>
          <p:nvPr/>
        </p:nvSpPr>
        <p:spPr bwMode="auto">
          <a:xfrm>
            <a:off x="0" y="457200"/>
            <a:ext cx="171450" cy="763588"/>
          </a:xfrm>
          <a:prstGeom prst="rect">
            <a:avLst/>
          </a:prstGeom>
          <a:noFill/>
          <a:ln w="9525">
            <a:noFill/>
            <a:miter lim="800000"/>
            <a:headEnd/>
            <a:tailEnd/>
          </a:ln>
        </p:spPr>
        <p:txBody>
          <a:bodyPr wrap="none" lIns="84896" tIns="42448" rIns="84896" bIns="42448" anchor="ctr">
            <a:spAutoFit/>
          </a:bodyPr>
          <a:lstStyle/>
          <a:p>
            <a:pPr eaLnBrk="0" hangingPunct="0"/>
            <a:r>
              <a:rPr lang="ja-JP" altLang="ja-JP" sz="1000"/>
              <a:t/>
            </a:r>
            <a:br>
              <a:rPr lang="ja-JP" altLang="ja-JP" sz="1000"/>
            </a:br>
            <a:endParaRPr lang="ja-JP" altLang="ja-JP"/>
          </a:p>
          <a:p>
            <a:pPr eaLnBrk="0" hangingPunct="0"/>
            <a:endParaRPr lang="ja-JP" altLang="ja-JP"/>
          </a:p>
        </p:txBody>
      </p:sp>
      <p:sp>
        <p:nvSpPr>
          <p:cNvPr id="12294" name="Rectangle 10"/>
          <p:cNvSpPr>
            <a:spLocks noChangeArrowheads="1"/>
          </p:cNvSpPr>
          <p:nvPr/>
        </p:nvSpPr>
        <p:spPr bwMode="auto">
          <a:xfrm>
            <a:off x="0" y="0"/>
            <a:ext cx="171450" cy="347663"/>
          </a:xfrm>
          <a:prstGeom prst="rect">
            <a:avLst/>
          </a:prstGeom>
          <a:noFill/>
          <a:ln w="9525">
            <a:noFill/>
            <a:miter lim="800000"/>
            <a:headEnd/>
            <a:tailEnd/>
          </a:ln>
        </p:spPr>
        <p:txBody>
          <a:bodyPr wrap="none" lIns="84896" tIns="42448" rIns="84896" bIns="42448" anchor="ctr">
            <a:spAutoFit/>
          </a:bodyPr>
          <a:lstStyle/>
          <a:p>
            <a:endParaRPr lang="ja-JP" altLang="en-US"/>
          </a:p>
        </p:txBody>
      </p:sp>
      <p:sp>
        <p:nvSpPr>
          <p:cNvPr id="4" name="正方形/長方形 3"/>
          <p:cNvSpPr/>
          <p:nvPr/>
        </p:nvSpPr>
        <p:spPr bwMode="white">
          <a:xfrm>
            <a:off x="233041" y="2472035"/>
            <a:ext cx="450527" cy="307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a:extLst>
              <a:ext uri="{FF2B5EF4-FFF2-40B4-BE49-F238E27FC236}">
                <a16:creationId xmlns:a16="http://schemas.microsoft.com/office/drawing/2014/main" id="{6D28D51A-A77F-00D8-7AA9-114EBF438BFA}"/>
              </a:ext>
            </a:extLst>
          </p:cNvPr>
          <p:cNvSpPr txBox="1">
            <a:spLocks/>
          </p:cNvSpPr>
          <p:nvPr/>
        </p:nvSpPr>
        <p:spPr>
          <a:xfrm>
            <a:off x="531962" y="1399239"/>
            <a:ext cx="8128959" cy="2592000"/>
          </a:xfrm>
          <a:prstGeom prst="rect">
            <a:avLst/>
          </a:prstGeom>
          <a:solidFill>
            <a:srgbClr val="FFFF99"/>
          </a:solidFill>
          <a:ln>
            <a:solidFill>
              <a:schemeClr val="tx1"/>
            </a:solidFill>
          </a:ln>
        </p:spPr>
        <p:txBody>
          <a:bodyPr tIns="72000" bIns="720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altLang="ja-JP" sz="2400" dirty="0">
                <a:solidFill>
                  <a:srgbClr val="000000"/>
                </a:solidFill>
                <a:latin typeface="ＭＳ ゴシック" panose="020B0609070205080204" pitchFamily="49" charset="-128"/>
                <a:ea typeface="ＭＳ ゴシック" panose="020B0609070205080204" pitchFamily="49" charset="-128"/>
              </a:rPr>
              <a:t>【</a:t>
            </a:r>
            <a:r>
              <a:rPr lang="ja-JP" altLang="en-US" sz="2400" dirty="0">
                <a:solidFill>
                  <a:srgbClr val="000000"/>
                </a:solidFill>
                <a:latin typeface="ＭＳ ゴシック" panose="020B0609070205080204" pitchFamily="49" charset="-128"/>
                <a:ea typeface="ＭＳ ゴシック" panose="020B0609070205080204" pitchFamily="49" charset="-128"/>
              </a:rPr>
              <a:t>ティーム・ティーチングで共通理解する内容</a:t>
            </a:r>
            <a:r>
              <a:rPr lang="en-US" altLang="ja-JP" sz="2400" dirty="0">
                <a:solidFill>
                  <a:srgbClr val="000000"/>
                </a:solidFill>
                <a:latin typeface="ＭＳ ゴシック" panose="020B0609070205080204" pitchFamily="49" charset="-128"/>
                <a:ea typeface="ＭＳ ゴシック" panose="020B0609070205080204" pitchFamily="49" charset="-128"/>
              </a:rPr>
              <a:t>】</a:t>
            </a:r>
          </a:p>
          <a:p>
            <a:pPr marL="0" indent="0">
              <a:lnSpc>
                <a:spcPct val="110000"/>
              </a:lnSpc>
              <a:spcBef>
                <a:spcPts val="0"/>
              </a:spcBef>
              <a:buFont typeface="Arial" panose="020B0604020202020204" pitchFamily="34" charset="0"/>
              <a:buNone/>
            </a:pPr>
            <a:r>
              <a:rPr lang="ja-JP" altLang="en-US" sz="2000" dirty="0">
                <a:solidFill>
                  <a:srgbClr val="000000"/>
                </a:solidFill>
                <a:latin typeface="ＭＳ ゴシック" panose="020B0609070205080204" pitchFamily="49" charset="-128"/>
                <a:ea typeface="ＭＳ ゴシック" panose="020B0609070205080204" pitchFamily="49"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①　児童生徒の個別目標</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lnSpc>
                <a:spcPct val="110000"/>
              </a:lnSpc>
              <a:spcBef>
                <a:spcPts val="0"/>
              </a:spcBef>
              <a:buFont typeface="Arial" panose="020B0604020202020204" pitchFamily="34" charse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②　授業展開</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lnSpc>
                <a:spcPct val="110000"/>
              </a:lnSpc>
              <a:spcBef>
                <a:spcPts val="0"/>
              </a:spcBef>
              <a:buFont typeface="Arial" panose="020B0604020202020204" pitchFamily="34" charse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③　役割分担</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lnSpc>
                <a:spcPct val="110000"/>
              </a:lnSpc>
              <a:spcBef>
                <a:spcPts val="0"/>
              </a:spcBef>
              <a:buFont typeface="Arial" panose="020B0604020202020204" pitchFamily="34" charse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④　展開や活動内容、個別目標を考えたティーム・</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lnSpc>
                <a:spcPct val="110000"/>
              </a:lnSpc>
              <a:spcBef>
                <a:spcPts val="0"/>
              </a:spcBef>
              <a:buFont typeface="Arial" panose="020B0604020202020204" pitchFamily="34" charse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ティーチングの指導・支援内容の確認</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lnSpc>
                <a:spcPct val="110000"/>
              </a:lnSpc>
              <a:spcBef>
                <a:spcPts val="0"/>
              </a:spcBef>
              <a:buFont typeface="Arial" panose="020B0604020202020204" pitchFamily="34" charse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⑤　評価（児童生徒の姿、教師の手立て）</a:t>
            </a:r>
            <a:endParaRPr lang="en-US" altLang="ja-JP" sz="18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rotWithShape="1">
          <a:blip r:embed="rId3"/>
          <a:srcRect l="10517" t="33053" r="79860" b="41622"/>
          <a:stretch/>
        </p:blipFill>
        <p:spPr>
          <a:xfrm>
            <a:off x="6889769" y="2442237"/>
            <a:ext cx="1625581" cy="1406078"/>
          </a:xfrm>
          <a:prstGeom prst="rect">
            <a:avLst/>
          </a:prstGeom>
        </p:spPr>
      </p:pic>
      <p:graphicFrame>
        <p:nvGraphicFramePr>
          <p:cNvPr id="14" name="表 13"/>
          <p:cNvGraphicFramePr>
            <a:graphicFrameLocks noGrp="1"/>
          </p:cNvGraphicFramePr>
          <p:nvPr>
            <p:extLst>
              <p:ext uri="{D42A27DB-BD31-4B8C-83A1-F6EECF244321}">
                <p14:modId xmlns:p14="http://schemas.microsoft.com/office/powerpoint/2010/main" val="3094770018"/>
              </p:ext>
            </p:extLst>
          </p:nvPr>
        </p:nvGraphicFramePr>
        <p:xfrm>
          <a:off x="531962" y="4071667"/>
          <a:ext cx="8128959" cy="2376000"/>
        </p:xfrm>
        <a:graphic>
          <a:graphicData uri="http://schemas.openxmlformats.org/drawingml/2006/table">
            <a:tbl>
              <a:tblPr firstRow="1" bandRow="1">
                <a:tableStyleId>{5C22544A-7EE6-4342-B048-85BDC9FD1C3A}</a:tableStyleId>
              </a:tblPr>
              <a:tblGrid>
                <a:gridCol w="888536">
                  <a:extLst>
                    <a:ext uri="{9D8B030D-6E8A-4147-A177-3AD203B41FA5}">
                      <a16:colId xmlns:a16="http://schemas.microsoft.com/office/drawing/2014/main" val="3936996297"/>
                    </a:ext>
                  </a:extLst>
                </a:gridCol>
                <a:gridCol w="7240423">
                  <a:extLst>
                    <a:ext uri="{9D8B030D-6E8A-4147-A177-3AD203B41FA5}">
                      <a16:colId xmlns:a16="http://schemas.microsoft.com/office/drawing/2014/main" val="2748835338"/>
                    </a:ext>
                  </a:extLst>
                </a:gridCol>
              </a:tblGrid>
              <a:tr h="1431893">
                <a:tc>
                  <a:txBody>
                    <a:bodyPr/>
                    <a:lstStyle/>
                    <a:p>
                      <a:pPr algn="ctr"/>
                      <a:r>
                        <a:rPr kumimoji="1" lang="ja-JP" altLang="en-US" sz="1800" b="0" dirty="0">
                          <a:latin typeface="HG丸ｺﾞｼｯｸM-PRO" panose="020F0600000000000000" pitchFamily="50" charset="-128"/>
                          <a:ea typeface="HG丸ｺﾞｼｯｸM-PRO" panose="020F0600000000000000" pitchFamily="50" charset="-128"/>
                        </a:rPr>
                        <a:t>効果</a:t>
                      </a:r>
                    </a:p>
                  </a:txBody>
                  <a:tcPr anchor="ctr"/>
                </a:tc>
                <a:tc>
                  <a:txBody>
                    <a:bodyPr/>
                    <a:lstStyle/>
                    <a:p>
                      <a:pPr algn="just"/>
                      <a:r>
                        <a:rPr kumimoji="1" lang="ja-JP" altLang="en-US" sz="1700" b="0" dirty="0">
                          <a:latin typeface="HG丸ｺﾞｼｯｸM-PRO" panose="020F0600000000000000" pitchFamily="50" charset="-128"/>
                          <a:ea typeface="HG丸ｺﾞｼｯｸM-PRO" panose="020F0600000000000000" pitchFamily="50" charset="-128"/>
                        </a:rPr>
                        <a:t>①　児童生徒の実態を、多くの視点から理解することができる。</a:t>
                      </a:r>
                      <a:endParaRPr kumimoji="1" lang="en-US" altLang="ja-JP" sz="1700" b="0" dirty="0">
                        <a:latin typeface="HG丸ｺﾞｼｯｸM-PRO" panose="020F0600000000000000" pitchFamily="50" charset="-128"/>
                        <a:ea typeface="HG丸ｺﾞｼｯｸM-PRO" panose="020F0600000000000000" pitchFamily="50" charset="-128"/>
                      </a:endParaRPr>
                    </a:p>
                    <a:p>
                      <a:pPr marL="216000" indent="-457200" algn="just"/>
                      <a:r>
                        <a:rPr kumimoji="1" lang="ja-JP" altLang="en-US" sz="1700" b="0" dirty="0">
                          <a:latin typeface="HG丸ｺﾞｼｯｸM-PRO" panose="020F0600000000000000" pitchFamily="50" charset="-128"/>
                          <a:ea typeface="HG丸ｺﾞｼｯｸM-PRO" panose="020F0600000000000000" pitchFamily="50" charset="-128"/>
                        </a:rPr>
                        <a:t>②　個々の教師の専門性や特性を生かし創造的な授業を実施することができる。</a:t>
                      </a:r>
                      <a:endParaRPr kumimoji="1" lang="en-US" altLang="ja-JP" sz="1700" b="0" dirty="0">
                        <a:latin typeface="HG丸ｺﾞｼｯｸM-PRO" panose="020F0600000000000000" pitchFamily="50" charset="-128"/>
                        <a:ea typeface="HG丸ｺﾞｼｯｸM-PRO" panose="020F0600000000000000" pitchFamily="50" charset="-128"/>
                      </a:endParaRPr>
                    </a:p>
                    <a:p>
                      <a:pPr marL="216000" indent="-457200" algn="just"/>
                      <a:r>
                        <a:rPr kumimoji="1" lang="ja-JP" altLang="en-US" sz="1700" b="0" dirty="0">
                          <a:latin typeface="HG丸ｺﾞｼｯｸM-PRO" panose="020F0600000000000000" pitchFamily="50" charset="-128"/>
                          <a:ea typeface="HG丸ｺﾞｼｯｸM-PRO" panose="020F0600000000000000" pitchFamily="50" charset="-128"/>
                        </a:rPr>
                        <a:t>③　学習グループを多様に編成することができ、一人一人の能力や特性に応じた指導が可能になる。　　など　</a:t>
                      </a:r>
                    </a:p>
                  </a:txBody>
                  <a:tcPr anchor="ctr"/>
                </a:tc>
                <a:extLst>
                  <a:ext uri="{0D108BD9-81ED-4DB2-BD59-A6C34878D82A}">
                    <a16:rowId xmlns:a16="http://schemas.microsoft.com/office/drawing/2014/main" val="4203161224"/>
                  </a:ext>
                </a:extLst>
              </a:tr>
              <a:tr h="944107">
                <a:tc>
                  <a:txBody>
                    <a:bodyPr/>
                    <a:lstStyle/>
                    <a:p>
                      <a:pPr algn="ctr"/>
                      <a:r>
                        <a:rPr kumimoji="1" lang="ja-JP" altLang="en-US" sz="1800" b="0" dirty="0">
                          <a:latin typeface="HG丸ｺﾞｼｯｸM-PRO" panose="020F0600000000000000" pitchFamily="50" charset="-128"/>
                          <a:ea typeface="HG丸ｺﾞｼｯｸM-PRO" panose="020F0600000000000000" pitchFamily="50" charset="-128"/>
                        </a:rPr>
                        <a:t>陥り</a:t>
                      </a:r>
                      <a:endParaRPr kumimoji="1" lang="en-US" altLang="ja-JP" sz="1800" b="0" dirty="0">
                        <a:latin typeface="HG丸ｺﾞｼｯｸM-PRO" panose="020F0600000000000000" pitchFamily="50" charset="-128"/>
                        <a:ea typeface="HG丸ｺﾞｼｯｸM-PRO" panose="020F0600000000000000" pitchFamily="50" charset="-128"/>
                      </a:endParaRPr>
                    </a:p>
                    <a:p>
                      <a:pPr algn="ctr"/>
                      <a:r>
                        <a:rPr kumimoji="1" lang="ja-JP" altLang="en-US" sz="1800" b="0" dirty="0">
                          <a:latin typeface="HG丸ｺﾞｼｯｸM-PRO" panose="020F0600000000000000" pitchFamily="50" charset="-128"/>
                          <a:ea typeface="HG丸ｺﾞｼｯｸM-PRO" panose="020F0600000000000000" pitchFamily="50" charset="-128"/>
                        </a:rPr>
                        <a:t>やすい</a:t>
                      </a:r>
                      <a:endParaRPr kumimoji="1" lang="en-US" altLang="ja-JP" sz="1800" b="0" dirty="0">
                        <a:latin typeface="HG丸ｺﾞｼｯｸM-PRO" panose="020F0600000000000000" pitchFamily="50" charset="-128"/>
                        <a:ea typeface="HG丸ｺﾞｼｯｸM-PRO" panose="020F0600000000000000" pitchFamily="50" charset="-128"/>
                      </a:endParaRPr>
                    </a:p>
                    <a:p>
                      <a:pPr algn="ctr"/>
                      <a:r>
                        <a:rPr kumimoji="1" lang="ja-JP" altLang="en-US" sz="1800" b="0" dirty="0">
                          <a:latin typeface="HG丸ｺﾞｼｯｸM-PRO" panose="020F0600000000000000" pitchFamily="50" charset="-128"/>
                          <a:ea typeface="HG丸ｺﾞｼｯｸM-PRO" panose="020F0600000000000000" pitchFamily="50" charset="-128"/>
                        </a:rPr>
                        <a:t>問題点</a:t>
                      </a:r>
                    </a:p>
                  </a:txBody>
                  <a:tcPr anchor="ctr"/>
                </a:tc>
                <a:tc>
                  <a:txBody>
                    <a:bodyPr/>
                    <a:lstStyle/>
                    <a:p>
                      <a:pPr algn="just"/>
                      <a:r>
                        <a:rPr kumimoji="1" lang="ja-JP" altLang="en-US" sz="1700" b="0" dirty="0">
                          <a:latin typeface="HG丸ｺﾞｼｯｸM-PRO" panose="020F0600000000000000" pitchFamily="50" charset="-128"/>
                          <a:ea typeface="HG丸ｺﾞｼｯｸM-PRO" panose="020F0600000000000000" pitchFamily="50" charset="-128"/>
                        </a:rPr>
                        <a:t>①　教師が他者に依存的になり、児童生徒への</a:t>
                      </a:r>
                      <a:r>
                        <a:rPr kumimoji="1" lang="ja-JP" altLang="en-US" sz="1700" b="0" dirty="0" smtClean="0">
                          <a:latin typeface="HG丸ｺﾞｼｯｸM-PRO" panose="020F0600000000000000" pitchFamily="50" charset="-128"/>
                          <a:ea typeface="HG丸ｺﾞｼｯｸM-PRO" panose="020F0600000000000000" pitchFamily="50" charset="-128"/>
                        </a:rPr>
                        <a:t>働き掛けが</a:t>
                      </a:r>
                      <a:r>
                        <a:rPr kumimoji="1" lang="ja-JP" altLang="en-US" sz="1700" b="0" dirty="0">
                          <a:latin typeface="HG丸ｺﾞｼｯｸM-PRO" panose="020F0600000000000000" pitchFamily="50" charset="-128"/>
                          <a:ea typeface="HG丸ｺﾞｼｯｸM-PRO" panose="020F0600000000000000" pitchFamily="50" charset="-128"/>
                        </a:rPr>
                        <a:t>滞る。</a:t>
                      </a:r>
                      <a:endParaRPr kumimoji="1" lang="en-US" altLang="ja-JP" sz="1700" b="0" dirty="0">
                        <a:latin typeface="HG丸ｺﾞｼｯｸM-PRO" panose="020F0600000000000000" pitchFamily="50" charset="-128"/>
                        <a:ea typeface="HG丸ｺﾞｼｯｸM-PRO" panose="020F0600000000000000" pitchFamily="50" charset="-128"/>
                      </a:endParaRPr>
                    </a:p>
                    <a:p>
                      <a:pPr algn="just"/>
                      <a:r>
                        <a:rPr kumimoji="1" lang="ja-JP" altLang="en-US" sz="1700" b="0" dirty="0">
                          <a:latin typeface="HG丸ｺﾞｼｯｸM-PRO" panose="020F0600000000000000" pitchFamily="50" charset="-128"/>
                          <a:ea typeface="HG丸ｺﾞｼｯｸM-PRO" panose="020F0600000000000000" pitchFamily="50" charset="-128"/>
                        </a:rPr>
                        <a:t>②　サブとなる教師の</a:t>
                      </a:r>
                      <a:r>
                        <a:rPr kumimoji="1" lang="ja-JP" altLang="en-US" sz="1700" b="0" dirty="0" smtClean="0">
                          <a:latin typeface="HG丸ｺﾞｼｯｸM-PRO" panose="020F0600000000000000" pitchFamily="50" charset="-128"/>
                          <a:ea typeface="HG丸ｺﾞｼｯｸM-PRO" panose="020F0600000000000000" pitchFamily="50" charset="-128"/>
                        </a:rPr>
                        <a:t>働き掛けが</a:t>
                      </a:r>
                      <a:r>
                        <a:rPr kumimoji="1" lang="ja-JP" altLang="en-US" sz="1700" b="0" dirty="0">
                          <a:latin typeface="HG丸ｺﾞｼｯｸM-PRO" panose="020F0600000000000000" pitchFamily="50" charset="-128"/>
                          <a:ea typeface="HG丸ｺﾞｼｯｸM-PRO" panose="020F0600000000000000" pitchFamily="50" charset="-128"/>
                        </a:rPr>
                        <a:t>児童生徒の補助や管理だけに終始する。</a:t>
                      </a:r>
                      <a:endParaRPr kumimoji="1" lang="en-US" altLang="ja-JP" sz="1700" b="0" dirty="0">
                        <a:latin typeface="HG丸ｺﾞｼｯｸM-PRO" panose="020F0600000000000000" pitchFamily="50" charset="-128"/>
                        <a:ea typeface="HG丸ｺﾞｼｯｸM-PRO" panose="020F0600000000000000" pitchFamily="50" charset="-128"/>
                      </a:endParaRPr>
                    </a:p>
                    <a:p>
                      <a:pPr algn="just"/>
                      <a:r>
                        <a:rPr kumimoji="1" lang="ja-JP" altLang="en-US" sz="1700" b="0" dirty="0">
                          <a:latin typeface="HG丸ｺﾞｼｯｸM-PRO" panose="020F0600000000000000" pitchFamily="50" charset="-128"/>
                          <a:ea typeface="HG丸ｺﾞｼｯｸM-PRO" panose="020F0600000000000000" pitchFamily="50" charset="-128"/>
                        </a:rPr>
                        <a:t>③　その場かぎりの対応となる。　　など</a:t>
                      </a:r>
                    </a:p>
                  </a:txBody>
                  <a:tcPr anchor="ctr"/>
                </a:tc>
                <a:extLst>
                  <a:ext uri="{0D108BD9-81ED-4DB2-BD59-A6C34878D82A}">
                    <a16:rowId xmlns:a16="http://schemas.microsoft.com/office/drawing/2014/main" val="2189556538"/>
                  </a:ext>
                </a:extLst>
              </a:tr>
            </a:tbl>
          </a:graphicData>
        </a:graphic>
      </p:graphicFrame>
      <p:sp>
        <p:nvSpPr>
          <p:cNvPr id="20" name="テキスト ボックス 19">
            <a:extLst>
              <a:ext uri="{FF2B5EF4-FFF2-40B4-BE49-F238E27FC236}">
                <a16:creationId xmlns:a16="http://schemas.microsoft.com/office/drawing/2014/main" id="{D475BFA6-CF79-9EA5-767E-10B727578789}"/>
              </a:ext>
            </a:extLst>
          </p:cNvPr>
          <p:cNvSpPr txBox="1"/>
          <p:nvPr/>
        </p:nvSpPr>
        <p:spPr>
          <a:xfrm>
            <a:off x="394865" y="6425676"/>
            <a:ext cx="8403152" cy="342667"/>
          </a:xfrm>
          <a:prstGeom prst="rect">
            <a:avLst/>
          </a:prstGeom>
          <a:noFill/>
        </p:spPr>
        <p:txBody>
          <a:bodyPr wrap="square" rtlCol="0" anchor="ctr" anchorCtr="0">
            <a:noAutofit/>
          </a:bodyPr>
          <a:lstStyle/>
          <a:p>
            <a:pPr algn="r"/>
            <a:r>
              <a:rPr lang="ja-JP" altLang="en-US" sz="1500" dirty="0">
                <a:latin typeface="MS Gothic" panose="020B0609070205080204" pitchFamily="49" charset="-128"/>
                <a:ea typeface="MS Gothic" panose="020B0609070205080204" pitchFamily="49" charset="-128"/>
              </a:rPr>
              <a:t>「</a:t>
            </a:r>
            <a:r>
              <a:rPr kumimoji="1" lang="ja-JP" altLang="en-US" sz="1500" dirty="0">
                <a:latin typeface="MS Gothic" panose="020B0609070205080204" pitchFamily="49" charset="-128"/>
                <a:ea typeface="MS Gothic" panose="020B0609070205080204" pitchFamily="49" charset="-128"/>
              </a:rPr>
              <a:t>特別支援学級担任のハンドブック（新訂版）」北海道立特別支援教育センター（令和４年）　</a:t>
            </a:r>
          </a:p>
        </p:txBody>
      </p:sp>
      <p:sp>
        <p:nvSpPr>
          <p:cNvPr id="2" name="テキスト ボックス 1"/>
          <p:cNvSpPr txBox="1"/>
          <p:nvPr/>
        </p:nvSpPr>
        <p:spPr>
          <a:xfrm>
            <a:off x="531962" y="881784"/>
            <a:ext cx="7665972" cy="523220"/>
          </a:xfrm>
          <a:prstGeom prst="rect">
            <a:avLst/>
          </a:prstGeom>
          <a:noFill/>
        </p:spPr>
        <p:txBody>
          <a:bodyPr wrap="square" rtlCol="0">
            <a:spAutoFit/>
          </a:bodyPr>
          <a:lstStyle/>
          <a:p>
            <a:pPr lvl="0"/>
            <a:r>
              <a:rPr lang="en-US" altLang="ja-JP" sz="2800" dirty="0">
                <a:latin typeface="ＭＳ ゴシック" panose="020B0609070205080204" pitchFamily="49" charset="-128"/>
                <a:ea typeface="ＭＳ ゴシック" panose="020B0609070205080204" pitchFamily="49" charset="-128"/>
                <a:cs typeface="Calibri"/>
                <a:sym typeface="Calibri"/>
              </a:rPr>
              <a:t>(1) </a:t>
            </a:r>
            <a:r>
              <a:rPr lang="ja-JP" altLang="en-US" sz="2800" dirty="0">
                <a:latin typeface="ＭＳ ゴシック" panose="020B0609070205080204" pitchFamily="49" charset="-128"/>
                <a:ea typeface="ＭＳ ゴシック" panose="020B0609070205080204" pitchFamily="49" charset="-128"/>
                <a:cs typeface="Calibri"/>
                <a:sym typeface="Calibri"/>
              </a:rPr>
              <a:t>ティーム・ティーチングでの教員間の連携</a:t>
            </a:r>
          </a:p>
        </p:txBody>
      </p:sp>
      <p:sp>
        <p:nvSpPr>
          <p:cNvPr id="3" name="テキスト ボックス 2">
            <a:extLst>
              <a:ext uri="{FF2B5EF4-FFF2-40B4-BE49-F238E27FC236}">
                <a16:creationId xmlns:a16="http://schemas.microsoft.com/office/drawing/2014/main" id="{DAD12337-E2C9-B40B-4D50-834EDA493A72}"/>
              </a:ext>
            </a:extLst>
          </p:cNvPr>
          <p:cNvSpPr txBox="1"/>
          <p:nvPr/>
        </p:nvSpPr>
        <p:spPr>
          <a:xfrm>
            <a:off x="156000" y="180000"/>
            <a:ext cx="8627488" cy="720000"/>
          </a:xfrm>
          <a:prstGeom prst="rect">
            <a:avLst/>
          </a:prstGeom>
          <a:noFill/>
        </p:spPr>
        <p:txBody>
          <a:bodyPr wrap="square"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３　教員間の連携</a:t>
            </a:r>
          </a:p>
        </p:txBody>
      </p:sp>
      <p:sp>
        <p:nvSpPr>
          <p:cNvPr id="15"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42045"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５</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8761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0" y="0"/>
            <a:ext cx="171450" cy="347663"/>
          </a:xfrm>
          <a:prstGeom prst="rect">
            <a:avLst/>
          </a:prstGeom>
          <a:noFill/>
          <a:ln w="9525">
            <a:noFill/>
            <a:miter lim="800000"/>
            <a:headEnd/>
            <a:tailEnd/>
          </a:ln>
        </p:spPr>
        <p:txBody>
          <a:bodyPr wrap="none" lIns="84896" tIns="42448" rIns="84896" bIns="42448" anchor="ctr">
            <a:spAutoFit/>
          </a:bodyPr>
          <a:lstStyle/>
          <a:p>
            <a:endParaRPr lang="ja-JP" altLang="en-US" dirty="0"/>
          </a:p>
        </p:txBody>
      </p:sp>
      <p:sp>
        <p:nvSpPr>
          <p:cNvPr id="12293" name="Rectangle 7"/>
          <p:cNvSpPr>
            <a:spLocks noChangeArrowheads="1"/>
          </p:cNvSpPr>
          <p:nvPr/>
        </p:nvSpPr>
        <p:spPr bwMode="auto">
          <a:xfrm>
            <a:off x="0" y="457200"/>
            <a:ext cx="171450" cy="763588"/>
          </a:xfrm>
          <a:prstGeom prst="rect">
            <a:avLst/>
          </a:prstGeom>
          <a:noFill/>
          <a:ln w="9525">
            <a:noFill/>
            <a:miter lim="800000"/>
            <a:headEnd/>
            <a:tailEnd/>
          </a:ln>
        </p:spPr>
        <p:txBody>
          <a:bodyPr wrap="none" lIns="84896" tIns="42448" rIns="84896" bIns="42448" anchor="ctr">
            <a:spAutoFit/>
          </a:bodyPr>
          <a:lstStyle/>
          <a:p>
            <a:pPr eaLnBrk="0" hangingPunct="0"/>
            <a:r>
              <a:rPr lang="ja-JP" altLang="ja-JP" sz="1000" dirty="0"/>
              <a:t/>
            </a:r>
            <a:br>
              <a:rPr lang="ja-JP" altLang="ja-JP" sz="1000" dirty="0"/>
            </a:br>
            <a:endParaRPr lang="ja-JP" altLang="ja-JP" dirty="0"/>
          </a:p>
          <a:p>
            <a:pPr eaLnBrk="0" hangingPunct="0"/>
            <a:endParaRPr lang="ja-JP" altLang="ja-JP" dirty="0"/>
          </a:p>
        </p:txBody>
      </p:sp>
      <p:sp>
        <p:nvSpPr>
          <p:cNvPr id="12294" name="Rectangle 10"/>
          <p:cNvSpPr>
            <a:spLocks noChangeArrowheads="1"/>
          </p:cNvSpPr>
          <p:nvPr/>
        </p:nvSpPr>
        <p:spPr bwMode="auto">
          <a:xfrm>
            <a:off x="0" y="0"/>
            <a:ext cx="171450" cy="347663"/>
          </a:xfrm>
          <a:prstGeom prst="rect">
            <a:avLst/>
          </a:prstGeom>
          <a:noFill/>
          <a:ln w="9525">
            <a:noFill/>
            <a:miter lim="800000"/>
            <a:headEnd/>
            <a:tailEnd/>
          </a:ln>
        </p:spPr>
        <p:txBody>
          <a:bodyPr wrap="none" lIns="84896" tIns="42448" rIns="84896" bIns="42448" anchor="ctr">
            <a:spAutoFit/>
          </a:bodyPr>
          <a:lstStyle/>
          <a:p>
            <a:endParaRPr lang="ja-JP" altLang="en-US" dirty="0"/>
          </a:p>
        </p:txBody>
      </p:sp>
      <p:sp>
        <p:nvSpPr>
          <p:cNvPr id="4" name="正方形/長方形 3"/>
          <p:cNvSpPr/>
          <p:nvPr/>
        </p:nvSpPr>
        <p:spPr bwMode="white">
          <a:xfrm>
            <a:off x="233041" y="2472035"/>
            <a:ext cx="450527" cy="307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2">
            <a:extLst>
              <a:ext uri="{FF2B5EF4-FFF2-40B4-BE49-F238E27FC236}">
                <a16:creationId xmlns:a16="http://schemas.microsoft.com/office/drawing/2014/main" id="{6D28D51A-A77F-00D8-7AA9-114EBF438BFA}"/>
              </a:ext>
            </a:extLst>
          </p:cNvPr>
          <p:cNvSpPr txBox="1">
            <a:spLocks/>
          </p:cNvSpPr>
          <p:nvPr/>
        </p:nvSpPr>
        <p:spPr>
          <a:xfrm>
            <a:off x="543594" y="1129405"/>
            <a:ext cx="8022310" cy="2134610"/>
          </a:xfrm>
          <a:prstGeom prst="rect">
            <a:avLst/>
          </a:prstGeom>
          <a:solidFill>
            <a:srgbClr val="FFFF99"/>
          </a:solidFill>
          <a:ln>
            <a:solidFill>
              <a:schemeClr val="tx1"/>
            </a:solidFill>
          </a:ln>
        </p:spPr>
        <p:txBody>
          <a:bodyPr tIns="144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tLang="ja-JP" sz="2400" dirty="0" smtClean="0">
                <a:solidFill>
                  <a:srgbClr val="000000"/>
                </a:solidFill>
                <a:latin typeface="ＭＳ ゴシック" panose="020B0609070205080204" pitchFamily="49" charset="-128"/>
                <a:ea typeface="ＭＳ ゴシック" panose="020B0609070205080204" pitchFamily="49" charset="-128"/>
              </a:rPr>
              <a:t>【</a:t>
            </a:r>
            <a:r>
              <a:rPr lang="ja-JP" altLang="en-US" sz="2400" dirty="0" smtClean="0">
                <a:solidFill>
                  <a:srgbClr val="000000"/>
                </a:solidFill>
                <a:latin typeface="ＭＳ ゴシック" panose="020B0609070205080204" pitchFamily="49" charset="-128"/>
                <a:ea typeface="ＭＳ ゴシック" panose="020B0609070205080204" pitchFamily="49" charset="-128"/>
              </a:rPr>
              <a:t>協働体制</a:t>
            </a:r>
            <a:r>
              <a:rPr lang="ja-JP" altLang="en-US" sz="2400" dirty="0">
                <a:solidFill>
                  <a:srgbClr val="000000"/>
                </a:solidFill>
                <a:latin typeface="ＭＳ ゴシック" panose="020B0609070205080204" pitchFamily="49" charset="-128"/>
                <a:ea typeface="ＭＳ ゴシック" panose="020B0609070205080204" pitchFamily="49" charset="-128"/>
              </a:rPr>
              <a:t>を基盤とした学年経営</a:t>
            </a:r>
            <a:r>
              <a:rPr lang="en-US" altLang="ja-JP" sz="2400" dirty="0">
                <a:solidFill>
                  <a:srgbClr val="000000"/>
                </a:solidFill>
                <a:latin typeface="ＭＳ ゴシック" panose="020B0609070205080204" pitchFamily="49" charset="-128"/>
                <a:ea typeface="ＭＳ ゴシック" panose="020B0609070205080204" pitchFamily="49" charset="-128"/>
              </a:rPr>
              <a:t>】</a:t>
            </a:r>
          </a:p>
          <a:p>
            <a:pPr marL="0" indent="0">
              <a:lnSpc>
                <a:spcPct val="100000"/>
              </a:lnSpc>
              <a:spcBef>
                <a:spcPts val="0"/>
              </a:spcBef>
              <a:buFont typeface="Arial" panose="020B0604020202020204" pitchFamily="34" charset="0"/>
              <a:buNone/>
            </a:pPr>
            <a:endParaRPr lang="en-US" altLang="ja-JP" sz="600" dirty="0">
              <a:solidFill>
                <a:srgbClr val="000000"/>
              </a:solidFill>
              <a:latin typeface="HG丸ｺﾞｼｯｸM-PRO" panose="020F0600000000000000" pitchFamily="50" charset="-128"/>
              <a:ea typeface="HG丸ｺﾞｼｯｸM-PRO" panose="020F0600000000000000" pitchFamily="50" charset="-128"/>
            </a:endParaRPr>
          </a:p>
          <a:p>
            <a:pPr marL="0" indent="0">
              <a:lnSpc>
                <a:spcPct val="110000"/>
              </a:lnSpc>
              <a:spcBef>
                <a:spcPts val="0"/>
              </a:spcBef>
              <a:buFont typeface="Arial" panose="020B0604020202020204" pitchFamily="34" charse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学年の教師は、各学級の特性や指導上の課題を把握した上で、学年主任を中心に</a:t>
            </a:r>
            <a:r>
              <a:rPr lang="ja-JP" altLang="en-US" sz="2000" dirty="0">
                <a:solidFill>
                  <a:srgbClr val="FF0000"/>
                </a:solidFill>
                <a:latin typeface="HG丸ｺﾞｼｯｸM-PRO" panose="020F0600000000000000" pitchFamily="50" charset="-128"/>
                <a:ea typeface="HG丸ｺﾞｼｯｸM-PRO" panose="020F0600000000000000" pitchFamily="50" charset="-128"/>
              </a:rPr>
              <a:t>意見交流や情報交換を深め、共通理解の上に指導をしていく体制を確立</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し、見通し</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rPr>
              <a:t>を持った</a:t>
            </a:r>
            <a:r>
              <a:rPr lang="ja-JP" altLang="en-US" sz="2000" dirty="0">
                <a:solidFill>
                  <a:srgbClr val="000000"/>
                </a:solidFill>
                <a:latin typeface="HG丸ｺﾞｼｯｸM-PRO" panose="020F0600000000000000" pitchFamily="50" charset="-128"/>
                <a:ea typeface="HG丸ｺﾞｼｯｸM-PRO" panose="020F0600000000000000" pitchFamily="50" charset="-128"/>
              </a:rPr>
              <a:t>計画の下で学年の目標を達成していくことが大切です。</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050" name="Picture 2">
            <a:extLst>
              <a:ext uri="{FF2B5EF4-FFF2-40B4-BE49-F238E27FC236}">
                <a16:creationId xmlns:a16="http://schemas.microsoft.com/office/drawing/2014/main" id="{0477B1ED-B7CB-F316-E6BF-4A20030CBE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204" y="3735749"/>
            <a:ext cx="2833592" cy="2320151"/>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31">
            <a:extLst>
              <a:ext uri="{FF2B5EF4-FFF2-40B4-BE49-F238E27FC236}">
                <a16:creationId xmlns:a16="http://schemas.microsoft.com/office/drawing/2014/main" id="{FF957584-CFE9-BF9A-B5EA-C99886DBC929}"/>
              </a:ext>
            </a:extLst>
          </p:cNvPr>
          <p:cNvSpPr/>
          <p:nvPr/>
        </p:nvSpPr>
        <p:spPr>
          <a:xfrm>
            <a:off x="543594" y="3397193"/>
            <a:ext cx="2393781" cy="84964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指導方針や指導内容を</a:t>
            </a:r>
            <a:r>
              <a:rPr lang="ja-JP" altLang="en-US"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統一する</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四角形: 角を丸くする 31">
            <a:extLst>
              <a:ext uri="{FF2B5EF4-FFF2-40B4-BE49-F238E27FC236}">
                <a16:creationId xmlns:a16="http://schemas.microsoft.com/office/drawing/2014/main" id="{6F5872E1-02B3-4C67-B126-819B41E84BFB}"/>
              </a:ext>
            </a:extLst>
          </p:cNvPr>
          <p:cNvSpPr/>
          <p:nvPr/>
        </p:nvSpPr>
        <p:spPr>
          <a:xfrm>
            <a:off x="543594" y="4434390"/>
            <a:ext cx="2393781" cy="84964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児童生徒の指導に</a:t>
            </a:r>
            <a:endParaRPr lang="en-US" alt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必要な情報の交換をする</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四角形: 角を丸くする 31">
            <a:extLst>
              <a:ext uri="{FF2B5EF4-FFF2-40B4-BE49-F238E27FC236}">
                <a16:creationId xmlns:a16="http://schemas.microsoft.com/office/drawing/2014/main" id="{E92E2DD9-3709-086D-47D2-53FA7A0AEB0E}"/>
              </a:ext>
            </a:extLst>
          </p:cNvPr>
          <p:cNvSpPr/>
          <p:nvPr/>
        </p:nvSpPr>
        <p:spPr>
          <a:xfrm>
            <a:off x="543594" y="5440583"/>
            <a:ext cx="2393781" cy="84964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学年の教師間の</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連絡・調整を</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円滑に行う</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 name="四角形: 角を丸くする 31">
            <a:extLst>
              <a:ext uri="{FF2B5EF4-FFF2-40B4-BE49-F238E27FC236}">
                <a16:creationId xmlns:a16="http://schemas.microsoft.com/office/drawing/2014/main" id="{471A8086-FE6A-AB46-84A1-518A36114704}"/>
              </a:ext>
            </a:extLst>
          </p:cNvPr>
          <p:cNvSpPr/>
          <p:nvPr/>
        </p:nvSpPr>
        <p:spPr>
          <a:xfrm>
            <a:off x="6172123" y="3397193"/>
            <a:ext cx="2393781" cy="84964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年間指導計画に</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基づき授業進度</a:t>
            </a: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を</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調整する</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四角形: 角を丸くする 31">
            <a:extLst>
              <a:ext uri="{FF2B5EF4-FFF2-40B4-BE49-F238E27FC236}">
                <a16:creationId xmlns:a16="http://schemas.microsoft.com/office/drawing/2014/main" id="{A1C7DD4D-71E6-FF3B-8E47-B168C2B40A04}"/>
              </a:ext>
            </a:extLst>
          </p:cNvPr>
          <p:cNvSpPr/>
          <p:nvPr/>
        </p:nvSpPr>
        <p:spPr>
          <a:xfrm>
            <a:off x="6172123" y="4434390"/>
            <a:ext cx="2393781" cy="84964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同学年教師による</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研修体制を確立し</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互いに啓発し合う</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四角形: 角を丸くする 31">
            <a:extLst>
              <a:ext uri="{FF2B5EF4-FFF2-40B4-BE49-F238E27FC236}">
                <a16:creationId xmlns:a16="http://schemas.microsoft.com/office/drawing/2014/main" id="{78336EC1-0E9D-EF03-CD73-AEDCA0F52AD5}"/>
              </a:ext>
            </a:extLst>
          </p:cNvPr>
          <p:cNvSpPr/>
          <p:nvPr/>
        </p:nvSpPr>
        <p:spPr>
          <a:xfrm>
            <a:off x="6172123" y="5440583"/>
            <a:ext cx="2393781" cy="84964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学年の教師が</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相互に協力し合える体制を実現する</a:t>
            </a:r>
            <a:endParaRPr 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E277168-B276-9144-0353-447D5BA2C254}"/>
              </a:ext>
            </a:extLst>
          </p:cNvPr>
          <p:cNvSpPr txBox="1"/>
          <p:nvPr/>
        </p:nvSpPr>
        <p:spPr>
          <a:xfrm>
            <a:off x="683568" y="6356351"/>
            <a:ext cx="7975600" cy="365125"/>
          </a:xfrm>
          <a:prstGeom prst="rect">
            <a:avLst/>
          </a:prstGeom>
          <a:noFill/>
        </p:spPr>
        <p:txBody>
          <a:bodyPr wrap="square" rtlCol="0" anchor="ctr" anchorCtr="0">
            <a:noAutofit/>
          </a:bodyPr>
          <a:lstStyle/>
          <a:p>
            <a:pPr algn="r"/>
            <a:r>
              <a:rPr lang="ja-JP" altLang="en-US" sz="1500" dirty="0">
                <a:latin typeface="MS Gothic" panose="020B0609070205080204" pitchFamily="49" charset="-128"/>
                <a:ea typeface="MS Gothic" panose="020B0609070205080204" pitchFamily="49" charset="-128"/>
              </a:rPr>
              <a:t>「学校教育の</a:t>
            </a:r>
            <a:r>
              <a:rPr lang="ja-JP" altLang="en-US" sz="1500" dirty="0" smtClean="0">
                <a:latin typeface="MS Gothic" panose="020B0609070205080204" pitchFamily="49" charset="-128"/>
                <a:ea typeface="MS Gothic" panose="020B0609070205080204" pitchFamily="49" charset="-128"/>
              </a:rPr>
              <a:t>手引</a:t>
            </a:r>
            <a:r>
              <a:rPr kumimoji="1" lang="ja-JP" altLang="en-US" sz="1500" dirty="0">
                <a:latin typeface="MS Gothic" panose="020B0609070205080204" pitchFamily="49" charset="-128"/>
                <a:ea typeface="MS Gothic" panose="020B0609070205080204" pitchFamily="49" charset="-128"/>
              </a:rPr>
              <a:t>　</a:t>
            </a:r>
            <a:r>
              <a:rPr kumimoji="1" lang="en-US" altLang="ja-JP" sz="1500" dirty="0">
                <a:latin typeface="MS Gothic" panose="020B0609070205080204" pitchFamily="49" charset="-128"/>
                <a:ea typeface="MS Gothic" panose="020B0609070205080204" pitchFamily="49" charset="-128"/>
              </a:rPr>
              <a:t>P31</a:t>
            </a:r>
            <a:r>
              <a:rPr kumimoji="1" lang="ja-JP" altLang="en-US" sz="1500" dirty="0">
                <a:latin typeface="MS Gothic" panose="020B0609070205080204" pitchFamily="49" charset="-128"/>
                <a:ea typeface="MS Gothic" panose="020B0609070205080204" pitchFamily="49" charset="-128"/>
              </a:rPr>
              <a:t>」北海道教育委員会（令和５年）　</a:t>
            </a:r>
          </a:p>
        </p:txBody>
      </p:sp>
      <p:sp>
        <p:nvSpPr>
          <p:cNvPr id="18" name="テキスト ボックス 17"/>
          <p:cNvSpPr txBox="1"/>
          <p:nvPr/>
        </p:nvSpPr>
        <p:spPr>
          <a:xfrm>
            <a:off x="536683" y="538729"/>
            <a:ext cx="7836610" cy="523220"/>
          </a:xfrm>
          <a:prstGeom prst="rect">
            <a:avLst/>
          </a:prstGeom>
          <a:noFill/>
        </p:spPr>
        <p:txBody>
          <a:bodyPr wrap="square" rtlCol="0">
            <a:spAutoFit/>
          </a:bodyPr>
          <a:lstStyle/>
          <a:p>
            <a:pPr lvl="0"/>
            <a:r>
              <a:rPr lang="en-US" altLang="ja-JP" sz="2800" dirty="0">
                <a:latin typeface="ＭＳ ゴシック" panose="020B0609070205080204" pitchFamily="49" charset="-128"/>
                <a:ea typeface="ＭＳ ゴシック" panose="020B0609070205080204" pitchFamily="49" charset="-128"/>
                <a:cs typeface="Calibri"/>
                <a:sym typeface="Calibri"/>
              </a:rPr>
              <a:t>(2) </a:t>
            </a:r>
            <a:r>
              <a:rPr lang="ja-JP" altLang="en-US" sz="2800" dirty="0">
                <a:latin typeface="ＭＳ ゴシック" panose="020B0609070205080204" pitchFamily="49" charset="-128"/>
                <a:ea typeface="ＭＳ ゴシック" panose="020B0609070205080204" pitchFamily="49" charset="-128"/>
                <a:cs typeface="Calibri"/>
                <a:sym typeface="Calibri"/>
              </a:rPr>
              <a:t>学年経営における教員間の連携</a:t>
            </a:r>
          </a:p>
        </p:txBody>
      </p:sp>
      <p:sp>
        <p:nvSpPr>
          <p:cNvPr id="17"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42045"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６</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8204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84321-E0A7-D27C-8FEC-AF137B1C5D79}"/>
            </a:ext>
          </a:extLst>
        </p:cNvPr>
        <p:cNvGrpSpPr/>
        <p:nvPr/>
      </p:nvGrpSpPr>
      <p:grpSpPr>
        <a:xfrm>
          <a:off x="0" y="0"/>
          <a:ext cx="0" cy="0"/>
          <a:chOff x="0" y="0"/>
          <a:chExt cx="0" cy="0"/>
        </a:xfrm>
      </p:grpSpPr>
      <p:sp>
        <p:nvSpPr>
          <p:cNvPr id="12292" name="Rectangle 4">
            <a:extLst>
              <a:ext uri="{FF2B5EF4-FFF2-40B4-BE49-F238E27FC236}">
                <a16:creationId xmlns:a16="http://schemas.microsoft.com/office/drawing/2014/main" id="{43C9CBCE-3719-69AD-E58D-0B6CC381283D}"/>
              </a:ext>
            </a:extLst>
          </p:cNvPr>
          <p:cNvSpPr>
            <a:spLocks noChangeArrowheads="1"/>
          </p:cNvSpPr>
          <p:nvPr/>
        </p:nvSpPr>
        <p:spPr bwMode="auto">
          <a:xfrm>
            <a:off x="0" y="0"/>
            <a:ext cx="171450" cy="347663"/>
          </a:xfrm>
          <a:prstGeom prst="rect">
            <a:avLst/>
          </a:prstGeom>
          <a:noFill/>
          <a:ln w="9525">
            <a:noFill/>
            <a:miter lim="800000"/>
            <a:headEnd/>
            <a:tailEnd/>
          </a:ln>
        </p:spPr>
        <p:txBody>
          <a:bodyPr wrap="none" lIns="84896" tIns="42448" rIns="84896" bIns="42448" anchor="ctr">
            <a:spAutoFit/>
          </a:bodyPr>
          <a:lstStyle/>
          <a:p>
            <a:endParaRPr lang="ja-JP" altLang="en-US" dirty="0"/>
          </a:p>
        </p:txBody>
      </p:sp>
      <p:sp>
        <p:nvSpPr>
          <p:cNvPr id="12293" name="Rectangle 7">
            <a:extLst>
              <a:ext uri="{FF2B5EF4-FFF2-40B4-BE49-F238E27FC236}">
                <a16:creationId xmlns:a16="http://schemas.microsoft.com/office/drawing/2014/main" id="{89BCFD4F-F254-B11F-DFC5-5AABADB85E54}"/>
              </a:ext>
            </a:extLst>
          </p:cNvPr>
          <p:cNvSpPr>
            <a:spLocks noChangeArrowheads="1"/>
          </p:cNvSpPr>
          <p:nvPr/>
        </p:nvSpPr>
        <p:spPr bwMode="auto">
          <a:xfrm>
            <a:off x="0" y="457200"/>
            <a:ext cx="171450" cy="763588"/>
          </a:xfrm>
          <a:prstGeom prst="rect">
            <a:avLst/>
          </a:prstGeom>
          <a:noFill/>
          <a:ln w="9525">
            <a:noFill/>
            <a:miter lim="800000"/>
            <a:headEnd/>
            <a:tailEnd/>
          </a:ln>
        </p:spPr>
        <p:txBody>
          <a:bodyPr wrap="none" lIns="84896" tIns="42448" rIns="84896" bIns="42448" anchor="ctr">
            <a:spAutoFit/>
          </a:bodyPr>
          <a:lstStyle/>
          <a:p>
            <a:pPr eaLnBrk="0" hangingPunct="0"/>
            <a:r>
              <a:rPr lang="ja-JP" altLang="ja-JP" sz="1000" dirty="0"/>
              <a:t/>
            </a:r>
            <a:br>
              <a:rPr lang="ja-JP" altLang="ja-JP" sz="1000" dirty="0"/>
            </a:br>
            <a:endParaRPr lang="ja-JP" altLang="ja-JP" dirty="0"/>
          </a:p>
          <a:p>
            <a:pPr eaLnBrk="0" hangingPunct="0"/>
            <a:endParaRPr lang="ja-JP" altLang="ja-JP" dirty="0"/>
          </a:p>
        </p:txBody>
      </p:sp>
      <p:sp>
        <p:nvSpPr>
          <p:cNvPr id="12294" name="Rectangle 10">
            <a:extLst>
              <a:ext uri="{FF2B5EF4-FFF2-40B4-BE49-F238E27FC236}">
                <a16:creationId xmlns:a16="http://schemas.microsoft.com/office/drawing/2014/main" id="{34C14FC5-E306-50C9-C5FE-E63B66E9A448}"/>
              </a:ext>
            </a:extLst>
          </p:cNvPr>
          <p:cNvSpPr>
            <a:spLocks noChangeArrowheads="1"/>
          </p:cNvSpPr>
          <p:nvPr/>
        </p:nvSpPr>
        <p:spPr bwMode="auto">
          <a:xfrm>
            <a:off x="0" y="0"/>
            <a:ext cx="171450" cy="347663"/>
          </a:xfrm>
          <a:prstGeom prst="rect">
            <a:avLst/>
          </a:prstGeom>
          <a:noFill/>
          <a:ln w="9525">
            <a:noFill/>
            <a:miter lim="800000"/>
            <a:headEnd/>
            <a:tailEnd/>
          </a:ln>
        </p:spPr>
        <p:txBody>
          <a:bodyPr wrap="none" lIns="84896" tIns="42448" rIns="84896" bIns="42448" anchor="ctr">
            <a:spAutoFit/>
          </a:bodyPr>
          <a:lstStyle/>
          <a:p>
            <a:endParaRPr lang="ja-JP" altLang="en-US" dirty="0"/>
          </a:p>
        </p:txBody>
      </p:sp>
      <p:sp>
        <p:nvSpPr>
          <p:cNvPr id="4" name="正方形/長方形 3">
            <a:extLst>
              <a:ext uri="{FF2B5EF4-FFF2-40B4-BE49-F238E27FC236}">
                <a16:creationId xmlns:a16="http://schemas.microsoft.com/office/drawing/2014/main" id="{25BC3D48-6B95-8813-9A27-527F68B4BA45}"/>
              </a:ext>
            </a:extLst>
          </p:cNvPr>
          <p:cNvSpPr/>
          <p:nvPr/>
        </p:nvSpPr>
        <p:spPr bwMode="white">
          <a:xfrm>
            <a:off x="233041" y="2472035"/>
            <a:ext cx="450527" cy="307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2">
            <a:extLst>
              <a:ext uri="{FF2B5EF4-FFF2-40B4-BE49-F238E27FC236}">
                <a16:creationId xmlns:a16="http://schemas.microsoft.com/office/drawing/2014/main" id="{8D363E60-5374-1936-969A-DD36BF37A565}"/>
              </a:ext>
            </a:extLst>
          </p:cNvPr>
          <p:cNvSpPr txBox="1">
            <a:spLocks/>
          </p:cNvSpPr>
          <p:nvPr/>
        </p:nvSpPr>
        <p:spPr>
          <a:xfrm>
            <a:off x="536683" y="1115208"/>
            <a:ext cx="7975601" cy="2713653"/>
          </a:xfrm>
          <a:prstGeom prst="rect">
            <a:avLst/>
          </a:prstGeom>
          <a:solidFill>
            <a:srgbClr val="FFFF99"/>
          </a:solidFill>
          <a:ln>
            <a:solidFill>
              <a:schemeClr val="tx1"/>
            </a:solidFill>
          </a:ln>
        </p:spPr>
        <p:txBody>
          <a:bodyPr tIns="72000" bIns="72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tLang="ja-JP" sz="2400" dirty="0">
                <a:solidFill>
                  <a:srgbClr val="000000"/>
                </a:solidFill>
                <a:latin typeface="ＭＳ ゴシック" panose="020B0609070205080204" pitchFamily="49" charset="-128"/>
                <a:ea typeface="ＭＳ ゴシック" panose="020B0609070205080204" pitchFamily="49" charset="-128"/>
              </a:rPr>
              <a:t>【</a:t>
            </a:r>
            <a:r>
              <a:rPr lang="ja-JP" altLang="en-US" sz="2400" dirty="0">
                <a:solidFill>
                  <a:srgbClr val="000000"/>
                </a:solidFill>
                <a:latin typeface="ＭＳ ゴシック" panose="020B0609070205080204" pitchFamily="49" charset="-128"/>
                <a:ea typeface="ＭＳ ゴシック" panose="020B0609070205080204" pitchFamily="49" charset="-128"/>
              </a:rPr>
              <a:t>開かれた学級経営</a:t>
            </a:r>
            <a:r>
              <a:rPr lang="en-US" altLang="ja-JP" sz="2400" dirty="0">
                <a:solidFill>
                  <a:srgbClr val="000000"/>
                </a:solidFill>
                <a:latin typeface="ＭＳ ゴシック" panose="020B0609070205080204" pitchFamily="49" charset="-128"/>
                <a:ea typeface="ＭＳ ゴシック" panose="020B0609070205080204" pitchFamily="49" charset="-128"/>
              </a:rPr>
              <a:t>】</a:t>
            </a:r>
          </a:p>
          <a:p>
            <a:pPr marL="0" indent="0">
              <a:lnSpc>
                <a:spcPct val="120000"/>
              </a:lnSpc>
              <a:spcBef>
                <a:spcPts val="0"/>
              </a:spcBef>
              <a:buFont typeface="Arial" panose="020B0604020202020204" pitchFamily="34" charset="0"/>
              <a:buNone/>
            </a:pPr>
            <a:endParaRPr lang="en-US" altLang="ja-JP" sz="600" dirty="0">
              <a:solidFill>
                <a:srgbClr val="000000"/>
              </a:solidFill>
              <a:latin typeface="ＭＳ ゴシック" panose="020B0609070205080204" pitchFamily="49" charset="-128"/>
              <a:ea typeface="ＭＳ ゴシック" panose="020B0609070205080204" pitchFamily="49" charset="-128"/>
            </a:endParaRPr>
          </a:p>
          <a:p>
            <a:pPr marL="0" indent="0" algn="just">
              <a:lnSpc>
                <a:spcPct val="120000"/>
              </a:lnSpc>
              <a:spcBef>
                <a:spcPts val="0"/>
              </a:spcBef>
              <a:buFont typeface="Arial" panose="020B0604020202020204" pitchFamily="34" charse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児童生徒一人一人のよさや可能性を伸ばしたり、学級内で起こる問題を解決したりするためには、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他の教師と連携・協力しながら指導に当たる</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ことが必要です。そのためには、開かれた学級経営を心掛け、同学年はもとより、</a:t>
            </a:r>
            <a:r>
              <a:rPr lang="ja-JP" altLang="en-US" sz="2000" dirty="0">
                <a:solidFill>
                  <a:srgbClr val="FF0000"/>
                </a:solidFill>
                <a:latin typeface="HG丸ｺﾞｼｯｸM-PRO" panose="020F0600000000000000" pitchFamily="50" charset="-128"/>
                <a:ea typeface="HG丸ｺﾞｼｯｸM-PRO" panose="020F0600000000000000" pitchFamily="50" charset="-128"/>
              </a:rPr>
              <a:t>他学年の教師や養護教諭にも広く助言を求めるなど、校内の協働体制を確立する</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ことが大切です。</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1D20DFA2-1003-85D6-7105-3ED3D61E9336}"/>
              </a:ext>
            </a:extLst>
          </p:cNvPr>
          <p:cNvSpPr txBox="1"/>
          <p:nvPr/>
        </p:nvSpPr>
        <p:spPr>
          <a:xfrm>
            <a:off x="683568" y="6268715"/>
            <a:ext cx="7975600" cy="365125"/>
          </a:xfrm>
          <a:prstGeom prst="rect">
            <a:avLst/>
          </a:prstGeom>
          <a:noFill/>
        </p:spPr>
        <p:txBody>
          <a:bodyPr wrap="square" rtlCol="0" anchor="ctr" anchorCtr="0">
            <a:noAutofit/>
          </a:bodyPr>
          <a:lstStyle/>
          <a:p>
            <a:pPr algn="r"/>
            <a:r>
              <a:rPr lang="ja-JP" altLang="en-US" sz="1500" dirty="0">
                <a:latin typeface="MS Gothic" panose="020B0609070205080204" pitchFamily="49" charset="-128"/>
                <a:ea typeface="MS Gothic" panose="020B0609070205080204" pitchFamily="49" charset="-128"/>
              </a:rPr>
              <a:t>「学校教育の</a:t>
            </a:r>
            <a:r>
              <a:rPr lang="ja-JP" altLang="en-US" sz="1500" dirty="0" smtClean="0">
                <a:latin typeface="MS Gothic" panose="020B0609070205080204" pitchFamily="49" charset="-128"/>
                <a:ea typeface="MS Gothic" panose="020B0609070205080204" pitchFamily="49" charset="-128"/>
              </a:rPr>
              <a:t>手引</a:t>
            </a:r>
            <a:r>
              <a:rPr kumimoji="1" lang="ja-JP" altLang="en-US" sz="1500" dirty="0">
                <a:latin typeface="MS Gothic" panose="020B0609070205080204" pitchFamily="49" charset="-128"/>
                <a:ea typeface="MS Gothic" panose="020B0609070205080204" pitchFamily="49" charset="-128"/>
              </a:rPr>
              <a:t>　</a:t>
            </a:r>
            <a:r>
              <a:rPr kumimoji="1" lang="en-US" altLang="ja-JP" sz="1500" dirty="0">
                <a:latin typeface="MS Gothic" panose="020B0609070205080204" pitchFamily="49" charset="-128"/>
                <a:ea typeface="MS Gothic" panose="020B0609070205080204" pitchFamily="49" charset="-128"/>
              </a:rPr>
              <a:t>P33</a:t>
            </a:r>
            <a:r>
              <a:rPr kumimoji="1" lang="ja-JP" altLang="en-US" sz="1500" dirty="0">
                <a:latin typeface="MS Gothic" panose="020B0609070205080204" pitchFamily="49" charset="-128"/>
                <a:ea typeface="MS Gothic" panose="020B0609070205080204" pitchFamily="49" charset="-128"/>
              </a:rPr>
              <a:t>～</a:t>
            </a:r>
            <a:r>
              <a:rPr kumimoji="1" lang="en-US" altLang="ja-JP" sz="1500" dirty="0">
                <a:latin typeface="MS Gothic" panose="020B0609070205080204" pitchFamily="49" charset="-128"/>
                <a:ea typeface="MS Gothic" panose="020B0609070205080204" pitchFamily="49" charset="-128"/>
              </a:rPr>
              <a:t>35</a:t>
            </a:r>
            <a:r>
              <a:rPr kumimoji="1" lang="ja-JP" altLang="en-US" sz="1500" dirty="0">
                <a:latin typeface="MS Gothic" panose="020B0609070205080204" pitchFamily="49" charset="-128"/>
                <a:ea typeface="MS Gothic" panose="020B0609070205080204" pitchFamily="49" charset="-128"/>
              </a:rPr>
              <a:t>」北海道教育委員会（令和５年）　</a:t>
            </a:r>
          </a:p>
        </p:txBody>
      </p:sp>
      <p:pic>
        <p:nvPicPr>
          <p:cNvPr id="1028" name="Picture 4">
            <a:extLst>
              <a:ext uri="{FF2B5EF4-FFF2-40B4-BE49-F238E27FC236}">
                <a16:creationId xmlns:a16="http://schemas.microsoft.com/office/drawing/2014/main" id="{9AD5A093-8F8F-90CB-25F4-1383B8F3A0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3211" y="4093703"/>
            <a:ext cx="1155995" cy="2203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C5C6CA1-F398-8979-2EA5-DE2074D706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500" y="4157929"/>
            <a:ext cx="1242697" cy="20249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BD9AD47-BF1A-0B02-3B6E-F819DB7976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6498" y="4073269"/>
            <a:ext cx="1211935" cy="20628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B288F90-E981-BD47-5A74-7595B4A597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48" y="4101420"/>
            <a:ext cx="3378172" cy="22355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CDFFB3C-A9F3-7B31-1A8C-687B565F4F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4107" y="4187295"/>
            <a:ext cx="1365292" cy="2129264"/>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536683" y="538729"/>
            <a:ext cx="7836610" cy="523220"/>
          </a:xfrm>
          <a:prstGeom prst="rect">
            <a:avLst/>
          </a:prstGeom>
          <a:noFill/>
        </p:spPr>
        <p:txBody>
          <a:bodyPr wrap="square" rtlCol="0">
            <a:spAutoFit/>
          </a:bodyPr>
          <a:lstStyle/>
          <a:p>
            <a:pPr lvl="0"/>
            <a:r>
              <a:rPr lang="en-US" altLang="ja-JP" sz="2800" dirty="0">
                <a:latin typeface="ＭＳ ゴシック" panose="020B0609070205080204" pitchFamily="49" charset="-128"/>
                <a:ea typeface="ＭＳ ゴシック" panose="020B0609070205080204" pitchFamily="49" charset="-128"/>
                <a:cs typeface="Calibri"/>
                <a:sym typeface="Calibri"/>
              </a:rPr>
              <a:t>(3) </a:t>
            </a:r>
            <a:r>
              <a:rPr lang="ja-JP" altLang="en-US" sz="2800" dirty="0">
                <a:latin typeface="ＭＳ ゴシック" panose="020B0609070205080204" pitchFamily="49" charset="-128"/>
                <a:ea typeface="ＭＳ ゴシック" panose="020B0609070205080204" pitchFamily="49" charset="-128"/>
                <a:cs typeface="Calibri"/>
                <a:sym typeface="Calibri"/>
              </a:rPr>
              <a:t>学級経営における教員間の連携</a:t>
            </a:r>
          </a:p>
        </p:txBody>
      </p:sp>
      <p:sp>
        <p:nvSpPr>
          <p:cNvPr id="16"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42045"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７</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643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A9DA17-D1D9-87FD-4E9F-4A37C08B2A9D}"/>
              </a:ext>
            </a:extLst>
          </p:cNvPr>
          <p:cNvSpPr>
            <a:spLocks noGrp="1"/>
          </p:cNvSpPr>
          <p:nvPr>
            <p:ph idx="1"/>
          </p:nvPr>
        </p:nvSpPr>
        <p:spPr>
          <a:xfrm>
            <a:off x="545011" y="1162595"/>
            <a:ext cx="7970339" cy="2909074"/>
          </a:xfrm>
          <a:solidFill>
            <a:srgbClr val="FFFF99"/>
          </a:solidFill>
          <a:ln>
            <a:solidFill>
              <a:schemeClr val="tx1"/>
            </a:solidFill>
          </a:ln>
        </p:spPr>
        <p:txBody>
          <a:bodyPr tIns="72000" bIns="72000" anchor="ctr" anchorCtr="0">
            <a:noAutofit/>
          </a:bodyPr>
          <a:lstStyle/>
          <a:p>
            <a:pPr marL="0" indent="0" algn="just">
              <a:lnSpc>
                <a:spcPct val="120000"/>
              </a:lnSpc>
              <a:spcBef>
                <a:spcPts val="0"/>
              </a:spcBef>
              <a:buNone/>
            </a:pPr>
            <a:r>
              <a:rPr lang="en-US" altLang="ja-JP" dirty="0">
                <a:solidFill>
                  <a:srgbClr val="000000"/>
                </a:solidFill>
                <a:latin typeface="ＭＳ ゴシック" panose="020B0609070205080204" pitchFamily="49" charset="-128"/>
                <a:ea typeface="ＭＳ ゴシック" panose="020B0609070205080204" pitchFamily="49" charset="-128"/>
              </a:rPr>
              <a:t>【</a:t>
            </a:r>
            <a:r>
              <a:rPr lang="ja-JP" altLang="en-US" dirty="0">
                <a:solidFill>
                  <a:srgbClr val="000000"/>
                </a:solidFill>
                <a:latin typeface="ＭＳ ゴシック" panose="020B0609070205080204" pitchFamily="49" charset="-128"/>
                <a:ea typeface="ＭＳ ゴシック" panose="020B0609070205080204" pitchFamily="49" charset="-128"/>
              </a:rPr>
              <a:t>チーム学校による生徒指導体制</a:t>
            </a:r>
            <a:r>
              <a:rPr lang="en-US" altLang="ja-JP" dirty="0">
                <a:solidFill>
                  <a:srgbClr val="000000"/>
                </a:solidFill>
                <a:latin typeface="ＭＳ ゴシック" panose="020B0609070205080204" pitchFamily="49" charset="-128"/>
                <a:ea typeface="ＭＳ ゴシック" panose="020B0609070205080204" pitchFamily="49" charset="-128"/>
              </a:rPr>
              <a:t>】</a:t>
            </a:r>
          </a:p>
          <a:p>
            <a:pPr marL="0" indent="0" algn="just">
              <a:lnSpc>
                <a:spcPct val="120000"/>
              </a:lnSpc>
              <a:spcBef>
                <a:spcPts val="0"/>
              </a:spcBef>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en-US" altLang="ja-JP" sz="2000" dirty="0">
                <a:solidFill>
                  <a:srgbClr val="000000"/>
                </a:solidFill>
                <a:latin typeface="HG丸ｺﾞｼｯｸM-PRO" panose="020F0600000000000000" pitchFamily="50" charset="-128"/>
                <a:ea typeface="HG丸ｺﾞｼｯｸM-PRO" panose="020F0600000000000000" pitchFamily="50" charset="-128"/>
              </a:rPr>
              <a:t>①</a:t>
            </a:r>
            <a:r>
              <a:rPr lang="ja-JP" altLang="en-US" sz="2000" dirty="0">
                <a:solidFill>
                  <a:srgbClr val="000000"/>
                </a:solidFill>
                <a:latin typeface="HG丸ｺﾞｼｯｸM-PRO" panose="020F0600000000000000" pitchFamily="50" charset="-128"/>
                <a:ea typeface="HG丸ｺﾞｼｯｸM-PRO" panose="020F0600000000000000" pitchFamily="50" charset="-128"/>
              </a:rPr>
              <a:t>　一人で抱え込まない。</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0" indent="0" algn="just">
              <a:lnSpc>
                <a:spcPct val="120000"/>
              </a:lnSpc>
              <a:spcBef>
                <a:spcPts val="0"/>
              </a:spcBef>
              <a:buNone/>
            </a:pPr>
            <a:r>
              <a:rPr lang="ja-JP" altLang="en-US" sz="2000" b="0" i="0" u="none" strike="noStrike" baseline="0" dirty="0">
                <a:solidFill>
                  <a:srgbClr val="000000"/>
                </a:solidFill>
                <a:latin typeface="HG丸ｺﾞｼｯｸM-PRO" panose="020F0600000000000000" pitchFamily="50" charset="-128"/>
                <a:ea typeface="HG丸ｺﾞｼｯｸM-PRO" panose="020F0600000000000000" pitchFamily="50" charset="-128"/>
              </a:rPr>
              <a:t>　</a:t>
            </a:r>
            <a:r>
              <a:rPr lang="en-US" altLang="ja-JP" sz="2000" b="0" i="0" u="none" strike="noStrike" baseline="0" dirty="0">
                <a:solidFill>
                  <a:srgbClr val="000000"/>
                </a:solidFill>
                <a:latin typeface="HG丸ｺﾞｼｯｸM-PRO" panose="020F0600000000000000" pitchFamily="50" charset="-128"/>
                <a:ea typeface="HG丸ｺﾞｼｯｸM-PRO" panose="020F0600000000000000" pitchFamily="50" charset="-128"/>
              </a:rPr>
              <a:t>②</a:t>
            </a: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b="0" i="0" u="none" strike="noStrike" baseline="0" dirty="0">
                <a:solidFill>
                  <a:srgbClr val="000000"/>
                </a:solidFill>
                <a:latin typeface="HG丸ｺﾞｼｯｸM-PRO" panose="020F0600000000000000" pitchFamily="50" charset="-128"/>
                <a:ea typeface="HG丸ｺﾞｼｯｸM-PRO" panose="020F0600000000000000" pitchFamily="50" charset="-128"/>
              </a:rPr>
              <a:t>どんなことでも全体に問題を</a:t>
            </a:r>
            <a:r>
              <a:rPr lang="ja-JP" altLang="en-US" sz="2000" b="0" i="0" u="none" strike="noStrike" baseline="0" dirty="0" smtClean="0">
                <a:solidFill>
                  <a:srgbClr val="000000"/>
                </a:solidFill>
                <a:latin typeface="HG丸ｺﾞｼｯｸM-PRO" panose="020F0600000000000000" pitchFamily="50" charset="-128"/>
                <a:ea typeface="HG丸ｺﾞｼｯｸM-PRO" panose="020F0600000000000000" pitchFamily="50" charset="-128"/>
              </a:rPr>
              <a:t>投げ掛ける</a:t>
            </a:r>
            <a:r>
              <a:rPr lang="ja-JP" altLang="en-US" sz="20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00"/>
              </a:solidFill>
              <a:latin typeface="HG丸ｺﾞｼｯｸM-PRO" panose="020F0600000000000000" pitchFamily="50" charset="-128"/>
              <a:ea typeface="HG丸ｺﾞｼｯｸM-PRO" panose="020F0600000000000000" pitchFamily="50" charset="-128"/>
            </a:endParaRPr>
          </a:p>
          <a:p>
            <a:pPr marL="504000" indent="-792000" algn="just">
              <a:lnSpc>
                <a:spcPct val="120000"/>
              </a:lnSpc>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③</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a:effectLst/>
                <a:latin typeface="HG丸ｺﾞｼｯｸM-PRO" panose="020F0600000000000000" pitchFamily="50" charset="-128"/>
                <a:ea typeface="HG丸ｺﾞｼｯｸM-PRO" panose="020F0600000000000000" pitchFamily="50" charset="-128"/>
              </a:rPr>
              <a:t>管理職を中心に、ミドルリーダーが機能するネットワーク</a:t>
            </a:r>
            <a:r>
              <a:rPr lang="ja-JP" altLang="en-US" sz="2000" dirty="0" smtClean="0">
                <a:effectLst/>
                <a:latin typeface="HG丸ｺﾞｼｯｸM-PRO" panose="020F0600000000000000" pitchFamily="50" charset="-128"/>
                <a:ea typeface="HG丸ｺﾞｼｯｸM-PRO" panose="020F0600000000000000" pitchFamily="50" charset="-128"/>
              </a:rPr>
              <a:t>を作る。</a:t>
            </a:r>
            <a:endParaRPr lang="en-US" altLang="ja-JP" sz="2000" dirty="0">
              <a:effectLst/>
              <a:latin typeface="HG丸ｺﾞｼｯｸM-PRO" panose="020F0600000000000000" pitchFamily="50" charset="-128"/>
              <a:ea typeface="HG丸ｺﾞｼｯｸM-PRO" panose="020F0600000000000000" pitchFamily="50" charset="-128"/>
            </a:endParaRPr>
          </a:p>
          <a:p>
            <a:pPr marL="504000" indent="-792000" algn="just">
              <a:lnSpc>
                <a:spcPct val="120000"/>
              </a:lnSpc>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④</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spc="100" dirty="0">
                <a:effectLst/>
                <a:latin typeface="HG丸ｺﾞｼｯｸM-PRO" panose="020F0600000000000000" pitchFamily="50" charset="-128"/>
                <a:ea typeface="HG丸ｺﾞｼｯｸM-PRO" panose="020F0600000000000000" pitchFamily="50" charset="-128"/>
              </a:rPr>
              <a:t>同僚間での継続的な振り返り（リフレクション）を大切にする。</a:t>
            </a:r>
            <a:endParaRPr lang="ja-JP" altLang="en-US" sz="2400" spc="100" dirty="0">
              <a:latin typeface="MS Gothic" panose="020B0609070205080204" pitchFamily="49" charset="-128"/>
              <a:ea typeface="MS Gothic" panose="020B0609070205080204" pitchFamily="49" charset="-128"/>
            </a:endParaRPr>
          </a:p>
        </p:txBody>
      </p:sp>
      <p:sp>
        <p:nvSpPr>
          <p:cNvPr id="7" name="テキスト ボックス 6">
            <a:extLst>
              <a:ext uri="{FF2B5EF4-FFF2-40B4-BE49-F238E27FC236}">
                <a16:creationId xmlns:a16="http://schemas.microsoft.com/office/drawing/2014/main" id="{34709FC4-B95E-0D85-0B7B-697063809B50}"/>
              </a:ext>
            </a:extLst>
          </p:cNvPr>
          <p:cNvSpPr txBox="1"/>
          <p:nvPr/>
        </p:nvSpPr>
        <p:spPr>
          <a:xfrm>
            <a:off x="768806" y="6128790"/>
            <a:ext cx="7975600" cy="365125"/>
          </a:xfrm>
          <a:prstGeom prst="rect">
            <a:avLst/>
          </a:prstGeom>
          <a:noFill/>
        </p:spPr>
        <p:txBody>
          <a:bodyPr wrap="square" rtlCol="0" anchor="ctr" anchorCtr="0">
            <a:noAutofit/>
          </a:bodyPr>
          <a:lstStyle/>
          <a:p>
            <a:pPr algn="r"/>
            <a:r>
              <a:rPr lang="ja-JP" altLang="en-US" sz="1500" dirty="0">
                <a:latin typeface="MS Gothic" panose="020B0609070205080204" pitchFamily="49" charset="-128"/>
                <a:ea typeface="MS Gothic" panose="020B0609070205080204" pitchFamily="49" charset="-128"/>
              </a:rPr>
              <a:t>「生徒指導提要</a:t>
            </a:r>
            <a:r>
              <a:rPr kumimoji="1" lang="ja-JP" altLang="en-US" sz="1500" dirty="0">
                <a:latin typeface="MS Gothic" panose="020B0609070205080204" pitchFamily="49" charset="-128"/>
                <a:ea typeface="MS Gothic" panose="020B0609070205080204" pitchFamily="49" charset="-128"/>
              </a:rPr>
              <a:t>」文部科学</a:t>
            </a:r>
            <a:r>
              <a:rPr lang="ja-JP" altLang="en-US" sz="1500" dirty="0">
                <a:latin typeface="MS Gothic" panose="020B0609070205080204" pitchFamily="49" charset="-128"/>
                <a:ea typeface="MS Gothic" panose="020B0609070205080204" pitchFamily="49" charset="-128"/>
              </a:rPr>
              <a:t>省</a:t>
            </a:r>
            <a:r>
              <a:rPr kumimoji="1" lang="ja-JP" altLang="en-US" sz="1500" dirty="0">
                <a:latin typeface="MS Gothic" panose="020B0609070205080204" pitchFamily="49" charset="-128"/>
                <a:ea typeface="MS Gothic" panose="020B0609070205080204" pitchFamily="49" charset="-128"/>
              </a:rPr>
              <a:t>（令和４年</a:t>
            </a:r>
            <a:r>
              <a:rPr kumimoji="1" lang="en-US" altLang="ja-JP" sz="1500" dirty="0">
                <a:latin typeface="MS Gothic" panose="020B0609070205080204" pitchFamily="49" charset="-128"/>
                <a:ea typeface="MS Gothic" panose="020B0609070205080204" pitchFamily="49" charset="-128"/>
              </a:rPr>
              <a:t>12</a:t>
            </a:r>
            <a:r>
              <a:rPr kumimoji="1" lang="ja-JP" altLang="en-US" sz="1500" dirty="0">
                <a:latin typeface="MS Gothic" panose="020B0609070205080204" pitchFamily="49" charset="-128"/>
                <a:ea typeface="MS Gothic" panose="020B0609070205080204" pitchFamily="49" charset="-128"/>
              </a:rPr>
              <a:t>月）　</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978" y="4284257"/>
            <a:ext cx="1940925" cy="194092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051" y="4215879"/>
            <a:ext cx="1940925" cy="1853583"/>
          </a:xfrm>
          <a:prstGeom prst="rect">
            <a:avLst/>
          </a:prstGeom>
        </p:spPr>
      </p:pic>
      <p:sp>
        <p:nvSpPr>
          <p:cNvPr id="10" name="テキスト ボックス 9"/>
          <p:cNvSpPr txBox="1"/>
          <p:nvPr/>
        </p:nvSpPr>
        <p:spPr>
          <a:xfrm>
            <a:off x="536683" y="538729"/>
            <a:ext cx="7836610" cy="523220"/>
          </a:xfrm>
          <a:prstGeom prst="rect">
            <a:avLst/>
          </a:prstGeom>
          <a:noFill/>
        </p:spPr>
        <p:txBody>
          <a:bodyPr wrap="square" rtlCol="0">
            <a:spAutoFit/>
          </a:bodyPr>
          <a:lstStyle/>
          <a:p>
            <a:pPr lvl="0"/>
            <a:r>
              <a:rPr lang="en-US" altLang="ja-JP" sz="2800" dirty="0">
                <a:latin typeface="ＭＳ ゴシック" panose="020B0609070205080204" pitchFamily="49" charset="-128"/>
                <a:ea typeface="ＭＳ ゴシック" panose="020B0609070205080204" pitchFamily="49" charset="-128"/>
                <a:cs typeface="Calibri"/>
                <a:sym typeface="Calibri"/>
              </a:rPr>
              <a:t>(4) </a:t>
            </a:r>
            <a:r>
              <a:rPr lang="ja-JP" altLang="en-US" sz="2800" dirty="0">
                <a:latin typeface="ＭＳ ゴシック" panose="020B0609070205080204" pitchFamily="49" charset="-128"/>
                <a:ea typeface="ＭＳ ゴシック" panose="020B0609070205080204" pitchFamily="49" charset="-128"/>
                <a:cs typeface="Calibri"/>
                <a:sym typeface="Calibri"/>
              </a:rPr>
              <a:t>生徒指導における教員間の連携</a:t>
            </a:r>
          </a:p>
        </p:txBody>
      </p:sp>
      <p:sp>
        <p:nvSpPr>
          <p:cNvPr id="8"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42045"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８</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3243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A9DA17-D1D9-87FD-4E9F-4A37C08B2A9D}"/>
              </a:ext>
            </a:extLst>
          </p:cNvPr>
          <p:cNvSpPr>
            <a:spLocks noGrp="1"/>
          </p:cNvSpPr>
          <p:nvPr>
            <p:ph idx="1"/>
          </p:nvPr>
        </p:nvSpPr>
        <p:spPr>
          <a:xfrm>
            <a:off x="724619" y="1083106"/>
            <a:ext cx="7694762" cy="3298926"/>
          </a:xfrm>
          <a:solidFill>
            <a:srgbClr val="FFFF99"/>
          </a:solidFill>
          <a:ln>
            <a:solidFill>
              <a:schemeClr val="tx1"/>
            </a:solidFill>
          </a:ln>
        </p:spPr>
        <p:txBody>
          <a:bodyPr wrap="square" tIns="72000" rIns="90000" bIns="72000" anchor="ctr" anchorCtr="0">
            <a:noAutofit/>
          </a:bodyPr>
          <a:lstStyle/>
          <a:p>
            <a:pPr marL="396000" indent="-457200" algn="just">
              <a:lnSpc>
                <a:spcPct val="120000"/>
              </a:lnSpc>
              <a:spcBef>
                <a:spcPts val="0"/>
              </a:spcBef>
              <a:buNone/>
            </a:pPr>
            <a:r>
              <a:rPr lang="ja-JP" altLang="en-US" sz="2400" dirty="0">
                <a:effectLst/>
                <a:latin typeface="ＭＳ ゴシック" panose="020B0609070205080204" pitchFamily="49" charset="-128"/>
                <a:ea typeface="ＭＳ ゴシック" panose="020B0609070205080204" pitchFamily="49" charset="-128"/>
              </a:rPr>
              <a:t>○　</a:t>
            </a:r>
            <a:r>
              <a:rPr lang="ja-JP" altLang="en-US" sz="2400" spc="100" dirty="0">
                <a:effectLst/>
                <a:latin typeface="ＭＳ ゴシック" panose="020B0609070205080204" pitchFamily="49" charset="-128"/>
                <a:ea typeface="ＭＳ ゴシック" panose="020B0609070205080204" pitchFamily="49" charset="-128"/>
              </a:rPr>
              <a:t>組織的かつ効果的に生徒指導を実践するためには、</a:t>
            </a:r>
            <a:r>
              <a:rPr lang="ja-JP" altLang="en-US" sz="2400" spc="100" dirty="0">
                <a:solidFill>
                  <a:srgbClr val="FF0000"/>
                </a:solidFill>
                <a:effectLst/>
                <a:latin typeface="ＭＳ ゴシック" panose="020B0609070205080204" pitchFamily="49" charset="-128"/>
                <a:ea typeface="ＭＳ ゴシック" panose="020B0609070205080204" pitchFamily="49" charset="-128"/>
              </a:rPr>
              <a:t>教職員同士が支え合い、学び合う同僚性</a:t>
            </a:r>
            <a:r>
              <a:rPr lang="ja-JP" altLang="en-US" sz="2400" spc="100" dirty="0">
                <a:effectLst/>
                <a:latin typeface="ＭＳ ゴシック" panose="020B0609070205080204" pitchFamily="49" charset="-128"/>
                <a:ea typeface="ＭＳ ゴシック" panose="020B0609070205080204" pitchFamily="49" charset="-128"/>
              </a:rPr>
              <a:t>が基盤となる。</a:t>
            </a:r>
            <a:endParaRPr lang="en-US" altLang="ja-JP" sz="2400" spc="100" dirty="0">
              <a:effectLst/>
              <a:latin typeface="ＭＳ ゴシック" panose="020B0609070205080204" pitchFamily="49" charset="-128"/>
              <a:ea typeface="ＭＳ ゴシック" panose="020B0609070205080204" pitchFamily="49" charset="-128"/>
            </a:endParaRPr>
          </a:p>
          <a:p>
            <a:pPr marL="396000" indent="-457200" algn="just">
              <a:lnSpc>
                <a:spcPct val="120000"/>
              </a:lnSpc>
              <a:spcBef>
                <a:spcPts val="0"/>
              </a:spcBef>
              <a:buNone/>
            </a:pPr>
            <a:r>
              <a:rPr lang="ja-JP" altLang="en-US" sz="2400" dirty="0">
                <a:effectLst/>
                <a:latin typeface="ＭＳ ゴシック" panose="020B0609070205080204" pitchFamily="49" charset="-128"/>
                <a:ea typeface="ＭＳ ゴシック" panose="020B0609070205080204" pitchFamily="49" charset="-128"/>
              </a:rPr>
              <a:t>○　学級・ホームルーム担任中心の抱え込み型生徒指導から、多職種による</a:t>
            </a:r>
            <a:r>
              <a:rPr lang="ja-JP" altLang="en-US" sz="2400" dirty="0">
                <a:solidFill>
                  <a:srgbClr val="FF0000"/>
                </a:solidFill>
                <a:effectLst/>
                <a:latin typeface="ＭＳ ゴシック" panose="020B0609070205080204" pitchFamily="49" charset="-128"/>
                <a:ea typeface="ＭＳ ゴシック" panose="020B0609070205080204" pitchFamily="49" charset="-128"/>
              </a:rPr>
              <a:t>連携・協働型生徒指導へと転換していく際に重要となるのは、職場の人間関係の有り様</a:t>
            </a:r>
            <a:r>
              <a:rPr lang="ja-JP" altLang="en-US" sz="2400" dirty="0">
                <a:effectLst/>
                <a:latin typeface="ＭＳ ゴシック" panose="020B0609070205080204" pitchFamily="49" charset="-128"/>
                <a:ea typeface="ＭＳ ゴシック" panose="020B0609070205080204" pitchFamily="49" charset="-128"/>
              </a:rPr>
              <a:t>である。 </a:t>
            </a:r>
            <a:endParaRPr lang="ja-JP" altLang="en-US" sz="1600" dirty="0">
              <a:latin typeface="ＭＳ ゴシック" panose="020B0609070205080204" pitchFamily="49" charset="-128"/>
              <a:ea typeface="ＭＳ ゴシック" panose="020B0609070205080204" pitchFamily="49" charset="-128"/>
            </a:endParaRPr>
          </a:p>
        </p:txBody>
      </p:sp>
      <p:sp>
        <p:nvSpPr>
          <p:cNvPr id="6" name="コンテンツ プレースホルダー 2">
            <a:extLst>
              <a:ext uri="{FF2B5EF4-FFF2-40B4-BE49-F238E27FC236}">
                <a16:creationId xmlns:a16="http://schemas.microsoft.com/office/drawing/2014/main" id="{2D9D0E9D-2C27-7784-FFC4-9C60390B8165}"/>
              </a:ext>
            </a:extLst>
          </p:cNvPr>
          <p:cNvSpPr txBox="1">
            <a:spLocks/>
          </p:cNvSpPr>
          <p:nvPr/>
        </p:nvSpPr>
        <p:spPr>
          <a:xfrm>
            <a:off x="724619" y="4997118"/>
            <a:ext cx="7694762" cy="927254"/>
          </a:xfrm>
          <a:prstGeom prst="rect">
            <a:avLst/>
          </a:prstGeom>
          <a:solidFill>
            <a:srgbClr val="FFC000"/>
          </a:solidFill>
          <a:ln>
            <a:solidFill>
              <a:schemeClr val="tx1"/>
            </a:solidFill>
          </a:ln>
        </p:spPr>
        <p:txBody>
          <a:bodyPr vert="horz" lIns="91440" tIns="10800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ja-JP" altLang="en-US" sz="3600" b="1" dirty="0"/>
              <a:t>互いに支え合い、成長し高め合う関係</a:t>
            </a:r>
          </a:p>
        </p:txBody>
      </p:sp>
      <p:sp>
        <p:nvSpPr>
          <p:cNvPr id="7" name="テキスト ボックス 6">
            <a:extLst>
              <a:ext uri="{FF2B5EF4-FFF2-40B4-BE49-F238E27FC236}">
                <a16:creationId xmlns:a16="http://schemas.microsoft.com/office/drawing/2014/main" id="{34709FC4-B95E-0D85-0B7B-697063809B50}"/>
              </a:ext>
            </a:extLst>
          </p:cNvPr>
          <p:cNvSpPr txBox="1"/>
          <p:nvPr/>
        </p:nvSpPr>
        <p:spPr>
          <a:xfrm>
            <a:off x="593632" y="4448886"/>
            <a:ext cx="7975600" cy="365125"/>
          </a:xfrm>
          <a:prstGeom prst="rect">
            <a:avLst/>
          </a:prstGeom>
          <a:noFill/>
        </p:spPr>
        <p:txBody>
          <a:bodyPr wrap="square" rtlCol="0" anchor="ctr" anchorCtr="0">
            <a:noAutofit/>
          </a:bodyPr>
          <a:lstStyle/>
          <a:p>
            <a:pPr algn="r"/>
            <a:r>
              <a:rPr lang="ja-JP" altLang="en-US" sz="1500" dirty="0">
                <a:latin typeface="MS Gothic" panose="020B0609070205080204" pitchFamily="49" charset="-128"/>
                <a:ea typeface="MS Gothic" panose="020B0609070205080204" pitchFamily="49" charset="-128"/>
              </a:rPr>
              <a:t>「生徒指導提要</a:t>
            </a:r>
            <a:r>
              <a:rPr kumimoji="1" lang="ja-JP" altLang="en-US" sz="1500" dirty="0">
                <a:latin typeface="MS Gothic" panose="020B0609070205080204" pitchFamily="49" charset="-128"/>
                <a:ea typeface="MS Gothic" panose="020B0609070205080204" pitchFamily="49" charset="-128"/>
              </a:rPr>
              <a:t>」文部科学</a:t>
            </a:r>
            <a:r>
              <a:rPr lang="ja-JP" altLang="en-US" sz="1500" dirty="0">
                <a:latin typeface="MS Gothic" panose="020B0609070205080204" pitchFamily="49" charset="-128"/>
                <a:ea typeface="MS Gothic" panose="020B0609070205080204" pitchFamily="49" charset="-128"/>
              </a:rPr>
              <a:t>省</a:t>
            </a:r>
            <a:r>
              <a:rPr kumimoji="1" lang="ja-JP" altLang="en-US" sz="1500" dirty="0">
                <a:latin typeface="MS Gothic" panose="020B0609070205080204" pitchFamily="49" charset="-128"/>
                <a:ea typeface="MS Gothic" panose="020B0609070205080204" pitchFamily="49" charset="-128"/>
              </a:rPr>
              <a:t>（令和４年</a:t>
            </a:r>
            <a:r>
              <a:rPr kumimoji="1" lang="en-US" altLang="ja-JP" sz="1500" dirty="0">
                <a:latin typeface="MS Gothic" panose="020B0609070205080204" pitchFamily="49" charset="-128"/>
                <a:ea typeface="MS Gothic" panose="020B0609070205080204" pitchFamily="49" charset="-128"/>
              </a:rPr>
              <a:t>12</a:t>
            </a:r>
            <a:r>
              <a:rPr kumimoji="1" lang="ja-JP" altLang="en-US" sz="1500" dirty="0">
                <a:latin typeface="MS Gothic" panose="020B0609070205080204" pitchFamily="49" charset="-128"/>
                <a:ea typeface="MS Gothic" panose="020B0609070205080204" pitchFamily="49" charset="-128"/>
              </a:rPr>
              <a:t>月）　</a:t>
            </a:r>
          </a:p>
        </p:txBody>
      </p:sp>
      <p:sp>
        <p:nvSpPr>
          <p:cNvPr id="4" name="テキスト ボックス 3">
            <a:extLst>
              <a:ext uri="{FF2B5EF4-FFF2-40B4-BE49-F238E27FC236}">
                <a16:creationId xmlns:a16="http://schemas.microsoft.com/office/drawing/2014/main" id="{6F467C67-6ED9-38D7-607C-725FCED5A9AA}"/>
              </a:ext>
            </a:extLst>
          </p:cNvPr>
          <p:cNvSpPr txBox="1"/>
          <p:nvPr/>
        </p:nvSpPr>
        <p:spPr>
          <a:xfrm>
            <a:off x="180000" y="180000"/>
            <a:ext cx="8627488" cy="720000"/>
          </a:xfrm>
          <a:prstGeom prst="rect">
            <a:avLst/>
          </a:prstGeom>
          <a:noFill/>
        </p:spPr>
        <p:txBody>
          <a:bodyPr wrap="square"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４　同僚性</a:t>
            </a:r>
          </a:p>
        </p:txBody>
      </p:sp>
      <p:sp>
        <p:nvSpPr>
          <p:cNvPr id="8" name="スライド番号プレースホルダー 1">
            <a:extLst>
              <a:ext uri="{FF2B5EF4-FFF2-40B4-BE49-F238E27FC236}">
                <a16:creationId xmlns:a16="http://schemas.microsoft.com/office/drawing/2014/main" id="{36128371-6453-FDAA-8B5C-6586CCF80AB5}"/>
              </a:ext>
            </a:extLst>
          </p:cNvPr>
          <p:cNvSpPr>
            <a:spLocks noGrp="1"/>
          </p:cNvSpPr>
          <p:nvPr>
            <p:ph type="sldNum" sz="quarter" idx="12"/>
          </p:nvPr>
        </p:nvSpPr>
        <p:spPr>
          <a:xfrm>
            <a:off x="6942045" y="6356351"/>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９</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78570282"/>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10400</TotalTime>
  <Words>323</Words>
  <Application>Microsoft Office PowerPoint</Application>
  <PresentationFormat>画面に合わせる (4:3)</PresentationFormat>
  <Paragraphs>204</Paragraphs>
  <Slides>10</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HGｺﾞｼｯｸE</vt:lpstr>
      <vt:lpstr>HG丸ｺﾞｼｯｸM-PRO</vt:lpstr>
      <vt:lpstr>ＭＳ Ｐゴシック</vt:lpstr>
      <vt:lpstr>ＭＳ ゴシック</vt:lpstr>
      <vt:lpstr>ＭＳ ゴシック</vt:lpstr>
      <vt:lpstr>メイリオ</vt:lpstr>
      <vt:lpstr>Arial</vt:lpstr>
      <vt:lpstr>Calibri</vt:lpstr>
      <vt:lpstr>Calibri Light</vt:lpstr>
      <vt:lpstr>Times New Roman</vt:lpstr>
      <vt:lpstr>Office Theme</vt:lpstr>
      <vt:lpstr>教員間の連携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Windows ユーザー</cp:lastModifiedBy>
  <cp:revision>966</cp:revision>
  <cp:lastPrinted>2024-03-14T06:51:37Z</cp:lastPrinted>
  <dcterms:created xsi:type="dcterms:W3CDTF">2017-03-08T08:10:15Z</dcterms:created>
  <dcterms:modified xsi:type="dcterms:W3CDTF">2024-03-25T05:04:56Z</dcterms:modified>
</cp:coreProperties>
</file>