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21" r:id="rId2"/>
    <p:sldMasterId id="2147483745" r:id="rId3"/>
    <p:sldMasterId id="2147483758" r:id="rId4"/>
    <p:sldMasterId id="2147483770" r:id="rId5"/>
  </p:sldMasterIdLst>
  <p:notesMasterIdLst>
    <p:notesMasterId r:id="rId15"/>
  </p:notesMasterIdLst>
  <p:handoutMasterIdLst>
    <p:handoutMasterId r:id="rId16"/>
  </p:handoutMasterIdLst>
  <p:sldIdLst>
    <p:sldId id="267" r:id="rId6"/>
    <p:sldId id="476" r:id="rId7"/>
    <p:sldId id="2627" r:id="rId8"/>
    <p:sldId id="2624" r:id="rId9"/>
    <p:sldId id="2639" r:id="rId10"/>
    <p:sldId id="732" r:id="rId11"/>
    <p:sldId id="2640" r:id="rId12"/>
    <p:sldId id="2641" r:id="rId13"/>
    <p:sldId id="2642" r:id="rId1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66"/>
    <a:srgbClr val="000000"/>
    <a:srgbClr val="FFFFFF"/>
    <a:srgbClr val="CCFF99"/>
    <a:srgbClr val="404F64"/>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240" autoAdjust="0"/>
    <p:restoredTop sz="68975" autoAdjust="0"/>
  </p:normalViewPr>
  <p:slideViewPr>
    <p:cSldViewPr snapToGrid="0">
      <p:cViewPr varScale="1">
        <p:scale>
          <a:sx n="65" d="100"/>
          <a:sy n="65" d="100"/>
        </p:scale>
        <p:origin x="906" y="60"/>
      </p:cViewPr>
      <p:guideLst/>
    </p:cSldViewPr>
  </p:slideViewPr>
  <p:notesTextViewPr>
    <p:cViewPr>
      <p:scale>
        <a:sx n="125" d="100"/>
        <a:sy n="125" d="100"/>
      </p:scale>
      <p:origin x="0" y="0"/>
    </p:cViewPr>
  </p:notesTextViewPr>
  <p:sorterViewPr>
    <p:cViewPr>
      <p:scale>
        <a:sx n="150" d="100"/>
        <a:sy n="150" d="100"/>
      </p:scale>
      <p:origin x="0" y="0"/>
    </p:cViewPr>
  </p:sorterViewPr>
  <p:notesViewPr>
    <p:cSldViewPr snapToGrid="0">
      <p:cViewPr varScale="1">
        <p:scale>
          <a:sx n="72" d="100"/>
          <a:sy n="72" d="100"/>
        </p:scale>
        <p:origin x="230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1501"/>
            <a:ext cx="2918621" cy="494813"/>
          </a:xfrm>
          <a:prstGeom prst="rect">
            <a:avLst/>
          </a:prstGeom>
        </p:spPr>
        <p:txBody>
          <a:bodyPr vert="horz" lIns="90644" tIns="45322" rIns="90644" bIns="45322" rtlCol="0" anchor="b"/>
          <a:lstStyle>
            <a:lvl1pPr algn="r">
              <a:defRPr sz="1200"/>
            </a:lvl1pPr>
          </a:lstStyle>
          <a:p>
            <a:fld id="{9E87F42A-C41C-461B-B91D-1152DB16C2D2}" type="slidenum">
              <a:rPr kumimoji="1" lang="ja-JP" altLang="en-US" smtClean="0"/>
              <a:t>‹#›</a:t>
            </a:fld>
            <a:endParaRPr kumimoji="1" lang="ja-JP" altLang="en-US"/>
          </a:p>
        </p:txBody>
      </p:sp>
    </p:spTree>
    <p:extLst>
      <p:ext uri="{BB962C8B-B14F-4D97-AF65-F5344CB8AC3E}">
        <p14:creationId xmlns:p14="http://schemas.microsoft.com/office/powerpoint/2010/main" val="2825980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1004400" y="504000"/>
            <a:ext cx="4799121" cy="3600000"/>
          </a:xfrm>
          <a:prstGeom prst="rect">
            <a:avLst/>
          </a:prstGeom>
          <a:noFill/>
          <a:ln w="12700">
            <a:solidFill>
              <a:prstClr val="black"/>
            </a:solidFill>
          </a:ln>
        </p:spPr>
        <p:txBody>
          <a:bodyPr vert="horz" lIns="90644" tIns="45322" rIns="90644" bIns="45322" rtlCol="0" anchor="ctr"/>
          <a:lstStyle/>
          <a:p>
            <a:endParaRPr lang="ja-JP" altLang="en-US" dirty="0"/>
          </a:p>
        </p:txBody>
      </p:sp>
      <p:sp>
        <p:nvSpPr>
          <p:cNvPr id="5" name="ノート プレースホルダー 4"/>
          <p:cNvSpPr>
            <a:spLocks noGrp="1"/>
          </p:cNvSpPr>
          <p:nvPr>
            <p:ph type="body" sz="quarter" idx="3"/>
          </p:nvPr>
        </p:nvSpPr>
        <p:spPr>
          <a:xfrm>
            <a:off x="702000" y="4356000"/>
            <a:ext cx="5400000" cy="5040000"/>
          </a:xfrm>
          <a:prstGeom prst="rect">
            <a:avLst/>
          </a:prstGeom>
        </p:spPr>
        <p:txBody>
          <a:bodyPr vert="horz" lIns="90644" tIns="45322" rIns="90644" bIns="45322"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ー 6"/>
          <p:cNvSpPr>
            <a:spLocks noGrp="1"/>
          </p:cNvSpPr>
          <p:nvPr>
            <p:ph type="sldNum" sz="quarter" idx="5"/>
          </p:nvPr>
        </p:nvSpPr>
        <p:spPr>
          <a:xfrm>
            <a:off x="3815375" y="9371286"/>
            <a:ext cx="2918831" cy="495028"/>
          </a:xfrm>
          <a:prstGeom prst="rect">
            <a:avLst/>
          </a:prstGeom>
        </p:spPr>
        <p:txBody>
          <a:bodyPr vert="horz" lIns="90644" tIns="45322" rIns="90644" bIns="45322" rtlCol="0" anchor="b"/>
          <a:lstStyle>
            <a:lvl1pPr algn="r">
              <a:defRPr sz="1200"/>
            </a:lvl1pPr>
          </a:lstStyle>
          <a:p>
            <a:fld id="{B850BA8D-DE6D-4559-85CC-9C0B8FDC9400}" type="slidenum">
              <a:rPr kumimoji="1" lang="ja-JP" altLang="en-US" smtClean="0"/>
              <a:t>‹#›</a:t>
            </a:fld>
            <a:endParaRPr kumimoji="1" lang="ja-JP" altLang="en-US"/>
          </a:p>
        </p:txBody>
      </p:sp>
    </p:spTree>
    <p:extLst>
      <p:ext uri="{BB962C8B-B14F-4D97-AF65-F5344CB8AC3E}">
        <p14:creationId xmlns:p14="http://schemas.microsoft.com/office/powerpoint/2010/main" val="2189587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1pPr>
    <a:lvl2pPr marL="4572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2pPr>
    <a:lvl3pPr marL="9144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3pPr>
    <a:lvl4pPr marL="13716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4pPr>
    <a:lvl5pPr marL="18288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en-US" altLang="ja-JP" dirty="0" smtClean="0"/>
              <a:t>※</a:t>
            </a:r>
            <a:r>
              <a:rPr lang="ja-JP" altLang="en-US" dirty="0" smtClean="0"/>
              <a:t>　研修動画はこちら↓をクリック、又はブラウザに貼り付け</a:t>
            </a:r>
            <a:endParaRPr lang="en-US" altLang="ja-JP" dirty="0" smtClean="0"/>
          </a:p>
          <a:p>
            <a:pPr algn="just"/>
            <a:r>
              <a:rPr lang="ja-JP" altLang="en-US" dirty="0" smtClean="0"/>
              <a:t>　　</a:t>
            </a:r>
            <a:r>
              <a:rPr lang="en-US" altLang="ja-JP" u="sng" dirty="0" smtClean="0"/>
              <a:t>http://</a:t>
            </a:r>
            <a:r>
              <a:rPr lang="en-US" altLang="ja-JP" u="sng" dirty="0" err="1" smtClean="0"/>
              <a:t>www.tokucen.hokkaido-c.ed.jp</a:t>
            </a:r>
            <a:r>
              <a:rPr lang="en-US" altLang="ja-JP" u="sng" dirty="0" smtClean="0"/>
              <a:t>/setting/</a:t>
            </a:r>
            <a:r>
              <a:rPr lang="en-US" altLang="ja-JP" u="sng" dirty="0" err="1" smtClean="0"/>
              <a:t>page_371</a:t>
            </a:r>
            <a:r>
              <a:rPr lang="en-US" altLang="ja-JP" u="sng" dirty="0" smtClean="0"/>
              <a:t>/</a:t>
            </a:r>
            <a:r>
              <a:rPr lang="en-US" altLang="ja-JP" u="sng" dirty="0" err="1" smtClean="0"/>
              <a:t>netcommons3</a:t>
            </a:r>
            <a:r>
              <a:rPr lang="en-US" altLang="ja-JP" u="sng" dirty="0" smtClean="0"/>
              <a:t>/</a:t>
            </a:r>
            <a:r>
              <a:rPr lang="en-US" altLang="ja-JP" u="sng" dirty="0" err="1" smtClean="0"/>
              <a:t>page_id1150</a:t>
            </a:r>
            <a:r>
              <a:rPr lang="en-US" altLang="ja-JP" u="sng" dirty="0" smtClean="0"/>
              <a:t>/</a:t>
            </a:r>
            <a:r>
              <a:rPr lang="ja-JP" altLang="en-US" u="sng" smtClean="0"/>
              <a:t>研修動画</a:t>
            </a:r>
            <a:endParaRPr lang="en-US" altLang="ja-JP" u="sng" dirty="0" smtClean="0"/>
          </a:p>
          <a:p>
            <a:pPr algn="just"/>
            <a:endParaRPr lang="en-US" altLang="ja-JP" dirty="0" smtClean="0"/>
          </a:p>
          <a:p>
            <a:pPr algn="just"/>
            <a:r>
              <a:rPr lang="ja-JP" altLang="en-US" dirty="0"/>
              <a:t>　これから、「個別の指導計画」の研修を始めます。</a:t>
            </a:r>
            <a:endParaRPr lang="en-US" altLang="ja-JP" dirty="0"/>
          </a:p>
          <a:p>
            <a:pPr algn="just"/>
            <a:r>
              <a:rPr lang="ja-JP" altLang="en-US" dirty="0"/>
              <a:t>　この研修では、個別の指導計画の目的や、作成、活用の留意点とともに、自校の個別の指導計画の作成・評価等の進め方について理解することをねらいとしています。</a:t>
            </a:r>
            <a:endParaRPr lang="en-US" altLang="ja-JP" dirty="0"/>
          </a:p>
          <a:p>
            <a:pPr algn="just"/>
            <a:r>
              <a:rPr lang="ja-JP" altLang="en-US" dirty="0"/>
              <a:t>　前半に説明、後半に演習を行います。</a:t>
            </a:r>
            <a:endParaRPr lang="en-US" altLang="ja-JP" dirty="0"/>
          </a:p>
          <a:p>
            <a:pPr algn="just"/>
            <a:endParaRPr lang="en-US" altLang="ja-JP" dirty="0"/>
          </a:p>
          <a:p>
            <a:pPr algn="just"/>
            <a:r>
              <a:rPr lang="ja-JP" altLang="en-US" dirty="0"/>
              <a:t>　（</a:t>
            </a:r>
            <a:r>
              <a:rPr lang="ja-JP" altLang="en-US" dirty="0" smtClean="0"/>
              <a:t>時間の目安：</a:t>
            </a:r>
            <a:r>
              <a:rPr lang="ja-JP" altLang="en-US" dirty="0"/>
              <a:t>説明</a:t>
            </a:r>
            <a:r>
              <a:rPr lang="en-US" altLang="ja-JP" dirty="0"/>
              <a:t>10</a:t>
            </a:r>
            <a:r>
              <a:rPr lang="ja-JP" altLang="en-US" dirty="0"/>
              <a:t>分</a:t>
            </a:r>
            <a:r>
              <a:rPr lang="ja-JP" altLang="en-US" dirty="0" smtClean="0"/>
              <a:t>、演習</a:t>
            </a:r>
            <a:r>
              <a:rPr lang="en-US" altLang="ja-JP" dirty="0" smtClean="0"/>
              <a:t>20</a:t>
            </a:r>
            <a:r>
              <a:rPr lang="ja-JP" altLang="en-US" dirty="0" smtClean="0"/>
              <a:t>分</a:t>
            </a:r>
            <a:r>
              <a:rPr lang="ja-JP" altLang="en-US" dirty="0"/>
              <a:t>）　</a:t>
            </a:r>
            <a:endParaRPr lang="en-US" altLang="ja-JP" dirty="0"/>
          </a:p>
        </p:txBody>
      </p:sp>
      <p:sp>
        <p:nvSpPr>
          <p:cNvPr id="5" name="スライド番号プレースホルダー 4"/>
          <p:cNvSpPr>
            <a:spLocks noGrp="1"/>
          </p:cNvSpPr>
          <p:nvPr>
            <p:ph type="sldNum" sz="quarter" idx="10"/>
          </p:nvPr>
        </p:nvSpPr>
        <p:spPr/>
        <p:txBody>
          <a:bodyPr/>
          <a:lstStyle/>
          <a:p>
            <a:pPr lvl="0"/>
            <a:fld id="{CEEEB887-679D-4D85-ACAC-2C9ECF041923}" type="slidenum">
              <a:rPr lang="ja-JP" altLang="en-US" noProof="0" smtClean="0"/>
              <a:pPr lvl="0"/>
              <a:t>1</a:t>
            </a:fld>
            <a:endParaRPr lang="ja-JP" altLang="en-US" noProof="0"/>
          </a:p>
        </p:txBody>
      </p:sp>
      <p:sp>
        <p:nvSpPr>
          <p:cNvPr id="7" name="スライド イメージ プレースホルダー 6">
            <a:extLst>
              <a:ext uri="{FF2B5EF4-FFF2-40B4-BE49-F238E27FC236}">
                <a16:creationId xmlns:a16="http://schemas.microsoft.com/office/drawing/2014/main" id="{2BD4C616-D805-3A20-704C-7041C54611E1}"/>
              </a:ext>
            </a:extLst>
          </p:cNvPr>
          <p:cNvSpPr>
            <a:spLocks noGrp="1" noRot="1" noChangeAspect="1"/>
          </p:cNvSpPr>
          <p:nvPr>
            <p:ph type="sldImg"/>
          </p:nvPr>
        </p:nvSpPr>
        <p:spPr>
          <a:xfrm>
            <a:off x="1004888" y="503238"/>
            <a:ext cx="4799012" cy="3600450"/>
          </a:xfrm>
        </p:spPr>
      </p:sp>
    </p:spTree>
    <p:extLst>
      <p:ext uri="{BB962C8B-B14F-4D97-AF65-F5344CB8AC3E}">
        <p14:creationId xmlns:p14="http://schemas.microsoft.com/office/powerpoint/2010/main" val="402918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ノート プレースホルダ 2"/>
          <p:cNvSpPr>
            <a:spLocks noGrp="1"/>
          </p:cNvSpPr>
          <p:nvPr>
            <p:ph type="body" idx="1"/>
          </p:nvPr>
        </p:nvSpPr>
        <p:spPr/>
        <p:txBody>
          <a:bodyPr/>
          <a:lstStyle/>
          <a:p>
            <a:pPr algn="just"/>
            <a:r>
              <a:rPr lang="ja-JP" altLang="en-US" dirty="0"/>
              <a:t>　まず、個別の指導計画とは何かを説明して、次のスライドから、作成の根拠や留意する点などについて説明します。</a:t>
            </a:r>
            <a:endParaRPr lang="en-US" altLang="ja-JP" dirty="0"/>
          </a:p>
          <a:p>
            <a:pPr algn="just"/>
            <a:r>
              <a:rPr lang="ja-JP" altLang="en-US" dirty="0"/>
              <a:t>　個別の指導計画とは、一人一人の指導目標や指導内容、方法等を明らかにするもので、きめ細かい指導を行うための基盤となるものです。</a:t>
            </a:r>
            <a:endParaRPr lang="en-US" altLang="ja-JP" dirty="0"/>
          </a:p>
          <a:p>
            <a:pPr algn="just"/>
            <a:r>
              <a:rPr lang="ja-JP" altLang="en-US" dirty="0"/>
              <a:t>　障がいの</a:t>
            </a:r>
            <a:r>
              <a:rPr lang="ja-JP" altLang="en-US" dirty="0" smtClean="0"/>
              <a:t>ある子供は</a:t>
            </a:r>
            <a:r>
              <a:rPr lang="ja-JP" altLang="en-US" dirty="0"/>
              <a:t>、障がいの状態や発達の段階、特性等が一人一人異なっていて多様であり、障がい名が同じでも、育ってきた環境や発達の段階は一人一人違います。</a:t>
            </a:r>
            <a:endParaRPr lang="en-US" altLang="ja-JP" dirty="0"/>
          </a:p>
          <a:p>
            <a:pPr algn="just"/>
            <a:r>
              <a:rPr lang="ja-JP" altLang="en-US" dirty="0"/>
              <a:t>　そのため、実態に即した指導となるよう、指導を評価し、改善を図り続ける必要があります。</a:t>
            </a:r>
            <a:endParaRPr lang="en-US" altLang="ja-JP" dirty="0"/>
          </a:p>
          <a:p>
            <a:pPr algn="just"/>
            <a:r>
              <a:rPr lang="ja-JP" altLang="en-US" dirty="0"/>
              <a:t>　一度考えた</a:t>
            </a:r>
            <a:r>
              <a:rPr lang="ja-JP" altLang="en-US" dirty="0" smtClean="0"/>
              <a:t>指導目標</a:t>
            </a:r>
            <a:r>
              <a:rPr lang="ja-JP" altLang="en-US" dirty="0"/>
              <a:t>や内容、方法は、指導の効果</a:t>
            </a:r>
            <a:r>
              <a:rPr lang="ja-JP" altLang="en-US" dirty="0" smtClean="0"/>
              <a:t>や子供の</a:t>
            </a:r>
            <a:r>
              <a:rPr lang="ja-JP" altLang="en-US" dirty="0"/>
              <a:t>成長などから、実態に合わないものになっていくことがあります。</a:t>
            </a:r>
            <a:endParaRPr lang="en-US" altLang="ja-JP" dirty="0"/>
          </a:p>
          <a:p>
            <a:pPr algn="just"/>
            <a:r>
              <a:rPr lang="ja-JP" altLang="en-US" dirty="0"/>
              <a:t>　個別の指導計画を作成することで</a:t>
            </a:r>
            <a:r>
              <a:rPr lang="ja-JP" altLang="en-US" dirty="0" smtClean="0"/>
              <a:t>、教員自身</a:t>
            </a:r>
            <a:r>
              <a:rPr lang="ja-JP" altLang="en-US" dirty="0"/>
              <a:t>がそれ</a:t>
            </a:r>
            <a:r>
              <a:rPr lang="ja-JP" altLang="en-US" dirty="0" smtClean="0"/>
              <a:t>に気付き、</a:t>
            </a:r>
            <a:r>
              <a:rPr lang="ja-JP" altLang="en-US" dirty="0"/>
              <a:t>指導を最適化していくことができます。</a:t>
            </a:r>
            <a:endParaRPr lang="en-US" altLang="ja-JP" dirty="0"/>
          </a:p>
        </p:txBody>
      </p:sp>
      <p:sp>
        <p:nvSpPr>
          <p:cNvPr id="2" name="スライド番号プレースホルダー 1"/>
          <p:cNvSpPr>
            <a:spLocks noGrp="1"/>
          </p:cNvSpPr>
          <p:nvPr>
            <p:ph type="sldNum" sz="quarter" idx="10"/>
          </p:nvPr>
        </p:nvSpPr>
        <p:spPr/>
        <p:txBody>
          <a:bodyPr/>
          <a:lstStyle/>
          <a:p>
            <a:pPr lvl="0"/>
            <a:fld id="{0B1465BA-5215-4A9C-A98E-6493AAAF3CF3}" type="slidenum">
              <a:rPr lang="ja-JP" altLang="en-US" noProof="0" smtClean="0"/>
              <a:pPr lvl="0"/>
              <a:t>2</a:t>
            </a:fld>
            <a:endParaRPr lang="ja-JP" altLang="en-US" noProof="0"/>
          </a:p>
        </p:txBody>
      </p:sp>
      <p:sp>
        <p:nvSpPr>
          <p:cNvPr id="5" name="スライド イメージ プレースホルダー 4">
            <a:extLst>
              <a:ext uri="{FF2B5EF4-FFF2-40B4-BE49-F238E27FC236}">
                <a16:creationId xmlns:a16="http://schemas.microsoft.com/office/drawing/2014/main" id="{218040AE-D035-B1DE-5C79-494905B1DCC7}"/>
              </a:ext>
            </a:extLst>
          </p:cNvPr>
          <p:cNvSpPr>
            <a:spLocks noGrp="1" noRot="1" noChangeAspect="1"/>
          </p:cNvSpPr>
          <p:nvPr>
            <p:ph type="sldImg"/>
          </p:nvPr>
        </p:nvSpPr>
        <p:spPr>
          <a:xfrm>
            <a:off x="1004888" y="503238"/>
            <a:ext cx="4799012" cy="3600450"/>
          </a:xfrm>
        </p:spPr>
      </p:sp>
    </p:spTree>
    <p:extLst>
      <p:ext uri="{BB962C8B-B14F-4D97-AF65-F5344CB8AC3E}">
        <p14:creationId xmlns:p14="http://schemas.microsoft.com/office/powerpoint/2010/main" val="3899355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「個別の教育支援計画」と「個別の指導計画」の性格の違いについて、整理します。</a:t>
            </a:r>
            <a:endParaRPr lang="en-US" altLang="ja-JP" dirty="0"/>
          </a:p>
          <a:p>
            <a:pPr algn="just"/>
            <a:r>
              <a:rPr lang="ja-JP" altLang="en-US" dirty="0"/>
              <a:t>　個別の教育支援計画は</a:t>
            </a:r>
            <a:r>
              <a:rPr lang="ja-JP" altLang="en-US" dirty="0" smtClean="0"/>
              <a:t>、子供の</a:t>
            </a:r>
            <a:r>
              <a:rPr lang="ja-JP" altLang="en-US" dirty="0"/>
              <a:t>障がいの状態や、障がいに基づく教育的ニーズ、本人・保護者の意見など</a:t>
            </a:r>
            <a:r>
              <a:rPr lang="ja-JP" altLang="en-US" dirty="0" smtClean="0"/>
              <a:t>を基に</a:t>
            </a:r>
            <a:r>
              <a:rPr lang="ja-JP" altLang="en-US" dirty="0"/>
              <a:t>、どのように指導や支援を行うか、医療や福祉機関などとも連携を図り、卒業後の生活の様子まで見通した長期的視点に立ち、「一貫」して的確な教育的支援を行うために作成するものです。</a:t>
            </a:r>
            <a:endParaRPr lang="en-US" altLang="ja-JP" dirty="0"/>
          </a:p>
          <a:p>
            <a:pPr algn="just"/>
            <a:r>
              <a:rPr lang="ja-JP" altLang="en-US" dirty="0"/>
              <a:t>　一方、個別の指導計画は、学校において障がいの</a:t>
            </a:r>
            <a:r>
              <a:rPr lang="ja-JP" altLang="en-US" dirty="0" smtClean="0"/>
              <a:t>ある子供に</a:t>
            </a:r>
            <a:r>
              <a:rPr lang="ja-JP" altLang="en-US" dirty="0"/>
              <a:t>指導や支援を行う際、その時間、どのような目標を掲げ、いつ、どこで、誰が、何を、どのように指導するかを、できるだけ具体的に設定し、指導の結果についても、何がどの程度できるようになったか明らかにするために作成するものであり、二つの計画の性格は異なります。</a:t>
            </a:r>
            <a:endParaRPr lang="en-US" altLang="ja-JP" dirty="0"/>
          </a:p>
        </p:txBody>
      </p:sp>
      <p:sp>
        <p:nvSpPr>
          <p:cNvPr id="4" name="スライド番号プレースホルダー 3"/>
          <p:cNvSpPr>
            <a:spLocks noGrp="1"/>
          </p:cNvSpPr>
          <p:nvPr>
            <p:ph type="sldNum" sz="quarter" idx="10"/>
          </p:nvPr>
        </p:nvSpPr>
        <p:spPr/>
        <p:txBody>
          <a:bodyPr/>
          <a:lstStyle/>
          <a:p>
            <a:fld id="{0B1465BA-5215-4A9C-A98E-6493AAAF3CF3}" type="slidenum">
              <a:rPr lang="ja-JP" altLang="en-US" smtClean="0"/>
              <a:pPr/>
              <a:t>3</a:t>
            </a:fld>
            <a:endParaRPr lang="ja-JP" altLang="en-US" dirty="0"/>
          </a:p>
        </p:txBody>
      </p:sp>
      <p:sp>
        <p:nvSpPr>
          <p:cNvPr id="7" name="スライド イメージ プレースホルダー 6">
            <a:extLst>
              <a:ext uri="{FF2B5EF4-FFF2-40B4-BE49-F238E27FC236}">
                <a16:creationId xmlns:a16="http://schemas.microsoft.com/office/drawing/2014/main" id="{9D5EE418-7504-63B0-E142-ECF942F4F526}"/>
              </a:ext>
            </a:extLst>
          </p:cNvPr>
          <p:cNvSpPr>
            <a:spLocks noGrp="1" noRot="1" noChangeAspect="1"/>
          </p:cNvSpPr>
          <p:nvPr>
            <p:ph type="sldImg"/>
          </p:nvPr>
        </p:nvSpPr>
        <p:spPr>
          <a:xfrm>
            <a:off x="1004888" y="503238"/>
            <a:ext cx="4799012" cy="3600450"/>
          </a:xfrm>
        </p:spPr>
      </p:sp>
    </p:spTree>
    <p:extLst>
      <p:ext uri="{BB962C8B-B14F-4D97-AF65-F5344CB8AC3E}">
        <p14:creationId xmlns:p14="http://schemas.microsoft.com/office/powerpoint/2010/main" val="2864490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スライド上段は、個別の指導計画を作成する根拠です。</a:t>
            </a:r>
            <a:endParaRPr lang="en-US" altLang="ja-JP" dirty="0"/>
          </a:p>
          <a:p>
            <a:pPr algn="just"/>
            <a:r>
              <a:rPr lang="ja-JP" altLang="en-US" dirty="0"/>
              <a:t>　学習指導要領には、各教科等の指導に当たって、個別の指導計画を作成することと示されています。</a:t>
            </a:r>
            <a:endParaRPr lang="en-US" altLang="ja-JP" dirty="0"/>
          </a:p>
          <a:p>
            <a:pPr algn="just"/>
            <a:r>
              <a:rPr lang="ja-JP" altLang="en-US" dirty="0"/>
              <a:t>　一つ、言葉の確認をします。</a:t>
            </a:r>
            <a:endParaRPr lang="en-US" altLang="ja-JP" dirty="0"/>
          </a:p>
          <a:p>
            <a:pPr algn="just"/>
            <a:r>
              <a:rPr lang="ja-JP" altLang="en-US" dirty="0"/>
              <a:t>　「各教科等」とは、何のことでしょうか？</a:t>
            </a:r>
            <a:endParaRPr lang="en-US" altLang="ja-JP" dirty="0"/>
          </a:p>
          <a:p>
            <a:pPr algn="just"/>
            <a:r>
              <a:rPr lang="ja-JP" altLang="en-US" dirty="0"/>
              <a:t>　「各教科等」は、教育課程によって取り扱うものが異なる場合はありますが、各教科、道徳科、外国語活動、総合的な学習の時間、特別活動及び自立活動のことです。</a:t>
            </a:r>
            <a:endParaRPr lang="en-US" altLang="ja-JP" dirty="0"/>
          </a:p>
          <a:p>
            <a:pPr algn="just"/>
            <a:r>
              <a:rPr lang="ja-JP" altLang="en-US" dirty="0"/>
              <a:t>　それら各教科等の指導に当たっては</a:t>
            </a:r>
            <a:r>
              <a:rPr lang="ja-JP" altLang="en-US" dirty="0" smtClean="0"/>
              <a:t>、子供の</a:t>
            </a:r>
            <a:r>
              <a:rPr lang="ja-JP" altLang="en-US" dirty="0"/>
              <a:t>障がいの状態や発達の段階、学習の進度等を考慮して、基礎的・基本的な事項に重点を置くことや、学習内容を確実に身に付けることができるよう、指導方法や指導体制の工夫改善をすることに配慮しながら、個別の指導計画を作成する必要があります。</a:t>
            </a:r>
            <a:endParaRPr lang="en-US" altLang="ja-JP" dirty="0"/>
          </a:p>
        </p:txBody>
      </p:sp>
      <p:sp>
        <p:nvSpPr>
          <p:cNvPr id="4" name="スライド番号プレースホルダー 3"/>
          <p:cNvSpPr>
            <a:spLocks noGrp="1"/>
          </p:cNvSpPr>
          <p:nvPr>
            <p:ph type="sldNum" sz="quarter" idx="10"/>
          </p:nvPr>
        </p:nvSpPr>
        <p:spPr/>
        <p:txBody>
          <a:bodyPr/>
          <a:lstStyle/>
          <a:p>
            <a:pPr lvl="0"/>
            <a:fld id="{B850BA8D-DE6D-4559-85CC-9C0B8FDC9400}" type="slidenum">
              <a:rPr lang="ja-JP" altLang="en-US" noProof="0" smtClean="0"/>
              <a:pPr lvl="0"/>
              <a:t>4</a:t>
            </a:fld>
            <a:endParaRPr lang="ja-JP" altLang="en-US" noProof="0"/>
          </a:p>
        </p:txBody>
      </p:sp>
      <p:sp>
        <p:nvSpPr>
          <p:cNvPr id="6" name="スライド イメージ プレースホルダー 5">
            <a:extLst>
              <a:ext uri="{FF2B5EF4-FFF2-40B4-BE49-F238E27FC236}">
                <a16:creationId xmlns:a16="http://schemas.microsoft.com/office/drawing/2014/main" id="{5F4AC23F-92E8-978B-A3BE-028CC7995F8C}"/>
              </a:ext>
            </a:extLst>
          </p:cNvPr>
          <p:cNvSpPr>
            <a:spLocks noGrp="1" noRot="1" noChangeAspect="1"/>
          </p:cNvSpPr>
          <p:nvPr>
            <p:ph type="sldImg"/>
          </p:nvPr>
        </p:nvSpPr>
        <p:spPr>
          <a:xfrm>
            <a:off x="1004888" y="503238"/>
            <a:ext cx="4799012" cy="3600450"/>
          </a:xfrm>
        </p:spPr>
      </p:sp>
    </p:spTree>
    <p:extLst>
      <p:ext uri="{BB962C8B-B14F-4D97-AF65-F5344CB8AC3E}">
        <p14:creationId xmlns:p14="http://schemas.microsoft.com/office/powerpoint/2010/main" val="690600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D45E8-24DF-63CC-5929-BD86DBBBA9A7}"/>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A9E56E33-C3FB-E1E3-3398-5C55469B9B0A}"/>
              </a:ext>
            </a:extLst>
          </p:cNvPr>
          <p:cNvSpPr>
            <a:spLocks noGrp="1"/>
          </p:cNvSpPr>
          <p:nvPr>
            <p:ph type="body" idx="1"/>
          </p:nvPr>
        </p:nvSpPr>
        <p:spPr/>
        <p:txBody>
          <a:bodyPr/>
          <a:lstStyle/>
          <a:p>
            <a:pPr algn="just"/>
            <a:r>
              <a:rPr lang="ja-JP" altLang="en-US" dirty="0"/>
              <a:t>　個別の指導計画は、何のために作成するのでしょうか。</a:t>
            </a:r>
            <a:endParaRPr lang="en-US" altLang="ja-JP" dirty="0"/>
          </a:p>
          <a:p>
            <a:pPr algn="just"/>
            <a:r>
              <a:rPr lang="ja-JP" altLang="en-US" dirty="0"/>
              <a:t>　特別支援学校</a:t>
            </a:r>
            <a:r>
              <a:rPr lang="ja-JP" altLang="en-US" dirty="0" smtClean="0"/>
              <a:t>の子供の</a:t>
            </a:r>
            <a:r>
              <a:rPr lang="ja-JP" altLang="en-US" dirty="0"/>
              <a:t>実態は、障がいの状態が重度・重複化するなど、多様化しています。</a:t>
            </a:r>
            <a:endParaRPr lang="en-US" altLang="ja-JP" dirty="0"/>
          </a:p>
          <a:p>
            <a:pPr algn="just"/>
            <a:r>
              <a:rPr lang="ja-JP" altLang="en-US" dirty="0"/>
              <a:t>　始めに説明したように、障がい種や診断名は同じでも、障がいの特性や発達の段階等が個々に異なります。</a:t>
            </a:r>
            <a:endParaRPr lang="en-US" altLang="ja-JP" dirty="0"/>
          </a:p>
          <a:p>
            <a:pPr algn="just"/>
            <a:r>
              <a:rPr lang="ja-JP" altLang="en-US" dirty="0"/>
              <a:t>　こう</a:t>
            </a:r>
            <a:r>
              <a:rPr lang="ja-JP" altLang="en-US" dirty="0" smtClean="0"/>
              <a:t>した子供の</a:t>
            </a:r>
            <a:r>
              <a:rPr lang="ja-JP" altLang="en-US" dirty="0"/>
              <a:t>実態に即して、一人一人の指導目標、指導内容及び指導方法を明確にし、きめ細やかに指導するために、個別の指導計画を作成します。</a:t>
            </a:r>
            <a:endParaRPr lang="en-US" altLang="ja-JP" dirty="0"/>
          </a:p>
        </p:txBody>
      </p:sp>
      <p:sp>
        <p:nvSpPr>
          <p:cNvPr id="4" name="スライド番号プレースホルダー 3">
            <a:extLst>
              <a:ext uri="{FF2B5EF4-FFF2-40B4-BE49-F238E27FC236}">
                <a16:creationId xmlns:a16="http://schemas.microsoft.com/office/drawing/2014/main" id="{B8ABB26C-65B4-0B1D-9924-AD4FC55F7F29}"/>
              </a:ext>
            </a:extLst>
          </p:cNvPr>
          <p:cNvSpPr>
            <a:spLocks noGrp="1"/>
          </p:cNvSpPr>
          <p:nvPr>
            <p:ph type="sldNum" sz="quarter" idx="10"/>
          </p:nvPr>
        </p:nvSpPr>
        <p:spPr/>
        <p:txBody>
          <a:bodyPr/>
          <a:lstStyle/>
          <a:p>
            <a:pPr lvl="0"/>
            <a:fld id="{B850BA8D-DE6D-4559-85CC-9C0B8FDC9400}" type="slidenum">
              <a:rPr lang="ja-JP" altLang="en-US" noProof="0" smtClean="0"/>
              <a:pPr lvl="0"/>
              <a:t>5</a:t>
            </a:fld>
            <a:endParaRPr lang="ja-JP" altLang="en-US" noProof="0"/>
          </a:p>
        </p:txBody>
      </p:sp>
      <p:sp>
        <p:nvSpPr>
          <p:cNvPr id="6" name="スライド イメージ プレースホルダー 5">
            <a:extLst>
              <a:ext uri="{FF2B5EF4-FFF2-40B4-BE49-F238E27FC236}">
                <a16:creationId xmlns:a16="http://schemas.microsoft.com/office/drawing/2014/main" id="{041A2537-A503-46E9-03F1-601B086168F0}"/>
              </a:ext>
            </a:extLst>
          </p:cNvPr>
          <p:cNvSpPr>
            <a:spLocks noGrp="1" noRot="1" noChangeAspect="1"/>
          </p:cNvSpPr>
          <p:nvPr>
            <p:ph type="sldImg"/>
          </p:nvPr>
        </p:nvSpPr>
        <p:spPr>
          <a:xfrm>
            <a:off x="1004888" y="503238"/>
            <a:ext cx="4799012" cy="3600450"/>
          </a:xfrm>
        </p:spPr>
      </p:sp>
    </p:spTree>
    <p:extLst>
      <p:ext uri="{BB962C8B-B14F-4D97-AF65-F5344CB8AC3E}">
        <p14:creationId xmlns:p14="http://schemas.microsoft.com/office/powerpoint/2010/main" val="795077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p:txBody>
          <a:bodyPr/>
          <a:lstStyle/>
          <a:p>
            <a:pPr algn="just"/>
            <a:r>
              <a:rPr lang="ja-JP" altLang="en-US" dirty="0"/>
              <a:t>　個別の指導計画を作成することで、このような効果が期待されます。</a:t>
            </a:r>
            <a:endParaRPr lang="en-US" altLang="ja-JP" dirty="0"/>
          </a:p>
          <a:p>
            <a:pPr algn="just"/>
            <a:r>
              <a:rPr lang="ja-JP" altLang="en-US" dirty="0"/>
              <a:t>　例えば</a:t>
            </a:r>
            <a:r>
              <a:rPr lang="ja-JP" altLang="en-US" dirty="0" smtClean="0"/>
              <a:t>、取組</a:t>
            </a:r>
            <a:r>
              <a:rPr lang="ja-JP" altLang="en-US" dirty="0"/>
              <a:t>の見通</a:t>
            </a:r>
            <a:r>
              <a:rPr lang="ja-JP" altLang="en-US" dirty="0" smtClean="0"/>
              <a:t>しが持てるため、系統的</a:t>
            </a:r>
            <a:r>
              <a:rPr lang="ja-JP" altLang="en-US" dirty="0"/>
              <a:t>な指導</a:t>
            </a:r>
            <a:r>
              <a:rPr lang="ja-JP" altLang="en-US" dirty="0" smtClean="0"/>
              <a:t>につながったり</a:t>
            </a:r>
            <a:r>
              <a:rPr lang="ja-JP" altLang="en-US" dirty="0"/>
              <a:t>、指導内容や方法、手立てを記載している個別の指導計画を、交流及び共同学習などを行う際の共通理解のツールとして使ったりすることができます。</a:t>
            </a:r>
            <a:endParaRPr lang="en-US" altLang="ja-JP" dirty="0"/>
          </a:p>
          <a:p>
            <a:pPr algn="just"/>
            <a:r>
              <a:rPr lang="ja-JP" altLang="en-US" dirty="0"/>
              <a:t>　また、個別の指導計画は、目標が記載されているため、何に向かって学習しているのか、今、どの程度まで取組が進んでいるのか、保護者にも分かりやすく伝えることができます。</a:t>
            </a:r>
            <a:endParaRPr lang="en-US" altLang="ja-JP" dirty="0"/>
          </a:p>
          <a:p>
            <a:pPr algn="just"/>
            <a:r>
              <a:rPr lang="ja-JP" altLang="en-US"/>
              <a:t>　</a:t>
            </a:r>
            <a:r>
              <a:rPr lang="ja-JP" altLang="en-US" smtClean="0"/>
              <a:t>更に、</a:t>
            </a:r>
            <a:r>
              <a:rPr lang="ja-JP" altLang="en-US" dirty="0"/>
              <a:t>個別の指導計画の作成や評価等で、保護者と話し合ったり、経過を報告したりすることにより、学校の取組や指導に対して保護者の理解と協力が得られます。</a:t>
            </a:r>
            <a:endParaRPr lang="en-US" altLang="ja-JP" dirty="0"/>
          </a:p>
          <a:p>
            <a:pPr algn="just"/>
            <a:r>
              <a:rPr lang="ja-JP" altLang="en-US" dirty="0"/>
              <a:t>　目標を立て、評価を行うため、個別の指導計画自体が引継ぎに役立つ資料となることなどが考えられます。</a:t>
            </a:r>
            <a:endParaRPr lang="en-US" altLang="ja-JP" dirty="0"/>
          </a:p>
        </p:txBody>
      </p:sp>
      <p:sp>
        <p:nvSpPr>
          <p:cNvPr id="2" name="スライド番号プレースホルダー 1"/>
          <p:cNvSpPr>
            <a:spLocks noGrp="1"/>
          </p:cNvSpPr>
          <p:nvPr>
            <p:ph type="sldNum" sz="quarter" idx="10"/>
          </p:nvPr>
        </p:nvSpPr>
        <p:spPr/>
        <p:txBody>
          <a:bodyPr/>
          <a:lstStyle/>
          <a:p>
            <a:pPr lvl="0"/>
            <a:fld id="{0B1465BA-5215-4A9C-A98E-6493AAAF3CF3}" type="slidenum">
              <a:rPr lang="ja-JP" altLang="en-US" noProof="0" smtClean="0"/>
              <a:pPr lvl="0"/>
              <a:t>6</a:t>
            </a:fld>
            <a:endParaRPr lang="ja-JP" altLang="en-US" noProof="0"/>
          </a:p>
        </p:txBody>
      </p:sp>
      <p:sp>
        <p:nvSpPr>
          <p:cNvPr id="6" name="スライド イメージ プレースホルダー 5">
            <a:extLst>
              <a:ext uri="{FF2B5EF4-FFF2-40B4-BE49-F238E27FC236}">
                <a16:creationId xmlns:a16="http://schemas.microsoft.com/office/drawing/2014/main" id="{0A004B73-08D0-9397-4BD3-D5FAEF66AB09}"/>
              </a:ext>
            </a:extLst>
          </p:cNvPr>
          <p:cNvSpPr>
            <a:spLocks noGrp="1" noRot="1" noChangeAspect="1"/>
          </p:cNvSpPr>
          <p:nvPr>
            <p:ph type="sldImg"/>
          </p:nvPr>
        </p:nvSpPr>
        <p:spPr>
          <a:xfrm>
            <a:off x="1004888" y="503238"/>
            <a:ext cx="4799012" cy="3600450"/>
          </a:xfrm>
        </p:spPr>
      </p:sp>
    </p:spTree>
    <p:extLst>
      <p:ext uri="{BB962C8B-B14F-4D97-AF65-F5344CB8AC3E}">
        <p14:creationId xmlns:p14="http://schemas.microsoft.com/office/powerpoint/2010/main" val="417776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0991E-DB75-E577-654A-114F7E48870A}"/>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04375F0D-6A95-3897-8798-631D485DF523}"/>
              </a:ext>
            </a:extLst>
          </p:cNvPr>
          <p:cNvSpPr>
            <a:spLocks noGrp="1"/>
          </p:cNvSpPr>
          <p:nvPr>
            <p:ph type="body" idx="1"/>
          </p:nvPr>
        </p:nvSpPr>
        <p:spPr/>
        <p:txBody>
          <a:bodyPr/>
          <a:lstStyle/>
          <a:p>
            <a:pPr algn="just"/>
            <a:r>
              <a:rPr lang="ja-JP" altLang="en-US" dirty="0"/>
              <a:t>　個別の指導計画の作成に当たっては、児童生徒の</a:t>
            </a:r>
            <a:r>
              <a:rPr lang="ja-JP" altLang="en-US" dirty="0" smtClean="0"/>
              <a:t>実態を把握し</a:t>
            </a:r>
            <a:r>
              <a:rPr lang="ja-JP" altLang="en-US" dirty="0"/>
              <a:t>、指導目標や指導内容を設定していきますが、各教科と自立活動でその手続きは異なります。</a:t>
            </a:r>
            <a:endParaRPr lang="en-US" altLang="ja-JP" dirty="0"/>
          </a:p>
          <a:p>
            <a:pPr algn="just"/>
            <a:r>
              <a:rPr lang="ja-JP" altLang="en-US" dirty="0"/>
              <a:t>　例えば、各教科において作成する個別の指導計画は、児童生徒一人一人の各教科の習得状況の確認などの実態把握が必要です。</a:t>
            </a:r>
            <a:endParaRPr lang="en-US" altLang="ja-JP" dirty="0"/>
          </a:p>
          <a:p>
            <a:pPr algn="just"/>
            <a:r>
              <a:rPr lang="ja-JP" altLang="en-US" dirty="0"/>
              <a:t>　また、自立活動は、各教科のようにその全ての内容を取り扱うものではなく、個々の児童生徒の実態に即した指導目標を達成するために必要な項目を選定して取り扱うものであるため、児童生徒の困難さやよさなどの実態把握に基づき、指導すべき課題を整理し、指導</a:t>
            </a:r>
            <a:r>
              <a:rPr lang="ja-JP" altLang="en-US" dirty="0" smtClean="0"/>
              <a:t>目標や</a:t>
            </a:r>
            <a:r>
              <a:rPr lang="ja-JP" altLang="en-US" dirty="0"/>
              <a:t>指導</a:t>
            </a:r>
            <a:r>
              <a:rPr lang="ja-JP" altLang="en-US" dirty="0" smtClean="0"/>
              <a:t>内容を設定します</a:t>
            </a:r>
            <a:r>
              <a:rPr lang="ja-JP" altLang="en-US" dirty="0"/>
              <a:t>。</a:t>
            </a:r>
            <a:endParaRPr lang="en-US" altLang="ja-JP" dirty="0"/>
          </a:p>
          <a:p>
            <a:pPr algn="just"/>
            <a:endParaRPr lang="en-US" altLang="ja-JP" dirty="0"/>
          </a:p>
          <a:p>
            <a:pPr algn="just"/>
            <a:r>
              <a:rPr lang="ja-JP" altLang="en-US" dirty="0"/>
              <a:t>　</a:t>
            </a:r>
            <a:r>
              <a:rPr lang="en-US" altLang="ja-JP" dirty="0"/>
              <a:t>※</a:t>
            </a:r>
            <a:r>
              <a:rPr lang="ja-JP" altLang="en-US" dirty="0"/>
              <a:t>　各教科の実態把握については、必要に応じて、「</a:t>
            </a:r>
            <a:r>
              <a:rPr lang="en-US" altLang="ja-JP" dirty="0"/>
              <a:t>Ⅱ</a:t>
            </a:r>
            <a:r>
              <a:rPr lang="ja-JP" altLang="en-US" dirty="0"/>
              <a:t>－２　単元の指導計画」を参照してください。</a:t>
            </a:r>
            <a:endParaRPr lang="en-US" altLang="ja-JP" dirty="0"/>
          </a:p>
          <a:p>
            <a:pPr algn="just"/>
            <a:r>
              <a:rPr lang="ja-JP" altLang="en-US" dirty="0"/>
              <a:t>　</a:t>
            </a:r>
            <a:r>
              <a:rPr lang="en-US" altLang="ja-JP" dirty="0"/>
              <a:t>※</a:t>
            </a:r>
            <a:r>
              <a:rPr lang="ja-JP" altLang="en-US" dirty="0"/>
              <a:t>　自立活動の実態把握については、同じく、「</a:t>
            </a:r>
            <a:r>
              <a:rPr lang="en-US" altLang="ja-JP" dirty="0"/>
              <a:t>Ⅰ</a:t>
            </a:r>
            <a:r>
              <a:rPr lang="ja-JP" altLang="en-US" dirty="0"/>
              <a:t>－３　実態把握」を参照してください。</a:t>
            </a:r>
            <a:endParaRPr lang="en-US" altLang="ja-JP" dirty="0"/>
          </a:p>
          <a:p>
            <a:pPr algn="just"/>
            <a:endParaRPr lang="en-US" altLang="ja-JP" dirty="0"/>
          </a:p>
          <a:p>
            <a:pPr algn="just"/>
            <a:r>
              <a:rPr lang="ja-JP" altLang="en-US" dirty="0"/>
              <a:t>　こうした手続きの違いがあることを踏まえ、各教科</a:t>
            </a:r>
            <a:r>
              <a:rPr lang="ja-JP" altLang="en-US"/>
              <a:t>に</a:t>
            </a:r>
            <a:r>
              <a:rPr lang="ja-JP" altLang="en-US" smtClean="0"/>
              <a:t>おいて教員間</a:t>
            </a:r>
            <a:r>
              <a:rPr lang="ja-JP" altLang="en-US" dirty="0"/>
              <a:t>の共通理解を図り指導の系統性を担保するとともに、自立活動においても、個別の指導計画に基づく系統的な指導を展開するために、各学校において、個別の指導計画に盛り込む事項を整理する必要があります。</a:t>
            </a:r>
            <a:endParaRPr lang="en-US" altLang="ja-JP" dirty="0"/>
          </a:p>
        </p:txBody>
      </p:sp>
      <p:sp>
        <p:nvSpPr>
          <p:cNvPr id="4" name="スライド番号プレースホルダー 3">
            <a:extLst>
              <a:ext uri="{FF2B5EF4-FFF2-40B4-BE49-F238E27FC236}">
                <a16:creationId xmlns:a16="http://schemas.microsoft.com/office/drawing/2014/main" id="{5FBC23B6-714D-55A8-BC84-B0B878AD7E12}"/>
              </a:ext>
            </a:extLst>
          </p:cNvPr>
          <p:cNvSpPr>
            <a:spLocks noGrp="1"/>
          </p:cNvSpPr>
          <p:nvPr>
            <p:ph type="sldNum" sz="quarter" idx="10"/>
          </p:nvPr>
        </p:nvSpPr>
        <p:spPr/>
        <p:txBody>
          <a:bodyPr/>
          <a:lstStyle/>
          <a:p>
            <a:pPr lvl="0"/>
            <a:fld id="{B850BA8D-DE6D-4559-85CC-9C0B8FDC9400}" type="slidenum">
              <a:rPr lang="ja-JP" altLang="en-US" noProof="0" smtClean="0"/>
              <a:pPr lvl="0"/>
              <a:t>7</a:t>
            </a:fld>
            <a:endParaRPr lang="ja-JP" altLang="en-US" noProof="0"/>
          </a:p>
        </p:txBody>
      </p:sp>
      <p:sp>
        <p:nvSpPr>
          <p:cNvPr id="6" name="スライド イメージ プレースホルダー 5">
            <a:extLst>
              <a:ext uri="{FF2B5EF4-FFF2-40B4-BE49-F238E27FC236}">
                <a16:creationId xmlns:a16="http://schemas.microsoft.com/office/drawing/2014/main" id="{35B68B22-8214-8EF8-E768-65F94EA0561C}"/>
              </a:ext>
            </a:extLst>
          </p:cNvPr>
          <p:cNvSpPr>
            <a:spLocks noGrp="1" noRot="1" noChangeAspect="1"/>
          </p:cNvSpPr>
          <p:nvPr>
            <p:ph type="sldImg"/>
          </p:nvPr>
        </p:nvSpPr>
        <p:spPr>
          <a:xfrm>
            <a:off x="1004888" y="503238"/>
            <a:ext cx="4799012" cy="3600450"/>
          </a:xfrm>
        </p:spPr>
      </p:sp>
    </p:spTree>
    <p:extLst>
      <p:ext uri="{BB962C8B-B14F-4D97-AF65-F5344CB8AC3E}">
        <p14:creationId xmlns:p14="http://schemas.microsoft.com/office/powerpoint/2010/main" val="3445762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B173A0-2E2C-AC4A-E885-70404CE98FFD}"/>
            </a:ext>
          </a:extLst>
        </p:cNvPr>
        <p:cNvGrpSpPr/>
        <p:nvPr/>
      </p:nvGrpSpPr>
      <p:grpSpPr>
        <a:xfrm>
          <a:off x="0" y="0"/>
          <a:ext cx="0" cy="0"/>
          <a:chOff x="0" y="0"/>
          <a:chExt cx="0" cy="0"/>
        </a:xfrm>
      </p:grpSpPr>
      <p:sp>
        <p:nvSpPr>
          <p:cNvPr id="7171" name="Rectangle 3">
            <a:extLst>
              <a:ext uri="{FF2B5EF4-FFF2-40B4-BE49-F238E27FC236}">
                <a16:creationId xmlns:a16="http://schemas.microsoft.com/office/drawing/2014/main" id="{42817D2A-D02C-E44D-A0B3-FCAF81F7C45E}"/>
              </a:ext>
            </a:extLst>
          </p:cNvPr>
          <p:cNvSpPr>
            <a:spLocks noGrp="1" noChangeArrowheads="1"/>
          </p:cNvSpPr>
          <p:nvPr>
            <p:ph type="body" idx="1"/>
          </p:nvPr>
        </p:nvSpPr>
        <p:spPr/>
        <p:txBody>
          <a:bodyPr/>
          <a:lstStyle/>
          <a:p>
            <a:pPr algn="just"/>
            <a:r>
              <a:rPr lang="ja-JP" altLang="en-US" dirty="0"/>
              <a:t>　</a:t>
            </a:r>
            <a:r>
              <a:rPr lang="ja-JP" altLang="en-US" dirty="0" smtClean="0"/>
              <a:t>そのための取組として、個別の指導計画の様式</a:t>
            </a:r>
            <a:r>
              <a:rPr lang="ja-JP" altLang="en-US" dirty="0"/>
              <a:t>や進め方の工夫などが考えられます。</a:t>
            </a:r>
            <a:endParaRPr lang="en-US" altLang="ja-JP" dirty="0"/>
          </a:p>
          <a:p>
            <a:pPr algn="just"/>
            <a:r>
              <a:rPr lang="ja-JP" altLang="en-US" dirty="0"/>
              <a:t>　例えば、各教科等の指導については</a:t>
            </a:r>
            <a:r>
              <a:rPr lang="ja-JP" altLang="en-US" dirty="0" smtClean="0"/>
              <a:t>、子供が</a:t>
            </a:r>
            <a:r>
              <a:rPr lang="ja-JP" altLang="en-US" dirty="0"/>
              <a:t>卒業するまでにどのような資質・能力の育成を目指すのか、各教科の指導内容の発展性を踏まえ、指導目標を明確にすることができるようにしたり、指導内容を習得し指導目標を達成するために</a:t>
            </a:r>
            <a:r>
              <a:rPr lang="ja-JP" altLang="en-US" dirty="0" smtClean="0"/>
              <a:t>、子供一人一人</a:t>
            </a:r>
            <a:r>
              <a:rPr lang="ja-JP" altLang="en-US" dirty="0"/>
              <a:t>に対する指導上の配慮事項を付記したりすることが挙げられます。</a:t>
            </a:r>
            <a:endParaRPr lang="en-US" altLang="ja-JP" dirty="0"/>
          </a:p>
          <a:p>
            <a:pPr algn="just"/>
            <a:r>
              <a:rPr lang="ja-JP" altLang="en-US" dirty="0"/>
              <a:t>　また、自立活動については、個別の指導計画に基づく系統的な指導を展開するため</a:t>
            </a:r>
            <a:r>
              <a:rPr lang="ja-JP" altLang="en-US" dirty="0" smtClean="0"/>
              <a:t>に、</a:t>
            </a:r>
            <a:r>
              <a:rPr lang="ja-JP" altLang="en-US" dirty="0"/>
              <a:t>個別の指導計画の作成担当者は、なぜその指導目標を設定したのかなど、その設定に至るまでの考え方（指導仮説）について記述し、次の担当者に引き継ぐような工夫が大切です。</a:t>
            </a:r>
            <a:endParaRPr lang="en-US" altLang="ja-JP" dirty="0"/>
          </a:p>
          <a:p>
            <a:pPr algn="just"/>
            <a:r>
              <a:rPr lang="ja-JP" altLang="en-US" dirty="0"/>
              <a:t>　後ほど、自校の個別の指導計画を用いた演習を行いますので、その時に、これらのことを踏まえて自校ではどのように工夫しているか</a:t>
            </a:r>
            <a:r>
              <a:rPr lang="ja-JP" altLang="en-US" dirty="0" smtClean="0"/>
              <a:t>、（指導教諭から）説明します</a:t>
            </a:r>
            <a:r>
              <a:rPr lang="ja-JP" altLang="en-US" dirty="0"/>
              <a:t>。</a:t>
            </a:r>
            <a:endParaRPr lang="en-US" altLang="ja-JP" dirty="0"/>
          </a:p>
          <a:p>
            <a:pPr algn="just"/>
            <a:r>
              <a:rPr lang="ja-JP" altLang="en-US" dirty="0"/>
              <a:t>　個別の指導計画は</a:t>
            </a:r>
            <a:r>
              <a:rPr lang="ja-JP" altLang="en-US" dirty="0" smtClean="0"/>
              <a:t>、子供の</a:t>
            </a:r>
            <a:r>
              <a:rPr lang="ja-JP" altLang="en-US" dirty="0"/>
              <a:t>実態を把握した上で作成</a:t>
            </a:r>
            <a:r>
              <a:rPr lang="ja-JP" altLang="en-US" dirty="0" smtClean="0"/>
              <a:t>されるもの</a:t>
            </a:r>
            <a:r>
              <a:rPr lang="ja-JP" altLang="en-US" dirty="0"/>
              <a:t>ですが</a:t>
            </a:r>
            <a:r>
              <a:rPr lang="ja-JP" altLang="en-US" dirty="0" smtClean="0"/>
              <a:t>、子供に</a:t>
            </a:r>
            <a:r>
              <a:rPr lang="ja-JP" altLang="en-US" dirty="0"/>
              <a:t>とって適切な計画であるかどうかは、実際の指導を通して明らかになるものです。</a:t>
            </a:r>
            <a:endParaRPr lang="en-US" altLang="ja-JP" dirty="0"/>
          </a:p>
          <a:p>
            <a:pPr algn="just"/>
            <a:r>
              <a:rPr lang="ja-JP" altLang="en-US" dirty="0"/>
              <a:t>　そのため、より効果的な指導を行うことができるよう、計画（</a:t>
            </a:r>
            <a:r>
              <a:rPr lang="en-US" altLang="ja-JP" dirty="0"/>
              <a:t>Plan</a:t>
            </a:r>
            <a:r>
              <a:rPr lang="ja-JP" altLang="en-US" dirty="0"/>
              <a:t>）－実践（</a:t>
            </a:r>
            <a:r>
              <a:rPr lang="en-US" altLang="ja-JP" dirty="0"/>
              <a:t>Do</a:t>
            </a:r>
            <a:r>
              <a:rPr lang="ja-JP" altLang="en-US" dirty="0"/>
              <a:t>）－評価（</a:t>
            </a:r>
            <a:r>
              <a:rPr lang="en-US" altLang="ja-JP" dirty="0"/>
              <a:t>Check</a:t>
            </a:r>
            <a:r>
              <a:rPr lang="ja-JP" altLang="en-US" dirty="0"/>
              <a:t>）－改善（</a:t>
            </a:r>
            <a:r>
              <a:rPr lang="en-US" altLang="ja-JP" dirty="0"/>
              <a:t>Action</a:t>
            </a:r>
            <a:r>
              <a:rPr lang="ja-JP" altLang="en-US" dirty="0"/>
              <a:t>）のサイクルにおいて、適宜評価を行い、指導目標や指導内容、指導方法を改善する必要があります</a:t>
            </a:r>
            <a:r>
              <a:rPr lang="ja-JP" altLang="en-US" dirty="0" smtClean="0"/>
              <a:t>。</a:t>
            </a:r>
            <a:endParaRPr lang="en-US" altLang="ja-JP" dirty="0"/>
          </a:p>
        </p:txBody>
      </p:sp>
      <p:sp>
        <p:nvSpPr>
          <p:cNvPr id="2" name="スライド番号プレースホルダー 1">
            <a:extLst>
              <a:ext uri="{FF2B5EF4-FFF2-40B4-BE49-F238E27FC236}">
                <a16:creationId xmlns:a16="http://schemas.microsoft.com/office/drawing/2014/main" id="{CD30FFB7-A76B-A874-FC4B-6D9E174936FA}"/>
              </a:ext>
            </a:extLst>
          </p:cNvPr>
          <p:cNvSpPr>
            <a:spLocks noGrp="1"/>
          </p:cNvSpPr>
          <p:nvPr>
            <p:ph type="sldNum" sz="quarter" idx="10"/>
          </p:nvPr>
        </p:nvSpPr>
        <p:spPr/>
        <p:txBody>
          <a:bodyPr/>
          <a:lstStyle/>
          <a:p>
            <a:pPr lvl="0"/>
            <a:fld id="{0B1465BA-5215-4A9C-A98E-6493AAAF3CF3}" type="slidenum">
              <a:rPr lang="ja-JP" altLang="en-US" noProof="0" smtClean="0"/>
              <a:pPr lvl="0"/>
              <a:t>8</a:t>
            </a:fld>
            <a:endParaRPr lang="ja-JP" altLang="en-US" noProof="0"/>
          </a:p>
        </p:txBody>
      </p:sp>
      <p:sp>
        <p:nvSpPr>
          <p:cNvPr id="6" name="スライド イメージ プレースホルダー 5">
            <a:extLst>
              <a:ext uri="{FF2B5EF4-FFF2-40B4-BE49-F238E27FC236}">
                <a16:creationId xmlns:a16="http://schemas.microsoft.com/office/drawing/2014/main" id="{00D32986-CEE5-781D-ED68-9EE471B6434A}"/>
              </a:ext>
            </a:extLst>
          </p:cNvPr>
          <p:cNvSpPr>
            <a:spLocks noGrp="1" noRot="1" noChangeAspect="1"/>
          </p:cNvSpPr>
          <p:nvPr>
            <p:ph type="sldImg"/>
          </p:nvPr>
        </p:nvSpPr>
        <p:spPr>
          <a:xfrm>
            <a:off x="1004888" y="503238"/>
            <a:ext cx="4799012" cy="3600450"/>
          </a:xfrm>
        </p:spPr>
      </p:sp>
    </p:spTree>
    <p:extLst>
      <p:ext uri="{BB962C8B-B14F-4D97-AF65-F5344CB8AC3E}">
        <p14:creationId xmlns:p14="http://schemas.microsoft.com/office/powerpoint/2010/main" val="38583716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2A61D3E9-34F3-4CE1-A7A4-D79289125514}" type="slidenum">
              <a:rPr lang="ja-JP" altLang="en-US" smtClean="0"/>
              <a:pPr/>
              <a:t>9</a:t>
            </a:fld>
            <a:endParaRPr lang="ja-JP" altLang="en-US"/>
          </a:p>
        </p:txBody>
      </p:sp>
      <p:sp>
        <p:nvSpPr>
          <p:cNvPr id="5" name="ノート プレースホルダー 4">
            <a:extLst>
              <a:ext uri="{FF2B5EF4-FFF2-40B4-BE49-F238E27FC236}">
                <a16:creationId xmlns:a16="http://schemas.microsoft.com/office/drawing/2014/main" id="{594E5F01-602F-4F21-8240-052B49828872}"/>
              </a:ext>
            </a:extLst>
          </p:cNvPr>
          <p:cNvSpPr>
            <a:spLocks noGrp="1"/>
          </p:cNvSpPr>
          <p:nvPr>
            <p:ph type="body" idx="1"/>
          </p:nvPr>
        </p:nvSpPr>
        <p:spPr/>
        <p:txBody>
          <a:bodyPr/>
          <a:lstStyle/>
          <a:p>
            <a:pPr algn="just"/>
            <a:r>
              <a:rPr lang="ja-JP" altLang="en-US" dirty="0" smtClean="0"/>
              <a:t>　それでは、ここからは演習を行います。</a:t>
            </a:r>
            <a:endParaRPr lang="en-US" altLang="ja-JP" dirty="0" smtClean="0"/>
          </a:p>
          <a:p>
            <a:pPr algn="just"/>
            <a:r>
              <a:rPr lang="ja-JP" altLang="en-US" dirty="0" smtClean="0"/>
              <a:t>　自校の個別の指導計画を準備してください。（ある場合は、個別の指導計画に作成に関わる自校の資料も準備する。）</a:t>
            </a:r>
            <a:endParaRPr lang="en-US" altLang="ja-JP" dirty="0" smtClean="0"/>
          </a:p>
          <a:p>
            <a:pPr algn="just"/>
            <a:r>
              <a:rPr lang="ja-JP" altLang="en-US" dirty="0" smtClean="0"/>
              <a:t>　この演習では、個別の指導計画の様式、作成・評価等の流れ、実態把握から指導目標や指導内容を設定する進め方などについて指導教諭と確認し、理解することをねらいとしています。</a:t>
            </a:r>
            <a:endParaRPr lang="en-US" altLang="ja-JP" dirty="0" smtClean="0"/>
          </a:p>
          <a:p>
            <a:pPr algn="just"/>
            <a:r>
              <a:rPr lang="ja-JP" altLang="en-US" dirty="0" smtClean="0"/>
              <a:t>　個別の指導計画や関わる資料を基に、スライドに示したことなどについて指導教諭が説明したり、質問を受け付けたりして、受講者が個別の指導計画に基づき、子供への指導や支援ができるようにしましょう。</a:t>
            </a:r>
            <a:endParaRPr lang="en-US" altLang="ja-JP" dirty="0" smtClean="0"/>
          </a:p>
          <a:p>
            <a:pPr algn="just"/>
            <a:endParaRPr lang="en-US" altLang="ja-JP" dirty="0" smtClean="0"/>
          </a:p>
          <a:p>
            <a:pPr algn="just"/>
            <a:r>
              <a:rPr lang="ja-JP" altLang="en-US" dirty="0" smtClean="0"/>
              <a:t>＜演習の進め方の例＞</a:t>
            </a:r>
            <a:endParaRPr lang="en-US" altLang="ja-JP" dirty="0" smtClean="0"/>
          </a:p>
          <a:p>
            <a:pPr algn="just"/>
            <a:r>
              <a:rPr lang="ja-JP" altLang="en-US" dirty="0" smtClean="0"/>
              <a:t>①　自校の個別の指導計画についての確認（</a:t>
            </a:r>
            <a:r>
              <a:rPr lang="en-US" altLang="ja-JP" dirty="0" smtClean="0"/>
              <a:t>10</a:t>
            </a:r>
            <a:r>
              <a:rPr lang="ja-JP" altLang="en-US" dirty="0" smtClean="0"/>
              <a:t>分）</a:t>
            </a:r>
            <a:endParaRPr lang="en-US" altLang="ja-JP" dirty="0" smtClean="0"/>
          </a:p>
          <a:p>
            <a:pPr algn="just"/>
            <a:r>
              <a:rPr lang="ja-JP" altLang="en-US" dirty="0" smtClean="0"/>
              <a:t>・スライドに示した内容を基に、指導教諭から説明する。</a:t>
            </a:r>
            <a:endParaRPr lang="en-US" altLang="ja-JP" dirty="0" smtClean="0"/>
          </a:p>
          <a:p>
            <a:pPr algn="just"/>
            <a:r>
              <a:rPr lang="ja-JP" altLang="en-US" dirty="0" smtClean="0"/>
              <a:t>②　質疑（</a:t>
            </a:r>
            <a:r>
              <a:rPr lang="en-US" altLang="ja-JP" dirty="0" smtClean="0"/>
              <a:t>10</a:t>
            </a:r>
            <a:r>
              <a:rPr lang="ja-JP" altLang="en-US" dirty="0" smtClean="0"/>
              <a:t>分）</a:t>
            </a:r>
            <a:endParaRPr lang="en-US" altLang="ja-JP" dirty="0" smtClean="0"/>
          </a:p>
          <a:p>
            <a:pPr algn="just"/>
            <a:r>
              <a:rPr lang="ja-JP" altLang="en-US" dirty="0" smtClean="0"/>
              <a:t>・受講者から質問する。</a:t>
            </a:r>
            <a:endParaRPr lang="en-US" altLang="ja-JP" dirty="0" smtClean="0"/>
          </a:p>
          <a:p>
            <a:pPr algn="just"/>
            <a:endParaRPr lang="en-US" altLang="ja-JP" dirty="0" smtClean="0"/>
          </a:p>
          <a:p>
            <a:pPr algn="just"/>
            <a:r>
              <a:rPr lang="ja-JP" altLang="en-US" dirty="0" smtClean="0"/>
              <a:t>☆　指導教諭は、受講者が、個別の指導計画について理解して指導や支援を行ったり、作成や評価の</a:t>
            </a:r>
            <a:r>
              <a:rPr lang="ja-JP" altLang="en-US" smtClean="0"/>
              <a:t>参考としたりする</a:t>
            </a:r>
            <a:r>
              <a:rPr lang="ja-JP" altLang="en-US" dirty="0" smtClean="0"/>
              <a:t>ことができるよう、説明の中で、各教科等の指導目標や指導内容を明確にするための手続きや効果的な指導を行うための評価・改善などについて、学校において定めていることのほか、自身が工夫していることや大切にしていることを説明する。</a:t>
            </a:r>
            <a:endParaRPr lang="en-US" altLang="ja-JP" dirty="0" smtClean="0"/>
          </a:p>
          <a:p>
            <a:pPr algn="just"/>
            <a:endParaRPr lang="en-US" altLang="ja-JP" dirty="0" smtClean="0"/>
          </a:p>
          <a:p>
            <a:pPr algn="just"/>
            <a:r>
              <a:rPr lang="ja-JP" altLang="en-US" dirty="0" smtClean="0"/>
              <a:t>（時間経過後）</a:t>
            </a:r>
            <a:endParaRPr lang="en-US" altLang="ja-JP" dirty="0" smtClean="0"/>
          </a:p>
          <a:p>
            <a:pPr algn="just"/>
            <a:r>
              <a:rPr lang="ja-JP" altLang="en-US" dirty="0" smtClean="0"/>
              <a:t>　これで、「個別の指導計画」の研修を終わります。</a:t>
            </a:r>
            <a:endParaRPr lang="en-US" altLang="ja-JP" dirty="0" smtClean="0"/>
          </a:p>
          <a:p>
            <a:pPr algn="just"/>
            <a:endParaRPr lang="en-US" altLang="ja-JP" dirty="0"/>
          </a:p>
        </p:txBody>
      </p:sp>
      <p:sp>
        <p:nvSpPr>
          <p:cNvPr id="6" name="スライド イメージ プレースホルダー 5"/>
          <p:cNvSpPr>
            <a:spLocks noGrp="1" noRot="1" noChangeAspect="1"/>
          </p:cNvSpPr>
          <p:nvPr>
            <p:ph type="sldImg"/>
          </p:nvPr>
        </p:nvSpPr>
        <p:spPr>
          <a:xfrm>
            <a:off x="1004888" y="503238"/>
            <a:ext cx="4799012" cy="3600450"/>
          </a:xfrm>
        </p:spPr>
      </p:sp>
    </p:spTree>
    <p:extLst>
      <p:ext uri="{BB962C8B-B14F-4D97-AF65-F5344CB8AC3E}">
        <p14:creationId xmlns:p14="http://schemas.microsoft.com/office/powerpoint/2010/main" val="849902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1166527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343856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1304497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FD39011-E5D0-41A1-A3A9-7337CCEFF5EB}"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2380719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34EDCD-DBFA-427F-8759-C2E6F6B5316A}"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64298" y="6454154"/>
            <a:ext cx="2057400" cy="365125"/>
          </a:xfrm>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1038064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0F9E174-07B4-49A0-98FA-7E8026ABDCDD}"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18753378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CF93E21-76CA-45D8-A7E2-5F4D7368CCF4}" type="datetime1">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11875188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26DF261-84AE-4A9C-96F9-84CBC85387C8}" type="datetime1">
              <a:rPr kumimoji="1" lang="ja-JP" altLang="en-US" smtClean="0"/>
              <a:t>2024/6/3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1731182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EBE9C94-09F7-4129-A452-C1CBA89D0519}" type="datetime1">
              <a:rPr kumimoji="1" lang="ja-JP" altLang="en-US" smtClean="0"/>
              <a:t>2024/6/3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40144740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D83484-946A-41FF-93A1-F459C3D3E055}" type="datetime1">
              <a:rPr kumimoji="1" lang="ja-JP" altLang="en-US" smtClean="0"/>
              <a:t>2024/6/3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3930104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150110-8C41-421A-BC1D-D110822BAC37}" type="datetime1">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67836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18657099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CA0B81-D65B-4C14-BC20-F5BB1756ACB3}" type="datetime1">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37237066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1A0A06-A313-4D07-B671-0352C99F19B9}"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14651306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80E2BE-1AE3-4CC4-9723-A46A123A0452}"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12228874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lgn="r">
              <a:defRPr/>
            </a:lvl1pPr>
          </a:lstStyle>
          <a:p>
            <a:fld id="{639CA017-471A-4A0A-86E1-A2218EC33776}" type="slidenum">
              <a:rPr lang="ja-JP" altLang="en-US" smtClean="0"/>
              <a:pPr/>
              <a:t>‹#›</a:t>
            </a:fld>
            <a:endParaRPr lang="ja-JP" altLang="en-US"/>
          </a:p>
        </p:txBody>
      </p:sp>
    </p:spTree>
    <p:extLst>
      <p:ext uri="{BB962C8B-B14F-4D97-AF65-F5344CB8AC3E}">
        <p14:creationId xmlns:p14="http://schemas.microsoft.com/office/powerpoint/2010/main" val="31104410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スライド番号プレースホルダー 3"/>
          <p:cNvSpPr>
            <a:spLocks noGrp="1"/>
          </p:cNvSpPr>
          <p:nvPr>
            <p:ph type="sldNum" sz="quarter" idx="10"/>
          </p:nvPr>
        </p:nvSpPr>
        <p:spPr>
          <a:xfrm>
            <a:off x="7086600" y="6492875"/>
            <a:ext cx="2057400" cy="365125"/>
          </a:xfrm>
        </p:spPr>
        <p:txBody>
          <a:bodyPr/>
          <a:lstStyle/>
          <a:p>
            <a:fld id="{55C36A25-2E4A-4D71-ADBC-11EAFB74B0C3}" type="slidenum">
              <a:rPr kumimoji="1" lang="ja-JP" altLang="en-US" smtClean="0"/>
              <a:t>‹#›</a:t>
            </a:fld>
            <a:endParaRPr kumimoji="1" lang="ja-JP" altLang="en-US"/>
          </a:p>
        </p:txBody>
      </p:sp>
    </p:spTree>
    <p:extLst>
      <p:ext uri="{BB962C8B-B14F-4D97-AF65-F5344CB8AC3E}">
        <p14:creationId xmlns:p14="http://schemas.microsoft.com/office/powerpoint/2010/main" val="2978331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39CA017-471A-4A0A-86E1-A2218EC33776}" type="slidenum">
              <a:rPr kumimoji="1" lang="ja-JP" altLang="en-US" smtClean="0"/>
              <a:pPr/>
              <a:t>‹#›</a:t>
            </a:fld>
            <a:endParaRPr kumimoji="1" lang="ja-JP" altLang="en-US"/>
          </a:p>
        </p:txBody>
      </p:sp>
    </p:spTree>
    <p:extLst>
      <p:ext uri="{BB962C8B-B14F-4D97-AF65-F5344CB8AC3E}">
        <p14:creationId xmlns:p14="http://schemas.microsoft.com/office/powerpoint/2010/main" val="12338221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39CA017-471A-4A0A-86E1-A2218EC33776}" type="slidenum">
              <a:rPr kumimoji="1" lang="ja-JP" altLang="en-US" smtClean="0"/>
              <a:pPr/>
              <a:t>‹#›</a:t>
            </a:fld>
            <a:endParaRPr kumimoji="1" lang="ja-JP" altLang="en-US"/>
          </a:p>
        </p:txBody>
      </p:sp>
    </p:spTree>
    <p:extLst>
      <p:ext uri="{BB962C8B-B14F-4D97-AF65-F5344CB8AC3E}">
        <p14:creationId xmlns:p14="http://schemas.microsoft.com/office/powerpoint/2010/main" val="21580837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39CA017-471A-4A0A-86E1-A2218EC33776}" type="slidenum">
              <a:rPr kumimoji="1" lang="ja-JP" altLang="en-US" smtClean="0"/>
              <a:pPr/>
              <a:t>‹#›</a:t>
            </a:fld>
            <a:endParaRPr kumimoji="1" lang="ja-JP" altLang="en-US"/>
          </a:p>
        </p:txBody>
      </p:sp>
    </p:spTree>
    <p:extLst>
      <p:ext uri="{BB962C8B-B14F-4D97-AF65-F5344CB8AC3E}">
        <p14:creationId xmlns:p14="http://schemas.microsoft.com/office/powerpoint/2010/main" val="29551553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39CA017-471A-4A0A-86E1-A2218EC33776}" type="slidenum">
              <a:rPr kumimoji="1" lang="ja-JP" altLang="en-US" smtClean="0"/>
              <a:pPr/>
              <a:t>‹#›</a:t>
            </a:fld>
            <a:endParaRPr kumimoji="1" lang="ja-JP" altLang="en-US"/>
          </a:p>
        </p:txBody>
      </p:sp>
    </p:spTree>
    <p:extLst>
      <p:ext uri="{BB962C8B-B14F-4D97-AF65-F5344CB8AC3E}">
        <p14:creationId xmlns:p14="http://schemas.microsoft.com/office/powerpoint/2010/main" val="13303307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955305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7983405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39CA017-471A-4A0A-86E1-A2218EC33776}" type="slidenum">
              <a:rPr kumimoji="1" lang="ja-JP" altLang="en-US" smtClean="0"/>
              <a:pPr/>
              <a:t>‹#›</a:t>
            </a:fld>
            <a:endParaRPr kumimoji="1" lang="ja-JP" altLang="en-US"/>
          </a:p>
        </p:txBody>
      </p:sp>
    </p:spTree>
    <p:extLst>
      <p:ext uri="{BB962C8B-B14F-4D97-AF65-F5344CB8AC3E}">
        <p14:creationId xmlns:p14="http://schemas.microsoft.com/office/powerpoint/2010/main" val="39161471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39CA017-471A-4A0A-86E1-A2218EC33776}" type="slidenum">
              <a:rPr kumimoji="1" lang="ja-JP" altLang="en-US" smtClean="0"/>
              <a:pPr/>
              <a:t>‹#›</a:t>
            </a:fld>
            <a:endParaRPr kumimoji="1" lang="ja-JP" altLang="en-US"/>
          </a:p>
        </p:txBody>
      </p:sp>
    </p:spTree>
    <p:extLst>
      <p:ext uri="{BB962C8B-B14F-4D97-AF65-F5344CB8AC3E}">
        <p14:creationId xmlns:p14="http://schemas.microsoft.com/office/powerpoint/2010/main" val="5164734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39CA017-471A-4A0A-86E1-A2218EC33776}" type="slidenum">
              <a:rPr kumimoji="1" lang="ja-JP" altLang="en-US" smtClean="0"/>
              <a:pPr/>
              <a:t>‹#›</a:t>
            </a:fld>
            <a:endParaRPr kumimoji="1" lang="ja-JP" altLang="en-US"/>
          </a:p>
        </p:txBody>
      </p:sp>
    </p:spTree>
    <p:extLst>
      <p:ext uri="{BB962C8B-B14F-4D97-AF65-F5344CB8AC3E}">
        <p14:creationId xmlns:p14="http://schemas.microsoft.com/office/powerpoint/2010/main" val="6471777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39CA017-471A-4A0A-86E1-A2218EC33776}" type="slidenum">
              <a:rPr kumimoji="1" lang="ja-JP" altLang="en-US" smtClean="0"/>
              <a:pPr/>
              <a:t>‹#›</a:t>
            </a:fld>
            <a:endParaRPr kumimoji="1" lang="ja-JP" altLang="en-US"/>
          </a:p>
        </p:txBody>
      </p:sp>
    </p:spTree>
    <p:extLst>
      <p:ext uri="{BB962C8B-B14F-4D97-AF65-F5344CB8AC3E}">
        <p14:creationId xmlns:p14="http://schemas.microsoft.com/office/powerpoint/2010/main" val="7741980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4451747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9EC7830-08D5-4D18-AB12-2D3F5ACF8C33}"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AF0086-9045-4662-A687-F3B08DE3FA78}" type="slidenum">
              <a:rPr kumimoji="1" lang="ja-JP" altLang="en-US" smtClean="0"/>
              <a:t>‹#›</a:t>
            </a:fld>
            <a:endParaRPr kumimoji="1" lang="ja-JP" altLang="en-US"/>
          </a:p>
        </p:txBody>
      </p:sp>
    </p:spTree>
    <p:extLst>
      <p:ext uri="{BB962C8B-B14F-4D97-AF65-F5344CB8AC3E}">
        <p14:creationId xmlns:p14="http://schemas.microsoft.com/office/powerpoint/2010/main" val="5073119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EC7830-08D5-4D18-AB12-2D3F5ACF8C33}"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AF0086-9045-4662-A687-F3B08DE3FA78}" type="slidenum">
              <a:rPr kumimoji="1" lang="ja-JP" altLang="en-US" smtClean="0"/>
              <a:t>‹#›</a:t>
            </a:fld>
            <a:endParaRPr kumimoji="1" lang="ja-JP" altLang="en-US"/>
          </a:p>
        </p:txBody>
      </p:sp>
    </p:spTree>
    <p:extLst>
      <p:ext uri="{BB962C8B-B14F-4D97-AF65-F5344CB8AC3E}">
        <p14:creationId xmlns:p14="http://schemas.microsoft.com/office/powerpoint/2010/main" val="11735940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EC7830-08D5-4D18-AB12-2D3F5ACF8C33}"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AF0086-9045-4662-A687-F3B08DE3FA78}" type="slidenum">
              <a:rPr kumimoji="1" lang="ja-JP" altLang="en-US" smtClean="0"/>
              <a:t>‹#›</a:t>
            </a:fld>
            <a:endParaRPr kumimoji="1" lang="ja-JP" altLang="en-US"/>
          </a:p>
        </p:txBody>
      </p:sp>
    </p:spTree>
    <p:extLst>
      <p:ext uri="{BB962C8B-B14F-4D97-AF65-F5344CB8AC3E}">
        <p14:creationId xmlns:p14="http://schemas.microsoft.com/office/powerpoint/2010/main" val="10664084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EC7830-08D5-4D18-AB12-2D3F5ACF8C33}" type="datetimeFigureOut">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AF0086-9045-4662-A687-F3B08DE3FA78}" type="slidenum">
              <a:rPr kumimoji="1" lang="ja-JP" altLang="en-US" smtClean="0"/>
              <a:t>‹#›</a:t>
            </a:fld>
            <a:endParaRPr kumimoji="1" lang="ja-JP" altLang="en-US"/>
          </a:p>
        </p:txBody>
      </p:sp>
    </p:spTree>
    <p:extLst>
      <p:ext uri="{BB962C8B-B14F-4D97-AF65-F5344CB8AC3E}">
        <p14:creationId xmlns:p14="http://schemas.microsoft.com/office/powerpoint/2010/main" val="27931570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9EC7830-08D5-4D18-AB12-2D3F5ACF8C33}" type="datetimeFigureOut">
              <a:rPr kumimoji="1" lang="ja-JP" altLang="en-US" smtClean="0"/>
              <a:t>2024/6/3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FAF0086-9045-4662-A687-F3B08DE3FA78}"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166963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395205959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9EC7830-08D5-4D18-AB12-2D3F5ACF8C33}" type="datetimeFigureOut">
              <a:rPr kumimoji="1" lang="ja-JP" altLang="en-US" smtClean="0"/>
              <a:t>2024/6/3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FAF0086-9045-4662-A687-F3B08DE3FA78}"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4325194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C7830-08D5-4D18-AB12-2D3F5ACF8C33}" type="datetimeFigureOut">
              <a:rPr kumimoji="1" lang="ja-JP" altLang="en-US" smtClean="0"/>
              <a:t>2024/6/3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FAF0086-9045-4662-A687-F3B08DE3FA78}" type="slidenum">
              <a:rPr kumimoji="1" lang="ja-JP" altLang="en-US" smtClean="0"/>
              <a:t>‹#›</a:t>
            </a:fld>
            <a:endParaRPr kumimoji="1" lang="ja-JP" altLang="en-US"/>
          </a:p>
        </p:txBody>
      </p:sp>
    </p:spTree>
    <p:extLst>
      <p:ext uri="{BB962C8B-B14F-4D97-AF65-F5344CB8AC3E}">
        <p14:creationId xmlns:p14="http://schemas.microsoft.com/office/powerpoint/2010/main" val="42824309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EC7830-08D5-4D18-AB12-2D3F5ACF8C33}" type="datetimeFigureOut">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AF0086-9045-4662-A687-F3B08DE3FA78}" type="slidenum">
              <a:rPr kumimoji="1" lang="ja-JP" altLang="en-US" smtClean="0"/>
              <a:t>‹#›</a:t>
            </a:fld>
            <a:endParaRPr kumimoji="1" lang="ja-JP" altLang="en-US"/>
          </a:p>
        </p:txBody>
      </p:sp>
    </p:spTree>
    <p:extLst>
      <p:ext uri="{BB962C8B-B14F-4D97-AF65-F5344CB8AC3E}">
        <p14:creationId xmlns:p14="http://schemas.microsoft.com/office/powerpoint/2010/main" val="6605470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EC7830-08D5-4D18-AB12-2D3F5ACF8C33}" type="datetimeFigureOut">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AF0086-9045-4662-A687-F3B08DE3FA78}" type="slidenum">
              <a:rPr kumimoji="1" lang="ja-JP" altLang="en-US" smtClean="0"/>
              <a:t>‹#›</a:t>
            </a:fld>
            <a:endParaRPr kumimoji="1" lang="ja-JP" altLang="en-US"/>
          </a:p>
        </p:txBody>
      </p:sp>
    </p:spTree>
    <p:extLst>
      <p:ext uri="{BB962C8B-B14F-4D97-AF65-F5344CB8AC3E}">
        <p14:creationId xmlns:p14="http://schemas.microsoft.com/office/powerpoint/2010/main" val="35391128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EC7830-08D5-4D18-AB12-2D3F5ACF8C33}"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AF0086-9045-4662-A687-F3B08DE3FA78}" type="slidenum">
              <a:rPr kumimoji="1" lang="ja-JP" altLang="en-US" smtClean="0"/>
              <a:t>‹#›</a:t>
            </a:fld>
            <a:endParaRPr kumimoji="1" lang="ja-JP" altLang="en-US"/>
          </a:p>
        </p:txBody>
      </p:sp>
    </p:spTree>
    <p:extLst>
      <p:ext uri="{BB962C8B-B14F-4D97-AF65-F5344CB8AC3E}">
        <p14:creationId xmlns:p14="http://schemas.microsoft.com/office/powerpoint/2010/main" val="48940972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9EC7830-08D5-4D18-AB12-2D3F5ACF8C33}"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AF0086-9045-4662-A687-F3B08DE3FA78}" type="slidenum">
              <a:rPr kumimoji="1" lang="ja-JP" altLang="en-US" smtClean="0"/>
              <a:t>‹#›</a:t>
            </a:fld>
            <a:endParaRPr kumimoji="1" lang="ja-JP" altLang="en-US"/>
          </a:p>
        </p:txBody>
      </p:sp>
    </p:spTree>
    <p:extLst>
      <p:ext uri="{BB962C8B-B14F-4D97-AF65-F5344CB8AC3E}">
        <p14:creationId xmlns:p14="http://schemas.microsoft.com/office/powerpoint/2010/main" val="330274651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50FE2A-A1A1-4613-9208-339CAC8F74AD}"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C35AD2-8B7B-4CF4-BC66-4791DB21DCBF}"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80118870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FE68321-3810-4513-B866-891ACA031014}"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C35AD2-8B7B-4CF4-BC66-4791DB21DCBF}"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56208082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6B8B52-E6F5-4557-9D4D-863C0DDD24A5}"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C35AD2-8B7B-4CF4-BC66-4791DB21DCBF}"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5655076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F77CCD1-A936-4FA7-898E-38036B7D68BC}"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C35AD2-8B7B-4CF4-BC66-4791DB21DCBF}"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812639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262182372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4C842F4-16F4-4F05-BC04-19E5853B835C}"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C35AD2-8B7B-4CF4-BC66-4791DB21DCBF}"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13684004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0996830-B881-4A37-9E81-BE5A69EB8B07}"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C35AD2-8B7B-4CF4-BC66-4791DB21DCBF}"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409430067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0956CA4-E03C-418D-9268-E17D1054D0ED}"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C35AD2-8B7B-4CF4-BC66-4791DB21DCBF}"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07049047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D8AD6D1-C73B-4006-9222-665575C06FE2}"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C35AD2-8B7B-4CF4-BC66-4791DB21DCBF}"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65284031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127A0EC-0270-4145-9CC2-5B2060E59E4F}"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C35AD2-8B7B-4CF4-BC66-4791DB21DCBF}"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42882315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1415DB9-4E7F-40E9-8459-B6C0A5930C96}"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C35AD2-8B7B-4CF4-BC66-4791DB21DCBF}"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406698490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7E921CB-433F-4876-B259-DF0D2317A1BC}"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C35AD2-8B7B-4CF4-BC66-4791DB21DCBF}"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293128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3728564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1883268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370444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999815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1431688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B51D1C-608F-488F-83BE-47F499848CF6}" type="datetime1">
              <a:rPr kumimoji="1" lang="ja-JP" altLang="en-US" smtClean="0"/>
              <a:t>2024/6/3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60114" y="645400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5C82A-3C9A-492C-BD9D-7C6867127DF0}" type="slidenum">
              <a:rPr kumimoji="1" lang="ja-JP" altLang="en-US" smtClean="0"/>
              <a:t>‹#›</a:t>
            </a:fld>
            <a:endParaRPr kumimoji="1" lang="ja-JP" altLang="en-US"/>
          </a:p>
        </p:txBody>
      </p:sp>
    </p:spTree>
    <p:extLst>
      <p:ext uri="{BB962C8B-B14F-4D97-AF65-F5344CB8AC3E}">
        <p14:creationId xmlns:p14="http://schemas.microsoft.com/office/powerpoint/2010/main" val="3767962550"/>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プレースホルダー 6">
            <a:extLst>
              <a:ext uri="{FF2B5EF4-FFF2-40B4-BE49-F238E27FC236}">
                <a16:creationId xmlns:a16="http://schemas.microsoft.com/office/drawing/2014/main" id="{592E3980-9D13-164B-BA71-32C4DF9E4712}"/>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2" name="スライド番号プレースホルダー 1"/>
          <p:cNvSpPr>
            <a:spLocks noGrp="1"/>
          </p:cNvSpPr>
          <p:nvPr>
            <p:ph type="sldNum" sz="quarter" idx="4"/>
          </p:nvPr>
        </p:nvSpPr>
        <p:spPr>
          <a:xfrm>
            <a:off x="6948264" y="6331844"/>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36A25-2E4A-4D71-ADBC-11EAFB74B0C3}" type="slidenum">
              <a:rPr kumimoji="1" lang="ja-JP" altLang="en-US" smtClean="0"/>
              <a:t>‹#›</a:t>
            </a:fld>
            <a:endParaRPr kumimoji="1" lang="ja-JP" altLang="en-US"/>
          </a:p>
        </p:txBody>
      </p:sp>
    </p:spTree>
    <p:extLst>
      <p:ext uri="{BB962C8B-B14F-4D97-AF65-F5344CB8AC3E}">
        <p14:creationId xmlns:p14="http://schemas.microsoft.com/office/powerpoint/2010/main" val="399110926"/>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D9EC7830-08D5-4D18-AB12-2D3F5ACF8C33}" type="datetimeFigureOut">
              <a:rPr kumimoji="1" lang="ja-JP" altLang="en-US" smtClean="0"/>
              <a:t>2024/6/3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9FAF0086-9045-4662-A687-F3B08DE3FA78}" type="slidenum">
              <a:rPr kumimoji="1" lang="ja-JP" altLang="en-US" smtClean="0"/>
              <a:t>‹#›</a:t>
            </a:fld>
            <a:endParaRPr kumimoji="1" lang="ja-JP" altLang="en-US"/>
          </a:p>
        </p:txBody>
      </p:sp>
    </p:spTree>
    <p:extLst>
      <p:ext uri="{BB962C8B-B14F-4D97-AF65-F5344CB8AC3E}">
        <p14:creationId xmlns:p14="http://schemas.microsoft.com/office/powerpoint/2010/main" val="1500291042"/>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DB7E5EF8-8938-4BF5-99E6-1411D3E845CC}" type="datetime1">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5C35AD2-8B7B-4CF4-BC66-4791DB21DCBF}"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484041090"/>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2425" y="2370484"/>
            <a:ext cx="7862925" cy="1530388"/>
          </a:xfrm>
          <a:solidFill>
            <a:schemeClr val="accent2">
              <a:lumMod val="20000"/>
              <a:lumOff val="80000"/>
            </a:schemeClr>
          </a:solidFill>
          <a:ln w="139700" cmpd="dbl">
            <a:solidFill>
              <a:srgbClr val="FF9B9B"/>
            </a:solidFill>
          </a:ln>
          <a:effectLst>
            <a:outerShdw blurRad="279400" dist="38100" dir="2700000" algn="tl" rotWithShape="0">
              <a:prstClr val="black">
                <a:alpha val="40000"/>
              </a:prstClr>
            </a:outerShdw>
          </a:effectLst>
        </p:spPr>
        <p:txBody>
          <a:bodyPr anchor="ctr">
            <a:noAutofit/>
          </a:bodyPr>
          <a:lstStyle/>
          <a:p>
            <a:pPr>
              <a:lnSpc>
                <a:spcPct val="100000"/>
              </a:lnSpc>
            </a:pPr>
            <a:r>
              <a:rPr kumimoji="1" lang="ja-JP" altLang="en-US" sz="4000" b="1" dirty="0">
                <a:latin typeface="+mj-ea"/>
                <a:cs typeface="メイリオ" panose="020B0604030504040204" pitchFamily="50" charset="-128"/>
              </a:rPr>
              <a:t>個別の指導計画</a:t>
            </a:r>
            <a:endParaRPr kumimoji="1" lang="ja-JP" altLang="en-US" sz="2800" b="1" dirty="0">
              <a:latin typeface="+mj-ea"/>
              <a:cs typeface="メイリオ" panose="020B0604030504040204" pitchFamily="50" charset="-128"/>
            </a:endParaRPr>
          </a:p>
        </p:txBody>
      </p:sp>
      <p:sp>
        <p:nvSpPr>
          <p:cNvPr id="3" name="サブタイトル 2">
            <a:extLst>
              <a:ext uri="{FF2B5EF4-FFF2-40B4-BE49-F238E27FC236}">
                <a16:creationId xmlns:a16="http://schemas.microsoft.com/office/drawing/2014/main" id="{B8855FB2-21AD-3700-AD86-3A1C9C776F36}"/>
              </a:ext>
            </a:extLst>
          </p:cNvPr>
          <p:cNvSpPr>
            <a:spLocks noGrp="1"/>
          </p:cNvSpPr>
          <p:nvPr/>
        </p:nvSpPr>
        <p:spPr>
          <a:xfrm>
            <a:off x="652425" y="405880"/>
            <a:ext cx="6552228" cy="431718"/>
          </a:xfrm>
          <a:prstGeom prst="rect">
            <a:avLst/>
          </a:prstGeom>
        </p:spPr>
        <p:txBody>
          <a:bodyPr vert="horz" lIns="91440" tIns="45720" rIns="91440" bIns="45720" rtlCol="0" anchor="ctr">
            <a:norm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特別支援学校教員スタート・プログラム（試案）</a:t>
            </a:r>
          </a:p>
        </p:txBody>
      </p:sp>
      <p:sp>
        <p:nvSpPr>
          <p:cNvPr id="5" name="正方形/長方形 3">
            <a:extLst>
              <a:ext uri="{FF2B5EF4-FFF2-40B4-BE49-F238E27FC236}">
                <a16:creationId xmlns:a16="http://schemas.microsoft.com/office/drawing/2014/main" id="{1C810D10-8BF7-A1B4-5DA3-BB028654CF2D}"/>
              </a:ext>
            </a:extLst>
          </p:cNvPr>
          <p:cNvSpPr/>
          <p:nvPr/>
        </p:nvSpPr>
        <p:spPr>
          <a:xfrm>
            <a:off x="652424" y="837598"/>
            <a:ext cx="4986375" cy="457802"/>
          </a:xfrm>
          <a:prstGeom prst="roundRect">
            <a:avLst>
              <a:gd name="adj" fmla="val 50000"/>
            </a:avLst>
          </a:prstGeom>
          <a:solidFill>
            <a:schemeClr val="accent4"/>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b="1" kern="100" dirty="0">
                <a:solidFill>
                  <a:srgbClr val="000000"/>
                </a:solidFill>
                <a:effectLst/>
                <a:ea typeface="ＭＳ ゴシック" panose="020B0609070205080204" pitchFamily="49" charset="-128"/>
                <a:cs typeface="Times New Roman" panose="02020603050405020304" pitchFamily="18" charset="0"/>
              </a:rPr>
              <a:t>〔セクションⅠ〕基礎基本の理解度アップ</a:t>
            </a:r>
            <a:endParaRPr lang="ja-JP" sz="2400" kern="100" dirty="0">
              <a:effectLst/>
              <a:cs typeface="Times New Roman" panose="02020603050405020304" pitchFamily="18" charset="0"/>
            </a:endParaRPr>
          </a:p>
        </p:txBody>
      </p:sp>
      <p:sp>
        <p:nvSpPr>
          <p:cNvPr id="6" name="スライド番号プレースホルダー 1"/>
          <p:cNvSpPr>
            <a:spLocks noGrp="1"/>
          </p:cNvSpPr>
          <p:nvPr>
            <p:ph type="sldNum" sz="quarter" idx="12"/>
          </p:nvPr>
        </p:nvSpPr>
        <p:spPr>
          <a:xfrm>
            <a:off x="6870700" y="6393073"/>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rPr>
              <a:t>１</a:t>
            </a:r>
            <a:endParaRPr kumimoji="1" lang="ja-JP" altLang="en-US" sz="1200" b="0" i="0" u="none" strike="noStrike" kern="1200" cap="none" spc="0" normalizeH="0" baseline="0" noProof="0" dirty="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5958451" y="5512093"/>
            <a:ext cx="2767804" cy="923330"/>
          </a:xfrm>
          <a:prstGeom prst="rect">
            <a:avLst/>
          </a:prstGeom>
          <a:noFill/>
        </p:spPr>
        <p:txBody>
          <a:bodyPr wrap="square" rtlCol="0">
            <a:spAutoFit/>
          </a:bodyPr>
          <a:lstStyle/>
          <a:p>
            <a:pPr algn="ctr"/>
            <a:r>
              <a:rPr lang="ja-JP" altLang="en-US" dirty="0" smtClean="0"/>
              <a:t>研修動画は</a:t>
            </a:r>
            <a:endParaRPr lang="en-US" altLang="ja-JP" dirty="0" smtClean="0"/>
          </a:p>
          <a:p>
            <a:pPr algn="ctr"/>
            <a:r>
              <a:rPr lang="ja-JP" altLang="en-US" dirty="0" smtClean="0"/>
              <a:t>二次元コードを</a:t>
            </a:r>
            <a:r>
              <a:rPr kumimoji="1" lang="ja-JP" altLang="en-US" dirty="0" smtClean="0"/>
              <a:t>読込み</a:t>
            </a:r>
            <a:endParaRPr kumimoji="1" lang="en-US" altLang="ja-JP" dirty="0" smtClean="0"/>
          </a:p>
          <a:p>
            <a:pPr algn="ctr"/>
            <a:r>
              <a:rPr kumimoji="1" lang="ja-JP" altLang="en-US" dirty="0" smtClean="0"/>
              <a:t>又は、説明原稿を参照</a:t>
            </a:r>
            <a:endParaRPr kumimoji="1" lang="ja-JP" altLang="en-US" dirty="0"/>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0201" y="5354633"/>
            <a:ext cx="1238250" cy="1238250"/>
          </a:xfrm>
          <a:prstGeom prst="rect">
            <a:avLst/>
          </a:prstGeom>
          <a:ln>
            <a:solidFill>
              <a:schemeClr val="tx1"/>
            </a:solidFill>
          </a:ln>
        </p:spPr>
      </p:pic>
    </p:spTree>
    <p:extLst>
      <p:ext uri="{BB962C8B-B14F-4D97-AF65-F5344CB8AC3E}">
        <p14:creationId xmlns:p14="http://schemas.microsoft.com/office/powerpoint/2010/main" val="2521594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8"/>
          <p:cNvSpPr>
            <a:spLocks noGrp="1" noChangeArrowheads="1"/>
          </p:cNvSpPr>
          <p:nvPr>
            <p:ph type="body" idx="1"/>
          </p:nvPr>
        </p:nvSpPr>
        <p:spPr>
          <a:xfrm>
            <a:off x="323528" y="1946254"/>
            <a:ext cx="8568952" cy="4446819"/>
          </a:xfrm>
          <a:solidFill>
            <a:schemeClr val="accent6">
              <a:lumMod val="20000"/>
              <a:lumOff val="80000"/>
            </a:schemeClr>
          </a:solidFill>
          <a:ln>
            <a:solidFill>
              <a:schemeClr val="tx1"/>
            </a:solidFill>
          </a:ln>
        </p:spPr>
        <p:style>
          <a:lnRef idx="1">
            <a:schemeClr val="accent5"/>
          </a:lnRef>
          <a:fillRef idx="2">
            <a:schemeClr val="accent5"/>
          </a:fillRef>
          <a:effectRef idx="1">
            <a:schemeClr val="accent5"/>
          </a:effectRef>
          <a:fontRef idx="minor">
            <a:schemeClr val="dk1"/>
          </a:fontRef>
        </p:style>
        <p:txBody>
          <a:bodyPr tIns="36000" bIns="36000" rtlCol="0" anchor="ctr">
            <a:noAutofit/>
          </a:bodyPr>
          <a:lstStyle/>
          <a:p>
            <a:pPr marL="0" indent="0">
              <a:buNone/>
              <a:defRPr/>
            </a:pPr>
            <a:r>
              <a:rPr lang="en-US" altLang="ja-JP" sz="2800" b="1" dirty="0">
                <a:solidFill>
                  <a:schemeClr val="tx1"/>
                </a:solidFill>
                <a:latin typeface="ＭＳ ゴシック" panose="020B0609070205080204" pitchFamily="49" charset="-128"/>
                <a:ea typeface="ＭＳ ゴシック" panose="020B0609070205080204" pitchFamily="49" charset="-128"/>
              </a:rPr>
              <a:t>○</a:t>
            </a:r>
            <a:r>
              <a:rPr lang="ja-JP" altLang="en-US" sz="2800" b="1" dirty="0">
                <a:solidFill>
                  <a:schemeClr val="tx1"/>
                </a:solidFill>
                <a:latin typeface="ＭＳ ゴシック" panose="020B0609070205080204" pitchFamily="49" charset="-128"/>
                <a:ea typeface="ＭＳ ゴシック" panose="020B0609070205080204" pitchFamily="49" charset="-128"/>
              </a:rPr>
              <a:t>　個別の指導計画の役割</a:t>
            </a:r>
            <a:r>
              <a:rPr lang="ja-JP" altLang="en-US" sz="2800" b="1" dirty="0">
                <a:solidFill>
                  <a:schemeClr val="tx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p>
          <a:p>
            <a:pPr marL="0" indent="0">
              <a:lnSpc>
                <a:spcPts val="2500"/>
              </a:lnSpc>
              <a:buNone/>
              <a:defRPr/>
            </a:pPr>
            <a:r>
              <a:rPr lang="ja-JP" altLang="en-US" sz="2400" dirty="0">
                <a:latin typeface="HG丸ｺﾞｼｯｸM-PRO" panose="020F0600000000000000" pitchFamily="50" charset="-128"/>
                <a:ea typeface="HG丸ｺﾞｼｯｸM-PRO" panose="020F0600000000000000" pitchFamily="50" charset="-128"/>
              </a:rPr>
              <a:t>　　児童生徒個々の</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個性や能力を最大限に生かし、伸ばす</a:t>
            </a:r>
            <a:r>
              <a:rPr lang="ja-JP" altLang="en-US" sz="2400" dirty="0">
                <a:latin typeface="HG丸ｺﾞｼｯｸM-PRO" panose="020F0600000000000000" pitchFamily="50" charset="-128"/>
                <a:ea typeface="HG丸ｺﾞｼｯｸM-PRO" panose="020F0600000000000000" pitchFamily="50" charset="-128"/>
              </a:rPr>
              <a:t>と　　</a:t>
            </a:r>
            <a:endParaRPr lang="en-US" altLang="ja-JP" sz="2400" dirty="0">
              <a:latin typeface="HG丸ｺﾞｼｯｸM-PRO" panose="020F0600000000000000" pitchFamily="50" charset="-128"/>
              <a:ea typeface="HG丸ｺﾞｼｯｸM-PRO" panose="020F0600000000000000" pitchFamily="50" charset="-128"/>
            </a:endParaRPr>
          </a:p>
          <a:p>
            <a:pPr marL="0" indent="0">
              <a:lnSpc>
                <a:spcPts val="2500"/>
              </a:lnSpc>
              <a:buNone/>
              <a:defRPr/>
            </a:pPr>
            <a:r>
              <a:rPr lang="ja-JP" altLang="en-US" sz="2400" dirty="0">
                <a:latin typeface="HG丸ｺﾞｼｯｸM-PRO" panose="020F0600000000000000" pitchFamily="50" charset="-128"/>
                <a:ea typeface="HG丸ｺﾞｼｯｸM-PRO" panose="020F0600000000000000" pitchFamily="50" charset="-128"/>
              </a:rPr>
              <a:t>　いう教育観に立ち、一人一人の「生きる力」を育てる</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きめ</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pPr marL="0" indent="0">
              <a:lnSpc>
                <a:spcPts val="2500"/>
              </a:lnSpc>
              <a:buNone/>
              <a:defRPr/>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　細かい指導の基盤</a:t>
            </a:r>
            <a:r>
              <a:rPr lang="ja-JP" altLang="en-US" sz="2400" dirty="0">
                <a:latin typeface="HG丸ｺﾞｼｯｸM-PRO" panose="020F0600000000000000" pitchFamily="50" charset="-128"/>
                <a:ea typeface="HG丸ｺﾞｼｯｸM-PRO" panose="020F0600000000000000" pitchFamily="50" charset="-128"/>
              </a:rPr>
              <a:t>となるもの</a:t>
            </a:r>
            <a:endParaRPr lang="en-US" altLang="ja-JP" sz="2400" dirty="0">
              <a:latin typeface="HG丸ｺﾞｼｯｸM-PRO" panose="020F0600000000000000" pitchFamily="50" charset="-128"/>
              <a:ea typeface="HG丸ｺﾞｼｯｸM-PRO" panose="020F0600000000000000" pitchFamily="50" charset="-128"/>
            </a:endParaRPr>
          </a:p>
          <a:p>
            <a:pPr marL="0" indent="0">
              <a:lnSpc>
                <a:spcPts val="1000"/>
              </a:lnSpc>
              <a:buNone/>
              <a:defRPr/>
            </a:pPr>
            <a:endParaRPr lang="en-US" altLang="ja-JP" sz="2400" dirty="0">
              <a:latin typeface="HG丸ｺﾞｼｯｸM-PRO" panose="020F0600000000000000" pitchFamily="50" charset="-128"/>
              <a:ea typeface="HG丸ｺﾞｼｯｸM-PRO" panose="020F0600000000000000" pitchFamily="50" charset="-128"/>
            </a:endParaRPr>
          </a:p>
          <a:p>
            <a:pPr marL="0" indent="0">
              <a:buNone/>
              <a:defRPr/>
            </a:pPr>
            <a:r>
              <a:rPr lang="en-US" altLang="ja-JP" sz="2800" b="1" dirty="0">
                <a:solidFill>
                  <a:schemeClr val="tx1"/>
                </a:solidFill>
                <a:latin typeface="ＭＳ ゴシック" panose="020B0609070205080204" pitchFamily="49" charset="-128"/>
                <a:ea typeface="ＭＳ ゴシック" panose="020B0609070205080204" pitchFamily="49" charset="-128"/>
              </a:rPr>
              <a:t>○</a:t>
            </a:r>
            <a:r>
              <a:rPr lang="ja-JP" altLang="en-US" sz="2800" b="1" dirty="0">
                <a:solidFill>
                  <a:schemeClr val="tx1"/>
                </a:solidFill>
                <a:latin typeface="ＭＳ ゴシック" panose="020B0609070205080204" pitchFamily="49" charset="-128"/>
                <a:ea typeface="ＭＳ ゴシック" panose="020B0609070205080204" pitchFamily="49" charset="-128"/>
              </a:rPr>
              <a:t>　指導を最適化する</a:t>
            </a:r>
            <a:r>
              <a:rPr lang="ja-JP" altLang="en-US" sz="2800" b="1" dirty="0">
                <a:solidFill>
                  <a:schemeClr val="tx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p>
          <a:p>
            <a:pPr marL="0" indent="0">
              <a:lnSpc>
                <a:spcPts val="2500"/>
              </a:lnSpc>
              <a:buNone/>
              <a:defRPr/>
            </a:pPr>
            <a:r>
              <a:rPr lang="ja-JP" altLang="en-US" sz="2400" dirty="0">
                <a:latin typeface="HG丸ｺﾞｼｯｸM-PRO" panose="020F0600000000000000" pitchFamily="50" charset="-128"/>
                <a:ea typeface="HG丸ｺﾞｼｯｸM-PRO" panose="020F0600000000000000" pitchFamily="50" charset="-128"/>
              </a:rPr>
              <a:t>　　一人一人の障がいの状態や発達の段階等に応じて指導を</a:t>
            </a:r>
            <a:endParaRPr lang="en-US" altLang="ja-JP" sz="2400" dirty="0">
              <a:latin typeface="HG丸ｺﾞｼｯｸM-PRO" panose="020F0600000000000000" pitchFamily="50" charset="-128"/>
              <a:ea typeface="HG丸ｺﾞｼｯｸM-PRO" panose="020F0600000000000000" pitchFamily="50" charset="-128"/>
            </a:endParaRPr>
          </a:p>
          <a:p>
            <a:pPr marL="0" indent="0">
              <a:lnSpc>
                <a:spcPts val="2500"/>
              </a:lnSpc>
              <a:buNone/>
              <a:defRPr/>
            </a:pPr>
            <a:r>
              <a:rPr lang="ja-JP" altLang="en-US" sz="2400" dirty="0">
                <a:latin typeface="HG丸ｺﾞｼｯｸM-PRO" panose="020F0600000000000000" pitchFamily="50" charset="-128"/>
                <a:ea typeface="HG丸ｺﾞｼｯｸM-PRO" panose="020F0600000000000000" pitchFamily="50" charset="-128"/>
              </a:rPr>
              <a:t>　具体化する</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「個別化」</a:t>
            </a:r>
            <a:r>
              <a:rPr lang="ja-JP" altLang="en-US" sz="2400" dirty="0">
                <a:latin typeface="HG丸ｺﾞｼｯｸM-PRO" panose="020F0600000000000000" pitchFamily="50" charset="-128"/>
                <a:ea typeface="HG丸ｺﾞｼｯｸM-PRO" panose="020F0600000000000000" pitchFamily="50" charset="-128"/>
              </a:rPr>
              <a:t>と、個々の個性を生かす、伸ばすと</a:t>
            </a:r>
            <a:endParaRPr lang="en-US" altLang="ja-JP" sz="2400" dirty="0">
              <a:latin typeface="HG丸ｺﾞｼｯｸM-PRO" panose="020F0600000000000000" pitchFamily="50" charset="-128"/>
              <a:ea typeface="HG丸ｺﾞｼｯｸM-PRO" panose="020F0600000000000000" pitchFamily="50" charset="-128"/>
            </a:endParaRPr>
          </a:p>
          <a:p>
            <a:pPr marL="0" indent="0">
              <a:lnSpc>
                <a:spcPts val="2500"/>
              </a:lnSpc>
              <a:buNone/>
              <a:defRPr/>
            </a:pPr>
            <a:r>
              <a:rPr lang="ja-JP" altLang="en-US" sz="2400" dirty="0">
                <a:latin typeface="HG丸ｺﾞｼｯｸM-PRO" panose="020F0600000000000000" pitchFamily="50" charset="-128"/>
                <a:ea typeface="HG丸ｺﾞｼｯｸM-PRO" panose="020F0600000000000000" pitchFamily="50" charset="-128"/>
              </a:rPr>
              <a:t>　いう</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「個性化」</a:t>
            </a:r>
            <a:r>
              <a:rPr lang="ja-JP" altLang="en-US" sz="2400" dirty="0">
                <a:latin typeface="HG丸ｺﾞｼｯｸM-PRO" panose="020F0600000000000000" pitchFamily="50" charset="-128"/>
                <a:ea typeface="HG丸ｺﾞｼｯｸM-PRO" panose="020F0600000000000000" pitchFamily="50" charset="-128"/>
              </a:rPr>
              <a:t>の観点から、個々の指導を最適なものへと</a:t>
            </a:r>
            <a:endParaRPr lang="en-US" altLang="ja-JP" sz="2400" dirty="0">
              <a:latin typeface="HG丸ｺﾞｼｯｸM-PRO" panose="020F0600000000000000" pitchFamily="50" charset="-128"/>
              <a:ea typeface="HG丸ｺﾞｼｯｸM-PRO" panose="020F0600000000000000" pitchFamily="50" charset="-128"/>
            </a:endParaRPr>
          </a:p>
          <a:p>
            <a:pPr marL="0" indent="0">
              <a:lnSpc>
                <a:spcPts val="2500"/>
              </a:lnSpc>
              <a:buNone/>
              <a:defRPr/>
            </a:pPr>
            <a:r>
              <a:rPr lang="ja-JP" altLang="en-US" sz="2400" dirty="0">
                <a:latin typeface="HG丸ｺﾞｼｯｸM-PRO" panose="020F0600000000000000" pitchFamily="50" charset="-128"/>
                <a:ea typeface="HG丸ｺﾞｼｯｸM-PRO" panose="020F0600000000000000" pitchFamily="50" charset="-128"/>
              </a:rPr>
              <a:t>　充実させていく営み</a:t>
            </a:r>
          </a:p>
        </p:txBody>
      </p:sp>
      <p:sp>
        <p:nvSpPr>
          <p:cNvPr id="2" name="スライド番号プレースホルダー 1"/>
          <p:cNvSpPr>
            <a:spLocks noGrp="1"/>
          </p:cNvSpPr>
          <p:nvPr>
            <p:ph type="sldNum" sz="quarter" idx="12"/>
          </p:nvPr>
        </p:nvSpPr>
        <p:spPr>
          <a:xfrm>
            <a:off x="6870700" y="6393073"/>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rPr>
              <a:t>２</a:t>
            </a:r>
            <a:endParaRPr kumimoji="1" lang="ja-JP" altLang="en-US" sz="1200" b="0" i="0" u="none" strike="noStrike" kern="1200" cap="none" spc="0" normalizeH="0" baseline="0" noProof="0" dirty="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88527E9A-19F4-052E-BB95-A2015D026F8D}"/>
              </a:ext>
            </a:extLst>
          </p:cNvPr>
          <p:cNvSpPr txBox="1"/>
          <p:nvPr/>
        </p:nvSpPr>
        <p:spPr>
          <a:xfrm>
            <a:off x="323528" y="992147"/>
            <a:ext cx="8568952" cy="954107"/>
          </a:xfrm>
          <a:prstGeom prst="rect">
            <a:avLst/>
          </a:prstGeom>
          <a:noFill/>
        </p:spPr>
        <p:txBody>
          <a:bodyPr wrap="square">
            <a:spAutoFit/>
          </a:bodyPr>
          <a:lstStyle/>
          <a:p>
            <a:pPr marL="0" indent="0" eaLnBrk="1" fontAlgn="auto" hangingPunct="1">
              <a:spcAft>
                <a:spcPts val="0"/>
              </a:spcAft>
              <a:buFontTx/>
              <a:buNone/>
              <a:defRPr/>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dirty="0" smtClean="0">
                <a:latin typeface="HG丸ｺﾞｼｯｸM-PRO" panose="020F0600000000000000" pitchFamily="50" charset="-128"/>
                <a:ea typeface="HG丸ｺﾞｼｯｸM-PRO" panose="020F0600000000000000" pitchFamily="50" charset="-128"/>
              </a:rPr>
              <a:t>子供一人一人の</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具体的な指導目標や指導内容、方法等を明らかに</a:t>
            </a:r>
            <a:r>
              <a:rPr lang="ja-JP" altLang="en-US" sz="2800" dirty="0">
                <a:latin typeface="HG丸ｺﾞｼｯｸM-PRO" panose="020F0600000000000000" pitchFamily="50" charset="-128"/>
                <a:ea typeface="HG丸ｺﾞｼｯｸM-PRO" panose="020F0600000000000000" pitchFamily="50" charset="-128"/>
              </a:rPr>
              <a:t>した計画</a:t>
            </a:r>
            <a:endParaRPr lang="en-US" altLang="ja-JP" sz="2800" dirty="0">
              <a:latin typeface="HG丸ｺﾞｼｯｸM-PRO" panose="020F0600000000000000" pitchFamily="50" charset="-128"/>
              <a:ea typeface="HG丸ｺﾞｼｯｸM-PRO" panose="020F0600000000000000" pitchFamily="50" charset="-128"/>
            </a:endParaRPr>
          </a:p>
        </p:txBody>
      </p:sp>
      <p:sp>
        <p:nvSpPr>
          <p:cNvPr id="9" name="テキスト ボックス 8">
            <a:extLst>
              <a:ext uri="{FF2B5EF4-FFF2-40B4-BE49-F238E27FC236}">
                <a16:creationId xmlns:a16="http://schemas.microsoft.com/office/drawing/2014/main" id="{E38AA373-2968-185D-DA1C-89D006C2EE24}"/>
              </a:ext>
            </a:extLst>
          </p:cNvPr>
          <p:cNvSpPr txBox="1"/>
          <p:nvPr/>
        </p:nvSpPr>
        <p:spPr>
          <a:xfrm>
            <a:off x="156000" y="180000"/>
            <a:ext cx="8627488" cy="720000"/>
          </a:xfrm>
          <a:prstGeom prst="rect">
            <a:avLst/>
          </a:prstGeom>
          <a:noFill/>
        </p:spPr>
        <p:txBody>
          <a:bodyPr wrap="square" rtlCol="0" anchor="ctr"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rPr>
              <a:t>１　個別の指導計画とは</a:t>
            </a:r>
          </a:p>
        </p:txBody>
      </p:sp>
    </p:spTree>
    <p:extLst>
      <p:ext uri="{BB962C8B-B14F-4D97-AF65-F5344CB8AC3E}">
        <p14:creationId xmlns:p14="http://schemas.microsoft.com/office/powerpoint/2010/main" val="395929910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E427B540-AB26-4A83-914C-A548CF45DC60}"/>
              </a:ext>
            </a:extLst>
          </p:cNvPr>
          <p:cNvSpPr txBox="1"/>
          <p:nvPr/>
        </p:nvSpPr>
        <p:spPr>
          <a:xfrm>
            <a:off x="355750" y="1411599"/>
            <a:ext cx="3600000" cy="432000"/>
          </a:xfrm>
          <a:prstGeom prst="rect">
            <a:avLst/>
          </a:prstGeom>
          <a:solidFill>
            <a:schemeClr val="accent4">
              <a:lumMod val="60000"/>
              <a:lumOff val="40000"/>
            </a:schemeClr>
          </a:solidFill>
          <a:ln w="25400">
            <a:solidFill>
              <a:schemeClr val="accent4">
                <a:lumMod val="60000"/>
                <a:lumOff val="40000"/>
              </a:schemeClr>
            </a:solidFill>
          </a:ln>
        </p:spPr>
        <p:txBody>
          <a:bodyPr wrap="square" rtlCol="0" anchor="ctr" anchorCtr="0">
            <a:noAutofit/>
          </a:bodyPr>
          <a:lstStyle/>
          <a:p>
            <a:pPr algn="ctr"/>
            <a:r>
              <a:rPr kumimoji="1" lang="ja-JP" altLang="en-US" sz="2400" dirty="0">
                <a:latin typeface="HGｺﾞｼｯｸE" panose="020B0909000000000000" pitchFamily="49" charset="-128"/>
                <a:ea typeface="HGｺﾞｼｯｸE" panose="020B0909000000000000" pitchFamily="49" charset="-128"/>
              </a:rPr>
              <a:t>個別の教育支援計画</a:t>
            </a:r>
          </a:p>
        </p:txBody>
      </p:sp>
      <p:sp>
        <p:nvSpPr>
          <p:cNvPr id="5" name="テキスト ボックス 4"/>
          <p:cNvSpPr txBox="1"/>
          <p:nvPr/>
        </p:nvSpPr>
        <p:spPr>
          <a:xfrm>
            <a:off x="355750" y="3858150"/>
            <a:ext cx="3600000" cy="432000"/>
          </a:xfrm>
          <a:prstGeom prst="rect">
            <a:avLst/>
          </a:prstGeom>
          <a:solidFill>
            <a:schemeClr val="accent6">
              <a:lumMod val="60000"/>
              <a:lumOff val="40000"/>
            </a:schemeClr>
          </a:solidFill>
          <a:ln w="25400">
            <a:solidFill>
              <a:schemeClr val="accent6">
                <a:lumMod val="60000"/>
                <a:lumOff val="40000"/>
              </a:schemeClr>
            </a:solidFill>
          </a:ln>
        </p:spPr>
        <p:txBody>
          <a:bodyPr wrap="square" rtlCol="0" anchor="ctr" anchorCtr="0">
            <a:noAutofit/>
          </a:bodyPr>
          <a:lstStyle/>
          <a:p>
            <a:pPr algn="ctr"/>
            <a:r>
              <a:rPr kumimoji="1" lang="ja-JP" altLang="en-US" sz="2400" dirty="0">
                <a:latin typeface="HGｺﾞｼｯｸE" panose="020B0909000000000000" pitchFamily="49" charset="-128"/>
                <a:ea typeface="HGｺﾞｼｯｸE" panose="020B0909000000000000" pitchFamily="49" charset="-128"/>
              </a:rPr>
              <a:t>個別の指導計画</a:t>
            </a:r>
          </a:p>
        </p:txBody>
      </p:sp>
      <p:sp>
        <p:nvSpPr>
          <p:cNvPr id="4" name="テキスト ボックス 3"/>
          <p:cNvSpPr txBox="1"/>
          <p:nvPr/>
        </p:nvSpPr>
        <p:spPr>
          <a:xfrm>
            <a:off x="355750" y="1875230"/>
            <a:ext cx="8460000" cy="1836000"/>
          </a:xfrm>
          <a:prstGeom prst="rect">
            <a:avLst/>
          </a:prstGeom>
          <a:noFill/>
          <a:ln w="25400">
            <a:solidFill>
              <a:schemeClr val="tx1"/>
            </a:solidFill>
          </a:ln>
        </p:spPr>
        <p:txBody>
          <a:bodyPr wrap="square" rtlCol="0" anchor="ctr" anchorCtr="0">
            <a:noAutofit/>
          </a:bodyPr>
          <a:lstStyle/>
          <a:p>
            <a:pPr algn="just"/>
            <a:r>
              <a:rPr kumimoji="1" lang="ja-JP" altLang="en-US" sz="2200" dirty="0">
                <a:latin typeface="HG丸ｺﾞｼｯｸM-PRO" panose="020F0600000000000000" pitchFamily="50" charset="-128"/>
                <a:ea typeface="HG丸ｺﾞｼｯｸM-PRO" panose="020F0600000000000000" pitchFamily="50" charset="-128"/>
              </a:rPr>
              <a:t>　</a:t>
            </a:r>
            <a:r>
              <a:rPr kumimoji="1" lang="ja-JP" altLang="en-US" sz="2200" spc="-100" dirty="0">
                <a:latin typeface="HG丸ｺﾞｼｯｸM-PRO" panose="020F0600000000000000" pitchFamily="50" charset="-128"/>
                <a:ea typeface="HG丸ｺﾞｼｯｸM-PRO" panose="020F0600000000000000" pitchFamily="50" charset="-128"/>
              </a:rPr>
              <a:t>障害のある幼児児童生徒一人一人のニーズを</a:t>
            </a:r>
            <a:r>
              <a:rPr lang="ja-JP" altLang="en-US" sz="2200" spc="-100" dirty="0">
                <a:latin typeface="HG丸ｺﾞｼｯｸM-PRO" panose="020F0600000000000000" pitchFamily="50" charset="-128"/>
                <a:ea typeface="HG丸ｺﾞｼｯｸM-PRO" panose="020F0600000000000000" pitchFamily="50" charset="-128"/>
              </a:rPr>
              <a:t>正確</a:t>
            </a:r>
            <a:r>
              <a:rPr kumimoji="1" lang="ja-JP" altLang="en-US" sz="2200" spc="-100" dirty="0">
                <a:latin typeface="HG丸ｺﾞｼｯｸM-PRO" panose="020F0600000000000000" pitchFamily="50" charset="-128"/>
                <a:ea typeface="HG丸ｺﾞｼｯｸM-PRO" panose="020F0600000000000000" pitchFamily="50" charset="-128"/>
              </a:rPr>
              <a:t>に把握し、教育の視点から適切に対応していくという考え方の下に、医療、保健、福祉、労働等の</a:t>
            </a:r>
            <a:r>
              <a:rPr kumimoji="1" lang="ja-JP" altLang="en-US" sz="2200" b="1" u="heavy" spc="-100" dirty="0">
                <a:solidFill>
                  <a:srgbClr val="FF0000"/>
                </a:solidFill>
                <a:uFill>
                  <a:solidFill>
                    <a:srgbClr val="FF0000"/>
                  </a:solidFill>
                </a:uFill>
                <a:latin typeface="HG丸ｺﾞｼｯｸM-PRO" panose="020F0600000000000000" pitchFamily="50" charset="-128"/>
                <a:ea typeface="HG丸ｺﾞｼｯｸM-PRO" panose="020F0600000000000000" pitchFamily="50" charset="-128"/>
              </a:rPr>
              <a:t>関係機関との連携</a:t>
            </a:r>
            <a:r>
              <a:rPr kumimoji="1" lang="ja-JP" altLang="en-US" sz="2200" spc="-100" dirty="0">
                <a:latin typeface="HG丸ｺﾞｼｯｸM-PRO" panose="020F0600000000000000" pitchFamily="50" charset="-128"/>
                <a:ea typeface="HG丸ｺﾞｼｯｸM-PRO" panose="020F0600000000000000" pitchFamily="50" charset="-128"/>
              </a:rPr>
              <a:t>を図りつつ、乳幼児期から学校卒業後までの長期的視点に立って</a:t>
            </a:r>
            <a:r>
              <a:rPr kumimoji="1" lang="ja-JP" altLang="en-US" sz="2200" spc="-100" dirty="0">
                <a:solidFill>
                  <a:srgbClr val="FF0000"/>
                </a:solidFill>
                <a:latin typeface="HG丸ｺﾞｼｯｸM-PRO" panose="020F0600000000000000" pitchFamily="50" charset="-128"/>
                <a:ea typeface="HG丸ｺﾞｼｯｸM-PRO" panose="020F0600000000000000" pitchFamily="50" charset="-128"/>
              </a:rPr>
              <a:t>、</a:t>
            </a:r>
            <a:r>
              <a:rPr kumimoji="1" lang="ja-JP" altLang="en-US" sz="2200" b="1" u="heavy" spc="-100" dirty="0">
                <a:solidFill>
                  <a:srgbClr val="FF0000"/>
                </a:solidFill>
                <a:uFill>
                  <a:solidFill>
                    <a:srgbClr val="FF0000"/>
                  </a:solidFill>
                </a:uFill>
                <a:latin typeface="HG丸ｺﾞｼｯｸM-PRO" panose="020F0600000000000000" pitchFamily="50" charset="-128"/>
                <a:ea typeface="HG丸ｺﾞｼｯｸM-PRO" panose="020F0600000000000000" pitchFamily="50" charset="-128"/>
              </a:rPr>
              <a:t>一貫して的確な教育的支援を行う</a:t>
            </a:r>
            <a:r>
              <a:rPr kumimoji="1" lang="ja-JP" altLang="en-US" sz="2200" spc="-100" dirty="0">
                <a:latin typeface="HG丸ｺﾞｼｯｸM-PRO" panose="020F0600000000000000" pitchFamily="50" charset="-128"/>
                <a:ea typeface="HG丸ｺﾞｼｯｸM-PRO" panose="020F0600000000000000" pitchFamily="50" charset="-128"/>
              </a:rPr>
              <a:t>ために、障害のある幼児児童生徒一人一人について作成した支援計画</a:t>
            </a:r>
          </a:p>
        </p:txBody>
      </p:sp>
      <p:sp>
        <p:nvSpPr>
          <p:cNvPr id="6" name="テキスト ボックス 5"/>
          <p:cNvSpPr txBox="1"/>
          <p:nvPr/>
        </p:nvSpPr>
        <p:spPr>
          <a:xfrm>
            <a:off x="355750" y="4318874"/>
            <a:ext cx="8460000" cy="1836000"/>
          </a:xfrm>
          <a:prstGeom prst="rect">
            <a:avLst/>
          </a:prstGeom>
          <a:noFill/>
          <a:ln w="25400">
            <a:solidFill>
              <a:schemeClr val="tx1"/>
            </a:solidFill>
          </a:ln>
        </p:spPr>
        <p:txBody>
          <a:bodyPr wrap="square" rtlCol="0" anchor="ctr" anchorCtr="0">
            <a:noAutofit/>
          </a:bodyPr>
          <a:lstStyle/>
          <a:p>
            <a:r>
              <a:rPr kumimoji="1" lang="ja-JP" altLang="en-US" sz="2200" dirty="0">
                <a:latin typeface="HG丸ｺﾞｼｯｸM-PRO" panose="020F0600000000000000" pitchFamily="50" charset="-128"/>
                <a:ea typeface="HG丸ｺﾞｼｯｸM-PRO" panose="020F0600000000000000" pitchFamily="50" charset="-128"/>
              </a:rPr>
              <a:t>　幼児児童生徒一人一人の障害の状態等に応じた</a:t>
            </a:r>
            <a:r>
              <a:rPr kumimoji="1" lang="ja-JP" altLang="en-US" sz="2200" b="1" u="heavy" dirty="0">
                <a:solidFill>
                  <a:srgbClr val="FF0000"/>
                </a:solidFill>
                <a:uFill>
                  <a:solidFill>
                    <a:srgbClr val="FF0000"/>
                  </a:solidFill>
                </a:uFill>
                <a:latin typeface="HG丸ｺﾞｼｯｸM-PRO" panose="020F0600000000000000" pitchFamily="50" charset="-128"/>
                <a:ea typeface="HG丸ｺﾞｼｯｸM-PRO" panose="020F0600000000000000" pitchFamily="50" charset="-128"/>
              </a:rPr>
              <a:t>きめ細かい指導</a:t>
            </a:r>
            <a:r>
              <a:rPr kumimoji="1" lang="ja-JP" altLang="en-US" sz="2200" dirty="0">
                <a:latin typeface="HG丸ｺﾞｼｯｸM-PRO" panose="020F0600000000000000" pitchFamily="50" charset="-128"/>
                <a:ea typeface="HG丸ｺﾞｼｯｸM-PRO" panose="020F0600000000000000" pitchFamily="50" charset="-128"/>
              </a:rPr>
              <a:t>が行えるよう、学校における教育課程や指導計画、当該幼児児童生徒の個別の教育支援計画等を踏まえて、より</a:t>
            </a:r>
            <a:r>
              <a:rPr kumimoji="1" lang="ja-JP" altLang="en-US" sz="2200" b="1" u="heavy" dirty="0">
                <a:solidFill>
                  <a:srgbClr val="FF0000"/>
                </a:solidFill>
                <a:uFill>
                  <a:solidFill>
                    <a:srgbClr val="FF0000"/>
                  </a:solidFill>
                </a:uFill>
                <a:latin typeface="HG丸ｺﾞｼｯｸM-PRO" panose="020F0600000000000000" pitchFamily="50" charset="-128"/>
                <a:ea typeface="HG丸ｺﾞｼｯｸM-PRO" panose="020F0600000000000000" pitchFamily="50" charset="-128"/>
              </a:rPr>
              <a:t>具体的に</a:t>
            </a:r>
            <a:r>
              <a:rPr kumimoji="1" lang="ja-JP" altLang="en-US" sz="2200" dirty="0">
                <a:latin typeface="HG丸ｺﾞｼｯｸM-PRO" panose="020F0600000000000000" pitchFamily="50" charset="-128"/>
                <a:ea typeface="HG丸ｺﾞｼｯｸM-PRO" panose="020F0600000000000000" pitchFamily="50" charset="-128"/>
              </a:rPr>
              <a:t>幼児児童生徒一人一人の教育的ニーズに対応して、</a:t>
            </a:r>
            <a:r>
              <a:rPr kumimoji="1" lang="ja-JP" altLang="en-US" sz="2200" b="1" u="heavy" dirty="0">
                <a:solidFill>
                  <a:srgbClr val="FF0000"/>
                </a:solidFill>
                <a:uFill>
                  <a:solidFill>
                    <a:srgbClr val="FF0000"/>
                  </a:solidFill>
                </a:uFill>
                <a:latin typeface="HG丸ｺﾞｼｯｸM-PRO" panose="020F0600000000000000" pitchFamily="50" charset="-128"/>
                <a:ea typeface="HG丸ｺﾞｼｯｸM-PRO" panose="020F0600000000000000" pitchFamily="50" charset="-128"/>
              </a:rPr>
              <a:t>指導目標や指導内容・方法等</a:t>
            </a:r>
            <a:r>
              <a:rPr kumimoji="1" lang="ja-JP" altLang="en-US" sz="2200" dirty="0">
                <a:latin typeface="HG丸ｺﾞｼｯｸM-PRO" panose="020F0600000000000000" pitchFamily="50" charset="-128"/>
                <a:ea typeface="HG丸ｺﾞｼｯｸM-PRO" panose="020F0600000000000000" pitchFamily="50" charset="-128"/>
              </a:rPr>
              <a:t>を盛り込んだ指導計画</a:t>
            </a:r>
          </a:p>
        </p:txBody>
      </p:sp>
      <p:sp>
        <p:nvSpPr>
          <p:cNvPr id="7" name="テキスト ボックス 6"/>
          <p:cNvSpPr txBox="1"/>
          <p:nvPr/>
        </p:nvSpPr>
        <p:spPr>
          <a:xfrm>
            <a:off x="222500" y="6132237"/>
            <a:ext cx="8659750" cy="540000"/>
          </a:xfrm>
          <a:prstGeom prst="rect">
            <a:avLst/>
          </a:prstGeom>
          <a:noFill/>
        </p:spPr>
        <p:txBody>
          <a:bodyPr wrap="square" rtlCol="0" anchor="ctr" anchorCtr="0">
            <a:noAutofit/>
          </a:bodyPr>
          <a:lstStyle/>
          <a:p>
            <a:pPr algn="r"/>
            <a:r>
              <a:rPr kumimoji="1" lang="ja-JP" altLang="en-US" sz="1400" dirty="0">
                <a:latin typeface="+mj-ea"/>
                <a:ea typeface="+mj-ea"/>
              </a:rPr>
              <a:t>「共生社会の形成に向けたインクルーシブ教育システム構築のための特別支援教育の推進（報告）」</a:t>
            </a:r>
            <a:endParaRPr kumimoji="1" lang="en-US" altLang="ja-JP" sz="1400" dirty="0">
              <a:latin typeface="+mj-ea"/>
              <a:ea typeface="+mj-ea"/>
            </a:endParaRPr>
          </a:p>
          <a:p>
            <a:pPr algn="r"/>
            <a:r>
              <a:rPr kumimoji="1" lang="ja-JP" altLang="en-US" sz="1400" dirty="0">
                <a:latin typeface="+mj-ea"/>
                <a:ea typeface="+mj-ea"/>
              </a:rPr>
              <a:t>中央教育審議会初等中等教育分科会（平成</a:t>
            </a:r>
            <a:r>
              <a:rPr kumimoji="1" lang="en-US" altLang="ja-JP" sz="1400" dirty="0">
                <a:latin typeface="+mj-ea"/>
                <a:ea typeface="+mj-ea"/>
              </a:rPr>
              <a:t>30</a:t>
            </a:r>
            <a:r>
              <a:rPr kumimoji="1" lang="ja-JP" altLang="en-US" sz="1400" dirty="0">
                <a:latin typeface="+mj-ea"/>
                <a:ea typeface="+mj-ea"/>
              </a:rPr>
              <a:t>年）</a:t>
            </a:r>
          </a:p>
        </p:txBody>
      </p:sp>
      <p:sp>
        <p:nvSpPr>
          <p:cNvPr id="10" name="テキスト ボックス 9">
            <a:extLst>
              <a:ext uri="{FF2B5EF4-FFF2-40B4-BE49-F238E27FC236}">
                <a16:creationId xmlns:a16="http://schemas.microsoft.com/office/drawing/2014/main" id="{16C67B23-7D05-4C69-B4DA-BB40D48A3831}"/>
              </a:ext>
            </a:extLst>
          </p:cNvPr>
          <p:cNvSpPr txBox="1"/>
          <p:nvPr/>
        </p:nvSpPr>
        <p:spPr>
          <a:xfrm>
            <a:off x="156000" y="296375"/>
            <a:ext cx="8627488" cy="983838"/>
          </a:xfrm>
          <a:prstGeom prst="rect">
            <a:avLst/>
          </a:prstGeom>
          <a:noFill/>
        </p:spPr>
        <p:txBody>
          <a:bodyPr wrap="square" rtlCol="0" anchor="ctr" anchorCtr="0">
            <a:noAutofit/>
          </a:bodyPr>
          <a:lstStyle/>
          <a:p>
            <a:pPr marL="432000" indent="-648000" algn="just"/>
            <a:r>
              <a:rPr kumimoji="1" lang="ja-JP" altLang="en-US" sz="3200" dirty="0">
                <a:latin typeface="HGｺﾞｼｯｸE" panose="020B0909000000000000" pitchFamily="49" charset="-128"/>
                <a:ea typeface="HGｺﾞｼｯｸE" panose="020B0909000000000000" pitchFamily="49" charset="-128"/>
              </a:rPr>
              <a:t>２　個別の教育支援計画及び個別の指導計画の性格</a:t>
            </a:r>
          </a:p>
        </p:txBody>
      </p:sp>
      <p:sp>
        <p:nvSpPr>
          <p:cNvPr id="11" name="スライド番号プレースホルダー 1"/>
          <p:cNvSpPr txBox="1">
            <a:spLocks/>
          </p:cNvSpPr>
          <p:nvPr/>
        </p:nvSpPr>
        <p:spPr>
          <a:xfrm>
            <a:off x="6921500" y="6456212"/>
            <a:ext cx="21336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ja-JP" altLang="en-US" sz="1200" dirty="0" smtClean="0">
                <a:solidFill>
                  <a:prstClr val="black">
                    <a:tint val="75000"/>
                  </a:prstClr>
                </a:solidFill>
                <a:latin typeface="ＭＳ ゴシック" panose="020B0609070205080204" pitchFamily="49" charset="-128"/>
                <a:ea typeface="ＭＳ ゴシック" panose="020B0609070205080204" pitchFamily="49" charset="-128"/>
              </a:rPr>
              <a:t>３</a:t>
            </a:r>
            <a:endParaRPr lang="ja-JP" altLang="en-US" sz="1200" dirty="0">
              <a:solidFill>
                <a:prstClr val="black">
                  <a:tint val="75000"/>
                </a:prst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00657027"/>
      </p:ext>
    </p:extLst>
  </p:cSld>
  <p:clrMapOvr>
    <a:masterClrMapping/>
  </p:clrMapOvr>
  <mc:AlternateContent xmlns:mc="http://schemas.openxmlformats.org/markup-compatibility/2006" xmlns:p14="http://schemas.microsoft.com/office/powerpoint/2010/main">
    <mc:Choice Requires="p14">
      <p:transition spd="slow" p14:dur="2000" advTm="77362"/>
    </mc:Choice>
    <mc:Fallback xmlns="">
      <p:transition spd="slow" advTm="7736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6000" y="1076896"/>
            <a:ext cx="8352000" cy="1539696"/>
          </a:xfrm>
          <a:ln>
            <a:solidFill>
              <a:schemeClr val="tx1"/>
            </a:solidFill>
          </a:ln>
        </p:spPr>
        <p:txBody>
          <a:bodyPr>
            <a:noAutofit/>
          </a:bodyPr>
          <a:lstStyle/>
          <a:p>
            <a:pPr marL="0" indent="0" algn="just">
              <a:lnSpc>
                <a:spcPct val="130000"/>
              </a:lnSpc>
              <a:spcBef>
                <a:spcPts val="0"/>
              </a:spcBef>
              <a:buNone/>
            </a:pPr>
            <a:r>
              <a:rPr kumimoji="1" lang="ja-JP" altLang="en-US" sz="2400" dirty="0">
                <a:latin typeface="HG丸ｺﾞｼｯｸM-PRO" panose="020F0600000000000000" pitchFamily="50" charset="-128"/>
                <a:ea typeface="HG丸ｺﾞｼｯｸM-PRO" panose="020F0600000000000000" pitchFamily="50" charset="-128"/>
              </a:rPr>
              <a:t>　</a:t>
            </a:r>
            <a:r>
              <a:rPr kumimoji="1" lang="ja-JP" altLang="en-US" sz="2400" u="sng" dirty="0">
                <a:solidFill>
                  <a:srgbClr val="FF0000"/>
                </a:solidFill>
                <a:latin typeface="HG丸ｺﾞｼｯｸM-PRO" panose="020F0600000000000000" pitchFamily="50" charset="-128"/>
                <a:ea typeface="HG丸ｺﾞｼｯｸM-PRO" panose="020F0600000000000000" pitchFamily="50" charset="-128"/>
              </a:rPr>
              <a:t>各教科等の指導</a:t>
            </a:r>
            <a:r>
              <a:rPr kumimoji="1" lang="ja-JP" altLang="en-US" sz="2400" dirty="0">
                <a:latin typeface="HG丸ｺﾞｼｯｸM-PRO" panose="020F0600000000000000" pitchFamily="50" charset="-128"/>
                <a:ea typeface="HG丸ｺﾞｼｯｸM-PRO" panose="020F0600000000000000" pitchFamily="50" charset="-128"/>
              </a:rPr>
              <a:t>に当たっては、個々の児童又は生徒の実態を的確に把握し、次の事項に配慮しながら、個別の指導計画を作成すること。</a:t>
            </a:r>
            <a:endParaRPr kumimoji="1" lang="en-US" altLang="ja-JP" sz="2000" dirty="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1970468" y="5662974"/>
            <a:ext cx="6839237" cy="467376"/>
          </a:xfrm>
          <a:prstGeom prst="rect">
            <a:avLst/>
          </a:prstGeom>
          <a:noFill/>
        </p:spPr>
        <p:txBody>
          <a:bodyPr wrap="square" rtlCol="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「特別支援学校小学部・中学部学習指導要領」文部科学省（平成</a:t>
            </a:r>
            <a:r>
              <a:rPr kumimoji="1" lang="en-US" altLang="ja-JP"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29</a:t>
            </a: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年４月）</a:t>
            </a:r>
          </a:p>
        </p:txBody>
      </p:sp>
      <p:sp>
        <p:nvSpPr>
          <p:cNvPr id="7" name="AutoShape 4"/>
          <p:cNvSpPr>
            <a:spLocks noChangeArrowheads="1"/>
          </p:cNvSpPr>
          <p:nvPr/>
        </p:nvSpPr>
        <p:spPr bwMode="auto">
          <a:xfrm>
            <a:off x="249382" y="356895"/>
            <a:ext cx="8560323" cy="720000"/>
          </a:xfrm>
          <a:prstGeom prst="rect">
            <a:avLst/>
          </a:prstGeom>
          <a:noFill/>
          <a:ln>
            <a:noFill/>
          </a:ln>
        </p:spPr>
        <p:txBody>
          <a:bodyPr anchor="ct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rPr>
              <a:t>３　個別の指導計画の作成</a:t>
            </a:r>
            <a:endParaRPr kumimoji="1" lang="en-US" altLang="ja-JP" sz="2400" b="1" i="0" u="none" strike="noStrike" kern="1200" cap="none" spc="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endParaRPr>
          </a:p>
        </p:txBody>
      </p:sp>
      <p:sp>
        <p:nvSpPr>
          <p:cNvPr id="4" name="コンテンツ プレースホルダー 2">
            <a:extLst>
              <a:ext uri="{FF2B5EF4-FFF2-40B4-BE49-F238E27FC236}">
                <a16:creationId xmlns:a16="http://schemas.microsoft.com/office/drawing/2014/main" id="{A3555024-2A34-773C-D124-0DCA2E3711EE}"/>
              </a:ext>
            </a:extLst>
          </p:cNvPr>
          <p:cNvSpPr txBox="1">
            <a:spLocks/>
          </p:cNvSpPr>
          <p:nvPr/>
        </p:nvSpPr>
        <p:spPr>
          <a:xfrm>
            <a:off x="396000" y="3199489"/>
            <a:ext cx="8352000" cy="2465481"/>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60000" indent="-1008000" algn="just">
              <a:lnSpc>
                <a:spcPct val="130000"/>
              </a:lnSpc>
              <a:spcBef>
                <a:spcPts val="0"/>
              </a:spcBef>
              <a:buFont typeface="Arial" panose="020B0604020202020204" pitchFamily="34" charset="0"/>
              <a:buNone/>
            </a:pPr>
            <a:r>
              <a:rPr lang="ja-JP" altLang="en-US" sz="2000" dirty="0">
                <a:latin typeface="HG丸ｺﾞｼｯｸM-PRO" panose="020F0600000000000000" pitchFamily="50" charset="-128"/>
                <a:ea typeface="HG丸ｺﾞｼｯｸM-PRO" panose="020F0600000000000000" pitchFamily="50" charset="-128"/>
              </a:rPr>
              <a:t>（ｱ）児童又は生徒の障害の状態や特性及び心身の発達の段階等並びに学習の進度等を考慮して、</a:t>
            </a:r>
            <a:r>
              <a:rPr lang="ja-JP" altLang="en-US" sz="2000" u="sng" dirty="0">
                <a:solidFill>
                  <a:srgbClr val="FF0000"/>
                </a:solidFill>
                <a:latin typeface="HG丸ｺﾞｼｯｸM-PRO" panose="020F0600000000000000" pitchFamily="50" charset="-128"/>
                <a:ea typeface="HG丸ｺﾞｼｯｸM-PRO" panose="020F0600000000000000" pitchFamily="50" charset="-128"/>
              </a:rPr>
              <a:t>基礎的・基本的な事項に重点を置く</a:t>
            </a:r>
            <a:r>
              <a:rPr lang="ja-JP" altLang="en-US" sz="2000" dirty="0">
                <a:latin typeface="HG丸ｺﾞｼｯｸM-PRO" panose="020F0600000000000000" pitchFamily="50" charset="-128"/>
                <a:ea typeface="HG丸ｺﾞｼｯｸM-PRO" panose="020F0600000000000000" pitchFamily="50" charset="-128"/>
              </a:rPr>
              <a:t>こと。</a:t>
            </a:r>
            <a:endParaRPr lang="en-US" altLang="ja-JP" sz="2000" dirty="0">
              <a:latin typeface="HG丸ｺﾞｼｯｸM-PRO" panose="020F0600000000000000" pitchFamily="50" charset="-128"/>
              <a:ea typeface="HG丸ｺﾞｼｯｸM-PRO" panose="020F0600000000000000" pitchFamily="50" charset="-128"/>
            </a:endParaRPr>
          </a:p>
          <a:p>
            <a:pPr marL="360000" indent="-1008000" algn="just">
              <a:lnSpc>
                <a:spcPct val="130000"/>
              </a:lnSpc>
              <a:spcBef>
                <a:spcPts val="0"/>
              </a:spcBef>
              <a:buFont typeface="Arial" panose="020B0604020202020204" pitchFamily="34" charset="0"/>
              <a:buNone/>
            </a:pPr>
            <a:r>
              <a:rPr lang="ja-JP" altLang="en-US" sz="2000" dirty="0">
                <a:latin typeface="HG丸ｺﾞｼｯｸM-PRO" panose="020F0600000000000000" pitchFamily="50" charset="-128"/>
                <a:ea typeface="HG丸ｺﾞｼｯｸM-PRO" panose="020F0600000000000000" pitchFamily="50" charset="-128"/>
              </a:rPr>
              <a:t>（ｲ）児童又は生徒が、基礎的・基本的な知識及び技能の習得も含め、学習内容を確実に身に付けることができるよう、それぞれの児童又は生徒に作成した個別の指導計画や学校の実態に応じて、</a:t>
            </a:r>
            <a:r>
              <a:rPr lang="ja-JP" altLang="en-US" sz="2000" u="sng" dirty="0">
                <a:solidFill>
                  <a:srgbClr val="FF0000"/>
                </a:solidFill>
                <a:latin typeface="HG丸ｺﾞｼｯｸM-PRO" panose="020F0600000000000000" pitchFamily="50" charset="-128"/>
                <a:ea typeface="HG丸ｺﾞｼｯｸM-PRO" panose="020F0600000000000000" pitchFamily="50" charset="-128"/>
              </a:rPr>
              <a:t>指導方法や指導体制の工夫改善</a:t>
            </a:r>
            <a:r>
              <a:rPr lang="ja-JP" altLang="en-US" sz="2000" dirty="0">
                <a:latin typeface="HG丸ｺﾞｼｯｸM-PRO" panose="020F0600000000000000" pitchFamily="50" charset="-128"/>
                <a:ea typeface="HG丸ｺﾞｼｯｸM-PRO" panose="020F0600000000000000" pitchFamily="50" charset="-128"/>
              </a:rPr>
              <a:t>に努めること。（後略）</a:t>
            </a:r>
            <a:endParaRPr lang="en-US" altLang="ja-JP" sz="2000"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2E93419D-BCBD-3ABD-3251-7DBC043451B1}"/>
              </a:ext>
            </a:extLst>
          </p:cNvPr>
          <p:cNvSpPr txBox="1"/>
          <p:nvPr/>
        </p:nvSpPr>
        <p:spPr>
          <a:xfrm>
            <a:off x="462155" y="2830156"/>
            <a:ext cx="1861407" cy="369332"/>
          </a:xfrm>
          <a:prstGeom prst="rect">
            <a:avLst/>
          </a:prstGeom>
          <a:noFill/>
        </p:spPr>
        <p:txBody>
          <a:bodyPr wrap="none" rtlCol="0">
            <a:spAutoFit/>
          </a:bodyPr>
          <a:lstStyle/>
          <a:p>
            <a:r>
              <a:rPr kumimoji="1" lang="ja-JP" altLang="en-US" dirty="0"/>
              <a:t>次の事項とは・・・</a:t>
            </a:r>
          </a:p>
        </p:txBody>
      </p:sp>
      <p:sp>
        <p:nvSpPr>
          <p:cNvPr id="9" name="スライド番号プレースホルダー 1"/>
          <p:cNvSpPr txBox="1">
            <a:spLocks/>
          </p:cNvSpPr>
          <p:nvPr/>
        </p:nvSpPr>
        <p:spPr>
          <a:xfrm>
            <a:off x="6870700" y="6393073"/>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dirty="0" smtClean="0">
                <a:solidFill>
                  <a:prstClr val="black">
                    <a:tint val="75000"/>
                  </a:prstClr>
                </a:solidFill>
                <a:latin typeface="ＭＳ ゴシック" panose="020B0609070205080204" pitchFamily="49" charset="-128"/>
                <a:ea typeface="ＭＳ ゴシック" panose="020B0609070205080204" pitchFamily="49" charset="-128"/>
              </a:rPr>
              <a:t>４</a:t>
            </a:r>
            <a:endParaRPr lang="ja-JP" altLang="en-US" dirty="0">
              <a:solidFill>
                <a:prstClr val="black">
                  <a:tint val="75000"/>
                </a:prst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57402888"/>
      </p:ext>
    </p:extLst>
  </p:cSld>
  <p:clrMapOvr>
    <a:masterClrMapping/>
  </p:clrMapOvr>
  <mc:AlternateContent xmlns:mc="http://schemas.openxmlformats.org/markup-compatibility/2006" xmlns:p14="http://schemas.microsoft.com/office/powerpoint/2010/main">
    <mc:Choice Requires="p14">
      <p:transition spd="slow" p14:dur="2000" advTm="97054"/>
    </mc:Choice>
    <mc:Fallback xmlns="">
      <p:transition spd="slow" advTm="9705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222CA6-2BC3-990D-2A81-F706AA85FF8A}"/>
            </a:ext>
          </a:extLst>
        </p:cNvPr>
        <p:cNvGrpSpPr/>
        <p:nvPr/>
      </p:nvGrpSpPr>
      <p:grpSpPr>
        <a:xfrm>
          <a:off x="0" y="0"/>
          <a:ext cx="0" cy="0"/>
          <a:chOff x="0" y="0"/>
          <a:chExt cx="0" cy="0"/>
        </a:xfrm>
      </p:grpSpPr>
      <p:sp>
        <p:nvSpPr>
          <p:cNvPr id="3" name="楕円 2">
            <a:extLst>
              <a:ext uri="{FF2B5EF4-FFF2-40B4-BE49-F238E27FC236}">
                <a16:creationId xmlns:a16="http://schemas.microsoft.com/office/drawing/2014/main" id="{8C0D0020-2E83-E051-EE24-C8A5E007F0C0}"/>
              </a:ext>
            </a:extLst>
          </p:cNvPr>
          <p:cNvSpPr/>
          <p:nvPr/>
        </p:nvSpPr>
        <p:spPr>
          <a:xfrm>
            <a:off x="462155" y="1927003"/>
            <a:ext cx="8219690" cy="144616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8" name="コンテンツ プレースホルダー 2">
            <a:extLst>
              <a:ext uri="{FF2B5EF4-FFF2-40B4-BE49-F238E27FC236}">
                <a16:creationId xmlns:a16="http://schemas.microsoft.com/office/drawing/2014/main" id="{33935ACE-9527-D5BF-31D0-06212505ED01}"/>
              </a:ext>
            </a:extLst>
          </p:cNvPr>
          <p:cNvSpPr txBox="1">
            <a:spLocks/>
          </p:cNvSpPr>
          <p:nvPr/>
        </p:nvSpPr>
        <p:spPr>
          <a:xfrm>
            <a:off x="462155" y="3815366"/>
            <a:ext cx="8219690" cy="1993006"/>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lnSpc>
                <a:spcPct val="130000"/>
              </a:lnSpc>
              <a:spcBef>
                <a:spcPts val="0"/>
              </a:spcBef>
              <a:buFont typeface="Arial" panose="020B0604020202020204" pitchFamily="34" charset="0"/>
              <a:buNone/>
            </a:pPr>
            <a:r>
              <a:rPr lang="ja-JP" altLang="en-US" sz="2400" dirty="0">
                <a:latin typeface="HG丸ｺﾞｼｯｸM-PRO" panose="020F0600000000000000" pitchFamily="50" charset="-128"/>
                <a:ea typeface="HG丸ｺﾞｼｯｸM-PRO" panose="020F0600000000000000" pitchFamily="50" charset="-128"/>
              </a:rPr>
              <a:t>　個別の指導計画は、第１章総則第３節の３の（</a:t>
            </a:r>
            <a:r>
              <a:rPr lang="en-US" altLang="ja-JP" sz="2400" dirty="0">
                <a:latin typeface="HG丸ｺﾞｼｯｸM-PRO" panose="020F0600000000000000" pitchFamily="50" charset="-128"/>
                <a:ea typeface="HG丸ｺﾞｼｯｸM-PRO" panose="020F0600000000000000" pitchFamily="50" charset="-128"/>
              </a:rPr>
              <a:t>3</a:t>
            </a:r>
            <a:r>
              <a:rPr lang="ja-JP" altLang="en-US" sz="2400" dirty="0">
                <a:latin typeface="HG丸ｺﾞｼｯｸM-PRO" panose="020F0600000000000000" pitchFamily="50" charset="-128"/>
                <a:ea typeface="HG丸ｺﾞｼｯｸM-PRO" panose="020F0600000000000000" pitchFamily="50" charset="-128"/>
              </a:rPr>
              <a:t>）のアを具体化し、</a:t>
            </a:r>
            <a:r>
              <a:rPr lang="ja-JP" altLang="en-US" sz="2400" u="sng" dirty="0">
                <a:solidFill>
                  <a:srgbClr val="FF0000"/>
                </a:solidFill>
                <a:latin typeface="HG丸ｺﾞｼｯｸM-PRO" panose="020F0600000000000000" pitchFamily="50" charset="-128"/>
                <a:ea typeface="HG丸ｺﾞｼｯｸM-PRO" panose="020F0600000000000000" pitchFamily="50" charset="-128"/>
              </a:rPr>
              <a:t>障害のある児童生徒一人一人の指導目標、指導内容及び指導方法を明確にして、きめ細やかに指導するため</a:t>
            </a:r>
            <a:r>
              <a:rPr lang="ja-JP" altLang="en-US" sz="2400" dirty="0">
                <a:latin typeface="HG丸ｺﾞｼｯｸM-PRO" panose="020F0600000000000000" pitchFamily="50" charset="-128"/>
                <a:ea typeface="HG丸ｺﾞｼｯｸM-PRO" panose="020F0600000000000000" pitchFamily="50" charset="-128"/>
              </a:rPr>
              <a:t>に作成するものである。</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9" name="テキスト ボックス 8">
            <a:extLst>
              <a:ext uri="{FF2B5EF4-FFF2-40B4-BE49-F238E27FC236}">
                <a16:creationId xmlns:a16="http://schemas.microsoft.com/office/drawing/2014/main" id="{70DFA3A2-047E-4A08-8FB5-3DB5FEF95DA1}"/>
              </a:ext>
            </a:extLst>
          </p:cNvPr>
          <p:cNvSpPr txBox="1"/>
          <p:nvPr/>
        </p:nvSpPr>
        <p:spPr>
          <a:xfrm>
            <a:off x="1970468" y="5839360"/>
            <a:ext cx="6839237" cy="467376"/>
          </a:xfrm>
          <a:prstGeom prst="rect">
            <a:avLst/>
          </a:prstGeom>
          <a:noFill/>
        </p:spPr>
        <p:txBody>
          <a:bodyPr wrap="square" rtlCol="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「特別支援学校教育要領・学習指導要領解説総則編（幼稚部・小学部・中学部）」</a:t>
            </a:r>
            <a:endParaRPr kumimoji="1" lang="en-US" altLang="ja-JP"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文部科学省（平成</a:t>
            </a:r>
            <a:r>
              <a:rPr kumimoji="1" lang="en-US" altLang="ja-JP"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30</a:t>
            </a: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年３月）</a:t>
            </a:r>
          </a:p>
        </p:txBody>
      </p:sp>
      <p:pic>
        <p:nvPicPr>
          <p:cNvPr id="1026" name="Picture 2">
            <a:extLst>
              <a:ext uri="{FF2B5EF4-FFF2-40B4-BE49-F238E27FC236}">
                <a16:creationId xmlns:a16="http://schemas.microsoft.com/office/drawing/2014/main" id="{8315B33D-63CA-FF6D-07F9-220E3D58644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7201" y="1443762"/>
            <a:ext cx="1442478" cy="144616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228FF12B-9EB2-F6EE-965B-B2027903855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40542" y="1779584"/>
            <a:ext cx="1232953" cy="123295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F6B1511B-4EE7-2F25-A15C-077E69AA96A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754" y="1470814"/>
            <a:ext cx="1307006" cy="14563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a:extLst>
              <a:ext uri="{FF2B5EF4-FFF2-40B4-BE49-F238E27FC236}">
                <a16:creationId xmlns:a16="http://schemas.microsoft.com/office/drawing/2014/main" id="{18B75723-C94F-7F58-3100-EE3E658DCDEE}"/>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99526" y="1777362"/>
            <a:ext cx="1312910" cy="1387420"/>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9FDB252A-FDF6-B548-5EE0-2DB94F642950}"/>
              </a:ext>
            </a:extLst>
          </p:cNvPr>
          <p:cNvSpPr txBox="1"/>
          <p:nvPr/>
        </p:nvSpPr>
        <p:spPr>
          <a:xfrm>
            <a:off x="462155" y="536070"/>
            <a:ext cx="6288901" cy="523220"/>
          </a:xfrm>
          <a:prstGeom prst="rect">
            <a:avLst/>
          </a:prstGeom>
          <a:noFill/>
        </p:spPr>
        <p:txBody>
          <a:bodyPr wrap="none" rtlCol="0">
            <a:spAutoFit/>
          </a:bodyPr>
          <a:lstStyle/>
          <a:p>
            <a:r>
              <a:rPr kumimoji="1" lang="ja-JP" altLang="en-US" sz="2800" dirty="0">
                <a:latin typeface="ＭＳ ゴシック" panose="020B0609070205080204" pitchFamily="49" charset="-128"/>
                <a:ea typeface="ＭＳ ゴシック" panose="020B0609070205080204" pitchFamily="49" charset="-128"/>
              </a:rPr>
              <a:t>障がいの状態の重度・重複化、多様化</a:t>
            </a:r>
            <a:endParaRPr kumimoji="1" lang="en-US" altLang="ja-JP" sz="2800" dirty="0">
              <a:latin typeface="ＭＳ ゴシック" panose="020B0609070205080204" pitchFamily="49" charset="-128"/>
              <a:ea typeface="ＭＳ ゴシック" panose="020B0609070205080204" pitchFamily="49" charset="-128"/>
            </a:endParaRPr>
          </a:p>
        </p:txBody>
      </p:sp>
      <p:pic>
        <p:nvPicPr>
          <p:cNvPr id="7" name="Picture 2" descr="https://1.bp.blogspot.com/-ThkRKH8Q2qk/Vf-aiH7NMcI/AAAAAAAAyG8/IpVAeeEdJbM/s800/taiiku_dance_nigate.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160003" y="1505338"/>
            <a:ext cx="1186478" cy="143815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https://2.bp.blogspot.com/-1IC056A-vzo/WlGpecCueAI/AAAAAAABJnY/Y-pTNEQRw-IiJDaa0Xb-RYH2EKaIdC8fQCLcBGAs/s800/kao_oboerarenai_man.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169211" y="1311847"/>
            <a:ext cx="1363699" cy="147029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https://1.bp.blogspot.com/-im4u-_Q0IGU/UWvSyyjM80I/AAAAAAAAQd0/lnfbOdrhiUQ/s1600/souji_kitanai_woman.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390955" y="1836607"/>
            <a:ext cx="1347218" cy="1244143"/>
          </a:xfrm>
          <a:prstGeom prst="rect">
            <a:avLst/>
          </a:prstGeom>
          <a:noFill/>
          <a:extLst>
            <a:ext uri="{909E8E84-426E-40DD-AFC4-6F175D3DCCD1}">
              <a14:hiddenFill xmlns:a14="http://schemas.microsoft.com/office/drawing/2010/main">
                <a:solidFill>
                  <a:srgbClr val="FFFFFF"/>
                </a:solidFill>
              </a14:hiddenFill>
            </a:ext>
          </a:extLst>
        </p:spPr>
      </p:pic>
      <p:sp>
        <p:nvSpPr>
          <p:cNvPr id="14" name="スライド番号プレースホルダー 1"/>
          <p:cNvSpPr txBox="1">
            <a:spLocks/>
          </p:cNvSpPr>
          <p:nvPr/>
        </p:nvSpPr>
        <p:spPr>
          <a:xfrm>
            <a:off x="6870700" y="6393073"/>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dirty="0" smtClean="0">
                <a:solidFill>
                  <a:prstClr val="black">
                    <a:tint val="75000"/>
                  </a:prstClr>
                </a:solidFill>
                <a:latin typeface="ＭＳ ゴシック" panose="020B0609070205080204" pitchFamily="49" charset="-128"/>
                <a:ea typeface="ＭＳ ゴシック" panose="020B0609070205080204" pitchFamily="49" charset="-128"/>
              </a:rPr>
              <a:t>５</a:t>
            </a:r>
            <a:endParaRPr lang="ja-JP" altLang="en-US" dirty="0">
              <a:solidFill>
                <a:prstClr val="black">
                  <a:tint val="75000"/>
                </a:prst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16855762"/>
      </p:ext>
    </p:extLst>
  </p:cSld>
  <p:clrMapOvr>
    <a:masterClrMapping/>
  </p:clrMapOvr>
  <mc:AlternateContent xmlns:mc="http://schemas.openxmlformats.org/markup-compatibility/2006" xmlns:p14="http://schemas.microsoft.com/office/powerpoint/2010/main">
    <mc:Choice Requires="p14">
      <p:transition spd="slow" p14:dur="2000" advTm="97054"/>
    </mc:Choice>
    <mc:Fallback xmlns="">
      <p:transition spd="slow" advTm="9705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473529" y="1347107"/>
            <a:ext cx="8196942" cy="4163786"/>
          </a:xfrm>
          <a:solidFill>
            <a:schemeClr val="accent3">
              <a:lumMod val="20000"/>
              <a:lumOff val="80000"/>
            </a:schemeClr>
          </a:solidFill>
          <a:ln w="25400">
            <a:solidFill>
              <a:schemeClr val="tx1"/>
            </a:solidFill>
          </a:ln>
        </p:spPr>
        <p:txBody>
          <a:bodyPr lIns="108000" rIns="108000" anchor="ctr" anchorCtr="0">
            <a:noAutofit/>
          </a:bodyPr>
          <a:lstStyle/>
          <a:p>
            <a:pPr marL="324000" indent="-457200" algn="just">
              <a:lnSpc>
                <a:spcPct val="130000"/>
              </a:lnSpc>
              <a:spcBef>
                <a:spcPts val="0"/>
              </a:spcBef>
              <a:buNone/>
            </a:pPr>
            <a:r>
              <a:rPr lang="ja-JP" altLang="en-US" sz="2400" dirty="0">
                <a:latin typeface="HG丸ｺﾞｼｯｸM-PRO" panose="020F0600000000000000" pitchFamily="50" charset="-128"/>
                <a:ea typeface="HG丸ｺﾞｼｯｸM-PRO" panose="020F0600000000000000" pitchFamily="50" charset="-128"/>
              </a:rPr>
              <a:t>○　</a:t>
            </a:r>
            <a:r>
              <a:rPr lang="ja-JP" altLang="en-US" sz="2400" b="1" u="sng" dirty="0">
                <a:solidFill>
                  <a:srgbClr val="FF0000"/>
                </a:solidFill>
                <a:latin typeface="HG丸ｺﾞｼｯｸM-PRO" panose="020F0600000000000000" pitchFamily="50" charset="-128"/>
                <a:ea typeface="HG丸ｺﾞｼｯｸM-PRO" panose="020F0600000000000000" pitchFamily="50" charset="-128"/>
              </a:rPr>
              <a:t>いつ、どこで、何を、どのように</a:t>
            </a:r>
            <a:r>
              <a:rPr lang="ja-JP" altLang="en-US" sz="2400" dirty="0">
                <a:latin typeface="HG丸ｺﾞｼｯｸM-PRO" panose="020F0600000000000000" pitchFamily="50" charset="-128"/>
                <a:ea typeface="HG丸ｺﾞｼｯｸM-PRO" panose="020F0600000000000000" pitchFamily="50" charset="-128"/>
              </a:rPr>
              <a:t>指導したらよいのかが明確になる。</a:t>
            </a:r>
          </a:p>
          <a:p>
            <a:pPr marL="324000" indent="-457200" algn="just">
              <a:lnSpc>
                <a:spcPct val="130000"/>
              </a:lnSpc>
              <a:spcBef>
                <a:spcPts val="0"/>
              </a:spcBef>
              <a:buNone/>
            </a:pPr>
            <a:r>
              <a:rPr lang="ja-JP" altLang="en-US" sz="2400" dirty="0">
                <a:latin typeface="HG丸ｺﾞｼｯｸM-PRO" panose="020F0600000000000000" pitchFamily="50" charset="-128"/>
                <a:ea typeface="HG丸ｺﾞｼｯｸM-PRO" panose="020F0600000000000000" pitchFamily="50" charset="-128"/>
              </a:rPr>
              <a:t>○　複数</a:t>
            </a:r>
            <a:r>
              <a:rPr lang="ja-JP" altLang="en-US" sz="2400" dirty="0" smtClean="0">
                <a:latin typeface="HG丸ｺﾞｼｯｸM-PRO" panose="020F0600000000000000" pitchFamily="50" charset="-128"/>
                <a:ea typeface="HG丸ｺﾞｼｯｸM-PRO" panose="020F0600000000000000" pitchFamily="50" charset="-128"/>
              </a:rPr>
              <a:t>の教員が</a:t>
            </a:r>
            <a:r>
              <a:rPr lang="ja-JP" altLang="en-US" sz="2400" b="1" u="sng" dirty="0">
                <a:solidFill>
                  <a:srgbClr val="FF0000"/>
                </a:solidFill>
                <a:latin typeface="HG丸ｺﾞｼｯｸM-PRO" panose="020F0600000000000000" pitchFamily="50" charset="-128"/>
                <a:ea typeface="HG丸ｺﾞｼｯｸM-PRO" panose="020F0600000000000000" pitchFamily="50" charset="-128"/>
              </a:rPr>
              <a:t>共通</a:t>
            </a:r>
            <a:r>
              <a:rPr lang="ja-JP" altLang="en-US" sz="2400" b="1" u="sng" dirty="0" smtClean="0">
                <a:solidFill>
                  <a:srgbClr val="FF0000"/>
                </a:solidFill>
                <a:latin typeface="HG丸ｺﾞｼｯｸM-PRO" panose="020F0600000000000000" pitchFamily="50" charset="-128"/>
                <a:ea typeface="HG丸ｺﾞｼｯｸM-PRO" panose="020F0600000000000000" pitchFamily="50" charset="-128"/>
              </a:rPr>
              <a:t>理解</a:t>
            </a:r>
            <a:r>
              <a:rPr lang="ja-JP" altLang="en-US" sz="2400" dirty="0" smtClean="0">
                <a:latin typeface="HG丸ｺﾞｼｯｸM-PRO" panose="020F0600000000000000" pitchFamily="50" charset="-128"/>
                <a:ea typeface="HG丸ｺﾞｼｯｸM-PRO" panose="020F0600000000000000" pitchFamily="50" charset="-128"/>
              </a:rPr>
              <a:t>し、指導</a:t>
            </a:r>
            <a:r>
              <a:rPr lang="ja-JP" altLang="en-US" sz="2400" dirty="0">
                <a:latin typeface="HG丸ｺﾞｼｯｸM-PRO" panose="020F0600000000000000" pitchFamily="50" charset="-128"/>
                <a:ea typeface="HG丸ｺﾞｼｯｸM-PRO" panose="020F0600000000000000" pitchFamily="50" charset="-128"/>
              </a:rPr>
              <a:t>に当たることができる</a:t>
            </a:r>
            <a:r>
              <a:rPr lang="ja-JP" altLang="en-US" sz="2400" dirty="0" smtClean="0">
                <a:latin typeface="HG丸ｺﾞｼｯｸM-PRO" panose="020F0600000000000000" pitchFamily="50" charset="-128"/>
                <a:ea typeface="HG丸ｺﾞｼｯｸM-PRO" panose="020F0600000000000000" pitchFamily="50" charset="-128"/>
              </a:rPr>
              <a:t>。</a:t>
            </a:r>
            <a:endParaRPr lang="ja-JP" altLang="en-US" sz="2400" dirty="0">
              <a:latin typeface="HG丸ｺﾞｼｯｸM-PRO" panose="020F0600000000000000" pitchFamily="50" charset="-128"/>
              <a:ea typeface="HG丸ｺﾞｼｯｸM-PRO" panose="020F0600000000000000" pitchFamily="50" charset="-128"/>
            </a:endParaRPr>
          </a:p>
          <a:p>
            <a:pPr marL="324000" indent="-457200" algn="just">
              <a:lnSpc>
                <a:spcPct val="130000"/>
              </a:lnSpc>
              <a:spcBef>
                <a:spcPts val="0"/>
              </a:spcBef>
              <a:buNone/>
            </a:pPr>
            <a:r>
              <a:rPr lang="ja-JP" altLang="en-US" sz="2400" dirty="0">
                <a:latin typeface="HG丸ｺﾞｼｯｸM-PRO" panose="020F0600000000000000" pitchFamily="50" charset="-128"/>
                <a:ea typeface="HG丸ｺﾞｼｯｸM-PRO" panose="020F0600000000000000" pitchFamily="50" charset="-128"/>
              </a:rPr>
              <a:t>○　指導の</a:t>
            </a:r>
            <a:r>
              <a:rPr lang="ja-JP" altLang="en-US" sz="2400" b="1" u="sng" dirty="0">
                <a:solidFill>
                  <a:srgbClr val="FF0000"/>
                </a:solidFill>
                <a:latin typeface="HG丸ｺﾞｼｯｸM-PRO" panose="020F0600000000000000" pitchFamily="50" charset="-128"/>
                <a:ea typeface="HG丸ｺﾞｼｯｸM-PRO" panose="020F0600000000000000" pitchFamily="50" charset="-128"/>
              </a:rPr>
              <a:t>評価が具体的</a:t>
            </a:r>
            <a:r>
              <a:rPr lang="ja-JP" altLang="en-US" sz="2400" dirty="0">
                <a:latin typeface="HG丸ｺﾞｼｯｸM-PRO" panose="020F0600000000000000" pitchFamily="50" charset="-128"/>
                <a:ea typeface="HG丸ｺﾞｼｯｸM-PRO" panose="020F0600000000000000" pitchFamily="50" charset="-128"/>
              </a:rPr>
              <a:t>になり、保護者</a:t>
            </a:r>
            <a:r>
              <a:rPr lang="ja-JP" altLang="en-US" sz="2400" dirty="0" smtClean="0">
                <a:latin typeface="HG丸ｺﾞｼｯｸM-PRO" panose="020F0600000000000000" pitchFamily="50" charset="-128"/>
                <a:ea typeface="HG丸ｺﾞｼｯｸM-PRO" panose="020F0600000000000000" pitchFamily="50" charset="-128"/>
              </a:rPr>
              <a:t>と共有する</a:t>
            </a:r>
            <a:r>
              <a:rPr lang="ja-JP" altLang="en-US" sz="2400" dirty="0">
                <a:latin typeface="HG丸ｺﾞｼｯｸM-PRO" panose="020F0600000000000000" pitchFamily="50" charset="-128"/>
                <a:ea typeface="HG丸ｺﾞｼｯｸM-PRO" panose="020F0600000000000000" pitchFamily="50" charset="-128"/>
              </a:rPr>
              <a:t>ことができる。</a:t>
            </a:r>
          </a:p>
          <a:p>
            <a:pPr marL="0" indent="0" algn="just">
              <a:lnSpc>
                <a:spcPct val="130000"/>
              </a:lnSpc>
              <a:spcBef>
                <a:spcPts val="0"/>
              </a:spcBef>
              <a:buNone/>
            </a:pPr>
            <a:r>
              <a:rPr lang="ja-JP" altLang="en-US" sz="2400" dirty="0">
                <a:latin typeface="HG丸ｺﾞｼｯｸM-PRO" panose="020F0600000000000000" pitchFamily="50" charset="-128"/>
                <a:ea typeface="HG丸ｺﾞｼｯｸM-PRO" panose="020F0600000000000000" pitchFamily="50" charset="-128"/>
              </a:rPr>
              <a:t>○　指導に対する</a:t>
            </a:r>
            <a:r>
              <a:rPr lang="ja-JP" altLang="en-US" sz="2400" b="1" u="sng" dirty="0">
                <a:solidFill>
                  <a:srgbClr val="FF0000"/>
                </a:solidFill>
                <a:latin typeface="HG丸ｺﾞｼｯｸM-PRO" panose="020F0600000000000000" pitchFamily="50" charset="-128"/>
                <a:ea typeface="HG丸ｺﾞｼｯｸM-PRO" panose="020F0600000000000000" pitchFamily="50" charset="-128"/>
              </a:rPr>
              <a:t>保護者の理解と協力</a:t>
            </a:r>
            <a:r>
              <a:rPr lang="ja-JP" altLang="en-US" sz="2400" dirty="0">
                <a:latin typeface="HG丸ｺﾞｼｯｸM-PRO" panose="020F0600000000000000" pitchFamily="50" charset="-128"/>
                <a:ea typeface="HG丸ｺﾞｼｯｸM-PRO" panose="020F0600000000000000" pitchFamily="50" charset="-128"/>
              </a:rPr>
              <a:t>が得られる。</a:t>
            </a:r>
          </a:p>
          <a:p>
            <a:pPr marL="0" indent="0" algn="just">
              <a:lnSpc>
                <a:spcPct val="130000"/>
              </a:lnSpc>
              <a:spcBef>
                <a:spcPts val="0"/>
              </a:spcBef>
              <a:buNone/>
            </a:pPr>
            <a:r>
              <a:rPr lang="ja-JP" altLang="en-US" sz="2400" dirty="0">
                <a:latin typeface="HG丸ｺﾞｼｯｸM-PRO" panose="020F0600000000000000" pitchFamily="50" charset="-128"/>
                <a:ea typeface="HG丸ｺﾞｼｯｸM-PRO" panose="020F0600000000000000" pitchFamily="50" charset="-128"/>
              </a:rPr>
              <a:t>○　次年度への指導の</a:t>
            </a:r>
            <a:r>
              <a:rPr lang="ja-JP" altLang="en-US" sz="2400" b="1" u="sng" dirty="0">
                <a:solidFill>
                  <a:srgbClr val="FF0000"/>
                </a:solidFill>
                <a:latin typeface="HG丸ｺﾞｼｯｸM-PRO" panose="020F0600000000000000" pitchFamily="50" charset="-128"/>
                <a:ea typeface="HG丸ｺﾞｼｯｸM-PRO" panose="020F0600000000000000" pitchFamily="50" charset="-128"/>
              </a:rPr>
              <a:t>引継ぎ</a:t>
            </a:r>
            <a:r>
              <a:rPr lang="ja-JP" altLang="en-US" sz="2400" dirty="0">
                <a:latin typeface="HG丸ｺﾞｼｯｸM-PRO" panose="020F0600000000000000" pitchFamily="50" charset="-128"/>
                <a:ea typeface="HG丸ｺﾞｼｯｸM-PRO" panose="020F0600000000000000" pitchFamily="50" charset="-128"/>
              </a:rPr>
              <a:t>を行うことができる。</a:t>
            </a:r>
          </a:p>
        </p:txBody>
      </p:sp>
      <p:sp>
        <p:nvSpPr>
          <p:cNvPr id="5" name="テキスト ボックス 4">
            <a:extLst>
              <a:ext uri="{FF2B5EF4-FFF2-40B4-BE49-F238E27FC236}">
                <a16:creationId xmlns:a16="http://schemas.microsoft.com/office/drawing/2014/main" id="{16C67B23-7D05-4C69-B4DA-BB40D48A3831}"/>
              </a:ext>
            </a:extLst>
          </p:cNvPr>
          <p:cNvSpPr txBox="1"/>
          <p:nvPr/>
        </p:nvSpPr>
        <p:spPr>
          <a:xfrm>
            <a:off x="156000" y="296376"/>
            <a:ext cx="8988000" cy="720000"/>
          </a:xfrm>
          <a:prstGeom prst="rect">
            <a:avLst/>
          </a:prstGeom>
          <a:noFill/>
        </p:spPr>
        <p:txBody>
          <a:bodyPr wrap="square" rtlCol="0" anchor="ctr"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rPr>
              <a:t>４　個別の指導計画作成の効果</a:t>
            </a:r>
          </a:p>
        </p:txBody>
      </p:sp>
      <p:sp>
        <p:nvSpPr>
          <p:cNvPr id="7" name="スライド番号プレースホルダー 1"/>
          <p:cNvSpPr>
            <a:spLocks noGrp="1"/>
          </p:cNvSpPr>
          <p:nvPr>
            <p:ph type="sldNum" sz="quarter" idx="4294967295"/>
          </p:nvPr>
        </p:nvSpPr>
        <p:spPr>
          <a:xfrm>
            <a:off x="6870700" y="6393073"/>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rPr>
              <a:t>６</a:t>
            </a:r>
            <a:endParaRPr kumimoji="1" lang="ja-JP" altLang="en-US" sz="1200" b="0" i="0" u="none" strike="noStrike" kern="1200" cap="none" spc="0" normalizeH="0" baseline="0" noProof="0" dirty="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81984671"/>
      </p:ext>
    </p:extLst>
  </p:cSld>
  <p:clrMapOvr>
    <a:masterClrMapping/>
  </p:clrMapOvr>
  <p:transition advTm="78686"/>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A5350D-B8D7-2D6F-F67A-8052FE3EB448}"/>
            </a:ext>
          </a:extLst>
        </p:cNvPr>
        <p:cNvGrpSpPr/>
        <p:nvPr/>
      </p:nvGrpSpPr>
      <p:grpSpPr>
        <a:xfrm>
          <a:off x="0" y="0"/>
          <a:ext cx="0" cy="0"/>
          <a:chOff x="0" y="0"/>
          <a:chExt cx="0" cy="0"/>
        </a:xfrm>
      </p:grpSpPr>
      <p:sp>
        <p:nvSpPr>
          <p:cNvPr id="8" name="コンテンツ プレースホルダー 2">
            <a:extLst>
              <a:ext uri="{FF2B5EF4-FFF2-40B4-BE49-F238E27FC236}">
                <a16:creationId xmlns:a16="http://schemas.microsoft.com/office/drawing/2014/main" id="{CE174E2B-CEBE-D393-AABC-0335FE0CA90D}"/>
              </a:ext>
            </a:extLst>
          </p:cNvPr>
          <p:cNvSpPr txBox="1">
            <a:spLocks/>
          </p:cNvSpPr>
          <p:nvPr/>
        </p:nvSpPr>
        <p:spPr>
          <a:xfrm>
            <a:off x="462155" y="1076898"/>
            <a:ext cx="8219690" cy="2477671"/>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lnSpc>
                <a:spcPct val="130000"/>
              </a:lnSpc>
              <a:spcBef>
                <a:spcPts val="0"/>
              </a:spcBef>
              <a:buFont typeface="Arial" panose="020B0604020202020204" pitchFamily="34" charset="0"/>
              <a:buNone/>
            </a:pPr>
            <a:r>
              <a:rPr lang="ja-JP" altLang="en-US" sz="2400" dirty="0">
                <a:latin typeface="HG丸ｺﾞｼｯｸM-PRO" panose="020F0600000000000000" pitchFamily="50" charset="-128"/>
                <a:ea typeface="HG丸ｺﾞｼｯｸM-PRO" panose="020F0600000000000000" pitchFamily="50" charset="-128"/>
              </a:rPr>
              <a:t>　また、（中略）、</a:t>
            </a:r>
            <a:r>
              <a:rPr lang="ja-JP" altLang="en-US" sz="2400" u="sng" dirty="0">
                <a:solidFill>
                  <a:srgbClr val="FF0000"/>
                </a:solidFill>
                <a:latin typeface="HG丸ｺﾞｼｯｸM-PRO" panose="020F0600000000000000" pitchFamily="50" charset="-128"/>
                <a:ea typeface="HG丸ｺﾞｼｯｸM-PRO" panose="020F0600000000000000" pitchFamily="50" charset="-128"/>
              </a:rPr>
              <a:t>教科と自立活動の指導目標や指導内容の設定に至る手続きに違いがある</a:t>
            </a:r>
            <a:r>
              <a:rPr lang="ja-JP" altLang="en-US" sz="2400" dirty="0">
                <a:latin typeface="HG丸ｺﾞｼｯｸM-PRO" panose="020F0600000000000000" pitchFamily="50" charset="-128"/>
                <a:ea typeface="HG丸ｺﾞｼｯｸM-PRO" panose="020F0600000000000000" pitchFamily="50" charset="-128"/>
              </a:rPr>
              <a:t>ことなどを踏まえると、教師間の共通理解を図り指導の系統性を担保するためには、</a:t>
            </a:r>
            <a:r>
              <a:rPr lang="ja-JP" altLang="en-US" sz="2400" u="sng" dirty="0">
                <a:latin typeface="HG丸ｺﾞｼｯｸM-PRO" panose="020F0600000000000000" pitchFamily="50" charset="-128"/>
                <a:ea typeface="HG丸ｺﾞｼｯｸM-PRO" panose="020F0600000000000000" pitchFamily="50" charset="-128"/>
              </a:rPr>
              <a:t>各学校において個別の指導計画に盛り込むべき事項について整理する</a:t>
            </a:r>
            <a:r>
              <a:rPr lang="ja-JP" altLang="en-US" sz="2400" dirty="0">
                <a:latin typeface="HG丸ｺﾞｼｯｸM-PRO" panose="020F0600000000000000" pitchFamily="50" charset="-128"/>
                <a:ea typeface="HG丸ｺﾞｼｯｸM-PRO" panose="020F0600000000000000" pitchFamily="50" charset="-128"/>
              </a:rPr>
              <a:t>必要がある。</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17D6282E-FBA3-4237-C5CE-13319A2D038A}"/>
              </a:ext>
            </a:extLst>
          </p:cNvPr>
          <p:cNvSpPr txBox="1"/>
          <p:nvPr/>
        </p:nvSpPr>
        <p:spPr>
          <a:xfrm>
            <a:off x="156000" y="296376"/>
            <a:ext cx="8988000" cy="720000"/>
          </a:xfrm>
          <a:prstGeom prst="rect">
            <a:avLst/>
          </a:prstGeom>
          <a:noFill/>
        </p:spPr>
        <p:txBody>
          <a:bodyPr wrap="square" rtlCol="0" anchor="ctr"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rPr>
              <a:t>５　個別の指導計画の作成・活用の留意点①</a:t>
            </a:r>
          </a:p>
        </p:txBody>
      </p:sp>
      <p:sp>
        <p:nvSpPr>
          <p:cNvPr id="3" name="四角形: 角を丸くする 11">
            <a:extLst>
              <a:ext uri="{FF2B5EF4-FFF2-40B4-BE49-F238E27FC236}">
                <a16:creationId xmlns:a16="http://schemas.microsoft.com/office/drawing/2014/main" id="{B6833E72-7CB6-5405-8462-F95FA002B7F8}"/>
              </a:ext>
            </a:extLst>
          </p:cNvPr>
          <p:cNvSpPr/>
          <p:nvPr/>
        </p:nvSpPr>
        <p:spPr>
          <a:xfrm>
            <a:off x="462155" y="3753067"/>
            <a:ext cx="1725874" cy="437617"/>
          </a:xfrm>
          <a:prstGeom prst="roundRect">
            <a:avLst/>
          </a:prstGeom>
          <a:solidFill>
            <a:srgbClr val="F2BCA4"/>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r>
              <a:rPr lang="ja-JP" altLang="en-US" sz="2400" b="1" dirty="0">
                <a:solidFill>
                  <a:schemeClr val="tx1"/>
                </a:solidFill>
                <a:latin typeface="MS-PGothic"/>
                <a:ea typeface="ＭＳ ゴシック" panose="020B0609070205080204" pitchFamily="49" charset="-128"/>
              </a:rPr>
              <a:t>各教科</a:t>
            </a:r>
            <a:endParaRPr kumimoji="1" lang="ja-JP" altLang="en-US" sz="2400" b="1" dirty="0">
              <a:solidFill>
                <a:schemeClr val="tx1"/>
              </a:solidFill>
              <a:latin typeface="ＭＳ ゴシック" panose="020B0609070205080204" pitchFamily="49" charset="-128"/>
              <a:ea typeface="ＭＳ ゴシック" panose="020B0609070205080204" pitchFamily="49" charset="-128"/>
            </a:endParaRPr>
          </a:p>
        </p:txBody>
      </p:sp>
      <p:sp>
        <p:nvSpPr>
          <p:cNvPr id="4" name="四角形: 角を丸くする 11">
            <a:extLst>
              <a:ext uri="{FF2B5EF4-FFF2-40B4-BE49-F238E27FC236}">
                <a16:creationId xmlns:a16="http://schemas.microsoft.com/office/drawing/2014/main" id="{B819A5DC-7059-CC56-4A69-7E25097B3193}"/>
              </a:ext>
            </a:extLst>
          </p:cNvPr>
          <p:cNvSpPr/>
          <p:nvPr/>
        </p:nvSpPr>
        <p:spPr>
          <a:xfrm>
            <a:off x="462156" y="4804636"/>
            <a:ext cx="1725874" cy="437617"/>
          </a:xfrm>
          <a:prstGeom prst="roundRect">
            <a:avLst/>
          </a:prstGeom>
          <a:solidFill>
            <a:schemeClr val="accent6">
              <a:lumMod val="40000"/>
              <a:lumOff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r>
              <a:rPr lang="ja-JP" altLang="en-US" sz="2400" b="1" dirty="0">
                <a:solidFill>
                  <a:schemeClr val="tx1"/>
                </a:solidFill>
                <a:latin typeface="MS-PGothic"/>
                <a:ea typeface="ＭＳ ゴシック" panose="020B0609070205080204" pitchFamily="49" charset="-128"/>
              </a:rPr>
              <a:t>自立活動</a:t>
            </a:r>
            <a:endParaRPr kumimoji="1" lang="ja-JP" altLang="en-US" sz="2400" b="1" dirty="0">
              <a:solidFill>
                <a:schemeClr val="tx1"/>
              </a:solidFill>
              <a:latin typeface="ＭＳ ゴシック" panose="020B0609070205080204" pitchFamily="49" charset="-128"/>
              <a:ea typeface="ＭＳ ゴシック" panose="020B0609070205080204" pitchFamily="49" charset="-128"/>
            </a:endParaRPr>
          </a:p>
        </p:txBody>
      </p:sp>
      <p:sp>
        <p:nvSpPr>
          <p:cNvPr id="6" name="コンテンツ プレースホルダー 2">
            <a:extLst>
              <a:ext uri="{FF2B5EF4-FFF2-40B4-BE49-F238E27FC236}">
                <a16:creationId xmlns:a16="http://schemas.microsoft.com/office/drawing/2014/main" id="{172EFBE5-6199-2C6B-A3EA-80CE60BCFE56}"/>
              </a:ext>
            </a:extLst>
          </p:cNvPr>
          <p:cNvSpPr txBox="1">
            <a:spLocks/>
          </p:cNvSpPr>
          <p:nvPr/>
        </p:nvSpPr>
        <p:spPr>
          <a:xfrm>
            <a:off x="462155" y="4190685"/>
            <a:ext cx="8219690" cy="467376"/>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lnSpc>
                <a:spcPct val="130000"/>
              </a:lnSpc>
              <a:spcBef>
                <a:spcPts val="0"/>
              </a:spcBef>
              <a:buFont typeface="Arial" panose="020B0604020202020204" pitchFamily="34" charset="0"/>
              <a:buNone/>
            </a:pPr>
            <a:r>
              <a:rPr lang="ja-JP" altLang="en-US" sz="2000" dirty="0">
                <a:latin typeface="HG丸ｺﾞｼｯｸM-PRO" panose="020F0600000000000000" pitchFamily="50" charset="-128"/>
                <a:ea typeface="HG丸ｺﾞｼｯｸM-PRO" panose="020F0600000000000000" pitchFamily="50" charset="-128"/>
              </a:rPr>
              <a:t>　児童生徒一人一人の各教科の習得状況の確認などの実態把握が必要</a:t>
            </a:r>
            <a:endParaRPr lang="en-US" altLang="ja-JP" sz="2000" dirty="0">
              <a:latin typeface="HG丸ｺﾞｼｯｸM-PRO" panose="020F0600000000000000" pitchFamily="50" charset="-128"/>
              <a:ea typeface="HG丸ｺﾞｼｯｸM-PRO" panose="020F0600000000000000" pitchFamily="50" charset="-128"/>
            </a:endParaRPr>
          </a:p>
        </p:txBody>
      </p:sp>
      <p:sp>
        <p:nvSpPr>
          <p:cNvPr id="7" name="コンテンツ プレースホルダー 2">
            <a:extLst>
              <a:ext uri="{FF2B5EF4-FFF2-40B4-BE49-F238E27FC236}">
                <a16:creationId xmlns:a16="http://schemas.microsoft.com/office/drawing/2014/main" id="{7497412E-2AFE-0DB4-5625-E4205F00AFA3}"/>
              </a:ext>
            </a:extLst>
          </p:cNvPr>
          <p:cNvSpPr txBox="1">
            <a:spLocks/>
          </p:cNvSpPr>
          <p:nvPr/>
        </p:nvSpPr>
        <p:spPr>
          <a:xfrm>
            <a:off x="462155" y="5242253"/>
            <a:ext cx="8219690" cy="828000"/>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lnSpc>
                <a:spcPct val="130000"/>
              </a:lnSpc>
              <a:spcBef>
                <a:spcPts val="0"/>
              </a:spcBef>
              <a:buFont typeface="Arial" panose="020B0604020202020204" pitchFamily="34" charset="0"/>
              <a:buNone/>
            </a:pPr>
            <a:r>
              <a:rPr lang="ja-JP" altLang="en-US" sz="2000" dirty="0">
                <a:latin typeface="HG丸ｺﾞｼｯｸM-PRO" panose="020F0600000000000000" pitchFamily="50" charset="-128"/>
                <a:ea typeface="HG丸ｺﾞｼｯｸM-PRO" panose="020F0600000000000000" pitchFamily="50" charset="-128"/>
              </a:rPr>
              <a:t>　児童生徒の困難さやよさなどの実態把握に基づき、指導すべき課題を整理し、指導目標を明確にして具体的な指導内容を設定</a:t>
            </a:r>
            <a:endParaRPr lang="en-US" altLang="ja-JP" sz="2000" dirty="0">
              <a:latin typeface="HG丸ｺﾞｼｯｸM-PRO" panose="020F0600000000000000" pitchFamily="50" charset="-128"/>
              <a:ea typeface="HG丸ｺﾞｼｯｸM-PRO" panose="020F0600000000000000" pitchFamily="50" charset="-128"/>
            </a:endParaRPr>
          </a:p>
        </p:txBody>
      </p:sp>
      <p:sp>
        <p:nvSpPr>
          <p:cNvPr id="10" name="テキスト ボックス 9">
            <a:extLst>
              <a:ext uri="{FF2B5EF4-FFF2-40B4-BE49-F238E27FC236}">
                <a16:creationId xmlns:a16="http://schemas.microsoft.com/office/drawing/2014/main" id="{70D27FE9-9341-CE1F-4FC6-14FA40EFD9A2}"/>
              </a:ext>
            </a:extLst>
          </p:cNvPr>
          <p:cNvSpPr txBox="1"/>
          <p:nvPr/>
        </p:nvSpPr>
        <p:spPr>
          <a:xfrm>
            <a:off x="1970468" y="6103605"/>
            <a:ext cx="6839237" cy="467376"/>
          </a:xfrm>
          <a:prstGeom prst="rect">
            <a:avLst/>
          </a:prstGeom>
          <a:noFill/>
        </p:spPr>
        <p:txBody>
          <a:bodyPr wrap="square" rtlCol="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「特別支援学校教育要領・学習指導要領解説総則編（幼稚部・小学部・中学部）」</a:t>
            </a:r>
            <a:endParaRPr kumimoji="1" lang="en-US" altLang="ja-JP"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文部科学省（平成</a:t>
            </a:r>
            <a:r>
              <a:rPr kumimoji="1" lang="en-US" altLang="ja-JP"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30</a:t>
            </a: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年３月）</a:t>
            </a:r>
          </a:p>
        </p:txBody>
      </p:sp>
      <p:sp>
        <p:nvSpPr>
          <p:cNvPr id="11" name="スライド番号プレースホルダー 1"/>
          <p:cNvSpPr>
            <a:spLocks noGrp="1"/>
          </p:cNvSpPr>
          <p:nvPr>
            <p:ph type="sldNum" sz="quarter" idx="12"/>
          </p:nvPr>
        </p:nvSpPr>
        <p:spPr>
          <a:xfrm>
            <a:off x="6870700" y="6393073"/>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rPr>
              <a:t>７</a:t>
            </a:r>
            <a:endParaRPr kumimoji="1" lang="ja-JP" altLang="en-US" sz="1200" b="0" i="0" u="none" strike="noStrike" kern="1200" cap="none" spc="0" normalizeH="0" baseline="0" noProof="0" dirty="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10655411"/>
      </p:ext>
    </p:extLst>
  </p:cSld>
  <p:clrMapOvr>
    <a:masterClrMapping/>
  </p:clrMapOvr>
  <mc:AlternateContent xmlns:mc="http://schemas.openxmlformats.org/markup-compatibility/2006" xmlns:p14="http://schemas.microsoft.com/office/powerpoint/2010/main">
    <mc:Choice Requires="p14">
      <p:transition spd="slow" p14:dur="2000" advTm="97054"/>
    </mc:Choice>
    <mc:Fallback xmlns="">
      <p:transition spd="slow" advTm="9705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91041-E5A1-36FC-92B5-E7E76DD6243B}"/>
            </a:ext>
          </a:extLst>
        </p:cNvPr>
        <p:cNvGrpSpPr/>
        <p:nvPr/>
      </p:nvGrpSpPr>
      <p:grpSpPr>
        <a:xfrm>
          <a:off x="0" y="0"/>
          <a:ext cx="0" cy="0"/>
          <a:chOff x="0" y="0"/>
          <a:chExt cx="0" cy="0"/>
        </a:xfrm>
      </p:grpSpPr>
      <p:sp>
        <p:nvSpPr>
          <p:cNvPr id="6147" name="Rectangle 3">
            <a:extLst>
              <a:ext uri="{FF2B5EF4-FFF2-40B4-BE49-F238E27FC236}">
                <a16:creationId xmlns:a16="http://schemas.microsoft.com/office/drawing/2014/main" id="{F2DA1C77-84B0-D19C-B4FB-7FFD554C2B63}"/>
              </a:ext>
            </a:extLst>
          </p:cNvPr>
          <p:cNvSpPr>
            <a:spLocks noGrp="1" noChangeArrowheads="1"/>
          </p:cNvSpPr>
          <p:nvPr>
            <p:ph idx="1"/>
          </p:nvPr>
        </p:nvSpPr>
        <p:spPr>
          <a:xfrm>
            <a:off x="339123" y="1024246"/>
            <a:ext cx="8460000" cy="4935679"/>
          </a:xfrm>
          <a:solidFill>
            <a:schemeClr val="accent3">
              <a:lumMod val="20000"/>
              <a:lumOff val="80000"/>
            </a:schemeClr>
          </a:solidFill>
          <a:ln w="25400">
            <a:solidFill>
              <a:schemeClr val="tx1"/>
            </a:solidFill>
          </a:ln>
        </p:spPr>
        <p:txBody>
          <a:bodyPr anchor="t" anchorCtr="0">
            <a:noAutofit/>
          </a:bodyPr>
          <a:lstStyle/>
          <a:p>
            <a:pPr marL="324000" indent="-457200" algn="just">
              <a:lnSpc>
                <a:spcPct val="120000"/>
              </a:lnSpc>
              <a:spcBef>
                <a:spcPts val="0"/>
              </a:spcBef>
              <a:buNone/>
            </a:pPr>
            <a:r>
              <a:rPr lang="ja-JP" altLang="en-US" sz="2400" dirty="0">
                <a:latin typeface="HG丸ｺﾞｼｯｸM-PRO" panose="020F0600000000000000" pitchFamily="50" charset="-128"/>
                <a:ea typeface="HG丸ｺﾞｼｯｸM-PRO" panose="020F0600000000000000" pitchFamily="50" charset="-128"/>
              </a:rPr>
              <a:t>○　卒業するまでに、各教科等の指導を通してどのような資質・能力を目指すのか、各教科の指導内容の発展性を踏まえ、</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指導目標を明確にする</a:t>
            </a:r>
            <a:r>
              <a:rPr lang="ja-JP" altLang="en-US" sz="2400" dirty="0">
                <a:latin typeface="HG丸ｺﾞｼｯｸM-PRO" panose="020F0600000000000000" pitchFamily="50" charset="-128"/>
                <a:ea typeface="HG丸ｺﾞｼｯｸM-PRO" panose="020F0600000000000000" pitchFamily="50" charset="-128"/>
              </a:rPr>
              <a:t>。</a:t>
            </a:r>
            <a:endParaRPr lang="en-US" altLang="ja-JP" sz="2400" dirty="0">
              <a:latin typeface="HG丸ｺﾞｼｯｸM-PRO" panose="020F0600000000000000" pitchFamily="50" charset="-128"/>
              <a:ea typeface="HG丸ｺﾞｼｯｸM-PRO" panose="020F0600000000000000" pitchFamily="50" charset="-128"/>
            </a:endParaRPr>
          </a:p>
          <a:p>
            <a:pPr marL="324000" indent="-457200" algn="just">
              <a:lnSpc>
                <a:spcPct val="120000"/>
              </a:lnSpc>
              <a:spcBef>
                <a:spcPts val="0"/>
              </a:spcBef>
              <a:buNone/>
            </a:pPr>
            <a:r>
              <a:rPr lang="ja-JP" altLang="en-US" sz="2400" dirty="0">
                <a:latin typeface="HG丸ｺﾞｼｯｸM-PRO" panose="020F0600000000000000" pitchFamily="50" charset="-128"/>
                <a:ea typeface="HG丸ｺﾞｼｯｸM-PRO" panose="020F0600000000000000" pitchFamily="50" charset="-128"/>
              </a:rPr>
              <a:t>○　自立活動の指導について、</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なぜその指導目標にしたのか</a:t>
            </a:r>
            <a:r>
              <a:rPr lang="ja-JP" altLang="en-US" sz="2400" dirty="0">
                <a:latin typeface="HG丸ｺﾞｼｯｸM-PRO" panose="020F0600000000000000" pitchFamily="50" charset="-128"/>
                <a:ea typeface="HG丸ｺﾞｼｯｸM-PRO" panose="020F0600000000000000" pitchFamily="50" charset="-128"/>
              </a:rPr>
              <a:t>などを、その設定に至るまでの考え方について、</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次の担当者に引き継げるよう</a:t>
            </a:r>
            <a:r>
              <a:rPr lang="ja-JP" altLang="en-US" sz="2400" dirty="0">
                <a:latin typeface="HG丸ｺﾞｼｯｸM-PRO" panose="020F0600000000000000" pitchFamily="50" charset="-128"/>
                <a:ea typeface="HG丸ｺﾞｼｯｸM-PRO" panose="020F0600000000000000" pitchFamily="50" charset="-128"/>
              </a:rPr>
              <a:t>工夫する。</a:t>
            </a:r>
            <a:endParaRPr lang="en-US" altLang="ja-JP" sz="2400" dirty="0">
              <a:latin typeface="HG丸ｺﾞｼｯｸM-PRO" panose="020F0600000000000000" pitchFamily="50" charset="-128"/>
              <a:ea typeface="HG丸ｺﾞｼｯｸM-PRO" panose="020F0600000000000000" pitchFamily="50" charset="-128"/>
            </a:endParaRPr>
          </a:p>
          <a:p>
            <a:pPr marL="324000" indent="-457200">
              <a:lnSpc>
                <a:spcPct val="120000"/>
              </a:lnSpc>
              <a:spcBef>
                <a:spcPts val="0"/>
              </a:spcBef>
              <a:buNone/>
            </a:pPr>
            <a:r>
              <a:rPr lang="ja-JP" altLang="en-US" sz="2400" dirty="0">
                <a:latin typeface="HG丸ｺﾞｼｯｸM-PRO" panose="020F0600000000000000" pitchFamily="50" charset="-128"/>
                <a:ea typeface="HG丸ｺﾞｼｯｸM-PRO" panose="020F0600000000000000" pitchFamily="50" charset="-128"/>
              </a:rPr>
              <a:t>○　</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計画が適切かどうかは、実際</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pPr marL="324000" indent="-457200">
              <a:lnSpc>
                <a:spcPct val="120000"/>
              </a:lnSpc>
              <a:spcBef>
                <a:spcPts val="0"/>
              </a:spcBef>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　の指導を通して明らかになる</a:t>
            </a:r>
            <a:r>
              <a:rPr lang="ja-JP" altLang="en-US" sz="2400" dirty="0">
                <a:latin typeface="HG丸ｺﾞｼｯｸM-PRO" panose="020F0600000000000000" pitchFamily="50" charset="-128"/>
                <a:ea typeface="HG丸ｺﾞｼｯｸM-PRO" panose="020F0600000000000000" pitchFamily="50" charset="-128"/>
              </a:rPr>
              <a:t>こ</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pPr marL="324000" indent="-457200">
              <a:lnSpc>
                <a:spcPct val="120000"/>
              </a:lnSpc>
              <a:spcBef>
                <a:spcPts val="0"/>
              </a:spcBef>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400" dirty="0">
                <a:latin typeface="HG丸ｺﾞｼｯｸM-PRO" panose="020F0600000000000000" pitchFamily="50" charset="-128"/>
                <a:ea typeface="HG丸ｺﾞｼｯｸM-PRO" panose="020F0600000000000000" pitchFamily="50" charset="-128"/>
              </a:rPr>
              <a:t>とから、効果的な指導を行うた</a:t>
            </a:r>
            <a:endParaRPr lang="en-US" altLang="ja-JP" sz="2400" dirty="0">
              <a:latin typeface="HG丸ｺﾞｼｯｸM-PRO" panose="020F0600000000000000" pitchFamily="50" charset="-128"/>
              <a:ea typeface="HG丸ｺﾞｼｯｸM-PRO" panose="020F0600000000000000" pitchFamily="50" charset="-128"/>
            </a:endParaRPr>
          </a:p>
          <a:p>
            <a:pPr marL="324000" indent="-457200">
              <a:lnSpc>
                <a:spcPct val="120000"/>
              </a:lnSpc>
              <a:spcBef>
                <a:spcPts val="0"/>
              </a:spcBef>
              <a:buNone/>
            </a:pPr>
            <a:r>
              <a:rPr lang="ja-JP" altLang="en-US" sz="2400" dirty="0">
                <a:latin typeface="HG丸ｺﾞｼｯｸM-PRO" panose="020F0600000000000000" pitchFamily="50" charset="-128"/>
                <a:ea typeface="HG丸ｺﾞｼｯｸM-PRO" panose="020F0600000000000000" pitchFamily="50" charset="-128"/>
              </a:rPr>
              <a:t>　め、</a:t>
            </a:r>
            <a:r>
              <a:rPr lang="ja-JP" altLang="en-US" sz="2400" b="1" dirty="0" smtClean="0">
                <a:solidFill>
                  <a:srgbClr val="FF0000"/>
                </a:solidFill>
                <a:latin typeface="HG丸ｺﾞｼｯｸM-PRO" panose="020F0600000000000000" pitchFamily="50" charset="-128"/>
                <a:ea typeface="HG丸ｺﾞｼｯｸM-PRO" panose="020F0600000000000000" pitchFamily="50" charset="-128"/>
              </a:rPr>
              <a:t>ＰＤＣＡサイクルで</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評価</a:t>
            </a:r>
            <a:r>
              <a:rPr lang="ja-JP" altLang="en-US" sz="2400" b="1" dirty="0" smtClean="0">
                <a:solidFill>
                  <a:srgbClr val="FF0000"/>
                </a:solidFill>
                <a:latin typeface="HG丸ｺﾞｼｯｸM-PRO" panose="020F0600000000000000" pitchFamily="50" charset="-128"/>
                <a:ea typeface="HG丸ｺﾞｼｯｸM-PRO" panose="020F0600000000000000" pitchFamily="50" charset="-128"/>
              </a:rPr>
              <a:t>・</a:t>
            </a:r>
            <a:endParaRPr lang="en-US" altLang="ja-JP" sz="2400" b="1" dirty="0" smtClean="0">
              <a:solidFill>
                <a:srgbClr val="FF0000"/>
              </a:solidFill>
              <a:latin typeface="HG丸ｺﾞｼｯｸM-PRO" panose="020F0600000000000000" pitchFamily="50" charset="-128"/>
              <a:ea typeface="HG丸ｺﾞｼｯｸM-PRO" panose="020F0600000000000000" pitchFamily="50" charset="-128"/>
            </a:endParaRPr>
          </a:p>
          <a:p>
            <a:pPr marL="324000" indent="-457200">
              <a:lnSpc>
                <a:spcPct val="120000"/>
              </a:lnSpc>
              <a:spcBef>
                <a:spcPts val="0"/>
              </a:spcBef>
              <a:buNone/>
            </a:pPr>
            <a:r>
              <a:rPr lang="ja-JP" altLang="en-US" sz="2400" b="1" dirty="0" smtClean="0">
                <a:solidFill>
                  <a:srgbClr val="FF0000"/>
                </a:solidFill>
                <a:latin typeface="HG丸ｺﾞｼｯｸM-PRO" panose="020F0600000000000000" pitchFamily="50" charset="-128"/>
                <a:ea typeface="HG丸ｺﾞｼｯｸM-PRO" panose="020F0600000000000000" pitchFamily="50" charset="-128"/>
              </a:rPr>
              <a:t>　改善する</a:t>
            </a:r>
            <a:r>
              <a:rPr lang="ja-JP" altLang="en-US" sz="2400" dirty="0" smtClean="0">
                <a:latin typeface="HG丸ｺﾞｼｯｸM-PRO" panose="020F0600000000000000" pitchFamily="50" charset="-128"/>
                <a:ea typeface="HG丸ｺﾞｼｯｸM-PRO" panose="020F0600000000000000" pitchFamily="50" charset="-128"/>
              </a:rPr>
              <a:t>こと</a:t>
            </a:r>
            <a:r>
              <a:rPr lang="ja-JP" altLang="en-US" sz="2400" dirty="0">
                <a:latin typeface="HG丸ｺﾞｼｯｸM-PRO" panose="020F0600000000000000" pitchFamily="50" charset="-128"/>
                <a:ea typeface="HG丸ｺﾞｼｯｸM-PRO" panose="020F0600000000000000" pitchFamily="50" charset="-128"/>
              </a:rPr>
              <a:t>。</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7C97F4CD-90A1-9DF0-60DD-3E1619031B32}"/>
              </a:ext>
            </a:extLst>
          </p:cNvPr>
          <p:cNvSpPr txBox="1"/>
          <p:nvPr/>
        </p:nvSpPr>
        <p:spPr>
          <a:xfrm>
            <a:off x="156000" y="214731"/>
            <a:ext cx="8988000" cy="720000"/>
          </a:xfrm>
          <a:prstGeom prst="rect">
            <a:avLst/>
          </a:prstGeom>
          <a:noFill/>
        </p:spPr>
        <p:txBody>
          <a:bodyPr wrap="square" rtlCol="0" anchor="ctr"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smtClean="0">
                <a:ln>
                  <a:noFill/>
                </a:ln>
                <a:solidFill>
                  <a:prstClr val="black"/>
                </a:solidFill>
                <a:effectLst/>
                <a:uLnTx/>
                <a:uFillTx/>
                <a:latin typeface="HGｺﾞｼｯｸE" panose="020B0909000000000000" pitchFamily="49" charset="-128"/>
                <a:ea typeface="HGｺﾞｼｯｸE" panose="020B0909000000000000" pitchFamily="49" charset="-128"/>
                <a:cs typeface="+mn-cs"/>
              </a:rPr>
              <a:t>５</a:t>
            </a:r>
            <a:r>
              <a:rPr kumimoji="1" lang="ja-JP" altLang="en-US" sz="3200" b="0" i="0" u="none" strike="noStrike" kern="1200" cap="none" spc="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rPr>
              <a:t>　個別の指導計画の作成・活用の留意点②</a:t>
            </a:r>
          </a:p>
        </p:txBody>
      </p:sp>
      <p:pic>
        <p:nvPicPr>
          <p:cNvPr id="7" name="図 6">
            <a:extLst>
              <a:ext uri="{FF2B5EF4-FFF2-40B4-BE49-F238E27FC236}">
                <a16:creationId xmlns:a16="http://schemas.microsoft.com/office/drawing/2014/main" id="{DAB6ABB5-8EA5-374A-50EC-B2C147A970D3}"/>
              </a:ext>
            </a:extLst>
          </p:cNvPr>
          <p:cNvPicPr>
            <a:picLocks noChangeAspect="1"/>
          </p:cNvPicPr>
          <p:nvPr/>
        </p:nvPicPr>
        <p:blipFill rotWithShape="1">
          <a:blip r:embed="rId3"/>
          <a:srcRect l="12099" t="35453" r="34719" b="20009"/>
          <a:stretch/>
        </p:blipFill>
        <p:spPr>
          <a:xfrm>
            <a:off x="5345116" y="3394766"/>
            <a:ext cx="3165475" cy="2397125"/>
          </a:xfrm>
          <a:prstGeom prst="rect">
            <a:avLst/>
          </a:prstGeom>
        </p:spPr>
      </p:pic>
      <p:sp>
        <p:nvSpPr>
          <p:cNvPr id="8" name="テキスト ボックス 7">
            <a:extLst>
              <a:ext uri="{FF2B5EF4-FFF2-40B4-BE49-F238E27FC236}">
                <a16:creationId xmlns:a16="http://schemas.microsoft.com/office/drawing/2014/main" id="{2871B60C-ED41-8E6C-CB7D-253357F150A5}"/>
              </a:ext>
            </a:extLst>
          </p:cNvPr>
          <p:cNvSpPr txBox="1"/>
          <p:nvPr/>
        </p:nvSpPr>
        <p:spPr>
          <a:xfrm>
            <a:off x="1970468" y="6005632"/>
            <a:ext cx="6839237" cy="467376"/>
          </a:xfrm>
          <a:prstGeom prst="rect">
            <a:avLst/>
          </a:prstGeom>
          <a:noFill/>
        </p:spPr>
        <p:txBody>
          <a:bodyPr wrap="square" rtlCol="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「特別支援学校教育要領・学習指導要領解説総則編（幼稚部・小学部・中学部）」</a:t>
            </a:r>
            <a:endParaRPr kumimoji="1" lang="en-US" altLang="ja-JP"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文部科学省（平成</a:t>
            </a:r>
            <a:r>
              <a:rPr kumimoji="1" lang="en-US" altLang="ja-JP"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30</a:t>
            </a: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年３月）</a:t>
            </a:r>
          </a:p>
        </p:txBody>
      </p:sp>
      <p:sp>
        <p:nvSpPr>
          <p:cNvPr id="9" name="テキスト ボックス 8">
            <a:extLst>
              <a:ext uri="{FF2B5EF4-FFF2-40B4-BE49-F238E27FC236}">
                <a16:creationId xmlns:a16="http://schemas.microsoft.com/office/drawing/2014/main" id="{AAFF26C6-3D8A-D39F-29AC-3206014EC030}"/>
              </a:ext>
            </a:extLst>
          </p:cNvPr>
          <p:cNvSpPr txBox="1"/>
          <p:nvPr/>
        </p:nvSpPr>
        <p:spPr>
          <a:xfrm>
            <a:off x="620488" y="6327446"/>
            <a:ext cx="8187560" cy="467376"/>
          </a:xfrm>
          <a:prstGeom prst="rect">
            <a:avLst/>
          </a:prstGeom>
          <a:noFill/>
        </p:spPr>
        <p:txBody>
          <a:bodyPr wrap="square" rtlCol="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「特別支援学級担任のハンドブック（新訂版）北海道立特別支援教育センター（令和４年３月）</a:t>
            </a:r>
          </a:p>
        </p:txBody>
      </p:sp>
      <p:sp>
        <p:nvSpPr>
          <p:cNvPr id="10" name="スライド番号プレースホルダー 1"/>
          <p:cNvSpPr>
            <a:spLocks noGrp="1"/>
          </p:cNvSpPr>
          <p:nvPr>
            <p:ph type="sldNum" sz="quarter" idx="4294967295"/>
          </p:nvPr>
        </p:nvSpPr>
        <p:spPr>
          <a:xfrm>
            <a:off x="6870700" y="6393073"/>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rPr>
              <a:t>８</a:t>
            </a:r>
            <a:endParaRPr kumimoji="1" lang="ja-JP" altLang="en-US" sz="1200" b="0" i="0" u="none" strike="noStrike" kern="1200" cap="none" spc="0" normalizeH="0" baseline="0" noProof="0" dirty="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97692316"/>
      </p:ext>
    </p:extLst>
  </p:cSld>
  <p:clrMapOvr>
    <a:masterClrMapping/>
  </p:clrMapOvr>
  <p:transition advTm="78686"/>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
          <p:cNvSpPr txBox="1">
            <a:spLocks noChangeArrowheads="1"/>
          </p:cNvSpPr>
          <p:nvPr/>
        </p:nvSpPr>
        <p:spPr bwMode="auto">
          <a:xfrm>
            <a:off x="397565" y="1187422"/>
            <a:ext cx="8368748" cy="2049364"/>
          </a:xfrm>
          <a:prstGeom prst="rect">
            <a:avLst/>
          </a:prstGeom>
          <a:solidFill>
            <a:srgbClr val="FFFF99"/>
          </a:solidFill>
          <a:ln w="9525">
            <a:solidFill>
              <a:schemeClr val="tx1"/>
            </a:solidFill>
            <a:round/>
            <a:headEnd/>
            <a:tailEnd/>
          </a:ln>
        </p:spPr>
        <p:txBody>
          <a:bodyPr anchor="ctr"/>
          <a:lstStyle/>
          <a:p>
            <a:pPr marL="0" marR="0" lvl="0" indent="0" algn="ctr" defTabSz="914400" rtl="0" eaLnBrk="1" fontAlgn="auto" latinLnBrk="0" hangingPunct="1">
              <a:lnSpc>
                <a:spcPct val="100000"/>
              </a:lnSpc>
              <a:spcBef>
                <a:spcPts val="575"/>
              </a:spcBef>
              <a:spcAft>
                <a:spcPts val="0"/>
              </a:spcAft>
              <a:buClr>
                <a:srgbClr val="000000"/>
              </a:buClr>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2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自校の個別の指導計画を基に、</a:t>
            </a:r>
            <a:endParaRPr kumimoji="1" lang="en-US" altLang="ja-JP" sz="2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575"/>
              </a:spcBef>
              <a:spcAft>
                <a:spcPts val="0"/>
              </a:spcAft>
              <a:buClr>
                <a:srgbClr val="000000"/>
              </a:buClr>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2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次のことについて</a:t>
            </a:r>
            <a:endParaRPr kumimoji="1" lang="en-US" altLang="ja-JP" sz="2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575"/>
              </a:spcBef>
              <a:spcAft>
                <a:spcPts val="0"/>
              </a:spcAft>
              <a:buClr>
                <a:srgbClr val="000000"/>
              </a:buClr>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2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確認しましょう！</a:t>
            </a:r>
            <a:endParaRPr kumimoji="1" lang="en-US" altLang="ja-JP" sz="2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5" name="Text Box 1"/>
          <p:cNvSpPr txBox="1">
            <a:spLocks noChangeArrowheads="1"/>
          </p:cNvSpPr>
          <p:nvPr/>
        </p:nvSpPr>
        <p:spPr bwMode="auto">
          <a:xfrm>
            <a:off x="397565" y="3276600"/>
            <a:ext cx="8368748" cy="2824942"/>
          </a:xfrm>
          <a:prstGeom prst="rect">
            <a:avLst/>
          </a:prstGeom>
          <a:noFill/>
          <a:ln w="9525">
            <a:noFill/>
            <a:round/>
            <a:headEnd/>
            <a:tailEnd/>
          </a:ln>
        </p:spPr>
        <p:txBody>
          <a:bodyPr anchor="ctr"/>
          <a:lstStyle/>
          <a:p>
            <a:pPr marL="216000" marR="0" lvl="0" indent="-457200" algn="l" defTabSz="914400" rtl="0" eaLnBrk="1" fontAlgn="auto" latinLnBrk="0" hangingPunct="1">
              <a:lnSpc>
                <a:spcPct val="130000"/>
              </a:lnSpc>
              <a:spcAft>
                <a:spcPts val="0"/>
              </a:spcAft>
              <a:buClr>
                <a:srgbClr val="000000"/>
              </a:buClr>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2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個別の指導計画の様式は、どのようになっているか。</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216000" marR="0" lvl="0" indent="-457200" algn="l" defTabSz="914400" rtl="0" eaLnBrk="1" fontAlgn="auto" latinLnBrk="0" hangingPunct="1">
              <a:lnSpc>
                <a:spcPct val="130000"/>
              </a:lnSpc>
              <a:spcAft>
                <a:spcPts val="0"/>
              </a:spcAft>
              <a:buClr>
                <a:srgbClr val="000000"/>
              </a:buClr>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・作成から評価・改善の年間の流れは、どのようになっているか。</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252000" marR="0" lvl="0" indent="-457200" algn="l" defTabSz="914400" rtl="0" eaLnBrk="1" fontAlgn="auto" latinLnBrk="0" hangingPunct="1">
              <a:lnSpc>
                <a:spcPct val="130000"/>
              </a:lnSpc>
              <a:spcAft>
                <a:spcPts val="0"/>
              </a:spcAft>
              <a:buClr>
                <a:srgbClr val="000000"/>
              </a:buClr>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・各教科や自立活動の実態把握、指導目標や指導内容の設定は、どのような手続きで行っているか。</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252000" marR="0" lvl="0" indent="-457200" algn="l" defTabSz="914400" rtl="0" eaLnBrk="1" fontAlgn="auto" latinLnBrk="0" hangingPunct="1">
              <a:lnSpc>
                <a:spcPct val="130000"/>
              </a:lnSpc>
              <a:spcAft>
                <a:spcPts val="0"/>
              </a:spcAft>
              <a:buClr>
                <a:srgbClr val="000000"/>
              </a:buClr>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・指導目標の設定に至るまでの考え方を次の担当者に引き継ぐことができるよう、どのような工夫をしているか。</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6" name="スライド番号プレースホルダー 1"/>
          <p:cNvSpPr>
            <a:spLocks noGrp="1"/>
          </p:cNvSpPr>
          <p:nvPr>
            <p:ph type="sldNum" sz="quarter" idx="12"/>
          </p:nvPr>
        </p:nvSpPr>
        <p:spPr>
          <a:xfrm>
            <a:off x="6870700" y="6393073"/>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rPr>
              <a:t>９</a:t>
            </a:r>
            <a:endParaRPr kumimoji="1" lang="ja-JP" altLang="en-US" sz="1200" b="0" i="0" u="none" strike="noStrike" kern="1200" cap="none" spc="0" normalizeH="0" baseline="0" noProof="0" dirty="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endParaRPr>
          </a:p>
        </p:txBody>
      </p:sp>
      <p:grpSp>
        <p:nvGrpSpPr>
          <p:cNvPr id="7" name="グループ化 6"/>
          <p:cNvGrpSpPr/>
          <p:nvPr/>
        </p:nvGrpSpPr>
        <p:grpSpPr>
          <a:xfrm>
            <a:off x="397565" y="283967"/>
            <a:ext cx="1696279" cy="646331"/>
            <a:chOff x="384313" y="-31286"/>
            <a:chExt cx="1696279" cy="646331"/>
          </a:xfrm>
        </p:grpSpPr>
        <p:sp>
          <p:nvSpPr>
            <p:cNvPr id="8" name="角丸四角形 7"/>
            <p:cNvSpPr/>
            <p:nvPr/>
          </p:nvSpPr>
          <p:spPr>
            <a:xfrm>
              <a:off x="384313" y="31116"/>
              <a:ext cx="1696279" cy="568370"/>
            </a:xfrm>
            <a:prstGeom prst="roundRect">
              <a:avLst>
                <a:gd name="adj" fmla="val 50000"/>
              </a:avLst>
            </a:prstGeom>
            <a:solidFill>
              <a:schemeClr val="bg1"/>
            </a:solidFill>
            <a:ln w="381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40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テキスト ボックス 11"/>
            <p:cNvSpPr txBox="1"/>
            <p:nvPr/>
          </p:nvSpPr>
          <p:spPr>
            <a:xfrm>
              <a:off x="678454" y="-31286"/>
              <a:ext cx="1107996" cy="646331"/>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3600" dirty="0" smtClean="0">
                  <a:latin typeface="ＭＳ ゴシック" panose="020B0609070205080204" pitchFamily="49" charset="-128"/>
                  <a:ea typeface="ＭＳ ゴシック" panose="020B0609070205080204" pitchFamily="49" charset="-128"/>
                </a:rPr>
                <a:t>演習</a:t>
              </a:r>
              <a:endParaRPr kumimoji="1" lang="ja-JP" altLang="en-US" dirty="0">
                <a:latin typeface="ＭＳ ゴシック" panose="020B0609070205080204" pitchFamily="49" charset="-128"/>
                <a:ea typeface="ＭＳ ゴシック" panose="020B0609070205080204" pitchFamily="49" charset="-128"/>
              </a:endParaRPr>
            </a:p>
          </p:txBody>
        </p:sp>
      </p:grpSp>
    </p:spTree>
    <p:extLst>
      <p:ext uri="{BB962C8B-B14F-4D97-AF65-F5344CB8AC3E}">
        <p14:creationId xmlns:p14="http://schemas.microsoft.com/office/powerpoint/2010/main" val="294712827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4.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5.xml><?xml version="1.0" encoding="utf-8"?>
<a:theme xmlns:a="http://schemas.openxmlformats.org/drawingml/2006/main" name="1_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縞模様</Template>
  <TotalTime>15955</TotalTime>
  <Words>475</Words>
  <Application>Microsoft Office PowerPoint</Application>
  <PresentationFormat>画面に合わせる (4:3)</PresentationFormat>
  <Paragraphs>147</Paragraphs>
  <Slides>9</Slides>
  <Notes>9</Notes>
  <HiddenSlides>0</HiddenSlides>
  <MMClips>0</MMClips>
  <ScaleCrop>false</ScaleCrop>
  <HeadingPairs>
    <vt:vector size="6" baseType="variant">
      <vt:variant>
        <vt:lpstr>使用されているフォント</vt:lpstr>
      </vt:variant>
      <vt:variant>
        <vt:i4>11</vt:i4>
      </vt:variant>
      <vt:variant>
        <vt:lpstr>テーマ</vt:lpstr>
      </vt:variant>
      <vt:variant>
        <vt:i4>5</vt:i4>
      </vt:variant>
      <vt:variant>
        <vt:lpstr>スライド タイトル</vt:lpstr>
      </vt:variant>
      <vt:variant>
        <vt:i4>9</vt:i4>
      </vt:variant>
    </vt:vector>
  </HeadingPairs>
  <TitlesOfParts>
    <vt:vector size="25" baseType="lpstr">
      <vt:lpstr>HGｺﾞｼｯｸE</vt:lpstr>
      <vt:lpstr>HG丸ｺﾞｼｯｸM-PRO</vt:lpstr>
      <vt:lpstr>ＭＳ Ｐゴシック</vt:lpstr>
      <vt:lpstr>ＭＳ ゴシック</vt:lpstr>
      <vt:lpstr>MS-PGothic</vt:lpstr>
      <vt:lpstr>メイリオ</vt:lpstr>
      <vt:lpstr>Arial</vt:lpstr>
      <vt:lpstr>Calibri</vt:lpstr>
      <vt:lpstr>Calibri Light</vt:lpstr>
      <vt:lpstr>Times New Roman</vt:lpstr>
      <vt:lpstr>Wingdings 2</vt:lpstr>
      <vt:lpstr>Office テーマ</vt:lpstr>
      <vt:lpstr>5_Office テーマ</vt:lpstr>
      <vt:lpstr>Office Theme</vt:lpstr>
      <vt:lpstr>HDOfficeLightV0</vt:lpstr>
      <vt:lpstr>1_Office Theme</vt:lpstr>
      <vt:lpstr>個別の指導計画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三坂佳慎</dc:creator>
  <cp:lastModifiedBy>Windows ユーザー</cp:lastModifiedBy>
  <cp:revision>1277</cp:revision>
  <cp:lastPrinted>2024-03-10T23:19:23Z</cp:lastPrinted>
  <dcterms:created xsi:type="dcterms:W3CDTF">2017-12-30T04:14:44Z</dcterms:created>
  <dcterms:modified xsi:type="dcterms:W3CDTF">2024-06-03T03:42:06Z</dcterms:modified>
</cp:coreProperties>
</file>