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4"/>
  </p:notesMasterIdLst>
  <p:handoutMasterIdLst>
    <p:handoutMasterId r:id="rId15"/>
  </p:handoutMasterIdLst>
  <p:sldIdLst>
    <p:sldId id="256" r:id="rId2"/>
    <p:sldId id="292" r:id="rId3"/>
    <p:sldId id="278" r:id="rId4"/>
    <p:sldId id="289" r:id="rId5"/>
    <p:sldId id="294" r:id="rId6"/>
    <p:sldId id="300" r:id="rId7"/>
    <p:sldId id="276" r:id="rId8"/>
    <p:sldId id="290" r:id="rId9"/>
    <p:sldId id="301" r:id="rId10"/>
    <p:sldId id="302" r:id="rId11"/>
    <p:sldId id="293" r:id="rId12"/>
    <p:sldId id="284" r:id="rId13"/>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CCACD"/>
    <a:srgbClr val="FBF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586" autoAdjust="0"/>
    <p:restoredTop sz="55046" autoAdjust="0"/>
  </p:normalViewPr>
  <p:slideViewPr>
    <p:cSldViewPr snapToGrid="0">
      <p:cViewPr varScale="1">
        <p:scale>
          <a:sx n="63" d="100"/>
          <a:sy n="63" d="100"/>
        </p:scale>
        <p:origin x="1710" y="72"/>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2" d="100"/>
          <a:sy n="52" d="100"/>
        </p:scale>
        <p:origin x="2622" y="6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______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3455914873939856E-2"/>
          <c:y val="2.7119279183559244E-2"/>
          <c:w val="0.94543006278284969"/>
          <c:h val="0.80831699489788378"/>
        </c:manualLayout>
      </c:layout>
      <c:barChart>
        <c:barDir val="col"/>
        <c:grouping val="stacked"/>
        <c:varyColors val="0"/>
        <c:ser>
          <c:idx val="1"/>
          <c:order val="1"/>
          <c:tx>
            <c:strRef>
              <c:f>Sheet1!$C$1</c:f>
              <c:strCache>
                <c:ptCount val="1"/>
                <c:pt idx="0">
                  <c:v>特別支援学校（通学生）</c:v>
                </c:pt>
              </c:strCache>
            </c:strRef>
          </c:tx>
          <c:spPr>
            <a:pattFill prst="dkUpDiag">
              <a:fgClr>
                <a:schemeClr val="accent4"/>
              </a:fgClr>
              <a:bgClr>
                <a:schemeClr val="bg1"/>
              </a:bgClr>
            </a:pattFill>
            <a:ln w="19050">
              <a:solidFill>
                <a:schemeClr val="accent4"/>
              </a:solidFill>
            </a:ln>
            <a:effectLst/>
          </c:spPr>
          <c:invertIfNegative val="0"/>
          <c:dLbls>
            <c:spPr>
              <a:solidFill>
                <a:srgbClr val="FFFFFF"/>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Sheet1!$A$14:$A$18</c:f>
              <c:strCache>
                <c:ptCount val="5"/>
                <c:pt idx="0">
                  <c:v>R1</c:v>
                </c:pt>
                <c:pt idx="1">
                  <c:v>R2</c:v>
                </c:pt>
                <c:pt idx="2">
                  <c:v>R3</c:v>
                </c:pt>
                <c:pt idx="3">
                  <c:v>R4</c:v>
                </c:pt>
                <c:pt idx="4">
                  <c:v>R5</c:v>
                </c:pt>
              </c:strCache>
            </c:strRef>
          </c:cat>
          <c:val>
            <c:numRef>
              <c:f>Sheet1!$C$14:$C$18</c:f>
              <c:numCache>
                <c:formatCode>General</c:formatCode>
                <c:ptCount val="5"/>
                <c:pt idx="0">
                  <c:v>137</c:v>
                </c:pt>
                <c:pt idx="1">
                  <c:v>159</c:v>
                </c:pt>
                <c:pt idx="2">
                  <c:v>169</c:v>
                </c:pt>
                <c:pt idx="3">
                  <c:v>172</c:v>
                </c:pt>
                <c:pt idx="4">
                  <c:v>162</c:v>
                </c:pt>
              </c:numCache>
            </c:numRef>
          </c:val>
          <c:extLst>
            <c:ext xmlns:c16="http://schemas.microsoft.com/office/drawing/2014/chart" uri="{C3380CC4-5D6E-409C-BE32-E72D297353CC}">
              <c16:uniqueId val="{00000000-682F-40E5-A652-FB8D7BDBD24C}"/>
            </c:ext>
          </c:extLst>
        </c:ser>
        <c:ser>
          <c:idx val="2"/>
          <c:order val="2"/>
          <c:tx>
            <c:strRef>
              <c:f>Sheet1!$D$1</c:f>
              <c:strCache>
                <c:ptCount val="1"/>
                <c:pt idx="0">
                  <c:v>訪問教育</c:v>
                </c:pt>
              </c:strCache>
            </c:strRef>
          </c:tx>
          <c:spPr>
            <a:pattFill prst="pct5">
              <a:fgClr>
                <a:schemeClr val="accent4"/>
              </a:fgClr>
              <a:bgClr>
                <a:schemeClr val="bg1"/>
              </a:bgClr>
            </a:pattFill>
            <a:ln w="19050">
              <a:solidFill>
                <a:schemeClr val="accent4"/>
              </a:solidFill>
            </a:ln>
            <a:effectLst/>
          </c:spPr>
          <c:invertIfNegative val="0"/>
          <c:dLbls>
            <c:spPr>
              <a:solidFill>
                <a:srgbClr val="FFFFFF"/>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Sheet1!$A$14:$A$18</c:f>
              <c:strCache>
                <c:ptCount val="5"/>
                <c:pt idx="0">
                  <c:v>R1</c:v>
                </c:pt>
                <c:pt idx="1">
                  <c:v>R2</c:v>
                </c:pt>
                <c:pt idx="2">
                  <c:v>R3</c:v>
                </c:pt>
                <c:pt idx="3">
                  <c:v>R4</c:v>
                </c:pt>
                <c:pt idx="4">
                  <c:v>R5</c:v>
                </c:pt>
              </c:strCache>
            </c:strRef>
          </c:cat>
          <c:val>
            <c:numRef>
              <c:f>Sheet1!$D$14:$D$18</c:f>
              <c:numCache>
                <c:formatCode>General</c:formatCode>
                <c:ptCount val="5"/>
                <c:pt idx="0">
                  <c:v>172</c:v>
                </c:pt>
                <c:pt idx="1">
                  <c:v>207</c:v>
                </c:pt>
                <c:pt idx="2">
                  <c:v>183</c:v>
                </c:pt>
                <c:pt idx="3">
                  <c:v>152</c:v>
                </c:pt>
                <c:pt idx="4">
                  <c:v>138</c:v>
                </c:pt>
              </c:numCache>
            </c:numRef>
          </c:val>
          <c:extLst>
            <c:ext xmlns:c16="http://schemas.microsoft.com/office/drawing/2014/chart" uri="{C3380CC4-5D6E-409C-BE32-E72D297353CC}">
              <c16:uniqueId val="{00000001-682F-40E5-A652-FB8D7BDBD24C}"/>
            </c:ext>
          </c:extLst>
        </c:ser>
        <c:ser>
          <c:idx val="3"/>
          <c:order val="3"/>
          <c:tx>
            <c:strRef>
              <c:f>Sheet1!$E$1</c:f>
              <c:strCache>
                <c:ptCount val="1"/>
                <c:pt idx="0">
                  <c:v>小・中・高</c:v>
                </c:pt>
              </c:strCache>
            </c:strRef>
          </c:tx>
          <c:spPr>
            <a:solidFill>
              <a:schemeClr val="accent1"/>
            </a:solidFill>
            <a:ln w="19050">
              <a:solidFill>
                <a:schemeClr val="accent4"/>
              </a:solidFill>
            </a:ln>
            <a:effectLst/>
          </c:spPr>
          <c:invertIfNegative val="0"/>
          <c:dLbls>
            <c:spPr>
              <a:solidFill>
                <a:srgbClr val="FFFFFF"/>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Sheet1!$A$14:$A$18</c:f>
              <c:strCache>
                <c:ptCount val="5"/>
                <c:pt idx="0">
                  <c:v>R1</c:v>
                </c:pt>
                <c:pt idx="1">
                  <c:v>R2</c:v>
                </c:pt>
                <c:pt idx="2">
                  <c:v>R3</c:v>
                </c:pt>
                <c:pt idx="3">
                  <c:v>R4</c:v>
                </c:pt>
                <c:pt idx="4">
                  <c:v>R5</c:v>
                </c:pt>
              </c:strCache>
            </c:strRef>
          </c:cat>
          <c:val>
            <c:numRef>
              <c:f>Sheet1!$E$14:$E$18</c:f>
              <c:numCache>
                <c:formatCode>General</c:formatCode>
                <c:ptCount val="5"/>
                <c:pt idx="0">
                  <c:v>52</c:v>
                </c:pt>
                <c:pt idx="1">
                  <c:v>51</c:v>
                </c:pt>
                <c:pt idx="2">
                  <c:v>52</c:v>
                </c:pt>
                <c:pt idx="3">
                  <c:v>55</c:v>
                </c:pt>
                <c:pt idx="4">
                  <c:v>60</c:v>
                </c:pt>
              </c:numCache>
            </c:numRef>
          </c:val>
          <c:extLst>
            <c:ext xmlns:c16="http://schemas.microsoft.com/office/drawing/2014/chart" uri="{C3380CC4-5D6E-409C-BE32-E72D297353CC}">
              <c16:uniqueId val="{00000002-682F-40E5-A652-FB8D7BDBD24C}"/>
            </c:ext>
          </c:extLst>
        </c:ser>
        <c:dLbls>
          <c:showLegendKey val="0"/>
          <c:showVal val="0"/>
          <c:showCatName val="0"/>
          <c:showSerName val="0"/>
          <c:showPercent val="0"/>
          <c:showBubbleSize val="0"/>
        </c:dLbls>
        <c:gapWidth val="100"/>
        <c:overlap val="100"/>
        <c:serLines>
          <c:spPr>
            <a:ln w="9525" cap="flat" cmpd="sng" algn="ctr">
              <a:solidFill>
                <a:schemeClr val="tx1">
                  <a:lumMod val="35000"/>
                  <a:lumOff val="65000"/>
                </a:schemeClr>
              </a:solidFill>
              <a:round/>
            </a:ln>
            <a:effectLst/>
          </c:spPr>
        </c:serLines>
        <c:axId val="509356696"/>
        <c:axId val="509354344"/>
      </c:barChart>
      <c:lineChart>
        <c:grouping val="standard"/>
        <c:varyColors val="0"/>
        <c:ser>
          <c:idx val="0"/>
          <c:order val="0"/>
          <c:tx>
            <c:strRef>
              <c:f>Sheet1!$B$1</c:f>
              <c:strCache>
                <c:ptCount val="1"/>
                <c:pt idx="0">
                  <c:v>医療的ケアを必要とする児童生徒数</c:v>
                </c:pt>
              </c:strCache>
            </c:strRef>
          </c:tx>
          <c:spPr>
            <a:ln w="28575" cap="rnd">
              <a:noFill/>
              <a:round/>
            </a:ln>
            <a:effectLst/>
          </c:spPr>
          <c:marker>
            <c:symbol val="none"/>
          </c:marker>
          <c:dLbls>
            <c:dLbl>
              <c:idx val="2"/>
              <c:layout/>
              <c:tx>
                <c:rich>
                  <a:bodyPr/>
                  <a:lstStyle/>
                  <a:p>
                    <a:r>
                      <a:rPr lang="en-US" altLang="ja-JP" smtClean="0"/>
                      <a:t>404</a:t>
                    </a:r>
                    <a:endParaRPr lang="en-US" altLang="ja-JP" dirty="0"/>
                  </a:p>
                </c:rich>
              </c:tx>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682F-40E5-A652-FB8D7BDBD24C}"/>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Sheet1!$A$14:$A$18</c:f>
              <c:strCache>
                <c:ptCount val="5"/>
                <c:pt idx="0">
                  <c:v>R1</c:v>
                </c:pt>
                <c:pt idx="1">
                  <c:v>R2</c:v>
                </c:pt>
                <c:pt idx="2">
                  <c:v>R3</c:v>
                </c:pt>
                <c:pt idx="3">
                  <c:v>R4</c:v>
                </c:pt>
                <c:pt idx="4">
                  <c:v>R5</c:v>
                </c:pt>
              </c:strCache>
            </c:strRef>
          </c:cat>
          <c:val>
            <c:numRef>
              <c:f>Sheet1!$B$14:$B$18</c:f>
              <c:numCache>
                <c:formatCode>General</c:formatCode>
                <c:ptCount val="5"/>
                <c:pt idx="0">
                  <c:v>361</c:v>
                </c:pt>
                <c:pt idx="1">
                  <c:v>417</c:v>
                </c:pt>
                <c:pt idx="2">
                  <c:v>398</c:v>
                </c:pt>
                <c:pt idx="3">
                  <c:v>379</c:v>
                </c:pt>
                <c:pt idx="4">
                  <c:v>360</c:v>
                </c:pt>
              </c:numCache>
            </c:numRef>
          </c:val>
          <c:smooth val="0"/>
          <c:extLst>
            <c:ext xmlns:c16="http://schemas.microsoft.com/office/drawing/2014/chart" uri="{C3380CC4-5D6E-409C-BE32-E72D297353CC}">
              <c16:uniqueId val="{00000004-682F-40E5-A652-FB8D7BDBD24C}"/>
            </c:ext>
          </c:extLst>
        </c:ser>
        <c:dLbls>
          <c:showLegendKey val="0"/>
          <c:showVal val="0"/>
          <c:showCatName val="0"/>
          <c:showSerName val="0"/>
          <c:showPercent val="0"/>
          <c:showBubbleSize val="0"/>
        </c:dLbls>
        <c:marker val="1"/>
        <c:smooth val="0"/>
        <c:axId val="509356696"/>
        <c:axId val="509354344"/>
      </c:lineChart>
      <c:catAx>
        <c:axId val="509356696"/>
        <c:scaling>
          <c:orientation val="minMax"/>
        </c:scaling>
        <c:delete val="0"/>
        <c:axPos val="b"/>
        <c:numFmt formatCode="General" sourceLinked="1"/>
        <c:majorTickMark val="none"/>
        <c:minorTickMark val="none"/>
        <c:tickLblPos val="nextTo"/>
        <c:spPr>
          <a:noFill/>
          <a:ln w="9525" cap="flat" cmpd="sng" algn="ctr">
            <a:solidFill>
              <a:schemeClr val="accent5">
                <a:lumMod val="60000"/>
                <a:lumOff val="40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ja-JP"/>
          </a:p>
        </c:txPr>
        <c:crossAx val="509354344"/>
        <c:crosses val="autoZero"/>
        <c:auto val="1"/>
        <c:lblAlgn val="ctr"/>
        <c:lblOffset val="100"/>
        <c:noMultiLvlLbl val="0"/>
      </c:catAx>
      <c:valAx>
        <c:axId val="5093543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509356696"/>
        <c:crosses val="autoZero"/>
        <c:crossBetween val="between"/>
      </c:valAx>
      <c:spPr>
        <a:noFill/>
        <a:ln>
          <a:noFill/>
        </a:ln>
        <a:effectLst/>
      </c:spPr>
    </c:plotArea>
    <c:legend>
      <c:legendPos val="b"/>
      <c:legendEntry>
        <c:idx val="3"/>
        <c:delete val="1"/>
      </c:legendEntry>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ja-JP" altLang="en-US" sz="2400" b="1" dirty="0" smtClean="0">
                <a:latin typeface="HGSｺﾞｼｯｸE" panose="020B0900000000000000" pitchFamily="50" charset="-128"/>
                <a:ea typeface="HGSｺﾞｼｯｸE" panose="020B0900000000000000" pitchFamily="50" charset="-128"/>
              </a:rPr>
              <a:t>道立特別</a:t>
            </a:r>
            <a:r>
              <a:rPr lang="ja-JP" altLang="en-US" sz="2400" b="1" dirty="0">
                <a:latin typeface="HGSｺﾞｼｯｸE" panose="020B0900000000000000" pitchFamily="50" charset="-128"/>
                <a:ea typeface="HGSｺﾞｼｯｸE" panose="020B0900000000000000" pitchFamily="50" charset="-128"/>
              </a:rPr>
              <a:t>支援</a:t>
            </a:r>
            <a:r>
              <a:rPr lang="ja-JP" altLang="en-US" sz="2400" b="1" dirty="0" smtClean="0">
                <a:latin typeface="HGSｺﾞｼｯｸE" panose="020B0900000000000000" pitchFamily="50" charset="-128"/>
                <a:ea typeface="HGSｺﾞｼｯｸE" panose="020B0900000000000000" pitchFamily="50" charset="-128"/>
              </a:rPr>
              <a:t>学校</a:t>
            </a:r>
            <a:endParaRPr lang="en-US" altLang="ja-JP" sz="2400" b="1" dirty="0" smtClean="0">
              <a:latin typeface="HGSｺﾞｼｯｸE" panose="020B0900000000000000" pitchFamily="50" charset="-128"/>
              <a:ea typeface="HGSｺﾞｼｯｸE" panose="020B0900000000000000" pitchFamily="50" charset="-128"/>
            </a:endParaRPr>
          </a:p>
          <a:p>
            <a:pPr>
              <a:defRPr sz="2400"/>
            </a:pPr>
            <a:r>
              <a:rPr lang="ja-JP" altLang="en-US" sz="2000" b="1" dirty="0" smtClean="0">
                <a:latin typeface="HGSｺﾞｼｯｸE" panose="020B0900000000000000" pitchFamily="50" charset="-128"/>
                <a:ea typeface="HGSｺﾞｼｯｸE" panose="020B0900000000000000" pitchFamily="50" charset="-128"/>
              </a:rPr>
              <a:t>（通学生）</a:t>
            </a:r>
            <a:endParaRPr lang="ja-JP" altLang="en-US" sz="2000" b="1" dirty="0">
              <a:latin typeface="HGSｺﾞｼｯｸE" panose="020B0900000000000000" pitchFamily="50" charset="-128"/>
              <a:ea typeface="HGSｺﾞｼｯｸE" panose="020B0900000000000000" pitchFamily="50" charset="-128"/>
            </a:endParaRPr>
          </a:p>
        </c:rich>
      </c:tx>
      <c:layout>
        <c:manualLayout>
          <c:xMode val="edge"/>
          <c:yMode val="edge"/>
          <c:x val="0.20499853062104381"/>
          <c:y val="0"/>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18401054904514016"/>
          <c:y val="0.20015933150155057"/>
          <c:w val="0.31173656282095175"/>
          <c:h val="0.68386907403153929"/>
        </c:manualLayout>
      </c:layout>
      <c:pieChart>
        <c:varyColors val="1"/>
        <c:ser>
          <c:idx val="0"/>
          <c:order val="0"/>
          <c:tx>
            <c:strRef>
              <c:f>Sheet1!$B$1</c:f>
              <c:strCache>
                <c:ptCount val="1"/>
                <c:pt idx="0">
                  <c:v>売上高</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114-4C64-8326-E380AA1CF40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114-4C64-8326-E380AA1CF40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114-4C64-8326-E380AA1CF40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114-4C64-8326-E380AA1CF40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114-4C64-8326-E380AA1CF40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F114-4C64-8326-E380AA1CF40F}"/>
              </c:ext>
            </c:extLst>
          </c:dPt>
          <c:dLbls>
            <c:dLbl>
              <c:idx val="0"/>
              <c:layout>
                <c:manualLayout>
                  <c:x val="-0.11034164459721932"/>
                  <c:y val="6.5250413027568774E-2"/>
                </c:manualLayout>
              </c:layout>
              <c:tx>
                <c:rich>
                  <a:bodyPr rot="0" spcFirstLastPara="1" vertOverflow="clip" horzOverflow="clip" vert="horz" wrap="square" lIns="38100" tIns="19050" rIns="38100" bIns="19050" anchor="ctr" anchorCtr="1">
                    <a:noAutofit/>
                  </a:bodyPr>
                  <a:lstStyle/>
                  <a:p>
                    <a:pPr>
                      <a:defRPr sz="1400" b="0" i="0" u="none" strike="noStrike" kern="1200" baseline="0">
                        <a:solidFill>
                          <a:schemeClr val="dk1">
                            <a:lumMod val="65000"/>
                            <a:lumOff val="35000"/>
                          </a:schemeClr>
                        </a:solidFill>
                        <a:latin typeface="+mn-lt"/>
                        <a:ea typeface="+mn-ea"/>
                        <a:cs typeface="+mn-cs"/>
                      </a:defRPr>
                    </a:pPr>
                    <a:fld id="{486C3308-AB96-424E-9285-8FACF1A113A2}" type="CATEGORYNAME">
                      <a:rPr lang="ja-JP" altLang="en-US" sz="1400" baseline="0" smtClean="0"/>
                      <a:pPr>
                        <a:defRPr sz="1400"/>
                      </a:pPr>
                      <a:t>[分類名]</a:t>
                    </a:fld>
                    <a:r>
                      <a:rPr lang="ja-JP" altLang="en-US" sz="1400" baseline="0" dirty="0"/>
                      <a:t>
</a:t>
                    </a:r>
                    <a:fld id="{F419D755-BC70-446A-9D2C-E26573FF6A33}" type="PERCENTAGE">
                      <a:rPr lang="en-US" altLang="ja-JP" sz="1400" baseline="0" smtClean="0"/>
                      <a:pPr>
                        <a:defRPr sz="1400"/>
                      </a:pPr>
                      <a:t>[パーセンテージ]</a:t>
                    </a:fld>
                    <a:r>
                      <a:rPr lang="en-US" altLang="ja-JP" sz="1400" baseline="0" dirty="0" smtClean="0"/>
                      <a:t>(172)</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noAutofit/>
                </a:bodyPr>
                <a:lstStyle/>
                <a:p>
                  <a:pPr>
                    <a:defRPr sz="14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0435227562888097"/>
                      <c:h val="0.12276669310627406"/>
                    </c:manualLayout>
                  </c15:layout>
                  <c15:dlblFieldTable/>
                  <c15:showDataLabelsRange val="0"/>
                </c:ext>
                <c:ext xmlns:c16="http://schemas.microsoft.com/office/drawing/2014/chart" uri="{C3380CC4-5D6E-409C-BE32-E72D297353CC}">
                  <c16:uniqueId val="{00000001-F114-4C64-8326-E380AA1CF40F}"/>
                </c:ext>
              </c:extLst>
            </c:dLbl>
            <c:dLbl>
              <c:idx val="1"/>
              <c:layout>
                <c:manualLayout>
                  <c:x val="9.1717645519525298E-2"/>
                  <c:y val="-0.13649639048232565"/>
                </c:manualLayout>
              </c:layout>
              <c:tx>
                <c:rich>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fld id="{53277B71-C6EB-4445-8E6B-80676964F6C1}" type="CATEGORYNAME">
                      <a:rPr lang="ja-JP" altLang="en-US" sz="1400" baseline="0" smtClean="0"/>
                      <a:pPr>
                        <a:defRPr sz="1400"/>
                      </a:pPr>
                      <a:t>[分類名]</a:t>
                    </a:fld>
                    <a:r>
                      <a:rPr lang="ja-JP" altLang="en-US" sz="1400" baseline="0" dirty="0"/>
                      <a:t>
</a:t>
                    </a:r>
                    <a:fld id="{BDD0C1EC-B45D-42CC-8E00-63800AF357D8}" type="PERCENTAGE">
                      <a:rPr lang="en-US" altLang="ja-JP" sz="1400" baseline="0" smtClean="0"/>
                      <a:pPr>
                        <a:defRPr sz="1400"/>
                      </a:pPr>
                      <a:t>[パーセンテージ]</a:t>
                    </a:fld>
                    <a:r>
                      <a:rPr lang="en-US" altLang="ja-JP" sz="1400" baseline="0" dirty="0" smtClean="0"/>
                      <a:t>(125)</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0554834909996126"/>
                      <c:h val="0.12913593610087365"/>
                    </c:manualLayout>
                  </c15:layout>
                  <c15:dlblFieldTable/>
                  <c15:showDataLabelsRange val="0"/>
                </c:ext>
                <c:ext xmlns:c16="http://schemas.microsoft.com/office/drawing/2014/chart" uri="{C3380CC4-5D6E-409C-BE32-E72D297353CC}">
                  <c16:uniqueId val="{00000003-F114-4C64-8326-E380AA1CF40F}"/>
                </c:ext>
              </c:extLst>
            </c:dLbl>
            <c:dLbl>
              <c:idx val="2"/>
              <c:layout>
                <c:manualLayout>
                  <c:x val="-9.9068729008310237E-4"/>
                  <c:y val="6.2391442551291761E-2"/>
                </c:manualLayout>
              </c:layout>
              <c:tx>
                <c:rich>
                  <a:bodyPr rot="0" spcFirstLastPara="1" vertOverflow="clip" horzOverflow="clip" vert="horz" wrap="square" lIns="38100" tIns="19050" rIns="38100" bIns="19050" anchor="ctr" anchorCtr="1">
                    <a:spAutoFit/>
                  </a:bodyPr>
                  <a:lstStyle/>
                  <a:p>
                    <a:pPr>
                      <a:lnSpc>
                        <a:spcPts val="1680"/>
                      </a:lnSpc>
                      <a:defRPr sz="1400" b="0" i="0" u="none" strike="noStrike" kern="1200" baseline="0">
                        <a:solidFill>
                          <a:schemeClr val="dk1">
                            <a:lumMod val="65000"/>
                            <a:lumOff val="35000"/>
                          </a:schemeClr>
                        </a:solidFill>
                        <a:latin typeface="+mn-lt"/>
                        <a:ea typeface="+mn-ea"/>
                        <a:cs typeface="+mn-cs"/>
                      </a:defRPr>
                    </a:pPr>
                    <a:fld id="{4C5B7AE5-8DD0-4F0B-92B9-6A4790E48493}" type="CATEGORYNAME">
                      <a:rPr lang="ja-JP" altLang="en-US" sz="1400" baseline="0" smtClean="0"/>
                      <a:pPr>
                        <a:lnSpc>
                          <a:spcPts val="1680"/>
                        </a:lnSpc>
                        <a:defRPr sz="1400"/>
                      </a:pPr>
                      <a:t>[分類名]</a:t>
                    </a:fld>
                    <a:r>
                      <a:rPr lang="ja-JP" altLang="en-US" sz="1400" baseline="0" dirty="0"/>
                      <a:t>
</a:t>
                    </a:r>
                    <a:fld id="{ECE1C95C-9347-4C88-BF20-3BBC9BA897ED}" type="PERCENTAGE">
                      <a:rPr lang="en-US" altLang="ja-JP" sz="1400" baseline="0" smtClean="0"/>
                      <a:pPr>
                        <a:lnSpc>
                          <a:spcPts val="1680"/>
                        </a:lnSpc>
                        <a:defRPr sz="1400"/>
                      </a:pPr>
                      <a:t>[パーセンテージ]</a:t>
                    </a:fld>
                    <a:r>
                      <a:rPr lang="en-US" altLang="ja-JP" sz="1400" baseline="0" dirty="0" smtClean="0"/>
                      <a:t>(19)</a:t>
                    </a:r>
                  </a:p>
                </c:rich>
              </c:tx>
              <c:spPr>
                <a:xfrm>
                  <a:off x="389899" y="2481941"/>
                  <a:ext cx="1724930" cy="499428"/>
                </a:xfrm>
                <a:solidFill>
                  <a:prstClr val="white"/>
                </a:solidFill>
                <a:ln w="9525" cap="flat" cmpd="sng" algn="ctr">
                  <a:solidFill>
                    <a:prstClr val="black"/>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lnSpc>
                      <a:spcPts val="1680"/>
                    </a:lnSpc>
                    <a:defRPr sz="14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63642"/>
                        <a:gd name="adj2" fmla="val -36869"/>
                      </a:avLst>
                    </a:prstGeom>
                    <a:noFill/>
                    <a:ln>
                      <a:noFill/>
                    </a:ln>
                  </c15:spPr>
                  <c15:layout>
                    <c:manualLayout>
                      <c:w val="0.14579485090068686"/>
                      <c:h val="0.10576389679005875"/>
                    </c:manualLayout>
                  </c15:layout>
                  <c15:dlblFieldTable/>
                  <c15:showDataLabelsRange val="0"/>
                </c:ext>
                <c:ext xmlns:c16="http://schemas.microsoft.com/office/drawing/2014/chart" uri="{C3380CC4-5D6E-409C-BE32-E72D297353CC}">
                  <c16:uniqueId val="{00000005-F114-4C64-8326-E380AA1CF40F}"/>
                </c:ext>
              </c:extLst>
            </c:dLbl>
            <c:dLbl>
              <c:idx val="3"/>
              <c:layout>
                <c:manualLayout>
                  <c:x val="-1.1413918420706314E-2"/>
                  <c:y val="3.4157215602582065E-2"/>
                </c:manualLayout>
              </c:layout>
              <c:tx>
                <c:rich>
                  <a:bodyPr rot="0" spcFirstLastPara="1" vertOverflow="clip" horzOverflow="clip" vert="horz" wrap="square" lIns="38100" tIns="19050" rIns="38100" bIns="19050" anchor="ctr" anchorCtr="1">
                    <a:noAutofit/>
                  </a:bodyPr>
                  <a:lstStyle/>
                  <a:p>
                    <a:pPr>
                      <a:lnSpc>
                        <a:spcPts val="1680"/>
                      </a:lnSpc>
                      <a:defRPr sz="1400" b="0" i="0" u="none" strike="noStrike" kern="1200" baseline="0">
                        <a:solidFill>
                          <a:schemeClr val="dk1">
                            <a:lumMod val="65000"/>
                            <a:lumOff val="35000"/>
                          </a:schemeClr>
                        </a:solidFill>
                        <a:latin typeface="+mn-lt"/>
                        <a:ea typeface="+mn-ea"/>
                        <a:cs typeface="+mn-cs"/>
                      </a:defRPr>
                    </a:pPr>
                    <a:fld id="{AF1AC22C-698D-4077-B178-42B2E3A89E7A}" type="CATEGORYNAME">
                      <a:rPr lang="ja-JP" altLang="en-US" sz="1400" baseline="0" smtClean="0">
                        <a:latin typeface="游ゴシック 本文"/>
                      </a:rPr>
                      <a:pPr>
                        <a:lnSpc>
                          <a:spcPts val="1680"/>
                        </a:lnSpc>
                        <a:defRPr sz="1400"/>
                      </a:pPr>
                      <a:t>[分類名]</a:t>
                    </a:fld>
                    <a:r>
                      <a:rPr lang="ja-JP" altLang="en-US" sz="1400" baseline="0" dirty="0"/>
                      <a:t>
</a:t>
                    </a:r>
                    <a:fld id="{4F2D517E-4927-4E1C-B48F-9172B57123A9}" type="PERCENTAGE">
                      <a:rPr lang="en-US" altLang="ja-JP" sz="1400" b="0" i="0" u="none" strike="noStrike" kern="1200" baseline="0" smtClean="0">
                        <a:solidFill>
                          <a:prstClr val="black">
                            <a:lumMod val="65000"/>
                            <a:lumOff val="35000"/>
                          </a:prstClr>
                        </a:solidFill>
                      </a:rPr>
                      <a:pPr>
                        <a:lnSpc>
                          <a:spcPts val="1680"/>
                        </a:lnSpc>
                        <a:defRPr sz="1400"/>
                      </a:pPr>
                      <a:t>[パーセンテージ]</a:t>
                    </a:fld>
                    <a:r>
                      <a:rPr lang="en-US" altLang="ja-JP" sz="1400" b="0" i="0" u="none" strike="noStrike" kern="1200" baseline="0" dirty="0" smtClean="0">
                        <a:solidFill>
                          <a:prstClr val="black">
                            <a:lumMod val="65000"/>
                            <a:lumOff val="35000"/>
                          </a:prstClr>
                        </a:solidFill>
                      </a:rPr>
                      <a:t>(18)</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noAutofit/>
                </a:bodyPr>
                <a:lstStyle/>
                <a:p>
                  <a:pPr>
                    <a:lnSpc>
                      <a:spcPts val="1680"/>
                    </a:lnSpc>
                    <a:defRPr sz="14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5677217543120894"/>
                      <c:h val="0.10689398155654788"/>
                    </c:manualLayout>
                  </c15:layout>
                  <c15:dlblFieldTable/>
                  <c15:showDataLabelsRange val="0"/>
                </c:ext>
                <c:ext xmlns:c16="http://schemas.microsoft.com/office/drawing/2014/chart" uri="{C3380CC4-5D6E-409C-BE32-E72D297353CC}">
                  <c16:uniqueId val="{00000007-F114-4C64-8326-E380AA1CF40F}"/>
                </c:ext>
              </c:extLst>
            </c:dLbl>
            <c:dLbl>
              <c:idx val="4"/>
              <c:layout>
                <c:manualLayout>
                  <c:x val="-2.6261852287546615E-3"/>
                  <c:y val="-8.365344008515567E-4"/>
                </c:manualLayout>
              </c:layout>
              <c:tx>
                <c:rich>
                  <a:bodyPr rot="0" spcFirstLastPara="1" vertOverflow="clip" horzOverflow="clip" vert="horz" wrap="square" lIns="38100" tIns="19050" rIns="38100" bIns="19050" anchor="ctr" anchorCtr="1">
                    <a:spAutoFit/>
                  </a:bodyPr>
                  <a:lstStyle/>
                  <a:p>
                    <a:pPr>
                      <a:lnSpc>
                        <a:spcPts val="1680"/>
                      </a:lnSpc>
                      <a:defRPr sz="1400" b="0" i="0" u="none" strike="noStrike" kern="1200" baseline="0">
                        <a:solidFill>
                          <a:schemeClr val="dk1">
                            <a:lumMod val="65000"/>
                            <a:lumOff val="35000"/>
                          </a:schemeClr>
                        </a:solidFill>
                        <a:latin typeface="游ゴシック 本文"/>
                        <a:ea typeface="+mn-ea"/>
                        <a:cs typeface="+mn-cs"/>
                      </a:defRPr>
                    </a:pPr>
                    <a:r>
                      <a:rPr lang="zh-TW" altLang="en-US" sz="1400" baseline="0" dirty="0" smtClean="0">
                        <a:latin typeface="游ゴシック" panose="020B0400000000000000" pitchFamily="50" charset="-128"/>
                        <a:ea typeface="游ゴシック" panose="020B0400000000000000" pitchFamily="50" charset="-128"/>
                      </a:rPr>
                      <a:t>在宅酸素療法</a:t>
                    </a:r>
                  </a:p>
                  <a:p>
                    <a:pPr>
                      <a:lnSpc>
                        <a:spcPts val="1680"/>
                      </a:lnSpc>
                      <a:defRPr sz="1400">
                        <a:latin typeface="游ゴシック 本文"/>
                      </a:defRPr>
                    </a:pPr>
                    <a:fld id="{4F2D517E-4927-4E1C-B48F-9172B57123A9}" type="PERCENTAGE">
                      <a:rPr lang="en-US" altLang="zh-TW" sz="1400" baseline="0" smtClean="0">
                        <a:latin typeface="+mn-lt"/>
                      </a:rPr>
                      <a:pPr>
                        <a:lnSpc>
                          <a:spcPts val="1680"/>
                        </a:lnSpc>
                        <a:defRPr sz="1400">
                          <a:latin typeface="游ゴシック 本文"/>
                        </a:defRPr>
                      </a:pPr>
                      <a:t>[パーセンテージ]</a:t>
                    </a:fld>
                    <a:r>
                      <a:rPr lang="en-US" altLang="zh-TW" sz="1400" baseline="0" dirty="0" smtClean="0">
                        <a:latin typeface="+mn-lt"/>
                      </a:rPr>
                      <a:t>(12)</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lnSpc>
                      <a:spcPts val="1680"/>
                    </a:lnSpc>
                    <a:defRPr sz="1400" b="0" i="0" u="none" strike="noStrike" kern="1200" baseline="0">
                      <a:solidFill>
                        <a:schemeClr val="dk1">
                          <a:lumMod val="65000"/>
                          <a:lumOff val="35000"/>
                        </a:schemeClr>
                      </a:solidFill>
                      <a:latin typeface="游ゴシック 本文"/>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1977420120509197"/>
                      <c:h val="0.11868301866227111"/>
                    </c:manualLayout>
                  </c15:layout>
                  <c15:dlblFieldTable/>
                  <c15:showDataLabelsRange val="0"/>
                </c:ext>
                <c:ext xmlns:c16="http://schemas.microsoft.com/office/drawing/2014/chart" uri="{C3380CC4-5D6E-409C-BE32-E72D297353CC}">
                  <c16:uniqueId val="{00000009-F114-4C64-8326-E380AA1CF40F}"/>
                </c:ext>
              </c:extLst>
            </c:dLbl>
            <c:dLbl>
              <c:idx val="5"/>
              <c:layout>
                <c:manualLayout>
                  <c:x val="4.1863881581710984E-2"/>
                  <c:y val="5.7973586686123901E-2"/>
                </c:manualLayout>
              </c:layout>
              <c:tx>
                <c:rich>
                  <a:bodyPr rot="0" spcFirstLastPara="1" vertOverflow="clip" horzOverflow="clip" vert="horz" wrap="square" lIns="38100" tIns="19050" rIns="38100" bIns="19050" anchor="ctr" anchorCtr="1">
                    <a:spAutoFit/>
                  </a:bodyPr>
                  <a:lstStyle/>
                  <a:p>
                    <a:pPr>
                      <a:lnSpc>
                        <a:spcPts val="1680"/>
                      </a:lnSpc>
                      <a:defRPr sz="1200" b="0" i="0" u="none" strike="noStrike" kern="1200" baseline="0">
                        <a:solidFill>
                          <a:schemeClr val="dk1">
                            <a:lumMod val="65000"/>
                            <a:lumOff val="35000"/>
                          </a:schemeClr>
                        </a:solidFill>
                        <a:latin typeface="+mn-ea"/>
                        <a:ea typeface="+mn-ea"/>
                        <a:cs typeface="+mn-cs"/>
                      </a:defRPr>
                    </a:pPr>
                    <a:fld id="{36602443-370C-4363-870F-1E51C15B033A}" type="CATEGORYNAME">
                      <a:rPr lang="ja-JP" altLang="en-US" sz="1400">
                        <a:latin typeface="+mn-ea"/>
                        <a:ea typeface="+mn-ea"/>
                      </a:rPr>
                      <a:pPr>
                        <a:lnSpc>
                          <a:spcPts val="1680"/>
                        </a:lnSpc>
                        <a:defRPr sz="1200">
                          <a:latin typeface="+mn-ea"/>
                        </a:defRPr>
                      </a:pPr>
                      <a:t>[分類名]</a:t>
                    </a:fld>
                    <a:r>
                      <a:rPr lang="ja-JP" altLang="en-US" sz="1400" baseline="0" dirty="0">
                        <a:latin typeface="+mn-ea"/>
                        <a:ea typeface="+mn-ea"/>
                      </a:rPr>
                      <a:t>
</a:t>
                    </a:r>
                    <a:fld id="{19D74C7B-5F83-41E9-94C5-52881AADD43C}" type="PERCENTAGE">
                      <a:rPr lang="en-US" altLang="ja-JP" sz="1400" baseline="0" smtClean="0">
                        <a:latin typeface="+mn-ea"/>
                        <a:ea typeface="+mn-ea"/>
                      </a:rPr>
                      <a:pPr>
                        <a:lnSpc>
                          <a:spcPts val="1680"/>
                        </a:lnSpc>
                        <a:defRPr sz="1200">
                          <a:latin typeface="+mn-ea"/>
                        </a:defRPr>
                      </a:pPr>
                      <a:t>[パーセンテージ]</a:t>
                    </a:fld>
                    <a:r>
                      <a:rPr lang="en-US" altLang="ja-JP" sz="1400" baseline="0" dirty="0" smtClean="0">
                        <a:latin typeface="+mn-ea"/>
                        <a:ea typeface="+mn-ea"/>
                      </a:rPr>
                      <a:t>(38)</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lnSpc>
                      <a:spcPts val="1680"/>
                    </a:lnSpc>
                    <a:defRPr sz="1200" b="0" i="0" u="none" strike="noStrike" kern="1200" baseline="0">
                      <a:solidFill>
                        <a:schemeClr val="dk1">
                          <a:lumMod val="65000"/>
                          <a:lumOff val="35000"/>
                        </a:schemeClr>
                      </a:solidFill>
                      <a:latin typeface="+mn-ea"/>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7.9776689000527659E-2"/>
                      <c:h val="0.11938030526790919"/>
                    </c:manualLayout>
                  </c15:layout>
                  <c15:dlblFieldTable/>
                  <c15:showDataLabelsRange val="0"/>
                </c:ext>
                <c:ext xmlns:c16="http://schemas.microsoft.com/office/drawing/2014/chart" uri="{C3380CC4-5D6E-409C-BE32-E72D297353CC}">
                  <c16:uniqueId val="{0000000B-F114-4C64-8326-E380AA1CF40F}"/>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ja-JP"/>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Sheet1!$A$2:$A$7</c:f>
              <c:strCache>
                <c:ptCount val="6"/>
                <c:pt idx="0">
                  <c:v>喀痰吸引</c:v>
                </c:pt>
                <c:pt idx="1">
                  <c:v>経管栄養</c:v>
                </c:pt>
                <c:pt idx="2">
                  <c:v>気管切開部の管理</c:v>
                </c:pt>
                <c:pt idx="3">
                  <c:v>吸入・ネブライザー</c:v>
                </c:pt>
                <c:pt idx="4">
                  <c:v>在宅酸素療法</c:v>
                </c:pt>
                <c:pt idx="5">
                  <c:v>その他</c:v>
                </c:pt>
              </c:strCache>
            </c:strRef>
          </c:cat>
          <c:val>
            <c:numRef>
              <c:f>Sheet1!$B$2:$B$7</c:f>
              <c:numCache>
                <c:formatCode>General</c:formatCode>
                <c:ptCount val="6"/>
                <c:pt idx="0">
                  <c:v>172</c:v>
                </c:pt>
                <c:pt idx="1">
                  <c:v>125</c:v>
                </c:pt>
                <c:pt idx="2">
                  <c:v>19</c:v>
                </c:pt>
                <c:pt idx="3">
                  <c:v>18</c:v>
                </c:pt>
                <c:pt idx="4">
                  <c:v>12</c:v>
                </c:pt>
                <c:pt idx="5">
                  <c:v>38</c:v>
                </c:pt>
              </c:numCache>
            </c:numRef>
          </c:val>
          <c:extLst>
            <c:ext xmlns:c16="http://schemas.microsoft.com/office/drawing/2014/chart" uri="{C3380CC4-5D6E-409C-BE32-E72D297353CC}">
              <c16:uniqueId val="{0000000C-F114-4C64-8326-E380AA1CF40F}"/>
            </c:ext>
          </c:extLst>
        </c:ser>
        <c:dLbls>
          <c:showLegendKey val="0"/>
          <c:showVal val="0"/>
          <c:showCatName val="0"/>
          <c:showSerName val="0"/>
          <c:showPercent val="0"/>
          <c:showBubbleSize val="0"/>
          <c:showLeaderLines val="0"/>
        </c:dLbls>
        <c:firstSliceAng val="357"/>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HGSｺﾞｼｯｸE" panose="020B0900000000000000" pitchFamily="50" charset="-128"/>
                <a:ea typeface="HGSｺﾞｼｯｸE" panose="020B0900000000000000" pitchFamily="50" charset="-128"/>
                <a:cs typeface="+mn-cs"/>
              </a:defRPr>
            </a:pPr>
            <a:r>
              <a:rPr lang="ja-JP" altLang="en-US" sz="2400" dirty="0">
                <a:latin typeface="HGSｺﾞｼｯｸE" panose="020B0900000000000000" pitchFamily="50" charset="-128"/>
                <a:ea typeface="HGSｺﾞｼｯｸE" panose="020B0900000000000000" pitchFamily="50" charset="-128"/>
              </a:rPr>
              <a:t>道内の小・中学校、高等学校</a:t>
            </a:r>
            <a:r>
              <a:rPr lang="en-US" altLang="ja-JP" sz="2400" dirty="0">
                <a:latin typeface="HGSｺﾞｼｯｸE" panose="020B0900000000000000" pitchFamily="50" charset="-128"/>
                <a:ea typeface="HGSｺﾞｼｯｸE" panose="020B0900000000000000" pitchFamily="50" charset="-128"/>
              </a:rPr>
              <a:t/>
            </a:r>
            <a:br>
              <a:rPr lang="en-US" altLang="ja-JP" sz="2400" dirty="0">
                <a:latin typeface="HGSｺﾞｼｯｸE" panose="020B0900000000000000" pitchFamily="50" charset="-128"/>
                <a:ea typeface="HGSｺﾞｼｯｸE" panose="020B0900000000000000" pitchFamily="50" charset="-128"/>
              </a:rPr>
            </a:br>
            <a:r>
              <a:rPr lang="ja-JP" altLang="en-US" sz="2000" dirty="0">
                <a:latin typeface="HGSｺﾞｼｯｸE" panose="020B0900000000000000" pitchFamily="50" charset="-128"/>
                <a:ea typeface="HGSｺﾞｼｯｸE" panose="020B0900000000000000" pitchFamily="50" charset="-128"/>
              </a:rPr>
              <a:t>（札幌市立を除く）</a:t>
            </a:r>
          </a:p>
        </c:rich>
      </c:tx>
      <c:layout>
        <c:manualLayout>
          <c:xMode val="edge"/>
          <c:yMode val="edge"/>
          <c:x val="0.5695670762210765"/>
          <c:y val="1.9609915010313207E-2"/>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HGSｺﾞｼｯｸE" panose="020B0900000000000000" pitchFamily="50" charset="-128"/>
              <a:ea typeface="HGSｺﾞｼｯｸE" panose="020B0900000000000000" pitchFamily="50" charset="-128"/>
              <a:cs typeface="+mn-cs"/>
            </a:defRPr>
          </a:pPr>
          <a:endParaRPr lang="ja-JP"/>
        </a:p>
      </c:txPr>
    </c:title>
    <c:autoTitleDeleted val="0"/>
    <c:plotArea>
      <c:layout>
        <c:manualLayout>
          <c:layoutTarget val="inner"/>
          <c:xMode val="edge"/>
          <c:yMode val="edge"/>
          <c:x val="0.61715433126913222"/>
          <c:y val="0.22619995835991466"/>
          <c:w val="0.32985250484993722"/>
          <c:h val="0.72361074689936722"/>
        </c:manualLayout>
      </c:layout>
      <c:pieChart>
        <c:varyColors val="1"/>
        <c:ser>
          <c:idx val="0"/>
          <c:order val="0"/>
          <c:tx>
            <c:strRef>
              <c:f>Sheet1!$B$1</c:f>
              <c:strCache>
                <c:ptCount val="1"/>
                <c:pt idx="0">
                  <c:v>売上高</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CEAD-4FD7-AA32-8DD2D25561A9}"/>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CEAD-4FD7-AA32-8DD2D25561A9}"/>
              </c:ext>
            </c:extLst>
          </c:dPt>
          <c:dPt>
            <c:idx val="2"/>
            <c:bubble3D val="0"/>
            <c:spPr>
              <a:solidFill>
                <a:srgbClr val="F9BDD4"/>
              </a:solidFill>
              <a:ln w="19050">
                <a:solidFill>
                  <a:schemeClr val="lt1"/>
                </a:solidFill>
              </a:ln>
              <a:effectLst/>
            </c:spPr>
            <c:extLst>
              <c:ext xmlns:c16="http://schemas.microsoft.com/office/drawing/2014/chart" uri="{C3380CC4-5D6E-409C-BE32-E72D297353CC}">
                <c16:uniqueId val="{00000005-CEAD-4FD7-AA32-8DD2D25561A9}"/>
              </c:ext>
            </c:extLst>
          </c:dPt>
          <c:dPt>
            <c:idx val="3"/>
            <c:bubble3D val="0"/>
            <c:spPr>
              <a:solidFill>
                <a:srgbClr val="7030A0"/>
              </a:solidFill>
              <a:ln w="19050">
                <a:solidFill>
                  <a:schemeClr val="lt1"/>
                </a:solidFill>
              </a:ln>
              <a:effectLst/>
            </c:spPr>
            <c:extLst>
              <c:ext xmlns:c16="http://schemas.microsoft.com/office/drawing/2014/chart" uri="{C3380CC4-5D6E-409C-BE32-E72D297353CC}">
                <c16:uniqueId val="{00000007-CEAD-4FD7-AA32-8DD2D25561A9}"/>
              </c:ext>
            </c:extLst>
          </c:dPt>
          <c:dPt>
            <c:idx val="4"/>
            <c:bubble3D val="0"/>
            <c:spPr>
              <a:solidFill>
                <a:schemeClr val="accent3"/>
              </a:solidFill>
              <a:ln w="19050">
                <a:solidFill>
                  <a:schemeClr val="lt1"/>
                </a:solidFill>
              </a:ln>
              <a:effectLst/>
            </c:spPr>
            <c:extLst>
              <c:ext xmlns:c16="http://schemas.microsoft.com/office/drawing/2014/chart" uri="{C3380CC4-5D6E-409C-BE32-E72D297353CC}">
                <c16:uniqueId val="{00000009-CEAD-4FD7-AA32-8DD2D25561A9}"/>
              </c:ext>
            </c:extLst>
          </c:dPt>
          <c:dPt>
            <c:idx val="5"/>
            <c:bubble3D val="0"/>
            <c:spPr>
              <a:solidFill>
                <a:schemeClr val="accent1">
                  <a:lumMod val="75000"/>
                </a:schemeClr>
              </a:solidFill>
              <a:ln w="19050">
                <a:solidFill>
                  <a:schemeClr val="lt1"/>
                </a:solidFill>
              </a:ln>
              <a:effectLst/>
            </c:spPr>
            <c:extLst>
              <c:ext xmlns:c16="http://schemas.microsoft.com/office/drawing/2014/chart" uri="{C3380CC4-5D6E-409C-BE32-E72D297353CC}">
                <c16:uniqueId val="{0000000B-CEAD-4FD7-AA32-8DD2D25561A9}"/>
              </c:ext>
            </c:extLst>
          </c:dPt>
          <c:dPt>
            <c:idx val="6"/>
            <c:bubble3D val="0"/>
            <c:spPr>
              <a:solidFill>
                <a:srgbClr val="FF0000"/>
              </a:solidFill>
              <a:ln w="19050">
                <a:solidFill>
                  <a:schemeClr val="lt1"/>
                </a:solidFill>
              </a:ln>
              <a:effectLst/>
            </c:spPr>
            <c:extLst>
              <c:ext xmlns:c16="http://schemas.microsoft.com/office/drawing/2014/chart" uri="{C3380CC4-5D6E-409C-BE32-E72D297353CC}">
                <c16:uniqueId val="{0000000D-CEAD-4FD7-AA32-8DD2D25561A9}"/>
              </c:ext>
            </c:extLst>
          </c:dPt>
          <c:dPt>
            <c:idx val="7"/>
            <c:bubble3D val="0"/>
            <c:spPr>
              <a:solidFill>
                <a:schemeClr val="accent6"/>
              </a:solidFill>
              <a:ln w="19050">
                <a:solidFill>
                  <a:schemeClr val="lt1"/>
                </a:solidFill>
              </a:ln>
              <a:effectLst/>
            </c:spPr>
            <c:extLst>
              <c:ext xmlns:c16="http://schemas.microsoft.com/office/drawing/2014/chart" uri="{C3380CC4-5D6E-409C-BE32-E72D297353CC}">
                <c16:uniqueId val="{0000000F-CEAD-4FD7-AA32-8DD2D25561A9}"/>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CEAD-4FD7-AA32-8DD2D25561A9}"/>
              </c:ext>
            </c:extLst>
          </c:dPt>
          <c:dLbls>
            <c:dLbl>
              <c:idx val="0"/>
              <c:layout>
                <c:manualLayout>
                  <c:x val="-8.4392822979809157E-2"/>
                  <c:y val="0.13609657775520739"/>
                </c:manualLayout>
              </c:layout>
              <c:tx>
                <c:rich>
                  <a:bodyPr rot="0" spcFirstLastPara="1" vertOverflow="clip" horzOverflow="clip" vert="horz" wrap="square" lIns="38100" tIns="19050" rIns="38100" bIns="19050" anchor="ctr" anchorCtr="1">
                    <a:noAutofit/>
                  </a:bodyPr>
                  <a:lstStyle/>
                  <a:p>
                    <a:pPr>
                      <a:defRPr sz="1400" b="0" i="0" u="none" strike="noStrike" kern="1200" baseline="0">
                        <a:solidFill>
                          <a:schemeClr val="dk1">
                            <a:lumMod val="65000"/>
                            <a:lumOff val="35000"/>
                          </a:schemeClr>
                        </a:solidFill>
                        <a:latin typeface="+mn-lt"/>
                        <a:ea typeface="+mn-ea"/>
                        <a:cs typeface="+mn-cs"/>
                      </a:defRPr>
                    </a:pPr>
                    <a:fld id="{486C3308-AB96-424E-9285-8FACF1A113A2}" type="CATEGORYNAME">
                      <a:rPr lang="ja-JP" altLang="en-US" sz="1400" smtClean="0"/>
                      <a:pPr>
                        <a:defRPr sz="1400"/>
                      </a:pPr>
                      <a:t>[分類名]</a:t>
                    </a:fld>
                    <a:r>
                      <a:rPr lang="ja-JP" altLang="en-US" sz="1400" baseline="0" dirty="0"/>
                      <a:t>
</a:t>
                    </a:r>
                    <a:fld id="{F419D755-BC70-446A-9D2C-E26573FF6A33}" type="PERCENTAGE">
                      <a:rPr lang="en-US" altLang="ja-JP" sz="1400" baseline="0" smtClean="0"/>
                      <a:pPr>
                        <a:defRPr sz="1400"/>
                      </a:pPr>
                      <a:t>[パーセンテージ]</a:t>
                    </a:fld>
                    <a:r>
                      <a:rPr lang="en-US" altLang="ja-JP" sz="1400" baseline="0" dirty="0"/>
                      <a:t>(</a:t>
                    </a:r>
                    <a:r>
                      <a:rPr lang="en-US" altLang="ja-JP" sz="1400" baseline="0" dirty="0" smtClean="0"/>
                      <a:t>21)</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noAutofit/>
                </a:bodyPr>
                <a:lstStyle/>
                <a:p>
                  <a:pPr>
                    <a:defRPr sz="14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9.9820957190011203E-2"/>
                      <c:h val="0.14499306357472141"/>
                    </c:manualLayout>
                  </c15:layout>
                  <c15:dlblFieldTable/>
                  <c15:showDataLabelsRange val="0"/>
                </c:ext>
                <c:ext xmlns:c16="http://schemas.microsoft.com/office/drawing/2014/chart" uri="{C3380CC4-5D6E-409C-BE32-E72D297353CC}">
                  <c16:uniqueId val="{00000001-CEAD-4FD7-AA32-8DD2D25561A9}"/>
                </c:ext>
              </c:extLst>
            </c:dLbl>
            <c:dLbl>
              <c:idx val="1"/>
              <c:layout>
                <c:manualLayout>
                  <c:x val="-5.4217122562641475E-2"/>
                  <c:y val="-8.9078652719408652E-2"/>
                </c:manualLayout>
              </c:layout>
              <c:tx>
                <c:rich>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fld id="{53277B71-C6EB-4445-8E6B-80676964F6C1}" type="CATEGORYNAME">
                      <a:rPr lang="ja-JP" altLang="en-US" sz="1400" smtClean="0"/>
                      <a:pPr>
                        <a:defRPr sz="1400"/>
                      </a:pPr>
                      <a:t>[分類名]</a:t>
                    </a:fld>
                    <a:r>
                      <a:rPr lang="ja-JP" altLang="en-US" sz="1400" baseline="0" dirty="0"/>
                      <a:t>
</a:t>
                    </a:r>
                    <a:fld id="{BDD0C1EC-B45D-42CC-8E00-63800AF357D8}" type="PERCENTAGE">
                      <a:rPr lang="en-US" altLang="ja-JP" sz="1400" baseline="0" smtClean="0"/>
                      <a:pPr>
                        <a:defRPr sz="1400"/>
                      </a:pPr>
                      <a:t>[パーセンテージ]</a:t>
                    </a:fld>
                    <a:r>
                      <a:rPr lang="en-US" altLang="ja-JP" sz="1400" baseline="0" dirty="0" smtClean="0"/>
                      <a:t>(20)</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9.8651717448362417E-2"/>
                      <c:h val="0.13157977634930282"/>
                    </c:manualLayout>
                  </c15:layout>
                  <c15:dlblFieldTable/>
                  <c15:showDataLabelsRange val="0"/>
                </c:ext>
                <c:ext xmlns:c16="http://schemas.microsoft.com/office/drawing/2014/chart" uri="{C3380CC4-5D6E-409C-BE32-E72D297353CC}">
                  <c16:uniqueId val="{00000003-CEAD-4FD7-AA32-8DD2D25561A9}"/>
                </c:ext>
              </c:extLst>
            </c:dLbl>
            <c:dLbl>
              <c:idx val="2"/>
              <c:layout>
                <c:manualLayout>
                  <c:x val="-1.8593732248882722E-2"/>
                  <c:y val="-3.9933319762970133E-2"/>
                </c:manualLayout>
              </c:layout>
              <c:tx>
                <c:rich>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fld id="{4C5B7AE5-8DD0-4F0B-92B9-6A4790E48493}" type="CATEGORYNAME">
                      <a:rPr lang="ja-JP" altLang="en-US" sz="1400" smtClean="0"/>
                      <a:pPr>
                        <a:defRPr sz="1400"/>
                      </a:pPr>
                      <a:t>[分類名]</a:t>
                    </a:fld>
                    <a:r>
                      <a:rPr lang="ja-JP" altLang="en-US" sz="1400" baseline="0" dirty="0"/>
                      <a:t>
</a:t>
                    </a:r>
                    <a:fld id="{ECE1C95C-9347-4C88-BF20-3BBC9BA897ED}" type="PERCENTAGE">
                      <a:rPr lang="en-US" altLang="ja-JP" sz="1400" baseline="0" smtClean="0"/>
                      <a:pPr>
                        <a:defRPr sz="1400"/>
                      </a:pPr>
                      <a:t>[パーセンテージ]</a:t>
                    </a:fld>
                    <a:r>
                      <a:rPr lang="en-US" altLang="ja-JP" sz="1400" baseline="0" dirty="0"/>
                      <a:t>(16)</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7.5937464338696775E-2"/>
                      <c:h val="0.13157977634930282"/>
                    </c:manualLayout>
                  </c15:layout>
                  <c15:dlblFieldTable/>
                  <c15:showDataLabelsRange val="0"/>
                </c:ext>
                <c:ext xmlns:c16="http://schemas.microsoft.com/office/drawing/2014/chart" uri="{C3380CC4-5D6E-409C-BE32-E72D297353CC}">
                  <c16:uniqueId val="{00000005-CEAD-4FD7-AA32-8DD2D25561A9}"/>
                </c:ext>
              </c:extLst>
            </c:dLbl>
            <c:dLbl>
              <c:idx val="3"/>
              <c:layout>
                <c:manualLayout>
                  <c:x val="7.6707411640257225E-2"/>
                  <c:y val="-0.12303145436830511"/>
                </c:manualLayout>
              </c:layout>
              <c:tx>
                <c:rich>
                  <a:bodyPr rot="0" spcFirstLastPara="1" vertOverflow="clip" horzOverflow="clip" vert="horz" wrap="square" lIns="38100" tIns="19050" rIns="38100" bIns="19050" anchor="ctr" anchorCtr="1">
                    <a:noAutofit/>
                  </a:bodyPr>
                  <a:lstStyle/>
                  <a:p>
                    <a:pPr>
                      <a:lnSpc>
                        <a:spcPts val="1400"/>
                      </a:lnSpc>
                      <a:defRPr sz="1600" b="0" i="0" u="none" strike="noStrike" kern="1200" baseline="0">
                        <a:solidFill>
                          <a:schemeClr val="dk1">
                            <a:lumMod val="65000"/>
                            <a:lumOff val="35000"/>
                          </a:schemeClr>
                        </a:solidFill>
                        <a:latin typeface="+mn-lt"/>
                        <a:ea typeface="+mn-ea"/>
                        <a:cs typeface="+mn-cs"/>
                      </a:defRPr>
                    </a:pPr>
                    <a:fld id="{2A277704-2C41-4A81-B1E5-1C85767519C7}" type="CATEGORYNAME">
                      <a:rPr lang="ja-JP" altLang="en-US" sz="1400" smtClean="0"/>
                      <a:pPr>
                        <a:lnSpc>
                          <a:spcPts val="1400"/>
                        </a:lnSpc>
                        <a:defRPr sz="1600"/>
                      </a:pPr>
                      <a:t>[分類名]</a:t>
                    </a:fld>
                    <a:r>
                      <a:rPr lang="ja-JP" altLang="en-US" sz="1600" baseline="0" dirty="0"/>
                      <a:t>
</a:t>
                    </a:r>
                    <a:fld id="{140F0534-4A7C-481E-BE35-C1B893A35880}" type="PERCENTAGE">
                      <a:rPr lang="en-US" altLang="ja-JP" sz="1600" baseline="0" smtClean="0"/>
                      <a:pPr>
                        <a:lnSpc>
                          <a:spcPts val="1400"/>
                        </a:lnSpc>
                        <a:defRPr sz="1600"/>
                      </a:pPr>
                      <a:t>[パーセンテージ]</a:t>
                    </a:fld>
                    <a:r>
                      <a:rPr lang="en-US" altLang="ja-JP" sz="1600" baseline="0" dirty="0" smtClean="0"/>
                      <a:t>(16)</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noAutofit/>
                </a:bodyPr>
                <a:lstStyle/>
                <a:p>
                  <a:pPr>
                    <a:lnSpc>
                      <a:spcPts val="1400"/>
                    </a:lnSpc>
                    <a:defRPr sz="16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472048340922803"/>
                      <c:h val="0.15459720499752402"/>
                    </c:manualLayout>
                  </c15:layout>
                  <c15:dlblFieldTable/>
                  <c15:showDataLabelsRange val="0"/>
                </c:ext>
                <c:ext xmlns:c16="http://schemas.microsoft.com/office/drawing/2014/chart" uri="{C3380CC4-5D6E-409C-BE32-E72D297353CC}">
                  <c16:uniqueId val="{00000007-CEAD-4FD7-AA32-8DD2D25561A9}"/>
                </c:ext>
              </c:extLst>
            </c:dLbl>
            <c:dLbl>
              <c:idx val="4"/>
              <c:layout>
                <c:manualLayout>
                  <c:x val="7.2280404413998184E-3"/>
                  <c:y val="7.9433628549485241E-3"/>
                </c:manualLayout>
              </c:layout>
              <c:tx>
                <c:rich>
                  <a:bodyPr rot="0" spcFirstLastPara="1" vertOverflow="clip" horzOverflow="clip" vert="horz" wrap="square" lIns="38100" tIns="19050" rIns="38100" bIns="19050" anchor="ctr" anchorCtr="1">
                    <a:noAutofit/>
                  </a:bodyPr>
                  <a:lstStyle/>
                  <a:p>
                    <a:pPr>
                      <a:lnSpc>
                        <a:spcPts val="1680"/>
                      </a:lnSpc>
                      <a:defRPr sz="1600" b="0" i="0" u="none" strike="noStrike" kern="1200" baseline="0">
                        <a:solidFill>
                          <a:schemeClr val="dk1">
                            <a:lumMod val="65000"/>
                            <a:lumOff val="35000"/>
                          </a:schemeClr>
                        </a:solidFill>
                        <a:latin typeface="+mn-lt"/>
                        <a:ea typeface="+mn-ea"/>
                        <a:cs typeface="+mn-cs"/>
                      </a:defRPr>
                    </a:pPr>
                    <a:fld id="{AF1AC22C-698D-4077-B178-42B2E3A89E7A}" type="CATEGORYNAME">
                      <a:rPr lang="ja-JP" altLang="en-US" sz="1400" smtClean="0"/>
                      <a:pPr>
                        <a:lnSpc>
                          <a:spcPts val="1680"/>
                        </a:lnSpc>
                        <a:defRPr sz="1600"/>
                      </a:pPr>
                      <a:t>[分類名]</a:t>
                    </a:fld>
                    <a:r>
                      <a:rPr lang="ja-JP" altLang="en-US" sz="1400" baseline="0" dirty="0"/>
                      <a:t>
</a:t>
                    </a:r>
                    <a:fld id="{5F0F891C-9B75-47C4-80A1-8EFE5545ECD8}" type="PERCENTAGE">
                      <a:rPr lang="en-US" altLang="ja-JP" sz="1400" baseline="0" smtClean="0"/>
                      <a:pPr>
                        <a:lnSpc>
                          <a:spcPts val="1680"/>
                        </a:lnSpc>
                        <a:defRPr sz="1600"/>
                      </a:pPr>
                      <a:t>[パーセンテージ]</a:t>
                    </a:fld>
                    <a:r>
                      <a:rPr lang="en-US" altLang="ja-JP" sz="1400" baseline="0" dirty="0"/>
                      <a:t>(5)</a:t>
                    </a:r>
                  </a:p>
                </c:rich>
              </c:tx>
              <c:spPr>
                <a:xfrm>
                  <a:off x="5238754" y="2862289"/>
                  <a:ext cx="1959197" cy="582335"/>
                </a:xfrm>
                <a:solidFill>
                  <a:prstClr val="white"/>
                </a:solidFill>
                <a:ln w="9525" cap="flat" cmpd="sng" algn="ctr">
                  <a:solidFill>
                    <a:prstClr val="black"/>
                  </a:solidFill>
                  <a:prstDash val="solid"/>
                  <a:round/>
                  <a:headEnd type="none" w="med" len="med"/>
                  <a:tailEnd type="none" w="med" len="med"/>
                </a:ln>
                <a:effectLst/>
              </c:spPr>
              <c:txPr>
                <a:bodyPr rot="0" spcFirstLastPara="1" vertOverflow="clip" horzOverflow="clip" vert="horz" wrap="square" lIns="38100" tIns="19050" rIns="38100" bIns="19050" anchor="ctr" anchorCtr="1">
                  <a:noAutofit/>
                </a:bodyPr>
                <a:lstStyle/>
                <a:p>
                  <a:pPr>
                    <a:lnSpc>
                      <a:spcPts val="1680"/>
                    </a:lnSpc>
                    <a:defRPr sz="16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58051"/>
                        <a:gd name="adj2" fmla="val 207"/>
                      </a:avLst>
                    </a:prstGeom>
                    <a:noFill/>
                    <a:ln>
                      <a:noFill/>
                    </a:ln>
                  </c15:spPr>
                  <c15:layout>
                    <c:manualLayout>
                      <c:w val="0.16811086753646501"/>
                      <c:h val="0.11172258749862583"/>
                    </c:manualLayout>
                  </c15:layout>
                  <c15:dlblFieldTable/>
                  <c15:showDataLabelsRange val="0"/>
                </c:ext>
                <c:ext xmlns:c16="http://schemas.microsoft.com/office/drawing/2014/chart" uri="{C3380CC4-5D6E-409C-BE32-E72D297353CC}">
                  <c16:uniqueId val="{00000009-CEAD-4FD7-AA32-8DD2D25561A9}"/>
                </c:ext>
              </c:extLst>
            </c:dLbl>
            <c:dLbl>
              <c:idx val="5"/>
              <c:layout>
                <c:manualLayout>
                  <c:x val="-6.8821135323277553E-3"/>
                  <c:y val="-1.6658548110550753E-3"/>
                </c:manualLayout>
              </c:layout>
              <c:tx>
                <c:rich>
                  <a:bodyPr rot="0" spcFirstLastPara="1" vertOverflow="clip" horzOverflow="clip" vert="horz" wrap="square" lIns="38100" tIns="19050" rIns="38100" bIns="19050" anchor="ctr" anchorCtr="0">
                    <a:noAutofit/>
                  </a:bodyPr>
                  <a:lstStyle/>
                  <a:p>
                    <a:pPr marL="0" marR="0" lvl="0" indent="0" algn="ctr" defTabSz="914400" rtl="0" eaLnBrk="1" fontAlgn="auto" latinLnBrk="0" hangingPunct="1">
                      <a:lnSpc>
                        <a:spcPts val="1680"/>
                      </a:lnSpc>
                      <a:spcBef>
                        <a:spcPts val="0"/>
                      </a:spcBef>
                      <a:spcAft>
                        <a:spcPts val="0"/>
                      </a:spcAft>
                      <a:buClrTx/>
                      <a:buSzTx/>
                      <a:buFontTx/>
                      <a:buNone/>
                      <a:tabLst/>
                      <a:defRPr sz="1600" b="0" i="0" u="none" strike="noStrike" kern="1200" baseline="0">
                        <a:solidFill>
                          <a:prstClr val="black">
                            <a:lumMod val="65000"/>
                            <a:lumOff val="35000"/>
                          </a:prstClr>
                        </a:solidFill>
                        <a:latin typeface="+mn-lt"/>
                        <a:ea typeface="+mn-ea"/>
                        <a:cs typeface="+mn-cs"/>
                      </a:defRPr>
                    </a:pPr>
                    <a:r>
                      <a:rPr lang="zh-TW" altLang="en-US" sz="1400" b="0" i="0" u="none" strike="noStrike" kern="1200" baseline="0" dirty="0" smtClean="0">
                        <a:solidFill>
                          <a:prstClr val="black">
                            <a:lumMod val="65000"/>
                            <a:lumOff val="35000"/>
                          </a:prstClr>
                        </a:solidFill>
                        <a:latin typeface="游ゴシック" panose="020B0400000000000000" pitchFamily="50" charset="-128"/>
                        <a:ea typeface="游ゴシック" panose="020B0400000000000000" pitchFamily="50" charset="-128"/>
                      </a:rPr>
                      <a:t>在宅酸素療法</a:t>
                    </a:r>
                    <a:r>
                      <a:rPr lang="zh-TW" altLang="en-US" sz="1400" baseline="0" dirty="0"/>
                      <a:t>
</a:t>
                    </a:r>
                    <a:fld id="{A8EA4343-C4D1-437A-B274-6E57246116AE}" type="PERCENTAGE">
                      <a:rPr lang="en-US" altLang="zh-TW" sz="1400" baseline="0" smtClean="0"/>
                      <a:pPr marL="0" marR="0" lvl="0" indent="0" algn="ctr" defTabSz="914400" rtl="0" eaLnBrk="1" fontAlgn="auto" latinLnBrk="0" hangingPunct="1">
                        <a:lnSpc>
                          <a:spcPts val="1680"/>
                        </a:lnSpc>
                        <a:spcBef>
                          <a:spcPts val="0"/>
                        </a:spcBef>
                        <a:spcAft>
                          <a:spcPts val="0"/>
                        </a:spcAft>
                        <a:buClrTx/>
                        <a:buSzTx/>
                        <a:buFontTx/>
                        <a:buNone/>
                        <a:tabLst/>
                        <a:defRPr sz="1600">
                          <a:solidFill>
                            <a:prstClr val="black">
                              <a:lumMod val="65000"/>
                              <a:lumOff val="35000"/>
                            </a:prstClr>
                          </a:solidFill>
                        </a:defRPr>
                      </a:pPr>
                      <a:t>[パーセンテージ]</a:t>
                    </a:fld>
                    <a:r>
                      <a:rPr lang="en-US" altLang="zh-TW" sz="1400" baseline="0" dirty="0" smtClean="0"/>
                      <a:t>(5)</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0">
                  <a:noAutofit/>
                </a:bodyPr>
                <a:lstStyle/>
                <a:p>
                  <a:pPr marL="0" marR="0" lvl="0" indent="0" algn="ctr" defTabSz="914400" rtl="0" eaLnBrk="1" fontAlgn="auto" latinLnBrk="0" hangingPunct="1">
                    <a:lnSpc>
                      <a:spcPts val="1680"/>
                    </a:lnSpc>
                    <a:spcBef>
                      <a:spcPts val="0"/>
                    </a:spcBef>
                    <a:spcAft>
                      <a:spcPts val="0"/>
                    </a:spcAft>
                    <a:buClrTx/>
                    <a:buSzTx/>
                    <a:buFontTx/>
                    <a:buNone/>
                    <a:tabLst/>
                    <a:defRPr sz="1600" b="0" i="0" u="none" strike="noStrike" kern="1200" baseline="0">
                      <a:solidFill>
                        <a:prstClr val="black">
                          <a:lumMod val="65000"/>
                          <a:lumOff val="35000"/>
                        </a:prst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2549179711753602"/>
                      <c:h val="0.10833044435521173"/>
                    </c:manualLayout>
                  </c15:layout>
                  <c15:dlblFieldTable/>
                  <c15:showDataLabelsRange val="0"/>
                </c:ext>
                <c:ext xmlns:c16="http://schemas.microsoft.com/office/drawing/2014/chart" uri="{C3380CC4-5D6E-409C-BE32-E72D297353CC}">
                  <c16:uniqueId val="{0000000B-CEAD-4FD7-AA32-8DD2D25561A9}"/>
                </c:ext>
              </c:extLst>
            </c:dLbl>
            <c:dLbl>
              <c:idx val="6"/>
              <c:layout>
                <c:manualLayout>
                  <c:x val="-5.4915888827246455E-3"/>
                  <c:y val="6.1082166738601722E-4"/>
                </c:manualLayout>
              </c:layout>
              <c:tx>
                <c:rich>
                  <a:bodyPr rot="0" spcFirstLastPara="1" vertOverflow="clip" horzOverflow="clip" vert="horz" wrap="square" lIns="38100" tIns="19050" rIns="38100" bIns="19050" anchor="ctr" anchorCtr="1">
                    <a:noAutofit/>
                  </a:bodyPr>
                  <a:lstStyle/>
                  <a:p>
                    <a:pPr>
                      <a:lnSpc>
                        <a:spcPts val="1600"/>
                      </a:lnSpc>
                      <a:defRPr sz="1600" b="0" i="0" u="none" strike="noStrike" kern="1200" baseline="0">
                        <a:solidFill>
                          <a:schemeClr val="dk1">
                            <a:lumMod val="65000"/>
                            <a:lumOff val="35000"/>
                          </a:schemeClr>
                        </a:solidFill>
                        <a:latin typeface="+mn-lt"/>
                        <a:ea typeface="+mn-ea"/>
                        <a:cs typeface="+mn-cs"/>
                      </a:defRPr>
                    </a:pPr>
                    <a:fld id="{AF41325B-8FDD-437E-A076-802580619CE5}" type="CATEGORYNAME">
                      <a:rPr lang="ja-JP" altLang="en-US" sz="1400" smtClean="0"/>
                      <a:pPr>
                        <a:lnSpc>
                          <a:spcPts val="1600"/>
                        </a:lnSpc>
                        <a:defRPr sz="1600"/>
                      </a:pPr>
                      <a:t>[分類名]</a:t>
                    </a:fld>
                    <a:r>
                      <a:rPr lang="ja-JP" altLang="en-US" sz="1600" baseline="0" dirty="0"/>
                      <a:t>
</a:t>
                    </a:r>
                    <a:fld id="{946A1B7D-41BB-4D92-8BD1-911613F123FC}" type="PERCENTAGE">
                      <a:rPr lang="en-US" altLang="ja-JP" sz="1600" baseline="0" smtClean="0"/>
                      <a:pPr>
                        <a:lnSpc>
                          <a:spcPts val="1600"/>
                        </a:lnSpc>
                        <a:defRPr sz="1600"/>
                      </a:pPr>
                      <a:t>[パーセンテージ]</a:t>
                    </a:fld>
                    <a:r>
                      <a:rPr lang="en-US" altLang="ja-JP" sz="1600" baseline="0" dirty="0" smtClean="0"/>
                      <a:t>(5)</a:t>
                    </a:r>
                  </a:p>
                </c:rich>
              </c:tx>
              <c:spPr>
                <a:xfrm>
                  <a:off x="5797536" y="1321587"/>
                  <a:ext cx="1609659" cy="683679"/>
                </a:xfrm>
                <a:solidFill>
                  <a:prstClr val="white"/>
                </a:solidFill>
                <a:ln w="9525" cap="flat" cmpd="sng" algn="ctr">
                  <a:solidFill>
                    <a:prstClr val="black"/>
                  </a:solidFill>
                  <a:prstDash val="solid"/>
                  <a:round/>
                  <a:headEnd type="none" w="med" len="med"/>
                  <a:tailEnd type="none" w="med" len="med"/>
                </a:ln>
                <a:effectLst/>
              </c:spPr>
              <c:txPr>
                <a:bodyPr rot="0" spcFirstLastPara="1" vertOverflow="clip" horzOverflow="clip" vert="horz" wrap="square" lIns="38100" tIns="19050" rIns="38100" bIns="19050" anchor="ctr" anchorCtr="1">
                  <a:noAutofit/>
                </a:bodyPr>
                <a:lstStyle/>
                <a:p>
                  <a:pPr>
                    <a:lnSpc>
                      <a:spcPts val="1600"/>
                    </a:lnSpc>
                    <a:defRPr sz="16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66791"/>
                        <a:gd name="adj2" fmla="val 53893"/>
                      </a:avLst>
                    </a:prstGeom>
                    <a:noFill/>
                    <a:ln>
                      <a:noFill/>
                    </a:ln>
                  </c15:spPr>
                  <c15:layout>
                    <c:manualLayout>
                      <c:w val="0.13811839904002077"/>
                      <c:h val="0.1494769659452162"/>
                    </c:manualLayout>
                  </c15:layout>
                  <c15:dlblFieldTable/>
                  <c15:showDataLabelsRange val="0"/>
                </c:ext>
                <c:ext xmlns:c16="http://schemas.microsoft.com/office/drawing/2014/chart" uri="{C3380CC4-5D6E-409C-BE32-E72D297353CC}">
                  <c16:uniqueId val="{0000000D-CEAD-4FD7-AA32-8DD2D25561A9}"/>
                </c:ext>
              </c:extLst>
            </c:dLbl>
            <c:dLbl>
              <c:idx val="7"/>
              <c:layout>
                <c:manualLayout>
                  <c:x val="5.5089729055526442E-2"/>
                  <c:y val="9.1892142855635447E-2"/>
                </c:manualLayout>
              </c:layout>
              <c:tx>
                <c:rich>
                  <a:bodyPr rot="0" spcFirstLastPara="1" vertOverflow="clip" horzOverflow="clip" vert="horz" wrap="square" lIns="38100" tIns="19050" rIns="38100" bIns="19050" anchor="ctr" anchorCtr="1">
                    <a:spAutoFit/>
                  </a:bodyPr>
                  <a:lstStyle/>
                  <a:p>
                    <a:pPr>
                      <a:lnSpc>
                        <a:spcPts val="1680"/>
                      </a:lnSpc>
                      <a:defRPr sz="1400" b="0" i="0" u="none" strike="noStrike" kern="1200" baseline="0">
                        <a:solidFill>
                          <a:schemeClr val="dk1">
                            <a:lumMod val="65000"/>
                            <a:lumOff val="35000"/>
                          </a:schemeClr>
                        </a:solidFill>
                        <a:latin typeface="+mn-lt"/>
                        <a:ea typeface="+mn-ea"/>
                        <a:cs typeface="+mn-cs"/>
                      </a:defRPr>
                    </a:pPr>
                    <a:r>
                      <a:rPr lang="ja-JP" altLang="en-US" sz="1400" baseline="0" dirty="0" smtClean="0"/>
                      <a:t>その他</a:t>
                    </a:r>
                    <a:r>
                      <a:rPr lang="ja-JP" altLang="en-US" sz="1400" baseline="0" dirty="0"/>
                      <a:t>
</a:t>
                    </a:r>
                    <a:fld id="{4CB8DEF2-BEF5-44C5-A646-E1F3BF2B13F2}" type="PERCENTAGE">
                      <a:rPr lang="en-US" altLang="ja-JP" sz="1400" baseline="0" smtClean="0"/>
                      <a:pPr>
                        <a:lnSpc>
                          <a:spcPts val="1680"/>
                        </a:lnSpc>
                        <a:defRPr sz="1400"/>
                      </a:pPr>
                      <a:t>[パーセンテージ]</a:t>
                    </a:fld>
                    <a:r>
                      <a:rPr lang="en-US" altLang="ja-JP" sz="1400" baseline="0" dirty="0" smtClean="0"/>
                      <a:t>(12)</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lnSpc>
                      <a:spcPts val="1680"/>
                    </a:lnSpc>
                    <a:defRPr sz="14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9.671151918158917E-2"/>
                      <c:h val="0.12581280687998228"/>
                    </c:manualLayout>
                  </c15:layout>
                  <c15:dlblFieldTable/>
                  <c15:showDataLabelsRange val="0"/>
                </c:ext>
                <c:ext xmlns:c16="http://schemas.microsoft.com/office/drawing/2014/chart" uri="{C3380CC4-5D6E-409C-BE32-E72D297353CC}">
                  <c16:uniqueId val="{0000000F-CEAD-4FD7-AA32-8DD2D25561A9}"/>
                </c:ext>
              </c:extLst>
            </c:dLbl>
            <c:dLbl>
              <c:idx val="8"/>
              <c:layout>
                <c:manualLayout>
                  <c:x val="9.1787439613526575E-2"/>
                  <c:y val="-1.4825730156753252E-2"/>
                </c:manualLayout>
              </c:layout>
              <c:tx>
                <c:rich>
                  <a:bodyPr rot="0" spcFirstLastPara="1" vertOverflow="clip" horzOverflow="clip" vert="horz" wrap="square" lIns="38100" tIns="19050" rIns="38100" bIns="19050" anchor="ctr" anchorCtr="1">
                    <a:noAutofit/>
                  </a:bodyPr>
                  <a:lstStyle/>
                  <a:p>
                    <a:pPr>
                      <a:defRPr sz="1600" b="0" i="0" u="none" strike="noStrike" kern="1200" baseline="0">
                        <a:solidFill>
                          <a:schemeClr val="dk1">
                            <a:lumMod val="65000"/>
                            <a:lumOff val="35000"/>
                          </a:schemeClr>
                        </a:solidFill>
                        <a:latin typeface="+mn-lt"/>
                        <a:ea typeface="+mn-ea"/>
                        <a:cs typeface="+mn-cs"/>
                      </a:defRPr>
                    </a:pPr>
                    <a:fld id="{17ABDD96-E83A-4FB2-B239-737C20A3CCA5}" type="CATEGORYNAME">
                      <a:rPr lang="en-US" altLang="ja-JP" sz="1600" smtClean="0"/>
                      <a:pPr>
                        <a:defRPr sz="1600"/>
                      </a:pPr>
                      <a:t>[分類名]</a:t>
                    </a:fld>
                    <a:fld id="{997C8758-2947-4338-B213-7DA17067D283}" type="VALUE">
                      <a:rPr lang="en-US" altLang="ja-JP" sz="1600" baseline="0" smtClean="0"/>
                      <a:pPr>
                        <a:defRPr sz="1600"/>
                      </a:pPr>
                      <a:t>[値]</a:t>
                    </a:fld>
                    <a:r>
                      <a:rPr lang="ja-JP" altLang="en-US" sz="1600" baseline="0" dirty="0"/>
                      <a:t>　</a:t>
                    </a:r>
                    <a:fld id="{1059B551-AF02-42F3-AA84-CB998E7C05BE}" type="PERCENTAGE">
                      <a:rPr lang="en-US" altLang="ja-JP" sz="1600" baseline="0" smtClean="0"/>
                      <a:pPr>
                        <a:defRPr sz="1600"/>
                      </a:pPr>
                      <a:t>[パーセンテージ]</a:t>
                    </a:fld>
                    <a:endParaRPr lang="ja-JP" altLang="en-US" sz="1600" baseline="0" dirty="0"/>
                  </a:p>
                </c:rich>
              </c:tx>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noAutofit/>
                </a:bodyPr>
                <a:lstStyle/>
                <a:p>
                  <a:pPr>
                    <a:defRPr sz="1600" b="0" i="0" u="none" strike="noStrike" kern="1200" baseline="0">
                      <a:solidFill>
                        <a:schemeClr val="dk1">
                          <a:lumMod val="65000"/>
                          <a:lumOff val="3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5739044847654912"/>
                      <c:h val="6.5254575142741453E-2"/>
                    </c:manualLayout>
                  </c15:layout>
                  <c15:dlblFieldTable/>
                  <c15:showDataLabelsRange val="0"/>
                </c:ext>
                <c:ext xmlns:c16="http://schemas.microsoft.com/office/drawing/2014/chart" uri="{C3380CC4-5D6E-409C-BE32-E72D297353CC}">
                  <c16:uniqueId val="{00000011-CEAD-4FD7-AA32-8DD2D25561A9}"/>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ja-JP"/>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Sheet1!$A$2:$A$10</c:f>
              <c:strCache>
                <c:ptCount val="8"/>
                <c:pt idx="0">
                  <c:v>経管栄養</c:v>
                </c:pt>
                <c:pt idx="1">
                  <c:v>喀痰吸引</c:v>
                </c:pt>
                <c:pt idx="2">
                  <c:v>導尿</c:v>
                </c:pt>
                <c:pt idx="3">
                  <c:v>血糖値測定
インスリン注射</c:v>
                </c:pt>
                <c:pt idx="4">
                  <c:v>気管切開部の管理</c:v>
                </c:pt>
                <c:pt idx="5">
                  <c:v>在宅酸素療法</c:v>
                </c:pt>
                <c:pt idx="6">
                  <c:v>人工呼吸器による呼吸管理</c:v>
                </c:pt>
                <c:pt idx="7">
                  <c:v>その他</c:v>
                </c:pt>
              </c:strCache>
            </c:strRef>
          </c:cat>
          <c:val>
            <c:numRef>
              <c:f>Sheet1!$B$2:$B$10</c:f>
              <c:numCache>
                <c:formatCode>General</c:formatCode>
                <c:ptCount val="9"/>
                <c:pt idx="0">
                  <c:v>21</c:v>
                </c:pt>
                <c:pt idx="1">
                  <c:v>20</c:v>
                </c:pt>
                <c:pt idx="2">
                  <c:v>16</c:v>
                </c:pt>
                <c:pt idx="3">
                  <c:v>16</c:v>
                </c:pt>
                <c:pt idx="4">
                  <c:v>5</c:v>
                </c:pt>
                <c:pt idx="5">
                  <c:v>5</c:v>
                </c:pt>
                <c:pt idx="6">
                  <c:v>5</c:v>
                </c:pt>
                <c:pt idx="7">
                  <c:v>12</c:v>
                </c:pt>
              </c:numCache>
            </c:numRef>
          </c:val>
          <c:extLst>
            <c:ext xmlns:c16="http://schemas.microsoft.com/office/drawing/2014/chart" uri="{C3380CC4-5D6E-409C-BE32-E72D297353CC}">
              <c16:uniqueId val="{00000012-CEAD-4FD7-AA32-8DD2D25561A9}"/>
            </c:ext>
          </c:extLst>
        </c:ser>
        <c:dLbls>
          <c:showLegendKey val="0"/>
          <c:showVal val="0"/>
          <c:showCatName val="0"/>
          <c:showSerName val="0"/>
          <c:showPercent val="0"/>
          <c:showBubbleSize val="0"/>
          <c:showLeaderLines val="0"/>
        </c:dLbls>
        <c:firstSliceAng val="357"/>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50375" cy="498966"/>
          </a:xfrm>
          <a:prstGeom prst="rect">
            <a:avLst/>
          </a:prstGeom>
        </p:spPr>
        <p:txBody>
          <a:bodyPr vert="horz" lIns="92215" tIns="46108" rIns="92215" bIns="461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1"/>
            <a:ext cx="2950374" cy="498966"/>
          </a:xfrm>
          <a:prstGeom prst="rect">
            <a:avLst/>
          </a:prstGeom>
        </p:spPr>
        <p:txBody>
          <a:bodyPr vert="horz" lIns="92215" tIns="46108" rIns="92215" bIns="46108" rtlCol="0"/>
          <a:lstStyle>
            <a:lvl1pPr algn="r">
              <a:defRPr sz="1200"/>
            </a:lvl1pPr>
          </a:lstStyle>
          <a:p>
            <a:fld id="{DEBA86C7-AEF6-4C5F-B8E9-5B9BCB90BAE9}" type="datetimeFigureOut">
              <a:rPr kumimoji="1" lang="ja-JP" altLang="en-US" smtClean="0"/>
              <a:t>2024/4/8</a:t>
            </a:fld>
            <a:endParaRPr kumimoji="1" lang="ja-JP" altLang="en-US"/>
          </a:p>
        </p:txBody>
      </p:sp>
      <p:sp>
        <p:nvSpPr>
          <p:cNvPr id="4" name="フッター プレースホルダー 3"/>
          <p:cNvSpPr>
            <a:spLocks noGrp="1"/>
          </p:cNvSpPr>
          <p:nvPr>
            <p:ph type="ftr" sz="quarter" idx="2"/>
          </p:nvPr>
        </p:nvSpPr>
        <p:spPr>
          <a:xfrm>
            <a:off x="3" y="9440372"/>
            <a:ext cx="2950375" cy="498966"/>
          </a:xfrm>
          <a:prstGeom prst="rect">
            <a:avLst/>
          </a:prstGeom>
        </p:spPr>
        <p:txBody>
          <a:bodyPr vert="horz" lIns="92215" tIns="46108" rIns="92215" bIns="461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15" tIns="46108" rIns="92215" bIns="46108" rtlCol="0" anchor="b"/>
          <a:lstStyle>
            <a:lvl1pPr algn="r">
              <a:defRPr sz="1200"/>
            </a:lvl1pPr>
          </a:lstStyle>
          <a:p>
            <a:fld id="{ED35769F-B99D-4B20-97AF-ABCE8B143D1C}" type="slidenum">
              <a:rPr kumimoji="1" lang="ja-JP" altLang="en-US" smtClean="0"/>
              <a:t>‹#›</a:t>
            </a:fld>
            <a:endParaRPr kumimoji="1" lang="ja-JP" altLang="en-US"/>
          </a:p>
        </p:txBody>
      </p:sp>
    </p:spTree>
    <p:extLst>
      <p:ext uri="{BB962C8B-B14F-4D97-AF65-F5344CB8AC3E}">
        <p14:creationId xmlns:p14="http://schemas.microsoft.com/office/powerpoint/2010/main" val="2333569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15" tIns="46108" rIns="92215" bIns="461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15" tIns="46108" rIns="92215" bIns="46108" rtlCol="0"/>
          <a:lstStyle>
            <a:lvl1pPr algn="r">
              <a:defRPr sz="1200"/>
            </a:lvl1pPr>
          </a:lstStyle>
          <a:p>
            <a:fld id="{A8574169-88EE-4485-90F4-CAB6FF1217EF}" type="datetimeFigureOut">
              <a:rPr kumimoji="1" lang="ja-JP" altLang="en-US" smtClean="0"/>
              <a:t>2024/4/8</a:t>
            </a:fld>
            <a:endParaRPr kumimoji="1" lang="ja-JP" altLang="en-US"/>
          </a:p>
        </p:txBody>
      </p:sp>
      <p:sp>
        <p:nvSpPr>
          <p:cNvPr id="4" name="スライド イメージ プレースホルダー 3"/>
          <p:cNvSpPr>
            <a:spLocks noGrp="1" noRot="1" noChangeAspect="1"/>
          </p:cNvSpPr>
          <p:nvPr>
            <p:ph type="sldImg" idx="2"/>
          </p:nvPr>
        </p:nvSpPr>
        <p:spPr>
          <a:xfrm>
            <a:off x="512763" y="609600"/>
            <a:ext cx="5800725" cy="3263900"/>
          </a:xfrm>
          <a:prstGeom prst="rect">
            <a:avLst/>
          </a:prstGeom>
          <a:noFill/>
          <a:ln w="12700">
            <a:solidFill>
              <a:prstClr val="black"/>
            </a:solidFill>
          </a:ln>
        </p:spPr>
        <p:txBody>
          <a:bodyPr vert="horz" lIns="92215" tIns="46108" rIns="92215" bIns="46108" rtlCol="0" anchor="ctr"/>
          <a:lstStyle/>
          <a:p>
            <a:endParaRPr lang="ja-JP" altLang="en-US"/>
          </a:p>
        </p:txBody>
      </p:sp>
      <p:sp>
        <p:nvSpPr>
          <p:cNvPr id="5" name="ノート プレースホルダー 4"/>
          <p:cNvSpPr>
            <a:spLocks noGrp="1"/>
          </p:cNvSpPr>
          <p:nvPr>
            <p:ph type="body" sz="quarter" idx="3"/>
          </p:nvPr>
        </p:nvSpPr>
        <p:spPr>
          <a:xfrm>
            <a:off x="388090" y="4226845"/>
            <a:ext cx="6049792" cy="5213802"/>
          </a:xfrm>
          <a:prstGeom prst="rect">
            <a:avLst/>
          </a:prstGeom>
        </p:spPr>
        <p:txBody>
          <a:bodyPr vert="horz" lIns="92215" tIns="46108" rIns="92215" bIns="4610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15" tIns="46108" rIns="92215" bIns="461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15" tIns="46108" rIns="92215" bIns="46108" rtlCol="0" anchor="b"/>
          <a:lstStyle>
            <a:lvl1pPr algn="r">
              <a:defRPr sz="1200"/>
            </a:lvl1pPr>
          </a:lstStyle>
          <a:p>
            <a:fld id="{FEA5652B-896F-4C94-8E65-C76D7A2765D2}" type="slidenum">
              <a:rPr kumimoji="1" lang="ja-JP" altLang="en-US" smtClean="0"/>
              <a:t>‹#›</a:t>
            </a:fld>
            <a:endParaRPr kumimoji="1" lang="ja-JP" altLang="en-US"/>
          </a:p>
        </p:txBody>
      </p:sp>
    </p:spTree>
    <p:extLst>
      <p:ext uri="{BB962C8B-B14F-4D97-AF65-F5344CB8AC3E}">
        <p14:creationId xmlns:p14="http://schemas.microsoft.com/office/powerpoint/2010/main" val="2818543099"/>
      </p:ext>
    </p:extLst>
  </p:cSld>
  <p:clrMap bg1="lt1" tx1="dk1" bg2="lt2" tx2="dk2" accent1="accent1" accent2="accent2" accent3="accent3" accent4="accent4" accent5="accent5" accent6="accent6" hlink="hlink" folHlink="folHlink"/>
  <p:notesStyle>
    <a:lvl1pPr marL="152400" indent="-304800" algn="l" defTabSz="914400" rtl="0" eaLnBrk="1" latinLnBrk="0" hangingPunct="1">
      <a:defRPr kumimoji="1" sz="1200" kern="1200">
        <a:solidFill>
          <a:schemeClr val="tx1"/>
        </a:solidFill>
        <a:latin typeface="+mj-ea"/>
        <a:ea typeface="+mj-ea"/>
        <a:cs typeface="+mn-cs"/>
      </a:defRPr>
    </a:lvl1pPr>
    <a:lvl2pPr marL="152400" indent="-304800" algn="l" defTabSz="914400" rtl="0" eaLnBrk="1" latinLnBrk="0" hangingPunct="1">
      <a:defRPr kumimoji="1" sz="1200" kern="1200">
        <a:solidFill>
          <a:schemeClr val="tx1"/>
        </a:solidFill>
        <a:latin typeface="+mj-ea"/>
        <a:ea typeface="+mj-ea"/>
        <a:cs typeface="+mn-cs"/>
      </a:defRPr>
    </a:lvl2pPr>
    <a:lvl3pPr marL="152400" indent="-304800" algn="l" defTabSz="914400" rtl="0" eaLnBrk="1" latinLnBrk="0" hangingPunct="1">
      <a:defRPr kumimoji="1" sz="1200" kern="1200">
        <a:solidFill>
          <a:schemeClr val="tx1"/>
        </a:solidFill>
        <a:latin typeface="+mj-ea"/>
        <a:ea typeface="+mj-ea"/>
        <a:cs typeface="+mn-cs"/>
      </a:defRPr>
    </a:lvl3pPr>
    <a:lvl4pPr marL="152400" indent="-304800" algn="l" defTabSz="914400" rtl="0" eaLnBrk="1" latinLnBrk="0" hangingPunct="1">
      <a:defRPr kumimoji="1" sz="1200" kern="1200">
        <a:solidFill>
          <a:schemeClr val="tx1"/>
        </a:solidFill>
        <a:latin typeface="+mj-ea"/>
        <a:ea typeface="+mj-ea"/>
        <a:cs typeface="+mn-cs"/>
      </a:defRPr>
    </a:lvl4pPr>
    <a:lvl5pPr marL="152400" indent="-304800" algn="l" defTabSz="914400" rtl="0" eaLnBrk="1" latinLnBrk="0" hangingPunct="1">
      <a:defRPr kumimoji="1" sz="1200" kern="1200">
        <a:solidFill>
          <a:schemeClr val="tx1"/>
        </a:solidFill>
        <a:latin typeface="+mj-ea"/>
        <a:ea typeface="+mj-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85800"/>
            <a:ext cx="5800725" cy="3263900"/>
          </a:xfrm>
        </p:spPr>
      </p:sp>
      <p:sp>
        <p:nvSpPr>
          <p:cNvPr id="3" name="ノート プレースホルダー 2"/>
          <p:cNvSpPr>
            <a:spLocks noGrp="1"/>
          </p:cNvSpPr>
          <p:nvPr>
            <p:ph type="body" idx="1"/>
          </p:nvPr>
        </p:nvSpPr>
        <p:spPr/>
        <p:txBody>
          <a:bodyPr/>
          <a:lstStyle/>
          <a:p>
            <a:r>
              <a:rPr kumimoji="1" lang="ja-JP" altLang="en-US" dirty="0"/>
              <a:t>○　転入等により、初めて医療的ケアを実施する先生方に、特別支援学校における医療的ケアの基本について説明する資料です。</a:t>
            </a:r>
            <a:endParaRPr kumimoji="1" lang="en-US" altLang="ja-JP" dirty="0"/>
          </a:p>
          <a:p>
            <a:r>
              <a:rPr kumimoji="1" lang="ja-JP" altLang="en-US" dirty="0"/>
              <a:t>○　学校の状況等に応じて、</a:t>
            </a:r>
            <a:r>
              <a:rPr kumimoji="1" lang="ja-JP" altLang="en-US" dirty="0" smtClean="0"/>
              <a:t>使用してください。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1</a:t>
            </a:fld>
            <a:endParaRPr kumimoji="1" lang="ja-JP" altLang="en-US"/>
          </a:p>
        </p:txBody>
      </p:sp>
    </p:spTree>
    <p:extLst>
      <p:ext uri="{BB962C8B-B14F-4D97-AF65-F5344CB8AC3E}">
        <p14:creationId xmlns:p14="http://schemas.microsoft.com/office/powerpoint/2010/main" val="2038675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kumimoji="1" lang="ja-JP" altLang="en-US" dirty="0" smtClean="0"/>
              <a:t>○　</a:t>
            </a:r>
            <a:r>
              <a:rPr lang="ja-JP" altLang="en-US" dirty="0" smtClean="0">
                <a:latin typeface="ＭＳ ゴシック" panose="020B0609070205080204" pitchFamily="49" charset="-128"/>
                <a:ea typeface="ＭＳ ゴシック" panose="020B0609070205080204" pitchFamily="49" charset="-128"/>
              </a:rPr>
              <a:t>「学校における医療的ケア実施の意義」についてです。</a:t>
            </a:r>
            <a:endParaRPr lang="en-US" altLang="ja-JP" dirty="0" smtClean="0">
              <a:latin typeface="ＭＳ ゴシック" panose="020B0609070205080204" pitchFamily="49" charset="-128"/>
              <a:ea typeface="ＭＳ ゴシック" panose="020B0609070205080204" pitchFamily="49" charset="-128"/>
            </a:endParaRPr>
          </a:p>
          <a:p>
            <a:pPr algn="just"/>
            <a:r>
              <a:rPr lang="ja-JP" altLang="en-US" dirty="0" smtClean="0">
                <a:latin typeface="ＭＳ ゴシック" panose="020B0609070205080204" pitchFamily="49" charset="-128"/>
                <a:ea typeface="ＭＳ ゴシック" panose="020B0609070205080204" pitchFamily="49" charset="-128"/>
              </a:rPr>
              <a:t>　「医療的ケア」は、児童生徒等の健康を支え、より良い状態で教育を受けられるようにするために必要なものであり、学校で医療的ケアを実施することは、医療的ケア児が他の通学生と学校で学ぶ上で不可欠なものです。</a:t>
            </a:r>
          </a:p>
          <a:p>
            <a:pPr algn="just"/>
            <a:r>
              <a:rPr lang="ja-JP" altLang="en-US" dirty="0" smtClean="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　また</a:t>
            </a:r>
            <a:r>
              <a:rPr lang="ja-JP" altLang="en-US" dirty="0" smtClean="0">
                <a:latin typeface="ＭＳ ゴシック" panose="020B0609070205080204" pitchFamily="49" charset="-128"/>
                <a:ea typeface="ＭＳ ゴシック" panose="020B0609070205080204" pitchFamily="49" charset="-128"/>
              </a:rPr>
              <a:t>、学校で医療的ケアを実施すること自体が、自立活動等の指導につながるものであり、「医療」か「教育」かと、分けることはできません。</a:t>
            </a:r>
          </a:p>
          <a:p>
            <a:pPr algn="just"/>
            <a:r>
              <a:rPr lang="ja-JP" altLang="en-US" dirty="0" smtClean="0">
                <a:latin typeface="ＭＳ ゴシック" panose="020B0609070205080204" pitchFamily="49" charset="-128"/>
                <a:ea typeface="ＭＳ ゴシック" panose="020B0609070205080204" pitchFamily="49" charset="-128"/>
              </a:rPr>
              <a:t>　学校において医療的ケアを実施する際には、医療的ケア児の可能性を最大限に発揮させ、将来の自立や社会参加のために必要な力を培うという視点に立って、医療的ケアの種類や頻度のみに着目して画一的な対応を行うのではなく、一人一人の教育的ニーズに応じた指導を行うことが必要です。</a:t>
            </a:r>
            <a:endParaRPr kumimoji="1" lang="en-US" altLang="ja-JP" dirty="0" smtClean="0"/>
          </a:p>
          <a:p>
            <a:pPr algn="just"/>
            <a:r>
              <a:rPr kumimoji="1" lang="ja-JP" altLang="en-US" dirty="0" smtClean="0"/>
              <a:t>○　医療的ケアが必要な児童生徒に対して「学校において医療的ケアを実施すること」は、先程まで説明したように、「教育機会の確保」や「充実」につながるものです。</a:t>
            </a:r>
            <a:endParaRPr kumimoji="1" lang="en-US" altLang="ja-JP" dirty="0" smtClean="0"/>
          </a:p>
          <a:p>
            <a:pPr algn="just"/>
            <a:r>
              <a:rPr kumimoji="1" lang="ja-JP" altLang="en-US" dirty="0" smtClean="0"/>
              <a:t>○　このことは、単なる「機会の確保」だけにとどまらず、「学校生活を送りながら、経管栄養や導尿を行うことによる生活リズムの形成」は、自立活動における</a:t>
            </a:r>
            <a:r>
              <a:rPr kumimoji="1" lang="en-US" altLang="ja-JP" dirty="0" smtClean="0"/>
              <a:t>『</a:t>
            </a:r>
            <a:r>
              <a:rPr kumimoji="1" lang="ja-JP" altLang="en-US" dirty="0" smtClean="0"/>
              <a:t>健康の保持</a:t>
            </a:r>
            <a:r>
              <a:rPr kumimoji="1" lang="en-US" altLang="ja-JP" dirty="0" smtClean="0"/>
              <a:t>』</a:t>
            </a:r>
            <a:r>
              <a:rPr kumimoji="1" lang="ja-JP" altLang="en-US" dirty="0" smtClean="0"/>
              <a:t>や</a:t>
            </a:r>
            <a:r>
              <a:rPr kumimoji="1" lang="en-US" altLang="ja-JP" dirty="0" smtClean="0"/>
              <a:t>『</a:t>
            </a:r>
            <a:r>
              <a:rPr kumimoji="1" lang="ja-JP" altLang="en-US" dirty="0" smtClean="0"/>
              <a:t>心理的な安定</a:t>
            </a:r>
            <a:r>
              <a:rPr kumimoji="1" lang="en-US" altLang="ja-JP" dirty="0" smtClean="0"/>
              <a:t>』</a:t>
            </a:r>
            <a:r>
              <a:rPr kumimoji="1" lang="ja-JP" altLang="en-US" dirty="0" smtClean="0"/>
              <a:t>につながります。</a:t>
            </a:r>
            <a:endParaRPr kumimoji="1" lang="en-US" altLang="ja-JP" dirty="0" smtClean="0"/>
          </a:p>
          <a:p>
            <a:pPr algn="just"/>
            <a:r>
              <a:rPr kumimoji="1" lang="ja-JP" altLang="en-US" dirty="0" smtClean="0"/>
              <a:t>○　また、「吸引や姿勢変換の必要性など自分の意思や希望を伝える」ことは、自立活動における</a:t>
            </a:r>
            <a:r>
              <a:rPr kumimoji="1" lang="en-US" altLang="ja-JP" dirty="0" smtClean="0"/>
              <a:t>『</a:t>
            </a:r>
            <a:r>
              <a:rPr kumimoji="1" lang="ja-JP" altLang="en-US" dirty="0" smtClean="0"/>
              <a:t>コミュニケーション</a:t>
            </a:r>
            <a:r>
              <a:rPr kumimoji="1" lang="en-US" altLang="ja-JP" dirty="0" smtClean="0"/>
              <a:t>』</a:t>
            </a:r>
            <a:r>
              <a:rPr kumimoji="1" lang="ja-JP" altLang="en-US" dirty="0" smtClean="0"/>
              <a:t>や</a:t>
            </a:r>
            <a:r>
              <a:rPr kumimoji="1" lang="en-US" altLang="ja-JP" dirty="0" smtClean="0"/>
              <a:t>『</a:t>
            </a:r>
            <a:r>
              <a:rPr kumimoji="1" lang="ja-JP" altLang="en-US" dirty="0" smtClean="0"/>
              <a:t>人間関係の形成</a:t>
            </a:r>
            <a:r>
              <a:rPr kumimoji="1" lang="en-US" altLang="ja-JP" dirty="0" smtClean="0"/>
              <a:t>』</a:t>
            </a:r>
            <a:r>
              <a:rPr kumimoji="1" lang="ja-JP" altLang="en-US" dirty="0" smtClean="0"/>
              <a:t>につながります。</a:t>
            </a:r>
            <a:endParaRPr kumimoji="1" lang="en-US" altLang="ja-JP" dirty="0" smtClean="0"/>
          </a:p>
          <a:p>
            <a:pPr algn="just"/>
            <a:r>
              <a:rPr kumimoji="1" lang="ja-JP" altLang="en-US" dirty="0" smtClean="0"/>
              <a:t>○　このように、学校において医療的ケアを実施する際には、医療的ケアを単なるケアとして捉えるのではなく、指導の機会ともなり得ることを意識することが重要です。</a:t>
            </a:r>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B3D158C-410F-4B71-BB48-F1112887F4EF}" type="slidenum">
              <a:rPr kumimoji="1" lang="ja-JP" altLang="en-US" smtClean="0"/>
              <a:t>10</a:t>
            </a:fld>
            <a:endParaRPr kumimoji="1" lang="ja-JP" altLang="en-US"/>
          </a:p>
        </p:txBody>
      </p:sp>
    </p:spTree>
    <p:extLst>
      <p:ext uri="{BB962C8B-B14F-4D97-AF65-F5344CB8AC3E}">
        <p14:creationId xmlns:p14="http://schemas.microsoft.com/office/powerpoint/2010/main" val="821035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31813" y="622300"/>
            <a:ext cx="5842000" cy="3287713"/>
          </a:xfrm>
        </p:spPr>
      </p:sp>
      <p:sp>
        <p:nvSpPr>
          <p:cNvPr id="3" name="ノート プレースホルダー 2"/>
          <p:cNvSpPr>
            <a:spLocks noGrp="1"/>
          </p:cNvSpPr>
          <p:nvPr>
            <p:ph type="body" idx="1"/>
          </p:nvPr>
        </p:nvSpPr>
        <p:spPr/>
        <p:txBody>
          <a:bodyPr/>
          <a:lstStyle/>
          <a:p>
            <a:r>
              <a:rPr kumimoji="1" lang="ja-JP" altLang="en-US" dirty="0"/>
              <a:t>○　こちらは</a:t>
            </a:r>
            <a:r>
              <a:rPr kumimoji="1" lang="ja-JP" altLang="en-US" dirty="0" smtClean="0"/>
              <a:t>、保護者向けリーフレット</a:t>
            </a:r>
            <a:r>
              <a:rPr kumimoji="1" lang="ja-JP" altLang="en-US" dirty="0"/>
              <a:t>の裏面に掲載している受入れ手順の例です。</a:t>
            </a:r>
            <a:endParaRPr kumimoji="1" lang="en-US" altLang="ja-JP" dirty="0"/>
          </a:p>
          <a:p>
            <a:r>
              <a:rPr kumimoji="1" lang="ja-JP" altLang="en-US" dirty="0"/>
              <a:t>○　リーフレットの文面よりも、少し丁寧に書いてありますので、参考にしてください</a:t>
            </a:r>
            <a:r>
              <a:rPr kumimoji="1" lang="ja-JP" altLang="en-US" dirty="0" smtClean="0"/>
              <a:t>。</a:t>
            </a:r>
            <a:endParaRPr kumimoji="1" lang="en-US" altLang="ja-JP" dirty="0"/>
          </a:p>
          <a:p>
            <a:r>
              <a:rPr kumimoji="1" lang="ja-JP" altLang="en-US" dirty="0"/>
              <a:t>○　この流れでは、入学後に保護者に協力依頼することについても、下部に示しています。</a:t>
            </a:r>
            <a:endParaRPr kumimoji="1" lang="en-US" altLang="ja-JP" dirty="0"/>
          </a:p>
          <a:p>
            <a:r>
              <a:rPr kumimoji="1" lang="ja-JP" altLang="en-US" dirty="0"/>
              <a:t>○　このように、「学校では何ができて」「何ができないか」について、十分確認しておくことが大切です</a:t>
            </a:r>
            <a:r>
              <a:rPr kumimoji="1" lang="ja-JP" altLang="en-US" dirty="0" smtClean="0"/>
              <a:t>。</a:t>
            </a:r>
            <a:endParaRPr kumimoji="1" lang="en-US" altLang="ja-JP" dirty="0"/>
          </a:p>
          <a:p>
            <a:r>
              <a:rPr kumimoji="1" lang="ja-JP" altLang="en-US" dirty="0"/>
              <a:t>○　こういった手順を踏むことについては、障害者の権利に関する条約や障害者差別解消法で示されている合理的配慮の提供の観点から検討することにつながります。</a:t>
            </a:r>
            <a:endParaRPr kumimoji="1" lang="en-US" altLang="ja-JP" dirty="0"/>
          </a:p>
          <a:p>
            <a:r>
              <a:rPr kumimoji="1" lang="ja-JP" altLang="en-US" dirty="0"/>
              <a:t>○　教育委員会や学校においては、医療的ケアの実施について相談を受けた際には、実施可能性について検討することが必要です。</a:t>
            </a:r>
            <a:endParaRPr kumimoji="1" lang="en-US" altLang="ja-JP" dirty="0"/>
          </a:p>
          <a:p>
            <a:r>
              <a:rPr kumimoji="1" lang="ja-JP" altLang="en-US" dirty="0"/>
              <a:t>○　その際に</a:t>
            </a:r>
            <a:r>
              <a:rPr kumimoji="1" lang="ja-JP" altLang="en-US" dirty="0" smtClean="0"/>
              <a:t>は、保護者</a:t>
            </a:r>
            <a:r>
              <a:rPr kumimoji="1" lang="ja-JP" altLang="en-US" dirty="0"/>
              <a:t>の付添いについて、子どもの自立が促されるよう、「真に必要なとき」に限ることに配慮が必要です</a:t>
            </a:r>
            <a:r>
              <a:rPr kumimoji="1" lang="ja-JP" altLang="en-US" dirty="0" smtClean="0"/>
              <a:t>。</a:t>
            </a:r>
            <a:endParaRPr kumimoji="1" lang="en-US" altLang="ja-JP" dirty="0"/>
          </a:p>
          <a:p>
            <a:r>
              <a:rPr kumimoji="1" lang="ja-JP" altLang="en-US" dirty="0"/>
              <a:t>○　また、「医療的ケア」は障がいではありませんので、医療的ケアの有無は、直接就学先の判断に影響を与えるものにはなりませんので、配慮が必要です。</a:t>
            </a:r>
            <a:endParaRPr kumimoji="1" lang="en-US" altLang="ja-JP" dirty="0"/>
          </a:p>
          <a:p>
            <a:r>
              <a:rPr kumimoji="1" lang="ja-JP" altLang="en-US" dirty="0"/>
              <a:t>○　合わせて、平成</a:t>
            </a:r>
            <a:r>
              <a:rPr kumimoji="1" lang="en-US" altLang="ja-JP" dirty="0"/>
              <a:t>25</a:t>
            </a:r>
            <a:r>
              <a:rPr kumimoji="1" lang="ja-JP" altLang="en-US" dirty="0"/>
              <a:t>年に示された、新しい就学先決定の在り方についても留意して、相談することも重要です。</a:t>
            </a:r>
            <a:endParaRPr kumimoji="1" lang="en-US" altLang="ja-JP" dirty="0"/>
          </a:p>
        </p:txBody>
      </p:sp>
      <p:sp>
        <p:nvSpPr>
          <p:cNvPr id="4" name="スライド番号プレースホルダー 3"/>
          <p:cNvSpPr>
            <a:spLocks noGrp="1"/>
          </p:cNvSpPr>
          <p:nvPr>
            <p:ph type="sldNum" sz="quarter" idx="5"/>
          </p:nvPr>
        </p:nvSpPr>
        <p:spPr/>
        <p:txBody>
          <a:bodyPr/>
          <a:lstStyle/>
          <a:p>
            <a:fld id="{FEA5652B-896F-4C94-8E65-C76D7A2765D2}" type="slidenum">
              <a:rPr kumimoji="1" lang="ja-JP" altLang="en-US" smtClean="0"/>
              <a:t>11</a:t>
            </a:fld>
            <a:endParaRPr kumimoji="1" lang="ja-JP" altLang="en-US"/>
          </a:p>
        </p:txBody>
      </p:sp>
    </p:spTree>
    <p:extLst>
      <p:ext uri="{BB962C8B-B14F-4D97-AF65-F5344CB8AC3E}">
        <p14:creationId xmlns:p14="http://schemas.microsoft.com/office/powerpoint/2010/main" val="32481002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a:xfrm>
            <a:off x="388090" y="4226845"/>
            <a:ext cx="6049792" cy="5102601"/>
          </a:xfrm>
        </p:spPr>
        <p:txBody>
          <a:bodyPr/>
          <a:lstStyle/>
          <a:p>
            <a:r>
              <a:rPr kumimoji="1" lang="ja-JP" altLang="en-US" dirty="0"/>
              <a:t>○　最後に、「医療的ケアが必要な子どもたちが安全な環境で学習できる環境をつくるため」に不可欠な教員</a:t>
            </a:r>
            <a:r>
              <a:rPr kumimoji="1" lang="ja-JP" altLang="en-US" dirty="0" smtClean="0"/>
              <a:t>と医療的ケア看護職員の</a:t>
            </a:r>
            <a:r>
              <a:rPr kumimoji="1" lang="ja-JP" altLang="en-US" dirty="0"/>
              <a:t>連携について、お話しします。</a:t>
            </a:r>
            <a:endParaRPr kumimoji="1" lang="en-US" altLang="ja-JP" dirty="0"/>
          </a:p>
          <a:p>
            <a:r>
              <a:rPr kumimoji="1" lang="ja-JP" altLang="en-US" dirty="0"/>
              <a:t>○　医療的ケアを教育の充実につなげるためには、教員</a:t>
            </a:r>
            <a:r>
              <a:rPr kumimoji="1" lang="ja-JP" altLang="en-US" dirty="0" smtClean="0"/>
              <a:t>と医療的ケア看護職員の</a:t>
            </a:r>
            <a:r>
              <a:rPr kumimoji="1" lang="ja-JP" altLang="en-US" dirty="0"/>
              <a:t>連携が不可欠なことはいうまでもありません。</a:t>
            </a:r>
            <a:endParaRPr kumimoji="1" lang="en-US" altLang="ja-JP" dirty="0"/>
          </a:p>
          <a:p>
            <a:r>
              <a:rPr kumimoji="1" lang="ja-JP" altLang="en-US" dirty="0"/>
              <a:t>○　医療的ケアが必要な子どもたちが安全に学習できる環境をつくる上では、日常的な支援体制の構築と合わせて、緊急時の対応についても、十分検討しておくことが必要です。</a:t>
            </a:r>
            <a:endParaRPr kumimoji="1" lang="en-US" altLang="ja-JP" dirty="0"/>
          </a:p>
          <a:p>
            <a:r>
              <a:rPr kumimoji="1" lang="ja-JP" altLang="en-US" dirty="0"/>
              <a:t>○　そういった「緊急事態」が発生する前には、「ヒヤリ・ハット」といわれる、重大な災害や事故には至らないものの、直結してもおかしくない一歩手前の事例が複数回起きているといわれています。</a:t>
            </a:r>
            <a:endParaRPr kumimoji="1" lang="en-US" altLang="ja-JP" dirty="0"/>
          </a:p>
          <a:p>
            <a:r>
              <a:rPr kumimoji="1" lang="ja-JP" altLang="en-US" dirty="0"/>
              <a:t>○　「ヒヤリ・ハット」の事例をできる限り、教員と看護師、さらに教員間</a:t>
            </a:r>
            <a:r>
              <a:rPr kumimoji="1" lang="ja-JP" altLang="en-US" dirty="0" smtClean="0"/>
              <a:t>や医療的ケア看護職員間</a:t>
            </a:r>
            <a:r>
              <a:rPr kumimoji="1" lang="ja-JP" altLang="en-US" dirty="0"/>
              <a:t>で共有し、具体的な改善・防止策を検討し、取り組むことは、医療的ケアが必要な子どもたちが安全に学習できる環境をつくるために大変重要なことです。</a:t>
            </a:r>
            <a:endParaRPr kumimoji="1" lang="en-US" altLang="ja-JP" dirty="0"/>
          </a:p>
          <a:p>
            <a:r>
              <a:rPr kumimoji="1" lang="ja-JP" altLang="en-US" dirty="0"/>
              <a:t>○　教員の専門性は言うまでもなく、授業や生徒指導など「教育活動」を行うことであり</a:t>
            </a:r>
            <a:r>
              <a:rPr kumimoji="1" lang="ja-JP" altLang="en-US" dirty="0" smtClean="0"/>
              <a:t>、医療的ケア看護職員は</a:t>
            </a:r>
            <a:r>
              <a:rPr kumimoji="1" lang="ja-JP" altLang="en-US" dirty="0"/>
              <a:t>、医療の専門家であり、「医療的ケア」を行うことが専門性を発揮する場となります。</a:t>
            </a:r>
            <a:endParaRPr kumimoji="1" lang="en-US" altLang="ja-JP" dirty="0"/>
          </a:p>
          <a:p>
            <a:r>
              <a:rPr kumimoji="1" lang="ja-JP" altLang="en-US" dirty="0"/>
              <a:t>○　このことを踏まえ、</a:t>
            </a:r>
            <a:r>
              <a:rPr kumimoji="1" lang="ja-JP" altLang="en-US" dirty="0" smtClean="0"/>
              <a:t>「医療的ケア看護職員は</a:t>
            </a:r>
            <a:r>
              <a:rPr kumimoji="1" lang="ja-JP" altLang="en-US" dirty="0"/>
              <a:t>、その専門性を活かして医療的ケアを進め、教員がその専門性を活かしてサポート」し、「教員は、その専門性を活かして授業を進め</a:t>
            </a:r>
            <a:r>
              <a:rPr kumimoji="1" lang="ja-JP" altLang="en-US" dirty="0" smtClean="0"/>
              <a:t>、医療的ケア看護職員が</a:t>
            </a:r>
            <a:r>
              <a:rPr kumimoji="1" lang="ja-JP" altLang="en-US" dirty="0"/>
              <a:t>、その専門性を活かしてサポート」するなど、密接に関連させることで、双方の専門性を発揮させ、児童生徒の成長・発達を最大限の促していくことが大切です。</a:t>
            </a:r>
            <a:endParaRPr kumimoji="1" lang="en-US" altLang="ja-JP" dirty="0"/>
          </a:p>
          <a:p>
            <a:r>
              <a:rPr kumimoji="1" lang="ja-JP" altLang="en-US" dirty="0"/>
              <a:t>○　このことは、直接医療的ケアを実施する教員だけでなく、医療的ケアの必要な児童生徒等が在籍している学校の教職員全員が意識し、医療的ケアの必要な児童生徒だけでなく、全ての児童生徒が、安全な環境の下、十分な教育を受けられるよう、教育活動に取り組んでいただきたいと思います。</a:t>
            </a:r>
          </a:p>
          <a:p>
            <a:endParaRPr kumimoji="1" lang="ja-JP" altLang="en-US" dirty="0"/>
          </a:p>
          <a:p>
            <a:endParaRPr kumimoji="1" lang="en-US" altLang="ja-JP" dirty="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12</a:t>
            </a:fld>
            <a:endParaRPr kumimoji="1" lang="ja-JP" altLang="en-US"/>
          </a:p>
        </p:txBody>
      </p:sp>
    </p:spTree>
    <p:extLst>
      <p:ext uri="{BB962C8B-B14F-4D97-AF65-F5344CB8AC3E}">
        <p14:creationId xmlns:p14="http://schemas.microsoft.com/office/powerpoint/2010/main" val="2411232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5938" y="617538"/>
            <a:ext cx="5802312" cy="3263900"/>
          </a:xfrm>
        </p:spPr>
      </p:sp>
      <p:sp>
        <p:nvSpPr>
          <p:cNvPr id="3" name="ノート プレースホルダー 2"/>
          <p:cNvSpPr>
            <a:spLocks noGrp="1"/>
          </p:cNvSpPr>
          <p:nvPr>
            <p:ph type="body" idx="1"/>
          </p:nvPr>
        </p:nvSpPr>
        <p:spPr/>
        <p:txBody>
          <a:bodyPr/>
          <a:lstStyle/>
          <a:p>
            <a:pPr marL="153465" indent="-306930"/>
            <a:r>
              <a:rPr kumimoji="1" lang="ja-JP" altLang="en-US" dirty="0">
                <a:latin typeface="ＭＳ ゴシック" panose="020B0609070205080204" pitchFamily="49" charset="-128"/>
                <a:ea typeface="ＭＳ ゴシック" panose="020B0609070205080204" pitchFamily="49" charset="-128"/>
              </a:rPr>
              <a:t>○　いわゆる「医療的ケア」は、「一般的に学校や在宅等で日常的に行われている、たんの吸引・経管栄養・気管切開部の衛生管理等の医行為」を指すもので、たんの吸引や鼻や胃に造設した「胃ろう」等からの経管栄養の注入等を指すものです。</a:t>
            </a:r>
            <a:endParaRPr kumimoji="1" lang="en-US" altLang="ja-JP" dirty="0">
              <a:latin typeface="ＭＳ ゴシック" panose="020B0609070205080204" pitchFamily="49" charset="-128"/>
              <a:ea typeface="ＭＳ ゴシック" panose="020B0609070205080204" pitchFamily="49" charset="-128"/>
            </a:endParaRPr>
          </a:p>
          <a:p>
            <a:pPr marL="153465" indent="-306930"/>
            <a:r>
              <a:rPr kumimoji="1" lang="ja-JP" altLang="en-US" dirty="0">
                <a:latin typeface="ＭＳ ゴシック" panose="020B0609070205080204" pitchFamily="49" charset="-128"/>
                <a:ea typeface="ＭＳ ゴシック" panose="020B0609070205080204" pitchFamily="49" charset="-128"/>
              </a:rPr>
              <a:t>○　学校には、たんの吸引等のほか、導尿やインスリン注射が必要な子どもなどが在籍しています。人工呼吸器の管理が必要な子どもは、特別支援学校だけでなく、小・</a:t>
            </a:r>
            <a:r>
              <a:rPr kumimoji="1" lang="ja-JP" altLang="en-US" dirty="0" smtClean="0">
                <a:latin typeface="ＭＳ ゴシック" panose="020B0609070205080204" pitchFamily="49" charset="-128"/>
                <a:ea typeface="ＭＳ ゴシック" panose="020B0609070205080204" pitchFamily="49" charset="-128"/>
              </a:rPr>
              <a:t>中学校等に</a:t>
            </a:r>
            <a:r>
              <a:rPr kumimoji="1" lang="ja-JP" altLang="en-US" dirty="0">
                <a:latin typeface="ＭＳ ゴシック" panose="020B0609070205080204" pitchFamily="49" charset="-128"/>
                <a:ea typeface="ＭＳ ゴシック" panose="020B0609070205080204" pitchFamily="49" charset="-128"/>
              </a:rPr>
              <a:t>も在籍するなど、その対象や内容は高度化、多様化しています。</a:t>
            </a:r>
            <a:endParaRPr kumimoji="1" lang="en-US" altLang="ja-JP" dirty="0">
              <a:latin typeface="ＭＳ ゴシック" panose="020B0609070205080204" pitchFamily="49" charset="-128"/>
              <a:ea typeface="ＭＳ ゴシック" panose="020B0609070205080204" pitchFamily="49" charset="-128"/>
            </a:endParaRPr>
          </a:p>
          <a:p>
            <a:pPr marL="153465" indent="-306930"/>
            <a:r>
              <a:rPr kumimoji="1" lang="ja-JP" altLang="en-US" dirty="0">
                <a:latin typeface="ＭＳ ゴシック" panose="020B0609070205080204" pitchFamily="49" charset="-128"/>
                <a:ea typeface="ＭＳ ゴシック" panose="020B0609070205080204" pitchFamily="49" charset="-128"/>
              </a:rPr>
              <a:t>○　スライドに「教員等による特定行為」として示した一部の医療的ケアは、研修を終了した教員が、「看護師の配置」「</a:t>
            </a:r>
            <a:r>
              <a:rPr kumimoji="1" lang="en-US" altLang="ja-JP" dirty="0">
                <a:latin typeface="ＭＳ ゴシック" panose="020B0609070205080204" pitchFamily="49" charset="-128"/>
                <a:ea typeface="ＭＳ ゴシック" panose="020B0609070205080204" pitchFamily="49" charset="-128"/>
              </a:rPr>
              <a:t>『</a:t>
            </a:r>
            <a:r>
              <a:rPr kumimoji="1" lang="ja-JP" altLang="en-US" dirty="0">
                <a:latin typeface="ＭＳ ゴシック" panose="020B0609070205080204" pitchFamily="49" charset="-128"/>
                <a:ea typeface="ＭＳ ゴシック" panose="020B0609070205080204" pitchFamily="49" charset="-128"/>
              </a:rPr>
              <a:t>登録特定行為事業所</a:t>
            </a:r>
            <a:r>
              <a:rPr kumimoji="1" lang="en-US" altLang="ja-JP" dirty="0">
                <a:latin typeface="ＭＳ ゴシック" panose="020B0609070205080204" pitchFamily="49" charset="-128"/>
                <a:ea typeface="ＭＳ ゴシック" panose="020B0609070205080204" pitchFamily="49" charset="-128"/>
              </a:rPr>
              <a:t>』</a:t>
            </a:r>
            <a:r>
              <a:rPr kumimoji="1" lang="ja-JP" altLang="en-US" dirty="0">
                <a:latin typeface="ＭＳ ゴシック" panose="020B0609070205080204" pitchFamily="49" charset="-128"/>
                <a:ea typeface="ＭＳ ゴシック" panose="020B0609070205080204" pitchFamily="49" charset="-128"/>
              </a:rPr>
              <a:t>として登録している」などの条件を満たしている学校において実施できます。</a:t>
            </a:r>
            <a:endParaRPr kumimoji="1" lang="en-US" altLang="ja-JP" dirty="0">
              <a:latin typeface="ＭＳ ゴシック" panose="020B0609070205080204" pitchFamily="49" charset="-128"/>
              <a:ea typeface="ＭＳ ゴシック" panose="020B0609070205080204" pitchFamily="49" charset="-128"/>
            </a:endParaRPr>
          </a:p>
          <a:p>
            <a:pPr marL="153465" indent="-306930"/>
            <a:r>
              <a:rPr kumimoji="1" lang="ja-JP" altLang="en-US" dirty="0">
                <a:latin typeface="ＭＳ ゴシック" panose="020B0609070205080204" pitchFamily="49" charset="-128"/>
                <a:ea typeface="ＭＳ ゴシック" panose="020B0609070205080204" pitchFamily="49" charset="-128"/>
              </a:rPr>
              <a:t>○　ただし、小・</a:t>
            </a:r>
            <a:r>
              <a:rPr kumimoji="1" lang="ja-JP" altLang="en-US" dirty="0" smtClean="0">
                <a:latin typeface="ＭＳ ゴシック" panose="020B0609070205080204" pitchFamily="49" charset="-128"/>
                <a:ea typeface="ＭＳ ゴシック" panose="020B0609070205080204" pitchFamily="49" charset="-128"/>
              </a:rPr>
              <a:t>中学校等に</a:t>
            </a:r>
            <a:r>
              <a:rPr kumimoji="1" lang="ja-JP" altLang="en-US" dirty="0">
                <a:latin typeface="ＭＳ ゴシック" panose="020B0609070205080204" pitchFamily="49" charset="-128"/>
                <a:ea typeface="ＭＳ ゴシック" panose="020B0609070205080204" pitchFamily="49" charset="-128"/>
              </a:rPr>
              <a:t>おいて医療的ケアは、「保護者との連携を図りながら原則として看護師が実施する」とされていることから、医療的ケアが必要な児童生徒が小・中学校等に在籍する場合には、市町村教育委員会が、適切に看護師配置を進める必要があります。</a:t>
            </a:r>
            <a:endParaRPr kumimoji="1"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CBD8C4F3-3FE4-486C-9CDE-1699DA9A5E9C}" type="slidenum">
              <a:rPr lang="ja-JP" altLang="en-US">
                <a:solidFill>
                  <a:prstClr val="black"/>
                </a:solidFill>
                <a:latin typeface="Calibri" panose="020F0502020204030204"/>
                <a:ea typeface="ＭＳ Ｐゴシック" panose="020B0600070205080204" pitchFamily="50" charset="-128"/>
              </a:rPr>
              <a:pPr/>
              <a:t>2</a:t>
            </a:fld>
            <a:endParaRPr lang="ja-JP" altLang="en-US">
              <a:solidFill>
                <a:prstClr val="black"/>
              </a:solidFill>
              <a:latin typeface="Calibri" panose="020F0502020204030204"/>
              <a:ea typeface="ＭＳ Ｐゴシック" panose="020B0600070205080204" pitchFamily="50" charset="-128"/>
            </a:endParaRPr>
          </a:p>
        </p:txBody>
      </p:sp>
    </p:spTree>
    <p:extLst>
      <p:ext uri="{BB962C8B-B14F-4D97-AF65-F5344CB8AC3E}">
        <p14:creationId xmlns:p14="http://schemas.microsoft.com/office/powerpoint/2010/main" val="3898720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39763"/>
            <a:ext cx="5800725" cy="3263900"/>
          </a:xfrm>
        </p:spPr>
      </p:sp>
      <p:sp>
        <p:nvSpPr>
          <p:cNvPr id="3" name="ノート プレースホルダー 2"/>
          <p:cNvSpPr>
            <a:spLocks noGrp="1"/>
          </p:cNvSpPr>
          <p:nvPr>
            <p:ph type="body" idx="1"/>
          </p:nvPr>
        </p:nvSpPr>
        <p:spPr/>
        <p:txBody>
          <a:bodyPr/>
          <a:lstStyle/>
          <a:p>
            <a:r>
              <a:rPr kumimoji="1" lang="ja-JP" altLang="en-US" dirty="0"/>
              <a:t>○　研修を受けた教員が実施できる医療的ケアである「特定行為」には大きく分けて「経管栄養」と「吸引」があります</a:t>
            </a:r>
            <a:r>
              <a:rPr kumimoji="1" lang="ja-JP" altLang="en-US" dirty="0" smtClean="0"/>
              <a:t>。</a:t>
            </a:r>
            <a:endParaRPr kumimoji="1" lang="en-US" altLang="ja-JP" dirty="0"/>
          </a:p>
          <a:p>
            <a:r>
              <a:rPr kumimoji="1" lang="ja-JP" altLang="en-US" dirty="0"/>
              <a:t>○　このうち、「経管栄養」は、誤嚥しやすいなど、口から食事を摂ることが難しい子どもに対して、鼻や胃に造設した「胃ろう」という穴に管をつなげて、栄養を注入する行為です。</a:t>
            </a:r>
            <a:endParaRPr kumimoji="1" lang="en-US" altLang="ja-JP" dirty="0"/>
          </a:p>
          <a:p>
            <a:r>
              <a:rPr kumimoji="1" lang="ja-JP" altLang="en-US" dirty="0"/>
              <a:t>○　多くは、栄養価の高い液体をゆっくり注入しており、</a:t>
            </a:r>
            <a:r>
              <a:rPr kumimoji="1" lang="en-US" altLang="ja-JP" dirty="0"/>
              <a:t>30</a:t>
            </a:r>
            <a:r>
              <a:rPr kumimoji="1" lang="ja-JP" altLang="en-US" dirty="0"/>
              <a:t>分～</a:t>
            </a:r>
            <a:r>
              <a:rPr kumimoji="1" lang="en-US" altLang="ja-JP" dirty="0"/>
              <a:t>1</a:t>
            </a:r>
            <a:r>
              <a:rPr kumimoji="1" lang="ja-JP" altLang="en-US" dirty="0"/>
              <a:t>時間程度かかる場合もあります。</a:t>
            </a:r>
            <a:endParaRPr kumimoji="1" lang="en-US" altLang="ja-JP" dirty="0"/>
          </a:p>
          <a:p>
            <a:r>
              <a:rPr kumimoji="1" lang="ja-JP" altLang="en-US" dirty="0"/>
              <a:t>○　最近は、「シリンジ」と言われる注射器でミキサー食を注入するお子さんも増えています</a:t>
            </a:r>
            <a:r>
              <a:rPr kumimoji="1" lang="ja-JP" altLang="en-US" dirty="0" smtClean="0"/>
              <a:t>。</a:t>
            </a:r>
            <a:endParaRPr kumimoji="1" lang="en-US" altLang="ja-JP" dirty="0"/>
          </a:p>
          <a:p>
            <a:r>
              <a:rPr kumimoji="1" lang="ja-JP" altLang="en-US" dirty="0"/>
              <a:t>○　吸引は、「たん」や「よだれ」などが口や鼻、気管カニューレの中にたまりやすいお子さんに対して、電動の吸引器を用いてたまっている「たん」や「よだれ」を吸い取る行為です。</a:t>
            </a:r>
            <a:endParaRPr kumimoji="1" lang="en-US" altLang="ja-JP" dirty="0"/>
          </a:p>
          <a:p>
            <a:r>
              <a:rPr kumimoji="1" lang="ja-JP" altLang="en-US" dirty="0"/>
              <a:t>○　「特定行為」として実施できるのは、「喉の手前」である「口の中」「鼻の中」と「気管カニューレの中」です。</a:t>
            </a:r>
            <a:endParaRPr kumimoji="1" lang="en-US" altLang="ja-JP" dirty="0"/>
          </a:p>
          <a:p>
            <a:r>
              <a:rPr kumimoji="1" lang="ja-JP" altLang="en-US" dirty="0"/>
              <a:t>○　１回の実施に係る時間は、準備と片づけを入れても１～２分ですが、障がいの状態等によっては、５～</a:t>
            </a:r>
            <a:r>
              <a:rPr kumimoji="1" lang="en-US" altLang="ja-JP" dirty="0"/>
              <a:t>10</a:t>
            </a:r>
            <a:r>
              <a:rPr kumimoji="1" lang="ja-JP" altLang="en-US" dirty="0"/>
              <a:t>分おきに吸引する必要がある子どももいます。</a:t>
            </a:r>
            <a:endParaRPr kumimoji="1" lang="en-US" altLang="ja-JP" dirty="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3</a:t>
            </a:fld>
            <a:endParaRPr kumimoji="1" lang="ja-JP" altLang="en-US"/>
          </a:p>
        </p:txBody>
      </p:sp>
    </p:spTree>
    <p:extLst>
      <p:ext uri="{BB962C8B-B14F-4D97-AF65-F5344CB8AC3E}">
        <p14:creationId xmlns:p14="http://schemas.microsoft.com/office/powerpoint/2010/main" val="902803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p:txBody>
          <a:bodyPr/>
          <a:lstStyle/>
          <a:p>
            <a:r>
              <a:rPr kumimoji="1" lang="ja-JP" altLang="en-US" dirty="0"/>
              <a:t>○　次に、医療的ケア実施までの経緯と、医療的ケアにかかわる現状についてお話しします。</a:t>
            </a:r>
            <a:endParaRPr kumimoji="1" lang="en-US" altLang="ja-JP" dirty="0"/>
          </a:p>
          <a:p>
            <a:r>
              <a:rPr kumimoji="1" lang="ja-JP" altLang="en-US" dirty="0"/>
              <a:t>○　平成になったころから、特別支援学校において医療的ケアを実施してほしいとの要望の高まりが見られました。</a:t>
            </a:r>
            <a:endParaRPr kumimoji="1" lang="en-US" altLang="ja-JP" dirty="0"/>
          </a:p>
          <a:p>
            <a:r>
              <a:rPr kumimoji="1" lang="ja-JP" altLang="en-US" dirty="0"/>
              <a:t>○　そのような中、文部科学省（スライドでは「文科省」）が平成</a:t>
            </a:r>
            <a:r>
              <a:rPr kumimoji="1" lang="en-US" altLang="ja-JP" dirty="0"/>
              <a:t>15</a:t>
            </a:r>
            <a:r>
              <a:rPr kumimoji="1" lang="ja-JP" altLang="en-US" dirty="0"/>
              <a:t>・</a:t>
            </a:r>
            <a:r>
              <a:rPr kumimoji="1" lang="en-US" altLang="ja-JP" dirty="0"/>
              <a:t>16</a:t>
            </a:r>
            <a:r>
              <a:rPr kumimoji="1" lang="ja-JP" altLang="en-US" dirty="0"/>
              <a:t>年に、モデル事業を実施しました。</a:t>
            </a:r>
            <a:endParaRPr kumimoji="1" lang="en-US" altLang="ja-JP" dirty="0"/>
          </a:p>
          <a:p>
            <a:r>
              <a:rPr kumimoji="1" lang="ja-JP" altLang="en-US" dirty="0"/>
              <a:t>○　道教委でも平成</a:t>
            </a:r>
            <a:r>
              <a:rPr kumimoji="1" lang="en-US" altLang="ja-JP" dirty="0"/>
              <a:t>16</a:t>
            </a:r>
            <a:r>
              <a:rPr kumimoji="1" lang="ja-JP" altLang="en-US" dirty="0"/>
              <a:t>年からこのモデル事業を実施し、その中では、先程説明した「たんの吸引」や「経管栄養」等の「特定行為」について、看護師が常駐し、一定の研修を受けた教員が実施することについての安全性について確認し、「一定の要件の下で行うことはやむを得ない」とする「違法性阻却」の考えにより、特別支援学校において実施できることとしました。</a:t>
            </a:r>
            <a:endParaRPr kumimoji="1" lang="en-US" altLang="ja-JP" dirty="0"/>
          </a:p>
          <a:p>
            <a:r>
              <a:rPr kumimoji="1" lang="ja-JP" altLang="en-US" dirty="0"/>
              <a:t>○　その後、平成</a:t>
            </a:r>
            <a:r>
              <a:rPr kumimoji="1" lang="en-US" altLang="ja-JP" dirty="0"/>
              <a:t>23</a:t>
            </a:r>
            <a:r>
              <a:rPr kumimoji="1" lang="ja-JP" altLang="en-US" dirty="0"/>
              <a:t>年の社会福祉士及び介護福祉士法の改正により、一定の研修を受けた教員が一定の条件の下、特定行為を制度上実施できることとなりました。</a:t>
            </a:r>
            <a:endParaRPr kumimoji="1" lang="en-US" altLang="ja-JP" dirty="0"/>
          </a:p>
          <a:p>
            <a:r>
              <a:rPr kumimoji="1" lang="ja-JP" altLang="en-US" dirty="0"/>
              <a:t>○　この制度実施から</a:t>
            </a:r>
            <a:r>
              <a:rPr kumimoji="1" lang="en-US" altLang="ja-JP" dirty="0"/>
              <a:t>5</a:t>
            </a:r>
            <a:r>
              <a:rPr kumimoji="1" lang="ja-JP" altLang="en-US" dirty="0"/>
              <a:t>年を経て、医療の進歩等に伴う様々な課題への対応が求められたため、文部科学省では改めて検討を行い、平成</a:t>
            </a:r>
            <a:r>
              <a:rPr kumimoji="1" lang="en-US" altLang="ja-JP" dirty="0"/>
              <a:t>31</a:t>
            </a:r>
            <a:r>
              <a:rPr kumimoji="1" lang="ja-JP" altLang="en-US" dirty="0"/>
              <a:t>年</a:t>
            </a:r>
            <a:r>
              <a:rPr kumimoji="1" lang="en-US" altLang="ja-JP" dirty="0"/>
              <a:t>3</a:t>
            </a:r>
            <a:r>
              <a:rPr kumimoji="1" lang="ja-JP" altLang="en-US" dirty="0"/>
              <a:t>月に「学校における医療的ケアの今後の対応について」を示しました。</a:t>
            </a:r>
            <a:endParaRPr kumimoji="1" lang="en-US" altLang="ja-JP" dirty="0"/>
          </a:p>
          <a:p>
            <a:pPr algn="just"/>
            <a:r>
              <a:rPr kumimoji="1" lang="ja-JP" altLang="en-US" dirty="0"/>
              <a:t>○　</a:t>
            </a:r>
            <a:r>
              <a:rPr kumimoji="1" lang="ja-JP" altLang="en-US" dirty="0">
                <a:latin typeface="ＭＳ ゴシック" panose="020B0609070205080204" pitchFamily="49" charset="-128"/>
                <a:ea typeface="ＭＳ ゴシック" panose="020B0609070205080204" pitchFamily="49" charset="-128"/>
              </a:rPr>
              <a:t>令和３</a:t>
            </a:r>
            <a:r>
              <a:rPr lang="ja-JP" altLang="en-US" dirty="0">
                <a:latin typeface="ＭＳ ゴシック" panose="020B0609070205080204" pitchFamily="49" charset="-128"/>
                <a:ea typeface="ＭＳ ゴシック" panose="020B0609070205080204" pitchFamily="49" charset="-128"/>
              </a:rPr>
              <a:t>年６月には、</a:t>
            </a:r>
            <a:r>
              <a:rPr kumimoji="1" lang="ja-JP" altLang="en-US" dirty="0">
                <a:latin typeface="ＭＳ ゴシック" panose="020B0609070205080204" pitchFamily="49" charset="-128"/>
                <a:ea typeface="ＭＳ ゴシック" panose="020B0609070205080204" pitchFamily="49" charset="-128"/>
              </a:rPr>
              <a:t>「医療技術の進歩に伴い医療的ケア児が増加」していること、「医療的ケア児の心身の状況等に応じた適切な支援を受けられるようにすることが重要な課題となっている」状況を踏まえ、</a:t>
            </a:r>
          </a:p>
          <a:p>
            <a:pPr algn="just"/>
            <a:r>
              <a:rPr kumimoji="1" lang="ja-JP" altLang="en-US" dirty="0">
                <a:latin typeface="ＭＳ ゴシック" panose="020B0609070205080204" pitchFamily="49" charset="-128"/>
                <a:ea typeface="ＭＳ ゴシック" panose="020B0609070205080204" pitchFamily="49" charset="-128"/>
              </a:rPr>
              <a:t>　①　医療的ケア児の健やかな成長を図るとともに、その家族の離職の防止に資する</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②　安心して子どもを生み、育てることができる社会の実現に寄与する</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ことを目的として、</a:t>
            </a:r>
            <a:r>
              <a:rPr lang="ja-JP" altLang="en-US" dirty="0">
                <a:latin typeface="ＭＳ ゴシック" panose="020B0609070205080204" pitchFamily="49" charset="-128"/>
                <a:ea typeface="ＭＳ ゴシック" panose="020B0609070205080204" pitchFamily="49" charset="-128"/>
              </a:rPr>
              <a:t>「医療的ケア児及びその家族に対する支援に関する法律」、通称「医療的ケア児支援法」が成立し、同年</a:t>
            </a:r>
            <a:r>
              <a:rPr lang="en-US" altLang="ja-JP" dirty="0">
                <a:latin typeface="ＭＳ ゴシック" panose="020B0609070205080204" pitchFamily="49" charset="-128"/>
                <a:ea typeface="ＭＳ ゴシック" panose="020B0609070205080204" pitchFamily="49" charset="-128"/>
              </a:rPr>
              <a:t>9</a:t>
            </a:r>
            <a:r>
              <a:rPr lang="ja-JP" altLang="en-US" dirty="0">
                <a:latin typeface="ＭＳ ゴシック" panose="020B0609070205080204" pitchFamily="49" charset="-128"/>
                <a:ea typeface="ＭＳ ゴシック" panose="020B0609070205080204" pitchFamily="49" charset="-128"/>
              </a:rPr>
              <a:t>月に施行されました。</a:t>
            </a:r>
            <a:endParaRPr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こうした中、</a:t>
            </a:r>
            <a:r>
              <a:rPr lang="ja-JP" altLang="en-US" dirty="0">
                <a:latin typeface="ＭＳ ゴシック" panose="020B0609070205080204" pitchFamily="49" charset="-128"/>
                <a:ea typeface="ＭＳ ゴシック" panose="020B0609070205080204" pitchFamily="49" charset="-128"/>
              </a:rPr>
              <a:t>文部科学省からは、学校における医療的ケアに関する基本的な考え方を示した「小学校等における医療的ケア実施支援資料～医療的ケア児を安心・安全に受け入れるために～」が公表されています。</a:t>
            </a:r>
            <a:endParaRPr kumimoji="1"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4</a:t>
            </a:fld>
            <a:endParaRPr kumimoji="1" lang="ja-JP" altLang="en-US"/>
          </a:p>
        </p:txBody>
      </p:sp>
    </p:spTree>
    <p:extLst>
      <p:ext uri="{BB962C8B-B14F-4D97-AF65-F5344CB8AC3E}">
        <p14:creationId xmlns:p14="http://schemas.microsoft.com/office/powerpoint/2010/main" val="4038030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44513" y="625475"/>
            <a:ext cx="5889625" cy="3313113"/>
          </a:xfrm>
        </p:spPr>
      </p:sp>
      <p:sp>
        <p:nvSpPr>
          <p:cNvPr id="3" name="ノート プレースホルダー 2"/>
          <p:cNvSpPr>
            <a:spLocks noGrp="1"/>
          </p:cNvSpPr>
          <p:nvPr>
            <p:ph type="body" idx="1"/>
          </p:nvPr>
        </p:nvSpPr>
        <p:spPr/>
        <p:txBody>
          <a:bodyPr/>
          <a:lstStyle/>
          <a:p>
            <a:pPr marL="156353" indent="-312704"/>
            <a:r>
              <a:rPr kumimoji="1" lang="ja-JP" altLang="en-US" dirty="0"/>
              <a:t>○　このグラフは</a:t>
            </a:r>
            <a:r>
              <a:rPr kumimoji="1" lang="ja-JP" altLang="en-US" dirty="0" smtClean="0"/>
              <a:t>、</a:t>
            </a:r>
            <a:r>
              <a:rPr lang="ja-JP" altLang="en-US" dirty="0" smtClean="0">
                <a:latin typeface="ＭＳ ゴシック" panose="020B0609070205080204" pitchFamily="49" charset="-128"/>
                <a:ea typeface="ＭＳ ゴシック" panose="020B0609070205080204" pitchFamily="49" charset="-128"/>
              </a:rPr>
              <a:t>札幌市を除く、</a:t>
            </a:r>
            <a:r>
              <a:rPr kumimoji="1" lang="ja-JP" altLang="en-US" dirty="0" smtClean="0"/>
              <a:t>本道</a:t>
            </a:r>
            <a:r>
              <a:rPr kumimoji="1" lang="ja-JP" altLang="en-US" dirty="0"/>
              <a:t>の医療的ケア対象児童生徒の推移を表したものです。</a:t>
            </a:r>
            <a:endParaRPr kumimoji="1" lang="en-US" altLang="ja-JP" dirty="0"/>
          </a:p>
          <a:p>
            <a:pPr marL="156353" indent="-312704"/>
            <a:r>
              <a:rPr kumimoji="1" lang="ja-JP" altLang="en-US" dirty="0"/>
              <a:t>○　</a:t>
            </a:r>
            <a:r>
              <a:rPr kumimoji="1" lang="ja-JP" altLang="en-US" dirty="0" smtClean="0"/>
              <a:t>本道では特別</a:t>
            </a:r>
            <a:r>
              <a:rPr kumimoji="1" lang="ja-JP" altLang="en-US" dirty="0"/>
              <a:t>支援学校</a:t>
            </a:r>
            <a:r>
              <a:rPr kumimoji="1" lang="ja-JP" altLang="en-US" dirty="0" smtClean="0"/>
              <a:t>の訪問教育学級に在籍する医療的ケア児が減少し、小・中学校、高等学校を含む通</a:t>
            </a:r>
            <a:r>
              <a:rPr kumimoji="1" lang="ja-JP" altLang="en-US" dirty="0"/>
              <a:t>学生の医療的</a:t>
            </a:r>
            <a:r>
              <a:rPr kumimoji="1" lang="ja-JP" altLang="en-US" dirty="0" smtClean="0"/>
              <a:t>ケア児が</a:t>
            </a:r>
            <a:r>
              <a:rPr kumimoji="1" lang="ja-JP" altLang="en-US" dirty="0"/>
              <a:t>増加していることが分かります。　</a:t>
            </a:r>
            <a:endParaRPr kumimoji="1" lang="en-US" altLang="ja-JP" dirty="0"/>
          </a:p>
          <a:p>
            <a:pPr marL="156353" indent="-312704"/>
            <a:r>
              <a:rPr lang="ja-JP" altLang="en-US" dirty="0" smtClean="0">
                <a:latin typeface="ＭＳ ゴシック" panose="020B0609070205080204" pitchFamily="49" charset="-128"/>
                <a:ea typeface="ＭＳ ゴシック" panose="020B0609070205080204" pitchFamily="49" charset="-128"/>
              </a:rPr>
              <a:t>○　令和元年度と令和５年度は人数の総数はほぼ同じですが、通学生</a:t>
            </a:r>
            <a:r>
              <a:rPr lang="ja-JP" altLang="en-US" dirty="0" smtClean="0">
                <a:latin typeface="ＭＳ ゴシック" panose="020B0609070205080204" pitchFamily="49" charset="-128"/>
                <a:ea typeface="ＭＳ ゴシック" panose="020B0609070205080204" pitchFamily="49" charset="-128"/>
              </a:rPr>
              <a:t>の人数は、令和元年度の</a:t>
            </a:r>
            <a:r>
              <a:rPr lang="en-US" altLang="ja-JP" dirty="0" smtClean="0">
                <a:latin typeface="ＭＳ ゴシック" panose="020B0609070205080204" pitchFamily="49" charset="-128"/>
                <a:ea typeface="ＭＳ ゴシック" panose="020B0609070205080204" pitchFamily="49" charset="-128"/>
              </a:rPr>
              <a:t>189</a:t>
            </a:r>
            <a:r>
              <a:rPr lang="ja-JP" altLang="en-US" dirty="0" smtClean="0">
                <a:latin typeface="ＭＳ ゴシック" panose="020B0609070205080204" pitchFamily="49" charset="-128"/>
                <a:ea typeface="ＭＳ ゴシック" panose="020B0609070205080204" pitchFamily="49" charset="-128"/>
              </a:rPr>
              <a:t>名から</a:t>
            </a:r>
            <a:r>
              <a:rPr lang="en-US" altLang="ja-JP" dirty="0" smtClean="0">
                <a:latin typeface="ＭＳ ゴシック" panose="020B0609070205080204" pitchFamily="49" charset="-128"/>
                <a:ea typeface="ＭＳ ゴシック" panose="020B0609070205080204" pitchFamily="49" charset="-128"/>
              </a:rPr>
              <a:t>222</a:t>
            </a:r>
            <a:r>
              <a:rPr lang="ja-JP" altLang="en-US" dirty="0" smtClean="0">
                <a:latin typeface="ＭＳ ゴシック" panose="020B0609070205080204" pitchFamily="49" charset="-128"/>
                <a:ea typeface="ＭＳ ゴシック" panose="020B0609070205080204" pitchFamily="49" charset="-128"/>
              </a:rPr>
              <a:t>名に増加し、その割合は５年間</a:t>
            </a:r>
            <a:r>
              <a:rPr lang="ja-JP" altLang="en-US" dirty="0" smtClean="0">
                <a:latin typeface="ＭＳ ゴシック" panose="020B0609070205080204" pitchFamily="49" charset="-128"/>
                <a:ea typeface="ＭＳ ゴシック" panose="020B0609070205080204" pitchFamily="49" charset="-128"/>
              </a:rPr>
              <a:t>で</a:t>
            </a:r>
            <a:r>
              <a:rPr lang="en-US" altLang="ja-JP" dirty="0" smtClean="0">
                <a:latin typeface="ＭＳ ゴシック" panose="020B0609070205080204" pitchFamily="49" charset="-128"/>
                <a:ea typeface="ＭＳ ゴシック" panose="020B0609070205080204" pitchFamily="49" charset="-128"/>
              </a:rPr>
              <a:t>52</a:t>
            </a:r>
            <a:r>
              <a:rPr lang="ja-JP" altLang="en-US" dirty="0" smtClean="0">
                <a:latin typeface="ＭＳ ゴシック" panose="020B0609070205080204" pitchFamily="49" charset="-128"/>
                <a:ea typeface="ＭＳ ゴシック" panose="020B0609070205080204" pitchFamily="49" charset="-128"/>
              </a:rPr>
              <a:t>パーセントから</a:t>
            </a:r>
            <a:r>
              <a:rPr lang="en-US" altLang="ja-JP" dirty="0" smtClean="0">
                <a:latin typeface="ＭＳ ゴシック" panose="020B0609070205080204" pitchFamily="49" charset="-128"/>
                <a:ea typeface="ＭＳ ゴシック" panose="020B0609070205080204" pitchFamily="49" charset="-128"/>
              </a:rPr>
              <a:t>62</a:t>
            </a:r>
            <a:r>
              <a:rPr lang="ja-JP" altLang="en-US" dirty="0" smtClean="0">
                <a:latin typeface="ＭＳ ゴシック" panose="020B0609070205080204" pitchFamily="49" charset="-128"/>
                <a:ea typeface="ＭＳ ゴシック" panose="020B0609070205080204" pitchFamily="49" charset="-128"/>
              </a:rPr>
              <a:t>パーセントに増加しています。</a:t>
            </a:r>
            <a:endParaRPr lang="en-US" altLang="ja-JP" dirty="0" smtClean="0">
              <a:latin typeface="ＭＳ ゴシック" panose="020B0609070205080204" pitchFamily="49" charset="-128"/>
              <a:ea typeface="ＭＳ ゴシック" panose="020B0609070205080204" pitchFamily="49" charset="-128"/>
            </a:endParaRPr>
          </a:p>
          <a:p>
            <a:pPr marL="156353" indent="-312704"/>
            <a:endParaRPr kumimoji="1" lang="ja-JP" altLang="en-US" dirty="0"/>
          </a:p>
        </p:txBody>
      </p:sp>
      <p:sp>
        <p:nvSpPr>
          <p:cNvPr id="4" name="スライド番号プレースホルダー 3"/>
          <p:cNvSpPr>
            <a:spLocks noGrp="1"/>
          </p:cNvSpPr>
          <p:nvPr>
            <p:ph type="sldNum" sz="quarter" idx="10"/>
          </p:nvPr>
        </p:nvSpPr>
        <p:spPr/>
        <p:txBody>
          <a:bodyPr/>
          <a:lstStyle/>
          <a:p>
            <a:fld id="{C1374942-53C0-4517-9538-C0A3A84B43BA}" type="slidenum">
              <a:rPr kumimoji="1" lang="ja-JP" altLang="en-US" smtClean="0"/>
              <a:t>5</a:t>
            </a:fld>
            <a:endParaRPr kumimoji="1" lang="ja-JP" altLang="en-US"/>
          </a:p>
        </p:txBody>
      </p:sp>
    </p:spTree>
    <p:extLst>
      <p:ext uri="{BB962C8B-B14F-4D97-AF65-F5344CB8AC3E}">
        <p14:creationId xmlns:p14="http://schemas.microsoft.com/office/powerpoint/2010/main" val="1396732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p:txBody>
          <a:bodyPr/>
          <a:lstStyle/>
          <a:p>
            <a:pPr algn="just"/>
            <a:r>
              <a:rPr kumimoji="1" lang="ja-JP" altLang="en-US" dirty="0" smtClean="0">
                <a:latin typeface="ＭＳ ゴシック" panose="020B0609070205080204" pitchFamily="49" charset="-128"/>
                <a:ea typeface="ＭＳ ゴシック" panose="020B0609070205080204" pitchFamily="49" charset="-128"/>
              </a:rPr>
              <a:t>○　こちらは道内の学校で実施されている医療的ケアの行為別の割合を特別支援学校と小・中学校、高等学校のそれぞれについて示したものです。特別支援学校は訪問教育学級は除き、通学生に対して校内で実施しているケアのみを示しています。</a:t>
            </a:r>
            <a:endParaRPr kumimoji="1" lang="en-US" altLang="ja-JP" dirty="0" smtClean="0">
              <a:latin typeface="ＭＳ ゴシック" panose="020B0609070205080204" pitchFamily="49" charset="-128"/>
              <a:ea typeface="ＭＳ ゴシック" panose="020B0609070205080204" pitchFamily="49" charset="-128"/>
            </a:endParaRPr>
          </a:p>
          <a:p>
            <a:pPr algn="just"/>
            <a:r>
              <a:rPr kumimoji="1" lang="ja-JP" altLang="en-US" dirty="0" smtClean="0">
                <a:latin typeface="ＭＳ ゴシック" panose="020B0609070205080204" pitchFamily="49" charset="-128"/>
                <a:ea typeface="ＭＳ ゴシック" panose="020B0609070205080204" pitchFamily="49" charset="-128"/>
              </a:rPr>
              <a:t>○　括弧内の数字は、該当する行為が必要な件数です。一人の医療的ケア児が複数の行為を必要とする場合も多いため人数ではないことに御留意ください。</a:t>
            </a:r>
            <a:endParaRPr kumimoji="1" lang="en-US" altLang="ja-JP" dirty="0" smtClean="0">
              <a:latin typeface="ＭＳ ゴシック" panose="020B0609070205080204" pitchFamily="49" charset="-128"/>
              <a:ea typeface="ＭＳ ゴシック" panose="020B0609070205080204" pitchFamily="49" charset="-128"/>
            </a:endParaRPr>
          </a:p>
          <a:p>
            <a:pPr algn="just"/>
            <a:r>
              <a:rPr kumimoji="1" lang="ja-JP" altLang="en-US" dirty="0" smtClean="0">
                <a:latin typeface="ＭＳ ゴシック" panose="020B0609070205080204" pitchFamily="49" charset="-128"/>
                <a:ea typeface="ＭＳ ゴシック" panose="020B0609070205080204" pitchFamily="49" charset="-128"/>
              </a:rPr>
              <a:t>○　特別支援学校においては、喀痰吸引、経管栄養が全体の</a:t>
            </a:r>
            <a:r>
              <a:rPr kumimoji="1" lang="en-US" altLang="ja-JP" dirty="0" smtClean="0">
                <a:latin typeface="ＭＳ ゴシック" panose="020B0609070205080204" pitchFamily="49" charset="-128"/>
                <a:ea typeface="ＭＳ ゴシック" panose="020B0609070205080204" pitchFamily="49" charset="-128"/>
              </a:rPr>
              <a:t>77</a:t>
            </a:r>
            <a:r>
              <a:rPr kumimoji="1" lang="ja-JP" altLang="en-US" dirty="0" smtClean="0">
                <a:latin typeface="ＭＳ ゴシック" panose="020B0609070205080204" pitchFamily="49" charset="-128"/>
                <a:ea typeface="ＭＳ ゴシック" panose="020B0609070205080204" pitchFamily="49" charset="-128"/>
              </a:rPr>
              <a:t>パーセントを占めています。そのほか、呼吸に関するケアの割合が高い傾向にあります。</a:t>
            </a:r>
            <a:endParaRPr kumimoji="1" lang="en-US" altLang="ja-JP" dirty="0" smtClean="0">
              <a:latin typeface="ＭＳ ゴシック" panose="020B0609070205080204" pitchFamily="49" charset="-128"/>
              <a:ea typeface="ＭＳ ゴシック" panose="020B0609070205080204" pitchFamily="49" charset="-128"/>
            </a:endParaRPr>
          </a:p>
          <a:p>
            <a:pPr algn="just"/>
            <a:r>
              <a:rPr kumimoji="1" lang="ja-JP" altLang="en-US" dirty="0" smtClean="0">
                <a:latin typeface="ＭＳ ゴシック" panose="020B0609070205080204" pitchFamily="49" charset="-128"/>
                <a:ea typeface="ＭＳ ゴシック" panose="020B0609070205080204" pitchFamily="49" charset="-128"/>
              </a:rPr>
              <a:t>○　特別支援学校における喀痰吸引と経管栄養については、喀痰吸引等研修を受講し、一定の範囲内の行為を認められた教員によっても医療的ケアが実施されていますが、これは単に医療的ケアに携わる人員を増やすことだけではなく、特別支援学校に在籍する医療的ケア児の教育的ニーズを的確に把握し、必要な支援を行うために重要な専門性の一つであるといえます。</a:t>
            </a:r>
            <a:endParaRPr kumimoji="1" lang="en-US" altLang="ja-JP" dirty="0" smtClean="0">
              <a:latin typeface="ＭＳ ゴシック" panose="020B0609070205080204" pitchFamily="49" charset="-128"/>
              <a:ea typeface="ＭＳ ゴシック" panose="020B0609070205080204" pitchFamily="49" charset="-128"/>
            </a:endParaRPr>
          </a:p>
          <a:p>
            <a:pPr algn="just"/>
            <a:r>
              <a:rPr kumimoji="1" lang="ja-JP" altLang="en-US" smtClean="0">
                <a:latin typeface="ＭＳ ゴシック" panose="020B0609070205080204" pitchFamily="49" charset="-128"/>
                <a:ea typeface="ＭＳ ゴシック" panose="020B0609070205080204" pitchFamily="49" charset="-128"/>
              </a:rPr>
              <a:t>○</a:t>
            </a:r>
            <a:r>
              <a:rPr kumimoji="1" lang="ja-JP" altLang="en-US" dirty="0" smtClean="0">
                <a:latin typeface="ＭＳ ゴシック" panose="020B0609070205080204" pitchFamily="49" charset="-128"/>
                <a:ea typeface="ＭＳ ゴシック" panose="020B0609070205080204" pitchFamily="49" charset="-128"/>
              </a:rPr>
              <a:t>　一方、小・中学校、高等学校に在籍する医療的ケア児が必要とするケアは、経管栄養や喀痰吸引とほぼ同じ割合で導尿や血糖値測定等も必要とされていることが読み取れます。こうした行為は、児童生徒によっては、将来の自立や社会参加に向け、段階的に自分でできるようになることを目指すことが重要となる場合も多く、単に看護師を配置してケアを提供することに終始せずに学校生活を通じてどういった力を身に付けさせるべきかを関係者がしっかりと共有して支援に当たっていくことがますます重要であると考えます。　</a:t>
            </a:r>
            <a:endParaRPr kumimoji="1" lang="en-US" altLang="ja-JP" dirty="0" smtClean="0">
              <a:latin typeface="ＭＳ ゴシック" panose="020B0609070205080204" pitchFamily="49" charset="-128"/>
              <a:ea typeface="ＭＳ ゴシック" panose="020B0609070205080204" pitchFamily="49" charset="-128"/>
            </a:endParaRPr>
          </a:p>
          <a:p>
            <a:pPr algn="just"/>
            <a:endParaRPr kumimoji="1" lang="en-US" altLang="ja-JP" dirty="0" smtClean="0">
              <a:latin typeface="ＭＳ ゴシック" panose="020B0609070205080204" pitchFamily="49" charset="-128"/>
              <a:ea typeface="ＭＳ ゴシック" panose="020B0609070205080204" pitchFamily="49" charset="-128"/>
            </a:endParaRPr>
          </a:p>
          <a:p>
            <a:endParaRPr kumimoji="1" lang="ja-JP" altLang="en-US" dirty="0" smtClean="0">
              <a:latin typeface="ＭＳ ゴシック" panose="020B0609070205080204" pitchFamily="49" charset="-128"/>
              <a:ea typeface="ＭＳ ゴシック" panose="020B0609070205080204" pitchFamily="49" charset="-128"/>
            </a:endParaRPr>
          </a:p>
          <a:p>
            <a:endParaRPr kumimoji="1"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6</a:t>
            </a:fld>
            <a:endParaRPr kumimoji="1" lang="ja-JP" altLang="en-US"/>
          </a:p>
        </p:txBody>
      </p:sp>
    </p:spTree>
    <p:extLst>
      <p:ext uri="{BB962C8B-B14F-4D97-AF65-F5344CB8AC3E}">
        <p14:creationId xmlns:p14="http://schemas.microsoft.com/office/powerpoint/2010/main" val="2097592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hape 44"/>
          <p:cNvSpPr>
            <a:spLocks noGrp="1" noRot="1" noChangeAspect="1"/>
          </p:cNvSpPr>
          <p:nvPr>
            <p:ph type="sldImg"/>
          </p:nvPr>
        </p:nvSpPr>
        <p:spPr>
          <a:xfrm>
            <a:off x="503238" y="639763"/>
            <a:ext cx="5800725" cy="3263900"/>
          </a:xfrm>
          <a:prstGeom prst="rect">
            <a:avLst/>
          </a:prstGeom>
        </p:spPr>
        <p:txBody>
          <a:bodyPr/>
          <a:lstStyle/>
          <a:p>
            <a:pPr lvl="0"/>
            <a:endParaRPr/>
          </a:p>
        </p:txBody>
      </p:sp>
      <p:sp>
        <p:nvSpPr>
          <p:cNvPr id="45" name="Shape 45"/>
          <p:cNvSpPr>
            <a:spLocks noGrp="1"/>
          </p:cNvSpPr>
          <p:nvPr>
            <p:ph type="body" sz="quarter" idx="1"/>
          </p:nvPr>
        </p:nvSpPr>
        <p:spPr>
          <a:xfrm>
            <a:off x="368570" y="4291311"/>
            <a:ext cx="6100115" cy="4472702"/>
          </a:xfrm>
          <a:prstGeom prst="rect">
            <a:avLst/>
          </a:prstGeom>
        </p:spPr>
        <p:txBody>
          <a:bodyPr/>
          <a:lstStyle/>
          <a:p>
            <a:pPr algn="l"/>
            <a:r>
              <a:rPr lang="ja-JP" altLang="en-US" sz="1100" dirty="0">
                <a:latin typeface="+mn-ea"/>
                <a:ea typeface="+mn-ea"/>
              </a:rPr>
              <a:t>○　特定行為を実施する教員は、「認定特定行為業務事業者」としての認定を受ける必要があります。</a:t>
            </a:r>
            <a:endParaRPr lang="en-US" altLang="ja-JP" sz="1100" dirty="0">
              <a:latin typeface="+mn-ea"/>
              <a:ea typeface="+mn-ea"/>
            </a:endParaRPr>
          </a:p>
          <a:p>
            <a:pPr algn="l"/>
            <a:r>
              <a:rPr lang="ja-JP" altLang="en-US" sz="1100" dirty="0">
                <a:latin typeface="+mn-ea"/>
                <a:ea typeface="+mn-ea"/>
              </a:rPr>
              <a:t>○　この研修は大きく３種類、「基本研修」と「現場演習」、「実地研修」があります。</a:t>
            </a:r>
            <a:endParaRPr lang="en-US" altLang="ja-JP" sz="1100" dirty="0">
              <a:latin typeface="+mn-ea"/>
              <a:ea typeface="+mn-ea"/>
            </a:endParaRPr>
          </a:p>
          <a:p>
            <a:pPr algn="l"/>
            <a:r>
              <a:rPr lang="ja-JP" altLang="en-US" sz="1100" dirty="0">
                <a:latin typeface="+mn-ea"/>
                <a:ea typeface="+mn-ea"/>
              </a:rPr>
              <a:t>○　「基本研修」は道教委が例年５月と１月に、オンラインで２日日程で開催しています。</a:t>
            </a:r>
            <a:endParaRPr lang="en-US" altLang="ja-JP" sz="1100" dirty="0">
              <a:latin typeface="+mn-ea"/>
              <a:ea typeface="+mn-ea"/>
            </a:endParaRPr>
          </a:p>
          <a:p>
            <a:pPr algn="l"/>
            <a:r>
              <a:rPr lang="ja-JP" altLang="en-US" sz="1100" dirty="0">
                <a:latin typeface="+mn-ea"/>
                <a:ea typeface="+mn-ea"/>
              </a:rPr>
              <a:t>○　所定のテキストを用いて、基本的内容に絞った講義（８時間）を１日半受講します。</a:t>
            </a:r>
            <a:endParaRPr lang="en-US" altLang="ja-JP" sz="1100" dirty="0">
              <a:latin typeface="+mn-ea"/>
              <a:ea typeface="+mn-ea"/>
            </a:endParaRPr>
          </a:p>
          <a:p>
            <a:pPr algn="l"/>
            <a:r>
              <a:rPr lang="ja-JP" altLang="en-US" sz="1100" dirty="0">
                <a:latin typeface="+mn-ea"/>
                <a:ea typeface="+mn-ea"/>
              </a:rPr>
              <a:t>○　その後、</a:t>
            </a:r>
            <a:r>
              <a:rPr lang="ja-JP" altLang="en-US" sz="1100" dirty="0">
                <a:latin typeface="+mn-ea"/>
                <a:ea typeface="+mn-ea"/>
                <a:cs typeface="Noteworthy Bold"/>
                <a:sym typeface="Noteworthy Bold"/>
              </a:rPr>
              <a:t>シミュレーター</a:t>
            </a:r>
            <a:r>
              <a:rPr lang="ja-JP" altLang="en-US" sz="1100" dirty="0">
                <a:latin typeface="+mn-ea"/>
                <a:ea typeface="+mn-ea"/>
              </a:rPr>
              <a:t>を使用した演習（１時間）及び「特定の者」に合わせた現場演習を通じて、一連の流れが問題なくできるようになるまで繰り返し実施します。</a:t>
            </a:r>
            <a:endParaRPr lang="en-US" altLang="ja-JP" sz="1100" dirty="0">
              <a:latin typeface="+mn-ea"/>
              <a:ea typeface="+mn-ea"/>
            </a:endParaRPr>
          </a:p>
          <a:p>
            <a:pPr algn="l"/>
            <a:r>
              <a:rPr lang="ja-JP" altLang="en-US" sz="1100" dirty="0">
                <a:latin typeface="+mn-ea"/>
                <a:ea typeface="+mn-ea"/>
                <a:cs typeface="Noteworthy Bold"/>
                <a:sym typeface="Noteworthy Bold"/>
              </a:rPr>
              <a:t>○　最後に試験を受け、合格することで、基本研修が修了となります。</a:t>
            </a:r>
            <a:endParaRPr lang="en-US" altLang="ja-JP" sz="1100" dirty="0">
              <a:latin typeface="+mn-ea"/>
              <a:ea typeface="+mn-ea"/>
              <a:cs typeface="Noteworthy Bold"/>
              <a:sym typeface="Noteworthy Bold"/>
            </a:endParaRPr>
          </a:p>
          <a:p>
            <a:pPr algn="l"/>
            <a:r>
              <a:rPr lang="ja-JP" altLang="en-US" sz="1100" dirty="0" smtClean="0">
                <a:latin typeface="+mn-ea"/>
                <a:ea typeface="+mn-ea"/>
                <a:cs typeface="Noteworthy Bold"/>
                <a:sym typeface="Noteworthy Bold"/>
              </a:rPr>
              <a:t>○</a:t>
            </a:r>
            <a:r>
              <a:rPr lang="ja-JP" altLang="en-US" sz="1100" dirty="0">
                <a:latin typeface="+mn-ea"/>
                <a:ea typeface="+mn-ea"/>
                <a:cs typeface="Noteworthy Bold"/>
                <a:sym typeface="Noteworthy Bold"/>
              </a:rPr>
              <a:t>　「現場演習」は、基本研修を終えた教員が、実際に担当する子どもの医療的ケアについて、シミュレーターを用いて具体的に研修します。</a:t>
            </a:r>
            <a:endParaRPr lang="en-US" altLang="ja-JP" sz="1100" dirty="0">
              <a:latin typeface="+mn-ea"/>
              <a:ea typeface="+mn-ea"/>
              <a:cs typeface="Noteworthy Bold"/>
              <a:sym typeface="Noteworthy Bold"/>
            </a:endParaRPr>
          </a:p>
          <a:p>
            <a:pPr algn="l"/>
            <a:r>
              <a:rPr lang="ja-JP" altLang="en-US" sz="1100" dirty="0">
                <a:latin typeface="+mn-ea"/>
                <a:ea typeface="+mn-ea"/>
                <a:cs typeface="Noteworthy Bold"/>
                <a:sym typeface="Noteworthy Bold"/>
              </a:rPr>
              <a:t>○　研修は、各看護師の看護師が指導（必要に応じ医師・看護師と連携した経験のある介護職員及び本人・家族が指導の補助）を行い、看護師による評価により、問題ないと判断されるまで実施します。</a:t>
            </a:r>
            <a:endParaRPr lang="en-US" altLang="ja-JP" sz="1100" dirty="0">
              <a:latin typeface="+mn-ea"/>
              <a:ea typeface="+mn-ea"/>
              <a:cs typeface="Noteworthy Bold"/>
              <a:sym typeface="Noteworthy Bold"/>
            </a:endParaRPr>
          </a:p>
          <a:p>
            <a:pPr algn="l"/>
            <a:r>
              <a:rPr lang="ja-JP" altLang="en-US" sz="1100" dirty="0">
                <a:latin typeface="+mn-ea"/>
                <a:ea typeface="+mn-ea"/>
                <a:cs typeface="Noteworthy Bold"/>
                <a:sym typeface="Noteworthy Bold"/>
              </a:rPr>
              <a:t>○　「現場研修」を修了した教員は</a:t>
            </a:r>
            <a:r>
              <a:rPr lang="ja-JP" altLang="en-US" sz="1100" dirty="0" smtClean="0">
                <a:latin typeface="+mn-ea"/>
                <a:ea typeface="+mn-ea"/>
                <a:cs typeface="Noteworthy Bold"/>
                <a:sym typeface="Noteworthy Bold"/>
              </a:rPr>
              <a:t>、学校</a:t>
            </a:r>
            <a:r>
              <a:rPr lang="ja-JP" altLang="en-US" sz="1100" dirty="0">
                <a:latin typeface="+mn-ea"/>
                <a:ea typeface="+mn-ea"/>
                <a:cs typeface="Noteworthy Bold"/>
                <a:sym typeface="Noteworthy Bold"/>
              </a:rPr>
              <a:t>の看護師の指導による、実際にお子さんに対して特定行為を行う「実地研修」を行います。</a:t>
            </a:r>
            <a:endParaRPr lang="en-US" altLang="ja-JP" sz="1100" dirty="0">
              <a:latin typeface="+mn-ea"/>
              <a:ea typeface="+mn-ea"/>
              <a:cs typeface="Noteworthy Bold"/>
              <a:sym typeface="Noteworthy Bold"/>
            </a:endParaRPr>
          </a:p>
          <a:p>
            <a:pPr>
              <a:lnSpc>
                <a:spcPct val="100000"/>
              </a:lnSpc>
              <a:defRPr sz="1800"/>
            </a:pPr>
            <a:r>
              <a:rPr lang="ja-JP" altLang="en-US" sz="1100" dirty="0">
                <a:latin typeface="+mn-ea"/>
                <a:ea typeface="+mn-ea"/>
                <a:cs typeface="Noteworthy Bold"/>
                <a:sym typeface="Noteworthy Bold"/>
              </a:rPr>
              <a:t>○　この「実地研修」修了後、所定の手続きを経て、研修を受けた医療的ケア（特定行為）を実施できるようになります。</a:t>
            </a:r>
            <a:endParaRPr lang="en-US" altLang="ja-JP" sz="1100" dirty="0">
              <a:latin typeface="+mn-ea"/>
              <a:ea typeface="+mn-ea"/>
              <a:cs typeface="Noteworthy Bold"/>
              <a:sym typeface="Noteworthy Bold"/>
            </a:endParaRPr>
          </a:p>
        </p:txBody>
      </p:sp>
    </p:spTree>
    <p:extLst>
      <p:ext uri="{BB962C8B-B14F-4D97-AF65-F5344CB8AC3E}">
        <p14:creationId xmlns:p14="http://schemas.microsoft.com/office/powerpoint/2010/main" val="2685476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p:txBody>
          <a:bodyPr/>
          <a:lstStyle/>
          <a:p>
            <a:pPr marL="152481" indent="-306162" algn="just"/>
            <a:r>
              <a:rPr lang="ja-JP" altLang="en-US" dirty="0">
                <a:solidFill>
                  <a:schemeClr val="tx1">
                    <a:lumMod val="95000"/>
                    <a:lumOff val="5000"/>
                  </a:schemeClr>
                </a:solidFill>
                <a:latin typeface="ＭＳ ゴシック" panose="020B0609070205080204" pitchFamily="49" charset="-128"/>
                <a:ea typeface="ＭＳ ゴシック" panose="020B0609070205080204" pitchFamily="49" charset="-128"/>
              </a:rPr>
              <a:t>○　</a:t>
            </a:r>
            <a:r>
              <a:rPr lang="ja-JP"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医療技術の進歩に伴い医療的ケア児が増加するとともにその実態が多様化し、医療的ケア児及びその家族が個々の医療的ケア児の心身の状況等に応じた適切な支援を受けられるようにすることが重要な課題となりました。このような課題の解消に向けて、令和３年６月</a:t>
            </a:r>
            <a:r>
              <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18</a:t>
            </a:r>
            <a:r>
              <a:rPr lang="ja-JP"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日に、「医療的ケア児及びその家族に対する支援に関する法律」が公布され、９月</a:t>
            </a:r>
            <a:r>
              <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18</a:t>
            </a:r>
            <a:r>
              <a:rPr lang="ja-JP" altLang="ja-JP" dirty="0">
                <a:solidFill>
                  <a:schemeClr val="tx1">
                    <a:lumMod val="95000"/>
                    <a:lumOff val="5000"/>
                  </a:schemeClr>
                </a:solidFill>
                <a:latin typeface="ＭＳ ゴシック" panose="020B0609070205080204" pitchFamily="49" charset="-128"/>
                <a:ea typeface="ＭＳ ゴシック" panose="020B0609070205080204" pitchFamily="49" charset="-128"/>
              </a:rPr>
              <a:t>日に施行されました。</a:t>
            </a:r>
            <a:endPar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基本理念としては、上の枠内に示したようなことが示されています。どれも重要ですが、特に</a:t>
            </a:r>
            <a:r>
              <a:rPr kumimoji="1" lang="en-US" altLang="ja-JP" dirty="0">
                <a:latin typeface="ＭＳ ゴシック" panose="020B0609070205080204" pitchFamily="49" charset="-128"/>
                <a:ea typeface="ＭＳ ゴシック" panose="020B0609070205080204" pitchFamily="49" charset="-128"/>
              </a:rPr>
              <a:t>2</a:t>
            </a:r>
            <a:r>
              <a:rPr kumimoji="1" lang="ja-JP" altLang="en-US" dirty="0">
                <a:latin typeface="ＭＳ ゴシック" panose="020B0609070205080204" pitchFamily="49" charset="-128"/>
                <a:ea typeface="ＭＳ ゴシック" panose="020B0609070205080204" pitchFamily="49" charset="-128"/>
              </a:rPr>
              <a:t>点目として「個々の医療的ケア児の状況に応じ、切れ目なく行われる支援」の中に「医療的ケア児が医療的ケア児でない児童等と共に教育を受けられるように最大限に配慮しつつ適切に行われる教育に係る支援等」が示されるなど、教育における対応の充実についても示されていま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教育にかかわる支援措置としては、青い枠の右上「保育所の設置者、学校の設置者等による措置 」の中で、「学校における医療的ケアその他の支援 看護師等の配置」などが示されています。</a:t>
            </a:r>
            <a:endParaRPr kumimoji="1" lang="en-US" altLang="ja-JP" dirty="0">
              <a:latin typeface="ＭＳ ゴシック" panose="020B0609070205080204" pitchFamily="49" charset="-128"/>
              <a:ea typeface="ＭＳ ゴシック" panose="020B0609070205080204" pitchFamily="49" charset="-128"/>
            </a:endParaRPr>
          </a:p>
          <a:p>
            <a:pPr marL="152481" indent="-306162" algn="just"/>
            <a:endPar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C1374942-53C0-4517-9538-C0A3A84B43BA}" type="slidenum">
              <a:rPr kumimoji="1" lang="ja-JP" altLang="en-US" smtClean="0"/>
              <a:t>8</a:t>
            </a:fld>
            <a:endParaRPr kumimoji="1" lang="ja-JP" altLang="en-US"/>
          </a:p>
        </p:txBody>
      </p:sp>
    </p:spTree>
    <p:extLst>
      <p:ext uri="{BB962C8B-B14F-4D97-AF65-F5344CB8AC3E}">
        <p14:creationId xmlns:p14="http://schemas.microsoft.com/office/powerpoint/2010/main" val="32020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2481" indent="-306162" algn="just"/>
            <a:r>
              <a:rPr lang="ja-JP" altLang="en-US" dirty="0" smtClean="0">
                <a:solidFill>
                  <a:schemeClr val="tx1">
                    <a:lumMod val="95000"/>
                    <a:lumOff val="5000"/>
                  </a:schemeClr>
                </a:solidFill>
                <a:latin typeface="ＭＳ ゴシック" panose="020B0609070205080204" pitchFamily="49" charset="-128"/>
                <a:ea typeface="ＭＳ ゴシック" panose="020B0609070205080204" pitchFamily="49" charset="-128"/>
              </a:rPr>
              <a:t>○　医療的ケア児が医療的ケア児でない児童生徒等と共に教育を受けられるよう最大限に配慮しつつ適切に教育に係る支援を行うに当たっては、医療的ケア児の可能性を最大限に発揮させ、将来の自立や社会参加のために必要な力を培うという視点に立つことが重要とされており、学校の設置者には、その設置する学校に在籍する医療的ケア児が、保護者の付添いがなくても適切な医療的ケアその他の支援を受けられるようにするため、具体的な措置を講ずることが求められています。</a:t>
            </a:r>
            <a:endParaRPr lang="en-US" altLang="ja-JP" dirty="0" smtClean="0">
              <a:solidFill>
                <a:schemeClr val="tx1">
                  <a:lumMod val="95000"/>
                  <a:lumOff val="5000"/>
                </a:schemeClr>
              </a:solidFill>
              <a:latin typeface="ＭＳ ゴシック" panose="020B0609070205080204" pitchFamily="49" charset="-128"/>
              <a:ea typeface="ＭＳ ゴシック" panose="020B0609070205080204" pitchFamily="49" charset="-128"/>
            </a:endParaRPr>
          </a:p>
          <a:p>
            <a:pPr marL="152481" indent="-306162" algn="just"/>
            <a:r>
              <a:rPr lang="ja-JP" altLang="en-US" dirty="0" smtClean="0">
                <a:solidFill>
                  <a:schemeClr val="tx1">
                    <a:lumMod val="95000"/>
                    <a:lumOff val="5000"/>
                  </a:schemeClr>
                </a:solidFill>
                <a:latin typeface="ＭＳ ゴシック" panose="020B0609070205080204" pitchFamily="49" charset="-128"/>
                <a:ea typeface="ＭＳ ゴシック" panose="020B0609070205080204" pitchFamily="49" charset="-128"/>
              </a:rPr>
              <a:t>○　また、学校には、医療的ケアの種類や頻度のみに着目して画一的な対応を行うのではなく、一人一人の教育的ニーズに応じることができるよう、実施要領の策定や医療的ケア安全委員会の設置等により、組織的な体制整備が求められています。</a:t>
            </a:r>
            <a:endParaRPr lang="en-US" altLang="ja-JP" dirty="0" smtClean="0">
              <a:solidFill>
                <a:schemeClr val="tx1">
                  <a:lumMod val="95000"/>
                  <a:lumOff val="5000"/>
                </a:schemeClr>
              </a:solidFill>
              <a:latin typeface="ＭＳ ゴシック" panose="020B0609070205080204" pitchFamily="49" charset="-128"/>
              <a:ea typeface="ＭＳ ゴシック" panose="020B0609070205080204" pitchFamily="49" charset="-128"/>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EB3D158C-410F-4B71-BB48-F1112887F4EF}" type="slidenum">
              <a:rPr kumimoji="1" lang="ja-JP" altLang="en-US" smtClean="0"/>
              <a:t>9</a:t>
            </a:fld>
            <a:endParaRPr kumimoji="1" lang="ja-JP" altLang="en-US"/>
          </a:p>
        </p:txBody>
      </p:sp>
    </p:spTree>
    <p:extLst>
      <p:ext uri="{BB962C8B-B14F-4D97-AF65-F5344CB8AC3E}">
        <p14:creationId xmlns:p14="http://schemas.microsoft.com/office/powerpoint/2010/main" val="2538325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451796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785790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769324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8" name="Shape 8"/>
          <p:cNvSpPr>
            <a:spLocks noGrp="1"/>
          </p:cNvSpPr>
          <p:nvPr>
            <p:ph type="title"/>
          </p:nvPr>
        </p:nvSpPr>
        <p:spPr>
          <a:xfrm>
            <a:off x="1190626" y="1151931"/>
            <a:ext cx="9810751" cy="2321719"/>
          </a:xfrm>
          <a:prstGeom prst="rect">
            <a:avLst/>
          </a:prstGeom>
        </p:spPr>
        <p:txBody>
          <a:bodyPr anchor="b"/>
          <a:lstStyle/>
          <a:p>
            <a:pPr lvl="0">
              <a:defRPr sz="1800"/>
            </a:pPr>
            <a:r>
              <a:rPr sz="5625"/>
              <a:t>タイトルテキスト</a:t>
            </a:r>
          </a:p>
        </p:txBody>
      </p:sp>
      <p:sp>
        <p:nvSpPr>
          <p:cNvPr id="9" name="Shape 9"/>
          <p:cNvSpPr>
            <a:spLocks noGrp="1"/>
          </p:cNvSpPr>
          <p:nvPr>
            <p:ph type="body" idx="1"/>
          </p:nvPr>
        </p:nvSpPr>
        <p:spPr>
          <a:xfrm>
            <a:off x="1190626" y="3536156"/>
            <a:ext cx="9810751" cy="794742"/>
          </a:xfrm>
          <a:prstGeom prst="rect">
            <a:avLst/>
          </a:prstGeom>
        </p:spPr>
        <p:txBody>
          <a:bodyPr anchor="t"/>
          <a:lstStyle>
            <a:lvl1pPr marL="0" indent="0" algn="ctr">
              <a:spcBef>
                <a:spcPts val="0"/>
              </a:spcBef>
              <a:buSzTx/>
              <a:buNone/>
              <a:defRPr sz="2250"/>
            </a:lvl1pPr>
            <a:lvl2pPr marL="0" indent="241093" algn="ctr">
              <a:spcBef>
                <a:spcPts val="0"/>
              </a:spcBef>
              <a:buSzTx/>
              <a:buNone/>
              <a:defRPr sz="2250"/>
            </a:lvl2pPr>
            <a:lvl3pPr marL="0" indent="482186" algn="ctr">
              <a:spcBef>
                <a:spcPts val="0"/>
              </a:spcBef>
              <a:buSzTx/>
              <a:buNone/>
              <a:defRPr sz="2250"/>
            </a:lvl3pPr>
            <a:lvl4pPr marL="0" indent="723279" algn="ctr">
              <a:spcBef>
                <a:spcPts val="0"/>
              </a:spcBef>
              <a:buSzTx/>
              <a:buNone/>
              <a:defRPr sz="2250"/>
            </a:lvl4pPr>
            <a:lvl5pPr marL="0" indent="964372" algn="ctr">
              <a:spcBef>
                <a:spcPts val="0"/>
              </a:spcBef>
              <a:buSzTx/>
              <a:buNone/>
              <a:defRPr sz="2250"/>
            </a:lvl5pPr>
          </a:lstStyle>
          <a:p>
            <a:pPr lvl="0">
              <a:defRPr sz="1800"/>
            </a:pPr>
            <a:r>
              <a:rPr sz="2250"/>
              <a:t>本文レベル1</a:t>
            </a:r>
          </a:p>
          <a:p>
            <a:pPr lvl="1">
              <a:defRPr sz="1800"/>
            </a:pPr>
            <a:r>
              <a:rPr sz="2250"/>
              <a:t>本文レベル2</a:t>
            </a:r>
          </a:p>
          <a:p>
            <a:pPr lvl="2">
              <a:defRPr sz="1800"/>
            </a:pPr>
            <a:r>
              <a:rPr sz="2250"/>
              <a:t>本文レベル3</a:t>
            </a:r>
          </a:p>
          <a:p>
            <a:pPr lvl="3">
              <a:defRPr sz="1800"/>
            </a:pPr>
            <a:r>
              <a:rPr sz="2250"/>
              <a:t>本文レベル4</a:t>
            </a:r>
          </a:p>
          <a:p>
            <a:pPr lvl="4">
              <a:defRPr sz="1800"/>
            </a:pPr>
            <a:r>
              <a:rPr sz="2250"/>
              <a:t>本文レベル5</a:t>
            </a:r>
          </a:p>
        </p:txBody>
      </p:sp>
    </p:spTree>
    <p:extLst>
      <p:ext uri="{BB962C8B-B14F-4D97-AF65-F5344CB8AC3E}">
        <p14:creationId xmlns:p14="http://schemas.microsoft.com/office/powerpoint/2010/main" val="237772581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14959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510259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50157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23089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103498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80976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82953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2024/4/8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358154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5A411-7D9D-4B0B-BE82-E4D8CC29055D}" type="datetimeFigureOut">
              <a:rPr kumimoji="1" lang="ja-JP" altLang="en-US" smtClean="0"/>
              <a:t>2024/4/8</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00906322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8152" y="2225039"/>
            <a:ext cx="10073640" cy="952529"/>
          </a:xfrm>
        </p:spPr>
        <p:txBody>
          <a:bodyPr>
            <a:normAutofit/>
          </a:bodyPr>
          <a:lstStyle/>
          <a:p>
            <a:r>
              <a:rPr lang="ja-JP" altLang="en-US" sz="4400" dirty="0">
                <a:latin typeface="ＭＳ ゴシック" panose="020B0609070205080204" pitchFamily="49" charset="-128"/>
                <a:ea typeface="ＭＳ ゴシック" panose="020B0609070205080204" pitchFamily="49" charset="-128"/>
              </a:rPr>
              <a:t>道立特別支援学校に</a:t>
            </a:r>
            <a:r>
              <a:rPr lang="ja-JP" altLang="en-US" sz="4400" dirty="0" smtClean="0">
                <a:latin typeface="ＭＳ ゴシック" panose="020B0609070205080204" pitchFamily="49" charset="-128"/>
                <a:ea typeface="ＭＳ ゴシック" panose="020B0609070205080204" pitchFamily="49" charset="-128"/>
              </a:rPr>
              <a:t>おける医療的ケア</a:t>
            </a:r>
            <a:endParaRPr lang="ja-JP" altLang="en-US" sz="4400" dirty="0">
              <a:latin typeface="ＭＳ ゴシック" panose="020B0609070205080204" pitchFamily="49" charset="-128"/>
              <a:ea typeface="ＭＳ ゴシック" panose="020B0609070205080204" pitchFamily="49" charset="-128"/>
            </a:endParaRPr>
          </a:p>
        </p:txBody>
      </p:sp>
      <p:sp>
        <p:nvSpPr>
          <p:cNvPr id="3" name="サブタイトル 2"/>
          <p:cNvSpPr>
            <a:spLocks noGrp="1"/>
          </p:cNvSpPr>
          <p:nvPr>
            <p:ph type="subTitle" idx="1"/>
          </p:nvPr>
        </p:nvSpPr>
        <p:spPr>
          <a:xfrm>
            <a:off x="2745972" y="4454718"/>
            <a:ext cx="6858000" cy="818322"/>
          </a:xfrm>
        </p:spPr>
        <p:txBody>
          <a:bodyPr/>
          <a:lstStyle/>
          <a:p>
            <a:r>
              <a:rPr lang="ja-JP" altLang="en-US" dirty="0">
                <a:latin typeface="ＭＳ ゴシック" panose="020B0609070205080204" pitchFamily="49" charset="-128"/>
                <a:ea typeface="ＭＳ ゴシック" panose="020B0609070205080204" pitchFamily="49" charset="-128"/>
              </a:rPr>
              <a:t>○○学校</a:t>
            </a:r>
            <a:endParaRPr kumimoji="1" lang="ja-JP" altLang="en-US"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228601" y="103608"/>
            <a:ext cx="6068291" cy="400110"/>
          </a:xfrm>
          <a:prstGeom prst="rect">
            <a:avLst/>
          </a:prstGeom>
          <a:noFill/>
        </p:spPr>
        <p:txBody>
          <a:bodyPr wrap="square" rtlCol="0">
            <a:spAutoFit/>
          </a:bodyPr>
          <a:lstStyle/>
          <a:p>
            <a:r>
              <a:rPr lang="ja-JP" altLang="en-US" sz="2000" dirty="0" smtClean="0">
                <a:latin typeface="ＭＳ ゴシック" panose="020B0609070205080204" pitchFamily="49" charset="-128"/>
                <a:ea typeface="ＭＳ ゴシック" panose="020B0609070205080204" pitchFamily="49" charset="-128"/>
              </a:rPr>
              <a:t>新任・</a:t>
            </a:r>
            <a:r>
              <a:rPr lang="ja-JP" altLang="en-US" sz="2000" dirty="0" smtClean="0">
                <a:latin typeface="ＭＳ ゴシック" panose="020B0609070205080204" pitchFamily="49" charset="-128"/>
                <a:ea typeface="ＭＳ ゴシック" panose="020B0609070205080204" pitchFamily="49" charset="-128"/>
              </a:rPr>
              <a:t>転入者向け研修</a:t>
            </a:r>
            <a:r>
              <a:rPr lang="ja-JP" altLang="en-US" sz="2000" dirty="0">
                <a:latin typeface="ＭＳ ゴシック" panose="020B0609070205080204" pitchFamily="49" charset="-128"/>
                <a:ea typeface="ＭＳ ゴシック" panose="020B0609070205080204" pitchFamily="49" charset="-128"/>
              </a:rPr>
              <a:t>資料</a:t>
            </a:r>
          </a:p>
        </p:txBody>
      </p:sp>
    </p:spTree>
    <p:extLst>
      <p:ext uri="{BB962C8B-B14F-4D97-AF65-F5344CB8AC3E}">
        <p14:creationId xmlns:p14="http://schemas.microsoft.com/office/powerpoint/2010/main" val="3546423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255225" y="1426591"/>
            <a:ext cx="11601238" cy="1449023"/>
          </a:xfrm>
          <a:prstGeom prst="roundRect">
            <a:avLst>
              <a:gd name="adj" fmla="val 0"/>
            </a:avLst>
          </a:prstGeom>
          <a:ln w="57150"/>
        </p:spPr>
        <p:style>
          <a:lnRef idx="2">
            <a:schemeClr val="accent1"/>
          </a:lnRef>
          <a:fillRef idx="1">
            <a:schemeClr val="lt1"/>
          </a:fillRef>
          <a:effectRef idx="0">
            <a:schemeClr val="accent1"/>
          </a:effectRef>
          <a:fontRef idx="minor">
            <a:schemeClr val="dk1"/>
          </a:fontRef>
        </p:style>
        <p:txBody>
          <a:bodyPr rtlCol="0" anchor="ctr"/>
          <a:lstStyle/>
          <a:p>
            <a:r>
              <a:rPr lang="ja-JP" altLang="en-US" sz="2000" dirty="0">
                <a:latin typeface="+mn-ea"/>
              </a:rPr>
              <a:t>　</a:t>
            </a:r>
            <a:r>
              <a:rPr lang="ja-JP" altLang="en-US" sz="2000" dirty="0">
                <a:latin typeface="ＭＳ ゴシック" panose="020B0609070205080204" pitchFamily="49" charset="-128"/>
                <a:ea typeface="ＭＳ ゴシック" panose="020B0609070205080204" pitchFamily="49" charset="-128"/>
              </a:rPr>
              <a:t>→　児童生徒の健康を支え、より良い状態で教育を受けられるようにする。</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　児童生徒の通学日数が増加し、日々の授業の連続性が保たれる。</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　教育内容が深まったり、教員と医療的ケアが必要な児童生徒との関係性が</a:t>
            </a:r>
            <a:r>
              <a:rPr lang="ja-JP" altLang="en-US" sz="2000" dirty="0" smtClean="0">
                <a:latin typeface="ＭＳ ゴシック" panose="020B0609070205080204" pitchFamily="49" charset="-128"/>
                <a:ea typeface="ＭＳ ゴシック" panose="020B0609070205080204" pitchFamily="49" charset="-128"/>
              </a:rPr>
              <a:t>深まったり</a:t>
            </a:r>
            <a:r>
              <a:rPr lang="ja-JP" altLang="en-US" sz="2000" dirty="0">
                <a:latin typeface="ＭＳ ゴシック" panose="020B0609070205080204" pitchFamily="49" charset="-128"/>
                <a:ea typeface="ＭＳ ゴシック" panose="020B0609070205080204" pitchFamily="49" charset="-128"/>
              </a:rPr>
              <a:t>する</a:t>
            </a:r>
            <a:r>
              <a:rPr lang="ja-JP" altLang="en-US" sz="2000" dirty="0" smtClean="0">
                <a:latin typeface="ＭＳ ゴシック" panose="020B0609070205080204" pitchFamily="49" charset="-128"/>
                <a:ea typeface="ＭＳ ゴシック" panose="020B0609070205080204" pitchFamily="49" charset="-128"/>
              </a:rPr>
              <a:t>な</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どの</a:t>
            </a:r>
            <a:r>
              <a:rPr lang="ja-JP" altLang="en-US" sz="2000" dirty="0">
                <a:latin typeface="ＭＳ ゴシック" panose="020B0609070205080204" pitchFamily="49" charset="-128"/>
                <a:ea typeface="ＭＳ ゴシック" panose="020B0609070205080204" pitchFamily="49" charset="-128"/>
              </a:rPr>
              <a:t>教育的意義。 </a:t>
            </a:r>
          </a:p>
        </p:txBody>
      </p:sp>
      <p:sp>
        <p:nvSpPr>
          <p:cNvPr id="6" name="正方形/長方形 5"/>
          <p:cNvSpPr/>
          <p:nvPr/>
        </p:nvSpPr>
        <p:spPr>
          <a:xfrm>
            <a:off x="208061" y="950716"/>
            <a:ext cx="11648401" cy="4758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n-ea"/>
              </a:rPr>
              <a:t>学校において医療的ケアを実施することで</a:t>
            </a:r>
          </a:p>
        </p:txBody>
      </p:sp>
      <p:sp>
        <p:nvSpPr>
          <p:cNvPr id="7" name="下矢印 6"/>
          <p:cNvSpPr/>
          <p:nvPr/>
        </p:nvSpPr>
        <p:spPr>
          <a:xfrm>
            <a:off x="3659696" y="4441308"/>
            <a:ext cx="867555" cy="364673"/>
          </a:xfrm>
          <a:prstGeom prst="down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255224" y="3328416"/>
            <a:ext cx="11601239" cy="3043259"/>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marL="304800" indent="-609600" algn="just"/>
            <a:r>
              <a:rPr kumimoji="1" lang="ja-JP" altLang="en-US" sz="2400" b="1" dirty="0">
                <a:latin typeface="+mn-ea"/>
              </a:rPr>
              <a:t>○　経管栄養や導尿等を通じた生活リズムの形成</a:t>
            </a:r>
            <a:endParaRPr kumimoji="1" lang="en-US" altLang="ja-JP" sz="2400" b="1" dirty="0">
              <a:latin typeface="+mn-ea"/>
            </a:endParaRPr>
          </a:p>
          <a:p>
            <a:pPr marL="304800" indent="-609600" algn="r"/>
            <a:r>
              <a:rPr lang="ja-JP" altLang="en-US" dirty="0">
                <a:latin typeface="+mn-ea"/>
              </a:rPr>
              <a:t>（健康の保持・心理的な安定）</a:t>
            </a:r>
            <a:endParaRPr kumimoji="1" lang="en-US" altLang="ja-JP" dirty="0">
              <a:latin typeface="+mn-ea"/>
            </a:endParaRPr>
          </a:p>
          <a:p>
            <a:pPr marL="304800" indent="-609600" algn="just"/>
            <a:r>
              <a:rPr lang="ja-JP" altLang="en-US" sz="2400" b="1" dirty="0">
                <a:latin typeface="+mn-ea"/>
              </a:rPr>
              <a:t>○　吸引や姿勢変換の必要性など自分の意思や希望を伝える力の育成</a:t>
            </a:r>
            <a:endParaRPr lang="en-US" altLang="ja-JP" sz="2400" b="1" dirty="0">
              <a:latin typeface="+mn-ea"/>
            </a:endParaRPr>
          </a:p>
          <a:p>
            <a:pPr marL="304800" indent="-609600" algn="r"/>
            <a:r>
              <a:rPr lang="ja-JP" altLang="en-US" dirty="0">
                <a:latin typeface="+mn-ea"/>
              </a:rPr>
              <a:t>（コミュニケーション・人間関係の形成）</a:t>
            </a:r>
            <a:endParaRPr lang="en-US" altLang="ja-JP" dirty="0">
              <a:latin typeface="+mn-ea"/>
            </a:endParaRPr>
          </a:p>
          <a:p>
            <a:pPr marL="304800" indent="-609600" algn="just"/>
            <a:r>
              <a:rPr kumimoji="1" lang="ja-JP" altLang="en-US" sz="2400" b="1" dirty="0">
                <a:latin typeface="+mn-ea"/>
              </a:rPr>
              <a:t>○　排痰の成功などによる自己肯定感・自尊感情の向上</a:t>
            </a:r>
            <a:endParaRPr kumimoji="1" lang="en-US" altLang="ja-JP" sz="2400" b="1" dirty="0">
              <a:latin typeface="+mn-ea"/>
            </a:endParaRPr>
          </a:p>
          <a:p>
            <a:pPr marL="304800" lvl="0" indent="-609600" algn="r"/>
            <a:r>
              <a:rPr lang="ja-JP" altLang="en-US" dirty="0">
                <a:solidFill>
                  <a:srgbClr val="000000"/>
                </a:solidFill>
                <a:latin typeface="ＭＳ ゴシック"/>
              </a:rPr>
              <a:t>（心理的な安定・人間関係の形成）</a:t>
            </a:r>
            <a:endParaRPr kumimoji="1" lang="en-US" altLang="ja-JP" sz="2400" dirty="0">
              <a:latin typeface="+mn-ea"/>
            </a:endParaRPr>
          </a:p>
          <a:p>
            <a:pPr marL="304800" indent="-609600" algn="just"/>
            <a:r>
              <a:rPr lang="ja-JP" altLang="en-US" sz="2400" b="1" dirty="0">
                <a:latin typeface="+mn-ea"/>
              </a:rPr>
              <a:t>○　安全で円滑な医療的ケアの実施による信頼関係の構築</a:t>
            </a:r>
            <a:endParaRPr lang="en-US" altLang="ja-JP" sz="2400" b="1" dirty="0">
              <a:latin typeface="+mn-ea"/>
            </a:endParaRPr>
          </a:p>
          <a:p>
            <a:pPr marL="304800" lvl="0" indent="-609600" algn="r"/>
            <a:r>
              <a:rPr lang="ja-JP" altLang="en-US" dirty="0">
                <a:solidFill>
                  <a:srgbClr val="000000"/>
                </a:solidFill>
                <a:latin typeface="ＭＳ ゴシック"/>
              </a:rPr>
              <a:t>（人間関係の形成・コミュニケーション）</a:t>
            </a:r>
            <a:endParaRPr lang="en-US" altLang="ja-JP" dirty="0">
              <a:solidFill>
                <a:srgbClr val="000000"/>
              </a:solidFill>
              <a:latin typeface="ＭＳ ゴシック"/>
            </a:endParaRPr>
          </a:p>
        </p:txBody>
      </p:sp>
      <p:sp>
        <p:nvSpPr>
          <p:cNvPr id="12" name="タイトル 1">
            <a:extLst>
              <a:ext uri="{FF2B5EF4-FFF2-40B4-BE49-F238E27FC236}">
                <a16:creationId xmlns:a16="http://schemas.microsoft.com/office/drawing/2014/main" id="{68A66D19-DFC9-4AAF-BB28-FB06841BC1DE}"/>
              </a:ext>
            </a:extLst>
          </p:cNvPr>
          <p:cNvSpPr txBox="1">
            <a:spLocks/>
          </p:cNvSpPr>
          <p:nvPr/>
        </p:nvSpPr>
        <p:spPr>
          <a:xfrm>
            <a:off x="208061" y="181352"/>
            <a:ext cx="10795220" cy="633124"/>
          </a:xfrm>
          <a:prstGeom prst="rect">
            <a:avLst/>
          </a:prstGeom>
          <a:noFill/>
          <a:ln>
            <a:noFill/>
          </a:ln>
          <a:effectLst/>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学校において医療的ケアを実施する意義</a:t>
            </a:r>
            <a:endParaRPr lang="ja-JP" altLang="en-US" sz="4000" dirty="0">
              <a:latin typeface="ＭＳ ゴシック" panose="020B0609070205080204" pitchFamily="49" charset="-128"/>
              <a:ea typeface="ＭＳ ゴシック" panose="020B0609070205080204" pitchFamily="49" charset="-128"/>
            </a:endParaRPr>
          </a:p>
        </p:txBody>
      </p:sp>
      <p:sp>
        <p:nvSpPr>
          <p:cNvPr id="11" name="下矢印 10"/>
          <p:cNvSpPr/>
          <p:nvPr/>
        </p:nvSpPr>
        <p:spPr>
          <a:xfrm>
            <a:off x="5389246" y="2908409"/>
            <a:ext cx="767442" cy="3872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989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対角する 2 つの角を切り取った四角形 10">
            <a:extLst>
              <a:ext uri="{FF2B5EF4-FFF2-40B4-BE49-F238E27FC236}">
                <a16:creationId xmlns:a16="http://schemas.microsoft.com/office/drawing/2014/main" id="{3ADF5D61-D957-47A8-904C-F2F125F20D88}"/>
              </a:ext>
            </a:extLst>
          </p:cNvPr>
          <p:cNvSpPr/>
          <p:nvPr/>
        </p:nvSpPr>
        <p:spPr>
          <a:xfrm>
            <a:off x="365761" y="6119567"/>
            <a:ext cx="11490958" cy="541961"/>
          </a:xfrm>
          <a:prstGeom prst="snip2Diag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ja-JP" altLang="en-US" dirty="0"/>
              <a:t>○　学校との健康状態、診療情報等に関する情報</a:t>
            </a:r>
            <a:r>
              <a:rPr lang="ja-JP" altLang="en-US" dirty="0" smtClean="0"/>
              <a:t>共有　　○</a:t>
            </a:r>
            <a:r>
              <a:rPr lang="ja-JP" altLang="en-US" dirty="0"/>
              <a:t>　緊急時や学校行事等における連携　　</a:t>
            </a:r>
            <a:r>
              <a:rPr lang="ja-JP" altLang="en-US" dirty="0" smtClean="0"/>
              <a:t>等</a:t>
            </a:r>
            <a:endParaRPr lang="ja-JP" altLang="en-US" dirty="0"/>
          </a:p>
        </p:txBody>
      </p:sp>
      <p:sp>
        <p:nvSpPr>
          <p:cNvPr id="16" name="下矢印 2">
            <a:extLst>
              <a:ext uri="{FF2B5EF4-FFF2-40B4-BE49-F238E27FC236}">
                <a16:creationId xmlns:a16="http://schemas.microsoft.com/office/drawing/2014/main" id="{2A470FBF-8E24-4F03-ADDB-0D00502E4FB5}"/>
              </a:ext>
            </a:extLst>
          </p:cNvPr>
          <p:cNvSpPr/>
          <p:nvPr/>
        </p:nvSpPr>
        <p:spPr>
          <a:xfrm>
            <a:off x="5715000" y="5303520"/>
            <a:ext cx="396240" cy="809342"/>
          </a:xfrm>
          <a:prstGeom prst="downArrow">
            <a:avLst/>
          </a:prstGeom>
          <a:solidFill>
            <a:srgbClr val="FF66CC"/>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a:extLst>
              <a:ext uri="{FF2B5EF4-FFF2-40B4-BE49-F238E27FC236}">
                <a16:creationId xmlns:a16="http://schemas.microsoft.com/office/drawing/2014/main" id="{4B1567E1-CE5A-4810-984F-D35EA7597519}"/>
              </a:ext>
            </a:extLst>
          </p:cNvPr>
          <p:cNvSpPr>
            <a:spLocks noGrp="1"/>
          </p:cNvSpPr>
          <p:nvPr>
            <p:ph type="title"/>
          </p:nvPr>
        </p:nvSpPr>
        <p:spPr>
          <a:xfrm>
            <a:off x="218161" y="12037"/>
            <a:ext cx="9144000" cy="738389"/>
          </a:xfrm>
        </p:spPr>
        <p:txBody>
          <a:bodyPr>
            <a:normAutofit/>
          </a:bodyPr>
          <a:lstStyle/>
          <a:p>
            <a:r>
              <a:rPr lang="ja-JP" altLang="en-US" sz="3200" dirty="0">
                <a:latin typeface="ＭＳ ゴシック" panose="020B0609070205080204" pitchFamily="49" charset="-128"/>
                <a:ea typeface="ＭＳ ゴシック" panose="020B0609070205080204" pitchFamily="49" charset="-128"/>
              </a:rPr>
              <a:t>入学前からの保護者との合意形成</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4" name="四角形: メモ 3">
            <a:extLst>
              <a:ext uri="{FF2B5EF4-FFF2-40B4-BE49-F238E27FC236}">
                <a16:creationId xmlns:a16="http://schemas.microsoft.com/office/drawing/2014/main" id="{0D880334-2FA7-43E8-AB5D-368841E26FC8}"/>
              </a:ext>
            </a:extLst>
          </p:cNvPr>
          <p:cNvSpPr/>
          <p:nvPr/>
        </p:nvSpPr>
        <p:spPr>
          <a:xfrm>
            <a:off x="365761" y="914634"/>
            <a:ext cx="8872828" cy="412878"/>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学校が、医療的ケアの内容や実施手順などについて、保護者に説明</a:t>
            </a:r>
          </a:p>
        </p:txBody>
      </p:sp>
      <p:sp>
        <p:nvSpPr>
          <p:cNvPr id="5" name="四角形: メモ 4">
            <a:extLst>
              <a:ext uri="{FF2B5EF4-FFF2-40B4-BE49-F238E27FC236}">
                <a16:creationId xmlns:a16="http://schemas.microsoft.com/office/drawing/2014/main" id="{2B9346CD-5E5E-4B99-844B-C7D69D3F1351}"/>
              </a:ext>
            </a:extLst>
          </p:cNvPr>
          <p:cNvSpPr/>
          <p:nvPr/>
        </p:nvSpPr>
        <p:spPr>
          <a:xfrm>
            <a:off x="3169920" y="1507512"/>
            <a:ext cx="8686800" cy="725102"/>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保護者は、学校で行う医療的ケアの内容などについて、主治医と相談した上で、学校に実施を申請</a:t>
            </a:r>
          </a:p>
        </p:txBody>
      </p:sp>
      <p:sp>
        <p:nvSpPr>
          <p:cNvPr id="6" name="四角形: メモ 5">
            <a:extLst>
              <a:ext uri="{FF2B5EF4-FFF2-40B4-BE49-F238E27FC236}">
                <a16:creationId xmlns:a16="http://schemas.microsoft.com/office/drawing/2014/main" id="{B42253C6-0CF9-45A7-B8D8-C2EA0559AEC2}"/>
              </a:ext>
            </a:extLst>
          </p:cNvPr>
          <p:cNvSpPr/>
          <p:nvPr/>
        </p:nvSpPr>
        <p:spPr>
          <a:xfrm>
            <a:off x="365761" y="2329943"/>
            <a:ext cx="8996400" cy="648000"/>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学校は、学校で行う医療的ケアの内容や実施者について、校内委員会等で検討し、その結果を保護者に説明（「個別のケア・マニュアル」の作成）</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7" name="四角形: メモ 6">
            <a:extLst>
              <a:ext uri="{FF2B5EF4-FFF2-40B4-BE49-F238E27FC236}">
                <a16:creationId xmlns:a16="http://schemas.microsoft.com/office/drawing/2014/main" id="{C3C2859F-C3CD-4A4B-9ACE-A02DD7F0F1D6}"/>
              </a:ext>
            </a:extLst>
          </p:cNvPr>
          <p:cNvSpPr/>
          <p:nvPr/>
        </p:nvSpPr>
        <p:spPr>
          <a:xfrm>
            <a:off x="3169920" y="4505772"/>
            <a:ext cx="8686799" cy="806898"/>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保護者は、学校で医療的ケアを行うことを同意した場合、学校に「同意書」を提出</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8" name="四角形: メモ 6">
            <a:extLst>
              <a:ext uri="{FF2B5EF4-FFF2-40B4-BE49-F238E27FC236}">
                <a16:creationId xmlns:a16="http://schemas.microsoft.com/office/drawing/2014/main" id="{8F23251F-AD11-43A9-B7A3-841089C54D53}"/>
              </a:ext>
            </a:extLst>
          </p:cNvPr>
          <p:cNvSpPr/>
          <p:nvPr/>
        </p:nvSpPr>
        <p:spPr>
          <a:xfrm rot="10800000" flipV="1">
            <a:off x="3169920" y="3108892"/>
            <a:ext cx="8686800" cy="654274"/>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pPr algn="just"/>
            <a:r>
              <a:rPr lang="ja-JP" altLang="en-US" sz="2000" dirty="0">
                <a:solidFill>
                  <a:schemeClr val="tx1"/>
                </a:solidFill>
                <a:latin typeface="HG丸ｺﾞｼｯｸM-PRO" panose="020F0600000000000000" pitchFamily="50" charset="-128"/>
                <a:ea typeface="HG丸ｺﾞｼｯｸM-PRO" panose="020F0600000000000000" pitchFamily="50" charset="-128"/>
              </a:rPr>
              <a:t>　医療的ケア看護職員は、</a:t>
            </a:r>
            <a:r>
              <a:rPr lang="ja-JP" altLang="en-US" sz="2000" u="sng" dirty="0">
                <a:solidFill>
                  <a:schemeClr val="tx1"/>
                </a:solidFill>
                <a:latin typeface="HG丸ｺﾞｼｯｸM-PRO" panose="020F0600000000000000" pitchFamily="50" charset="-128"/>
                <a:ea typeface="HG丸ｺﾞｼｯｸM-PRO" panose="020F0600000000000000" pitchFamily="50" charset="-128"/>
              </a:rPr>
              <a:t>「指示書」</a:t>
            </a:r>
            <a:r>
              <a:rPr lang="en-US" altLang="ja-JP" sz="1050" u="sng" dirty="0">
                <a:solidFill>
                  <a:schemeClr val="tx1"/>
                </a:solidFill>
                <a:latin typeface="HG丸ｺﾞｼｯｸM-PRO" panose="020F0600000000000000" pitchFamily="50" charset="-128"/>
                <a:ea typeface="HG丸ｺﾞｼｯｸM-PRO" panose="020F0600000000000000" pitchFamily="50" charset="-128"/>
              </a:rPr>
              <a:t>※</a:t>
            </a:r>
            <a:r>
              <a:rPr lang="ja-JP" altLang="en-US" sz="2000" dirty="0">
                <a:solidFill>
                  <a:schemeClr val="tx1"/>
                </a:solidFill>
                <a:latin typeface="HG丸ｺﾞｼｯｸM-PRO" panose="020F0600000000000000" pitchFamily="50" charset="-128"/>
                <a:ea typeface="HG丸ｺﾞｼｯｸM-PRO" panose="020F0600000000000000" pitchFamily="50" charset="-128"/>
              </a:rPr>
              <a:t>により主治医から指示を</a:t>
            </a:r>
            <a:r>
              <a:rPr lang="ja-JP" altLang="en-US" sz="2000" dirty="0" smtClean="0">
                <a:solidFill>
                  <a:schemeClr val="tx1"/>
                </a:solidFill>
                <a:latin typeface="HG丸ｺﾞｼｯｸM-PRO" panose="020F0600000000000000" pitchFamily="50" charset="-128"/>
                <a:ea typeface="HG丸ｺﾞｼｯｸM-PRO" panose="020F0600000000000000" pitchFamily="50" charset="-128"/>
              </a:rPr>
              <a:t>受ける</a:t>
            </a:r>
            <a:endParaRPr lang="en-US" altLang="ja-JP" sz="2000" dirty="0" smtClean="0">
              <a:solidFill>
                <a:schemeClr val="tx1"/>
              </a:solidFill>
              <a:latin typeface="HG丸ｺﾞｼｯｸM-PRO" panose="020F0600000000000000" pitchFamily="50" charset="-128"/>
              <a:ea typeface="HG丸ｺﾞｼｯｸM-PRO" panose="020F0600000000000000" pitchFamily="50" charset="-128"/>
            </a:endParaRPr>
          </a:p>
          <a:p>
            <a:pPr algn="just"/>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6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solidFill>
              </a:rPr>
              <a:t>教員等が特定行為を実施する際には、「介護職員等喀痰吸引等指示書」を使用します。</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9" name="四角形: メモ 7">
            <a:extLst>
              <a:ext uri="{FF2B5EF4-FFF2-40B4-BE49-F238E27FC236}">
                <a16:creationId xmlns:a16="http://schemas.microsoft.com/office/drawing/2014/main" id="{456A8907-C1EF-45B6-8ABC-07B69135B646}"/>
              </a:ext>
            </a:extLst>
          </p:cNvPr>
          <p:cNvSpPr/>
          <p:nvPr/>
        </p:nvSpPr>
        <p:spPr>
          <a:xfrm>
            <a:off x="365761" y="3964960"/>
            <a:ext cx="8996400" cy="394449"/>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学校は、「医療的ケアの内容」や「実施者」等について、保護者に通知</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0" name="矢印: 折線 9">
            <a:extLst>
              <a:ext uri="{FF2B5EF4-FFF2-40B4-BE49-F238E27FC236}">
                <a16:creationId xmlns:a16="http://schemas.microsoft.com/office/drawing/2014/main" id="{D7A12537-D381-4BB7-B788-B1282A8C3D2D}"/>
              </a:ext>
            </a:extLst>
          </p:cNvPr>
          <p:cNvSpPr/>
          <p:nvPr/>
        </p:nvSpPr>
        <p:spPr>
          <a:xfrm rot="5400000">
            <a:off x="9416161" y="2485417"/>
            <a:ext cx="504000" cy="612000"/>
          </a:xfrm>
          <a:prstGeom prst="bentArrow">
            <a:avLst>
              <a:gd name="adj1" fmla="val 25000"/>
              <a:gd name="adj2" fmla="val 35798"/>
              <a:gd name="adj3" fmla="val 31479"/>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1" name="矢印: 折線 10">
            <a:extLst>
              <a:ext uri="{FF2B5EF4-FFF2-40B4-BE49-F238E27FC236}">
                <a16:creationId xmlns:a16="http://schemas.microsoft.com/office/drawing/2014/main" id="{56518526-6720-44C3-AD9B-70D1907095F9}"/>
              </a:ext>
            </a:extLst>
          </p:cNvPr>
          <p:cNvSpPr/>
          <p:nvPr/>
        </p:nvSpPr>
        <p:spPr>
          <a:xfrm rot="5400000" flipV="1">
            <a:off x="2611920" y="3351529"/>
            <a:ext cx="504000" cy="612000"/>
          </a:xfrm>
          <a:prstGeom prst="bentArrow">
            <a:avLst>
              <a:gd name="adj1" fmla="val 25183"/>
              <a:gd name="adj2" fmla="val 31113"/>
              <a:gd name="adj3" fmla="val 32926"/>
              <a:gd name="adj4" fmla="val 36006"/>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2" name="矢印: 折線 11">
            <a:extLst>
              <a:ext uri="{FF2B5EF4-FFF2-40B4-BE49-F238E27FC236}">
                <a16:creationId xmlns:a16="http://schemas.microsoft.com/office/drawing/2014/main" id="{353BE8DC-5495-4363-9883-438A90D8DE14}"/>
              </a:ext>
            </a:extLst>
          </p:cNvPr>
          <p:cNvSpPr/>
          <p:nvPr/>
        </p:nvSpPr>
        <p:spPr>
          <a:xfrm rot="5400000">
            <a:off x="9451165" y="3982776"/>
            <a:ext cx="432719" cy="613273"/>
          </a:xfrm>
          <a:prstGeom prst="bentArrow">
            <a:avLst>
              <a:gd name="adj1" fmla="val 27855"/>
              <a:gd name="adj2" fmla="val 35644"/>
              <a:gd name="adj3" fmla="val 30618"/>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3" name="矢印: 折線 45">
            <a:extLst>
              <a:ext uri="{FF2B5EF4-FFF2-40B4-BE49-F238E27FC236}">
                <a16:creationId xmlns:a16="http://schemas.microsoft.com/office/drawing/2014/main" id="{3232034E-5D1F-4ADB-BABC-A0037EDEB2A2}"/>
              </a:ext>
            </a:extLst>
          </p:cNvPr>
          <p:cNvSpPr/>
          <p:nvPr/>
        </p:nvSpPr>
        <p:spPr>
          <a:xfrm rot="5400000">
            <a:off x="9292589" y="913604"/>
            <a:ext cx="504000" cy="612000"/>
          </a:xfrm>
          <a:prstGeom prst="bentArrow">
            <a:avLst>
              <a:gd name="adj1" fmla="val 27855"/>
              <a:gd name="adj2" fmla="val 35644"/>
              <a:gd name="adj3" fmla="val 30618"/>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4" name="矢印: 折線 42">
            <a:extLst>
              <a:ext uri="{FF2B5EF4-FFF2-40B4-BE49-F238E27FC236}">
                <a16:creationId xmlns:a16="http://schemas.microsoft.com/office/drawing/2014/main" id="{1C558BA6-CECF-4396-BF7A-A2C5BA8C3AA0}"/>
              </a:ext>
            </a:extLst>
          </p:cNvPr>
          <p:cNvSpPr/>
          <p:nvPr/>
        </p:nvSpPr>
        <p:spPr>
          <a:xfrm rot="5400000" flipV="1">
            <a:off x="2611920" y="1743874"/>
            <a:ext cx="504000" cy="612000"/>
          </a:xfrm>
          <a:prstGeom prst="bentArrow">
            <a:avLst>
              <a:gd name="adj1" fmla="val 25183"/>
              <a:gd name="adj2" fmla="val 31113"/>
              <a:gd name="adj3" fmla="val 32926"/>
              <a:gd name="adj4" fmla="val 36006"/>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7" name="角丸四角形 8">
            <a:extLst>
              <a:ext uri="{FF2B5EF4-FFF2-40B4-BE49-F238E27FC236}">
                <a16:creationId xmlns:a16="http://schemas.microsoft.com/office/drawing/2014/main" id="{AFB26275-7C1A-4642-9A9D-9EA41AC5CE3C}"/>
              </a:ext>
            </a:extLst>
          </p:cNvPr>
          <p:cNvSpPr/>
          <p:nvPr/>
        </p:nvSpPr>
        <p:spPr>
          <a:xfrm>
            <a:off x="4429620" y="5459033"/>
            <a:ext cx="2966999" cy="39445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ysClr val="windowText" lastClr="000000"/>
                </a:solidFill>
              </a:rPr>
              <a:t>医療的ケアの開始</a:t>
            </a:r>
          </a:p>
        </p:txBody>
      </p:sp>
    </p:spTree>
    <p:extLst>
      <p:ext uri="{BB962C8B-B14F-4D97-AF65-F5344CB8AC3E}">
        <p14:creationId xmlns:p14="http://schemas.microsoft.com/office/powerpoint/2010/main" val="40054973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角丸四角形 47"/>
          <p:cNvSpPr/>
          <p:nvPr/>
        </p:nvSpPr>
        <p:spPr>
          <a:xfrm>
            <a:off x="335280" y="2672973"/>
            <a:ext cx="11521440" cy="2262842"/>
          </a:xfrm>
          <a:prstGeom prst="roundRect">
            <a:avLst>
              <a:gd name="adj" fmla="val 6787"/>
            </a:avLst>
          </a:prstGeom>
        </p:spPr>
        <p:style>
          <a:lnRef idx="2">
            <a:schemeClr val="accent6"/>
          </a:lnRef>
          <a:fillRef idx="1">
            <a:schemeClr val="lt1"/>
          </a:fillRef>
          <a:effectRef idx="0">
            <a:schemeClr val="accent6"/>
          </a:effectRef>
          <a:fontRef idx="minor">
            <a:schemeClr val="dk1"/>
          </a:fontRef>
        </p:style>
        <p:txBody>
          <a:bodyPr rtlCol="0" anchor="t"/>
          <a:lstStyle/>
          <a:p>
            <a:endParaRPr lang="en-US" altLang="ja-JP" sz="2400" b="1" dirty="0"/>
          </a:p>
          <a:p>
            <a:r>
              <a:rPr lang="ja-JP" altLang="en-US" sz="2400" b="1" dirty="0"/>
              <a:t>☆　医療的ケア看護職員は、その専門性を活かして医療的</a:t>
            </a:r>
            <a:r>
              <a:rPr lang="ja-JP" altLang="en-US" sz="2400" b="1" dirty="0" smtClean="0"/>
              <a:t>ケアを</a:t>
            </a:r>
            <a:r>
              <a:rPr lang="ja-JP" altLang="en-US" sz="2400" b="1" dirty="0"/>
              <a:t>進め、教員が</a:t>
            </a:r>
            <a:r>
              <a:rPr lang="ja-JP" altLang="en-US" sz="2400" b="1" dirty="0" err="1" smtClean="0"/>
              <a:t>そ</a:t>
            </a:r>
            <a:endParaRPr lang="en-US" altLang="ja-JP" sz="2400" b="1" dirty="0" smtClean="0"/>
          </a:p>
          <a:p>
            <a:r>
              <a:rPr lang="ja-JP" altLang="en-US" sz="2400" b="1" dirty="0" smtClean="0"/>
              <a:t>　の専門性</a:t>
            </a:r>
            <a:r>
              <a:rPr lang="ja-JP" altLang="en-US" sz="2400" b="1" dirty="0"/>
              <a:t>を活かしてサポートする。</a:t>
            </a:r>
            <a:endParaRPr lang="en-US" altLang="ja-JP" sz="2400" b="1" dirty="0"/>
          </a:p>
          <a:p>
            <a:endParaRPr lang="en-US" altLang="ja-JP" sz="1200" b="1" dirty="0"/>
          </a:p>
          <a:p>
            <a:r>
              <a:rPr lang="ja-JP" altLang="en-US" sz="2400" b="1" dirty="0"/>
              <a:t>☆　教員は、その専門性を活かして授業を進め、医療的ケア</a:t>
            </a:r>
            <a:r>
              <a:rPr lang="ja-JP" altLang="en-US" sz="2400" b="1" dirty="0" smtClean="0"/>
              <a:t>看護</a:t>
            </a:r>
            <a:r>
              <a:rPr lang="ja-JP" altLang="en-US" sz="2400" b="1" dirty="0"/>
              <a:t>職員が、その</a:t>
            </a:r>
            <a:r>
              <a:rPr lang="ja-JP" altLang="en-US" sz="2400" b="1" dirty="0" smtClean="0"/>
              <a:t>専</a:t>
            </a:r>
            <a:endParaRPr lang="en-US" altLang="ja-JP" sz="2400" b="1" dirty="0" smtClean="0"/>
          </a:p>
          <a:p>
            <a:r>
              <a:rPr lang="ja-JP" altLang="en-US" sz="2400" b="1" dirty="0" smtClean="0"/>
              <a:t>　門性</a:t>
            </a:r>
            <a:r>
              <a:rPr lang="ja-JP" altLang="en-US" sz="2400" b="1" dirty="0"/>
              <a:t>を活かしてサポートする。</a:t>
            </a:r>
          </a:p>
        </p:txBody>
      </p:sp>
      <p:sp>
        <p:nvSpPr>
          <p:cNvPr id="2" name="タイトル 1"/>
          <p:cNvSpPr>
            <a:spLocks noGrp="1"/>
          </p:cNvSpPr>
          <p:nvPr>
            <p:ph type="title"/>
          </p:nvPr>
        </p:nvSpPr>
        <p:spPr>
          <a:xfrm>
            <a:off x="335280" y="255711"/>
            <a:ext cx="11521440" cy="907791"/>
          </a:xfrm>
        </p:spPr>
        <p:txBody>
          <a:bodyPr>
            <a:normAutofit fontScale="90000"/>
          </a:bodyPr>
          <a:lstStyle/>
          <a:p>
            <a:r>
              <a:rPr lang="ja-JP" altLang="en-US" sz="3600" dirty="0">
                <a:latin typeface="ＭＳ ゴシック" panose="020B0609070205080204" pitchFamily="49" charset="-128"/>
                <a:ea typeface="ＭＳ ゴシック" panose="020B0609070205080204" pitchFamily="49" charset="-128"/>
              </a:rPr>
              <a:t>　医療的ケアが必要な子どもたち</a:t>
            </a:r>
            <a:r>
              <a:rPr lang="ja-JP" altLang="en-US" sz="3600" dirty="0" smtClean="0">
                <a:latin typeface="ＭＳ ゴシック" panose="020B0609070205080204" pitchFamily="49" charset="-128"/>
                <a:ea typeface="ＭＳ ゴシック" panose="020B0609070205080204" pitchFamily="49" charset="-128"/>
              </a:rPr>
              <a:t>が安全</a:t>
            </a:r>
            <a:r>
              <a:rPr lang="ja-JP" altLang="en-US" sz="3600" dirty="0">
                <a:latin typeface="ＭＳ ゴシック" panose="020B0609070205080204" pitchFamily="49" charset="-128"/>
                <a:ea typeface="ＭＳ ゴシック" panose="020B0609070205080204" pitchFamily="49" charset="-128"/>
              </a:rPr>
              <a:t>に学習できる環境をつくるために</a:t>
            </a:r>
            <a:endParaRPr kumimoji="1" lang="ja-JP" altLang="en-US" sz="3600" dirty="0">
              <a:latin typeface="ＭＳ ゴシック" panose="020B0609070205080204" pitchFamily="49" charset="-128"/>
              <a:ea typeface="ＭＳ ゴシック" panose="020B0609070205080204" pitchFamily="49" charset="-128"/>
            </a:endParaRPr>
          </a:p>
        </p:txBody>
      </p:sp>
      <p:sp>
        <p:nvSpPr>
          <p:cNvPr id="49" name="下矢印 48"/>
          <p:cNvSpPr/>
          <p:nvPr/>
        </p:nvSpPr>
        <p:spPr>
          <a:xfrm>
            <a:off x="5520163" y="4935815"/>
            <a:ext cx="1197033" cy="3584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0" name="円/楕円 49"/>
          <p:cNvSpPr/>
          <p:nvPr/>
        </p:nvSpPr>
        <p:spPr>
          <a:xfrm>
            <a:off x="502921" y="5361110"/>
            <a:ext cx="11353799" cy="9806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u="sng" dirty="0">
                <a:latin typeface="+mn-ea"/>
              </a:rPr>
              <a:t>教員と医療的ケア看護職員双方がその専門性</a:t>
            </a:r>
            <a:r>
              <a:rPr lang="ja-JP" altLang="en-US" sz="2000" b="1" u="sng" dirty="0" smtClean="0">
                <a:latin typeface="+mn-ea"/>
              </a:rPr>
              <a:t>を発揮して</a:t>
            </a:r>
            <a:endParaRPr lang="en-US" altLang="ja-JP" sz="2000" b="1" u="sng" dirty="0" smtClean="0">
              <a:latin typeface="+mn-ea"/>
            </a:endParaRPr>
          </a:p>
          <a:p>
            <a:pPr algn="ctr"/>
            <a:r>
              <a:rPr lang="ja-JP" altLang="en-US" sz="2000" b="1" u="sng" dirty="0" smtClean="0">
                <a:latin typeface="+mn-ea"/>
              </a:rPr>
              <a:t>児童</a:t>
            </a:r>
            <a:r>
              <a:rPr lang="ja-JP" altLang="en-US" sz="2000" b="1" u="sng" dirty="0">
                <a:latin typeface="+mn-ea"/>
              </a:rPr>
              <a:t>生徒の成長・発達を最大限に促す。</a:t>
            </a:r>
          </a:p>
        </p:txBody>
      </p:sp>
      <p:grpSp>
        <p:nvGrpSpPr>
          <p:cNvPr id="55" name="グループ化 54"/>
          <p:cNvGrpSpPr/>
          <p:nvPr/>
        </p:nvGrpSpPr>
        <p:grpSpPr>
          <a:xfrm>
            <a:off x="2560320" y="1145782"/>
            <a:ext cx="7372184" cy="1958834"/>
            <a:chOff x="955964" y="1040352"/>
            <a:chExt cx="7543980" cy="1958834"/>
          </a:xfrm>
        </p:grpSpPr>
        <p:grpSp>
          <p:nvGrpSpPr>
            <p:cNvPr id="54" name="グループ化 53"/>
            <p:cNvGrpSpPr/>
            <p:nvPr/>
          </p:nvGrpSpPr>
          <p:grpSpPr>
            <a:xfrm>
              <a:off x="955964" y="1040352"/>
              <a:ext cx="3108960" cy="1958834"/>
              <a:chOff x="955964" y="1040352"/>
              <a:chExt cx="3108960" cy="1958834"/>
            </a:xfrm>
          </p:grpSpPr>
          <p:sp>
            <p:nvSpPr>
              <p:cNvPr id="4" name="角丸四角形 3"/>
              <p:cNvSpPr/>
              <p:nvPr/>
            </p:nvSpPr>
            <p:spPr>
              <a:xfrm>
                <a:off x="955964" y="1040352"/>
                <a:ext cx="3108960" cy="8478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b="1" dirty="0"/>
                  <a:t>教育活動</a:t>
                </a:r>
              </a:p>
            </p:txBody>
          </p:sp>
          <p:pic>
            <p:nvPicPr>
              <p:cNvPr id="45" name="図 44"/>
              <p:cNvPicPr>
                <a:picLocks noChangeAspect="1"/>
              </p:cNvPicPr>
              <p:nvPr/>
            </p:nvPicPr>
            <p:blipFill>
              <a:blip r:embed="rId3"/>
              <a:stretch>
                <a:fillRect/>
              </a:stretch>
            </p:blipFill>
            <p:spPr>
              <a:xfrm>
                <a:off x="2116705" y="1675699"/>
                <a:ext cx="787478" cy="1013731"/>
              </a:xfrm>
              <a:prstGeom prst="rect">
                <a:avLst/>
              </a:prstGeom>
            </p:spPr>
          </p:pic>
          <p:sp>
            <p:nvSpPr>
              <p:cNvPr id="46" name="テキスト ボックス 45"/>
              <p:cNvSpPr txBox="1"/>
              <p:nvPr/>
            </p:nvSpPr>
            <p:spPr>
              <a:xfrm>
                <a:off x="1579419" y="2629854"/>
                <a:ext cx="1862051" cy="369332"/>
              </a:xfrm>
              <a:prstGeom prst="rect">
                <a:avLst/>
              </a:prstGeom>
              <a:noFill/>
            </p:spPr>
            <p:txBody>
              <a:bodyPr wrap="square" rtlCol="0">
                <a:spAutoFit/>
              </a:bodyPr>
              <a:lstStyle/>
              <a:p>
                <a:pPr algn="ctr"/>
                <a:r>
                  <a:rPr lang="ja-JP" altLang="en-US" dirty="0">
                    <a:solidFill>
                      <a:schemeClr val="tx2"/>
                    </a:solidFill>
                    <a:latin typeface="HG丸ｺﾞｼｯｸM-PRO" panose="020F0600000000000000" pitchFamily="50" charset="-128"/>
                    <a:ea typeface="HG丸ｺﾞｼｯｸM-PRO" panose="020F0600000000000000" pitchFamily="50" charset="-128"/>
                  </a:rPr>
                  <a:t>教員の専門性</a:t>
                </a:r>
              </a:p>
            </p:txBody>
          </p:sp>
        </p:grpSp>
        <p:grpSp>
          <p:nvGrpSpPr>
            <p:cNvPr id="53" name="グループ化 52"/>
            <p:cNvGrpSpPr/>
            <p:nvPr/>
          </p:nvGrpSpPr>
          <p:grpSpPr>
            <a:xfrm>
              <a:off x="5061006" y="1040352"/>
              <a:ext cx="3438938" cy="1958834"/>
              <a:chOff x="5061006" y="1040352"/>
              <a:chExt cx="3438938" cy="1958834"/>
            </a:xfrm>
          </p:grpSpPr>
          <p:sp>
            <p:nvSpPr>
              <p:cNvPr id="5" name="角丸四角形 4"/>
              <p:cNvSpPr/>
              <p:nvPr/>
            </p:nvSpPr>
            <p:spPr>
              <a:xfrm>
                <a:off x="5261957" y="1040352"/>
                <a:ext cx="3108960" cy="84789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400" b="1" dirty="0"/>
                  <a:t>医療的ケア</a:t>
                </a:r>
              </a:p>
            </p:txBody>
          </p:sp>
          <p:pic>
            <p:nvPicPr>
              <p:cNvPr id="44" name="図 43"/>
              <p:cNvPicPr>
                <a:picLocks noChangeAspect="1"/>
              </p:cNvPicPr>
              <p:nvPr/>
            </p:nvPicPr>
            <p:blipFill>
              <a:blip r:embed="rId4"/>
              <a:stretch>
                <a:fillRect/>
              </a:stretch>
            </p:blipFill>
            <p:spPr>
              <a:xfrm>
                <a:off x="6435474" y="1677888"/>
                <a:ext cx="761926" cy="1014141"/>
              </a:xfrm>
              <a:prstGeom prst="rect">
                <a:avLst/>
              </a:prstGeom>
            </p:spPr>
          </p:pic>
          <p:sp>
            <p:nvSpPr>
              <p:cNvPr id="47" name="テキスト ボックス 46"/>
              <p:cNvSpPr txBox="1"/>
              <p:nvPr/>
            </p:nvSpPr>
            <p:spPr>
              <a:xfrm>
                <a:off x="5061006" y="2629854"/>
                <a:ext cx="3438938" cy="369332"/>
              </a:xfrm>
              <a:prstGeom prst="rect">
                <a:avLst/>
              </a:prstGeom>
              <a:noFill/>
            </p:spPr>
            <p:txBody>
              <a:bodyPr wrap="square" rtlCol="0">
                <a:spAutoFit/>
              </a:bodyPr>
              <a:lstStyle/>
              <a:p>
                <a:pPr algn="ctr"/>
                <a:r>
                  <a:rPr lang="ja-JP" altLang="en-US" dirty="0">
                    <a:solidFill>
                      <a:schemeClr val="tx2"/>
                    </a:solidFill>
                    <a:latin typeface="HG丸ｺﾞｼｯｸM-PRO" panose="020F0600000000000000" pitchFamily="50" charset="-128"/>
                    <a:ea typeface="HG丸ｺﾞｼｯｸM-PRO" panose="020F0600000000000000" pitchFamily="50" charset="-128"/>
                  </a:rPr>
                  <a:t>医療的ケア看護職員の専門性</a:t>
                </a:r>
              </a:p>
            </p:txBody>
          </p:sp>
        </p:grpSp>
        <p:sp>
          <p:nvSpPr>
            <p:cNvPr id="51" name="左右矢印 50"/>
            <p:cNvSpPr/>
            <p:nvPr/>
          </p:nvSpPr>
          <p:spPr>
            <a:xfrm>
              <a:off x="3956858" y="1163899"/>
              <a:ext cx="1413164" cy="689405"/>
            </a:xfrm>
            <a:prstGeom prst="leftRightArrow">
              <a:avLst>
                <a:gd name="adj1" fmla="val 50000"/>
                <a:gd name="adj2" fmla="val 355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52" name="テキスト ボックス 51"/>
          <p:cNvSpPr txBox="1"/>
          <p:nvPr/>
        </p:nvSpPr>
        <p:spPr>
          <a:xfrm>
            <a:off x="5389418" y="1945182"/>
            <a:ext cx="1413164" cy="369332"/>
          </a:xfrm>
          <a:prstGeom prst="rect">
            <a:avLst/>
          </a:prstGeom>
          <a:noFill/>
        </p:spPr>
        <p:txBody>
          <a:bodyPr wrap="square" rtlCol="0">
            <a:spAutoFit/>
          </a:bodyPr>
          <a:lstStyle/>
          <a:p>
            <a:pPr algn="ctr"/>
            <a:r>
              <a:rPr lang="ja-JP" altLang="en-US" b="1" dirty="0"/>
              <a:t>密接に関連</a:t>
            </a:r>
          </a:p>
        </p:txBody>
      </p:sp>
      <p:sp>
        <p:nvSpPr>
          <p:cNvPr id="17" name="テキスト ボックス 16"/>
          <p:cNvSpPr txBox="1"/>
          <p:nvPr/>
        </p:nvSpPr>
        <p:spPr>
          <a:xfrm>
            <a:off x="3169577" y="6459236"/>
            <a:ext cx="8892208" cy="307777"/>
          </a:xfrm>
          <a:prstGeom prst="rect">
            <a:avLst/>
          </a:prstGeom>
          <a:noFill/>
        </p:spPr>
        <p:txBody>
          <a:bodyPr wrap="square" rtlCol="0">
            <a:spAutoFit/>
          </a:bodyPr>
          <a:lstStyle/>
          <a:p>
            <a:r>
              <a:rPr lang="ja-JP" altLang="en-US" sz="1400" dirty="0"/>
              <a:t>平成</a:t>
            </a:r>
            <a:r>
              <a:rPr lang="en-US" altLang="ja-JP" sz="1400" dirty="0"/>
              <a:t>29</a:t>
            </a:r>
            <a:r>
              <a:rPr lang="ja-JP" altLang="en-US" sz="1400" dirty="0"/>
              <a:t>年度特別支援学校における医療的ケアに関する連絡協議会資料より一部改変（平成</a:t>
            </a:r>
            <a:r>
              <a:rPr lang="en-US" altLang="ja-JP" sz="1400" dirty="0"/>
              <a:t>29</a:t>
            </a:r>
            <a:r>
              <a:rPr lang="ja-JP" altLang="en-US" sz="1400" dirty="0"/>
              <a:t>年）文部科学省</a:t>
            </a:r>
          </a:p>
        </p:txBody>
      </p:sp>
    </p:spTree>
    <p:extLst>
      <p:ext uri="{BB962C8B-B14F-4D97-AF65-F5344CB8AC3E}">
        <p14:creationId xmlns:p14="http://schemas.microsoft.com/office/powerpoint/2010/main" val="2452763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21920" y="28409"/>
            <a:ext cx="9144000" cy="764704"/>
          </a:xfrm>
          <a:prstGeom prst="rect">
            <a:avLst/>
          </a:prstGeom>
          <a:noFill/>
          <a:ln w="25400" cap="flat" cmpd="sng" algn="ctr">
            <a:noFill/>
            <a:prstDash val="solid"/>
          </a:ln>
          <a:effectLst/>
        </p:spPr>
        <p:txBody>
          <a:bodyPr anchor="ctr"/>
          <a:lstStyle/>
          <a:p>
            <a:pPr>
              <a:defRPr/>
            </a:pPr>
            <a:r>
              <a:rPr kumimoji="0" lang="ja-JP" altLang="en-US" sz="3200" kern="0" dirty="0">
                <a:solidFill>
                  <a:sysClr val="windowText" lastClr="000000"/>
                </a:solidFill>
                <a:latin typeface="ＭＳ ゴシック"/>
                <a:ea typeface="ＭＳ ゴシック"/>
              </a:rPr>
              <a:t>　医療的ケアとは</a:t>
            </a:r>
          </a:p>
        </p:txBody>
      </p:sp>
      <p:sp>
        <p:nvSpPr>
          <p:cNvPr id="7" name="角丸四角形 6"/>
          <p:cNvSpPr/>
          <p:nvPr/>
        </p:nvSpPr>
        <p:spPr>
          <a:xfrm>
            <a:off x="579120" y="1783080"/>
            <a:ext cx="11003279" cy="4629563"/>
          </a:xfrm>
          <a:prstGeom prst="roundRect">
            <a:avLst>
              <a:gd name="adj" fmla="val 8420"/>
            </a:avLst>
          </a:prstGeom>
        </p:spPr>
        <p:style>
          <a:lnRef idx="2">
            <a:schemeClr val="accent4"/>
          </a:lnRef>
          <a:fillRef idx="1">
            <a:schemeClr val="lt1"/>
          </a:fillRef>
          <a:effectRef idx="0">
            <a:schemeClr val="accent4"/>
          </a:effectRef>
          <a:fontRef idx="minor">
            <a:schemeClr val="dk1"/>
          </a:fontRef>
        </p:style>
        <p:txBody>
          <a:bodyPr rtlCol="0" anchor="t"/>
          <a:lstStyle/>
          <a:p>
            <a:r>
              <a:rPr lang="ja-JP" altLang="en-US" sz="1600" dirty="0"/>
              <a:t>　</a:t>
            </a:r>
            <a:endParaRPr lang="en-US" altLang="ja-JP" sz="1600" dirty="0" smtClean="0"/>
          </a:p>
          <a:p>
            <a:r>
              <a:rPr lang="ja-JP" altLang="en-US" sz="1600" dirty="0" smtClean="0"/>
              <a:t>　</a:t>
            </a:r>
            <a:r>
              <a:rPr lang="ja-JP" altLang="en-US" dirty="0" smtClean="0"/>
              <a:t>医師</a:t>
            </a:r>
            <a:r>
              <a:rPr lang="ja-JP" altLang="en-US" dirty="0"/>
              <a:t>の医学的判断及び技術をもってするのでなければ人体に危害を及ぼし、または危害を及ぼすおそれのある行為。医療関係の資格を保有しない者は行ってはいけない。</a:t>
            </a:r>
          </a:p>
        </p:txBody>
      </p:sp>
      <p:sp>
        <p:nvSpPr>
          <p:cNvPr id="9" name="角丸四角形 8"/>
          <p:cNvSpPr/>
          <p:nvPr/>
        </p:nvSpPr>
        <p:spPr>
          <a:xfrm>
            <a:off x="4650612" y="1509742"/>
            <a:ext cx="2860293" cy="47061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800" b="1" dirty="0"/>
              <a:t>医行為</a:t>
            </a:r>
          </a:p>
        </p:txBody>
      </p:sp>
      <p:sp>
        <p:nvSpPr>
          <p:cNvPr id="10" name="角丸四角形 9"/>
          <p:cNvSpPr/>
          <p:nvPr/>
        </p:nvSpPr>
        <p:spPr>
          <a:xfrm>
            <a:off x="883920" y="3214255"/>
            <a:ext cx="10454640" cy="3119044"/>
          </a:xfrm>
          <a:prstGeom prst="roundRect">
            <a:avLst>
              <a:gd name="adj" fmla="val 6510"/>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角丸四角形 10"/>
          <p:cNvSpPr/>
          <p:nvPr/>
        </p:nvSpPr>
        <p:spPr>
          <a:xfrm>
            <a:off x="3352855" y="2896080"/>
            <a:ext cx="5516768" cy="573001"/>
          </a:xfrm>
          <a:prstGeom prst="roundRect">
            <a:avLst/>
          </a:prstGeom>
          <a:solidFill>
            <a:srgbClr val="FFFFFF"/>
          </a:solidFill>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800" b="1" dirty="0"/>
              <a:t>学校における医療的ケア</a:t>
            </a:r>
          </a:p>
        </p:txBody>
      </p:sp>
      <p:sp>
        <p:nvSpPr>
          <p:cNvPr id="12" name="正方形/長方形 11"/>
          <p:cNvSpPr/>
          <p:nvPr/>
        </p:nvSpPr>
        <p:spPr>
          <a:xfrm>
            <a:off x="1336953" y="3723907"/>
            <a:ext cx="5063847" cy="246842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dirty="0">
              <a:solidFill>
                <a:schemeClr val="tx1"/>
              </a:solidFill>
            </a:endParaRPr>
          </a:p>
          <a:p>
            <a:r>
              <a:rPr lang="ja-JP" altLang="en-US" sz="2000" dirty="0">
                <a:solidFill>
                  <a:schemeClr val="tx1"/>
                </a:solidFill>
              </a:rPr>
              <a:t>・口腔内の喀痰吸引</a:t>
            </a:r>
            <a:endParaRPr lang="en-US" altLang="ja-JP" sz="2000" dirty="0">
              <a:solidFill>
                <a:schemeClr val="tx1"/>
              </a:solidFill>
            </a:endParaRPr>
          </a:p>
          <a:p>
            <a:r>
              <a:rPr lang="ja-JP" altLang="en-US" sz="2000" dirty="0">
                <a:solidFill>
                  <a:schemeClr val="tx1"/>
                </a:solidFill>
              </a:rPr>
              <a:t>・鼻腔内の喀痰吸引</a:t>
            </a:r>
            <a:endParaRPr lang="en-US" altLang="ja-JP" sz="2000" dirty="0">
              <a:solidFill>
                <a:schemeClr val="tx1"/>
              </a:solidFill>
            </a:endParaRPr>
          </a:p>
          <a:p>
            <a:r>
              <a:rPr lang="ja-JP" altLang="en-US" sz="2000" dirty="0">
                <a:solidFill>
                  <a:schemeClr val="tx1"/>
                </a:solidFill>
              </a:rPr>
              <a:t>・気管カニューレ内の喀痰吸引</a:t>
            </a:r>
            <a:endParaRPr lang="en-US" altLang="ja-JP" sz="2000" dirty="0">
              <a:solidFill>
                <a:schemeClr val="tx1"/>
              </a:solidFill>
            </a:endParaRPr>
          </a:p>
          <a:p>
            <a:r>
              <a:rPr lang="ja-JP" altLang="en-US" sz="2000" dirty="0">
                <a:solidFill>
                  <a:schemeClr val="tx1"/>
                </a:solidFill>
              </a:rPr>
              <a:t>・胃ろう又は腸ろうによる経管栄養</a:t>
            </a:r>
            <a:endParaRPr lang="en-US" altLang="ja-JP" sz="2000" dirty="0">
              <a:solidFill>
                <a:schemeClr val="tx1"/>
              </a:solidFill>
            </a:endParaRPr>
          </a:p>
          <a:p>
            <a:r>
              <a:rPr lang="ja-JP" altLang="en-US" sz="2000" dirty="0">
                <a:solidFill>
                  <a:schemeClr val="tx1"/>
                </a:solidFill>
              </a:rPr>
              <a:t>・経鼻経管栄養</a:t>
            </a:r>
          </a:p>
        </p:txBody>
      </p:sp>
      <p:sp>
        <p:nvSpPr>
          <p:cNvPr id="13" name="正方形/長方形 12"/>
          <p:cNvSpPr/>
          <p:nvPr/>
        </p:nvSpPr>
        <p:spPr>
          <a:xfrm>
            <a:off x="1295387" y="3531357"/>
            <a:ext cx="3990515" cy="44083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教員等による特定行為</a:t>
            </a:r>
            <a:r>
              <a:rPr lang="en-US" altLang="ja-JP" sz="1600" b="1" dirty="0">
                <a:solidFill>
                  <a:schemeClr val="tx1"/>
                </a:solidFill>
              </a:rPr>
              <a:t>※</a:t>
            </a:r>
            <a:endParaRPr lang="ja-JP" altLang="en-US" sz="2000" b="1" dirty="0">
              <a:solidFill>
                <a:schemeClr val="tx1"/>
              </a:solidFill>
            </a:endParaRPr>
          </a:p>
        </p:txBody>
      </p:sp>
      <p:sp>
        <p:nvSpPr>
          <p:cNvPr id="14" name="テキスト ボックス 13"/>
          <p:cNvSpPr txBox="1"/>
          <p:nvPr/>
        </p:nvSpPr>
        <p:spPr>
          <a:xfrm>
            <a:off x="1442884" y="5586858"/>
            <a:ext cx="2673675" cy="523220"/>
          </a:xfrm>
          <a:prstGeom prst="rect">
            <a:avLst/>
          </a:prstGeom>
          <a:noFill/>
        </p:spPr>
        <p:txBody>
          <a:bodyPr wrap="square" rtlCol="0">
            <a:spAutoFit/>
          </a:bodyPr>
          <a:lstStyle/>
          <a:p>
            <a:pPr marL="133350" indent="-266700"/>
            <a:r>
              <a:rPr lang="en-US" altLang="ja-JP" sz="1400" dirty="0"/>
              <a:t>※</a:t>
            </a:r>
            <a:r>
              <a:rPr lang="ja-JP" altLang="en-US" sz="1400" dirty="0"/>
              <a:t>認定された教員等が登録特定行為事業者において実施可</a:t>
            </a:r>
          </a:p>
        </p:txBody>
      </p:sp>
      <p:sp>
        <p:nvSpPr>
          <p:cNvPr id="15" name="角丸四角形 14"/>
          <p:cNvSpPr/>
          <p:nvPr/>
        </p:nvSpPr>
        <p:spPr>
          <a:xfrm>
            <a:off x="6783480" y="3531357"/>
            <a:ext cx="4189319" cy="14703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ja-JP" altLang="en-US" sz="2000" dirty="0"/>
              <a:t>教員等による特定</a:t>
            </a:r>
            <a:r>
              <a:rPr lang="ja-JP" altLang="en-US" sz="2000" dirty="0" smtClean="0"/>
              <a:t>行為以外</a:t>
            </a:r>
            <a:r>
              <a:rPr lang="ja-JP" altLang="en-US" sz="2000" dirty="0"/>
              <a:t>の</a:t>
            </a:r>
            <a:endParaRPr lang="en-US" altLang="ja-JP" sz="2000" dirty="0"/>
          </a:p>
          <a:p>
            <a:pPr algn="ctr">
              <a:lnSpc>
                <a:spcPts val="2200"/>
              </a:lnSpc>
            </a:pPr>
            <a:r>
              <a:rPr lang="ja-JP" altLang="en-US" sz="2000" dirty="0"/>
              <a:t>学校で行われて</a:t>
            </a:r>
            <a:r>
              <a:rPr lang="ja-JP" altLang="en-US" sz="2000" dirty="0" smtClean="0"/>
              <a:t>いる医</a:t>
            </a:r>
            <a:r>
              <a:rPr lang="ja-JP" altLang="en-US" sz="2000" dirty="0"/>
              <a:t>行為</a:t>
            </a:r>
            <a:endParaRPr lang="en-US" altLang="ja-JP" sz="2000" dirty="0"/>
          </a:p>
          <a:p>
            <a:pPr algn="ctr">
              <a:lnSpc>
                <a:spcPts val="2200"/>
              </a:lnSpc>
            </a:pPr>
            <a:r>
              <a:rPr lang="ja-JP" altLang="en-US" sz="2000" dirty="0"/>
              <a:t>（医療的ケア看護職員が実施）</a:t>
            </a:r>
          </a:p>
        </p:txBody>
      </p:sp>
      <p:sp>
        <p:nvSpPr>
          <p:cNvPr id="16" name="大かっこ 15"/>
          <p:cNvSpPr/>
          <p:nvPr/>
        </p:nvSpPr>
        <p:spPr>
          <a:xfrm>
            <a:off x="6887821" y="5343185"/>
            <a:ext cx="4084978" cy="800378"/>
          </a:xfrm>
          <a:prstGeom prst="bracketPair">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400" dirty="0"/>
              <a:t>本人や家族の者が医行為を行う場合は違法性が阻却されることがあるとされている</a:t>
            </a:r>
          </a:p>
        </p:txBody>
      </p:sp>
      <p:sp>
        <p:nvSpPr>
          <p:cNvPr id="17" name="テキスト ボックス 16"/>
          <p:cNvSpPr txBox="1"/>
          <p:nvPr/>
        </p:nvSpPr>
        <p:spPr>
          <a:xfrm>
            <a:off x="8949728" y="6496512"/>
            <a:ext cx="2632671" cy="307777"/>
          </a:xfrm>
          <a:prstGeom prst="rect">
            <a:avLst/>
          </a:prstGeom>
          <a:noFill/>
        </p:spPr>
        <p:txBody>
          <a:bodyPr wrap="square" rtlCol="0">
            <a:spAutoFit/>
          </a:bodyPr>
          <a:lstStyle/>
          <a:p>
            <a:pPr algn="r"/>
            <a:r>
              <a:rPr lang="ja-JP" altLang="en-US" sz="1400" dirty="0"/>
              <a:t>文部科学省（平成</a:t>
            </a:r>
            <a:r>
              <a:rPr lang="en-US" altLang="ja-JP" sz="1400" dirty="0"/>
              <a:t>31</a:t>
            </a:r>
            <a:r>
              <a:rPr lang="ja-JP" altLang="en-US" sz="1400" dirty="0"/>
              <a:t>年）</a:t>
            </a:r>
          </a:p>
        </p:txBody>
      </p:sp>
      <p:pic>
        <p:nvPicPr>
          <p:cNvPr id="18" name="Picture 2" descr="ããã®å¸å¼ã®ã¤ã©ã¹ãï¼ç·æ§ï¼">
            <a:extLst>
              <a:ext uri="{FF2B5EF4-FFF2-40B4-BE49-F238E27FC236}">
                <a16:creationId xmlns:a16="http://schemas.microsoft.com/office/drawing/2014/main" id="{A79FA632-F52B-4615-9D67-A1C0CFAB5B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8959" y="5172973"/>
            <a:ext cx="1016943" cy="86779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èããã®ã¤ã©ã¹ãï¼å­ä¾ï¼">
            <a:extLst>
              <a:ext uri="{FF2B5EF4-FFF2-40B4-BE49-F238E27FC236}">
                <a16:creationId xmlns:a16="http://schemas.microsoft.com/office/drawing/2014/main" id="{17EC9ED3-C7E6-4CC9-98B2-AD2F2E1B689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5516" y="5001690"/>
            <a:ext cx="1016944" cy="1108388"/>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441960" y="738909"/>
            <a:ext cx="11338559" cy="830997"/>
          </a:xfrm>
          <a:prstGeom prst="rect">
            <a:avLst/>
          </a:prstGeom>
        </p:spPr>
        <p:txBody>
          <a:bodyPr wrap="square">
            <a:spAutoFit/>
          </a:bodyPr>
          <a:lstStyle/>
          <a:p>
            <a:r>
              <a:rPr lang="ja-JP" altLang="en-US" sz="2400" dirty="0"/>
              <a:t>　「一般的に学校や在宅等で日常的に行われている、痰の吸引・経管栄養・気管切開部の衛生管理等の医行為」を指すもの</a:t>
            </a:r>
          </a:p>
        </p:txBody>
      </p:sp>
    </p:spTree>
    <p:extLst>
      <p:ext uri="{BB962C8B-B14F-4D97-AF65-F5344CB8AC3E}">
        <p14:creationId xmlns:p14="http://schemas.microsoft.com/office/powerpoint/2010/main" val="2926699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0" y="97094"/>
            <a:ext cx="9144000" cy="655291"/>
          </a:xfrm>
        </p:spPr>
        <p:txBody>
          <a:bodyPr>
            <a:normAutofit/>
          </a:bodyPr>
          <a:lstStyle/>
          <a:p>
            <a:r>
              <a:rPr lang="ja-JP" altLang="en-US" sz="3200" dirty="0" smtClean="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特定行為」の種類</a:t>
            </a:r>
          </a:p>
        </p:txBody>
      </p:sp>
      <p:sp>
        <p:nvSpPr>
          <p:cNvPr id="6" name="テキスト ボックス 5"/>
          <p:cNvSpPr txBox="1"/>
          <p:nvPr/>
        </p:nvSpPr>
        <p:spPr>
          <a:xfrm>
            <a:off x="6537960" y="5220602"/>
            <a:ext cx="4613218" cy="1200329"/>
          </a:xfrm>
          <a:prstGeom prst="rect">
            <a:avLst/>
          </a:prstGeom>
          <a:noFill/>
        </p:spPr>
        <p:txBody>
          <a:bodyPr wrap="square" rtlCol="0">
            <a:spAutoFit/>
          </a:bodyPr>
          <a:lstStyle/>
          <a:p>
            <a:pPr marL="304800" indent="-609600"/>
            <a:r>
              <a:rPr lang="ja-JP" altLang="en-US" sz="2400" dirty="0"/>
              <a:t>○　口腔内（咽頭手前）の吸引</a:t>
            </a:r>
            <a:endParaRPr lang="en-US" altLang="ja-JP" sz="2400" dirty="0"/>
          </a:p>
          <a:p>
            <a:pPr marL="304800" indent="-609600"/>
            <a:r>
              <a:rPr lang="ja-JP" altLang="en-US" sz="2400" dirty="0"/>
              <a:t>○　鼻腔内の吸引</a:t>
            </a:r>
            <a:endParaRPr lang="en-US" altLang="ja-JP" sz="2400" dirty="0"/>
          </a:p>
          <a:p>
            <a:pPr marL="304800" indent="-609600"/>
            <a:r>
              <a:rPr lang="ja-JP" altLang="en-US" sz="2400" dirty="0"/>
              <a:t>○　気管カニューレ内部の吸引</a:t>
            </a:r>
            <a:endParaRPr lang="en-US" altLang="ja-JP" sz="2400" dirty="0"/>
          </a:p>
        </p:txBody>
      </p:sp>
      <p:sp>
        <p:nvSpPr>
          <p:cNvPr id="10" name="テキスト ボックス 9"/>
          <p:cNvSpPr txBox="1"/>
          <p:nvPr/>
        </p:nvSpPr>
        <p:spPr>
          <a:xfrm>
            <a:off x="660370" y="5220602"/>
            <a:ext cx="4494787" cy="830997"/>
          </a:xfrm>
          <a:prstGeom prst="rect">
            <a:avLst/>
          </a:prstGeom>
          <a:noFill/>
        </p:spPr>
        <p:txBody>
          <a:bodyPr wrap="square" rtlCol="0">
            <a:spAutoFit/>
          </a:bodyPr>
          <a:lstStyle/>
          <a:p>
            <a:pPr marL="304800" indent="-609600"/>
            <a:r>
              <a:rPr lang="ja-JP" altLang="en-US" sz="2400" dirty="0"/>
              <a:t>○　胃ろう・腸</a:t>
            </a:r>
            <a:r>
              <a:rPr lang="ja-JP" altLang="en-US" sz="2400" dirty="0" err="1"/>
              <a:t>ろう</a:t>
            </a:r>
            <a:r>
              <a:rPr lang="ja-JP" altLang="en-US" sz="2400" dirty="0"/>
              <a:t>、鼻腔からの栄養注入</a:t>
            </a:r>
            <a:endParaRPr lang="en-US" altLang="ja-JP" sz="2400" dirty="0"/>
          </a:p>
        </p:txBody>
      </p:sp>
      <p:pic>
        <p:nvPicPr>
          <p:cNvPr id="12" name="図 11">
            <a:extLst>
              <a:ext uri="{FF2B5EF4-FFF2-40B4-BE49-F238E27FC236}">
                <a16:creationId xmlns:a16="http://schemas.microsoft.com/office/drawing/2014/main" id="{8C8DBBC2-77FA-4919-8441-4474573F2A55}"/>
              </a:ext>
            </a:extLst>
          </p:cNvPr>
          <p:cNvPicPr>
            <a:picLocks noChangeAspect="1"/>
          </p:cNvPicPr>
          <p:nvPr/>
        </p:nvPicPr>
        <p:blipFill>
          <a:blip r:embed="rId3"/>
          <a:stretch>
            <a:fillRect/>
          </a:stretch>
        </p:blipFill>
        <p:spPr>
          <a:xfrm>
            <a:off x="6812281" y="1971838"/>
            <a:ext cx="3874772" cy="3006150"/>
          </a:xfrm>
          <a:prstGeom prst="rect">
            <a:avLst/>
          </a:prstGeom>
        </p:spPr>
      </p:pic>
      <p:pic>
        <p:nvPicPr>
          <p:cNvPr id="13" name="図 12">
            <a:extLst>
              <a:ext uri="{FF2B5EF4-FFF2-40B4-BE49-F238E27FC236}">
                <a16:creationId xmlns:a16="http://schemas.microsoft.com/office/drawing/2014/main" id="{E2F0A5BA-6976-4A27-BEFD-C1F3BB1C2CE7}"/>
              </a:ext>
            </a:extLst>
          </p:cNvPr>
          <p:cNvPicPr>
            <a:picLocks noChangeAspect="1"/>
          </p:cNvPicPr>
          <p:nvPr/>
        </p:nvPicPr>
        <p:blipFill>
          <a:blip r:embed="rId4"/>
          <a:stretch>
            <a:fillRect/>
          </a:stretch>
        </p:blipFill>
        <p:spPr>
          <a:xfrm>
            <a:off x="660370" y="1971838"/>
            <a:ext cx="1625630" cy="3078321"/>
          </a:xfrm>
          <a:prstGeom prst="rect">
            <a:avLst/>
          </a:prstGeom>
        </p:spPr>
      </p:pic>
      <p:sp>
        <p:nvSpPr>
          <p:cNvPr id="3" name="角丸四角形 2"/>
          <p:cNvSpPr/>
          <p:nvPr/>
        </p:nvSpPr>
        <p:spPr>
          <a:xfrm>
            <a:off x="937041" y="1146108"/>
            <a:ext cx="3941444" cy="61788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200" dirty="0"/>
              <a:t>経管栄養</a:t>
            </a:r>
          </a:p>
        </p:txBody>
      </p:sp>
      <p:sp>
        <p:nvSpPr>
          <p:cNvPr id="14" name="角丸四角形 13"/>
          <p:cNvSpPr/>
          <p:nvPr/>
        </p:nvSpPr>
        <p:spPr>
          <a:xfrm>
            <a:off x="6812281" y="1146108"/>
            <a:ext cx="3941444" cy="61788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200" dirty="0"/>
              <a:t>吸引</a:t>
            </a:r>
          </a:p>
        </p:txBody>
      </p:sp>
      <p:pic>
        <p:nvPicPr>
          <p:cNvPr id="4" name="図 3"/>
          <p:cNvPicPr>
            <a:picLocks noChangeAspect="1"/>
          </p:cNvPicPr>
          <p:nvPr/>
        </p:nvPicPr>
        <p:blipFill>
          <a:blip r:embed="rId5"/>
          <a:stretch>
            <a:fillRect/>
          </a:stretch>
        </p:blipFill>
        <p:spPr>
          <a:xfrm>
            <a:off x="2821952" y="1971838"/>
            <a:ext cx="2835018" cy="3078321"/>
          </a:xfrm>
          <a:prstGeom prst="rect">
            <a:avLst/>
          </a:prstGeom>
        </p:spPr>
      </p:pic>
    </p:spTree>
    <p:extLst>
      <p:ext uri="{BB962C8B-B14F-4D97-AF65-F5344CB8AC3E}">
        <p14:creationId xmlns:p14="http://schemas.microsoft.com/office/powerpoint/2010/main" val="5383393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073D0-EE7C-460F-AA5C-12008B0CAE32}"/>
              </a:ext>
            </a:extLst>
          </p:cNvPr>
          <p:cNvSpPr>
            <a:spLocks noGrp="1"/>
          </p:cNvSpPr>
          <p:nvPr>
            <p:ph type="title"/>
          </p:nvPr>
        </p:nvSpPr>
        <p:spPr>
          <a:xfrm>
            <a:off x="411480" y="209263"/>
            <a:ext cx="11338560" cy="655291"/>
          </a:xfrm>
        </p:spPr>
        <p:txBody>
          <a:bodyPr>
            <a:normAutofit/>
          </a:bodyPr>
          <a:lstStyle/>
          <a:p>
            <a:r>
              <a:rPr kumimoji="1" lang="ja-JP" altLang="en-US" sz="3200" dirty="0">
                <a:latin typeface="ＭＳ ゴシック" panose="020B0609070205080204" pitchFamily="49" charset="-128"/>
                <a:ea typeface="ＭＳ ゴシック" panose="020B0609070205080204" pitchFamily="49" charset="-128"/>
              </a:rPr>
              <a:t>学校における医療的ケアの歴史</a:t>
            </a:r>
          </a:p>
        </p:txBody>
      </p:sp>
      <p:graphicFrame>
        <p:nvGraphicFramePr>
          <p:cNvPr id="4" name="表 3">
            <a:extLst>
              <a:ext uri="{FF2B5EF4-FFF2-40B4-BE49-F238E27FC236}">
                <a16:creationId xmlns:a16="http://schemas.microsoft.com/office/drawing/2014/main" id="{FCF8C203-6E9D-48B3-B819-05FA3AB920A0}"/>
              </a:ext>
            </a:extLst>
          </p:cNvPr>
          <p:cNvGraphicFramePr>
            <a:graphicFrameLocks noGrp="1"/>
          </p:cNvGraphicFramePr>
          <p:nvPr>
            <p:extLst>
              <p:ext uri="{D42A27DB-BD31-4B8C-83A1-F6EECF244321}">
                <p14:modId xmlns:p14="http://schemas.microsoft.com/office/powerpoint/2010/main" val="30313575"/>
              </p:ext>
            </p:extLst>
          </p:nvPr>
        </p:nvGraphicFramePr>
        <p:xfrm>
          <a:off x="411480" y="946684"/>
          <a:ext cx="11460480" cy="4783717"/>
        </p:xfrm>
        <a:graphic>
          <a:graphicData uri="http://schemas.openxmlformats.org/drawingml/2006/table">
            <a:tbl>
              <a:tblPr firstRow="1" bandRow="1">
                <a:tableStyleId>{5C22544A-7EE6-4342-B048-85BDC9FD1C3A}</a:tableStyleId>
              </a:tblPr>
              <a:tblGrid>
                <a:gridCol w="1874520">
                  <a:extLst>
                    <a:ext uri="{9D8B030D-6E8A-4147-A177-3AD203B41FA5}">
                      <a16:colId xmlns:a16="http://schemas.microsoft.com/office/drawing/2014/main" val="3195715018"/>
                    </a:ext>
                  </a:extLst>
                </a:gridCol>
                <a:gridCol w="9585960">
                  <a:extLst>
                    <a:ext uri="{9D8B030D-6E8A-4147-A177-3AD203B41FA5}">
                      <a16:colId xmlns:a16="http://schemas.microsoft.com/office/drawing/2014/main" val="2794224136"/>
                    </a:ext>
                  </a:extLst>
                </a:gridCol>
              </a:tblGrid>
              <a:tr h="501116">
                <a:tc>
                  <a:txBody>
                    <a:bodyPr/>
                    <a:lstStyle/>
                    <a:p>
                      <a:pPr algn="just"/>
                      <a:r>
                        <a:rPr kumimoji="1" lang="ja-JP" altLang="en-US" sz="2000" b="0" dirty="0">
                          <a:solidFill>
                            <a:sysClr val="windowText" lastClr="000000"/>
                          </a:solidFill>
                        </a:rPr>
                        <a:t>平成</a:t>
                      </a:r>
                      <a:r>
                        <a:rPr kumimoji="1" lang="en-US" altLang="ja-JP" sz="2000" b="0" dirty="0" smtClean="0">
                          <a:solidFill>
                            <a:sysClr val="windowText" lastClr="000000"/>
                          </a:solidFill>
                        </a:rPr>
                        <a:t>15</a:t>
                      </a:r>
                      <a:r>
                        <a:rPr kumimoji="1" lang="ja-JP" altLang="en-US" sz="2000" b="0" dirty="0" smtClean="0">
                          <a:solidFill>
                            <a:sysClr val="windowText" lastClr="000000"/>
                          </a:solidFill>
                        </a:rPr>
                        <a:t>･</a:t>
                      </a:r>
                      <a:r>
                        <a:rPr kumimoji="1" lang="en-US" altLang="ja-JP" sz="2000" b="0" dirty="0" smtClean="0">
                          <a:solidFill>
                            <a:sysClr val="windowText" lastClr="000000"/>
                          </a:solidFill>
                        </a:rPr>
                        <a:t>16</a:t>
                      </a:r>
                      <a:r>
                        <a:rPr kumimoji="1" lang="ja-JP" altLang="en-US" sz="2000" b="0" dirty="0">
                          <a:solidFill>
                            <a:sysClr val="windowText" lastClr="000000"/>
                          </a:solidFill>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E8ED"/>
                    </a:solidFill>
                  </a:tcPr>
                </a:tc>
                <a:tc>
                  <a:txBody>
                    <a:bodyPr/>
                    <a:lstStyle/>
                    <a:p>
                      <a:pPr marL="304800" indent="-609600" algn="just"/>
                      <a:r>
                        <a:rPr kumimoji="1" lang="ja-JP" altLang="en-US" sz="2000" b="0" dirty="0">
                          <a:solidFill>
                            <a:sysClr val="windowText" lastClr="000000"/>
                          </a:solidFill>
                        </a:rPr>
                        <a:t>「養護学校における医療的ケアに関するモデル事業」</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E8ED"/>
                    </a:solidFill>
                  </a:tcPr>
                </a:tc>
                <a:extLst>
                  <a:ext uri="{0D108BD9-81ED-4DB2-BD59-A6C34878D82A}">
                    <a16:rowId xmlns:a16="http://schemas.microsoft.com/office/drawing/2014/main" val="2521408648"/>
                  </a:ext>
                </a:extLst>
              </a:tr>
              <a:tr h="533400">
                <a:tc>
                  <a:txBody>
                    <a:bodyPr/>
                    <a:lstStyle/>
                    <a:p>
                      <a:pPr algn="just"/>
                      <a:r>
                        <a:rPr kumimoji="1" lang="ja-JP" altLang="en-US" sz="2000" dirty="0"/>
                        <a:t>平成</a:t>
                      </a:r>
                      <a:r>
                        <a:rPr kumimoji="1" lang="en-US" altLang="ja-JP" sz="2000" dirty="0"/>
                        <a:t>17</a:t>
                      </a:r>
                      <a:r>
                        <a:rPr kumimoji="1" lang="ja-JP" altLang="en-US" sz="2000" dirty="0"/>
                        <a:t>年４月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道立養護学校における医療的ケアの</a:t>
                      </a:r>
                      <a:r>
                        <a:rPr kumimoji="1" lang="ja-JP" altLang="en-US" sz="2000" dirty="0" smtClean="0"/>
                        <a:t>実施（</a:t>
                      </a:r>
                      <a:r>
                        <a:rPr kumimoji="1" lang="ja-JP" altLang="en-US" sz="2000" dirty="0"/>
                        <a:t>違法性阻却）</a:t>
                      </a:r>
                      <a:endParaRPr kumimoji="1" lang="en-US" altLang="ja-JP" sz="2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6966160"/>
                  </a:ext>
                </a:extLst>
              </a:tr>
              <a:tr h="868680">
                <a:tc>
                  <a:txBody>
                    <a:bodyPr/>
                    <a:lstStyle/>
                    <a:p>
                      <a:pPr algn="just"/>
                      <a:r>
                        <a:rPr kumimoji="1" lang="ja-JP" altLang="en-US" sz="2000" dirty="0"/>
                        <a:t>平成</a:t>
                      </a:r>
                      <a:r>
                        <a:rPr kumimoji="1" lang="en-US" altLang="ja-JP" sz="2000" dirty="0"/>
                        <a:t>24</a:t>
                      </a:r>
                      <a:r>
                        <a:rPr kumimoji="1" lang="ja-JP" altLang="en-US" sz="2000" dirty="0"/>
                        <a:t>年４月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r>
                        <a:rPr kumimoji="1" lang="ja-JP" altLang="en-US" sz="2000" dirty="0"/>
                        <a:t>道立特別支援学校における法制度に沿った医療的ケアの実施</a:t>
                      </a:r>
                      <a:endParaRPr kumimoji="1" lang="en-US" altLang="ja-JP" sz="2000" dirty="0"/>
                    </a:p>
                    <a:p>
                      <a:pPr marL="304800" indent="-609600" algn="just"/>
                      <a:r>
                        <a:rPr kumimoji="1" lang="ja-JP" altLang="en-US" sz="2000" dirty="0"/>
                        <a:t>（「特別支援学校における医療的ケアへの今後の対応について」（文部科学省））</a:t>
                      </a:r>
                      <a:endParaRPr kumimoji="1" lang="en-US" altLang="ja-JP" sz="2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8578392"/>
                  </a:ext>
                </a:extLst>
              </a:tr>
              <a:tr h="960120">
                <a:tc>
                  <a:txBody>
                    <a:bodyPr/>
                    <a:lstStyle/>
                    <a:p>
                      <a:pPr algn="just"/>
                      <a:r>
                        <a:rPr kumimoji="1" lang="ja-JP" altLang="en-US" sz="2000" dirty="0"/>
                        <a:t>平成</a:t>
                      </a:r>
                      <a:r>
                        <a:rPr kumimoji="1" lang="en-US" altLang="ja-JP" sz="2000" dirty="0"/>
                        <a:t>28</a:t>
                      </a:r>
                      <a:r>
                        <a:rPr kumimoji="1" lang="ja-JP" altLang="en-US" sz="2000" dirty="0"/>
                        <a:t>年６月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厚生労働省・内閣府・文部科学省</a:t>
                      </a:r>
                      <a:endParaRPr kumimoji="1" lang="en-US" altLang="ja-JP" sz="2000" dirty="0"/>
                    </a:p>
                    <a:p>
                      <a:pPr marL="304800" indent="-609600" algn="just"/>
                      <a:r>
                        <a:rPr kumimoji="1" lang="ja-JP" altLang="en-US" sz="2000" dirty="0"/>
                        <a:t>「医療的ケア児の支援に関する保健、医療、福祉、教育等の連携の一層の推進について」</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4339348"/>
                  </a:ext>
                </a:extLst>
              </a:tr>
              <a:tr h="894241">
                <a:tc>
                  <a:txBody>
                    <a:bodyPr/>
                    <a:lstStyle/>
                    <a:p>
                      <a:pPr algn="just"/>
                      <a:r>
                        <a:rPr kumimoji="1" lang="ja-JP" altLang="en-US" sz="2000" dirty="0"/>
                        <a:t>平成</a:t>
                      </a:r>
                      <a:r>
                        <a:rPr kumimoji="1" lang="en-US" altLang="ja-JP" sz="2000" dirty="0"/>
                        <a:t>31</a:t>
                      </a:r>
                      <a:r>
                        <a:rPr kumimoji="1" lang="ja-JP" altLang="en-US" sz="2000" dirty="0"/>
                        <a:t>年３月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文部科学省</a:t>
                      </a:r>
                      <a:endParaRPr kumimoji="1" lang="en-US" altLang="ja-JP" sz="2000" dirty="0"/>
                    </a:p>
                    <a:p>
                      <a:pPr marL="304800" indent="-609600" algn="just"/>
                      <a:r>
                        <a:rPr kumimoji="1" lang="ja-JP" altLang="en-US" sz="2000" dirty="0"/>
                        <a:t>「学校における医療的ケアの今後の対応について」</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1051897"/>
                  </a:ext>
                </a:extLst>
              </a:tr>
              <a:tr h="980440">
                <a:tc>
                  <a:txBody>
                    <a:bodyPr/>
                    <a:lstStyle/>
                    <a:p>
                      <a:pPr algn="just"/>
                      <a:r>
                        <a:rPr kumimoji="1" lang="ja-JP" altLang="en-US" sz="2000" dirty="0"/>
                        <a:t>令和３年６月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r>
                        <a:rPr kumimoji="1" lang="ja-JP" altLang="en-US" sz="2000" dirty="0"/>
                        <a:t>「医療的ケア児及びその家族の支援に関する法律」の成立（同年９月施行）</a:t>
                      </a:r>
                      <a:endParaRPr kumimoji="1" lang="en-US" altLang="ja-JP" sz="2000" b="0" dirty="0">
                        <a:latin typeface="+mn-ea"/>
                        <a:ea typeface="+mn-ea"/>
                      </a:endParaRPr>
                    </a:p>
                    <a:p>
                      <a:pPr marL="228600" indent="-457200" algn="l">
                        <a:lnSpc>
                          <a:spcPts val="2300"/>
                        </a:lnSpc>
                      </a:pPr>
                      <a:r>
                        <a:rPr kumimoji="1" lang="ja-JP" altLang="en-US" sz="2000" b="0" dirty="0">
                          <a:latin typeface="+mn-ea"/>
                          <a:ea typeface="+mn-ea"/>
                        </a:rPr>
                        <a:t>文科科学省</a:t>
                      </a:r>
                      <a:endParaRPr kumimoji="1" lang="en-US" altLang="ja-JP" sz="2000" b="0" dirty="0">
                        <a:latin typeface="+mn-ea"/>
                        <a:ea typeface="+mn-ea"/>
                      </a:endParaRPr>
                    </a:p>
                    <a:p>
                      <a:pPr marL="228600" indent="-457200" algn="l">
                        <a:lnSpc>
                          <a:spcPts val="2300"/>
                        </a:lnSpc>
                      </a:pPr>
                      <a:r>
                        <a:rPr kumimoji="1" lang="ja-JP" altLang="en-US" sz="2000" b="0" dirty="0">
                          <a:latin typeface="+mn-ea"/>
                          <a:ea typeface="+mn-ea"/>
                        </a:rPr>
                        <a:t>「小学校等における医療的ケア実施支援資料</a:t>
                      </a:r>
                      <a:r>
                        <a:rPr kumimoji="1" lang="ja-JP" altLang="en-US" sz="2000" b="0" dirty="0" smtClean="0">
                          <a:latin typeface="+mn-ea"/>
                          <a:ea typeface="+mn-ea"/>
                        </a:rPr>
                        <a:t>」</a:t>
                      </a:r>
                      <a:endParaRPr kumimoji="1" lang="en-US" altLang="ja-JP" sz="2000" b="0" dirty="0" smtClean="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7366009"/>
                  </a:ext>
                </a:extLst>
              </a:tr>
            </a:tbl>
          </a:graphicData>
        </a:graphic>
      </p:graphicFrame>
    </p:spTree>
    <p:extLst>
      <p:ext uri="{BB962C8B-B14F-4D97-AF65-F5344CB8AC3E}">
        <p14:creationId xmlns:p14="http://schemas.microsoft.com/office/powerpoint/2010/main" val="2599123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F63D6B-8FF5-49FA-8D1F-3492698C30D2}"/>
              </a:ext>
            </a:extLst>
          </p:cNvPr>
          <p:cNvSpPr>
            <a:spLocks noGrp="1"/>
          </p:cNvSpPr>
          <p:nvPr>
            <p:ph type="title"/>
          </p:nvPr>
        </p:nvSpPr>
        <p:spPr>
          <a:xfrm>
            <a:off x="225636" y="85225"/>
            <a:ext cx="9896799" cy="833583"/>
          </a:xfrm>
        </p:spPr>
        <p:txBody>
          <a:bodyPr>
            <a:noAutofit/>
          </a:bodyPr>
          <a:lstStyle/>
          <a:p>
            <a:r>
              <a:rPr lang="ja-JP" altLang="en-US" sz="3200" dirty="0">
                <a:latin typeface="ＭＳ ゴシック" panose="020B0609070205080204" pitchFamily="49" charset="-128"/>
                <a:ea typeface="ＭＳ ゴシック" panose="020B0609070205080204" pitchFamily="49" charset="-128"/>
              </a:rPr>
              <a:t>本道の医療的ケア児の人数の推移（札幌市を除く）</a:t>
            </a:r>
          </a:p>
        </p:txBody>
      </p:sp>
      <p:sp>
        <p:nvSpPr>
          <p:cNvPr id="4" name="テキスト ボックス 3"/>
          <p:cNvSpPr txBox="1"/>
          <p:nvPr/>
        </p:nvSpPr>
        <p:spPr>
          <a:xfrm>
            <a:off x="2380688" y="6380070"/>
            <a:ext cx="9354111" cy="307777"/>
          </a:xfrm>
          <a:prstGeom prst="rect">
            <a:avLst/>
          </a:prstGeom>
          <a:noFill/>
        </p:spPr>
        <p:txBody>
          <a:bodyPr wrap="square" rtlCol="0">
            <a:spAutoFit/>
          </a:bodyPr>
          <a:lstStyle/>
          <a:p>
            <a:pPr algn="r"/>
            <a:r>
              <a:rPr lang="ja-JP" altLang="en-US" sz="1400" dirty="0"/>
              <a:t>「学校における医療的ケアに関する調査」（文部科学省</a:t>
            </a:r>
            <a:r>
              <a:rPr lang="ja-JP" altLang="en-US" sz="1400" dirty="0" smtClean="0"/>
              <a:t>）</a:t>
            </a:r>
            <a:r>
              <a:rPr lang="en-US" altLang="ja-JP" sz="1400" dirty="0" smtClean="0"/>
              <a:t>※</a:t>
            </a:r>
            <a:r>
              <a:rPr lang="ja-JP" altLang="en-US" sz="1400" dirty="0"/>
              <a:t>令和２年度は道教委独自調査</a:t>
            </a:r>
            <a:endParaRPr lang="en-US" altLang="ja-JP" sz="1400" dirty="0"/>
          </a:p>
        </p:txBody>
      </p:sp>
      <p:graphicFrame>
        <p:nvGraphicFramePr>
          <p:cNvPr id="6" name="グラフ 5">
            <a:extLst>
              <a:ext uri="{FF2B5EF4-FFF2-40B4-BE49-F238E27FC236}">
                <a16:creationId xmlns:a16="http://schemas.microsoft.com/office/drawing/2014/main" id="{63088ECC-5CCA-4492-B8E9-B454FB326DDC}"/>
              </a:ext>
            </a:extLst>
          </p:cNvPr>
          <p:cNvGraphicFramePr/>
          <p:nvPr>
            <p:extLst>
              <p:ext uri="{D42A27DB-BD31-4B8C-83A1-F6EECF244321}">
                <p14:modId xmlns:p14="http://schemas.microsoft.com/office/powerpoint/2010/main" val="1066691003"/>
              </p:ext>
            </p:extLst>
          </p:nvPr>
        </p:nvGraphicFramePr>
        <p:xfrm>
          <a:off x="469479" y="969944"/>
          <a:ext cx="11427006" cy="5481451"/>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p:cNvSpPr txBox="1"/>
          <p:nvPr/>
        </p:nvSpPr>
        <p:spPr>
          <a:xfrm>
            <a:off x="605916" y="969944"/>
            <a:ext cx="1037764" cy="276999"/>
          </a:xfrm>
          <a:prstGeom prst="rect">
            <a:avLst/>
          </a:prstGeom>
          <a:noFill/>
        </p:spPr>
        <p:txBody>
          <a:bodyPr wrap="square" rtlCol="0">
            <a:spAutoFit/>
          </a:bodyPr>
          <a:lstStyle/>
          <a:p>
            <a:pPr algn="ctr"/>
            <a:r>
              <a:rPr lang="ja-JP" altLang="en-US" sz="1200" dirty="0" smtClean="0"/>
              <a:t>（人）</a:t>
            </a:r>
            <a:endParaRPr lang="ja-JP" altLang="en-US" sz="1200" dirty="0"/>
          </a:p>
        </p:txBody>
      </p:sp>
    </p:spTree>
    <p:extLst>
      <p:ext uri="{BB962C8B-B14F-4D97-AF65-F5344CB8AC3E}">
        <p14:creationId xmlns:p14="http://schemas.microsoft.com/office/powerpoint/2010/main" val="1212978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8"/>
          <p:cNvSpPr>
            <a:spLocks noGrp="1"/>
          </p:cNvSpPr>
          <p:nvPr>
            <p:ph type="title"/>
          </p:nvPr>
        </p:nvSpPr>
        <p:spPr>
          <a:xfrm>
            <a:off x="216976" y="202025"/>
            <a:ext cx="10908223" cy="535531"/>
          </a:xfrm>
          <a:prstGeom prst="rect">
            <a:avLst/>
          </a:prstGeom>
        </p:spPr>
        <p:txBody>
          <a:bodyPr wrap="square">
            <a:spAutoFit/>
          </a:bodyPr>
          <a:lstStyle/>
          <a:p>
            <a:pPr fontAlgn="ctr"/>
            <a:r>
              <a:rPr lang="ja-JP" altLang="en-US" sz="3200" dirty="0">
                <a:solidFill>
                  <a:srgbClr val="000000"/>
                </a:solidFill>
                <a:latin typeface="ＭＳ ゴシック" panose="020B0609070205080204" pitchFamily="49" charset="-128"/>
                <a:ea typeface="ＭＳ ゴシック" panose="020B0609070205080204" pitchFamily="49" charset="-128"/>
              </a:rPr>
              <a:t>道内の学校における行為別児童生徒の割合</a:t>
            </a:r>
            <a:r>
              <a:rPr lang="ja-JP" altLang="en-US" sz="3200" u="sng" dirty="0">
                <a:solidFill>
                  <a:srgbClr val="000000"/>
                </a:solidFill>
                <a:latin typeface="ＭＳ ゴシック" panose="020B0609070205080204" pitchFamily="49" charset="-128"/>
                <a:ea typeface="ＭＳ ゴシック" panose="020B0609070205080204" pitchFamily="49" charset="-128"/>
              </a:rPr>
              <a:t>（</a:t>
            </a:r>
            <a:r>
              <a:rPr lang="en-US" altLang="ja-JP" sz="3200" u="sng" dirty="0" err="1" smtClean="0">
                <a:solidFill>
                  <a:srgbClr val="000000"/>
                </a:solidFill>
                <a:latin typeface="ＭＳ ゴシック" panose="020B0609070205080204" pitchFamily="49" charset="-128"/>
                <a:ea typeface="ＭＳ ゴシック" panose="020B0609070205080204" pitchFamily="49" charset="-128"/>
              </a:rPr>
              <a:t>R5.5.1</a:t>
            </a:r>
            <a:r>
              <a:rPr lang="ja-JP" altLang="en-US" sz="3200" u="sng" dirty="0">
                <a:solidFill>
                  <a:srgbClr val="000000"/>
                </a:solidFill>
                <a:latin typeface="ＭＳ ゴシック" panose="020B0609070205080204" pitchFamily="49" charset="-128"/>
                <a:ea typeface="ＭＳ ゴシック" panose="020B0609070205080204" pitchFamily="49" charset="-128"/>
              </a:rPr>
              <a:t>現在）</a:t>
            </a:r>
          </a:p>
        </p:txBody>
      </p:sp>
      <p:sp>
        <p:nvSpPr>
          <p:cNvPr id="10" name="角丸四角形 9"/>
          <p:cNvSpPr/>
          <p:nvPr/>
        </p:nvSpPr>
        <p:spPr>
          <a:xfrm>
            <a:off x="216977" y="5273535"/>
            <a:ext cx="2346341" cy="1469514"/>
          </a:xfrm>
          <a:prstGeom prst="roundRect">
            <a:avLst>
              <a:gd name="adj" fmla="val 13047"/>
            </a:avLst>
          </a:prstGeom>
        </p:spPr>
        <p:style>
          <a:lnRef idx="2">
            <a:schemeClr val="accent3"/>
          </a:lnRef>
          <a:fillRef idx="1">
            <a:schemeClr val="lt1"/>
          </a:fillRef>
          <a:effectRef idx="0">
            <a:schemeClr val="accent3"/>
          </a:effectRef>
          <a:fontRef idx="minor">
            <a:schemeClr val="dk1"/>
          </a:fontRef>
        </p:style>
        <p:txBody>
          <a:bodyPr lIns="36000" rIns="36000" rtlCol="0" anchor="t" anchorCtr="0"/>
          <a:lstStyle/>
          <a:p>
            <a:pPr algn="ctr"/>
            <a:r>
              <a:rPr lang="ja-JP" altLang="en-US" sz="1400" dirty="0" smtClean="0"/>
              <a:t>「その他」の主な行為</a:t>
            </a:r>
            <a:endParaRPr lang="en-US" altLang="ja-JP" sz="1400" dirty="0" smtClean="0"/>
          </a:p>
          <a:p>
            <a:endParaRPr kumimoji="1" lang="en-US" altLang="ja-JP" sz="1400" dirty="0" smtClean="0"/>
          </a:p>
          <a:p>
            <a:r>
              <a:rPr kumimoji="1" lang="ja-JP" altLang="en-US" sz="1200" dirty="0" smtClean="0"/>
              <a:t>・導尿</a:t>
            </a:r>
            <a:endParaRPr kumimoji="1" lang="en-US" altLang="ja-JP" sz="1200" dirty="0" smtClean="0"/>
          </a:p>
          <a:p>
            <a:r>
              <a:rPr lang="ja-JP" altLang="en-US" sz="1200" dirty="0" smtClean="0"/>
              <a:t>・血糖値測定・インスリン注射</a:t>
            </a:r>
            <a:endParaRPr lang="en-US" altLang="ja-JP" sz="1200" dirty="0" smtClean="0"/>
          </a:p>
          <a:p>
            <a:r>
              <a:rPr kumimoji="1" lang="ja-JP" altLang="en-US" sz="1200" dirty="0" smtClean="0"/>
              <a:t>・人工呼吸器による呼吸管理</a:t>
            </a:r>
            <a:endParaRPr kumimoji="1" lang="en-US" altLang="ja-JP" sz="1200" dirty="0" smtClean="0"/>
          </a:p>
          <a:p>
            <a:r>
              <a:rPr lang="ja-JP" altLang="en-US" sz="1200" dirty="0" smtClean="0"/>
              <a:t>・排痰補助装置の使用</a:t>
            </a:r>
            <a:endParaRPr lang="en-US" altLang="ja-JP" sz="1200" dirty="0" smtClean="0"/>
          </a:p>
          <a:p>
            <a:r>
              <a:rPr kumimoji="1" lang="ja-JP" altLang="en-US" sz="1200" dirty="0" smtClean="0"/>
              <a:t>・人工肛門の管理　　ほか</a:t>
            </a:r>
            <a:endParaRPr kumimoji="1" lang="ja-JP" altLang="en-US" sz="1200" dirty="0"/>
          </a:p>
        </p:txBody>
      </p:sp>
      <p:graphicFrame>
        <p:nvGraphicFramePr>
          <p:cNvPr id="11" name="コンテンツ プレースホルダー 6"/>
          <p:cNvGraphicFramePr>
            <a:graphicFrameLocks/>
          </p:cNvGraphicFramePr>
          <p:nvPr>
            <p:extLst>
              <p:ext uri="{D42A27DB-BD31-4B8C-83A1-F6EECF244321}">
                <p14:modId xmlns:p14="http://schemas.microsoft.com/office/powerpoint/2010/main" val="1496896967"/>
              </p:ext>
            </p:extLst>
          </p:nvPr>
        </p:nvGraphicFramePr>
        <p:xfrm>
          <a:off x="-43913" y="1064348"/>
          <a:ext cx="11429999" cy="522953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コンテンツ プレースホルダー 6"/>
          <p:cNvGraphicFramePr>
            <a:graphicFrameLocks/>
          </p:cNvGraphicFramePr>
          <p:nvPr>
            <p:extLst>
              <p:ext uri="{D42A27DB-BD31-4B8C-83A1-F6EECF244321}">
                <p14:modId xmlns:p14="http://schemas.microsoft.com/office/powerpoint/2010/main" val="2608814163"/>
              </p:ext>
            </p:extLst>
          </p:nvPr>
        </p:nvGraphicFramePr>
        <p:xfrm>
          <a:off x="1102632" y="989776"/>
          <a:ext cx="11220243" cy="485494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13720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471770" y="3568704"/>
            <a:ext cx="9699147" cy="410068"/>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87" b="1" dirty="0">
                <a:solidFill>
                  <a:schemeClr val="tx1"/>
                </a:solidFill>
                <a:latin typeface="+mj-ea"/>
                <a:ea typeface="+mj-ea"/>
              </a:rPr>
              <a:t>現場演習</a:t>
            </a:r>
          </a:p>
        </p:txBody>
      </p:sp>
      <p:sp>
        <p:nvSpPr>
          <p:cNvPr id="30" name="正方形/長方形 29"/>
          <p:cNvSpPr/>
          <p:nvPr/>
        </p:nvSpPr>
        <p:spPr>
          <a:xfrm>
            <a:off x="1468261" y="3990905"/>
            <a:ext cx="9702657" cy="1202955"/>
          </a:xfrm>
          <a:prstGeom prst="rect">
            <a:avLst/>
          </a:prstGeom>
        </p:spPr>
        <p:style>
          <a:lnRef idx="2">
            <a:schemeClr val="dk1"/>
          </a:lnRef>
          <a:fillRef idx="1">
            <a:schemeClr val="lt1"/>
          </a:fillRef>
          <a:effectRef idx="0">
            <a:schemeClr val="dk1"/>
          </a:effectRef>
          <a:fontRef idx="minor">
            <a:schemeClr val="dk1"/>
          </a:fontRef>
        </p:style>
        <p:txBody>
          <a:bodyPr rtlCol="0" anchor="t"/>
          <a:lstStyle/>
          <a:p>
            <a:pPr algn="l"/>
            <a:endParaRPr lang="ja-JP" altLang="en-US" sz="1266" dirty="0">
              <a:latin typeface="+mj-ea"/>
              <a:ea typeface="+mj-ea"/>
            </a:endParaRPr>
          </a:p>
        </p:txBody>
      </p:sp>
      <p:sp>
        <p:nvSpPr>
          <p:cNvPr id="4" name="テキスト ボックス 3"/>
          <p:cNvSpPr txBox="1"/>
          <p:nvPr/>
        </p:nvSpPr>
        <p:spPr>
          <a:xfrm>
            <a:off x="350520" y="220479"/>
            <a:ext cx="11460480" cy="1077218"/>
          </a:xfrm>
          <a:prstGeom prst="rect">
            <a:avLst/>
          </a:prstGeom>
          <a:solidFill>
            <a:schemeClr val="bg1"/>
          </a:solidFill>
        </p:spPr>
        <p:txBody>
          <a:bodyPr wrap="square" rtlCol="0">
            <a:spAutoFit/>
          </a:bodyPr>
          <a:lstStyle/>
          <a:p>
            <a:r>
              <a:rPr lang="ja-JP" altLang="en-US" sz="3200" b="1" dirty="0" smtClean="0">
                <a:latin typeface="ＭＳ ゴシック" panose="020B0609070205080204" pitchFamily="49" charset="-128"/>
                <a:ea typeface="ＭＳ ゴシック" panose="020B0609070205080204" pitchFamily="49" charset="-128"/>
              </a:rPr>
              <a:t>　介護</a:t>
            </a:r>
            <a:r>
              <a:rPr lang="ja-JP" altLang="en-US" sz="3200" b="1" dirty="0">
                <a:latin typeface="ＭＳ ゴシック" panose="020B0609070205080204" pitchFamily="49" charset="-128"/>
                <a:ea typeface="ＭＳ ゴシック" panose="020B0609070205080204" pitchFamily="49" charset="-128"/>
              </a:rPr>
              <a:t>職員等によるたんの吸引等（特定の者対象）の研修カリキュラム概要</a:t>
            </a:r>
          </a:p>
        </p:txBody>
      </p:sp>
      <p:sp>
        <p:nvSpPr>
          <p:cNvPr id="5" name="正方形/長方形 4"/>
          <p:cNvSpPr/>
          <p:nvPr/>
        </p:nvSpPr>
        <p:spPr>
          <a:xfrm>
            <a:off x="1479270" y="1334566"/>
            <a:ext cx="9691649" cy="410068"/>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87" b="1" dirty="0">
                <a:solidFill>
                  <a:schemeClr val="tx1"/>
                </a:solidFill>
                <a:latin typeface="+mj-ea"/>
                <a:ea typeface="+mj-ea"/>
              </a:rPr>
              <a:t>基本研修</a:t>
            </a:r>
          </a:p>
        </p:txBody>
      </p:sp>
      <p:sp>
        <p:nvSpPr>
          <p:cNvPr id="6" name="正方形/長方形 5"/>
          <p:cNvSpPr/>
          <p:nvPr/>
        </p:nvSpPr>
        <p:spPr>
          <a:xfrm>
            <a:off x="1471770" y="1786155"/>
            <a:ext cx="9699150" cy="1592047"/>
          </a:xfrm>
          <a:prstGeom prst="rect">
            <a:avLst/>
          </a:prstGeom>
        </p:spPr>
        <p:style>
          <a:lnRef idx="2">
            <a:schemeClr val="dk1"/>
          </a:lnRef>
          <a:fillRef idx="1">
            <a:schemeClr val="lt1"/>
          </a:fillRef>
          <a:effectRef idx="0">
            <a:schemeClr val="dk1"/>
          </a:effectRef>
          <a:fontRef idx="minor">
            <a:schemeClr val="dk1"/>
          </a:fontRef>
        </p:style>
        <p:txBody>
          <a:bodyPr rtlCol="0" anchor="t"/>
          <a:lstStyle/>
          <a:p>
            <a:pPr algn="l"/>
            <a:endParaRPr lang="ja-JP" altLang="en-US" sz="1266" dirty="0">
              <a:latin typeface="+mj-ea"/>
              <a:ea typeface="+mj-ea"/>
            </a:endParaRPr>
          </a:p>
        </p:txBody>
      </p:sp>
      <p:sp>
        <p:nvSpPr>
          <p:cNvPr id="7" name="正方形/長方形 6"/>
          <p:cNvSpPr/>
          <p:nvPr/>
        </p:nvSpPr>
        <p:spPr>
          <a:xfrm>
            <a:off x="1468262" y="4829797"/>
            <a:ext cx="9702656" cy="410068"/>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87" b="1" dirty="0">
                <a:solidFill>
                  <a:schemeClr val="tx1"/>
                </a:solidFill>
                <a:latin typeface="+mj-ea"/>
                <a:ea typeface="+mj-ea"/>
              </a:rPr>
              <a:t>実地研修</a:t>
            </a:r>
          </a:p>
        </p:txBody>
      </p:sp>
      <p:sp>
        <p:nvSpPr>
          <p:cNvPr id="8" name="正方形/長方形 7"/>
          <p:cNvSpPr/>
          <p:nvPr/>
        </p:nvSpPr>
        <p:spPr>
          <a:xfrm>
            <a:off x="1468262" y="5239865"/>
            <a:ext cx="9702656" cy="1376794"/>
          </a:xfrm>
          <a:prstGeom prst="rect">
            <a:avLst/>
          </a:prstGeom>
        </p:spPr>
        <p:style>
          <a:lnRef idx="2">
            <a:schemeClr val="dk1"/>
          </a:lnRef>
          <a:fillRef idx="1">
            <a:schemeClr val="lt1"/>
          </a:fillRef>
          <a:effectRef idx="0">
            <a:schemeClr val="dk1"/>
          </a:effectRef>
          <a:fontRef idx="minor">
            <a:schemeClr val="dk1"/>
          </a:fontRef>
        </p:style>
        <p:txBody>
          <a:bodyPr rtlCol="0" anchor="b"/>
          <a:lstStyle/>
          <a:p>
            <a:pPr marL="160729" indent="-160729"/>
            <a:endParaRPr lang="ja-JP" altLang="en-US" sz="1266" dirty="0">
              <a:latin typeface="+mj-ea"/>
              <a:ea typeface="+mj-ea"/>
            </a:endParaRPr>
          </a:p>
        </p:txBody>
      </p:sp>
      <p:sp>
        <p:nvSpPr>
          <p:cNvPr id="22" name="正方形/長方形 21"/>
          <p:cNvSpPr/>
          <p:nvPr/>
        </p:nvSpPr>
        <p:spPr>
          <a:xfrm>
            <a:off x="1651770" y="1806251"/>
            <a:ext cx="9351509" cy="40875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講義</a:t>
            </a:r>
          </a:p>
        </p:txBody>
      </p:sp>
      <p:sp>
        <p:nvSpPr>
          <p:cNvPr id="23" name="正方形/長方形 22"/>
          <p:cNvSpPr/>
          <p:nvPr/>
        </p:nvSpPr>
        <p:spPr>
          <a:xfrm>
            <a:off x="1651771" y="2815572"/>
            <a:ext cx="9351508" cy="3913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試験</a:t>
            </a:r>
            <a:endParaRPr lang="en-US" altLang="ja-JP" sz="2400" dirty="0">
              <a:latin typeface="+mj-ea"/>
              <a:ea typeface="+mj-ea"/>
            </a:endParaRPr>
          </a:p>
        </p:txBody>
      </p:sp>
      <p:sp>
        <p:nvSpPr>
          <p:cNvPr id="24" name="正方形/長方形 23"/>
          <p:cNvSpPr/>
          <p:nvPr/>
        </p:nvSpPr>
        <p:spPr>
          <a:xfrm>
            <a:off x="1659270" y="2275442"/>
            <a:ext cx="9344009" cy="43002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シミュレーター演習</a:t>
            </a:r>
            <a:endParaRPr lang="en-US" altLang="ja-JP" sz="2400" dirty="0">
              <a:latin typeface="+mj-ea"/>
              <a:ea typeface="+mj-ea"/>
            </a:endParaRPr>
          </a:p>
        </p:txBody>
      </p:sp>
      <p:sp>
        <p:nvSpPr>
          <p:cNvPr id="25" name="正方形/長方形 24"/>
          <p:cNvSpPr/>
          <p:nvPr/>
        </p:nvSpPr>
        <p:spPr>
          <a:xfrm>
            <a:off x="1648261" y="4015467"/>
            <a:ext cx="9355017" cy="73666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シミュレーターによる演習</a:t>
            </a:r>
            <a:endParaRPr lang="en-US" altLang="ja-JP" sz="2400" dirty="0">
              <a:latin typeface="+mj-ea"/>
              <a:ea typeface="+mj-ea"/>
            </a:endParaRPr>
          </a:p>
          <a:p>
            <a:pPr algn="ctr"/>
            <a:r>
              <a:rPr lang="ja-JP" altLang="en-US" dirty="0" smtClean="0">
                <a:latin typeface="+mj-ea"/>
                <a:ea typeface="+mj-ea"/>
              </a:rPr>
              <a:t>（一連</a:t>
            </a:r>
            <a:r>
              <a:rPr lang="ja-JP" altLang="en-US" dirty="0">
                <a:latin typeface="+mj-ea"/>
                <a:ea typeface="+mj-ea"/>
              </a:rPr>
              <a:t>の流れが問題なくできるようになるまで</a:t>
            </a:r>
            <a:r>
              <a:rPr lang="ja-JP" altLang="en-US" dirty="0" smtClean="0">
                <a:latin typeface="+mj-ea"/>
                <a:ea typeface="+mj-ea"/>
              </a:rPr>
              <a:t>行う）</a:t>
            </a:r>
            <a:endParaRPr lang="en-US" altLang="ja-JP" dirty="0">
              <a:latin typeface="+mj-ea"/>
              <a:ea typeface="+mj-ea"/>
            </a:endParaRPr>
          </a:p>
        </p:txBody>
      </p:sp>
      <p:sp>
        <p:nvSpPr>
          <p:cNvPr id="31" name="正方形/長方形 30"/>
          <p:cNvSpPr/>
          <p:nvPr/>
        </p:nvSpPr>
        <p:spPr>
          <a:xfrm>
            <a:off x="1648262" y="5330766"/>
            <a:ext cx="9355016" cy="9888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a:latin typeface="+mj-ea"/>
                <a:ea typeface="+mj-ea"/>
              </a:rPr>
              <a:t>対象と</a:t>
            </a:r>
            <a:r>
              <a:rPr lang="ja-JP" altLang="en-US" sz="2400" dirty="0" smtClean="0">
                <a:latin typeface="+mj-ea"/>
                <a:ea typeface="+mj-ea"/>
              </a:rPr>
              <a:t>なる幼児児童生徒に</a:t>
            </a:r>
            <a:r>
              <a:rPr lang="ja-JP" altLang="en-US" sz="2400" dirty="0">
                <a:latin typeface="+mj-ea"/>
                <a:ea typeface="+mj-ea"/>
              </a:rPr>
              <a:t>実際に医療的ケアを</a:t>
            </a:r>
            <a:r>
              <a:rPr lang="ja-JP" altLang="en-US" sz="2400" dirty="0" smtClean="0">
                <a:latin typeface="+mj-ea"/>
                <a:ea typeface="+mj-ea"/>
              </a:rPr>
              <a:t>実施</a:t>
            </a:r>
            <a:endParaRPr lang="en-US" altLang="ja-JP" sz="2400" dirty="0">
              <a:latin typeface="+mj-ea"/>
              <a:ea typeface="+mj-ea"/>
            </a:endParaRPr>
          </a:p>
          <a:p>
            <a:pPr algn="ctr"/>
            <a:r>
              <a:rPr lang="ja-JP" altLang="en-US" dirty="0" smtClean="0">
                <a:latin typeface="+mj-ea"/>
                <a:ea typeface="+mj-ea"/>
              </a:rPr>
              <a:t>（一連</a:t>
            </a:r>
            <a:r>
              <a:rPr lang="ja-JP" altLang="en-US" dirty="0">
                <a:latin typeface="+mj-ea"/>
                <a:ea typeface="+mj-ea"/>
              </a:rPr>
              <a:t>の流れが問題なくできるようになるまで</a:t>
            </a:r>
            <a:r>
              <a:rPr lang="ja-JP" altLang="en-US" dirty="0" smtClean="0">
                <a:latin typeface="+mj-ea"/>
                <a:ea typeface="+mj-ea"/>
              </a:rPr>
              <a:t>行う）</a:t>
            </a:r>
            <a:endParaRPr lang="en-US" altLang="ja-JP" dirty="0">
              <a:latin typeface="+mj-ea"/>
              <a:ea typeface="+mj-ea"/>
            </a:endParaRPr>
          </a:p>
        </p:txBody>
      </p:sp>
      <p:sp>
        <p:nvSpPr>
          <p:cNvPr id="10" name="角丸四角形 9"/>
          <p:cNvSpPr/>
          <p:nvPr/>
        </p:nvSpPr>
        <p:spPr>
          <a:xfrm>
            <a:off x="522514" y="1334566"/>
            <a:ext cx="769257" cy="2043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800" dirty="0"/>
              <a:t>道教委主催</a:t>
            </a:r>
          </a:p>
        </p:txBody>
      </p:sp>
      <p:sp>
        <p:nvSpPr>
          <p:cNvPr id="32" name="角丸四角形 31"/>
          <p:cNvSpPr/>
          <p:nvPr/>
        </p:nvSpPr>
        <p:spPr>
          <a:xfrm>
            <a:off x="522515" y="3538182"/>
            <a:ext cx="769257" cy="30784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800" dirty="0"/>
              <a:t>各学校</a:t>
            </a:r>
          </a:p>
        </p:txBody>
      </p:sp>
      <p:sp>
        <p:nvSpPr>
          <p:cNvPr id="33" name="角丸四角形 32"/>
          <p:cNvSpPr/>
          <p:nvPr/>
        </p:nvSpPr>
        <p:spPr>
          <a:xfrm>
            <a:off x="11303249" y="1334566"/>
            <a:ext cx="507751" cy="2043636"/>
          </a:xfrm>
          <a:prstGeom prst="roundRect">
            <a:avLst/>
          </a:prstGeom>
        </p:spPr>
        <p:style>
          <a:lnRef idx="2">
            <a:schemeClr val="accent3"/>
          </a:lnRef>
          <a:fillRef idx="1">
            <a:schemeClr val="lt1"/>
          </a:fillRef>
          <a:effectRef idx="0">
            <a:schemeClr val="accent3"/>
          </a:effectRef>
          <a:fontRef idx="minor">
            <a:schemeClr val="dk1"/>
          </a:fontRef>
        </p:style>
        <p:txBody>
          <a:bodyPr vert="eaVert" rtlCol="0" anchor="ctr"/>
          <a:lstStyle/>
          <a:p>
            <a:pPr algn="ctr"/>
            <a:r>
              <a:rPr lang="ja-JP" altLang="en-US" sz="2800" dirty="0"/>
              <a:t>看護師等</a:t>
            </a:r>
          </a:p>
        </p:txBody>
      </p:sp>
      <p:sp>
        <p:nvSpPr>
          <p:cNvPr id="34" name="角丸四角形 33"/>
          <p:cNvSpPr/>
          <p:nvPr/>
        </p:nvSpPr>
        <p:spPr>
          <a:xfrm>
            <a:off x="11303249" y="3538182"/>
            <a:ext cx="507751" cy="3078477"/>
          </a:xfrm>
          <a:prstGeom prst="roundRect">
            <a:avLst/>
          </a:prstGeom>
        </p:spPr>
        <p:style>
          <a:lnRef idx="2">
            <a:schemeClr val="accent3"/>
          </a:lnRef>
          <a:fillRef idx="1">
            <a:schemeClr val="lt1"/>
          </a:fillRef>
          <a:effectRef idx="0">
            <a:schemeClr val="accent3"/>
          </a:effectRef>
          <a:fontRef idx="minor">
            <a:schemeClr val="dk1"/>
          </a:fontRef>
        </p:style>
        <p:txBody>
          <a:bodyPr vert="eaVert" rtlCol="0" anchor="ctr"/>
          <a:lstStyle/>
          <a:p>
            <a:pPr algn="ctr"/>
            <a:r>
              <a:rPr lang="ja-JP" altLang="en-US" sz="2800" dirty="0"/>
              <a:t>各学校の看護師</a:t>
            </a:r>
          </a:p>
        </p:txBody>
      </p:sp>
    </p:spTree>
    <p:extLst>
      <p:ext uri="{BB962C8B-B14F-4D97-AF65-F5344CB8AC3E}">
        <p14:creationId xmlns:p14="http://schemas.microsoft.com/office/powerpoint/2010/main" val="515805307"/>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3"/>
          <a:stretch>
            <a:fillRect/>
          </a:stretch>
        </p:blipFill>
        <p:spPr>
          <a:xfrm>
            <a:off x="1182613" y="0"/>
            <a:ext cx="9833367" cy="1349067"/>
          </a:xfrm>
          <a:prstGeom prst="rect">
            <a:avLst/>
          </a:prstGeom>
        </p:spPr>
      </p:pic>
      <p:pic>
        <p:nvPicPr>
          <p:cNvPr id="14" name="図 13"/>
          <p:cNvPicPr>
            <a:picLocks noChangeAspect="1"/>
          </p:cNvPicPr>
          <p:nvPr/>
        </p:nvPicPr>
        <p:blipFill>
          <a:blip r:embed="rId4"/>
          <a:stretch>
            <a:fillRect/>
          </a:stretch>
        </p:blipFill>
        <p:spPr>
          <a:xfrm>
            <a:off x="1182613" y="1366544"/>
            <a:ext cx="9768840" cy="5491456"/>
          </a:xfrm>
          <a:prstGeom prst="rect">
            <a:avLst/>
          </a:prstGeom>
        </p:spPr>
      </p:pic>
    </p:spTree>
    <p:extLst>
      <p:ext uri="{BB962C8B-B14F-4D97-AF65-F5344CB8AC3E}">
        <p14:creationId xmlns:p14="http://schemas.microsoft.com/office/powerpoint/2010/main" val="13056688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1244319"/>
            <a:ext cx="9628853" cy="4462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2800" dirty="0">
                <a:latin typeface="ＭＳ ゴシック" panose="020B0609070205080204" pitchFamily="49" charset="-128"/>
                <a:ea typeface="ＭＳ ゴシック" panose="020B0609070205080204" pitchFamily="49" charset="-128"/>
              </a:rPr>
              <a:t>基本理念</a:t>
            </a:r>
          </a:p>
        </p:txBody>
      </p:sp>
      <p:sp>
        <p:nvSpPr>
          <p:cNvPr id="9" name="タイトル 1">
            <a:extLst>
              <a:ext uri="{FF2B5EF4-FFF2-40B4-BE49-F238E27FC236}">
                <a16:creationId xmlns:a16="http://schemas.microsoft.com/office/drawing/2014/main" id="{7FF51975-C5A5-6D79-11E1-74D7CDB4BAF9}"/>
              </a:ext>
            </a:extLst>
          </p:cNvPr>
          <p:cNvSpPr>
            <a:spLocks noGrp="1"/>
          </p:cNvSpPr>
          <p:nvPr>
            <p:ph type="title"/>
          </p:nvPr>
        </p:nvSpPr>
        <p:spPr>
          <a:xfrm>
            <a:off x="167640" y="294777"/>
            <a:ext cx="11614329" cy="603062"/>
          </a:xfrm>
        </p:spPr>
        <p:txBody>
          <a:bodyPr>
            <a:normAutofit fontScale="90000"/>
          </a:bodyPr>
          <a:lstStyle/>
          <a:p>
            <a:r>
              <a:rPr lang="ja-JP" altLang="en-US" sz="3600" dirty="0" smtClean="0">
                <a:latin typeface="ＭＳ ゴシック" panose="020B0609070205080204" pitchFamily="49" charset="-128"/>
                <a:ea typeface="ＭＳ ゴシック" panose="020B0609070205080204" pitchFamily="49" charset="-128"/>
              </a:rPr>
              <a:t>学校</a:t>
            </a:r>
            <a:r>
              <a:rPr lang="ja-JP" altLang="en-US" sz="3600" dirty="0">
                <a:latin typeface="ＭＳ ゴシック" panose="020B0609070205080204" pitchFamily="49" charset="-128"/>
                <a:ea typeface="ＭＳ ゴシック" panose="020B0609070205080204" pitchFamily="49" charset="-128"/>
              </a:rPr>
              <a:t>における医療的ケアに関する基本的な考え方</a:t>
            </a:r>
            <a:endParaRPr kumimoji="1" lang="ja-JP" altLang="en-US" sz="3600" dirty="0">
              <a:latin typeface="ＭＳ ゴシック" panose="020B0609070205080204" pitchFamily="49" charset="-128"/>
              <a:ea typeface="ＭＳ ゴシック" panose="020B0609070205080204" pitchFamily="49" charset="-128"/>
            </a:endParaRPr>
          </a:p>
        </p:txBody>
      </p:sp>
      <p:sp>
        <p:nvSpPr>
          <p:cNvPr id="11" name="テキスト ボックス 10"/>
          <p:cNvSpPr txBox="1"/>
          <p:nvPr/>
        </p:nvSpPr>
        <p:spPr>
          <a:xfrm>
            <a:off x="2159213" y="5399548"/>
            <a:ext cx="10219765" cy="338554"/>
          </a:xfrm>
          <a:prstGeom prst="rect">
            <a:avLst/>
          </a:prstGeom>
          <a:noFill/>
        </p:spPr>
        <p:txBody>
          <a:bodyPr wrap="square" rtlCol="0">
            <a:spAutoFit/>
          </a:bodyPr>
          <a:lstStyle/>
          <a:p>
            <a:r>
              <a:rPr lang="ja-JP" altLang="en-US" sz="1600" dirty="0">
                <a:latin typeface="ＭＳ ゴシック" panose="020B0609070205080204" pitchFamily="49" charset="-128"/>
                <a:ea typeface="ＭＳ ゴシック" panose="020B0609070205080204" pitchFamily="49" charset="-128"/>
              </a:rPr>
              <a:t>「医療的ケア児及びその家族に対する支援に関する法律の施行について</a:t>
            </a:r>
            <a:r>
              <a:rPr lang="ja-JP" altLang="en-US" sz="1600" dirty="0" smtClean="0">
                <a:latin typeface="ＭＳ ゴシック" panose="020B0609070205080204" pitchFamily="49" charset="-128"/>
                <a:ea typeface="ＭＳ ゴシック" panose="020B0609070205080204" pitchFamily="49" charset="-128"/>
              </a:rPr>
              <a:t>」　（</a:t>
            </a:r>
            <a:r>
              <a:rPr lang="zh-CN" altLang="en-US" sz="1600" dirty="0">
                <a:latin typeface="ＭＳ ゴシック" panose="020B0609070205080204" pitchFamily="49" charset="-128"/>
                <a:ea typeface="ＭＳ ゴシック" panose="020B0609070205080204" pitchFamily="49" charset="-128"/>
              </a:rPr>
              <a:t>令和</a:t>
            </a:r>
            <a:r>
              <a:rPr lang="zh-CN" altLang="en-US" sz="1600" dirty="0" smtClean="0">
                <a:latin typeface="ＭＳ ゴシック" panose="020B0609070205080204" pitchFamily="49" charset="-128"/>
                <a:ea typeface="ＭＳ ゴシック" panose="020B0609070205080204" pitchFamily="49" charset="-128"/>
              </a:rPr>
              <a:t>３年</a:t>
            </a:r>
            <a:r>
              <a:rPr lang="ja-JP" altLang="en-US" sz="1600" dirty="0" smtClean="0">
                <a:latin typeface="ＭＳ ゴシック" panose="020B0609070205080204" pitchFamily="49" charset="-128"/>
                <a:ea typeface="ＭＳ ゴシック" panose="020B0609070205080204" pitchFamily="49" charset="-128"/>
              </a:rPr>
              <a:t>　</a:t>
            </a:r>
            <a:r>
              <a:rPr lang="zh-CN" altLang="en-US" sz="1600" dirty="0" smtClean="0">
                <a:latin typeface="ＭＳ ゴシック" panose="020B0609070205080204" pitchFamily="49" charset="-128"/>
                <a:ea typeface="ＭＳ ゴシック" panose="020B0609070205080204" pitchFamily="49" charset="-128"/>
              </a:rPr>
              <a:t>文部科学省</a:t>
            </a:r>
            <a:r>
              <a:rPr lang="ja-JP" altLang="en-US" sz="1600" dirty="0" smtClean="0">
                <a:latin typeface="ＭＳ ゴシック" panose="020B0609070205080204" pitchFamily="49" charset="-128"/>
                <a:ea typeface="ＭＳ ゴシック" panose="020B0609070205080204" pitchFamily="49" charset="-128"/>
              </a:rPr>
              <a:t>通知）</a:t>
            </a:r>
            <a:endParaRPr lang="zh-CN" altLang="en-US" sz="1600" dirty="0">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299677" y="1934367"/>
            <a:ext cx="11683851" cy="3375283"/>
          </a:xfrm>
          <a:prstGeom prst="rect">
            <a:avLst/>
          </a:prstGeom>
          <a:noFill/>
          <a:ln w="19050">
            <a:solidFill>
              <a:schemeClr val="tx1"/>
            </a:solidFill>
          </a:ln>
        </p:spPr>
        <p:txBody>
          <a:bodyPr wrap="square" rtlCol="0">
            <a:spAutoFit/>
          </a:bodyPr>
          <a:lstStyle/>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〇　医療的ケア児が医療的ケア児でない児童生徒等と共に教育を</a:t>
            </a:r>
            <a:r>
              <a:rPr lang="ja-JP" altLang="en-US" sz="2800" dirty="0" smtClean="0">
                <a:latin typeface="HG丸ｺﾞｼｯｸM-PRO" panose="020F0600000000000000" pitchFamily="50" charset="-128"/>
                <a:ea typeface="HG丸ｺﾞｼｯｸM-PRO" panose="020F0600000000000000" pitchFamily="50" charset="-128"/>
              </a:rPr>
              <a:t>受けら</a:t>
            </a:r>
            <a:endParaRPr lang="en-US" altLang="ja-JP" sz="2800" dirty="0" smtClean="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latin typeface="HG丸ｺﾞｼｯｸM-PRO" panose="020F0600000000000000" pitchFamily="50" charset="-128"/>
                <a:ea typeface="HG丸ｺﾞｼｯｸM-PRO" panose="020F0600000000000000" pitchFamily="50" charset="-128"/>
              </a:rPr>
              <a:t>　</a:t>
            </a:r>
            <a:r>
              <a:rPr lang="ja-JP" altLang="en-US" sz="2800" dirty="0" err="1" smtClean="0">
                <a:latin typeface="HG丸ｺﾞｼｯｸM-PRO" panose="020F0600000000000000" pitchFamily="50" charset="-128"/>
                <a:ea typeface="HG丸ｺﾞｼｯｸM-PRO" panose="020F0600000000000000" pitchFamily="50" charset="-128"/>
              </a:rPr>
              <a:t>れるよう</a:t>
            </a:r>
            <a:r>
              <a:rPr lang="ja-JP" altLang="en-US" sz="2800" dirty="0">
                <a:latin typeface="HG丸ｺﾞｼｯｸM-PRO" panose="020F0600000000000000" pitchFamily="50" charset="-128"/>
                <a:ea typeface="HG丸ｺﾞｼｯｸM-PRO" panose="020F0600000000000000" pitchFamily="50" charset="-128"/>
              </a:rPr>
              <a:t>最大限に配慮しつつ適切に教育に係る支援を行う</a:t>
            </a:r>
            <a:r>
              <a:rPr lang="ja-JP" altLang="en-US" sz="2800" dirty="0" smtClean="0">
                <a:latin typeface="HG丸ｺﾞｼｯｸM-PRO" panose="020F0600000000000000" pitchFamily="50" charset="-128"/>
                <a:ea typeface="HG丸ｺﾞｼｯｸM-PRO" panose="020F0600000000000000" pitchFamily="50" charset="-128"/>
              </a:rPr>
              <a:t>に当たって</a:t>
            </a:r>
            <a:endParaRPr lang="en-US" altLang="ja-JP" sz="2800" dirty="0" smtClean="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latin typeface="HG丸ｺﾞｼｯｸM-PRO" panose="020F0600000000000000" pitchFamily="50" charset="-128"/>
                <a:ea typeface="HG丸ｺﾞｼｯｸM-PRO" panose="020F0600000000000000" pitchFamily="50" charset="-128"/>
              </a:rPr>
              <a:t>　は</a:t>
            </a:r>
            <a:r>
              <a:rPr lang="ja-JP" altLang="en-US" sz="2800" dirty="0">
                <a:latin typeface="HG丸ｺﾞｼｯｸM-PRO" panose="020F0600000000000000" pitchFamily="50" charset="-128"/>
                <a:ea typeface="HG丸ｺﾞｼｯｸM-PRO" panose="020F0600000000000000" pitchFamily="50" charset="-128"/>
              </a:rPr>
              <a:t>、</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医療的ケア児の可能性を最大限に発揮させ、将来</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の自立</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や</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社会参</a:t>
            </a:r>
            <a:endParaRPr lang="en-US" altLang="ja-JP" sz="2800" u="sng" dirty="0" smtClean="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　</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加</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のために必要な力を培うという視点に立つこと</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が重要</a:t>
            </a:r>
            <a:endParaRPr lang="en-US" altLang="ja-JP" sz="2800" u="sng" dirty="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endParaRPr lang="en-US" altLang="ja-JP" sz="2800" dirty="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〇　医療的ケア児の実態は多様であることから、医療的ケアの</a:t>
            </a:r>
            <a:r>
              <a:rPr lang="ja-JP" altLang="en-US" sz="2800" dirty="0" smtClean="0">
                <a:latin typeface="HG丸ｺﾞｼｯｸM-PRO" panose="020F0600000000000000" pitchFamily="50" charset="-128"/>
                <a:ea typeface="HG丸ｺﾞｼｯｸM-PRO" panose="020F0600000000000000" pitchFamily="50" charset="-128"/>
              </a:rPr>
              <a:t>種類や頻</a:t>
            </a:r>
            <a:endParaRPr lang="en-US" altLang="ja-JP" sz="2800" dirty="0" smtClean="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latin typeface="HG丸ｺﾞｼｯｸM-PRO" panose="020F0600000000000000" pitchFamily="50" charset="-128"/>
                <a:ea typeface="HG丸ｺﾞｼｯｸM-PRO" panose="020F0600000000000000" pitchFamily="50" charset="-128"/>
              </a:rPr>
              <a:t>　度</a:t>
            </a:r>
            <a:r>
              <a:rPr lang="ja-JP" altLang="en-US" sz="2800" dirty="0">
                <a:latin typeface="HG丸ｺﾞｼｯｸM-PRO" panose="020F0600000000000000" pitchFamily="50" charset="-128"/>
                <a:ea typeface="HG丸ｺﾞｼｯｸM-PRO" panose="020F0600000000000000" pitchFamily="50" charset="-128"/>
              </a:rPr>
              <a:t>のみに着目して画一的な対応を行うのではなく、</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一人一人の教育的</a:t>
            </a:r>
            <a:endParaRPr lang="en-US" altLang="ja-JP" sz="2800" u="sng" dirty="0" smtClean="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　</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ニーズ</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に応じた指導を行うことが</a:t>
            </a:r>
            <a:r>
              <a:rPr lang="ja-JP" altLang="en-US" sz="2800" u="sng" dirty="0" smtClean="0">
                <a:solidFill>
                  <a:srgbClr val="FF0000"/>
                </a:solidFill>
                <a:latin typeface="HG丸ｺﾞｼｯｸM-PRO" panose="020F0600000000000000" pitchFamily="50" charset="-128"/>
                <a:ea typeface="HG丸ｺﾞｼｯｸM-PRO" panose="020F0600000000000000" pitchFamily="50" charset="-128"/>
              </a:rPr>
              <a:t>必要</a:t>
            </a:r>
            <a:endParaRPr lang="ja-JP" altLang="en-US" sz="2800" u="sng" dirty="0">
              <a:solidFill>
                <a:srgbClr val="FF0000"/>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522535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Sゴシック">
      <a:majorFont>
        <a:latin typeface="Arial Black"/>
        <a:ea typeface="ＭＳ ゴシック"/>
        <a:cs typeface=""/>
      </a:majorFont>
      <a:minorFont>
        <a:latin typeface="Arial"/>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2678</TotalTime>
  <Words>4796</Words>
  <Application>Microsoft Office PowerPoint</Application>
  <PresentationFormat>ワイド画面</PresentationFormat>
  <Paragraphs>227</Paragraphs>
  <Slides>12</Slides>
  <Notes>12</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12</vt:i4>
      </vt:variant>
    </vt:vector>
  </HeadingPairs>
  <TitlesOfParts>
    <vt:vector size="24" baseType="lpstr">
      <vt:lpstr>HGSｺﾞｼｯｸE</vt:lpstr>
      <vt:lpstr>HG丸ｺﾞｼｯｸM-PRO</vt:lpstr>
      <vt:lpstr>ＭＳ Ｐゴシック</vt:lpstr>
      <vt:lpstr>ＭＳ ゴシック</vt:lpstr>
      <vt:lpstr>Noteworthy Bold</vt:lpstr>
      <vt:lpstr>游ゴシック</vt:lpstr>
      <vt:lpstr>游ゴシック Light</vt:lpstr>
      <vt:lpstr>游ゴシック 本文</vt:lpstr>
      <vt:lpstr>Arial</vt:lpstr>
      <vt:lpstr>Calibri</vt:lpstr>
      <vt:lpstr>Calibri Light</vt:lpstr>
      <vt:lpstr>Office テーマ</vt:lpstr>
      <vt:lpstr>道立特別支援学校における医療的ケア</vt:lpstr>
      <vt:lpstr>PowerPoint プレゼンテーション</vt:lpstr>
      <vt:lpstr>「特定行為」の種類</vt:lpstr>
      <vt:lpstr>学校における医療的ケアの歴史</vt:lpstr>
      <vt:lpstr>本道の医療的ケア児の人数の推移（札幌市を除く）</vt:lpstr>
      <vt:lpstr>道内の学校における行為別児童生徒の割合（R5.5.1現在）</vt:lpstr>
      <vt:lpstr>PowerPoint プレゼンテーション</vt:lpstr>
      <vt:lpstr>PowerPoint プレゼンテーション</vt:lpstr>
      <vt:lpstr>学校における医療的ケアに関する基本的な考え方</vt:lpstr>
      <vt:lpstr>PowerPoint プレゼンテーション</vt:lpstr>
      <vt:lpstr>入学前からの保護者との合意形成</vt:lpstr>
      <vt:lpstr>　医療的ケアが必要な子どもたちが安全に学習できる環境をつくるために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特別支援学校における 医療的ケア 基本研修</dc:title>
  <dc:creator>hokkaido</dc:creator>
  <cp:lastModifiedBy>hokkaido</cp:lastModifiedBy>
  <cp:revision>118</cp:revision>
  <cp:lastPrinted>2024-04-08T02:48:54Z</cp:lastPrinted>
  <dcterms:created xsi:type="dcterms:W3CDTF">2018-03-02T00:59:05Z</dcterms:created>
  <dcterms:modified xsi:type="dcterms:W3CDTF">2024-04-08T02:48:55Z</dcterms:modified>
</cp:coreProperties>
</file>