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516" r:id="rId3"/>
    <p:sldId id="520" r:id="rId4"/>
    <p:sldId id="522" r:id="rId5"/>
    <p:sldId id="512" r:id="rId6"/>
    <p:sldId id="513" r:id="rId7"/>
    <p:sldId id="501" r:id="rId8"/>
    <p:sldId id="517" r:id="rId9"/>
    <p:sldId id="485" r:id="rId10"/>
    <p:sldId id="505" r:id="rId11"/>
    <p:sldId id="506" r:id="rId12"/>
    <p:sldId id="496"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F00"/>
    <a:srgbClr val="FFFFFF"/>
    <a:srgbClr val="FF8900"/>
    <a:srgbClr val="FF9B9B"/>
    <a:srgbClr val="29C7FF"/>
    <a:srgbClr val="85DFFF"/>
    <a:srgbClr val="57D3FF"/>
    <a:srgbClr val="FD7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65995" autoAdjust="0"/>
  </p:normalViewPr>
  <p:slideViewPr>
    <p:cSldViewPr snapToGrid="0">
      <p:cViewPr varScale="1">
        <p:scale>
          <a:sx n="66" d="100"/>
          <a:sy n="66" d="100"/>
        </p:scale>
        <p:origin x="1224"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FA8B7-03BA-442A-BC78-69B32DFB05C7}"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kumimoji="1" lang="ja-JP" altLang="en-US"/>
        </a:p>
      </dgm:t>
    </dgm:pt>
    <dgm:pt modelId="{A037B754-E0D9-4707-9ED4-EFE2A8E66997}">
      <dgm:prSet custT="1"/>
      <dgm:spPr/>
      <dgm:t>
        <a:bodyPr/>
        <a:lstStyle/>
        <a:p>
          <a:pPr rtl="0">
            <a:lnSpc>
              <a:spcPct val="100000"/>
            </a:lnSpc>
            <a:spcBef>
              <a:spcPct val="0"/>
            </a:spcBef>
            <a:spcAft>
              <a:spcPts val="0"/>
            </a:spcAft>
          </a:pPr>
          <a:r>
            <a:rPr kumimoji="1" lang="ja-JP" altLang="en-US" sz="3200" dirty="0" smtClean="0">
              <a:latin typeface="ＭＳ ゴシック" panose="020B0609070205080204" pitchFamily="49" charset="-128"/>
              <a:ea typeface="ＭＳ ゴシック" panose="020B0609070205080204" pitchFamily="49" charset="-128"/>
            </a:rPr>
            <a:t>ダンス</a:t>
          </a:r>
          <a:r>
            <a:rPr kumimoji="1" lang="ja-JP" altLang="en-US" sz="3200" dirty="0">
              <a:latin typeface="ＭＳ ゴシック" panose="020B0609070205080204" pitchFamily="49" charset="-128"/>
              <a:ea typeface="ＭＳ ゴシック" panose="020B0609070205080204" pitchFamily="49" charset="-128"/>
            </a:rPr>
            <a:t>を</a:t>
          </a:r>
          <a:r>
            <a:rPr kumimoji="1" lang="ja-JP" altLang="en-US" sz="3200" dirty="0" smtClean="0">
              <a:latin typeface="ＭＳ ゴシック" panose="020B0609070205080204" pitchFamily="49" charset="-128"/>
              <a:ea typeface="ＭＳ ゴシック" panose="020B0609070205080204" pitchFamily="49" charset="-128"/>
            </a:rPr>
            <a:t>する</a:t>
          </a:r>
          <a:endParaRPr kumimoji="1" lang="en-US" altLang="ja-JP" sz="3200" dirty="0" smtClean="0">
            <a:latin typeface="ＭＳ ゴシック" panose="020B0609070205080204" pitchFamily="49" charset="-128"/>
            <a:ea typeface="ＭＳ ゴシック" panose="020B0609070205080204" pitchFamily="49" charset="-128"/>
          </a:endParaRPr>
        </a:p>
        <a:p>
          <a:pPr rtl="0">
            <a:lnSpc>
              <a:spcPct val="100000"/>
            </a:lnSpc>
            <a:spcBef>
              <a:spcPts val="600"/>
            </a:spcBef>
            <a:spcAft>
              <a:spcPts val="0"/>
            </a:spcAft>
          </a:pPr>
          <a:r>
            <a:rPr kumimoji="1" lang="ja-JP" altLang="en-US" sz="1800" dirty="0" smtClean="0">
              <a:latin typeface="ＭＳ ゴシック" panose="020B0609070205080204" pitchFamily="49" charset="-128"/>
              <a:ea typeface="ＭＳ ゴシック" panose="020B0609070205080204" pitchFamily="49" charset="-128"/>
            </a:rPr>
            <a:t>中学部保健体育科</a:t>
          </a:r>
          <a:endParaRPr kumimoji="1" lang="en-US" altLang="ja-JP" sz="1800" dirty="0" smtClean="0">
            <a:latin typeface="ＭＳ ゴシック" panose="020B0609070205080204" pitchFamily="49" charset="-128"/>
            <a:ea typeface="ＭＳ ゴシック" panose="020B0609070205080204" pitchFamily="49" charset="-128"/>
          </a:endParaRPr>
        </a:p>
        <a:p>
          <a:pPr rtl="0">
            <a:lnSpc>
              <a:spcPct val="100000"/>
            </a:lnSpc>
            <a:spcBef>
              <a:spcPct val="0"/>
            </a:spcBef>
            <a:spcAft>
              <a:spcPct val="35000"/>
            </a:spcAft>
          </a:pPr>
          <a:r>
            <a:rPr kumimoji="1" lang="ja-JP" altLang="en-US" sz="1800" dirty="0" smtClean="0">
              <a:latin typeface="ＭＳ ゴシック" panose="020B0609070205080204" pitchFamily="49" charset="-128"/>
              <a:ea typeface="ＭＳ ゴシック" panose="020B0609070205080204" pitchFamily="49" charset="-128"/>
            </a:rPr>
            <a:t>「Ｇ　ダンス」</a:t>
          </a:r>
          <a:endParaRPr lang="ja-JP" altLang="en-US" sz="1050" dirty="0">
            <a:latin typeface="ＭＳ ゴシック" panose="020B0609070205080204" pitchFamily="49" charset="-128"/>
            <a:ea typeface="ＭＳ ゴシック" panose="020B0609070205080204" pitchFamily="49" charset="-128"/>
          </a:endParaRPr>
        </a:p>
      </dgm:t>
    </dgm:pt>
    <dgm:pt modelId="{9A777BB7-E6BF-49E0-B27C-DF1A3F6FE979}" type="parTrans" cxnId="{09D52EDE-97C0-4D35-BC56-D66B22D7EB6F}">
      <dgm:prSet/>
      <dgm:spPr/>
      <dgm:t>
        <a:bodyPr/>
        <a:lstStyle/>
        <a:p>
          <a:endParaRPr kumimoji="1" lang="ja-JP" altLang="en-US"/>
        </a:p>
      </dgm:t>
    </dgm:pt>
    <dgm:pt modelId="{D0D2379C-65B3-406E-B87C-4FA1126C077F}" type="sibTrans" cxnId="{09D52EDE-97C0-4D35-BC56-D66B22D7EB6F}">
      <dgm:prSet/>
      <dgm:spPr/>
      <dgm:t>
        <a:bodyPr/>
        <a:lstStyle/>
        <a:p>
          <a:endParaRPr kumimoji="1" lang="ja-JP" altLang="en-US"/>
        </a:p>
      </dgm:t>
    </dgm:pt>
    <dgm:pt modelId="{B3B5B097-CFDD-492C-AEED-860D4E47ABF9}">
      <dgm:prSet custT="1"/>
      <dgm:spPr/>
      <dgm:t>
        <a:bodyPr/>
        <a:lstStyle/>
        <a:p>
          <a:pPr rtl="0"/>
          <a:r>
            <a:rPr kumimoji="1" lang="ja-JP" altLang="en-US" sz="3200" dirty="0">
              <a:latin typeface="ＭＳ ゴシック" panose="020B0609070205080204" pitchFamily="49" charset="-128"/>
              <a:ea typeface="ＭＳ ゴシック" panose="020B0609070205080204" pitchFamily="49" charset="-128"/>
            </a:rPr>
            <a:t>ダンス</a:t>
          </a:r>
          <a:r>
            <a:rPr kumimoji="1" lang="ja-JP" altLang="en-US" sz="3200" dirty="0" smtClean="0">
              <a:latin typeface="ＭＳ ゴシック" panose="020B0609070205080204" pitchFamily="49" charset="-128"/>
              <a:ea typeface="ＭＳ ゴシック" panose="020B0609070205080204" pitchFamily="49" charset="-128"/>
            </a:rPr>
            <a:t>を通して</a:t>
          </a:r>
          <a:r>
            <a:rPr kumimoji="1" lang="ja-JP" altLang="en-US" sz="3200" dirty="0">
              <a:latin typeface="ＭＳ ゴシック" panose="020B0609070205080204" pitchFamily="49" charset="-128"/>
              <a:ea typeface="ＭＳ ゴシック" panose="020B0609070205080204" pitchFamily="49" charset="-128"/>
            </a:rPr>
            <a:t>●●を身に付ける</a:t>
          </a:r>
          <a:endParaRPr lang="ja-JP" altLang="en-US" sz="3200" dirty="0">
            <a:latin typeface="ＭＳ ゴシック" panose="020B0609070205080204" pitchFamily="49" charset="-128"/>
            <a:ea typeface="ＭＳ ゴシック" panose="020B0609070205080204" pitchFamily="49" charset="-128"/>
          </a:endParaRPr>
        </a:p>
      </dgm:t>
    </dgm:pt>
    <dgm:pt modelId="{AA431F05-EAC9-4044-9B65-A157F4B6390D}" type="parTrans" cxnId="{B4299DBA-D052-49BC-9C39-F0A2328A0211}">
      <dgm:prSet/>
      <dgm:spPr/>
      <dgm:t>
        <a:bodyPr/>
        <a:lstStyle/>
        <a:p>
          <a:endParaRPr kumimoji="1" lang="ja-JP" altLang="en-US"/>
        </a:p>
      </dgm:t>
    </dgm:pt>
    <dgm:pt modelId="{B4E5D977-A3DF-4880-A6E3-FF5CEB936C12}" type="sibTrans" cxnId="{B4299DBA-D052-49BC-9C39-F0A2328A0211}">
      <dgm:prSet/>
      <dgm:spPr/>
      <dgm:t>
        <a:bodyPr/>
        <a:lstStyle/>
        <a:p>
          <a:endParaRPr kumimoji="1" lang="ja-JP" altLang="en-US"/>
        </a:p>
      </dgm:t>
    </dgm:pt>
    <dgm:pt modelId="{3B92A179-F8F5-4474-8842-2BD70B357D30}" type="pres">
      <dgm:prSet presAssocID="{F49FA8B7-03BA-442A-BC78-69B32DFB05C7}" presName="Name0" presStyleCnt="0">
        <dgm:presLayoutVars>
          <dgm:dir/>
          <dgm:resizeHandles val="exact"/>
        </dgm:presLayoutVars>
      </dgm:prSet>
      <dgm:spPr/>
      <dgm:t>
        <a:bodyPr/>
        <a:lstStyle/>
        <a:p>
          <a:endParaRPr kumimoji="1" lang="ja-JP" altLang="en-US"/>
        </a:p>
      </dgm:t>
    </dgm:pt>
    <dgm:pt modelId="{46E7A8DF-9984-4272-AE12-675832ACC5B2}" type="pres">
      <dgm:prSet presAssocID="{A037B754-E0D9-4707-9ED4-EFE2A8E66997}" presName="node" presStyleLbl="node1" presStyleIdx="0" presStyleCnt="2">
        <dgm:presLayoutVars>
          <dgm:bulletEnabled val="1"/>
        </dgm:presLayoutVars>
      </dgm:prSet>
      <dgm:spPr/>
      <dgm:t>
        <a:bodyPr/>
        <a:lstStyle/>
        <a:p>
          <a:endParaRPr kumimoji="1" lang="ja-JP" altLang="en-US"/>
        </a:p>
      </dgm:t>
    </dgm:pt>
    <dgm:pt modelId="{739CD310-E5F4-4E3B-85BA-6D047EACE225}" type="pres">
      <dgm:prSet presAssocID="{D0D2379C-65B3-406E-B87C-4FA1126C077F}" presName="sibTrans" presStyleLbl="sibTrans2D1" presStyleIdx="0" presStyleCnt="1"/>
      <dgm:spPr/>
      <dgm:t>
        <a:bodyPr/>
        <a:lstStyle/>
        <a:p>
          <a:endParaRPr kumimoji="1" lang="ja-JP" altLang="en-US"/>
        </a:p>
      </dgm:t>
    </dgm:pt>
    <dgm:pt modelId="{8CC3AEDC-1EB6-4EFE-BF26-3D4D85963465}" type="pres">
      <dgm:prSet presAssocID="{D0D2379C-65B3-406E-B87C-4FA1126C077F}" presName="connectorText" presStyleLbl="sibTrans2D1" presStyleIdx="0" presStyleCnt="1"/>
      <dgm:spPr/>
      <dgm:t>
        <a:bodyPr/>
        <a:lstStyle/>
        <a:p>
          <a:endParaRPr kumimoji="1" lang="ja-JP" altLang="en-US"/>
        </a:p>
      </dgm:t>
    </dgm:pt>
    <dgm:pt modelId="{6986165D-57BA-445A-A2B0-C9D0834EE111}" type="pres">
      <dgm:prSet presAssocID="{B3B5B097-CFDD-492C-AEED-860D4E47ABF9}" presName="node" presStyleLbl="node1" presStyleIdx="1" presStyleCnt="2" custScaleX="112783">
        <dgm:presLayoutVars>
          <dgm:bulletEnabled val="1"/>
        </dgm:presLayoutVars>
      </dgm:prSet>
      <dgm:spPr/>
      <dgm:t>
        <a:bodyPr/>
        <a:lstStyle/>
        <a:p>
          <a:endParaRPr kumimoji="1" lang="ja-JP" altLang="en-US"/>
        </a:p>
      </dgm:t>
    </dgm:pt>
  </dgm:ptLst>
  <dgm:cxnLst>
    <dgm:cxn modelId="{BEEE79AD-35DC-48D7-9CD6-17CD2856DEAC}" type="presOf" srcId="{D0D2379C-65B3-406E-B87C-4FA1126C077F}" destId="{8CC3AEDC-1EB6-4EFE-BF26-3D4D85963465}" srcOrd="1" destOrd="0" presId="urn:microsoft.com/office/officeart/2005/8/layout/process1"/>
    <dgm:cxn modelId="{09D52EDE-97C0-4D35-BC56-D66B22D7EB6F}" srcId="{F49FA8B7-03BA-442A-BC78-69B32DFB05C7}" destId="{A037B754-E0D9-4707-9ED4-EFE2A8E66997}" srcOrd="0" destOrd="0" parTransId="{9A777BB7-E6BF-49E0-B27C-DF1A3F6FE979}" sibTransId="{D0D2379C-65B3-406E-B87C-4FA1126C077F}"/>
    <dgm:cxn modelId="{8C9694B6-02EA-4B6D-9E4A-4A8E132E189A}" type="presOf" srcId="{A037B754-E0D9-4707-9ED4-EFE2A8E66997}" destId="{46E7A8DF-9984-4272-AE12-675832ACC5B2}" srcOrd="0" destOrd="0" presId="urn:microsoft.com/office/officeart/2005/8/layout/process1"/>
    <dgm:cxn modelId="{BE23A667-3752-47EE-ACC6-4B027A728C86}" type="presOf" srcId="{B3B5B097-CFDD-492C-AEED-860D4E47ABF9}" destId="{6986165D-57BA-445A-A2B0-C9D0834EE111}" srcOrd="0" destOrd="0" presId="urn:microsoft.com/office/officeart/2005/8/layout/process1"/>
    <dgm:cxn modelId="{B4299DBA-D052-49BC-9C39-F0A2328A0211}" srcId="{F49FA8B7-03BA-442A-BC78-69B32DFB05C7}" destId="{B3B5B097-CFDD-492C-AEED-860D4E47ABF9}" srcOrd="1" destOrd="0" parTransId="{AA431F05-EAC9-4044-9B65-A157F4B6390D}" sibTransId="{B4E5D977-A3DF-4880-A6E3-FF5CEB936C12}"/>
    <dgm:cxn modelId="{7CF179C4-A833-4426-9DB9-8DA9C9D00271}" type="presOf" srcId="{D0D2379C-65B3-406E-B87C-4FA1126C077F}" destId="{739CD310-E5F4-4E3B-85BA-6D047EACE225}" srcOrd="0" destOrd="0" presId="urn:microsoft.com/office/officeart/2005/8/layout/process1"/>
    <dgm:cxn modelId="{82F5DA7C-0C7B-4332-9E34-A8909E09C3F3}" type="presOf" srcId="{F49FA8B7-03BA-442A-BC78-69B32DFB05C7}" destId="{3B92A179-F8F5-4474-8842-2BD70B357D30}" srcOrd="0" destOrd="0" presId="urn:microsoft.com/office/officeart/2005/8/layout/process1"/>
    <dgm:cxn modelId="{C0BA0AED-DDD6-4C67-9854-D23E63DBF142}" type="presParOf" srcId="{3B92A179-F8F5-4474-8842-2BD70B357D30}" destId="{46E7A8DF-9984-4272-AE12-675832ACC5B2}" srcOrd="0" destOrd="0" presId="urn:microsoft.com/office/officeart/2005/8/layout/process1"/>
    <dgm:cxn modelId="{14E4524F-9C92-4E12-B05D-964B1F26C275}" type="presParOf" srcId="{3B92A179-F8F5-4474-8842-2BD70B357D30}" destId="{739CD310-E5F4-4E3B-85BA-6D047EACE225}" srcOrd="1" destOrd="0" presId="urn:microsoft.com/office/officeart/2005/8/layout/process1"/>
    <dgm:cxn modelId="{DD32EC16-FD1D-44F3-A348-52308CC4A265}" type="presParOf" srcId="{739CD310-E5F4-4E3B-85BA-6D047EACE225}" destId="{8CC3AEDC-1EB6-4EFE-BF26-3D4D85963465}" srcOrd="0" destOrd="0" presId="urn:microsoft.com/office/officeart/2005/8/layout/process1"/>
    <dgm:cxn modelId="{36B6EBBF-7CE8-4472-8168-946611F637E6}" type="presParOf" srcId="{3B92A179-F8F5-4474-8842-2BD70B357D30}" destId="{6986165D-57BA-445A-A2B0-C9D0834EE11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A8DF-9984-4272-AE12-675832ACC5B2}">
      <dsp:nvSpPr>
        <dsp:cNvPr id="0" name=""/>
        <dsp:cNvSpPr/>
      </dsp:nvSpPr>
      <dsp:spPr>
        <a:xfrm>
          <a:off x="4825" y="0"/>
          <a:ext cx="3178395" cy="14197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100000"/>
            </a:lnSpc>
            <a:spcBef>
              <a:spcPct val="0"/>
            </a:spcBef>
            <a:spcAft>
              <a:spcPts val="0"/>
            </a:spcAft>
          </a:pPr>
          <a:r>
            <a:rPr kumimoji="1" lang="ja-JP" altLang="en-US" sz="3200" kern="1200" dirty="0" smtClean="0">
              <a:latin typeface="ＭＳ ゴシック" panose="020B0609070205080204" pitchFamily="49" charset="-128"/>
              <a:ea typeface="ＭＳ ゴシック" panose="020B0609070205080204" pitchFamily="49" charset="-128"/>
            </a:rPr>
            <a:t>ダンス</a:t>
          </a:r>
          <a:r>
            <a:rPr kumimoji="1" lang="ja-JP" altLang="en-US" sz="3200" kern="1200" dirty="0">
              <a:latin typeface="ＭＳ ゴシック" panose="020B0609070205080204" pitchFamily="49" charset="-128"/>
              <a:ea typeface="ＭＳ ゴシック" panose="020B0609070205080204" pitchFamily="49" charset="-128"/>
            </a:rPr>
            <a:t>を</a:t>
          </a:r>
          <a:r>
            <a:rPr kumimoji="1" lang="ja-JP" altLang="en-US" sz="3200" kern="1200" dirty="0" smtClean="0">
              <a:latin typeface="ＭＳ ゴシック" panose="020B0609070205080204" pitchFamily="49" charset="-128"/>
              <a:ea typeface="ＭＳ ゴシック" panose="020B0609070205080204" pitchFamily="49" charset="-128"/>
            </a:rPr>
            <a:t>する</a:t>
          </a:r>
          <a:endParaRPr kumimoji="1" lang="en-US" altLang="ja-JP" sz="3200" kern="1200" dirty="0" smtClean="0">
            <a:latin typeface="ＭＳ ゴシック" panose="020B0609070205080204" pitchFamily="49" charset="-128"/>
            <a:ea typeface="ＭＳ ゴシック" panose="020B0609070205080204" pitchFamily="49" charset="-128"/>
          </a:endParaRPr>
        </a:p>
        <a:p>
          <a:pPr lvl="0" algn="ctr" defTabSz="1422400" rtl="0">
            <a:lnSpc>
              <a:spcPct val="100000"/>
            </a:lnSpc>
            <a:spcBef>
              <a:spcPct val="0"/>
            </a:spcBef>
            <a:spcAft>
              <a:spcPts val="0"/>
            </a:spcAft>
          </a:pPr>
          <a:r>
            <a:rPr kumimoji="1" lang="ja-JP" altLang="en-US" sz="1800" kern="1200" dirty="0" smtClean="0">
              <a:latin typeface="ＭＳ ゴシック" panose="020B0609070205080204" pitchFamily="49" charset="-128"/>
              <a:ea typeface="ＭＳ ゴシック" panose="020B0609070205080204" pitchFamily="49" charset="-128"/>
            </a:rPr>
            <a:t>中学部保健体育科</a:t>
          </a:r>
          <a:endParaRPr kumimoji="1" lang="en-US" altLang="ja-JP" sz="1800" kern="1200" dirty="0" smtClean="0">
            <a:latin typeface="ＭＳ ゴシック" panose="020B0609070205080204" pitchFamily="49" charset="-128"/>
            <a:ea typeface="ＭＳ ゴシック" panose="020B0609070205080204" pitchFamily="49" charset="-128"/>
          </a:endParaRPr>
        </a:p>
        <a:p>
          <a:pPr lvl="0" algn="ctr" defTabSz="1422400" rtl="0">
            <a:lnSpc>
              <a:spcPct val="100000"/>
            </a:lnSpc>
            <a:spcBef>
              <a:spcPct val="0"/>
            </a:spcBef>
            <a:spcAft>
              <a:spcPct val="35000"/>
            </a:spcAft>
          </a:pPr>
          <a:r>
            <a:rPr kumimoji="1" lang="ja-JP" altLang="en-US" sz="1800" kern="1200" dirty="0" smtClean="0">
              <a:latin typeface="ＭＳ ゴシック" panose="020B0609070205080204" pitchFamily="49" charset="-128"/>
              <a:ea typeface="ＭＳ ゴシック" panose="020B0609070205080204" pitchFamily="49" charset="-128"/>
            </a:rPr>
            <a:t>「Ｇ　ダンス」</a:t>
          </a:r>
          <a:endParaRPr lang="ja-JP" altLang="en-US" sz="1050" kern="1200" dirty="0">
            <a:latin typeface="ＭＳ ゴシック" panose="020B0609070205080204" pitchFamily="49" charset="-128"/>
            <a:ea typeface="ＭＳ ゴシック" panose="020B0609070205080204" pitchFamily="49" charset="-128"/>
          </a:endParaRPr>
        </a:p>
      </dsp:txBody>
      <dsp:txXfrm>
        <a:off x="46407" y="41582"/>
        <a:ext cx="3095231" cy="1336562"/>
      </dsp:txXfrm>
    </dsp:sp>
    <dsp:sp modelId="{739CD310-E5F4-4E3B-85BA-6D047EACE225}">
      <dsp:nvSpPr>
        <dsp:cNvPr id="0" name=""/>
        <dsp:cNvSpPr/>
      </dsp:nvSpPr>
      <dsp:spPr>
        <a:xfrm>
          <a:off x="3501061" y="315741"/>
          <a:ext cx="673819" cy="7882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kumimoji="1" lang="ja-JP" altLang="en-US" sz="3300" kern="1200"/>
        </a:p>
      </dsp:txBody>
      <dsp:txXfrm>
        <a:off x="3501061" y="473389"/>
        <a:ext cx="471673" cy="472946"/>
      </dsp:txXfrm>
    </dsp:sp>
    <dsp:sp modelId="{6986165D-57BA-445A-A2B0-C9D0834EE111}">
      <dsp:nvSpPr>
        <dsp:cNvPr id="0" name=""/>
        <dsp:cNvSpPr/>
      </dsp:nvSpPr>
      <dsp:spPr>
        <a:xfrm>
          <a:off x="4454580" y="0"/>
          <a:ext cx="3584690" cy="1419726"/>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ja-JP" altLang="en-US" sz="3200" kern="1200" dirty="0">
              <a:latin typeface="ＭＳ ゴシック" panose="020B0609070205080204" pitchFamily="49" charset="-128"/>
              <a:ea typeface="ＭＳ ゴシック" panose="020B0609070205080204" pitchFamily="49" charset="-128"/>
            </a:rPr>
            <a:t>ダンス</a:t>
          </a:r>
          <a:r>
            <a:rPr kumimoji="1" lang="ja-JP" altLang="en-US" sz="3200" kern="1200" dirty="0" smtClean="0">
              <a:latin typeface="ＭＳ ゴシック" panose="020B0609070205080204" pitchFamily="49" charset="-128"/>
              <a:ea typeface="ＭＳ ゴシック" panose="020B0609070205080204" pitchFamily="49" charset="-128"/>
            </a:rPr>
            <a:t>を通して</a:t>
          </a:r>
          <a:r>
            <a:rPr kumimoji="1" lang="ja-JP" altLang="en-US" sz="3200" kern="1200" dirty="0">
              <a:latin typeface="ＭＳ ゴシック" panose="020B0609070205080204" pitchFamily="49" charset="-128"/>
              <a:ea typeface="ＭＳ ゴシック" panose="020B0609070205080204" pitchFamily="49" charset="-128"/>
            </a:rPr>
            <a:t>●●を身に付ける</a:t>
          </a:r>
          <a:endParaRPr lang="ja-JP" altLang="en-US" sz="3200" kern="1200" dirty="0">
            <a:latin typeface="ＭＳ ゴシック" panose="020B0609070205080204" pitchFamily="49" charset="-128"/>
            <a:ea typeface="ＭＳ ゴシック" panose="020B0609070205080204" pitchFamily="49" charset="-128"/>
          </a:endParaRPr>
        </a:p>
      </dsp:txBody>
      <dsp:txXfrm>
        <a:off x="4496162" y="41582"/>
        <a:ext cx="3501526" cy="1336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1" y="504000"/>
            <a:ext cx="4798919"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これから、単元の指導計画についての研修を始めます。</a:t>
            </a:r>
            <a:endParaRPr lang="en-US" altLang="ja-JP" dirty="0"/>
          </a:p>
          <a:p>
            <a:pPr algn="just"/>
            <a:r>
              <a:rPr lang="ja-JP" altLang="en-US" dirty="0" smtClean="0"/>
              <a:t>　この研修では、単元の指導計画を作成する際に、子供の実態を基に育成を目指す資質・能力を明確化することや、評価規準を踏まえた学習活動の位置付けについて理解することをねらいとしています。</a:t>
            </a:r>
            <a:endParaRPr lang="en-US" altLang="ja-JP" dirty="0" smtClean="0"/>
          </a:p>
          <a:p>
            <a:pPr algn="just"/>
            <a:r>
              <a:rPr lang="ja-JP" altLang="en-US" dirty="0" smtClean="0"/>
              <a:t>　前半に説明、後半に演習を行います。</a:t>
            </a:r>
            <a:endParaRPr lang="en-US" altLang="ja-JP" dirty="0" smtClean="0"/>
          </a:p>
          <a:p>
            <a:pPr algn="just"/>
            <a:endParaRPr lang="en-US" altLang="ja-JP" dirty="0"/>
          </a:p>
          <a:p>
            <a:pPr algn="just"/>
            <a:r>
              <a:rPr lang="ja-JP" altLang="en-US" dirty="0"/>
              <a:t>（</a:t>
            </a:r>
            <a:r>
              <a:rPr lang="ja-JP" altLang="en-US" dirty="0" smtClean="0"/>
              <a:t>時間の目安：</a:t>
            </a:r>
            <a:r>
              <a:rPr lang="ja-JP" altLang="en-US" dirty="0"/>
              <a:t>説明</a:t>
            </a:r>
            <a:r>
              <a:rPr lang="en-US" altLang="ja-JP" dirty="0"/>
              <a:t>15</a:t>
            </a:r>
            <a:r>
              <a:rPr lang="ja-JP" altLang="en-US" dirty="0"/>
              <a:t>分</a:t>
            </a:r>
            <a:r>
              <a:rPr lang="ja-JP" altLang="en-US" dirty="0" smtClean="0"/>
              <a:t>、演習</a:t>
            </a:r>
            <a:r>
              <a:rPr lang="en-US" altLang="ja-JP" dirty="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資質・能力を育むための授業改善において、主体的・対話的で深い学びは、必ずしも１単位時間の授業の中で全てを実現しなければならないものではありません</a:t>
            </a:r>
            <a:r>
              <a:rPr lang="ja-JP" altLang="en-US" dirty="0" smtClean="0"/>
              <a:t>。「</a:t>
            </a:r>
            <a:r>
              <a:rPr lang="ja-JP" altLang="en-US" dirty="0"/>
              <a:t>付けたい力」を明確にし、単元など内容や時間のまとまりの中で、授業をデザインすることが重要です。 </a:t>
            </a:r>
            <a:endParaRPr lang="en-US" altLang="ja-JP" dirty="0"/>
          </a:p>
          <a:p>
            <a:pPr algn="just"/>
            <a:endParaRPr lang="en-US" altLang="ja-JP" dirty="0"/>
          </a:p>
          <a:p>
            <a:pPr algn="just"/>
            <a:r>
              <a:rPr lang="ja-JP" altLang="en-US" dirty="0"/>
              <a:t>　主体的に取り組めるよう学習の見通しを立てたり、学習したことを振り返ったりして自身の学びや変容を自覚する場面、対話によって自分の考えなどを広げたり深めたりする場面、また、学びを深めるために子供たちが考える場面と教師が教える場面をどのように組み立てるかといったことがポイントです。</a:t>
            </a:r>
            <a:endParaRPr lang="en-US" altLang="ja-JP" dirty="0"/>
          </a:p>
          <a:p>
            <a:pPr algn="just"/>
            <a:endParaRPr lang="en-US" altLang="ja-JP" dirty="0"/>
          </a:p>
          <a:p>
            <a:pPr algn="just"/>
            <a:r>
              <a:rPr lang="ja-JP" altLang="en-US" dirty="0"/>
              <a:t>　また</a:t>
            </a:r>
            <a:r>
              <a:rPr lang="ja-JP" altLang="en-US" dirty="0" smtClean="0"/>
              <a:t>、子供の</a:t>
            </a:r>
            <a:r>
              <a:rPr lang="ja-JP" altLang="en-US" dirty="0"/>
              <a:t>実態に応じて、多様な学習活動を組み合わせて授業を組み立てていくことが重要であり、単元など内容や時間のまとまりを見通した学習を行うに当たって、基礎となる「知識及び技能」の習得に課題が見られる場合には、それを身に付けるために、生徒の主体性を引き出すなどの工夫を重ね、確実な習得を図る必要があります。</a:t>
            </a:r>
            <a:endParaRPr lang="en-US" altLang="ja-JP" dirty="0"/>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10</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65249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02000" y="4356000"/>
            <a:ext cx="5400000" cy="5477548"/>
          </a:xfrm>
        </p:spPr>
        <p:txBody>
          <a:bodyPr/>
          <a:lstStyle/>
          <a:p>
            <a:pPr algn="just"/>
            <a:r>
              <a:rPr lang="ja-JP" altLang="en-US" dirty="0"/>
              <a:t>　こちらは、ある学校の保健体育科における「ダンス」の単元の指導計画の例です。</a:t>
            </a:r>
            <a:endParaRPr lang="en-US" altLang="ja-JP" dirty="0"/>
          </a:p>
          <a:p>
            <a:pPr algn="just"/>
            <a:r>
              <a:rPr lang="ja-JP" altLang="en-US" dirty="0"/>
              <a:t>　単元の目標を踏まえて、１単位時間において育成を目指す資質・能力の観点や評価する場を位置付けています。</a:t>
            </a:r>
            <a:endParaRPr lang="en-US" altLang="ja-JP" dirty="0"/>
          </a:p>
          <a:p>
            <a:pPr algn="just"/>
            <a:r>
              <a:rPr lang="ja-JP" altLang="en-US" dirty="0"/>
              <a:t>　単元を計画する際には</a:t>
            </a:r>
            <a:r>
              <a:rPr lang="ja-JP" altLang="en-US" dirty="0" smtClean="0"/>
              <a:t>、教員が</a:t>
            </a:r>
            <a:r>
              <a:rPr lang="ja-JP" altLang="en-US" dirty="0"/>
              <a:t>教える場面や</a:t>
            </a:r>
            <a:r>
              <a:rPr lang="ja-JP" altLang="en-US" dirty="0" smtClean="0"/>
              <a:t>、子供が考える</a:t>
            </a:r>
            <a:r>
              <a:rPr lang="ja-JP" altLang="en-US" dirty="0"/>
              <a:t>場面をどこに設定するかということや、どこで知識・技能を身に付け、それを使った学習活動をどこに設定するか、それまでの学習をどこで振り返るかなど</a:t>
            </a:r>
            <a:r>
              <a:rPr lang="ja-JP" altLang="en-US" dirty="0" smtClean="0"/>
              <a:t>、子供が</a:t>
            </a:r>
            <a:r>
              <a:rPr lang="ja-JP" altLang="en-US" dirty="0"/>
              <a:t>学ぶ姿や学ぶ過程をイメージしながら学習活動を組み立てることが大切です。</a:t>
            </a:r>
            <a:endParaRPr lang="en-US" altLang="ja-JP" dirty="0"/>
          </a:p>
          <a:p>
            <a:pPr algn="just"/>
            <a:r>
              <a:rPr lang="ja-JP" altLang="en-US" dirty="0"/>
              <a:t>　スライドに示した計画では、基本となる知識・技能を習得し、振り付けの検討や練習を経て、一度発表し、他者との関わりなどから振り返り</a:t>
            </a:r>
            <a:r>
              <a:rPr lang="ja-JP" altLang="en-US" dirty="0" smtClean="0"/>
              <a:t>、２回目</a:t>
            </a:r>
            <a:r>
              <a:rPr lang="ja-JP" altLang="en-US" dirty="0"/>
              <a:t>の発表会で力を発揮できるようにダンスを改善したり技能を身に付けたりしていくといったように構成されています。</a:t>
            </a:r>
            <a:endParaRPr lang="en-US" altLang="ja-JP" dirty="0"/>
          </a:p>
          <a:p>
            <a:pPr algn="just"/>
            <a:r>
              <a:rPr lang="ja-JP" altLang="en-US" dirty="0"/>
              <a:t>　</a:t>
            </a:r>
            <a:r>
              <a:rPr lang="ja-JP" altLang="en-US" dirty="0" smtClean="0"/>
              <a:t>子供が</a:t>
            </a:r>
            <a:r>
              <a:rPr lang="ja-JP" altLang="en-US" dirty="0"/>
              <a:t>、単元で何を目指すか、学習活動に対して目的や見通し</a:t>
            </a:r>
            <a:r>
              <a:rPr lang="ja-JP" altLang="en-US" dirty="0" smtClean="0"/>
              <a:t>を持てるよう</a:t>
            </a:r>
            <a:r>
              <a:rPr lang="ja-JP" altLang="en-US" dirty="0"/>
              <a:t>にすることは、主体的に取り組むことにつながります。</a:t>
            </a:r>
            <a:endParaRPr lang="en-US" altLang="ja-JP" dirty="0"/>
          </a:p>
          <a:p>
            <a:pPr algn="just"/>
            <a:endParaRPr lang="en-US" altLang="ja-JP" dirty="0"/>
          </a:p>
          <a:p>
            <a:pPr algn="just"/>
            <a:r>
              <a:rPr lang="ja-JP" altLang="en-US" dirty="0"/>
              <a:t>　（クリックでアニメーション①を表示する）</a:t>
            </a:r>
            <a:endParaRPr lang="en-US" altLang="ja-JP" dirty="0"/>
          </a:p>
          <a:p>
            <a:pPr algn="just"/>
            <a:r>
              <a:rPr lang="ja-JP" altLang="en-US" dirty="0"/>
              <a:t>　いくつかの学校の校内研究を拝見する中で</a:t>
            </a:r>
            <a:r>
              <a:rPr lang="ja-JP" altLang="en-US" dirty="0" smtClean="0"/>
              <a:t>、１単位</a:t>
            </a:r>
            <a:r>
              <a:rPr lang="ja-JP" altLang="en-US" dirty="0"/>
              <a:t>時間に育成を目指す資質・能力</a:t>
            </a:r>
            <a:r>
              <a:rPr lang="ja-JP" altLang="en-US" dirty="0" smtClean="0"/>
              <a:t>の三つ</a:t>
            </a:r>
            <a:r>
              <a:rPr lang="ja-JP" altLang="en-US" dirty="0"/>
              <a:t>柱の全てを盛り込んでいる事例がありますが、ねらいがたくさんある授業では</a:t>
            </a:r>
            <a:r>
              <a:rPr lang="ja-JP" altLang="en-US" dirty="0" smtClean="0"/>
              <a:t>、子供自身</a:t>
            </a:r>
            <a:r>
              <a:rPr lang="ja-JP" altLang="en-US" dirty="0"/>
              <a:t>が何を目指して力を発揮すれば良いのかが分かりにくくなってしまいます。</a:t>
            </a:r>
            <a:endParaRPr lang="en-US" altLang="ja-JP" dirty="0"/>
          </a:p>
          <a:p>
            <a:pPr algn="just"/>
            <a:r>
              <a:rPr lang="ja-JP" altLang="en-US" dirty="0"/>
              <a:t>　（クリックでアニメーション①で表示した図をスライドアウトする）</a:t>
            </a:r>
            <a:endParaRPr lang="en-US" altLang="ja-JP" dirty="0"/>
          </a:p>
          <a:p>
            <a:pPr algn="just"/>
            <a:r>
              <a:rPr lang="ja-JP" altLang="en-US" dirty="0"/>
              <a:t>　このスライドの例のように、単元のどの部分で知識・技能の育成をねらうのか、学びを深めたり広げたりするために思考力・判断力を育成する部分をどこに位置付けるのかなど、単元や題材などのまとまりで資質・能力を育成することが重要です。</a:t>
            </a:r>
            <a:endParaRPr lang="en-US" altLang="ja-JP" dirty="0"/>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11</a:t>
            </a:fld>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29784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12</a:t>
            </a:fld>
            <a:endParaRPr lang="ja-JP" altLang="en-US"/>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a:xfrm>
            <a:off x="702000" y="4355999"/>
            <a:ext cx="5400000" cy="5294437"/>
          </a:xfrm>
        </p:spPr>
        <p:txBody>
          <a:bodyPr/>
          <a:lstStyle/>
          <a:p>
            <a:pPr algn="just"/>
            <a:r>
              <a:rPr lang="ja-JP" altLang="en-US" dirty="0"/>
              <a:t>　それでは、ここ</a:t>
            </a:r>
            <a:r>
              <a:rPr lang="ja-JP" altLang="en-US" dirty="0" smtClean="0"/>
              <a:t>から演習</a:t>
            </a:r>
            <a:r>
              <a:rPr lang="ja-JP" altLang="en-US" dirty="0"/>
              <a:t>を行います。</a:t>
            </a:r>
            <a:endParaRPr lang="en-US" altLang="ja-JP" dirty="0"/>
          </a:p>
          <a:p>
            <a:pPr algn="just"/>
            <a:r>
              <a:rPr lang="ja-JP" altLang="en-US" dirty="0"/>
              <a:t>　皆さんが担当している単元の指導計画を準備してください。</a:t>
            </a:r>
            <a:endParaRPr lang="en-US" altLang="ja-JP" dirty="0"/>
          </a:p>
          <a:p>
            <a:pPr algn="just"/>
            <a:r>
              <a:rPr lang="ja-JP" altLang="en-US" dirty="0"/>
              <a:t>　この演習では、</a:t>
            </a:r>
            <a:r>
              <a:rPr lang="ja-JP" altLang="en-US" dirty="0" smtClean="0"/>
              <a:t>単元の指導計画に</a:t>
            </a:r>
            <a:r>
              <a:rPr lang="ja-JP" altLang="en-US" dirty="0"/>
              <a:t>おいて育成を目指す資質・</a:t>
            </a:r>
            <a:r>
              <a:rPr lang="ja-JP" altLang="en-US" dirty="0" smtClean="0"/>
              <a:t>能力を明確化するとともに、</a:t>
            </a:r>
            <a:r>
              <a:rPr lang="ja-JP" altLang="en-US" dirty="0"/>
              <a:t>目標の達成に</a:t>
            </a:r>
            <a:r>
              <a:rPr lang="ja-JP" altLang="en-US" dirty="0" smtClean="0"/>
              <a:t>向けた学習</a:t>
            </a:r>
            <a:r>
              <a:rPr lang="ja-JP" altLang="en-US" dirty="0"/>
              <a:t>活動の位置付けに</a:t>
            </a:r>
            <a:r>
              <a:rPr lang="ja-JP" altLang="en-US" dirty="0" smtClean="0"/>
              <a:t>ついて検討します</a:t>
            </a:r>
            <a:r>
              <a:rPr lang="ja-JP" altLang="en-US" dirty="0"/>
              <a:t>。</a:t>
            </a:r>
            <a:endParaRPr lang="en-US" altLang="ja-JP" dirty="0"/>
          </a:p>
          <a:p>
            <a:pPr algn="just"/>
            <a:r>
              <a:rPr lang="ja-JP" altLang="en-US" dirty="0">
                <a:latin typeface="ＭＳ ゴシック" panose="020B0609070205080204" pitchFamily="49" charset="-128"/>
                <a:ea typeface="ＭＳ ゴシック" panose="020B0609070205080204" pitchFamily="49" charset="-128"/>
              </a:rPr>
              <a:t>　単元の指導計画の作成において</a:t>
            </a:r>
            <a:r>
              <a:rPr lang="ja-JP" altLang="en-US" dirty="0" smtClean="0">
                <a:latin typeface="ＭＳ ゴシック" panose="020B0609070205080204" pitchFamily="49" charset="-128"/>
                <a:ea typeface="ＭＳ ゴシック" panose="020B0609070205080204" pitchFamily="49" charset="-128"/>
              </a:rPr>
              <a:t>、子供の</a:t>
            </a:r>
            <a:r>
              <a:rPr lang="ja-JP" altLang="en-US" dirty="0">
                <a:latin typeface="ＭＳ ゴシック" panose="020B0609070205080204" pitchFamily="49" charset="-128"/>
                <a:ea typeface="ＭＳ ゴシック" panose="020B0609070205080204" pitchFamily="49" charset="-128"/>
              </a:rPr>
              <a:t>各教科の学習</a:t>
            </a:r>
            <a:r>
              <a:rPr lang="ja-JP" altLang="en-US" dirty="0" smtClean="0">
                <a:latin typeface="ＭＳ ゴシック" panose="020B0609070205080204" pitchFamily="49" charset="-128"/>
                <a:ea typeface="ＭＳ ゴシック" panose="020B0609070205080204" pitchFamily="49" charset="-128"/>
              </a:rPr>
              <a:t>状況を基に、</a:t>
            </a:r>
            <a:r>
              <a:rPr lang="ja-JP" altLang="en-US" dirty="0">
                <a:latin typeface="ＭＳ ゴシック" panose="020B0609070205080204" pitchFamily="49" charset="-128"/>
                <a:ea typeface="ＭＳ ゴシック" panose="020B0609070205080204" pitchFamily="49" charset="-128"/>
              </a:rPr>
              <a:t>単元を通じて育成を目指す資質・能力</a:t>
            </a:r>
            <a:r>
              <a:rPr lang="ja-JP" altLang="en-US" dirty="0"/>
              <a:t>（単元の目標</a:t>
            </a:r>
            <a:r>
              <a:rPr lang="ja-JP" altLang="en-US" dirty="0" smtClean="0"/>
              <a:t>）</a:t>
            </a:r>
            <a:r>
              <a:rPr lang="ja-JP" altLang="en-US" dirty="0" smtClean="0">
                <a:latin typeface="ＭＳ ゴシック" panose="020B0609070205080204" pitchFamily="49" charset="-128"/>
                <a:ea typeface="ＭＳ ゴシック" panose="020B0609070205080204" pitchFamily="49" charset="-128"/>
              </a:rPr>
              <a:t>を設定して</a:t>
            </a:r>
            <a:r>
              <a:rPr lang="ja-JP" altLang="en-US" dirty="0">
                <a:latin typeface="ＭＳ ゴシック" panose="020B0609070205080204" pitchFamily="49" charset="-128"/>
                <a:ea typeface="ＭＳ ゴシック" panose="020B0609070205080204" pitchFamily="49" charset="-128"/>
              </a:rPr>
              <a:t>いるか、資質・能力の育成に向け、目標を達成するための学習活動が、単元を通してバランスよく、位置付けられているかなど、個人思考を行ったり、指導教諭と話し合ったりしましょう。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t>＜演習の進め方の例＞</a:t>
            </a:r>
            <a:endParaRPr lang="en-US" altLang="ja-JP" dirty="0"/>
          </a:p>
          <a:p>
            <a:pPr algn="just"/>
            <a:r>
              <a:rPr lang="ja-JP" altLang="en-US" dirty="0"/>
              <a:t>①　個人思考（</a:t>
            </a:r>
            <a:r>
              <a:rPr lang="en-US" altLang="ja-JP" dirty="0"/>
              <a:t>10</a:t>
            </a:r>
            <a:r>
              <a:rPr lang="ja-JP" altLang="en-US" dirty="0"/>
              <a:t>分）</a:t>
            </a:r>
            <a:endParaRPr lang="en-US" altLang="ja-JP" dirty="0"/>
          </a:p>
          <a:p>
            <a:pPr algn="just"/>
            <a:r>
              <a:rPr lang="ja-JP" altLang="en-US" dirty="0"/>
              <a:t>②　協議（</a:t>
            </a:r>
            <a:r>
              <a:rPr lang="en-US" altLang="ja-JP" dirty="0"/>
              <a:t>10</a:t>
            </a:r>
            <a:r>
              <a:rPr lang="ja-JP" altLang="en-US" dirty="0"/>
              <a:t>分）</a:t>
            </a:r>
            <a:endParaRPr lang="en-US" altLang="ja-JP" dirty="0"/>
          </a:p>
          <a:p>
            <a:pPr algn="just"/>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指導</a:t>
            </a:r>
            <a:r>
              <a:rPr lang="ja-JP" altLang="en-US" dirty="0" smtClean="0"/>
              <a:t>教諭は</a:t>
            </a:r>
            <a:r>
              <a:rPr lang="ja-JP" altLang="en-US" dirty="0"/>
              <a:t>、受講者に、個人思考の観点</a:t>
            </a:r>
            <a:r>
              <a:rPr lang="ja-JP" altLang="en-US" dirty="0" smtClean="0"/>
              <a:t>をスライドに示した内容を</a:t>
            </a:r>
            <a:r>
              <a:rPr lang="ja-JP" altLang="en-US" dirty="0"/>
              <a:t>参考に提示するとともに、協議において、それらの観点で受講者に問い掛けたり、一緒に考えたりするなどして、受講者が対話しながら授業づくりに対する理解を深め、意欲や見通しを持てるようにする。</a:t>
            </a: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個人思考及び協議の観点の例</a:t>
            </a:r>
            <a:r>
              <a:rPr lang="en-US" altLang="ja-JP" dirty="0"/>
              <a:t>〕</a:t>
            </a:r>
          </a:p>
          <a:p>
            <a:pPr algn="just"/>
            <a:r>
              <a:rPr lang="ja-JP" altLang="en-US" dirty="0" smtClean="0"/>
              <a:t>・子供の学習状況を把握し、単元を通じて育成を目指す資質・能力（単元の目標）が、各教科の内容に基づいて設定されているか。</a:t>
            </a:r>
          </a:p>
          <a:p>
            <a:pPr algn="just"/>
            <a:r>
              <a:rPr lang="ja-JP" altLang="en-US" dirty="0" smtClean="0"/>
              <a:t>・資質・能力の育成に向け、目標を達成するための学習活動が、単元を通してバランスよく位置付けられているか。</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p>
          <a:p>
            <a:pPr algn="just"/>
            <a:r>
              <a:rPr lang="ja-JP" altLang="en-US" dirty="0"/>
              <a:t>（時間経過後）</a:t>
            </a:r>
            <a:endParaRPr lang="en-US" altLang="ja-JP" dirty="0"/>
          </a:p>
          <a:p>
            <a:pPr algn="just"/>
            <a:r>
              <a:rPr lang="ja-JP" altLang="en-US" dirty="0"/>
              <a:t>　これで、「単元の指導計画」の研修を終わります。</a:t>
            </a:r>
            <a:endParaRPr lang="en-US" altLang="ja-JP"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29937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まずは、「単元」と「単元の指導計画」について確認しましょう。</a:t>
            </a:r>
            <a:endParaRPr lang="en-US" altLang="ja-JP" dirty="0"/>
          </a:p>
          <a:p>
            <a:pPr algn="just"/>
            <a:r>
              <a:rPr lang="ja-JP" altLang="en-US" dirty="0"/>
              <a:t>　教科等において、一定の目標や主題を中心として組織された学習内容のまとまりのことを「単元」といい、単元の実際の指導に向けて、年間指導計画に盛り込まれた内容をより具体化したものが「単元の指導計画」です。</a:t>
            </a:r>
          </a:p>
          <a:p>
            <a:pPr algn="just"/>
            <a:endParaRPr lang="en-US" altLang="ja-JP" dirty="0"/>
          </a:p>
          <a:p>
            <a:pPr algn="just"/>
            <a:r>
              <a:rPr lang="ja-JP" altLang="en-US" dirty="0"/>
              <a:t>　単元の指導計画を作成する際は</a:t>
            </a:r>
            <a:r>
              <a:rPr lang="ja-JP" altLang="en-US" dirty="0" smtClean="0"/>
              <a:t>、子供の</a:t>
            </a:r>
            <a:r>
              <a:rPr lang="ja-JP" altLang="en-US" dirty="0"/>
              <a:t>実態を踏まえるとともに、教科等の系統性や発展性を考慮しながら、学習内容を位置付けていきます。</a:t>
            </a:r>
            <a:endParaRPr lang="en-US" altLang="ja-JP" dirty="0"/>
          </a:p>
        </p:txBody>
      </p:sp>
      <p:sp>
        <p:nvSpPr>
          <p:cNvPr id="4" name="スライド番号プレースホルダー 3"/>
          <p:cNvSpPr>
            <a:spLocks noGrp="1"/>
          </p:cNvSpPr>
          <p:nvPr>
            <p:ph type="sldNum" sz="quarter" idx="10"/>
          </p:nvPr>
        </p:nvSpPr>
        <p:spPr/>
        <p:txBody>
          <a:bodyPr/>
          <a:lstStyle/>
          <a:p>
            <a:fld id="{CEEEB887-679D-4D85-ACAC-2C9ECF041923}"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12592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a:t>
            </a:r>
            <a:r>
              <a:rPr lang="ja-JP" altLang="en-US" dirty="0" smtClean="0"/>
              <a:t>単元の指導</a:t>
            </a:r>
            <a:r>
              <a:rPr lang="ja-JP" altLang="en-US" dirty="0"/>
              <a:t>計画は、単元という学習のまとまりの中で</a:t>
            </a:r>
            <a:r>
              <a:rPr lang="ja-JP" altLang="en-US" dirty="0" smtClean="0"/>
              <a:t>、子供がどの</a:t>
            </a:r>
            <a:r>
              <a:rPr lang="ja-JP" altLang="en-US" dirty="0"/>
              <a:t>ような資質・能力</a:t>
            </a:r>
            <a:r>
              <a:rPr lang="ja-JP" altLang="en-US" dirty="0" smtClean="0"/>
              <a:t>を身に付けて</a:t>
            </a:r>
            <a:r>
              <a:rPr lang="ja-JP" altLang="en-US" dirty="0"/>
              <a:t>いくのかという、目指す</a:t>
            </a:r>
            <a:r>
              <a:rPr lang="ja-JP" altLang="en-US" dirty="0" smtClean="0"/>
              <a:t>子供像、すなわち</a:t>
            </a:r>
            <a:r>
              <a:rPr lang="ja-JP" altLang="en-US" dirty="0"/>
              <a:t>、単元の目標を明確にするために重要なものです。</a:t>
            </a:r>
            <a:endParaRPr lang="en-US" altLang="ja-JP" dirty="0"/>
          </a:p>
          <a:p>
            <a:pPr algn="just"/>
            <a:r>
              <a:rPr lang="ja-JP" altLang="en-US" dirty="0"/>
              <a:t>　また、その目標達成のために</a:t>
            </a:r>
            <a:r>
              <a:rPr lang="ja-JP" altLang="en-US" dirty="0" smtClean="0"/>
              <a:t>、教員が</a:t>
            </a:r>
            <a:r>
              <a:rPr lang="ja-JP" altLang="en-US" dirty="0"/>
              <a:t>先を見通して指導を行うためにも重要となります。</a:t>
            </a:r>
            <a:endParaRPr lang="en-US" altLang="ja-JP" dirty="0"/>
          </a:p>
          <a:p>
            <a:pPr algn="just"/>
            <a:r>
              <a:rPr lang="ja-JP" altLang="en-US" dirty="0"/>
              <a:t>　そのため、対象となる教材の内容について、どのような順序で扱っていくのか、それをどの程度の時間</a:t>
            </a:r>
            <a:r>
              <a:rPr lang="ja-JP" altLang="en-US" dirty="0" smtClean="0"/>
              <a:t>を掛けて指導</a:t>
            </a:r>
            <a:r>
              <a:rPr lang="ja-JP" altLang="en-US" dirty="0"/>
              <a:t>していくのかについて計画を立てていきます。</a:t>
            </a:r>
            <a:endParaRPr lang="en-US" altLang="ja-JP" dirty="0"/>
          </a:p>
          <a:p>
            <a:pPr algn="just"/>
            <a:r>
              <a:rPr lang="ja-JP" altLang="en-US" dirty="0"/>
              <a:t>　</a:t>
            </a:r>
            <a:endParaRPr lang="en-US" altLang="ja-JP" dirty="0"/>
          </a:p>
          <a:p>
            <a:pPr algn="just"/>
            <a:r>
              <a:rPr lang="ja-JP" altLang="en-US" dirty="0"/>
              <a:t>　</a:t>
            </a:r>
            <a:r>
              <a:rPr lang="ja-JP" altLang="en-US" dirty="0" smtClean="0"/>
              <a:t>単元の指導</a:t>
            </a:r>
            <a:r>
              <a:rPr lang="ja-JP" altLang="en-US" dirty="0"/>
              <a:t>計画は、単元の目標を明確にするために重要なものであり、計画</a:t>
            </a:r>
            <a:r>
              <a:rPr lang="ja-JP" altLang="en-US" dirty="0" smtClean="0"/>
              <a:t>を立てて</a:t>
            </a:r>
            <a:r>
              <a:rPr lang="ja-JP" altLang="en-US" dirty="0"/>
              <a:t>おくことで、ねらいが明確な授業を組み立てることができます。</a:t>
            </a:r>
          </a:p>
        </p:txBody>
      </p:sp>
      <p:sp>
        <p:nvSpPr>
          <p:cNvPr id="4" name="スライド番号プレースホルダー 3"/>
          <p:cNvSpPr>
            <a:spLocks noGrp="1"/>
          </p:cNvSpPr>
          <p:nvPr>
            <p:ph type="sldNum" sz="quarter" idx="10"/>
          </p:nvPr>
        </p:nvSpPr>
        <p:spPr/>
        <p:txBody>
          <a:bodyPr/>
          <a:lstStyle/>
          <a:p>
            <a:fld id="{CEEEB887-679D-4D85-ACAC-2C9ECF041923}"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404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こちらは、単元の指導計画作成の大まかな流れの例です。</a:t>
            </a:r>
            <a:endParaRPr lang="en-US" altLang="ja-JP" dirty="0"/>
          </a:p>
          <a:p>
            <a:pPr algn="just"/>
            <a:r>
              <a:rPr lang="ja-JP" altLang="en-US" dirty="0"/>
              <a:t>　単元の指導計画の作成の手順に決まりはありませんが、年間指導計画</a:t>
            </a:r>
            <a:r>
              <a:rPr lang="ja-JP" altLang="en-US" dirty="0" smtClean="0"/>
              <a:t>を更に具体化</a:t>
            </a:r>
            <a:r>
              <a:rPr lang="ja-JP" altLang="en-US" dirty="0"/>
              <a:t>し、育成を目指す資質・能力を明確にした上で、具体的な学習の計画を作成していくこととなります。</a:t>
            </a:r>
            <a:endParaRPr lang="en-US" altLang="ja-JP" dirty="0"/>
          </a:p>
          <a:p>
            <a:pPr algn="just"/>
            <a:endParaRPr lang="en-US" altLang="ja-JP" dirty="0"/>
          </a:p>
          <a:p>
            <a:pPr algn="just"/>
            <a:r>
              <a:rPr lang="ja-JP" altLang="en-US" dirty="0"/>
              <a:t>　特に、知的障がい特別支援学校では、一つの学級に様々な学年や実態</a:t>
            </a:r>
            <a:r>
              <a:rPr lang="ja-JP" altLang="en-US" dirty="0" smtClean="0"/>
              <a:t>の子供が</a:t>
            </a:r>
            <a:r>
              <a:rPr lang="ja-JP" altLang="en-US" dirty="0"/>
              <a:t>在籍している場合があり、多様な実態</a:t>
            </a:r>
            <a:r>
              <a:rPr lang="ja-JP" altLang="en-US" dirty="0" smtClean="0"/>
              <a:t>の子供が</a:t>
            </a:r>
            <a:r>
              <a:rPr lang="ja-JP" altLang="en-US" dirty="0"/>
              <a:t>一緒に授業を行うことも少なくありません。</a:t>
            </a:r>
            <a:endParaRPr lang="en-US" altLang="ja-JP" dirty="0"/>
          </a:p>
          <a:p>
            <a:pPr lvl="0" algn="just"/>
            <a:r>
              <a:rPr lang="ja-JP" altLang="en-US" dirty="0"/>
              <a:t>　実態に合わない指導内容では、資質・能力を育成することは難しいため</a:t>
            </a:r>
            <a:r>
              <a:rPr lang="ja-JP" altLang="en-US" dirty="0" smtClean="0"/>
              <a:t>、子供が</a:t>
            </a:r>
            <a:r>
              <a:rPr lang="ja-JP" altLang="en-US" dirty="0"/>
              <a:t>学んでいる各教科の段階を把握し、その単元で身に</a:t>
            </a:r>
            <a:r>
              <a:rPr lang="ja-JP" altLang="en-US" dirty="0" smtClean="0"/>
              <a:t>付けたい</a:t>
            </a:r>
            <a:r>
              <a:rPr lang="ja-JP" altLang="en-US" dirty="0"/>
              <a:t>力を具体化する必要があります。</a:t>
            </a:r>
            <a:endParaRPr lang="en-US" altLang="ja-JP" dirty="0"/>
          </a:p>
          <a:p>
            <a:pPr lvl="0" algn="just"/>
            <a:endParaRPr lang="en-US" altLang="ja-JP" dirty="0"/>
          </a:p>
          <a:p>
            <a:pPr lvl="0" algn="just"/>
            <a:r>
              <a:rPr lang="ja-JP" altLang="en-US" dirty="0"/>
              <a:t>　学習指導要領では、各教科等の内容に関する事項は、「特に示す場合を除き、いずれの学校においても取り扱わなければならない。」とされています。</a:t>
            </a:r>
            <a:endParaRPr lang="en-US" altLang="ja-JP" dirty="0"/>
          </a:p>
          <a:p>
            <a:pPr algn="just"/>
            <a:r>
              <a:rPr lang="ja-JP" altLang="en-US" dirty="0"/>
              <a:t>　各教科のどの段階のどの内容がどの程度身に付いている</a:t>
            </a:r>
            <a:r>
              <a:rPr lang="ja-JP" altLang="en-US" dirty="0" smtClean="0"/>
              <a:t>かを整理</a:t>
            </a:r>
            <a:r>
              <a:rPr lang="ja-JP" altLang="en-US" dirty="0"/>
              <a:t>し、把握することにより</a:t>
            </a:r>
            <a:r>
              <a:rPr lang="ja-JP" altLang="en-US" dirty="0" smtClean="0"/>
              <a:t>、子供一人一人</a:t>
            </a:r>
            <a:r>
              <a:rPr lang="ja-JP" altLang="en-US" dirty="0"/>
              <a:t>の学ぶ内容を明確に</a:t>
            </a:r>
            <a:r>
              <a:rPr lang="ja-JP" altLang="en-US" dirty="0" smtClean="0"/>
              <a:t>し、子供が</a:t>
            </a:r>
            <a:r>
              <a:rPr lang="ja-JP" altLang="en-US" dirty="0"/>
              <a:t>授業を通して何ができるようになることを目指すのかを考え、その目指す資質・能力を身に付けるためにどのような内容を学んでいくと良いの</a:t>
            </a:r>
            <a:r>
              <a:rPr lang="ja-JP" altLang="en-US" dirty="0" smtClean="0"/>
              <a:t>かを具体的</a:t>
            </a:r>
            <a:r>
              <a:rPr lang="ja-JP" altLang="en-US" dirty="0"/>
              <a:t>に</a:t>
            </a:r>
            <a:r>
              <a:rPr lang="ja-JP" altLang="en-US" dirty="0" smtClean="0"/>
              <a:t>検討する</a:t>
            </a:r>
            <a:r>
              <a:rPr lang="ja-JP" altLang="en-US" dirty="0"/>
              <a:t>ことが重要です。</a:t>
            </a:r>
            <a:endParaRPr lang="en-US" altLang="ja-JP" dirty="0"/>
          </a:p>
        </p:txBody>
      </p:sp>
      <p:sp>
        <p:nvSpPr>
          <p:cNvPr id="4" name="スライド番号プレースホルダー 3"/>
          <p:cNvSpPr>
            <a:spLocks noGrp="1"/>
          </p:cNvSpPr>
          <p:nvPr>
            <p:ph type="sldNum" sz="quarter" idx="5"/>
          </p:nvPr>
        </p:nvSpPr>
        <p:spPr/>
        <p:txBody>
          <a:bodyPr/>
          <a:lstStyle/>
          <a:p>
            <a:fld id="{CEEEB887-679D-4D85-ACAC-2C9ECF041923}"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2237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こちらのシートは、特別支援学校学習指導要領に基づいて、各教科の学習状況を整理・把握し</a:t>
            </a:r>
            <a:r>
              <a:rPr lang="ja-JP" altLang="en-US" dirty="0" smtClean="0"/>
              <a:t>、子供が</a:t>
            </a:r>
            <a:r>
              <a:rPr lang="ja-JP" altLang="en-US" dirty="0"/>
              <a:t>学ぶ内容を明確にしてつなぐことを目指して作成された「学びの履歴」</a:t>
            </a:r>
            <a:r>
              <a:rPr lang="ja-JP" altLang="en-US" dirty="0" smtClean="0"/>
              <a:t>シートです。本シートでは、各学部</a:t>
            </a:r>
            <a:r>
              <a:rPr lang="ja-JP" altLang="en-US" dirty="0"/>
              <a:t>で学習する教科の内容一覧と、</a:t>
            </a:r>
            <a:r>
              <a:rPr lang="ja-JP" altLang="en-US" dirty="0" smtClean="0"/>
              <a:t>各教科の</a:t>
            </a:r>
            <a:r>
              <a:rPr lang="ja-JP" altLang="en-US" dirty="0"/>
              <a:t>目標と内容の指導事項が示された一覧があります。</a:t>
            </a:r>
            <a:endParaRPr lang="en-US" altLang="ja-JP" dirty="0"/>
          </a:p>
          <a:p>
            <a:pPr algn="just"/>
            <a:endParaRPr lang="en-US" altLang="ja-JP" dirty="0"/>
          </a:p>
          <a:p>
            <a:pPr algn="just"/>
            <a:r>
              <a:rPr lang="ja-JP" altLang="en-US" dirty="0"/>
              <a:t>　それぞれに習得状況を記入する欄が設けられ、○や◎を記入することで、その学部段階での学習状況や到達度を把握することができます。 </a:t>
            </a:r>
            <a:endParaRPr lang="en-US" altLang="ja-JP" dirty="0"/>
          </a:p>
          <a:p>
            <a:pPr algn="just"/>
            <a:endParaRPr lang="en-US" altLang="ja-JP" dirty="0"/>
          </a:p>
          <a:p>
            <a:pPr algn="just"/>
            <a:r>
              <a:rPr lang="ja-JP" altLang="en-US" dirty="0"/>
              <a:t>　また、学習指導要領解説各教科等編の巻末には、各教科等の目標及び</a:t>
            </a:r>
            <a:r>
              <a:rPr lang="ja-JP" altLang="en-US" dirty="0" smtClean="0"/>
              <a:t>内容の一覧が</a:t>
            </a:r>
            <a:r>
              <a:rPr lang="ja-JP" altLang="en-US" dirty="0"/>
              <a:t>掲載されています。</a:t>
            </a:r>
            <a:endParaRPr lang="en-US" altLang="ja-JP" dirty="0"/>
          </a:p>
          <a:p>
            <a:pPr algn="just"/>
            <a:r>
              <a:rPr lang="ja-JP" altLang="en-US" dirty="0"/>
              <a:t>　指導</a:t>
            </a:r>
            <a:r>
              <a:rPr lang="ja-JP" altLang="en-US" dirty="0" smtClean="0"/>
              <a:t>する子供に</a:t>
            </a:r>
            <a:r>
              <a:rPr lang="ja-JP" altLang="en-US" dirty="0"/>
              <a:t>ついて、各教科等の目標及び内容一覧の記載を基に到達度を書き込むことで、本シートと同じように活用することができます。</a:t>
            </a:r>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45704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r>
              <a:rPr lang="en-US" altLang="ja-JP"/>
              <a:t>29</a:t>
            </a:r>
            <a:endParaRPr lang="en-US" altLang="ja-JP" dirty="0"/>
          </a:p>
        </p:txBody>
      </p:sp>
      <p:sp>
        <p:nvSpPr>
          <p:cNvPr id="7" name="ノート プレースホルダー 6"/>
          <p:cNvSpPr>
            <a:spLocks noGrp="1"/>
          </p:cNvSpPr>
          <p:nvPr>
            <p:ph type="body" idx="1"/>
          </p:nvPr>
        </p:nvSpPr>
        <p:spPr/>
        <p:txBody>
          <a:bodyPr/>
          <a:lstStyle/>
          <a:p>
            <a:pPr algn="just"/>
            <a:r>
              <a:rPr lang="ja-JP" altLang="en-US" dirty="0"/>
              <a:t>　こちらは、小学部図画工作科における、学習状況の把握の例です。</a:t>
            </a:r>
            <a:endParaRPr lang="en-US" altLang="ja-JP" dirty="0"/>
          </a:p>
          <a:p>
            <a:pPr algn="just"/>
            <a:endParaRPr lang="en-US" altLang="ja-JP" dirty="0"/>
          </a:p>
          <a:p>
            <a:pPr algn="just"/>
            <a:r>
              <a:rPr lang="ja-JP" altLang="en-US" dirty="0"/>
              <a:t>　</a:t>
            </a:r>
            <a:r>
              <a:rPr lang="ja-JP" altLang="en-US" dirty="0" smtClean="0"/>
              <a:t>児童Ａ～Ｄの</a:t>
            </a:r>
            <a:r>
              <a:rPr lang="ja-JP" altLang="en-US" dirty="0"/>
              <a:t>学びの状況を把握した結果、児童Ａと児童Ｄは３段階、児童Ｂと児童Ｃは１段階の実態であることが分かりました。　</a:t>
            </a:r>
            <a:endParaRPr lang="en-US" altLang="ja-JP" dirty="0"/>
          </a:p>
          <a:p>
            <a:pPr algn="just"/>
            <a:r>
              <a:rPr lang="ja-JP" altLang="en-US" dirty="0"/>
              <a:t>　個々の児童の実態から、「様々な素材を使った作品づくり」をするために、「今できること、身に</a:t>
            </a:r>
            <a:r>
              <a:rPr lang="ja-JP" altLang="en-US" dirty="0" smtClean="0"/>
              <a:t>付けたい</a:t>
            </a:r>
            <a:r>
              <a:rPr lang="ja-JP" altLang="en-US" dirty="0"/>
              <a:t>こと」は何かを考え、児童Ａ・Ｄと児童Ｂ・Ｃの二つに分けて、それぞれに育成を目指す資質能力</a:t>
            </a:r>
            <a:r>
              <a:rPr lang="ja-JP" altLang="en-US" dirty="0" smtClean="0"/>
              <a:t>の三つの</a:t>
            </a:r>
            <a:r>
              <a:rPr lang="ja-JP" altLang="en-US" dirty="0"/>
              <a:t>柱に基づいた目標と評価規準を設定し、目標に迫るための指導内容や方法を工夫することにしました。</a:t>
            </a:r>
            <a:endParaRPr lang="en-US" altLang="ja-JP" dirty="0"/>
          </a:p>
          <a:p>
            <a:pPr lvl="0" algn="just"/>
            <a:r>
              <a:rPr lang="ja-JP" altLang="en-US" dirty="0"/>
              <a:t>　このように、実態に合った目標と評価規準を設定することで、目標に迫るための指導内容や方法も具体的になり</a:t>
            </a:r>
            <a:r>
              <a:rPr lang="ja-JP" altLang="en-US" dirty="0" smtClean="0"/>
              <a:t>、子供に何が身</a:t>
            </a:r>
            <a:r>
              <a:rPr lang="ja-JP" altLang="en-US" dirty="0"/>
              <a:t>に</a:t>
            </a:r>
            <a:r>
              <a:rPr lang="ja-JP" altLang="en-US" dirty="0" smtClean="0"/>
              <a:t>付いたか</a:t>
            </a:r>
            <a:r>
              <a:rPr lang="ja-JP" altLang="en-US" dirty="0"/>
              <a:t>を明確に評価できるようになります。</a:t>
            </a:r>
            <a:endParaRPr lang="en-US" altLang="ja-JP" dirty="0"/>
          </a:p>
          <a:p>
            <a:pPr lvl="0" algn="just"/>
            <a:endParaRPr lang="en-US" altLang="ja-JP" dirty="0"/>
          </a:p>
          <a:p>
            <a:pPr lvl="0" algn="just"/>
            <a:r>
              <a:rPr lang="ja-JP" altLang="en-US" dirty="0"/>
              <a:t>　特別支援学校学習指導要領の各教科等編では、「教科別の指導を一斉授業の形態で進める際</a:t>
            </a:r>
            <a:r>
              <a:rPr lang="ja-JP" altLang="en-US" dirty="0" smtClean="0"/>
              <a:t>、子供の</a:t>
            </a:r>
            <a:r>
              <a:rPr lang="ja-JP" altLang="en-US" dirty="0"/>
              <a:t>個人差が大きい場合もあるので、それぞれの教科の特質や指導内容に応じて更に小集団を編制し個別的な手立てを講じるなどして、個に応じた指導を徹底する必要がある。」と示されています。</a:t>
            </a:r>
            <a:endParaRPr lang="en-US" altLang="ja-JP" dirty="0"/>
          </a:p>
          <a:p>
            <a:pPr lvl="0" algn="just"/>
            <a:r>
              <a:rPr lang="ja-JP" altLang="en-US" dirty="0"/>
              <a:t>　</a:t>
            </a:r>
            <a:endParaRPr lang="en-US" altLang="ja-JP" dirty="0"/>
          </a:p>
          <a:p>
            <a:pPr lvl="0" algn="just"/>
            <a:r>
              <a:rPr lang="ja-JP" altLang="en-US" dirty="0"/>
              <a:t>　本事例のように、学習集団が少人数であっても、児童の実態差が大きい場合は、個々の実態を把握した上で、一人一人の実態に応じて個別又は小集団ごとに目標を設定し、それぞれに対応した評価規準を設定することが大切です。　</a:t>
            </a:r>
            <a:endParaRPr lang="en-US" altLang="ja-JP" dirty="0"/>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13870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身に</a:t>
            </a:r>
            <a:r>
              <a:rPr lang="ja-JP" altLang="en-US" dirty="0" smtClean="0"/>
              <a:t>付けたい</a:t>
            </a:r>
            <a:r>
              <a:rPr lang="ja-JP" altLang="en-US" dirty="0"/>
              <a:t>力を明確にした単元づくりについて説明します。</a:t>
            </a:r>
            <a:endParaRPr lang="en-US" altLang="ja-JP" dirty="0"/>
          </a:p>
          <a:p>
            <a:pPr algn="just"/>
            <a:r>
              <a:rPr lang="ja-JP" altLang="en-US" dirty="0"/>
              <a:t>　ここでのポイントは、「単元（題材）を見通して単元構想をする」ということです。</a:t>
            </a:r>
            <a:endParaRPr lang="en-US" altLang="ja-JP" dirty="0"/>
          </a:p>
          <a:p>
            <a:pPr lvl="0" algn="just"/>
            <a:r>
              <a:rPr lang="ja-JP" altLang="en-US" dirty="0"/>
              <a:t>　</a:t>
            </a:r>
            <a:r>
              <a:rPr lang="ja-JP" altLang="en-US" dirty="0" smtClean="0"/>
              <a:t>子供たちが、</a:t>
            </a:r>
            <a:r>
              <a:rPr lang="ja-JP" altLang="en-US" dirty="0"/>
              <a:t>各教科等において育成を目指す資質・能力</a:t>
            </a:r>
            <a:r>
              <a:rPr lang="ja-JP" altLang="en-US" dirty="0" smtClean="0"/>
              <a:t>の三つの</a:t>
            </a:r>
            <a:r>
              <a:rPr lang="ja-JP" altLang="en-US" dirty="0"/>
              <a:t>柱を偏りなく身に付けるためには、</a:t>
            </a:r>
            <a:endParaRPr lang="en-US" altLang="ja-JP" dirty="0"/>
          </a:p>
          <a:p>
            <a:pPr algn="just"/>
            <a:r>
              <a:rPr lang="ja-JP" altLang="en-US" dirty="0"/>
              <a:t>・単元（題材）を見通して、身に</a:t>
            </a:r>
            <a:r>
              <a:rPr lang="ja-JP" altLang="en-US" dirty="0" smtClean="0"/>
              <a:t>付けたい</a:t>
            </a:r>
            <a:r>
              <a:rPr lang="ja-JP" altLang="en-US" dirty="0"/>
              <a:t>力を明確にし、それらが実現された姿を単元の評価規準として設定すること</a:t>
            </a:r>
            <a:endParaRPr lang="en-US" altLang="ja-JP" dirty="0"/>
          </a:p>
          <a:p>
            <a:pPr algn="just"/>
            <a:r>
              <a:rPr lang="ja-JP" altLang="en-US" dirty="0"/>
              <a:t>・評価規準に応じた学習活動を、単元全体を通してバランスよく位置付けること</a:t>
            </a:r>
            <a:endParaRPr lang="en-US" altLang="ja-JP" dirty="0"/>
          </a:p>
          <a:p>
            <a:pPr algn="just"/>
            <a:r>
              <a:rPr lang="ja-JP" altLang="en-US" dirty="0"/>
              <a:t>・観点ごとの学習状況を確実に見取るための評価方法を設定し</a:t>
            </a:r>
            <a:r>
              <a:rPr lang="ja-JP" altLang="en-US" dirty="0" smtClean="0"/>
              <a:t>、子供たち</a:t>
            </a:r>
            <a:r>
              <a:rPr lang="ja-JP" altLang="en-US" dirty="0"/>
              <a:t>の学習状況を評価規準に基づいて見取り、指導の改善に生かすこと</a:t>
            </a:r>
            <a:endParaRPr lang="en-US" altLang="ja-JP" dirty="0"/>
          </a:p>
          <a:p>
            <a:pPr algn="just"/>
            <a:r>
              <a:rPr lang="ja-JP" altLang="en-US" dirty="0"/>
              <a:t>をポイントとして単元の指導計画を作成し、指導と評価の一体化を図ることが大切です。</a:t>
            </a:r>
            <a:endParaRPr lang="en-US" altLang="ja-JP" dirty="0"/>
          </a:p>
          <a:p>
            <a:pPr algn="just"/>
            <a:endParaRPr lang="en-US" altLang="ja-JP" dirty="0"/>
          </a:p>
          <a:p>
            <a:pPr algn="just"/>
            <a:r>
              <a:rPr lang="ja-JP" altLang="en-US" dirty="0"/>
              <a:t>　特に、②にあるように、何を、どのような順序で、どのような学習活動を通して学ぶと効果的に単元の目標を達成できるのかを考えたり</a:t>
            </a:r>
            <a:r>
              <a:rPr lang="ja-JP" altLang="en-US" dirty="0" smtClean="0"/>
              <a:t>、子供が</a:t>
            </a:r>
            <a:r>
              <a:rPr lang="ja-JP" altLang="en-US" dirty="0"/>
              <a:t>学習課題をしっかりとつかんで、その解決に向けて追究する意欲が高まるように意図されているかどうか</a:t>
            </a:r>
            <a:r>
              <a:rPr lang="ja-JP" altLang="en-US" dirty="0" smtClean="0"/>
              <a:t>を教員が</a:t>
            </a:r>
            <a:r>
              <a:rPr lang="ja-JP" altLang="en-US" dirty="0"/>
              <a:t>考えたりすることが大切です。</a:t>
            </a:r>
          </a:p>
          <a:p>
            <a:pPr algn="just"/>
            <a:endParaRPr lang="en-US" altLang="ja-JP" dirty="0"/>
          </a:p>
          <a:p>
            <a:pPr lvl="0" algn="just"/>
            <a:r>
              <a:rPr lang="ja-JP" altLang="en-US" dirty="0"/>
              <a:t>　スライドには３点ありますが、主に➀と②について説明します。</a:t>
            </a:r>
            <a:endParaRPr lang="en-US" altLang="ja-JP" dirty="0"/>
          </a:p>
        </p:txBody>
      </p:sp>
      <p:sp>
        <p:nvSpPr>
          <p:cNvPr id="5" name="スライド番号プレースホルダー 4"/>
          <p:cNvSpPr>
            <a:spLocks noGrp="1"/>
          </p:cNvSpPr>
          <p:nvPr>
            <p:ph type="sldNum" sz="quarter" idx="10"/>
          </p:nvPr>
        </p:nvSpPr>
        <p:spPr/>
        <p:txBody>
          <a:bodyPr/>
          <a:lstStyle/>
          <a:p>
            <a:pPr lvl="0"/>
            <a:fld id="{F06FD01C-C689-4247-8DF1-63ADDC19D4B8}" type="slidenum">
              <a:rPr lang="ja-JP" altLang="en-US" noProof="0" smtClean="0"/>
              <a:pPr lvl="0"/>
              <a:t>7</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00152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例えば、中学部の保健</a:t>
            </a:r>
            <a:r>
              <a:rPr lang="ja-JP" altLang="en-US" dirty="0" smtClean="0"/>
              <a:t>体育科で</a:t>
            </a:r>
            <a:r>
              <a:rPr lang="ja-JP" altLang="en-US" dirty="0"/>
              <a:t>「ダンス」という単元の指導計画を考えた際、ダンスという活動のみに注目すると、指定のダンスをすることだけが、単元の目標になってしまいます。</a:t>
            </a:r>
            <a:endParaRPr lang="en-US" altLang="ja-JP" dirty="0"/>
          </a:p>
          <a:p>
            <a:pPr algn="just"/>
            <a:endParaRPr lang="en-US" altLang="ja-JP" dirty="0"/>
          </a:p>
          <a:p>
            <a:pPr algn="just"/>
            <a:r>
              <a:rPr lang="ja-JP" altLang="en-US" dirty="0"/>
              <a:t>　学習指導要領では、資質・能力の三つの柱である「知識・技能」、「思考力・判断力・表現力等」、「学びに向かう力・人間性等」を、教育活動全体を通してバランスよく育成していくことが求められています。</a:t>
            </a:r>
            <a:endParaRPr lang="en-US" altLang="ja-JP" dirty="0"/>
          </a:p>
          <a:p>
            <a:pPr algn="just"/>
            <a:r>
              <a:rPr lang="ja-JP" altLang="en-US" dirty="0"/>
              <a:t>　「活動ありき」ではなく、学習</a:t>
            </a:r>
            <a:r>
              <a:rPr lang="ja-JP" altLang="en-US" dirty="0" smtClean="0"/>
              <a:t>する子供の</a:t>
            </a:r>
            <a:r>
              <a:rPr lang="ja-JP" altLang="en-US" dirty="0"/>
              <a:t>視点に立ち、ダンスの単元を通して「何ができるようになるのか」という具体的な姿を、育成を目指す資質・能力</a:t>
            </a:r>
            <a:r>
              <a:rPr lang="ja-JP" altLang="en-US" dirty="0" smtClean="0"/>
              <a:t>の三つの</a:t>
            </a:r>
            <a:r>
              <a:rPr lang="ja-JP" altLang="en-US" dirty="0"/>
              <a:t>柱で整理することが大切です。</a:t>
            </a:r>
          </a:p>
        </p:txBody>
      </p:sp>
      <p:sp>
        <p:nvSpPr>
          <p:cNvPr id="4" name="スライド番号プレースホルダー 3"/>
          <p:cNvSpPr>
            <a:spLocks noGrp="1"/>
          </p:cNvSpPr>
          <p:nvPr>
            <p:ph type="sldNum" sz="quarter" idx="10"/>
          </p:nvPr>
        </p:nvSpPr>
        <p:spPr/>
        <p:txBody>
          <a:bodyPr/>
          <a:lstStyle/>
          <a:p>
            <a:fld id="{CEEEB887-679D-4D85-ACAC-2C9ECF041923}"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61889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こちらは、知的障がい特別支援学校中学部の保健体育科の「ダンス」の単元の目標と評価規準の作成例です。</a:t>
            </a:r>
            <a:endParaRPr lang="en-US" altLang="ja-JP" dirty="0"/>
          </a:p>
          <a:p>
            <a:pPr algn="just"/>
            <a:r>
              <a:rPr lang="ja-JP" altLang="en-US" dirty="0"/>
              <a:t>　中学部の保健体育科のダンス領域の内容と学習評価の参考資料を基に作成したものです。</a:t>
            </a:r>
            <a:endParaRPr lang="en-US" altLang="ja-JP" dirty="0"/>
          </a:p>
          <a:p>
            <a:pPr algn="just"/>
            <a:r>
              <a:rPr lang="ja-JP" altLang="en-US" dirty="0"/>
              <a:t>　目標と評価規準を３つの観点で位置付けています。</a:t>
            </a:r>
            <a:endParaRPr lang="en-US" altLang="ja-JP" dirty="0"/>
          </a:p>
          <a:p>
            <a:pPr algn="just"/>
            <a:endParaRPr lang="en-US" altLang="ja-JP" dirty="0"/>
          </a:p>
          <a:p>
            <a:pPr algn="just"/>
            <a:r>
              <a:rPr lang="ja-JP" altLang="en-US" dirty="0"/>
              <a:t>　これらの目標を達成するために、どのような学習内容をどのような順序で、どの程度の時間</a:t>
            </a:r>
            <a:r>
              <a:rPr lang="ja-JP" altLang="en-US" dirty="0" smtClean="0"/>
              <a:t>を掛けて指導</a:t>
            </a:r>
            <a:r>
              <a:rPr lang="ja-JP" altLang="en-US" dirty="0"/>
              <a:t>していくの</a:t>
            </a:r>
            <a:r>
              <a:rPr lang="ja-JP" altLang="en-US" dirty="0" smtClean="0"/>
              <a:t>か、計画</a:t>
            </a:r>
            <a:r>
              <a:rPr lang="ja-JP" altLang="en-US" dirty="0"/>
              <a:t>を立てていきます。 </a:t>
            </a:r>
            <a:endParaRPr lang="en-US" altLang="ja-JP" dirty="0"/>
          </a:p>
          <a:p>
            <a:pPr algn="just"/>
            <a:endParaRPr lang="en-US" altLang="ja-JP" dirty="0"/>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81861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143560-F3A9-42A6-A593-B1E554780491}"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DE58F8-EBBC-4DC6-B9B3-1AC5C0B0ECC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337E02-CADA-40FA-98C9-A04EBF733B9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DAF04A-FD21-4CAF-80D5-0A726336E691}"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553123-EB69-410D-99D5-FBC83D5B2390}"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012CB5-D028-4105-950C-709B44EE95FF}"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0BE368C-4F56-425B-9049-93E84270D346}"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DE2057-B8D0-4D71-94E0-805D87CA45FD}"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4D20-EC32-48A2-9B34-17FAA5CDD9D3}"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610E3A-24BD-4F41-87A7-6876D26908E8}"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57357E-06C2-471D-B5FE-A9ABE8DAB570}"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2DCE5-2F7E-4C7C-8B3E-E6E6D1DA2AD3}"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lang="ja-JP" altLang="en-US" sz="4000" b="1" dirty="0">
                <a:latin typeface="+mj-ea"/>
                <a:cs typeface="メイリオ" panose="020B0604030504040204" pitchFamily="50" charset="-128"/>
              </a:rPr>
              <a:t>単元の指導計画</a:t>
            </a:r>
            <a:endParaRPr kumimoji="1" lang="ja-JP" altLang="en-US" sz="2800" b="1" dirty="0">
              <a:latin typeface="+mj-ea"/>
              <a:cs typeface="メイリオ" panose="020B0604030504040204" pitchFamily="50" charset="-128"/>
            </a:endParaRPr>
          </a:p>
        </p:txBody>
      </p:sp>
      <p:sp>
        <p:nvSpPr>
          <p:cNvPr id="4" name="サブタイトル 2">
            <a:extLst>
              <a:ext uri="{FF2B5EF4-FFF2-40B4-BE49-F238E27FC236}">
                <a16:creationId xmlns:a16="http://schemas.microsoft.com/office/drawing/2014/main" id="{833B57DA-3704-38D7-FC2F-CE869F842848}"/>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6" name="正方形/長方形 3">
            <a:extLst>
              <a:ext uri="{FF2B5EF4-FFF2-40B4-BE49-F238E27FC236}">
                <a16:creationId xmlns:a16="http://schemas.microsoft.com/office/drawing/2014/main" id="{89A147FB-80DC-DE69-693A-FAFCE673089E}"/>
              </a:ext>
            </a:extLst>
          </p:cNvPr>
          <p:cNvSpPr/>
          <p:nvPr/>
        </p:nvSpPr>
        <p:spPr>
          <a:xfrm>
            <a:off x="652424" y="837598"/>
            <a:ext cx="4986375" cy="457802"/>
          </a:xfrm>
          <a:prstGeom prst="roundRect">
            <a:avLst>
              <a:gd name="adj" fmla="val 50000"/>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chemeClr val="bg1"/>
                </a:solidFill>
                <a:effectLst/>
                <a:ea typeface="ＭＳ ゴシック" panose="020B0609070205080204" pitchFamily="49" charset="-128"/>
                <a:cs typeface="Times New Roman" panose="02020603050405020304" pitchFamily="18" charset="0"/>
              </a:rPr>
              <a:t>〔セクション</a:t>
            </a:r>
            <a:r>
              <a:rPr lang="en-US" altLang="ja-JP" b="1" kern="100" dirty="0">
                <a:solidFill>
                  <a:schemeClr val="bg1"/>
                </a:solidFill>
                <a:effectLst/>
                <a:ea typeface="ＭＳ ゴシック" panose="020B0609070205080204" pitchFamily="49" charset="-128"/>
                <a:cs typeface="Times New Roman" panose="02020603050405020304" pitchFamily="18" charset="0"/>
              </a:rPr>
              <a:t>Ⅱ</a:t>
            </a:r>
            <a:r>
              <a:rPr lang="ja-JP" b="1" kern="100" dirty="0">
                <a:solidFill>
                  <a:schemeClr val="bg1"/>
                </a:solidFill>
                <a:effectLst/>
                <a:ea typeface="ＭＳ ゴシック" panose="020B0609070205080204" pitchFamily="49" charset="-128"/>
                <a:cs typeface="Times New Roman" panose="02020603050405020304" pitchFamily="18" charset="0"/>
              </a:rPr>
              <a:t>〕</a:t>
            </a:r>
            <a:r>
              <a:rPr lang="ja-JP" altLang="en-US" b="1" kern="100" dirty="0">
                <a:solidFill>
                  <a:schemeClr val="bg1"/>
                </a:solidFill>
                <a:effectLst/>
                <a:ea typeface="ＭＳ ゴシック" panose="020B0609070205080204" pitchFamily="49" charset="-128"/>
                <a:cs typeface="Times New Roman" panose="02020603050405020304" pitchFamily="18" charset="0"/>
              </a:rPr>
              <a:t>授業力レベル</a:t>
            </a:r>
            <a:r>
              <a:rPr lang="ja-JP" b="1" kern="100" dirty="0">
                <a:solidFill>
                  <a:schemeClr val="bg1"/>
                </a:solidFill>
                <a:effectLst/>
                <a:ea typeface="ＭＳ ゴシック" panose="020B0609070205080204" pitchFamily="49" charset="-128"/>
                <a:cs typeface="Times New Roman" panose="02020603050405020304" pitchFamily="18" charset="0"/>
              </a:rPr>
              <a:t>アップ</a:t>
            </a:r>
            <a:endParaRPr lang="ja-JP" sz="2400" kern="100" dirty="0">
              <a:solidFill>
                <a:schemeClr val="bg1"/>
              </a:solidFill>
              <a:effectLst/>
              <a:cs typeface="Times New Roman" panose="02020603050405020304" pitchFamily="18" charset="0"/>
            </a:endParaRPr>
          </a:p>
        </p:txBody>
      </p:sp>
      <p:sp>
        <p:nvSpPr>
          <p:cNvPr id="7"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１</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910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0000" y="1084404"/>
            <a:ext cx="8843010" cy="1614389"/>
          </a:xfrm>
          <a:solidFill>
            <a:schemeClr val="accent6">
              <a:lumMod val="20000"/>
              <a:lumOff val="80000"/>
            </a:schemeClr>
          </a:solidFill>
          <a:ln>
            <a:solidFill>
              <a:schemeClr val="tx1"/>
            </a:solidFill>
          </a:ln>
        </p:spPr>
        <p:txBody>
          <a:bodyPr anchor="ctr">
            <a:normAutofit/>
          </a:bodyPr>
          <a:lstStyle/>
          <a:p>
            <a:pPr marL="0" indent="0">
              <a:lnSpc>
                <a:spcPct val="100000"/>
              </a:lnSpc>
              <a:buNone/>
            </a:pPr>
            <a:r>
              <a:rPr lang="ja-JP" altLang="en-US" dirty="0">
                <a:latin typeface="ＭＳ ゴシック" panose="020B0609070205080204" pitchFamily="49" charset="-128"/>
                <a:ea typeface="ＭＳ ゴシック" panose="020B0609070205080204" pitchFamily="49" charset="-128"/>
              </a:rPr>
              <a:t>　</a:t>
            </a:r>
            <a:r>
              <a:rPr lang="ja-JP" altLang="en-US" dirty="0">
                <a:solidFill>
                  <a:srgbClr val="FF0000"/>
                </a:solidFill>
                <a:latin typeface="ＭＳ ゴシック" panose="020B0609070205080204" pitchFamily="49" charset="-128"/>
                <a:ea typeface="ＭＳ ゴシック" panose="020B0609070205080204" pitchFamily="49" charset="-128"/>
              </a:rPr>
              <a:t>単元など内容や時間のまとまりを見通して</a:t>
            </a:r>
            <a:r>
              <a:rPr lang="ja-JP" altLang="en-US" dirty="0">
                <a:latin typeface="ＭＳ ゴシック" panose="020B0609070205080204" pitchFamily="49" charset="-128"/>
                <a:ea typeface="ＭＳ ゴシック" panose="020B0609070205080204" pitchFamily="49" charset="-128"/>
              </a:rPr>
              <a:t>、その中で育む資質・能力の育成に向けて、児童（生徒）の主体的・対話的で深い学びの実現を図るようにすること。</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71270" y="3360378"/>
            <a:ext cx="8843010" cy="1952842"/>
          </a:xfrm>
          <a:prstGeom prst="rect">
            <a:avLst/>
          </a:prstGeom>
          <a:solidFill>
            <a:schemeClr val="accent1">
              <a:lumMod val="20000"/>
              <a:lumOff val="80000"/>
            </a:schemeClr>
          </a:solidFill>
        </p:spPr>
        <p:txBody>
          <a:bodyPr wrap="square">
            <a:spAutoFit/>
          </a:bodyPr>
          <a:lstStyle/>
          <a:p>
            <a:r>
              <a:rPr lang="ja-JP" altLang="en-US" sz="2400" b="1" dirty="0">
                <a:latin typeface="ＭＳ ゴシック" panose="020B0609070205080204" pitchFamily="49" charset="-128"/>
                <a:ea typeface="ＭＳ ゴシック" panose="020B0609070205080204" pitchFamily="49" charset="-128"/>
              </a:rPr>
              <a:t>「主体的・対話的で深い学び」の実現に向けた授業改善の推進</a:t>
            </a:r>
            <a:endParaRPr lang="ja-JP" altLang="en-US" sz="2400" dirty="0">
              <a:latin typeface="ＭＳ ゴシック" panose="020B0609070205080204" pitchFamily="49" charset="-128"/>
              <a:ea typeface="ＭＳ ゴシック" panose="020B0609070205080204" pitchFamily="49" charset="-128"/>
            </a:endParaRPr>
          </a:p>
          <a:p>
            <a:endParaRPr lang="en-US" altLang="ja-JP" sz="1050" dirty="0">
              <a:latin typeface="HG丸ｺﾞｼｯｸM-PRO" panose="020F0600000000000000" pitchFamily="50" charset="-128"/>
              <a:ea typeface="HG丸ｺﾞｼｯｸM-PRO" panose="020F0600000000000000" pitchFamily="50" charset="-128"/>
            </a:endParaRPr>
          </a:p>
          <a:p>
            <a:pPr>
              <a:lnSpc>
                <a:spcPct val="12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rgbClr val="FF0000"/>
                </a:solidFill>
                <a:latin typeface="HG丸ｺﾞｼｯｸM-PRO" panose="020F0600000000000000" pitchFamily="50" charset="-128"/>
                <a:ea typeface="HG丸ｺﾞｼｯｸM-PRO" panose="020F0600000000000000" pitchFamily="50" charset="-128"/>
              </a:rPr>
              <a:t>１回１回の授業で全ての学びが実現されるものではなく、単元や題材など内容や時間のまとまりの中で、</a:t>
            </a:r>
            <a:r>
              <a:rPr lang="ja-JP" altLang="en-US" dirty="0">
                <a:latin typeface="HG丸ｺﾞｼｯｸM-PRO" panose="020F0600000000000000" pitchFamily="50" charset="-128"/>
                <a:ea typeface="HG丸ｺﾞｼｯｸM-PRO" panose="020F0600000000000000" pitchFamily="50" charset="-128"/>
              </a:rPr>
              <a:t>学習を見通し振り返る場面をどこに設定するか、グループなどで対話する場面をどこに設定するか、児童生徒が考える場面と教師が教える場面をどのように組み立てるかを考え、実現を図っていくものであること。</a:t>
            </a:r>
          </a:p>
        </p:txBody>
      </p:sp>
      <p:sp>
        <p:nvSpPr>
          <p:cNvPr id="9" name="下矢印 8"/>
          <p:cNvSpPr/>
          <p:nvPr/>
        </p:nvSpPr>
        <p:spPr>
          <a:xfrm>
            <a:off x="3800194" y="2734476"/>
            <a:ext cx="1585161" cy="448883"/>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角丸四角形吹き出し 9"/>
          <p:cNvSpPr/>
          <p:nvPr/>
        </p:nvSpPr>
        <p:spPr>
          <a:xfrm>
            <a:off x="171270" y="5490239"/>
            <a:ext cx="7528941" cy="1021556"/>
          </a:xfrm>
          <a:prstGeom prst="wedgeRoundRectCallout">
            <a:avLst>
              <a:gd name="adj1" fmla="val 52979"/>
              <a:gd name="adj2" fmla="val 1006"/>
              <a:gd name="adj3" fmla="val 16667"/>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ja-JP" altLang="en-US" dirty="0">
                <a:latin typeface="BIZ UDゴシック" panose="020B0400000000000000" pitchFamily="49" charset="-128"/>
                <a:ea typeface="BIZ UDゴシック" panose="020B0400000000000000" pitchFamily="49" charset="-128"/>
              </a:rPr>
              <a:t>　</a:t>
            </a:r>
            <a:r>
              <a:rPr lang="ja-JP" altLang="en-US" dirty="0">
                <a:latin typeface="HG丸ｺﾞｼｯｸM-PRO" panose="020F0600000000000000" pitchFamily="50" charset="-128"/>
                <a:ea typeface="HG丸ｺﾞｼｯｸM-PRO" panose="020F0600000000000000" pitchFamily="50" charset="-128"/>
              </a:rPr>
              <a:t>児童生徒が学びを積み重ねていく</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学びの過程</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を構築することができるよう、単元（題材）全体を通して、学習活動のバランスを考えることが大切です。</a:t>
            </a:r>
          </a:p>
        </p:txBody>
      </p:sp>
      <p:pic>
        <p:nvPicPr>
          <p:cNvPr id="11" name="Picture 2" descr="先生・講師のイラスト | かわいいフリー素材集 いらすとや"/>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923"/>
          <a:stretch/>
        </p:blipFill>
        <p:spPr bwMode="auto">
          <a:xfrm>
            <a:off x="7828184" y="5386268"/>
            <a:ext cx="1186096" cy="1225204"/>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a:extLst>
              <a:ext uri="{FF2B5EF4-FFF2-40B4-BE49-F238E27FC236}">
                <a16:creationId xmlns:a16="http://schemas.microsoft.com/office/drawing/2014/main" id="{6C78EA73-6253-7AA6-3255-C715343494E2}"/>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７　指導計画の作成と内容の取扱い</a:t>
            </a:r>
          </a:p>
        </p:txBody>
      </p:sp>
      <p:sp>
        <p:nvSpPr>
          <p:cNvPr id="13" name="スライド番号プレースホルダー 3"/>
          <p:cNvSpPr txBox="1">
            <a:spLocks/>
          </p:cNvSpPr>
          <p:nvPr/>
        </p:nvSpPr>
        <p:spPr>
          <a:xfrm>
            <a:off x="6998610" y="646628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10</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7597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3CD188A7-7FE6-BE95-12A4-254E6BED44E1}"/>
              </a:ext>
            </a:extLst>
          </p:cNvPr>
          <p:cNvGraphicFramePr>
            <a:graphicFrameLocks noGrp="1"/>
          </p:cNvGraphicFramePr>
          <p:nvPr>
            <p:ph idx="1"/>
            <p:extLst>
              <p:ext uri="{D42A27DB-BD31-4B8C-83A1-F6EECF244321}">
                <p14:modId xmlns:p14="http://schemas.microsoft.com/office/powerpoint/2010/main" val="2158158634"/>
              </p:ext>
            </p:extLst>
          </p:nvPr>
        </p:nvGraphicFramePr>
        <p:xfrm>
          <a:off x="349625" y="864690"/>
          <a:ext cx="8413375" cy="5553592"/>
        </p:xfrm>
        <a:graphic>
          <a:graphicData uri="http://schemas.openxmlformats.org/drawingml/2006/table">
            <a:tbl>
              <a:tblPr firstRow="1" bandRow="1">
                <a:tableStyleId>{5940675A-B579-460E-94D1-54222C63F5DA}</a:tableStyleId>
              </a:tblPr>
              <a:tblGrid>
                <a:gridCol w="561027">
                  <a:extLst>
                    <a:ext uri="{9D8B030D-6E8A-4147-A177-3AD203B41FA5}">
                      <a16:colId xmlns:a16="http://schemas.microsoft.com/office/drawing/2014/main" val="2945190164"/>
                    </a:ext>
                  </a:extLst>
                </a:gridCol>
                <a:gridCol w="2175448">
                  <a:extLst>
                    <a:ext uri="{9D8B030D-6E8A-4147-A177-3AD203B41FA5}">
                      <a16:colId xmlns:a16="http://schemas.microsoft.com/office/drawing/2014/main" val="4234144449"/>
                    </a:ext>
                  </a:extLst>
                </a:gridCol>
                <a:gridCol w="3949700">
                  <a:extLst>
                    <a:ext uri="{9D8B030D-6E8A-4147-A177-3AD203B41FA5}">
                      <a16:colId xmlns:a16="http://schemas.microsoft.com/office/drawing/2014/main" val="3387085520"/>
                    </a:ext>
                  </a:extLst>
                </a:gridCol>
                <a:gridCol w="564774">
                  <a:extLst>
                    <a:ext uri="{9D8B030D-6E8A-4147-A177-3AD203B41FA5}">
                      <a16:colId xmlns:a16="http://schemas.microsoft.com/office/drawing/2014/main" val="1436230577"/>
                    </a:ext>
                  </a:extLst>
                </a:gridCol>
                <a:gridCol w="581213">
                  <a:extLst>
                    <a:ext uri="{9D8B030D-6E8A-4147-A177-3AD203B41FA5}">
                      <a16:colId xmlns:a16="http://schemas.microsoft.com/office/drawing/2014/main" val="472392607"/>
                    </a:ext>
                  </a:extLst>
                </a:gridCol>
                <a:gridCol w="581213">
                  <a:extLst>
                    <a:ext uri="{9D8B030D-6E8A-4147-A177-3AD203B41FA5}">
                      <a16:colId xmlns:a16="http://schemas.microsoft.com/office/drawing/2014/main" val="2358731475"/>
                    </a:ext>
                  </a:extLst>
                </a:gridCol>
              </a:tblGrid>
              <a:tr h="514653">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時</a:t>
                      </a:r>
                      <a:endParaRPr kumimoji="1" lang="en-US" altLang="ja-JP" sz="1800" b="0" dirty="0">
                        <a:latin typeface="ＭＳ ゴシック" panose="020B0609070205080204" pitchFamily="49" charset="-128"/>
                        <a:ea typeface="ＭＳ ゴシック" panose="020B0609070205080204" pitchFamily="49" charset="-128"/>
                      </a:endParaRPr>
                    </a:p>
                  </a:txBody>
                  <a:tcPr marL="0" marR="0"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主な学習活動</a:t>
                      </a:r>
                    </a:p>
                  </a:txBody>
                  <a:tcPr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目　標</a:t>
                      </a:r>
                    </a:p>
                  </a:txBody>
                  <a:tcPr anchor="ctr">
                    <a:solidFill>
                      <a:schemeClr val="accent1">
                        <a:lumMod val="40000"/>
                        <a:lumOff val="60000"/>
                      </a:schemeClr>
                    </a:solidFill>
                  </a:tcPr>
                </a:tc>
                <a:tc gridSpan="3">
                  <a:txBody>
                    <a:bodyPr/>
                    <a:lstStyle/>
                    <a:p>
                      <a:pPr algn="ctr"/>
                      <a:r>
                        <a:rPr kumimoji="1" lang="ja-JP" altLang="en-US" sz="1800" b="0" dirty="0">
                          <a:latin typeface="ＭＳ ゴシック" panose="020B0609070205080204" pitchFamily="49" charset="-128"/>
                          <a:ea typeface="ＭＳ ゴシック" panose="020B0609070205080204" pitchFamily="49" charset="-128"/>
                        </a:rPr>
                        <a:t>評価の観点</a:t>
                      </a: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3420306834"/>
                  </a:ext>
                </a:extLst>
              </a:tr>
              <a:tr h="37429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知</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43945768"/>
                  </a:ext>
                </a:extLst>
              </a:tr>
              <a:tr h="504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１</a:t>
                      </a:r>
                      <a:endParaRPr kumimoji="1" lang="en-US" altLang="ja-JP" sz="1600" dirty="0">
                        <a:latin typeface="ＭＳ ゴシック" panose="020B0609070205080204" pitchFamily="49" charset="-128"/>
                        <a:ea typeface="ＭＳ ゴシック" panose="020B0609070205080204" pitchFamily="49" charset="-128"/>
                      </a:endParaRPr>
                    </a:p>
                  </a:txBody>
                  <a:tcPr anchor="ctr">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脚のステップや腕の振り付けの練習</a:t>
                      </a:r>
                    </a:p>
                  </a:txBody>
                  <a:tcPr anchor="ct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脚のステップを覚え、踊ることができる。</a:t>
                      </a:r>
                    </a:p>
                  </a:txBody>
                  <a:tcPr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1363801"/>
                  </a:ext>
                </a:extLst>
              </a:tr>
              <a:tr h="504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２</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踊る曲、ステップや振り付けの選択、決定</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踊る振り付けの選択や決定で、考え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endParaRPr kumimoji="1" lang="en-US" altLang="ja-JP"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531764"/>
                  </a:ext>
                </a:extLst>
              </a:tr>
              <a:tr h="396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振り付けの練習①</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振り付けの出来映えや変更点などについて考え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06074332"/>
                  </a:ext>
                </a:extLst>
              </a:tr>
              <a:tr h="396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11399514"/>
                  </a:ext>
                </a:extLst>
              </a:tr>
              <a:tr h="504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５</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振り付けの確認</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3158162"/>
                  </a:ext>
                </a:extLst>
              </a:tr>
              <a:tr h="504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６</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コンテスト①</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26545"/>
                  </a:ext>
                </a:extLst>
              </a:tr>
              <a:tr h="343108">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振り付けの変更、改善</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コンテストを振り返り、振り付けの変更、改善に考え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307060"/>
                  </a:ext>
                </a:extLst>
              </a:tr>
              <a:tr h="396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８</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振り付けの練習③</a:t>
                      </a:r>
                    </a:p>
                  </a:txBody>
                  <a:tcPr anchor="ct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85076750"/>
                  </a:ext>
                </a:extLst>
              </a:tr>
              <a:tr h="396000">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９</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振り付けの練習④</a:t>
                      </a:r>
                    </a:p>
                  </a:txBody>
                  <a:tcPr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040426"/>
                  </a:ext>
                </a:extLst>
              </a:tr>
              <a:tr h="504000">
                <a:tc>
                  <a:txBody>
                    <a:bodyPr/>
                    <a:lstStyle/>
                    <a:p>
                      <a:pPr algn="ctr"/>
                      <a:r>
                        <a:rPr kumimoji="1" lang="en-US" altLang="ja-JP" sz="1600" dirty="0">
                          <a:latin typeface="ＭＳ ゴシック" panose="020B0609070205080204" pitchFamily="49" charset="-128"/>
                          <a:ea typeface="ＭＳ ゴシック" panose="020B0609070205080204" pitchFamily="49" charset="-128"/>
                        </a:rPr>
                        <a:t>10</a:t>
                      </a: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コンテスト②</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0656917"/>
                  </a:ext>
                </a:extLst>
              </a:tr>
            </a:tbl>
          </a:graphicData>
        </a:graphic>
      </p:graphicFrame>
      <p:pic>
        <p:nvPicPr>
          <p:cNvPr id="12" name="図 11">
            <a:extLst>
              <a:ext uri="{FF2B5EF4-FFF2-40B4-BE49-F238E27FC236}">
                <a16:creationId xmlns:a16="http://schemas.microsoft.com/office/drawing/2014/main" id="{B19BE4F4-DCE6-B49E-F8F0-E19C2384F578}"/>
              </a:ext>
            </a:extLst>
          </p:cNvPr>
          <p:cNvPicPr>
            <a:picLocks noChangeAspect="1"/>
          </p:cNvPicPr>
          <p:nvPr/>
        </p:nvPicPr>
        <p:blipFill rotWithShape="1">
          <a:blip r:embed="rId3"/>
          <a:srcRect l="55000" t="29519" r="38765" b="40021"/>
          <a:stretch/>
        </p:blipFill>
        <p:spPr>
          <a:xfrm>
            <a:off x="7022293" y="1725965"/>
            <a:ext cx="1765198" cy="4687290"/>
          </a:xfrm>
          <a:prstGeom prst="rect">
            <a:avLst/>
          </a:prstGeom>
        </p:spPr>
      </p:pic>
      <p:sp>
        <p:nvSpPr>
          <p:cNvPr id="8" name="テキスト ボックス 7">
            <a:extLst>
              <a:ext uri="{FF2B5EF4-FFF2-40B4-BE49-F238E27FC236}">
                <a16:creationId xmlns:a16="http://schemas.microsoft.com/office/drawing/2014/main" id="{3787D61F-F753-4A0C-8DA0-429772DAAF79}"/>
              </a:ext>
            </a:extLst>
          </p:cNvPr>
          <p:cNvSpPr txBox="1"/>
          <p:nvPr/>
        </p:nvSpPr>
        <p:spPr>
          <a:xfrm>
            <a:off x="6990625" y="1702416"/>
            <a:ext cx="1806842" cy="4715866"/>
          </a:xfrm>
          <a:prstGeom prst="roundRect">
            <a:avLst>
              <a:gd name="adj" fmla="val 11745"/>
            </a:avLst>
          </a:prstGeom>
          <a:noFill/>
          <a:ln w="63500">
            <a:solidFill>
              <a:srgbClr val="FF0000"/>
            </a:solidFill>
          </a:ln>
        </p:spPr>
        <p:txBody>
          <a:bodyPr wrap="square" rtlCol="0">
            <a:noAutofit/>
          </a:bodyPr>
          <a:lstStyle/>
          <a:p>
            <a:endParaRPr kumimoji="1" lang="ja-JP" altLang="en-US" dirty="0"/>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343" y="1793178"/>
            <a:ext cx="4223957" cy="4343400"/>
          </a:xfrm>
          <a:prstGeom prst="rect">
            <a:avLst/>
          </a:prstGeom>
        </p:spPr>
      </p:pic>
      <p:sp>
        <p:nvSpPr>
          <p:cNvPr id="10" name="タイトル 1">
            <a:extLst>
              <a:ext uri="{FF2B5EF4-FFF2-40B4-BE49-F238E27FC236}">
                <a16:creationId xmlns:a16="http://schemas.microsoft.com/office/drawing/2014/main" id="{6C78EA73-6253-7AA6-3255-C715343494E2}"/>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８　単元や題材のまとまりを考える</a:t>
            </a:r>
          </a:p>
        </p:txBody>
      </p:sp>
      <p:sp>
        <p:nvSpPr>
          <p:cNvPr id="9"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11</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61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13"/>
                                        </p:tgtEl>
                                        <p:attrNameLst>
                                          <p:attrName>ppt_x</p:attrName>
                                        </p:attrNameLst>
                                      </p:cBhvr>
                                      <p:tavLst>
                                        <p:tav tm="0">
                                          <p:val>
                                            <p:strVal val="ppt_x"/>
                                          </p:val>
                                        </p:tav>
                                        <p:tav tm="100000">
                                          <p:val>
                                            <p:strVal val="ppt_x"/>
                                          </p:val>
                                        </p:tav>
                                      </p:tavLst>
                                    </p:anim>
                                    <p:anim calcmode="lin" valueType="num">
                                      <p:cBhvr additive="base">
                                        <p:cTn id="24" dur="500"/>
                                        <p:tgtEl>
                                          <p:spTgt spid="13"/>
                                        </p:tgtEl>
                                        <p:attrNameLst>
                                          <p:attrName>ppt_y</p:attrName>
                                        </p:attrNameLst>
                                      </p:cBhvr>
                                      <p:tavLst>
                                        <p:tav tm="0">
                                          <p:val>
                                            <p:strVal val="ppt_y"/>
                                          </p:val>
                                        </p:tav>
                                        <p:tav tm="100000">
                                          <p:val>
                                            <p:strVal val="1+ppt_h/2"/>
                                          </p:val>
                                        </p:tav>
                                      </p:tavLst>
                                    </p:anim>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427703" y="1072658"/>
            <a:ext cx="8141110" cy="1618767"/>
          </a:xfrm>
          <a:prstGeom prst="rect">
            <a:avLst/>
          </a:prstGeom>
          <a:solidFill>
            <a:srgbClr val="FFFF99"/>
          </a:solidFill>
          <a:ln w="9525">
            <a:solidFill>
              <a:schemeClr val="tx1"/>
            </a:solidFill>
            <a:round/>
            <a:headEnd/>
            <a:tailEnd/>
          </a:ln>
        </p:spPr>
        <p:txBody>
          <a:bodyPr anchor="ctr"/>
          <a:lstStyle/>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単元の指導計画を見ながら、</a:t>
            </a:r>
            <a:endParaRPr lang="en-US" altLang="ja-JP" sz="2800" dirty="0">
              <a:latin typeface="ＭＳ ゴシック" panose="020B0609070205080204" pitchFamily="49" charset="-128"/>
              <a:ea typeface="ＭＳ ゴシック" panose="020B0609070205080204" pitchFamily="49"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以下のことを検討しましょう</a:t>
            </a:r>
            <a:r>
              <a:rPr lang="ja-JP" altLang="en-US" sz="2800" i="1" dirty="0">
                <a:latin typeface="ＭＳ ゴシック" panose="020B0609070205080204" pitchFamily="49" charset="-128"/>
                <a:ea typeface="ＭＳ ゴシック" panose="020B0609070205080204" pitchFamily="49" charset="-128"/>
              </a:rPr>
              <a:t>！</a:t>
            </a:r>
            <a:endParaRPr lang="en-US" altLang="ja-JP" sz="2800" i="1" dirty="0">
              <a:latin typeface="ＭＳ ゴシック" panose="020B0609070205080204" pitchFamily="49" charset="-128"/>
              <a:ea typeface="ＭＳ ゴシック" panose="020B0609070205080204" pitchFamily="49" charset="-128"/>
            </a:endParaRPr>
          </a:p>
        </p:txBody>
      </p:sp>
      <p:pic>
        <p:nvPicPr>
          <p:cNvPr id="1026" name="Picture 2" descr="計画中の女性のイラスト">
            <a:extLst>
              <a:ext uri="{FF2B5EF4-FFF2-40B4-BE49-F238E27FC236}">
                <a16:creationId xmlns:a16="http://schemas.microsoft.com/office/drawing/2014/main" id="{9BC18B72-F0A1-B32E-EB10-57CAC8F4B76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4625" l="9626" r="96658">
                        <a14:foregroundMark x1="24332" y1="92750" x2="53743" y2="95000"/>
                        <a14:foregroundMark x1="53743" y1="95000" x2="85428" y2="94375"/>
                        <a14:foregroundMark x1="85428" y1="94375" x2="87433" y2="94375"/>
                        <a14:foregroundMark x1="87166" y1="83375" x2="96658" y2="92500"/>
                        <a14:foregroundMark x1="32353" y1="75250" x2="70187" y2="84125"/>
                        <a14:foregroundMark x1="25668" y1="87375" x2="83556" y2="68750"/>
                        <a14:foregroundMark x1="29545" y1="73250" x2="69385" y2="74875"/>
                        <a14:foregroundMark x1="69385" y1="74875" x2="76738" y2="80125"/>
                        <a14:foregroundMark x1="76738" y1="80125" x2="79545" y2="89750"/>
                        <a14:foregroundMark x1="79545" y1="89750" x2="32620" y2="88125"/>
                        <a14:foregroundMark x1="32620" y1="88125" x2="30615" y2="79500"/>
                        <a14:foregroundMark x1="30615" y1="79500" x2="36364" y2="71625"/>
                        <a14:foregroundMark x1="36364" y1="71625" x2="36364" y2="71125"/>
                        <a14:foregroundMark x1="31016" y1="70625" x2="45989" y2="70625"/>
                        <a14:foregroundMark x1="45989" y1="70625" x2="72326" y2="70375"/>
                        <a14:foregroundMark x1="72326" y1="70375" x2="76872" y2="70375"/>
                        <a14:foregroundMark x1="74599" y1="70375" x2="81551" y2="90750"/>
                        <a14:foregroundMark x1="33556" y1="67500" x2="44920" y2="68000"/>
                        <a14:foregroundMark x1="29278" y1="69250" x2="19251" y2="94375"/>
                        <a14:foregroundMark x1="14171" y1="94875" x2="65775" y2="92750"/>
                        <a14:foregroundMark x1="65775" y1="92750" x2="95321" y2="94625"/>
                        <a14:foregroundMark x1="51070" y1="56750" x2="53075" y2="59875"/>
                      </a14:backgroundRemoval>
                    </a14:imgEffect>
                  </a14:imgLayer>
                </a14:imgProps>
              </a:ext>
              <a:ext uri="{28A0092B-C50C-407E-A947-70E740481C1C}">
                <a14:useLocalDpi xmlns:a14="http://schemas.microsoft.com/office/drawing/2010/main" val="0"/>
              </a:ext>
            </a:extLst>
          </a:blip>
          <a:srcRect/>
          <a:stretch>
            <a:fillRect/>
          </a:stretch>
        </p:blipFill>
        <p:spPr bwMode="auto">
          <a:xfrm>
            <a:off x="6122223" y="3922108"/>
            <a:ext cx="2275903" cy="243424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27703" y="3148719"/>
            <a:ext cx="8141110" cy="2436244"/>
          </a:xfrm>
          <a:prstGeom prst="rect">
            <a:avLst/>
          </a:prstGeom>
        </p:spPr>
        <p:txBody>
          <a:bodyPr wrap="square">
            <a:spAutoFit/>
          </a:bodyPr>
          <a:lstStyle/>
          <a:p>
            <a:pPr marL="288000" indent="-457200">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smtClean="0">
                <a:latin typeface="HG丸ｺﾞｼｯｸM-PRO" panose="020F0600000000000000" pitchFamily="50" charset="-128"/>
                <a:ea typeface="HG丸ｺﾞｼｯｸM-PRO" panose="020F0600000000000000" pitchFamily="50" charset="-128"/>
              </a:rPr>
              <a:t>・子供の</a:t>
            </a:r>
            <a:r>
              <a:rPr lang="ja-JP" altLang="en-US" sz="2000" dirty="0">
                <a:latin typeface="HG丸ｺﾞｼｯｸM-PRO" panose="020F0600000000000000" pitchFamily="50" charset="-128"/>
                <a:ea typeface="HG丸ｺﾞｼｯｸM-PRO" panose="020F0600000000000000" pitchFamily="50" charset="-128"/>
              </a:rPr>
              <a:t>学習状況を把握し、単元を通じて育成を目指す資質・能力（単元の目標）が、各教科の内容に基づいて設定されている</a:t>
            </a:r>
            <a:r>
              <a:rPr lang="ja-JP" altLang="en-US" sz="2000" dirty="0" smtClean="0">
                <a:latin typeface="HG丸ｺﾞｼｯｸM-PRO" panose="020F0600000000000000" pitchFamily="50" charset="-128"/>
                <a:ea typeface="HG丸ｺﾞｼｯｸM-PRO" panose="020F0600000000000000" pitchFamily="50" charset="-128"/>
              </a:rPr>
              <a:t>か。</a:t>
            </a:r>
            <a:endParaRPr lang="en-US" altLang="ja-JP" sz="2000" dirty="0">
              <a:latin typeface="HG丸ｺﾞｼｯｸM-PRO" panose="020F0600000000000000" pitchFamily="50" charset="-128"/>
              <a:ea typeface="HG丸ｺﾞｼｯｸM-PRO" panose="020F0600000000000000" pitchFamily="50" charset="-128"/>
            </a:endParaRPr>
          </a:p>
          <a:p>
            <a:pPr>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ja-JP" sz="2000" dirty="0">
              <a:latin typeface="HG丸ｺﾞｼｯｸM-PRO" panose="020F0600000000000000" pitchFamily="50" charset="-128"/>
              <a:ea typeface="HG丸ｺﾞｼｯｸM-PRO" panose="020F0600000000000000" pitchFamily="50" charset="-128"/>
            </a:endParaRPr>
          </a:p>
          <a:p>
            <a:pPr>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HG丸ｺﾞｼｯｸM-PRO" panose="020F0600000000000000" pitchFamily="50" charset="-128"/>
                <a:ea typeface="HG丸ｺﾞｼｯｸM-PRO" panose="020F0600000000000000" pitchFamily="50" charset="-128"/>
              </a:rPr>
              <a:t>・資質・能力の育成に向け、目標を達成するための</a:t>
            </a:r>
            <a:endParaRPr lang="en-US" altLang="ja-JP" sz="2000" dirty="0">
              <a:latin typeface="HG丸ｺﾞｼｯｸM-PRO" panose="020F0600000000000000" pitchFamily="50" charset="-128"/>
              <a:ea typeface="HG丸ｺﾞｼｯｸM-PRO" panose="020F0600000000000000" pitchFamily="50" charset="-128"/>
            </a:endParaRPr>
          </a:p>
          <a:p>
            <a:pPr>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学習</a:t>
            </a:r>
            <a:r>
              <a:rPr lang="ja-JP" altLang="en-US" sz="2000" dirty="0">
                <a:latin typeface="HG丸ｺﾞｼｯｸM-PRO" panose="020F0600000000000000" pitchFamily="50" charset="-128"/>
                <a:ea typeface="HG丸ｺﾞｼｯｸM-PRO" panose="020F0600000000000000" pitchFamily="50" charset="-128"/>
              </a:rPr>
              <a:t>活動が、単元を通してバランスよく</a:t>
            </a:r>
            <a:r>
              <a:rPr lang="ja-JP" altLang="en-US" sz="2000" dirty="0" smtClean="0">
                <a:latin typeface="HG丸ｺﾞｼｯｸM-PRO" panose="020F0600000000000000" pitchFamily="50" charset="-128"/>
                <a:ea typeface="HG丸ｺﾞｼｯｸM-PRO" panose="020F0600000000000000" pitchFamily="50" charset="-128"/>
              </a:rPr>
              <a:t>位置付け</a:t>
            </a:r>
            <a:endParaRPr lang="en-US" altLang="ja-JP" sz="2000" dirty="0">
              <a:latin typeface="HG丸ｺﾞｼｯｸM-PRO" panose="020F0600000000000000" pitchFamily="50" charset="-128"/>
              <a:ea typeface="HG丸ｺﾞｼｯｸM-PRO" panose="020F0600000000000000" pitchFamily="50" charset="-128"/>
            </a:endParaRPr>
          </a:p>
          <a:p>
            <a:pPr>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ら</a:t>
            </a:r>
            <a:r>
              <a:rPr lang="ja-JP" altLang="en-US" sz="2000" dirty="0" err="1" smtClean="0">
                <a:latin typeface="HG丸ｺﾞｼｯｸM-PRO" panose="020F0600000000000000" pitchFamily="50" charset="-128"/>
                <a:ea typeface="HG丸ｺﾞｼｯｸM-PRO" panose="020F0600000000000000" pitchFamily="50" charset="-128"/>
              </a:rPr>
              <a:t>れて</a:t>
            </a:r>
            <a:r>
              <a:rPr lang="ja-JP" altLang="en-US" sz="2000" dirty="0" smtClean="0">
                <a:latin typeface="HG丸ｺﾞｼｯｸM-PRO" panose="020F0600000000000000" pitchFamily="50" charset="-128"/>
                <a:ea typeface="HG丸ｺﾞｼｯｸM-PRO" panose="020F0600000000000000" pitchFamily="50" charset="-128"/>
              </a:rPr>
              <a:t>いるか。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txBox="1">
            <a:spLocks/>
          </p:cNvSpPr>
          <p:nvPr/>
        </p:nvSpPr>
        <p:spPr>
          <a:xfrm>
            <a:off x="6911433" y="635634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12</a:t>
            </a:r>
            <a:endParaRPr lang="ja-JP" altLang="en-US" dirty="0">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427703" y="268836"/>
            <a:ext cx="1696279" cy="646331"/>
            <a:chOff x="384313" y="-31286"/>
            <a:chExt cx="1696279" cy="646331"/>
          </a:xfrm>
        </p:grpSpPr>
        <p:sp>
          <p:nvSpPr>
            <p:cNvPr id="8" name="角丸四角形 7"/>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76903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49" y="1083163"/>
            <a:ext cx="2960586" cy="517337"/>
          </a:xfrm>
        </p:spPr>
        <p:txBody>
          <a:bodyPr>
            <a:normAutofit/>
          </a:bodyPr>
          <a:lstStyle/>
          <a:p>
            <a:pPr marL="0" indent="0">
              <a:buNone/>
            </a:pPr>
            <a:r>
              <a:rPr kumimoji="1" lang="ja-JP" altLang="en-US" dirty="0">
                <a:latin typeface="ＭＳ ゴシック" panose="020B0609070205080204" pitchFamily="49" charset="-128"/>
                <a:ea typeface="ＭＳ ゴシック" panose="020B0609070205080204" pitchFamily="49" charset="-128"/>
              </a:rPr>
              <a:t>・「単元」とは</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6922645" y="635635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コンテンツ プレースホルダー 2"/>
          <p:cNvSpPr txBox="1">
            <a:spLocks/>
          </p:cNvSpPr>
          <p:nvPr/>
        </p:nvSpPr>
        <p:spPr>
          <a:xfrm>
            <a:off x="865263" y="3586578"/>
            <a:ext cx="7792040" cy="967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atin typeface="HG丸ｺﾞｼｯｸM-PRO" panose="020F0600000000000000" pitchFamily="50" charset="-128"/>
                <a:ea typeface="HG丸ｺﾞｼｯｸM-PRO" panose="020F0600000000000000" pitchFamily="50" charset="-128"/>
              </a:rPr>
              <a:t>単元の実際の指導に向けて、年間指導計画に盛り込</a:t>
            </a:r>
            <a:r>
              <a:rPr lang="ja-JP" altLang="en-US" sz="2400" dirty="0" err="1">
                <a:latin typeface="HG丸ｺﾞｼｯｸM-PRO" panose="020F0600000000000000" pitchFamily="50" charset="-128"/>
                <a:ea typeface="HG丸ｺﾞｼｯｸM-PRO" panose="020F0600000000000000" pitchFamily="50" charset="-128"/>
              </a:rPr>
              <a:t>ま</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err="1">
                <a:latin typeface="HG丸ｺﾞｼｯｸM-PRO" panose="020F0600000000000000" pitchFamily="50" charset="-128"/>
                <a:ea typeface="HG丸ｺﾞｼｯｸM-PRO" panose="020F0600000000000000" pitchFamily="50" charset="-128"/>
              </a:rPr>
              <a:t>れた</a:t>
            </a:r>
            <a:r>
              <a:rPr lang="ja-JP" altLang="en-US" sz="2400" dirty="0">
                <a:latin typeface="HG丸ｺﾞｼｯｸM-PRO" panose="020F0600000000000000" pitchFamily="50" charset="-128"/>
                <a:ea typeface="HG丸ｺﾞｼｯｸM-PRO" panose="020F0600000000000000" pitchFamily="50" charset="-128"/>
              </a:rPr>
              <a:t>内容を、より具体化したもの。</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5118931" y="4852587"/>
            <a:ext cx="3282119" cy="1503763"/>
          </a:xfrm>
          <a:prstGeom prst="rect">
            <a:avLst/>
          </a:prstGeom>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ＭＳ ゴシック" panose="020B0609070205080204" pitchFamily="49" charset="-128"/>
                <a:ea typeface="ＭＳ ゴシック" panose="020B0609070205080204" pitchFamily="49" charset="-128"/>
              </a:rPr>
              <a:t>単元の指導計画</a:t>
            </a:r>
          </a:p>
        </p:txBody>
      </p:sp>
      <p:sp>
        <p:nvSpPr>
          <p:cNvPr id="8" name="正方形/長方形 7"/>
          <p:cNvSpPr/>
          <p:nvPr/>
        </p:nvSpPr>
        <p:spPr>
          <a:xfrm>
            <a:off x="865263" y="4852587"/>
            <a:ext cx="2723972" cy="411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latin typeface="ＭＳ ゴシック" panose="020B0609070205080204" pitchFamily="49" charset="-128"/>
                <a:ea typeface="ＭＳ ゴシック" panose="020B0609070205080204" pitchFamily="49" charset="-128"/>
              </a:rPr>
              <a:t>年間指導計画の内容</a:t>
            </a:r>
          </a:p>
        </p:txBody>
      </p:sp>
      <p:sp>
        <p:nvSpPr>
          <p:cNvPr id="9" name="正方形/長方形 8"/>
          <p:cNvSpPr/>
          <p:nvPr/>
        </p:nvSpPr>
        <p:spPr>
          <a:xfrm>
            <a:off x="865263" y="5944579"/>
            <a:ext cx="2723972" cy="411771"/>
          </a:xfrm>
          <a:prstGeom prst="rect">
            <a:avLst/>
          </a:prstGeom>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a:latin typeface="ＭＳ ゴシック" panose="020B0609070205080204" pitchFamily="49" charset="-128"/>
                <a:ea typeface="ＭＳ ゴシック" panose="020B0609070205080204" pitchFamily="49" charset="-128"/>
              </a:rPr>
              <a:t>教科等の系統性・発展性</a:t>
            </a:r>
          </a:p>
        </p:txBody>
      </p:sp>
      <p:sp>
        <p:nvSpPr>
          <p:cNvPr id="10" name="正方形/長方形 9"/>
          <p:cNvSpPr/>
          <p:nvPr/>
        </p:nvSpPr>
        <p:spPr>
          <a:xfrm>
            <a:off x="865263" y="5398582"/>
            <a:ext cx="2723972" cy="4117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子供の</a:t>
            </a:r>
            <a:r>
              <a:rPr kumimoji="1" lang="ja-JP" altLang="en-US" dirty="0">
                <a:latin typeface="ＭＳ ゴシック" panose="020B0609070205080204" pitchFamily="49" charset="-128"/>
                <a:ea typeface="ＭＳ ゴシック" panose="020B0609070205080204" pitchFamily="49" charset="-128"/>
              </a:rPr>
              <a:t>実態</a:t>
            </a:r>
          </a:p>
        </p:txBody>
      </p:sp>
      <p:cxnSp>
        <p:nvCxnSpPr>
          <p:cNvPr id="12" name="直線矢印コネクタ 11"/>
          <p:cNvCxnSpPr>
            <a:stCxn id="8" idx="3"/>
          </p:cNvCxnSpPr>
          <p:nvPr/>
        </p:nvCxnSpPr>
        <p:spPr>
          <a:xfrm>
            <a:off x="3589235" y="5058473"/>
            <a:ext cx="1529696" cy="4108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0" idx="3"/>
            <a:endCxn id="7" idx="1"/>
          </p:cNvCxnSpPr>
          <p:nvPr/>
        </p:nvCxnSpPr>
        <p:spPr>
          <a:xfrm>
            <a:off x="3589235" y="5604468"/>
            <a:ext cx="152969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9" idx="3"/>
          </p:cNvCxnSpPr>
          <p:nvPr/>
        </p:nvCxnSpPr>
        <p:spPr>
          <a:xfrm flipV="1">
            <a:off x="3589235" y="5738695"/>
            <a:ext cx="1529696" cy="4117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93BE90DE-6C31-4F13-872E-0B8D5F7E32D5}"/>
              </a:ext>
            </a:extLst>
          </p:cNvPr>
          <p:cNvSpPr txBox="1"/>
          <p:nvPr/>
        </p:nvSpPr>
        <p:spPr>
          <a:xfrm>
            <a:off x="180000" y="180000"/>
            <a:ext cx="7548634"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単元の指導計画とは①</a:t>
            </a:r>
            <a:endParaRPr lang="ja-JP" altLang="en-US" sz="3600" dirty="0">
              <a:latin typeface="HGｺﾞｼｯｸE" panose="020B0909000000000000" pitchFamily="49" charset="-128"/>
              <a:ea typeface="HGｺﾞｼｯｸE" panose="020B0909000000000000" pitchFamily="49" charset="-128"/>
            </a:endParaRPr>
          </a:p>
        </p:txBody>
      </p:sp>
      <p:sp>
        <p:nvSpPr>
          <p:cNvPr id="15" name="コンテンツ プレースホルダー 2"/>
          <p:cNvSpPr txBox="1">
            <a:spLocks/>
          </p:cNvSpPr>
          <p:nvPr/>
        </p:nvSpPr>
        <p:spPr>
          <a:xfrm>
            <a:off x="865263" y="1646603"/>
            <a:ext cx="7650087" cy="1250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atin typeface="HG丸ｺﾞｼｯｸM-PRO" panose="020F0600000000000000" pitchFamily="50" charset="-128"/>
                <a:ea typeface="HG丸ｺﾞｼｯｸM-PRO" panose="020F0600000000000000" pitchFamily="50" charset="-128"/>
              </a:rPr>
              <a:t>教科等において、一定の目標や主題を中心として組織</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された学習内容のまとまりのこと。</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7" name="コンテンツ プレースホルダー 2"/>
          <p:cNvSpPr txBox="1">
            <a:spLocks/>
          </p:cNvSpPr>
          <p:nvPr/>
        </p:nvSpPr>
        <p:spPr>
          <a:xfrm>
            <a:off x="628649" y="2938323"/>
            <a:ext cx="4490282" cy="109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smtClean="0">
                <a:latin typeface="ＭＳ ゴシック" panose="020B0609070205080204" pitchFamily="49" charset="-128"/>
                <a:ea typeface="ＭＳ ゴシック" panose="020B0609070205080204" pitchFamily="49" charset="-128"/>
              </a:rPr>
              <a:t>・「単元</a:t>
            </a:r>
            <a:r>
              <a:rPr lang="ja-JP" altLang="en-US" dirty="0">
                <a:latin typeface="ＭＳ ゴシック" panose="020B0609070205080204" pitchFamily="49" charset="-128"/>
                <a:ea typeface="ＭＳ ゴシック" panose="020B0609070205080204" pitchFamily="49" charset="-128"/>
              </a:rPr>
              <a:t>の指導</a:t>
            </a:r>
            <a:r>
              <a:rPr lang="ja-JP" altLang="en-US" dirty="0" smtClean="0">
                <a:latin typeface="ＭＳ ゴシック" panose="020B0609070205080204" pitchFamily="49" charset="-128"/>
                <a:ea typeface="ＭＳ ゴシック" panose="020B0609070205080204" pitchFamily="49" charset="-128"/>
              </a:rPr>
              <a:t>計画」と</a:t>
            </a:r>
            <a:r>
              <a:rPr lang="ja-JP" altLang="en-US" dirty="0">
                <a:latin typeface="ＭＳ ゴシック" panose="020B0609070205080204" pitchFamily="49" charset="-128"/>
                <a:ea typeface="ＭＳ ゴシック" panose="020B0609070205080204" pitchFamily="49" charset="-128"/>
              </a:rPr>
              <a:t>は</a:t>
            </a: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5536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3BE90DE-6C31-4F13-872E-0B8D5F7E32D5}"/>
              </a:ext>
            </a:extLst>
          </p:cNvPr>
          <p:cNvSpPr txBox="1"/>
          <p:nvPr/>
        </p:nvSpPr>
        <p:spPr>
          <a:xfrm>
            <a:off x="180000" y="180000"/>
            <a:ext cx="7548634"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単元の指導計画とは②</a:t>
            </a:r>
            <a:endParaRPr lang="ja-JP" altLang="en-US" sz="3600" dirty="0">
              <a:latin typeface="HGｺﾞｼｯｸE" panose="020B0909000000000000" pitchFamily="49" charset="-128"/>
              <a:ea typeface="HGｺﾞｼｯｸE" panose="020B0909000000000000" pitchFamily="49" charset="-128"/>
            </a:endParaRPr>
          </a:p>
        </p:txBody>
      </p:sp>
      <p:grpSp>
        <p:nvGrpSpPr>
          <p:cNvPr id="8" name="グループ化 7">
            <a:extLst>
              <a:ext uri="{FF2B5EF4-FFF2-40B4-BE49-F238E27FC236}">
                <a16:creationId xmlns:a16="http://schemas.microsoft.com/office/drawing/2014/main" id="{B8F693FA-CA1F-D797-7016-0C0A30C431D6}"/>
              </a:ext>
            </a:extLst>
          </p:cNvPr>
          <p:cNvGrpSpPr/>
          <p:nvPr/>
        </p:nvGrpSpPr>
        <p:grpSpPr>
          <a:xfrm>
            <a:off x="1091381" y="1327355"/>
            <a:ext cx="6961239" cy="929148"/>
            <a:chOff x="1312606" y="1327355"/>
            <a:chExt cx="6961239" cy="929148"/>
          </a:xfrm>
        </p:grpSpPr>
        <p:sp>
          <p:nvSpPr>
            <p:cNvPr id="2" name="楕円 1">
              <a:extLst>
                <a:ext uri="{FF2B5EF4-FFF2-40B4-BE49-F238E27FC236}">
                  <a16:creationId xmlns:a16="http://schemas.microsoft.com/office/drawing/2014/main" id="{7A5127E0-EAE5-80FF-B690-62D3F04D168A}"/>
                </a:ext>
              </a:extLst>
            </p:cNvPr>
            <p:cNvSpPr/>
            <p:nvPr/>
          </p:nvSpPr>
          <p:spPr>
            <a:xfrm>
              <a:off x="1312606" y="1327355"/>
              <a:ext cx="6961239" cy="9291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09F89055-9B29-BB76-225B-870BD324D928}"/>
                </a:ext>
              </a:extLst>
            </p:cNvPr>
            <p:cNvSpPr txBox="1"/>
            <p:nvPr/>
          </p:nvSpPr>
          <p:spPr>
            <a:xfrm>
              <a:off x="2649696" y="1530319"/>
              <a:ext cx="4493538" cy="523220"/>
            </a:xfrm>
            <a:prstGeom prst="rect">
              <a:avLst/>
            </a:prstGeom>
            <a:noFill/>
          </p:spPr>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目指す子供像</a:t>
              </a:r>
              <a:r>
                <a:rPr kumimoji="1" lang="ja-JP" altLang="en-US" sz="2800" dirty="0">
                  <a:latin typeface="ＭＳ ゴシック" panose="020B0609070205080204" pitchFamily="49" charset="-128"/>
                  <a:ea typeface="ＭＳ ゴシック" panose="020B0609070205080204" pitchFamily="49" charset="-128"/>
                </a:rPr>
                <a:t>＝単元の目標</a:t>
              </a:r>
            </a:p>
          </p:txBody>
        </p:sp>
      </p:grpSp>
      <p:sp>
        <p:nvSpPr>
          <p:cNvPr id="10" name="矢印: 上 9">
            <a:extLst>
              <a:ext uri="{FF2B5EF4-FFF2-40B4-BE49-F238E27FC236}">
                <a16:creationId xmlns:a16="http://schemas.microsoft.com/office/drawing/2014/main" id="{2822111B-8336-526B-6EEB-F28AFB7832E9}"/>
              </a:ext>
            </a:extLst>
          </p:cNvPr>
          <p:cNvSpPr/>
          <p:nvPr/>
        </p:nvSpPr>
        <p:spPr>
          <a:xfrm>
            <a:off x="4172857" y="2303674"/>
            <a:ext cx="798286" cy="754743"/>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AFAB716-2AFB-A822-A267-9F6B1B78550F}"/>
              </a:ext>
            </a:extLst>
          </p:cNvPr>
          <p:cNvSpPr txBox="1"/>
          <p:nvPr/>
        </p:nvSpPr>
        <p:spPr>
          <a:xfrm>
            <a:off x="888940" y="3220298"/>
            <a:ext cx="7366119" cy="1815882"/>
          </a:xfrm>
          <a:prstGeom prst="rect">
            <a:avLst/>
          </a:prstGeom>
          <a:noFill/>
          <a:ln w="28575">
            <a:solidFill>
              <a:srgbClr val="FF6F00"/>
            </a:solidFill>
          </a:ln>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・内容をどのような順序で指導していくか。</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・どの程度、</a:t>
            </a:r>
            <a:r>
              <a:rPr kumimoji="1" lang="ja-JP" altLang="en-US" sz="2800">
                <a:latin typeface="ＭＳ ゴシック" panose="020B0609070205080204" pitchFamily="49" charset="-128"/>
                <a:ea typeface="ＭＳ ゴシック" panose="020B0609070205080204" pitchFamily="49" charset="-128"/>
              </a:rPr>
              <a:t>時間</a:t>
            </a:r>
            <a:r>
              <a:rPr kumimoji="1" lang="ja-JP" altLang="en-US" sz="2800" smtClean="0">
                <a:latin typeface="ＭＳ ゴシック" panose="020B0609070205080204" pitchFamily="49" charset="-128"/>
                <a:ea typeface="ＭＳ ゴシック" panose="020B0609070205080204" pitchFamily="49" charset="-128"/>
              </a:rPr>
              <a:t>を掛けて</a:t>
            </a:r>
            <a:r>
              <a:rPr kumimoji="1" lang="ja-JP" altLang="en-US" sz="2800" dirty="0">
                <a:latin typeface="ＭＳ ゴシック" panose="020B0609070205080204" pitchFamily="49" charset="-128"/>
                <a:ea typeface="ＭＳ ゴシック" panose="020B0609070205080204" pitchFamily="49" charset="-128"/>
              </a:rPr>
              <a:t>指導していくか。</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・どのような方法で指導するか。</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・どこで、何を評価するのか。</a:t>
            </a:r>
          </a:p>
        </p:txBody>
      </p:sp>
      <p:sp>
        <p:nvSpPr>
          <p:cNvPr id="12" name="テキスト ボックス 11">
            <a:extLst>
              <a:ext uri="{FF2B5EF4-FFF2-40B4-BE49-F238E27FC236}">
                <a16:creationId xmlns:a16="http://schemas.microsoft.com/office/drawing/2014/main" id="{A70E4908-F10E-EB65-E15D-B83E67DDC811}"/>
              </a:ext>
            </a:extLst>
          </p:cNvPr>
          <p:cNvSpPr txBox="1"/>
          <p:nvPr/>
        </p:nvSpPr>
        <p:spPr>
          <a:xfrm>
            <a:off x="888939" y="5198061"/>
            <a:ext cx="7366119" cy="954107"/>
          </a:xfrm>
          <a:prstGeom prst="rect">
            <a:avLst/>
          </a:prstGeom>
          <a:noFill/>
          <a:ln w="28575">
            <a:noFill/>
          </a:ln>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ねらいが明確な授業の実施＝明確な授業準備</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（≒業務改善）</a:t>
            </a:r>
          </a:p>
        </p:txBody>
      </p:sp>
      <p:sp>
        <p:nvSpPr>
          <p:cNvPr id="13" name="正方形/長方形 12">
            <a:extLst>
              <a:ext uri="{FF2B5EF4-FFF2-40B4-BE49-F238E27FC236}">
                <a16:creationId xmlns:a16="http://schemas.microsoft.com/office/drawing/2014/main" id="{1B3F86F9-4DC7-4CFD-23AE-B0438F0AF6E6}"/>
              </a:ext>
            </a:extLst>
          </p:cNvPr>
          <p:cNvSpPr/>
          <p:nvPr/>
        </p:nvSpPr>
        <p:spPr>
          <a:xfrm>
            <a:off x="1432907" y="6253854"/>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「単元指導計画の立て方」ＮＩＴＳ</a:t>
            </a:r>
          </a:p>
        </p:txBody>
      </p:sp>
      <p:sp>
        <p:nvSpPr>
          <p:cNvPr id="14"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３</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4212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51CB-FEFA-374E-7768-24A02C4E07C5}"/>
            </a:ext>
          </a:extLst>
        </p:cNvPr>
        <p:cNvGrpSpPr/>
        <p:nvPr/>
      </p:nvGrpSpPr>
      <p:grpSpPr>
        <a:xfrm>
          <a:off x="0" y="0"/>
          <a:ext cx="0" cy="0"/>
          <a:chOff x="0" y="0"/>
          <a:chExt cx="0" cy="0"/>
        </a:xfrm>
      </p:grpSpPr>
      <p:grpSp>
        <p:nvGrpSpPr>
          <p:cNvPr id="10" name="グループ化 9"/>
          <p:cNvGrpSpPr/>
          <p:nvPr/>
        </p:nvGrpSpPr>
        <p:grpSpPr>
          <a:xfrm>
            <a:off x="252729" y="1039896"/>
            <a:ext cx="4452005" cy="5316455"/>
            <a:chOff x="252730" y="1253331"/>
            <a:chExt cx="4350682" cy="5316455"/>
          </a:xfrm>
        </p:grpSpPr>
        <p:sp>
          <p:nvSpPr>
            <p:cNvPr id="11" name="フリーフォーム 10"/>
            <p:cNvSpPr/>
            <p:nvPr/>
          </p:nvSpPr>
          <p:spPr>
            <a:xfrm>
              <a:off x="252730" y="1253331"/>
              <a:ext cx="4350677" cy="956962"/>
            </a:xfrm>
            <a:custGeom>
              <a:avLst/>
              <a:gdLst>
                <a:gd name="connsiteX0" fmla="*/ 0 w 4350677"/>
                <a:gd name="connsiteY0" fmla="*/ 95696 h 956962"/>
                <a:gd name="connsiteX1" fmla="*/ 95696 w 4350677"/>
                <a:gd name="connsiteY1" fmla="*/ 0 h 956962"/>
                <a:gd name="connsiteX2" fmla="*/ 4254981 w 4350677"/>
                <a:gd name="connsiteY2" fmla="*/ 0 h 956962"/>
                <a:gd name="connsiteX3" fmla="*/ 4350677 w 4350677"/>
                <a:gd name="connsiteY3" fmla="*/ 95696 h 956962"/>
                <a:gd name="connsiteX4" fmla="*/ 4350677 w 4350677"/>
                <a:gd name="connsiteY4" fmla="*/ 861266 h 956962"/>
                <a:gd name="connsiteX5" fmla="*/ 4254981 w 4350677"/>
                <a:gd name="connsiteY5" fmla="*/ 956962 h 956962"/>
                <a:gd name="connsiteX6" fmla="*/ 95696 w 4350677"/>
                <a:gd name="connsiteY6" fmla="*/ 956962 h 956962"/>
                <a:gd name="connsiteX7" fmla="*/ 0 w 4350677"/>
                <a:gd name="connsiteY7" fmla="*/ 861266 h 956962"/>
                <a:gd name="connsiteX8" fmla="*/ 0 w 4350677"/>
                <a:gd name="connsiteY8" fmla="*/ 95696 h 9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677" h="956962">
                  <a:moveTo>
                    <a:pt x="0" y="95696"/>
                  </a:moveTo>
                  <a:cubicBezTo>
                    <a:pt x="0" y="42845"/>
                    <a:pt x="42845" y="0"/>
                    <a:pt x="95696" y="0"/>
                  </a:cubicBezTo>
                  <a:lnTo>
                    <a:pt x="4254981" y="0"/>
                  </a:lnTo>
                  <a:cubicBezTo>
                    <a:pt x="4307832" y="0"/>
                    <a:pt x="4350677" y="42845"/>
                    <a:pt x="4350677" y="95696"/>
                  </a:cubicBezTo>
                  <a:lnTo>
                    <a:pt x="4350677" y="861266"/>
                  </a:lnTo>
                  <a:cubicBezTo>
                    <a:pt x="4350677" y="914117"/>
                    <a:pt x="4307832" y="956962"/>
                    <a:pt x="4254981" y="956962"/>
                  </a:cubicBezTo>
                  <a:lnTo>
                    <a:pt x="95696" y="956962"/>
                  </a:lnTo>
                  <a:cubicBezTo>
                    <a:pt x="42845" y="956962"/>
                    <a:pt x="0" y="914117"/>
                    <a:pt x="0" y="861266"/>
                  </a:cubicBezTo>
                  <a:lnTo>
                    <a:pt x="0" y="9569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9468" tIns="119468" rIns="648000" bIns="119468" numCol="1" spcCol="1270" anchor="ctr" anchorCtr="0">
              <a:noAutofit/>
            </a:bodyPr>
            <a:lstStyle/>
            <a:p>
              <a:pPr lvl="0" algn="l" defTabSz="1066800">
                <a:lnSpc>
                  <a:spcPct val="90000"/>
                </a:lnSpc>
                <a:spcBef>
                  <a:spcPct val="0"/>
                </a:spcBef>
                <a:spcAft>
                  <a:spcPct val="35000"/>
                </a:spcAft>
                <a:tabLst/>
              </a:pPr>
              <a:r>
                <a:rPr kumimoji="1" lang="ja-JP" altLang="en-US" sz="2400" kern="1200" dirty="0" smtClean="0">
                  <a:latin typeface="ＭＳ ゴシック" panose="020B0609070205080204" pitchFamily="49" charset="-128"/>
                  <a:ea typeface="ＭＳ ゴシック" panose="020B0609070205080204" pitchFamily="49" charset="-128"/>
                </a:rPr>
                <a:t>子供に</a:t>
              </a:r>
              <a:r>
                <a:rPr kumimoji="1" lang="ja-JP" altLang="en-US" sz="2400" kern="1200" dirty="0">
                  <a:latin typeface="ＭＳ ゴシック" panose="020B0609070205080204" pitchFamily="49" charset="-128"/>
                  <a:ea typeface="ＭＳ ゴシック" panose="020B0609070205080204" pitchFamily="49" charset="-128"/>
                </a:rPr>
                <a:t>付けたい力を考える</a:t>
              </a:r>
            </a:p>
          </p:txBody>
        </p:sp>
        <p:sp>
          <p:nvSpPr>
            <p:cNvPr id="12" name="フリーフォーム 11"/>
            <p:cNvSpPr/>
            <p:nvPr/>
          </p:nvSpPr>
          <p:spPr>
            <a:xfrm>
              <a:off x="252730" y="2343204"/>
              <a:ext cx="4350677" cy="956962"/>
            </a:xfrm>
            <a:custGeom>
              <a:avLst/>
              <a:gdLst>
                <a:gd name="connsiteX0" fmla="*/ 0 w 4350677"/>
                <a:gd name="connsiteY0" fmla="*/ 95696 h 956962"/>
                <a:gd name="connsiteX1" fmla="*/ 95696 w 4350677"/>
                <a:gd name="connsiteY1" fmla="*/ 0 h 956962"/>
                <a:gd name="connsiteX2" fmla="*/ 4254981 w 4350677"/>
                <a:gd name="connsiteY2" fmla="*/ 0 h 956962"/>
                <a:gd name="connsiteX3" fmla="*/ 4350677 w 4350677"/>
                <a:gd name="connsiteY3" fmla="*/ 95696 h 956962"/>
                <a:gd name="connsiteX4" fmla="*/ 4350677 w 4350677"/>
                <a:gd name="connsiteY4" fmla="*/ 861266 h 956962"/>
                <a:gd name="connsiteX5" fmla="*/ 4254981 w 4350677"/>
                <a:gd name="connsiteY5" fmla="*/ 956962 h 956962"/>
                <a:gd name="connsiteX6" fmla="*/ 95696 w 4350677"/>
                <a:gd name="connsiteY6" fmla="*/ 956962 h 956962"/>
                <a:gd name="connsiteX7" fmla="*/ 0 w 4350677"/>
                <a:gd name="connsiteY7" fmla="*/ 861266 h 956962"/>
                <a:gd name="connsiteX8" fmla="*/ 0 w 4350677"/>
                <a:gd name="connsiteY8" fmla="*/ 95696 h 9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677" h="956962">
                  <a:moveTo>
                    <a:pt x="0" y="95696"/>
                  </a:moveTo>
                  <a:cubicBezTo>
                    <a:pt x="0" y="42845"/>
                    <a:pt x="42845" y="0"/>
                    <a:pt x="95696" y="0"/>
                  </a:cubicBezTo>
                  <a:lnTo>
                    <a:pt x="4254981" y="0"/>
                  </a:lnTo>
                  <a:cubicBezTo>
                    <a:pt x="4307832" y="0"/>
                    <a:pt x="4350677" y="42845"/>
                    <a:pt x="4350677" y="95696"/>
                  </a:cubicBezTo>
                  <a:lnTo>
                    <a:pt x="4350677" y="861266"/>
                  </a:lnTo>
                  <a:cubicBezTo>
                    <a:pt x="4350677" y="914117"/>
                    <a:pt x="4307832" y="956962"/>
                    <a:pt x="4254981" y="956962"/>
                  </a:cubicBezTo>
                  <a:lnTo>
                    <a:pt x="95696" y="956962"/>
                  </a:lnTo>
                  <a:cubicBezTo>
                    <a:pt x="42845" y="956962"/>
                    <a:pt x="0" y="914117"/>
                    <a:pt x="0" y="861266"/>
                  </a:cubicBezTo>
                  <a:lnTo>
                    <a:pt x="0" y="95696"/>
                  </a:lnTo>
                  <a:close/>
                </a:path>
              </a:pathLst>
            </a:cu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119468" tIns="119468" rIns="1066382" bIns="119468" numCol="1" spcCol="1270" anchor="ctr" anchorCtr="0">
              <a:noAutofit/>
            </a:bodyPr>
            <a:lstStyle/>
            <a:p>
              <a:pPr lvl="0" algn="l" defTabSz="1066800">
                <a:lnSpc>
                  <a:spcPct val="90000"/>
                </a:lnSpc>
                <a:spcBef>
                  <a:spcPct val="0"/>
                </a:spcBef>
                <a:spcAft>
                  <a:spcPct val="35000"/>
                </a:spcAft>
              </a:pPr>
              <a:r>
                <a:rPr kumimoji="1" lang="ja-JP" altLang="en-US" sz="2400" kern="1200" dirty="0">
                  <a:latin typeface="ＭＳ ゴシック" panose="020B0609070205080204" pitchFamily="49" charset="-128"/>
                  <a:ea typeface="ＭＳ ゴシック" panose="020B0609070205080204" pitchFamily="49" charset="-128"/>
                </a:rPr>
                <a:t>単元を設定する</a:t>
              </a:r>
            </a:p>
          </p:txBody>
        </p:sp>
        <p:sp>
          <p:nvSpPr>
            <p:cNvPr id="13" name="フリーフォーム 12"/>
            <p:cNvSpPr/>
            <p:nvPr/>
          </p:nvSpPr>
          <p:spPr>
            <a:xfrm>
              <a:off x="252732" y="3420666"/>
              <a:ext cx="4350677" cy="956962"/>
            </a:xfrm>
            <a:custGeom>
              <a:avLst/>
              <a:gdLst>
                <a:gd name="connsiteX0" fmla="*/ 0 w 4350677"/>
                <a:gd name="connsiteY0" fmla="*/ 95696 h 956962"/>
                <a:gd name="connsiteX1" fmla="*/ 95696 w 4350677"/>
                <a:gd name="connsiteY1" fmla="*/ 0 h 956962"/>
                <a:gd name="connsiteX2" fmla="*/ 4254981 w 4350677"/>
                <a:gd name="connsiteY2" fmla="*/ 0 h 956962"/>
                <a:gd name="connsiteX3" fmla="*/ 4350677 w 4350677"/>
                <a:gd name="connsiteY3" fmla="*/ 95696 h 956962"/>
                <a:gd name="connsiteX4" fmla="*/ 4350677 w 4350677"/>
                <a:gd name="connsiteY4" fmla="*/ 861266 h 956962"/>
                <a:gd name="connsiteX5" fmla="*/ 4254981 w 4350677"/>
                <a:gd name="connsiteY5" fmla="*/ 956962 h 956962"/>
                <a:gd name="connsiteX6" fmla="*/ 95696 w 4350677"/>
                <a:gd name="connsiteY6" fmla="*/ 956962 h 956962"/>
                <a:gd name="connsiteX7" fmla="*/ 0 w 4350677"/>
                <a:gd name="connsiteY7" fmla="*/ 861266 h 956962"/>
                <a:gd name="connsiteX8" fmla="*/ 0 w 4350677"/>
                <a:gd name="connsiteY8" fmla="*/ 95696 h 9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677" h="956962">
                  <a:moveTo>
                    <a:pt x="0" y="95696"/>
                  </a:moveTo>
                  <a:cubicBezTo>
                    <a:pt x="0" y="42845"/>
                    <a:pt x="42845" y="0"/>
                    <a:pt x="95696" y="0"/>
                  </a:cubicBezTo>
                  <a:lnTo>
                    <a:pt x="4254981" y="0"/>
                  </a:lnTo>
                  <a:cubicBezTo>
                    <a:pt x="4307832" y="0"/>
                    <a:pt x="4350677" y="42845"/>
                    <a:pt x="4350677" y="95696"/>
                  </a:cubicBezTo>
                  <a:lnTo>
                    <a:pt x="4350677" y="861266"/>
                  </a:lnTo>
                  <a:cubicBezTo>
                    <a:pt x="4350677" y="914117"/>
                    <a:pt x="4307832" y="956962"/>
                    <a:pt x="4254981" y="956962"/>
                  </a:cubicBezTo>
                  <a:lnTo>
                    <a:pt x="95696" y="956962"/>
                  </a:lnTo>
                  <a:cubicBezTo>
                    <a:pt x="42845" y="956962"/>
                    <a:pt x="0" y="914117"/>
                    <a:pt x="0" y="861266"/>
                  </a:cubicBezTo>
                  <a:lnTo>
                    <a:pt x="0" y="95696"/>
                  </a:ln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19468" tIns="119468" rIns="1066382" bIns="119468" numCol="1" spcCol="1270" anchor="ctr" anchorCtr="0">
              <a:noAutofit/>
            </a:bodyPr>
            <a:lstStyle/>
            <a:p>
              <a:pPr lvl="0" algn="l" defTabSz="1066800">
                <a:lnSpc>
                  <a:spcPct val="90000"/>
                </a:lnSpc>
                <a:spcBef>
                  <a:spcPct val="0"/>
                </a:spcBef>
                <a:spcAft>
                  <a:spcPct val="35000"/>
                </a:spcAft>
              </a:pPr>
              <a:r>
                <a:rPr kumimoji="1" lang="ja-JP" altLang="en-US" sz="2400" kern="1200" dirty="0">
                  <a:latin typeface="ＭＳ ゴシック" panose="020B0609070205080204" pitchFamily="49" charset="-128"/>
                  <a:ea typeface="ＭＳ ゴシック" panose="020B0609070205080204" pitchFamily="49" charset="-128"/>
                </a:rPr>
                <a:t>単元の目標を設定する</a:t>
              </a:r>
            </a:p>
          </p:txBody>
        </p:sp>
        <p:sp>
          <p:nvSpPr>
            <p:cNvPr id="14" name="フリーフォーム 13"/>
            <p:cNvSpPr/>
            <p:nvPr/>
          </p:nvSpPr>
          <p:spPr>
            <a:xfrm>
              <a:off x="252730" y="4522951"/>
              <a:ext cx="4350677" cy="956962"/>
            </a:xfrm>
            <a:custGeom>
              <a:avLst/>
              <a:gdLst>
                <a:gd name="connsiteX0" fmla="*/ 0 w 4350677"/>
                <a:gd name="connsiteY0" fmla="*/ 95696 h 956962"/>
                <a:gd name="connsiteX1" fmla="*/ 95696 w 4350677"/>
                <a:gd name="connsiteY1" fmla="*/ 0 h 956962"/>
                <a:gd name="connsiteX2" fmla="*/ 4254981 w 4350677"/>
                <a:gd name="connsiteY2" fmla="*/ 0 h 956962"/>
                <a:gd name="connsiteX3" fmla="*/ 4350677 w 4350677"/>
                <a:gd name="connsiteY3" fmla="*/ 95696 h 956962"/>
                <a:gd name="connsiteX4" fmla="*/ 4350677 w 4350677"/>
                <a:gd name="connsiteY4" fmla="*/ 861266 h 956962"/>
                <a:gd name="connsiteX5" fmla="*/ 4254981 w 4350677"/>
                <a:gd name="connsiteY5" fmla="*/ 956962 h 956962"/>
                <a:gd name="connsiteX6" fmla="*/ 95696 w 4350677"/>
                <a:gd name="connsiteY6" fmla="*/ 956962 h 956962"/>
                <a:gd name="connsiteX7" fmla="*/ 0 w 4350677"/>
                <a:gd name="connsiteY7" fmla="*/ 861266 h 956962"/>
                <a:gd name="connsiteX8" fmla="*/ 0 w 4350677"/>
                <a:gd name="connsiteY8" fmla="*/ 95696 h 9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677" h="956962">
                  <a:moveTo>
                    <a:pt x="0" y="95696"/>
                  </a:moveTo>
                  <a:cubicBezTo>
                    <a:pt x="0" y="42845"/>
                    <a:pt x="42845" y="0"/>
                    <a:pt x="95696" y="0"/>
                  </a:cubicBezTo>
                  <a:lnTo>
                    <a:pt x="4254981" y="0"/>
                  </a:lnTo>
                  <a:cubicBezTo>
                    <a:pt x="4307832" y="0"/>
                    <a:pt x="4350677" y="42845"/>
                    <a:pt x="4350677" y="95696"/>
                  </a:cubicBezTo>
                  <a:lnTo>
                    <a:pt x="4350677" y="861266"/>
                  </a:lnTo>
                  <a:cubicBezTo>
                    <a:pt x="4350677" y="914117"/>
                    <a:pt x="4307832" y="956962"/>
                    <a:pt x="4254981" y="956962"/>
                  </a:cubicBezTo>
                  <a:lnTo>
                    <a:pt x="95696" y="956962"/>
                  </a:lnTo>
                  <a:cubicBezTo>
                    <a:pt x="42845" y="956962"/>
                    <a:pt x="0" y="914117"/>
                    <a:pt x="0" y="861266"/>
                  </a:cubicBezTo>
                  <a:lnTo>
                    <a:pt x="0" y="95696"/>
                  </a:lnTo>
                  <a:close/>
                </a:path>
              </a:pathLst>
            </a:cu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119468" tIns="119468" rIns="936000" bIns="119468" numCol="1" spcCol="1270" anchor="ctr" anchorCtr="0">
              <a:noAutofit/>
            </a:bodyPr>
            <a:lstStyle/>
            <a:p>
              <a:pPr lvl="0" algn="l" defTabSz="1066800">
                <a:lnSpc>
                  <a:spcPct val="90000"/>
                </a:lnSpc>
                <a:spcBef>
                  <a:spcPct val="0"/>
                </a:spcBef>
                <a:spcAft>
                  <a:spcPct val="35000"/>
                </a:spcAft>
              </a:pPr>
              <a:r>
                <a:rPr kumimoji="1" lang="ja-JP" altLang="en-US" sz="2400" kern="1200" dirty="0" smtClean="0">
                  <a:latin typeface="ＭＳ ゴシック" panose="020B0609070205080204" pitchFamily="49" charset="-128"/>
                  <a:ea typeface="ＭＳ ゴシック" panose="020B0609070205080204" pitchFamily="49" charset="-128"/>
                </a:rPr>
                <a:t>単元の指導計画</a:t>
              </a:r>
              <a:r>
                <a:rPr kumimoji="1" lang="ja-JP" altLang="en-US" sz="2400" kern="1200" dirty="0">
                  <a:latin typeface="ＭＳ ゴシック" panose="020B0609070205080204" pitchFamily="49" charset="-128"/>
                  <a:ea typeface="ＭＳ ゴシック" panose="020B0609070205080204" pitchFamily="49" charset="-128"/>
                </a:rPr>
                <a:t>を考える</a:t>
              </a:r>
            </a:p>
          </p:txBody>
        </p:sp>
        <p:sp>
          <p:nvSpPr>
            <p:cNvPr id="15" name="フリーフォーム 14"/>
            <p:cNvSpPr/>
            <p:nvPr/>
          </p:nvSpPr>
          <p:spPr>
            <a:xfrm>
              <a:off x="252735" y="5612824"/>
              <a:ext cx="4350677" cy="956962"/>
            </a:xfrm>
            <a:custGeom>
              <a:avLst/>
              <a:gdLst>
                <a:gd name="connsiteX0" fmla="*/ 0 w 4350677"/>
                <a:gd name="connsiteY0" fmla="*/ 95696 h 956962"/>
                <a:gd name="connsiteX1" fmla="*/ 95696 w 4350677"/>
                <a:gd name="connsiteY1" fmla="*/ 0 h 956962"/>
                <a:gd name="connsiteX2" fmla="*/ 4254981 w 4350677"/>
                <a:gd name="connsiteY2" fmla="*/ 0 h 956962"/>
                <a:gd name="connsiteX3" fmla="*/ 4350677 w 4350677"/>
                <a:gd name="connsiteY3" fmla="*/ 95696 h 956962"/>
                <a:gd name="connsiteX4" fmla="*/ 4350677 w 4350677"/>
                <a:gd name="connsiteY4" fmla="*/ 861266 h 956962"/>
                <a:gd name="connsiteX5" fmla="*/ 4254981 w 4350677"/>
                <a:gd name="connsiteY5" fmla="*/ 956962 h 956962"/>
                <a:gd name="connsiteX6" fmla="*/ 95696 w 4350677"/>
                <a:gd name="connsiteY6" fmla="*/ 956962 h 956962"/>
                <a:gd name="connsiteX7" fmla="*/ 0 w 4350677"/>
                <a:gd name="connsiteY7" fmla="*/ 861266 h 956962"/>
                <a:gd name="connsiteX8" fmla="*/ 0 w 4350677"/>
                <a:gd name="connsiteY8" fmla="*/ 95696 h 9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677" h="956962">
                  <a:moveTo>
                    <a:pt x="0" y="95696"/>
                  </a:moveTo>
                  <a:cubicBezTo>
                    <a:pt x="0" y="42845"/>
                    <a:pt x="42845" y="0"/>
                    <a:pt x="95696" y="0"/>
                  </a:cubicBezTo>
                  <a:lnTo>
                    <a:pt x="4254981" y="0"/>
                  </a:lnTo>
                  <a:cubicBezTo>
                    <a:pt x="4307832" y="0"/>
                    <a:pt x="4350677" y="42845"/>
                    <a:pt x="4350677" y="95696"/>
                  </a:cubicBezTo>
                  <a:lnTo>
                    <a:pt x="4350677" y="861266"/>
                  </a:lnTo>
                  <a:cubicBezTo>
                    <a:pt x="4350677" y="914117"/>
                    <a:pt x="4307832" y="956962"/>
                    <a:pt x="4254981" y="956962"/>
                  </a:cubicBezTo>
                  <a:lnTo>
                    <a:pt x="95696" y="956962"/>
                  </a:lnTo>
                  <a:cubicBezTo>
                    <a:pt x="42845" y="956962"/>
                    <a:pt x="0" y="914117"/>
                    <a:pt x="0" y="861266"/>
                  </a:cubicBezTo>
                  <a:lnTo>
                    <a:pt x="0" y="95696"/>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19468" tIns="119468" rIns="1066382" bIns="119468" numCol="1" spcCol="1270" anchor="ctr" anchorCtr="0">
              <a:noAutofit/>
            </a:bodyPr>
            <a:lstStyle/>
            <a:p>
              <a:pPr lvl="0" algn="l" defTabSz="1066800">
                <a:lnSpc>
                  <a:spcPct val="90000"/>
                </a:lnSpc>
                <a:spcBef>
                  <a:spcPct val="0"/>
                </a:spcBef>
                <a:spcAft>
                  <a:spcPct val="35000"/>
                </a:spcAft>
              </a:pPr>
              <a:r>
                <a:rPr kumimoji="1" lang="ja-JP" altLang="en-US" sz="2400" kern="1200" dirty="0">
                  <a:latin typeface="ＭＳ ゴシック" panose="020B0609070205080204" pitchFamily="49" charset="-128"/>
                  <a:ea typeface="ＭＳ ゴシック" panose="020B0609070205080204" pitchFamily="49" charset="-128"/>
                </a:rPr>
                <a:t>本時案を考える</a:t>
              </a:r>
            </a:p>
          </p:txBody>
        </p:sp>
        <p:sp>
          <p:nvSpPr>
            <p:cNvPr id="16" name="フリーフォーム 15"/>
            <p:cNvSpPr/>
            <p:nvPr/>
          </p:nvSpPr>
          <p:spPr>
            <a:xfrm>
              <a:off x="3746137" y="1938436"/>
              <a:ext cx="622025" cy="622025"/>
            </a:xfrm>
            <a:custGeom>
              <a:avLst/>
              <a:gdLst>
                <a:gd name="connsiteX0" fmla="*/ 0 w 622025"/>
                <a:gd name="connsiteY0" fmla="*/ 342114 h 622025"/>
                <a:gd name="connsiteX1" fmla="*/ 139956 w 622025"/>
                <a:gd name="connsiteY1" fmla="*/ 342114 h 622025"/>
                <a:gd name="connsiteX2" fmla="*/ 139956 w 622025"/>
                <a:gd name="connsiteY2" fmla="*/ 0 h 622025"/>
                <a:gd name="connsiteX3" fmla="*/ 482069 w 622025"/>
                <a:gd name="connsiteY3" fmla="*/ 0 h 622025"/>
                <a:gd name="connsiteX4" fmla="*/ 482069 w 622025"/>
                <a:gd name="connsiteY4" fmla="*/ 342114 h 622025"/>
                <a:gd name="connsiteX5" fmla="*/ 622025 w 622025"/>
                <a:gd name="connsiteY5" fmla="*/ 342114 h 622025"/>
                <a:gd name="connsiteX6" fmla="*/ 311013 w 622025"/>
                <a:gd name="connsiteY6" fmla="*/ 622025 h 622025"/>
                <a:gd name="connsiteX7" fmla="*/ 0 w 622025"/>
                <a:gd name="connsiteY7" fmla="*/ 342114 h 6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025" h="622025">
                  <a:moveTo>
                    <a:pt x="0" y="342114"/>
                  </a:moveTo>
                  <a:lnTo>
                    <a:pt x="139956" y="342114"/>
                  </a:lnTo>
                  <a:lnTo>
                    <a:pt x="139956" y="0"/>
                  </a:lnTo>
                  <a:lnTo>
                    <a:pt x="482069" y="0"/>
                  </a:lnTo>
                  <a:lnTo>
                    <a:pt x="482069" y="342114"/>
                  </a:lnTo>
                  <a:lnTo>
                    <a:pt x="622025" y="342114"/>
                  </a:lnTo>
                  <a:lnTo>
                    <a:pt x="311013" y="622025"/>
                  </a:lnTo>
                  <a:lnTo>
                    <a:pt x="0" y="342114"/>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5516" tIns="35560" rIns="175516" bIns="189511" numCol="1" spcCol="1270" anchor="ctr" anchorCtr="0">
              <a:noAutofit/>
            </a:bodyPr>
            <a:lstStyle/>
            <a:p>
              <a:pPr lvl="0" algn="ctr" defTabSz="1244600">
                <a:lnSpc>
                  <a:spcPct val="90000"/>
                </a:lnSpc>
                <a:spcBef>
                  <a:spcPct val="0"/>
                </a:spcBef>
                <a:spcAft>
                  <a:spcPct val="35000"/>
                </a:spcAft>
              </a:pPr>
              <a:endParaRPr kumimoji="1" lang="ja-JP" altLang="en-US" sz="2800" kern="1200"/>
            </a:p>
          </p:txBody>
        </p:sp>
        <p:sp>
          <p:nvSpPr>
            <p:cNvPr id="17" name="フリーフォーム 16"/>
            <p:cNvSpPr/>
            <p:nvPr/>
          </p:nvSpPr>
          <p:spPr>
            <a:xfrm>
              <a:off x="3748064" y="3004294"/>
              <a:ext cx="622025" cy="622025"/>
            </a:xfrm>
            <a:custGeom>
              <a:avLst/>
              <a:gdLst>
                <a:gd name="connsiteX0" fmla="*/ 0 w 622025"/>
                <a:gd name="connsiteY0" fmla="*/ 342114 h 622025"/>
                <a:gd name="connsiteX1" fmla="*/ 139956 w 622025"/>
                <a:gd name="connsiteY1" fmla="*/ 342114 h 622025"/>
                <a:gd name="connsiteX2" fmla="*/ 139956 w 622025"/>
                <a:gd name="connsiteY2" fmla="*/ 0 h 622025"/>
                <a:gd name="connsiteX3" fmla="*/ 482069 w 622025"/>
                <a:gd name="connsiteY3" fmla="*/ 0 h 622025"/>
                <a:gd name="connsiteX4" fmla="*/ 482069 w 622025"/>
                <a:gd name="connsiteY4" fmla="*/ 342114 h 622025"/>
                <a:gd name="connsiteX5" fmla="*/ 622025 w 622025"/>
                <a:gd name="connsiteY5" fmla="*/ 342114 h 622025"/>
                <a:gd name="connsiteX6" fmla="*/ 311013 w 622025"/>
                <a:gd name="connsiteY6" fmla="*/ 622025 h 622025"/>
                <a:gd name="connsiteX7" fmla="*/ 0 w 622025"/>
                <a:gd name="connsiteY7" fmla="*/ 342114 h 6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025" h="622025">
                  <a:moveTo>
                    <a:pt x="0" y="342114"/>
                  </a:moveTo>
                  <a:lnTo>
                    <a:pt x="139956" y="342114"/>
                  </a:lnTo>
                  <a:lnTo>
                    <a:pt x="139956" y="0"/>
                  </a:lnTo>
                  <a:lnTo>
                    <a:pt x="482069" y="0"/>
                  </a:lnTo>
                  <a:lnTo>
                    <a:pt x="482069" y="342114"/>
                  </a:lnTo>
                  <a:lnTo>
                    <a:pt x="622025" y="342114"/>
                  </a:lnTo>
                  <a:lnTo>
                    <a:pt x="311013" y="622025"/>
                  </a:lnTo>
                  <a:lnTo>
                    <a:pt x="0" y="342114"/>
                  </a:lnTo>
                  <a:close/>
                </a:path>
              </a:pathLst>
            </a:custGeom>
          </p:spPr>
          <p:style>
            <a:lnRef idx="2">
              <a:schemeClr val="accent5">
                <a:tint val="40000"/>
                <a:alpha val="90000"/>
                <a:hueOff val="0"/>
                <a:satOff val="0"/>
                <a:lumOff val="0"/>
                <a:alphaOff val="0"/>
              </a:schemeClr>
            </a:lnRef>
            <a:fillRef idx="1">
              <a:schemeClr val="accent5">
                <a:tint val="40000"/>
                <a:alpha val="90000"/>
                <a:hueOff val="-2463918"/>
                <a:satOff val="-4272"/>
                <a:lumOff val="-430"/>
                <a:alphaOff val="0"/>
              </a:schemeClr>
            </a:fillRef>
            <a:effectRef idx="0">
              <a:schemeClr val="accent5">
                <a:tint val="40000"/>
                <a:alpha val="90000"/>
                <a:hueOff val="-2463918"/>
                <a:satOff val="-4272"/>
                <a:lumOff val="-430"/>
                <a:alphaOff val="0"/>
              </a:schemeClr>
            </a:effectRef>
            <a:fontRef idx="minor">
              <a:schemeClr val="dk1">
                <a:hueOff val="0"/>
                <a:satOff val="0"/>
                <a:lumOff val="0"/>
                <a:alphaOff val="0"/>
              </a:schemeClr>
            </a:fontRef>
          </p:style>
          <p:txBody>
            <a:bodyPr spcFirstLastPara="0" vert="horz" wrap="square" lIns="175516" tIns="35560" rIns="175516" bIns="189511" numCol="1" spcCol="1270" anchor="ctr" anchorCtr="0">
              <a:noAutofit/>
            </a:bodyPr>
            <a:lstStyle/>
            <a:p>
              <a:pPr lvl="0" algn="ctr" defTabSz="1244600">
                <a:lnSpc>
                  <a:spcPct val="90000"/>
                </a:lnSpc>
                <a:spcBef>
                  <a:spcPct val="0"/>
                </a:spcBef>
                <a:spcAft>
                  <a:spcPct val="35000"/>
                </a:spcAft>
              </a:pPr>
              <a:endParaRPr kumimoji="1" lang="ja-JP" altLang="en-US" sz="2800" kern="1200"/>
            </a:p>
          </p:txBody>
        </p:sp>
        <p:sp>
          <p:nvSpPr>
            <p:cNvPr id="18" name="フリーフォーム 17"/>
            <p:cNvSpPr/>
            <p:nvPr/>
          </p:nvSpPr>
          <p:spPr>
            <a:xfrm>
              <a:off x="3752491" y="4097668"/>
              <a:ext cx="622025" cy="622025"/>
            </a:xfrm>
            <a:custGeom>
              <a:avLst/>
              <a:gdLst>
                <a:gd name="connsiteX0" fmla="*/ 0 w 622025"/>
                <a:gd name="connsiteY0" fmla="*/ 342114 h 622025"/>
                <a:gd name="connsiteX1" fmla="*/ 139956 w 622025"/>
                <a:gd name="connsiteY1" fmla="*/ 342114 h 622025"/>
                <a:gd name="connsiteX2" fmla="*/ 139956 w 622025"/>
                <a:gd name="connsiteY2" fmla="*/ 0 h 622025"/>
                <a:gd name="connsiteX3" fmla="*/ 482069 w 622025"/>
                <a:gd name="connsiteY3" fmla="*/ 0 h 622025"/>
                <a:gd name="connsiteX4" fmla="*/ 482069 w 622025"/>
                <a:gd name="connsiteY4" fmla="*/ 342114 h 622025"/>
                <a:gd name="connsiteX5" fmla="*/ 622025 w 622025"/>
                <a:gd name="connsiteY5" fmla="*/ 342114 h 622025"/>
                <a:gd name="connsiteX6" fmla="*/ 311013 w 622025"/>
                <a:gd name="connsiteY6" fmla="*/ 622025 h 622025"/>
                <a:gd name="connsiteX7" fmla="*/ 0 w 622025"/>
                <a:gd name="connsiteY7" fmla="*/ 342114 h 6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025" h="622025">
                  <a:moveTo>
                    <a:pt x="0" y="342114"/>
                  </a:moveTo>
                  <a:lnTo>
                    <a:pt x="139956" y="342114"/>
                  </a:lnTo>
                  <a:lnTo>
                    <a:pt x="139956" y="0"/>
                  </a:lnTo>
                  <a:lnTo>
                    <a:pt x="482069" y="0"/>
                  </a:lnTo>
                  <a:lnTo>
                    <a:pt x="482069" y="342114"/>
                  </a:lnTo>
                  <a:lnTo>
                    <a:pt x="622025" y="342114"/>
                  </a:lnTo>
                  <a:lnTo>
                    <a:pt x="311013" y="622025"/>
                  </a:lnTo>
                  <a:lnTo>
                    <a:pt x="0" y="342114"/>
                  </a:lnTo>
                  <a:close/>
                </a:path>
              </a:pathLst>
            </a:custGeom>
          </p:spPr>
          <p:style>
            <a:lnRef idx="2">
              <a:schemeClr val="accent5">
                <a:tint val="40000"/>
                <a:alpha val="90000"/>
                <a:hueOff val="0"/>
                <a:satOff val="0"/>
                <a:lumOff val="0"/>
                <a:alphaOff val="0"/>
              </a:schemeClr>
            </a:lnRef>
            <a:fillRef idx="1">
              <a:schemeClr val="accent5">
                <a:tint val="40000"/>
                <a:alpha val="90000"/>
                <a:hueOff val="-4927837"/>
                <a:satOff val="-8544"/>
                <a:lumOff val="-859"/>
                <a:alphaOff val="0"/>
              </a:schemeClr>
            </a:fillRef>
            <a:effectRef idx="0">
              <a:schemeClr val="accent5">
                <a:tint val="40000"/>
                <a:alpha val="90000"/>
                <a:hueOff val="-4927837"/>
                <a:satOff val="-8544"/>
                <a:lumOff val="-859"/>
                <a:alphaOff val="0"/>
              </a:schemeClr>
            </a:effectRef>
            <a:fontRef idx="minor">
              <a:schemeClr val="dk1">
                <a:hueOff val="0"/>
                <a:satOff val="0"/>
                <a:lumOff val="0"/>
                <a:alphaOff val="0"/>
              </a:schemeClr>
            </a:fontRef>
          </p:style>
          <p:txBody>
            <a:bodyPr spcFirstLastPara="0" vert="horz" wrap="square" lIns="175516" tIns="35560" rIns="175516" bIns="189511" numCol="1" spcCol="1270" anchor="ctr" anchorCtr="0">
              <a:noAutofit/>
            </a:bodyPr>
            <a:lstStyle/>
            <a:p>
              <a:pPr lvl="0" algn="ctr" defTabSz="1244600">
                <a:lnSpc>
                  <a:spcPct val="90000"/>
                </a:lnSpc>
                <a:spcBef>
                  <a:spcPct val="0"/>
                </a:spcBef>
                <a:spcAft>
                  <a:spcPct val="35000"/>
                </a:spcAft>
              </a:pPr>
              <a:endParaRPr kumimoji="1" lang="ja-JP" altLang="en-US" sz="2800" kern="1200"/>
            </a:p>
          </p:txBody>
        </p:sp>
        <p:sp>
          <p:nvSpPr>
            <p:cNvPr id="19" name="フリーフォーム 18"/>
            <p:cNvSpPr/>
            <p:nvPr/>
          </p:nvSpPr>
          <p:spPr>
            <a:xfrm>
              <a:off x="3756346" y="5224325"/>
              <a:ext cx="622025" cy="622025"/>
            </a:xfrm>
            <a:custGeom>
              <a:avLst/>
              <a:gdLst>
                <a:gd name="connsiteX0" fmla="*/ 0 w 622025"/>
                <a:gd name="connsiteY0" fmla="*/ 342114 h 622025"/>
                <a:gd name="connsiteX1" fmla="*/ 139956 w 622025"/>
                <a:gd name="connsiteY1" fmla="*/ 342114 h 622025"/>
                <a:gd name="connsiteX2" fmla="*/ 139956 w 622025"/>
                <a:gd name="connsiteY2" fmla="*/ 0 h 622025"/>
                <a:gd name="connsiteX3" fmla="*/ 482069 w 622025"/>
                <a:gd name="connsiteY3" fmla="*/ 0 h 622025"/>
                <a:gd name="connsiteX4" fmla="*/ 482069 w 622025"/>
                <a:gd name="connsiteY4" fmla="*/ 342114 h 622025"/>
                <a:gd name="connsiteX5" fmla="*/ 622025 w 622025"/>
                <a:gd name="connsiteY5" fmla="*/ 342114 h 622025"/>
                <a:gd name="connsiteX6" fmla="*/ 311013 w 622025"/>
                <a:gd name="connsiteY6" fmla="*/ 622025 h 622025"/>
                <a:gd name="connsiteX7" fmla="*/ 0 w 622025"/>
                <a:gd name="connsiteY7" fmla="*/ 342114 h 6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025" h="622025">
                  <a:moveTo>
                    <a:pt x="0" y="342114"/>
                  </a:moveTo>
                  <a:lnTo>
                    <a:pt x="139956" y="342114"/>
                  </a:lnTo>
                  <a:lnTo>
                    <a:pt x="139956" y="0"/>
                  </a:lnTo>
                  <a:lnTo>
                    <a:pt x="482069" y="0"/>
                  </a:lnTo>
                  <a:lnTo>
                    <a:pt x="482069" y="342114"/>
                  </a:lnTo>
                  <a:lnTo>
                    <a:pt x="622025" y="342114"/>
                  </a:lnTo>
                  <a:lnTo>
                    <a:pt x="311013" y="622025"/>
                  </a:lnTo>
                  <a:lnTo>
                    <a:pt x="0" y="342114"/>
                  </a:lnTo>
                  <a:close/>
                </a:path>
              </a:pathLst>
            </a:custGeom>
          </p:spPr>
          <p:style>
            <a:lnRef idx="2">
              <a:schemeClr val="accent5">
                <a:tint val="40000"/>
                <a:alpha val="90000"/>
                <a:hueOff val="0"/>
                <a:satOff val="0"/>
                <a:lumOff val="0"/>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175516" tIns="35560" rIns="175516" bIns="189511" numCol="1" spcCol="1270" anchor="ctr" anchorCtr="0">
              <a:noAutofit/>
            </a:bodyPr>
            <a:lstStyle/>
            <a:p>
              <a:pPr lvl="0" algn="ctr" defTabSz="1244600">
                <a:lnSpc>
                  <a:spcPct val="90000"/>
                </a:lnSpc>
                <a:spcBef>
                  <a:spcPct val="0"/>
                </a:spcBef>
                <a:spcAft>
                  <a:spcPct val="35000"/>
                </a:spcAft>
              </a:pPr>
              <a:endParaRPr kumimoji="1" lang="ja-JP" altLang="en-US" sz="2800" kern="1200"/>
            </a:p>
          </p:txBody>
        </p:sp>
      </p:grpSp>
      <p:sp>
        <p:nvSpPr>
          <p:cNvPr id="3" name="吹き出し: 四角形 2">
            <a:extLst>
              <a:ext uri="{FF2B5EF4-FFF2-40B4-BE49-F238E27FC236}">
                <a16:creationId xmlns:a16="http://schemas.microsoft.com/office/drawing/2014/main" id="{23BC6952-C908-FA71-73E3-879566459F34}"/>
              </a:ext>
            </a:extLst>
          </p:cNvPr>
          <p:cNvSpPr/>
          <p:nvPr/>
        </p:nvSpPr>
        <p:spPr>
          <a:xfrm>
            <a:off x="4871083" y="1025149"/>
            <a:ext cx="4100195" cy="971709"/>
          </a:xfrm>
          <a:prstGeom prst="wedgeRectCallout">
            <a:avLst>
              <a:gd name="adj1" fmla="val -61017"/>
              <a:gd name="adj2" fmla="val 8130"/>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smtClean="0">
                <a:latin typeface="ＭＳ ゴシック" panose="020B0609070205080204" pitchFamily="49" charset="-128"/>
                <a:ea typeface="ＭＳ ゴシック" panose="020B0609070205080204" pitchFamily="49" charset="-128"/>
              </a:rPr>
              <a:t>・子供の</a:t>
            </a:r>
            <a:r>
              <a:rPr kumimoji="1" lang="ja-JP" altLang="en-US" dirty="0">
                <a:latin typeface="ＭＳ ゴシック" panose="020B0609070205080204" pitchFamily="49" charset="-128"/>
                <a:ea typeface="ＭＳ ゴシック" panose="020B0609070205080204" pitchFamily="49" charset="-128"/>
              </a:rPr>
              <a:t>学習状況（当該教科の</a:t>
            </a:r>
            <a:r>
              <a:rPr kumimoji="1" lang="ja-JP" altLang="en-US" u="sng" dirty="0" smtClean="0">
                <a:solidFill>
                  <a:srgbClr val="FF0000"/>
                </a:solidFill>
                <a:latin typeface="ＭＳ ゴシック" panose="020B0609070205080204" pitchFamily="49" charset="-128"/>
                <a:ea typeface="ＭＳ ゴシック" panose="020B0609070205080204" pitchFamily="49" charset="-128"/>
              </a:rPr>
              <a:t>学んで</a:t>
            </a:r>
            <a:endParaRPr kumimoji="1" lang="en-US" altLang="ja-JP" u="sng"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u="sng" dirty="0" smtClean="0">
                <a:solidFill>
                  <a:srgbClr val="FF0000"/>
                </a:solidFill>
                <a:latin typeface="ＭＳ ゴシック" panose="020B0609070205080204" pitchFamily="49" charset="-128"/>
                <a:ea typeface="ＭＳ ゴシック" panose="020B0609070205080204" pitchFamily="49" charset="-128"/>
              </a:rPr>
              <a:t>いる</a:t>
            </a:r>
            <a:r>
              <a:rPr kumimoji="1" lang="ja-JP" altLang="en-US" u="sng" dirty="0">
                <a:solidFill>
                  <a:srgbClr val="FF0000"/>
                </a:solidFill>
                <a:latin typeface="ＭＳ ゴシック" panose="020B0609070205080204" pitchFamily="49" charset="-128"/>
                <a:ea typeface="ＭＳ ゴシック" panose="020B0609070205080204" pitchFamily="49" charset="-128"/>
              </a:rPr>
              <a:t>段階</a:t>
            </a:r>
            <a:r>
              <a:rPr kumimoji="1" lang="ja-JP" altLang="en-US" dirty="0">
                <a:latin typeface="ＭＳ ゴシック" panose="020B0609070205080204" pitchFamily="49" charset="-128"/>
                <a:ea typeface="ＭＳ ゴシック" panose="020B0609070205080204" pitchFamily="49" charset="-128"/>
              </a:rPr>
              <a:t>）を把握する。</a:t>
            </a:r>
            <a:endParaRPr kumimoji="1" lang="en-US" altLang="ja-JP" dirty="0">
              <a:latin typeface="ＭＳ ゴシック" panose="020B0609070205080204" pitchFamily="49" charset="-128"/>
              <a:ea typeface="ＭＳ ゴシック" panose="020B0609070205080204" pitchFamily="49" charset="-128"/>
            </a:endParaRPr>
          </a:p>
        </p:txBody>
      </p:sp>
      <p:sp>
        <p:nvSpPr>
          <p:cNvPr id="6" name="吹き出し: 四角形 5">
            <a:extLst>
              <a:ext uri="{FF2B5EF4-FFF2-40B4-BE49-F238E27FC236}">
                <a16:creationId xmlns:a16="http://schemas.microsoft.com/office/drawing/2014/main" id="{09CCE8B5-93C4-73CA-7298-59ECA1659923}"/>
              </a:ext>
            </a:extLst>
          </p:cNvPr>
          <p:cNvSpPr/>
          <p:nvPr/>
        </p:nvSpPr>
        <p:spPr>
          <a:xfrm>
            <a:off x="4871082" y="2138329"/>
            <a:ext cx="4100195" cy="971709"/>
          </a:xfrm>
          <a:prstGeom prst="wedgeRectCallout">
            <a:avLst>
              <a:gd name="adj1" fmla="val -61017"/>
              <a:gd name="adj2" fmla="val 8130"/>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・「単元で身に</a:t>
            </a:r>
            <a:r>
              <a:rPr kumimoji="1" lang="ja-JP" altLang="en-US" dirty="0" smtClean="0">
                <a:latin typeface="ＭＳ ゴシック" panose="020B0609070205080204" pitchFamily="49" charset="-128"/>
                <a:ea typeface="ＭＳ ゴシック" panose="020B0609070205080204" pitchFamily="49" charset="-128"/>
              </a:rPr>
              <a:t>付けたい力</a:t>
            </a:r>
            <a:r>
              <a:rPr kumimoji="1" lang="ja-JP" altLang="en-US" dirty="0">
                <a:latin typeface="ＭＳ ゴシック" panose="020B0609070205080204" pitchFamily="49" charset="-128"/>
                <a:ea typeface="ＭＳ ゴシック" panose="020B0609070205080204" pitchFamily="49" charset="-128"/>
              </a:rPr>
              <a:t>」と</a:t>
            </a:r>
            <a:r>
              <a:rPr lang="ja-JP" altLang="en-US" dirty="0">
                <a:latin typeface="ＭＳ ゴシック" panose="020B0609070205080204" pitchFamily="49" charset="-128"/>
                <a:ea typeface="ＭＳ ゴシック" panose="020B0609070205080204" pitchFamily="49" charset="-128"/>
              </a:rPr>
              <a:t>ねらい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に</a:t>
            </a:r>
            <a:r>
              <a:rPr kumimoji="1" lang="ja-JP" altLang="en-US" dirty="0">
                <a:latin typeface="ＭＳ ゴシック" panose="020B0609070205080204" pitchFamily="49" charset="-128"/>
                <a:ea typeface="ＭＳ ゴシック" panose="020B0609070205080204" pitchFamily="49" charset="-128"/>
              </a:rPr>
              <a:t>迫るための中心となる学習</a:t>
            </a:r>
            <a:r>
              <a:rPr lang="ja-JP" altLang="en-US" dirty="0">
                <a:latin typeface="ＭＳ ゴシック" panose="020B0609070205080204" pitchFamily="49" charset="-128"/>
                <a:ea typeface="ＭＳ ゴシック" panose="020B0609070205080204" pitchFamily="49" charset="-128"/>
              </a:rPr>
              <a:t>活動を</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考える</a:t>
            </a:r>
            <a:r>
              <a:rPr kumimoji="1" lang="ja-JP" altLang="en-US" dirty="0">
                <a:latin typeface="ＭＳ ゴシック" panose="020B0609070205080204" pitchFamily="49" charset="-128"/>
                <a:ea typeface="ＭＳ ゴシック" panose="020B0609070205080204" pitchFamily="49" charset="-128"/>
              </a:rPr>
              <a:t>。</a:t>
            </a:r>
          </a:p>
        </p:txBody>
      </p:sp>
      <p:sp>
        <p:nvSpPr>
          <p:cNvPr id="7" name="吹き出し: 四角形 6">
            <a:extLst>
              <a:ext uri="{FF2B5EF4-FFF2-40B4-BE49-F238E27FC236}">
                <a16:creationId xmlns:a16="http://schemas.microsoft.com/office/drawing/2014/main" id="{7DDE1FAC-BEA2-8550-833A-F834FDA11613}"/>
              </a:ext>
            </a:extLst>
          </p:cNvPr>
          <p:cNvSpPr/>
          <p:nvPr/>
        </p:nvSpPr>
        <p:spPr>
          <a:xfrm>
            <a:off x="4871082" y="3215537"/>
            <a:ext cx="4100195" cy="971709"/>
          </a:xfrm>
          <a:prstGeom prst="wedgeRectCallout">
            <a:avLst>
              <a:gd name="adj1" fmla="val -61017"/>
              <a:gd name="adj2" fmla="val 8130"/>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・集団や個々の実態を踏まえ、</a:t>
            </a:r>
            <a:r>
              <a:rPr kumimoji="1" lang="ja-JP" altLang="en-US" u="sng" dirty="0">
                <a:solidFill>
                  <a:srgbClr val="FF0000"/>
                </a:solidFill>
                <a:latin typeface="ＭＳ ゴシック" panose="020B0609070205080204" pitchFamily="49" charset="-128"/>
                <a:ea typeface="ＭＳ ゴシック" panose="020B0609070205080204" pitchFamily="49" charset="-128"/>
              </a:rPr>
              <a:t>学習指　　</a:t>
            </a:r>
            <a:endParaRPr kumimoji="1" lang="en-US" altLang="ja-JP" u="sng" dirty="0">
              <a:solidFill>
                <a:srgbClr val="FF0000"/>
              </a:solidFill>
              <a:latin typeface="ＭＳ ゴシック" panose="020B0609070205080204" pitchFamily="49" charset="-128"/>
              <a:ea typeface="ＭＳ ゴシック" panose="020B0609070205080204" pitchFamily="49" charset="-128"/>
            </a:endParaRPr>
          </a:p>
          <a:p>
            <a:r>
              <a:rPr kumimoji="1" lang="ja-JP" altLang="en-US" dirty="0">
                <a:solidFill>
                  <a:srgbClr val="FF0000"/>
                </a:solidFill>
                <a:latin typeface="ＭＳ ゴシック" panose="020B0609070205080204" pitchFamily="49" charset="-128"/>
                <a:ea typeface="ＭＳ ゴシック" panose="020B0609070205080204" pitchFamily="49" charset="-128"/>
              </a:rPr>
              <a:t>　</a:t>
            </a:r>
            <a:r>
              <a:rPr kumimoji="1" lang="ja-JP" altLang="en-US" u="sng" dirty="0">
                <a:solidFill>
                  <a:srgbClr val="FF0000"/>
                </a:solidFill>
                <a:latin typeface="ＭＳ ゴシック" panose="020B0609070205080204" pitchFamily="49" charset="-128"/>
                <a:ea typeface="ＭＳ ゴシック" panose="020B0609070205080204" pitchFamily="49" charset="-128"/>
              </a:rPr>
              <a:t>導要領の目標を基に</a:t>
            </a:r>
            <a:r>
              <a:rPr kumimoji="1" lang="ja-JP" altLang="en-US" dirty="0">
                <a:latin typeface="ＭＳ ゴシック" panose="020B0609070205080204" pitchFamily="49" charset="-128"/>
                <a:ea typeface="ＭＳ ゴシック" panose="020B0609070205080204" pitchFamily="49" charset="-128"/>
              </a:rPr>
              <a:t>、育成を目指す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資質・能力</a:t>
            </a:r>
            <a:r>
              <a:rPr lang="ja-JP" altLang="en-US" dirty="0" smtClean="0">
                <a:latin typeface="ＭＳ ゴシック" panose="020B0609070205080204" pitchFamily="49" charset="-128"/>
                <a:ea typeface="ＭＳ ゴシック" panose="020B0609070205080204" pitchFamily="49" charset="-128"/>
              </a:rPr>
              <a:t>を三</a:t>
            </a:r>
            <a:r>
              <a:rPr kumimoji="1" lang="ja-JP" altLang="en-US" dirty="0" smtClean="0">
                <a:latin typeface="ＭＳ ゴシック" panose="020B0609070205080204" pitchFamily="49" charset="-128"/>
                <a:ea typeface="ＭＳ ゴシック" panose="020B0609070205080204" pitchFamily="49" charset="-128"/>
              </a:rPr>
              <a:t>つの</a:t>
            </a:r>
            <a:r>
              <a:rPr lang="ja-JP" altLang="en-US" dirty="0">
                <a:latin typeface="ＭＳ ゴシック" panose="020B0609070205080204" pitchFamily="49" charset="-128"/>
                <a:ea typeface="ＭＳ ゴシック" panose="020B0609070205080204" pitchFamily="49" charset="-128"/>
              </a:rPr>
              <a:t>柱で設定</a:t>
            </a:r>
            <a:r>
              <a:rPr kumimoji="1" lang="ja-JP" altLang="en-US" dirty="0">
                <a:latin typeface="ＭＳ ゴシック" panose="020B0609070205080204" pitchFamily="49" charset="-128"/>
                <a:ea typeface="ＭＳ ゴシック" panose="020B0609070205080204" pitchFamily="49" charset="-128"/>
              </a:rPr>
              <a:t>する。</a:t>
            </a:r>
          </a:p>
        </p:txBody>
      </p:sp>
      <p:sp>
        <p:nvSpPr>
          <p:cNvPr id="8" name="吹き出し: 四角形 7">
            <a:extLst>
              <a:ext uri="{FF2B5EF4-FFF2-40B4-BE49-F238E27FC236}">
                <a16:creationId xmlns:a16="http://schemas.microsoft.com/office/drawing/2014/main" id="{4B7A7A5E-CE75-30AC-1CD1-FDA87F07B31C}"/>
              </a:ext>
            </a:extLst>
          </p:cNvPr>
          <p:cNvSpPr/>
          <p:nvPr/>
        </p:nvSpPr>
        <p:spPr>
          <a:xfrm>
            <a:off x="4871081" y="4327440"/>
            <a:ext cx="4100195" cy="971709"/>
          </a:xfrm>
          <a:prstGeom prst="wedgeRectCallout">
            <a:avLst>
              <a:gd name="adj1" fmla="val -61017"/>
              <a:gd name="adj2" fmla="val 8130"/>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単元の目標に</a:t>
            </a:r>
            <a:r>
              <a:rPr kumimoji="1" lang="ja-JP" altLang="en-US" dirty="0">
                <a:latin typeface="ＭＳ ゴシック" panose="020B0609070205080204" pitchFamily="49" charset="-128"/>
                <a:ea typeface="ＭＳ ゴシック" panose="020B0609070205080204" pitchFamily="49" charset="-128"/>
              </a:rPr>
              <a:t>迫るための学習内容と</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kumimoji="1" lang="ja-JP" altLang="en-US" u="sng" dirty="0">
                <a:solidFill>
                  <a:srgbClr val="FF0000"/>
                </a:solidFill>
                <a:latin typeface="ＭＳ ゴシック" panose="020B0609070205080204" pitchFamily="49" charset="-128"/>
                <a:ea typeface="ＭＳ ゴシック" panose="020B0609070205080204" pitchFamily="49" charset="-128"/>
              </a:rPr>
              <a:t>流れや時数</a:t>
            </a:r>
            <a:r>
              <a:rPr kumimoji="1" lang="ja-JP" altLang="en-US" dirty="0">
                <a:latin typeface="ＭＳ ゴシック" panose="020B0609070205080204" pitchFamily="49" charset="-128"/>
                <a:ea typeface="ＭＳ ゴシック" panose="020B0609070205080204" pitchFamily="49" charset="-128"/>
              </a:rPr>
              <a:t>を考える。</a:t>
            </a:r>
            <a:endParaRPr kumimoji="1" lang="en-US" altLang="ja-JP" dirty="0">
              <a:latin typeface="ＭＳ ゴシック" panose="020B0609070205080204" pitchFamily="49" charset="-128"/>
              <a:ea typeface="ＭＳ ゴシック" panose="020B0609070205080204" pitchFamily="49" charset="-128"/>
            </a:endParaRPr>
          </a:p>
        </p:txBody>
      </p:sp>
      <p:sp>
        <p:nvSpPr>
          <p:cNvPr id="9" name="吹き出し: 四角形 8">
            <a:extLst>
              <a:ext uri="{FF2B5EF4-FFF2-40B4-BE49-F238E27FC236}">
                <a16:creationId xmlns:a16="http://schemas.microsoft.com/office/drawing/2014/main" id="{888AB148-D05A-6872-B1CB-E7AF8A0A39A1}"/>
              </a:ext>
            </a:extLst>
          </p:cNvPr>
          <p:cNvSpPr/>
          <p:nvPr/>
        </p:nvSpPr>
        <p:spPr>
          <a:xfrm>
            <a:off x="4871081" y="5447236"/>
            <a:ext cx="4100195" cy="971709"/>
          </a:xfrm>
          <a:prstGeom prst="wedgeRectCallout">
            <a:avLst>
              <a:gd name="adj1" fmla="val -61017"/>
              <a:gd name="adj2" fmla="val 8130"/>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・単元の目標から１単位時間の学習活</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動や目標を考える</a:t>
            </a:r>
            <a:endParaRPr kumimoji="1" lang="en-US" altLang="ja-JP"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93BE90DE-6C31-4F13-872E-0B8D5F7E32D5}"/>
              </a:ext>
            </a:extLst>
          </p:cNvPr>
          <p:cNvSpPr txBox="1"/>
          <p:nvPr/>
        </p:nvSpPr>
        <p:spPr>
          <a:xfrm>
            <a:off x="180000" y="180000"/>
            <a:ext cx="8964000"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２　単元の指導計画の作成手順（例）</a:t>
            </a:r>
            <a:endParaRPr lang="ja-JP" altLang="en-US" sz="3600" dirty="0">
              <a:latin typeface="HGｺﾞｼｯｸE" panose="020B0909000000000000" pitchFamily="49" charset="-128"/>
              <a:ea typeface="HGｺﾞｼｯｸE" panose="020B0909000000000000" pitchFamily="49" charset="-128"/>
            </a:endParaRPr>
          </a:p>
        </p:txBody>
      </p:sp>
      <p:sp>
        <p:nvSpPr>
          <p:cNvPr id="21" name="スライド番号プレースホルダー 3"/>
          <p:cNvSpPr txBox="1">
            <a:spLocks/>
          </p:cNvSpPr>
          <p:nvPr/>
        </p:nvSpPr>
        <p:spPr>
          <a:xfrm>
            <a:off x="6921178" y="642691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４</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4312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5A6FEF7-5AC3-ACCA-21C4-096CBCDD9B3B}"/>
              </a:ext>
            </a:extLst>
          </p:cNvPr>
          <p:cNvSpPr txBox="1"/>
          <p:nvPr/>
        </p:nvSpPr>
        <p:spPr>
          <a:xfrm>
            <a:off x="844342" y="6184681"/>
            <a:ext cx="7119866" cy="540000"/>
          </a:xfrm>
          <a:prstGeom prst="rect">
            <a:avLst/>
          </a:prstGeom>
          <a:noFill/>
        </p:spPr>
        <p:txBody>
          <a:bodyPr wrap="square" rtlCol="0" anchor="ctr" anchorCtr="0">
            <a:noAutofit/>
          </a:bodyPr>
          <a:lstStyle/>
          <a:p>
            <a:pPr algn="r"/>
            <a:r>
              <a:rPr lang="ja-JP" altLang="en-US"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学びの履歴シート」福島県特別支援教育センター（令和２年）</a:t>
            </a:r>
            <a:endParaRPr lang="en-US" altLang="ja-JP" sz="1400"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C12561FC-DA41-C9B1-F858-689152F786F6}"/>
              </a:ext>
            </a:extLst>
          </p:cNvPr>
          <p:cNvPicPr>
            <a:picLocks noChangeAspect="1"/>
          </p:cNvPicPr>
          <p:nvPr/>
        </p:nvPicPr>
        <p:blipFill>
          <a:blip r:embed="rId3"/>
          <a:stretch>
            <a:fillRect/>
          </a:stretch>
        </p:blipFill>
        <p:spPr>
          <a:xfrm>
            <a:off x="4361855" y="1131061"/>
            <a:ext cx="4694569" cy="5144993"/>
          </a:xfrm>
          <a:prstGeom prst="rect">
            <a:avLst/>
          </a:prstGeom>
          <a:ln w="6350">
            <a:solidFill>
              <a:schemeClr val="tx1"/>
            </a:solidFill>
          </a:ln>
        </p:spPr>
      </p:pic>
      <p:pic>
        <p:nvPicPr>
          <p:cNvPr id="7" name="図 6">
            <a:extLst>
              <a:ext uri="{FF2B5EF4-FFF2-40B4-BE49-F238E27FC236}">
                <a16:creationId xmlns:a16="http://schemas.microsoft.com/office/drawing/2014/main" id="{B526599D-8366-B966-4269-E683E0595812}"/>
              </a:ext>
            </a:extLst>
          </p:cNvPr>
          <p:cNvPicPr>
            <a:picLocks noChangeAspect="1"/>
          </p:cNvPicPr>
          <p:nvPr/>
        </p:nvPicPr>
        <p:blipFill>
          <a:blip r:embed="rId4"/>
          <a:stretch>
            <a:fillRect/>
          </a:stretch>
        </p:blipFill>
        <p:spPr>
          <a:xfrm>
            <a:off x="236424" y="1022735"/>
            <a:ext cx="5347683" cy="4476979"/>
          </a:xfrm>
          <a:prstGeom prst="rect">
            <a:avLst/>
          </a:prstGeom>
          <a:ln>
            <a:solidFill>
              <a:schemeClr val="tx1"/>
            </a:solidFill>
          </a:ln>
        </p:spPr>
      </p:pic>
      <p:pic>
        <p:nvPicPr>
          <p:cNvPr id="9" name="図 8" descr="QR コード&#10;&#10;自動的に生成された説明">
            <a:extLst>
              <a:ext uri="{FF2B5EF4-FFF2-40B4-BE49-F238E27FC236}">
                <a16:creationId xmlns:a16="http://schemas.microsoft.com/office/drawing/2014/main" id="{A92327A7-2ED6-E24D-23E4-3BB11E693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20" y="5608158"/>
            <a:ext cx="1153046" cy="1153046"/>
          </a:xfrm>
          <a:prstGeom prst="rect">
            <a:avLst/>
          </a:prstGeom>
        </p:spPr>
      </p:pic>
      <p:sp>
        <p:nvSpPr>
          <p:cNvPr id="10" name="テキスト ボックス 9">
            <a:extLst>
              <a:ext uri="{FF2B5EF4-FFF2-40B4-BE49-F238E27FC236}">
                <a16:creationId xmlns:a16="http://schemas.microsoft.com/office/drawing/2014/main" id="{08ABC1AC-3CEC-C729-B9D7-A06530A31E43}"/>
              </a:ext>
            </a:extLst>
          </p:cNvPr>
          <p:cNvSpPr txBox="1"/>
          <p:nvPr/>
        </p:nvSpPr>
        <p:spPr>
          <a:xfrm>
            <a:off x="1283508" y="5660256"/>
            <a:ext cx="3108543" cy="369332"/>
          </a:xfrm>
          <a:prstGeom prst="rect">
            <a:avLst/>
          </a:prstGeom>
          <a:noFill/>
        </p:spPr>
        <p:txBody>
          <a:bodyPr wrap="none" rtlCol="0">
            <a:spAutoFit/>
          </a:bodyPr>
          <a:lstStyle/>
          <a:p>
            <a:r>
              <a:rPr lang="ja-JP" altLang="en-US" u="sng" dirty="0"/>
              <a:t>👈</a:t>
            </a:r>
            <a:r>
              <a:rPr lang="ja-JP" altLang="en-US" sz="1400" u="sng" dirty="0">
                <a:latin typeface="ＭＳ ゴシック" panose="020B0609070205080204" pitchFamily="49" charset="-128"/>
                <a:ea typeface="ＭＳ ゴシック" panose="020B0609070205080204" pitchFamily="49" charset="-128"/>
              </a:rPr>
              <a:t>こちらからダウンロードできます</a:t>
            </a:r>
            <a:endParaRPr kumimoji="1" lang="ja-JP" altLang="en-US" u="sng" dirty="0">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A80365ED-7650-9078-C3A8-059D6387887A}"/>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３　</a:t>
            </a:r>
            <a:r>
              <a:rPr lang="ja-JP" altLang="en-US" sz="3200" dirty="0" smtClean="0">
                <a:latin typeface="HGPｺﾞｼｯｸE" panose="020B0900000000000000" pitchFamily="50" charset="-128"/>
                <a:ea typeface="HGPｺﾞｼｯｸE" panose="020B0900000000000000" pitchFamily="50" charset="-128"/>
              </a:rPr>
              <a:t>子供の</a:t>
            </a:r>
            <a:r>
              <a:rPr lang="ja-JP" altLang="en-US" sz="3200" dirty="0">
                <a:latin typeface="HGPｺﾞｼｯｸE" panose="020B0900000000000000" pitchFamily="50" charset="-128"/>
                <a:ea typeface="HGPｺﾞｼｯｸE" panose="020B0900000000000000" pitchFamily="50" charset="-128"/>
              </a:rPr>
              <a:t>学習状況を把握するために</a:t>
            </a:r>
          </a:p>
        </p:txBody>
      </p:sp>
      <p:sp>
        <p:nvSpPr>
          <p:cNvPr id="11"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５</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8770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211622" y="4447904"/>
          <a:ext cx="2754453" cy="1815095"/>
        </p:xfrm>
        <a:graphic>
          <a:graphicData uri="http://schemas.openxmlformats.org/drawingml/2006/table">
            <a:tbl>
              <a:tblPr firstRow="1" bandRow="1">
                <a:tableStyleId>{F5AB1C69-6EDB-4FF4-983F-18BD219EF322}</a:tableStyleId>
              </a:tblPr>
              <a:tblGrid>
                <a:gridCol w="918151">
                  <a:extLst>
                    <a:ext uri="{9D8B030D-6E8A-4147-A177-3AD203B41FA5}">
                      <a16:colId xmlns:a16="http://schemas.microsoft.com/office/drawing/2014/main" val="2793496506"/>
                    </a:ext>
                  </a:extLst>
                </a:gridCol>
                <a:gridCol w="918151">
                  <a:extLst>
                    <a:ext uri="{9D8B030D-6E8A-4147-A177-3AD203B41FA5}">
                      <a16:colId xmlns:a16="http://schemas.microsoft.com/office/drawing/2014/main" val="3642158829"/>
                    </a:ext>
                  </a:extLst>
                </a:gridCol>
                <a:gridCol w="918151">
                  <a:extLst>
                    <a:ext uri="{9D8B030D-6E8A-4147-A177-3AD203B41FA5}">
                      <a16:colId xmlns:a16="http://schemas.microsoft.com/office/drawing/2014/main" val="1842696849"/>
                    </a:ext>
                  </a:extLst>
                </a:gridCol>
              </a:tblGrid>
              <a:tr h="609843">
                <a:tc>
                  <a:txBody>
                    <a:bodyPr/>
                    <a:lstStyle/>
                    <a:p>
                      <a:pPr marL="108000" indent="-45720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知識・技能</a:t>
                      </a:r>
                    </a:p>
                  </a:txBody>
                  <a:tcPr marL="0" marR="33231" marT="66462"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indent="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思考・判断・</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表現</a:t>
                      </a:r>
                    </a:p>
                  </a:txBody>
                  <a:tcPr marL="0" marR="33231" marT="66462"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主体的に</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学習に</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取り組む態度</a:t>
                      </a:r>
                    </a:p>
                  </a:txBody>
                  <a:tcPr marL="0" marR="33231" marT="6646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260965750"/>
                  </a:ext>
                </a:extLst>
              </a:tr>
              <a:tr h="1205252">
                <a:tc>
                  <a:txBody>
                    <a:bodyPr/>
                    <a:lstStyle/>
                    <a:p>
                      <a:pPr marL="139700" indent="-139700" algn="l">
                        <a:lnSpc>
                          <a:spcPts val="1200"/>
                        </a:lnSpc>
                      </a:pPr>
                      <a:r>
                        <a:rPr kumimoji="1" lang="ja-JP" altLang="en-US" sz="1000" spc="-150" dirty="0">
                          <a:latin typeface="ＭＳ ゴシック" panose="020B0609070205080204" pitchFamily="49" charset="-128"/>
                          <a:ea typeface="ＭＳ ゴシック" panose="020B0609070205080204" pitchFamily="49" charset="-128"/>
                        </a:rPr>
                        <a:t>・セロファンの組み合わせや綿やボタンなどの素材を活用して表現している。</a:t>
                      </a:r>
                    </a:p>
                  </a:txBody>
                  <a:tcPr marL="0" marR="33231"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9700" marR="0" indent="-139700" algn="l" defTabSz="914400" rtl="0" eaLnBrk="1" fontAlgn="auto" latinLnBrk="0" hangingPunct="1">
                        <a:lnSpc>
                          <a:spcPts val="1200"/>
                        </a:lnSpc>
                        <a:spcBef>
                          <a:spcPts val="0"/>
                        </a:spcBef>
                        <a:spcAft>
                          <a:spcPts val="0"/>
                        </a:spcAft>
                        <a:buClrTx/>
                        <a:buSzTx/>
                        <a:buFontTx/>
                        <a:buNone/>
                        <a:tabLst/>
                        <a:defRPr/>
                      </a:pPr>
                      <a:r>
                        <a:rPr kumimoji="1" lang="ja-JP" altLang="en-US" sz="1000" spc="-150" dirty="0">
                          <a:latin typeface="ＭＳ ゴシック" panose="020B0609070205080204" pitchFamily="49" charset="-128"/>
                          <a:ea typeface="ＭＳ ゴシック" panose="020B0609070205080204" pitchFamily="49" charset="-128"/>
                        </a:rPr>
                        <a:t>・家の形や配色を考えたり、友達の作品を見て表現を工夫している。</a:t>
                      </a:r>
                    </a:p>
                  </a:txBody>
                  <a:tcPr marL="0" marR="33231"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9700" marR="0" indent="-139700" algn="l" defTabSz="914400" rtl="0" eaLnBrk="1" fontAlgn="auto" latinLnBrk="0" hangingPunct="1">
                        <a:lnSpc>
                          <a:spcPts val="1200"/>
                        </a:lnSpc>
                        <a:spcBef>
                          <a:spcPts val="0"/>
                        </a:spcBef>
                        <a:spcAft>
                          <a:spcPts val="0"/>
                        </a:spcAft>
                        <a:buClrTx/>
                        <a:buSzTx/>
                        <a:buFontTx/>
                        <a:buNone/>
                        <a:tabLst/>
                        <a:defRPr/>
                      </a:pPr>
                      <a:r>
                        <a:rPr kumimoji="1" lang="ja-JP" altLang="en-US" sz="1000" spc="-150" dirty="0">
                          <a:latin typeface="ＭＳ ゴシック" panose="020B0609070205080204" pitchFamily="49" charset="-128"/>
                          <a:ea typeface="ＭＳ ゴシック" panose="020B0609070205080204" pitchFamily="49" charset="-128"/>
                        </a:rPr>
                        <a:t>・形や色を工夫しながら夢の家を作る楽しさを味わっている。</a:t>
                      </a:r>
                    </a:p>
                  </a:txBody>
                  <a:tcPr marL="0" marR="33231"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194322"/>
                  </a:ext>
                </a:extLst>
              </a:tr>
            </a:tbl>
          </a:graphicData>
        </a:graphic>
      </p:graphicFrame>
      <p:graphicFrame>
        <p:nvGraphicFramePr>
          <p:cNvPr id="32" name="表 31"/>
          <p:cNvGraphicFramePr>
            <a:graphicFrameLocks noGrp="1"/>
          </p:cNvGraphicFramePr>
          <p:nvPr/>
        </p:nvGraphicFramePr>
        <p:xfrm>
          <a:off x="3058677" y="4454463"/>
          <a:ext cx="2754453" cy="1815094"/>
        </p:xfrm>
        <a:graphic>
          <a:graphicData uri="http://schemas.openxmlformats.org/drawingml/2006/table">
            <a:tbl>
              <a:tblPr firstRow="1" bandRow="1">
                <a:tableStyleId>{F5AB1C69-6EDB-4FF4-983F-18BD219EF322}</a:tableStyleId>
              </a:tblPr>
              <a:tblGrid>
                <a:gridCol w="918151">
                  <a:extLst>
                    <a:ext uri="{9D8B030D-6E8A-4147-A177-3AD203B41FA5}">
                      <a16:colId xmlns:a16="http://schemas.microsoft.com/office/drawing/2014/main" val="2793496506"/>
                    </a:ext>
                  </a:extLst>
                </a:gridCol>
                <a:gridCol w="918151">
                  <a:extLst>
                    <a:ext uri="{9D8B030D-6E8A-4147-A177-3AD203B41FA5}">
                      <a16:colId xmlns:a16="http://schemas.microsoft.com/office/drawing/2014/main" val="3642158829"/>
                    </a:ext>
                  </a:extLst>
                </a:gridCol>
                <a:gridCol w="918151">
                  <a:extLst>
                    <a:ext uri="{9D8B030D-6E8A-4147-A177-3AD203B41FA5}">
                      <a16:colId xmlns:a16="http://schemas.microsoft.com/office/drawing/2014/main" val="1842696849"/>
                    </a:ext>
                  </a:extLst>
                </a:gridCol>
              </a:tblGrid>
              <a:tr h="578790">
                <a:tc>
                  <a:txBody>
                    <a:bodyPr/>
                    <a:lstStyle/>
                    <a:p>
                      <a:pPr marL="108000" indent="-45720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知識・技能</a:t>
                      </a:r>
                    </a:p>
                  </a:txBody>
                  <a:tcPr marL="0" marR="33231" marT="66462"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思考・判断・</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表現</a:t>
                      </a:r>
                    </a:p>
                  </a:txBody>
                  <a:tcPr marL="0" marR="33231" marT="66462"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主体的に</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学習に</a:t>
                      </a:r>
                      <a:endParaRPr kumimoji="1" lang="en-US" altLang="ja-JP" sz="1000" b="1"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indent="0" algn="ctr">
                        <a:tabLst/>
                      </a:pPr>
                      <a:r>
                        <a:rPr kumimoji="1" lang="ja-JP" altLang="en-US" sz="1000" b="1" dirty="0">
                          <a:solidFill>
                            <a:sysClr val="windowText" lastClr="000000"/>
                          </a:solidFill>
                          <a:latin typeface="UD デジタル 教科書体 NK-R" panose="02020400000000000000" pitchFamily="18" charset="-128"/>
                          <a:ea typeface="UD デジタル 教科書体 NK-R" panose="02020400000000000000" pitchFamily="18" charset="-128"/>
                        </a:rPr>
                        <a:t>取り組む態度</a:t>
                      </a:r>
                    </a:p>
                  </a:txBody>
                  <a:tcPr marL="0" marR="33231" marT="6646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0965750"/>
                  </a:ext>
                </a:extLst>
              </a:tr>
              <a:tr h="1236304">
                <a:tc>
                  <a:txBody>
                    <a:bodyPr/>
                    <a:lstStyle/>
                    <a:p>
                      <a:pPr marL="139700" indent="-139700" algn="just">
                        <a:lnSpc>
                          <a:spcPts val="1200"/>
                        </a:lnSpc>
                      </a:pPr>
                      <a:r>
                        <a:rPr kumimoji="1" lang="ja-JP" altLang="en-US" sz="1000" spc="-150" dirty="0">
                          <a:solidFill>
                            <a:sysClr val="windowText" lastClr="000000"/>
                          </a:solidFill>
                          <a:latin typeface="ＭＳ ゴシック" panose="020B0609070205080204" pitchFamily="49" charset="-128"/>
                          <a:ea typeface="ＭＳ ゴシック" panose="020B0609070205080204" pitchFamily="49" charset="-128"/>
                        </a:rPr>
                        <a:t>・窓や屋根の形に気付き、三角や四角の画用紙を組み合わせて家を表現している。</a:t>
                      </a:r>
                    </a:p>
                  </a:txBody>
                  <a:tcPr marL="84406" marR="84406"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9700" marR="0" indent="-139700" algn="just" defTabSz="914400" rtl="0" eaLnBrk="1" fontAlgn="auto" latinLnBrk="0" hangingPunct="1">
                        <a:lnSpc>
                          <a:spcPts val="1200"/>
                        </a:lnSpc>
                        <a:spcBef>
                          <a:spcPts val="0"/>
                        </a:spcBef>
                        <a:spcAft>
                          <a:spcPts val="0"/>
                        </a:spcAft>
                        <a:buClrTx/>
                        <a:buSzTx/>
                        <a:buFontTx/>
                        <a:buNone/>
                        <a:tabLst/>
                        <a:defRPr/>
                      </a:pPr>
                      <a:r>
                        <a:rPr kumimoji="1" lang="ja-JP" altLang="en-US" sz="1000" spc="-150" dirty="0">
                          <a:solidFill>
                            <a:sysClr val="windowText" lastClr="000000"/>
                          </a:solidFill>
                          <a:latin typeface="ＭＳ ゴシック" panose="020B0609070205080204" pitchFamily="49" charset="-128"/>
                          <a:ea typeface="ＭＳ ゴシック" panose="020B0609070205080204" pitchFamily="49" charset="-128"/>
                        </a:rPr>
                        <a:t>・線を描いたりスタンプで着色する中で、雲や花など、イメージを表現している。</a:t>
                      </a:r>
                    </a:p>
                  </a:txBody>
                  <a:tcPr marL="84406" marR="84406"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9700" marR="0" indent="-139700" algn="just" defTabSz="914400" rtl="0" eaLnBrk="1" fontAlgn="auto" latinLnBrk="0" hangingPunct="1">
                        <a:lnSpc>
                          <a:spcPts val="1200"/>
                        </a:lnSpc>
                        <a:spcBef>
                          <a:spcPts val="0"/>
                        </a:spcBef>
                        <a:spcAft>
                          <a:spcPts val="0"/>
                        </a:spcAft>
                        <a:buClrTx/>
                        <a:buSzTx/>
                        <a:buFontTx/>
                        <a:buNone/>
                        <a:tabLst/>
                        <a:defRPr/>
                      </a:pPr>
                      <a:r>
                        <a:rPr kumimoji="1" lang="ja-JP" altLang="en-US" sz="1000" spc="-150" dirty="0">
                          <a:solidFill>
                            <a:sysClr val="windowText" lastClr="000000"/>
                          </a:solidFill>
                          <a:latin typeface="ＭＳ ゴシック" panose="020B0609070205080204" pitchFamily="49" charset="-128"/>
                          <a:ea typeface="ＭＳ ゴシック" panose="020B0609070205080204" pitchFamily="49" charset="-128"/>
                        </a:rPr>
                        <a:t>・様々な素材を組み合わせることで形が出来上がることを楽しんでいる。</a:t>
                      </a:r>
                    </a:p>
                  </a:txBody>
                  <a:tcPr marL="84406" marR="84406" marT="99692"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194322"/>
                  </a:ext>
                </a:extLst>
              </a:tr>
            </a:tbl>
          </a:graphicData>
        </a:graphic>
      </p:graphicFrame>
      <p:sp>
        <p:nvSpPr>
          <p:cNvPr id="21" name="正方形/長方形 20"/>
          <p:cNvSpPr/>
          <p:nvPr/>
        </p:nvSpPr>
        <p:spPr>
          <a:xfrm>
            <a:off x="230669" y="4450042"/>
            <a:ext cx="2758154" cy="18150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5" name="正方形/長方形 54"/>
          <p:cNvSpPr/>
          <p:nvPr/>
        </p:nvSpPr>
        <p:spPr>
          <a:xfrm>
            <a:off x="3083067" y="4447903"/>
            <a:ext cx="2730063" cy="18216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16" name="グループ化 15"/>
          <p:cNvGrpSpPr/>
          <p:nvPr/>
        </p:nvGrpSpPr>
        <p:grpSpPr>
          <a:xfrm>
            <a:off x="191832" y="3034991"/>
            <a:ext cx="5487389" cy="1293906"/>
            <a:chOff x="188983" y="3213767"/>
            <a:chExt cx="5944671" cy="1401731"/>
          </a:xfrm>
        </p:grpSpPr>
        <p:sp>
          <p:nvSpPr>
            <p:cNvPr id="17" name="Google Shape;88;p1"/>
            <p:cNvSpPr/>
            <p:nvPr/>
          </p:nvSpPr>
          <p:spPr>
            <a:xfrm>
              <a:off x="188983" y="3213767"/>
              <a:ext cx="5944671" cy="379872"/>
            </a:xfrm>
            <a:prstGeom prst="homePlate">
              <a:avLst>
                <a:gd name="adj" fmla="val 50000"/>
              </a:avLst>
            </a:prstGeom>
            <a:noFill/>
            <a:ln w="12700" cap="flat" cmpd="sng">
              <a:noFill/>
              <a:prstDash val="solid"/>
              <a:miter lim="800000"/>
              <a:headEnd type="none" w="sm" len="sm"/>
              <a:tailEnd type="none" w="sm" len="sm"/>
            </a:ln>
          </p:spPr>
          <p:txBody>
            <a:bodyPr spcFirstLastPara="1" wrap="square" lIns="84392" tIns="42185" rIns="84392" bIns="42185" anchor="ctr" anchorCtr="0">
              <a:noAutofit/>
            </a:bodyPr>
            <a:lstStyle/>
            <a:p>
              <a:pPr defTabSz="844083">
                <a:lnSpc>
                  <a:spcPts val="2769"/>
                </a:lnSpc>
                <a:buClr>
                  <a:srgbClr val="000000"/>
                </a:buClr>
                <a:defRPr/>
              </a:pPr>
              <a:endParaRPr lang="en-US" altLang="ja-JP" sz="1477" b="1" kern="0" dirty="0">
                <a:latin typeface="UD デジタル 教科書体 NP-B" panose="02020700000000000000" pitchFamily="18" charset="-128"/>
                <a:ea typeface="UD デジタル 教科書体 NP-B" panose="02020700000000000000" pitchFamily="18" charset="-128"/>
                <a:cs typeface="Arial"/>
                <a:sym typeface="Arial"/>
              </a:endParaRPr>
            </a:p>
          </p:txBody>
        </p:sp>
        <p:sp>
          <p:nvSpPr>
            <p:cNvPr id="19" name="下矢印 18"/>
            <p:cNvSpPr/>
            <p:nvPr/>
          </p:nvSpPr>
          <p:spPr>
            <a:xfrm>
              <a:off x="1394963" y="4346709"/>
              <a:ext cx="842470" cy="268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8" name="正方形/長方形 7"/>
          <p:cNvSpPr/>
          <p:nvPr/>
        </p:nvSpPr>
        <p:spPr>
          <a:xfrm>
            <a:off x="191832" y="3238016"/>
            <a:ext cx="5621298" cy="73818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62"/>
          </a:p>
        </p:txBody>
      </p:sp>
      <p:graphicFrame>
        <p:nvGraphicFramePr>
          <p:cNvPr id="10" name="表 9"/>
          <p:cNvGraphicFramePr>
            <a:graphicFrameLocks noGrp="1"/>
          </p:cNvGraphicFramePr>
          <p:nvPr/>
        </p:nvGraphicFramePr>
        <p:xfrm>
          <a:off x="191832" y="1342581"/>
          <a:ext cx="5621300" cy="1715880"/>
        </p:xfrm>
        <a:graphic>
          <a:graphicData uri="http://schemas.openxmlformats.org/drawingml/2006/table">
            <a:tbl>
              <a:tblPr firstRow="1" bandRow="1">
                <a:tableStyleId>{93296810-A885-4BE3-A3E7-6D5BEEA58F35}</a:tableStyleId>
              </a:tblPr>
              <a:tblGrid>
                <a:gridCol w="564006">
                  <a:extLst>
                    <a:ext uri="{9D8B030D-6E8A-4147-A177-3AD203B41FA5}">
                      <a16:colId xmlns:a16="http://schemas.microsoft.com/office/drawing/2014/main" val="1160253685"/>
                    </a:ext>
                  </a:extLst>
                </a:gridCol>
                <a:gridCol w="560254">
                  <a:extLst>
                    <a:ext uri="{9D8B030D-6E8A-4147-A177-3AD203B41FA5}">
                      <a16:colId xmlns:a16="http://schemas.microsoft.com/office/drawing/2014/main" val="326445525"/>
                    </a:ext>
                  </a:extLst>
                </a:gridCol>
                <a:gridCol w="562130">
                  <a:extLst>
                    <a:ext uri="{9D8B030D-6E8A-4147-A177-3AD203B41FA5}">
                      <a16:colId xmlns:a16="http://schemas.microsoft.com/office/drawing/2014/main" val="4158132574"/>
                    </a:ext>
                  </a:extLst>
                </a:gridCol>
                <a:gridCol w="562130">
                  <a:extLst>
                    <a:ext uri="{9D8B030D-6E8A-4147-A177-3AD203B41FA5}">
                      <a16:colId xmlns:a16="http://schemas.microsoft.com/office/drawing/2014/main" val="3992104226"/>
                    </a:ext>
                  </a:extLst>
                </a:gridCol>
                <a:gridCol w="562130">
                  <a:extLst>
                    <a:ext uri="{9D8B030D-6E8A-4147-A177-3AD203B41FA5}">
                      <a16:colId xmlns:a16="http://schemas.microsoft.com/office/drawing/2014/main" val="3398548278"/>
                    </a:ext>
                  </a:extLst>
                </a:gridCol>
                <a:gridCol w="562130">
                  <a:extLst>
                    <a:ext uri="{9D8B030D-6E8A-4147-A177-3AD203B41FA5}">
                      <a16:colId xmlns:a16="http://schemas.microsoft.com/office/drawing/2014/main" val="2181932676"/>
                    </a:ext>
                  </a:extLst>
                </a:gridCol>
                <a:gridCol w="562130">
                  <a:extLst>
                    <a:ext uri="{9D8B030D-6E8A-4147-A177-3AD203B41FA5}">
                      <a16:colId xmlns:a16="http://schemas.microsoft.com/office/drawing/2014/main" val="1360024258"/>
                    </a:ext>
                  </a:extLst>
                </a:gridCol>
                <a:gridCol w="562130">
                  <a:extLst>
                    <a:ext uri="{9D8B030D-6E8A-4147-A177-3AD203B41FA5}">
                      <a16:colId xmlns:a16="http://schemas.microsoft.com/office/drawing/2014/main" val="2224528878"/>
                    </a:ext>
                  </a:extLst>
                </a:gridCol>
                <a:gridCol w="562130">
                  <a:extLst>
                    <a:ext uri="{9D8B030D-6E8A-4147-A177-3AD203B41FA5}">
                      <a16:colId xmlns:a16="http://schemas.microsoft.com/office/drawing/2014/main" val="791883263"/>
                    </a:ext>
                  </a:extLst>
                </a:gridCol>
                <a:gridCol w="562130">
                  <a:extLst>
                    <a:ext uri="{9D8B030D-6E8A-4147-A177-3AD203B41FA5}">
                      <a16:colId xmlns:a16="http://schemas.microsoft.com/office/drawing/2014/main" val="1917348723"/>
                    </a:ext>
                  </a:extLst>
                </a:gridCol>
              </a:tblGrid>
              <a:tr h="285980">
                <a:tc>
                  <a:txBody>
                    <a:bodyPr/>
                    <a:lstStyle/>
                    <a:p>
                      <a:pPr>
                        <a:lnSpc>
                          <a:spcPts val="1100"/>
                        </a:lnSpc>
                      </a:pPr>
                      <a:endParaRPr kumimoji="1" lang="ja-JP" altLang="en-US" sz="9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3">
                  <a:txBody>
                    <a:bodyPr/>
                    <a:lstStyle/>
                    <a:p>
                      <a:pPr algn="ctr">
                        <a:lnSpc>
                          <a:spcPct val="100000"/>
                        </a:lnSpc>
                      </a:pPr>
                      <a:r>
                        <a:rPr kumimoji="1" lang="ja-JP" altLang="en-US" sz="900" dirty="0">
                          <a:solidFill>
                            <a:schemeClr val="tx1"/>
                          </a:solidFill>
                        </a:rPr>
                        <a:t>１段階</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pPr>
                      <a:r>
                        <a:rPr kumimoji="1" lang="ja-JP" altLang="en-US" sz="900" dirty="0">
                          <a:solidFill>
                            <a:schemeClr val="tx1"/>
                          </a:solidFill>
                        </a:rPr>
                        <a:t>２段階</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pPr>
                      <a:r>
                        <a:rPr kumimoji="1" lang="ja-JP" altLang="en-US" sz="900" dirty="0">
                          <a:solidFill>
                            <a:schemeClr val="tx1"/>
                          </a:solidFill>
                        </a:rPr>
                        <a:t>３段階</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37589"/>
                  </a:ext>
                </a:extLst>
              </a:tr>
              <a:tr h="285980">
                <a:tc>
                  <a:txBody>
                    <a:bodyPr/>
                    <a:lstStyle/>
                    <a:p>
                      <a:pPr>
                        <a:lnSpc>
                          <a:spcPts val="1100"/>
                        </a:lnSpc>
                      </a:pPr>
                      <a:endParaRPr kumimoji="1" lang="ja-JP" altLang="en-US" sz="9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100"/>
                        </a:lnSpc>
                      </a:pPr>
                      <a:r>
                        <a:rPr kumimoji="1" lang="ja-JP" altLang="en-US" sz="800" b="1" dirty="0">
                          <a:solidFill>
                            <a:schemeClr val="tx1"/>
                          </a:solidFill>
                        </a:rPr>
                        <a:t>知・義</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1100"/>
                        </a:lnSpc>
                      </a:pPr>
                      <a:r>
                        <a:rPr kumimoji="1" lang="ja-JP" altLang="en-US" sz="700" b="1" spc="-100" baseline="0" dirty="0">
                          <a:solidFill>
                            <a:schemeClr val="tx1"/>
                          </a:solidFill>
                        </a:rPr>
                        <a:t>思･判･表</a:t>
                      </a:r>
                      <a:endParaRPr kumimoji="1" lang="en-US" altLang="ja-JP" sz="700" b="1" spc="-100" baseline="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b="1" dirty="0">
                          <a:solidFill>
                            <a:schemeClr val="tx1"/>
                          </a:solidFill>
                        </a:rPr>
                        <a:t>学び</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b="1" dirty="0">
                          <a:solidFill>
                            <a:schemeClr val="tx1"/>
                          </a:solidFill>
                        </a:rPr>
                        <a:t>知・義</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1100"/>
                        </a:lnSpc>
                      </a:pPr>
                      <a:r>
                        <a:rPr kumimoji="1" lang="ja-JP" altLang="en-US" sz="700" b="1" spc="-100" baseline="0" dirty="0">
                          <a:solidFill>
                            <a:schemeClr val="tx1"/>
                          </a:solidFill>
                        </a:rPr>
                        <a:t>思･判･表</a:t>
                      </a:r>
                      <a:endParaRPr kumimoji="1" lang="en-US" altLang="ja-JP" sz="700" b="1" spc="-100" baseline="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b="1" dirty="0">
                          <a:solidFill>
                            <a:schemeClr val="tx1"/>
                          </a:solidFill>
                        </a:rPr>
                        <a:t>学び</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b="1" dirty="0">
                          <a:solidFill>
                            <a:schemeClr val="tx1"/>
                          </a:solidFill>
                        </a:rPr>
                        <a:t>知・義</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1100"/>
                        </a:lnSpc>
                      </a:pPr>
                      <a:r>
                        <a:rPr kumimoji="1" lang="ja-JP" altLang="en-US" sz="700" b="1" spc="-100" baseline="0" dirty="0">
                          <a:solidFill>
                            <a:schemeClr val="tx1"/>
                          </a:solidFill>
                        </a:rPr>
                        <a:t>思･判･表</a:t>
                      </a:r>
                      <a:endParaRPr kumimoji="1" lang="en-US" altLang="ja-JP" sz="700" b="1" spc="-100" baseline="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b="1" dirty="0">
                          <a:solidFill>
                            <a:schemeClr val="tx1"/>
                          </a:solidFill>
                        </a:rPr>
                        <a:t>学び</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128380"/>
                  </a:ext>
                </a:extLst>
              </a:tr>
              <a:tr h="285980">
                <a:tc>
                  <a:txBody>
                    <a:bodyPr/>
                    <a:lstStyle/>
                    <a:p>
                      <a:pPr algn="ctr">
                        <a:lnSpc>
                          <a:spcPts val="1100"/>
                        </a:lnSpc>
                      </a:pPr>
                      <a:r>
                        <a:rPr kumimoji="1" lang="ja-JP" altLang="en-US" sz="800" b="1" dirty="0">
                          <a:solidFill>
                            <a:schemeClr val="tx1"/>
                          </a:solidFill>
                        </a:rPr>
                        <a:t>Ａさん</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621891"/>
                  </a:ext>
                </a:extLst>
              </a:tr>
              <a:tr h="285980">
                <a:tc>
                  <a:txBody>
                    <a:bodyPr/>
                    <a:lstStyle/>
                    <a:p>
                      <a:pPr algn="ctr">
                        <a:lnSpc>
                          <a:spcPts val="1100"/>
                        </a:lnSpc>
                      </a:pPr>
                      <a:r>
                        <a:rPr kumimoji="1" lang="ja-JP" altLang="en-US" sz="800" b="1" dirty="0">
                          <a:solidFill>
                            <a:schemeClr val="tx1"/>
                          </a:solidFill>
                        </a:rPr>
                        <a:t>Ｂさん</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127473"/>
                  </a:ext>
                </a:extLst>
              </a:tr>
              <a:tr h="285980">
                <a:tc>
                  <a:txBody>
                    <a:bodyPr/>
                    <a:lstStyle/>
                    <a:p>
                      <a:pPr algn="ctr">
                        <a:lnSpc>
                          <a:spcPts val="1100"/>
                        </a:lnSpc>
                      </a:pPr>
                      <a:r>
                        <a:rPr kumimoji="1" lang="ja-JP" altLang="en-US" sz="800" b="1" dirty="0">
                          <a:solidFill>
                            <a:schemeClr val="tx1"/>
                          </a:solidFill>
                        </a:rPr>
                        <a:t>Ｃさん</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416781"/>
                  </a:ext>
                </a:extLst>
              </a:tr>
              <a:tr h="285980">
                <a:tc>
                  <a:txBody>
                    <a:bodyPr/>
                    <a:lstStyle/>
                    <a:p>
                      <a:pPr algn="ctr">
                        <a:lnSpc>
                          <a:spcPts val="1100"/>
                        </a:lnSpc>
                      </a:pPr>
                      <a:r>
                        <a:rPr kumimoji="1" lang="ja-JP" altLang="en-US" sz="800" b="1" dirty="0">
                          <a:solidFill>
                            <a:schemeClr val="tx1"/>
                          </a:solidFill>
                        </a:rPr>
                        <a:t>Ｄさｎ</a:t>
                      </a: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800" dirty="0"/>
                        <a:t>●</a:t>
                      </a: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238729"/>
                  </a:ext>
                </a:extLst>
              </a:tr>
            </a:tbl>
          </a:graphicData>
        </a:graphic>
      </p:graphicFrame>
      <p:grpSp>
        <p:nvGrpSpPr>
          <p:cNvPr id="3" name="グループ化 2">
            <a:extLst>
              <a:ext uri="{FF2B5EF4-FFF2-40B4-BE49-F238E27FC236}">
                <a16:creationId xmlns:a16="http://schemas.microsoft.com/office/drawing/2014/main" id="{F4CD61CF-9457-03B8-FC95-107780EDAE7A}"/>
              </a:ext>
            </a:extLst>
          </p:cNvPr>
          <p:cNvGrpSpPr/>
          <p:nvPr/>
        </p:nvGrpSpPr>
        <p:grpSpPr>
          <a:xfrm>
            <a:off x="122380" y="1037079"/>
            <a:ext cx="5575805" cy="2294741"/>
            <a:chOff x="228591" y="1184528"/>
            <a:chExt cx="6040458" cy="2485969"/>
          </a:xfrm>
        </p:grpSpPr>
        <p:sp>
          <p:nvSpPr>
            <p:cNvPr id="44" name="Google Shape;88;p1"/>
            <p:cNvSpPr/>
            <p:nvPr/>
          </p:nvSpPr>
          <p:spPr>
            <a:xfrm>
              <a:off x="228591" y="1184528"/>
              <a:ext cx="2918638" cy="303301"/>
            </a:xfrm>
            <a:prstGeom prst="homePlate">
              <a:avLst>
                <a:gd name="adj" fmla="val 50000"/>
              </a:avLst>
            </a:prstGeom>
            <a:noFill/>
            <a:ln w="12700" cap="flat" cmpd="sng">
              <a:noFill/>
              <a:prstDash val="solid"/>
              <a:miter lim="800000"/>
              <a:headEnd type="none" w="sm" len="sm"/>
              <a:tailEnd type="none" w="sm" len="sm"/>
            </a:ln>
          </p:spPr>
          <p:txBody>
            <a:bodyPr spcFirstLastPara="1" wrap="square" lIns="84392" tIns="42185" rIns="84392" bIns="42185" anchor="ctr" anchorCtr="0">
              <a:noAutofit/>
            </a:bodyPr>
            <a:lstStyle/>
            <a:p>
              <a:pPr defTabSz="844083">
                <a:lnSpc>
                  <a:spcPts val="2769"/>
                </a:lnSpc>
                <a:buClr>
                  <a:srgbClr val="000000"/>
                </a:buClr>
                <a:defRPr/>
              </a:pPr>
              <a:r>
                <a:rPr lang="ja-JP" altLang="en-US" sz="1600" b="1" kern="0" dirty="0">
                  <a:latin typeface="UD デジタル 教科書体 NP-B" panose="02020700000000000000" pitchFamily="18" charset="-128"/>
                  <a:ea typeface="UD デジタル 教科書体 NP-B" panose="02020700000000000000" pitchFamily="18" charset="-128"/>
                  <a:cs typeface="Arial"/>
                  <a:sym typeface="Arial"/>
                </a:rPr>
                <a:t>□学びの履歴の把握</a:t>
              </a:r>
              <a:endParaRPr lang="en-US" altLang="ja-JP" sz="1600" b="1" kern="0" dirty="0">
                <a:latin typeface="UD デジタル 教科書体 NP-B" panose="02020700000000000000" pitchFamily="18" charset="-128"/>
                <a:ea typeface="UD デジタル 教科書体 NP-B" panose="02020700000000000000" pitchFamily="18" charset="-128"/>
                <a:cs typeface="Arial"/>
                <a:sym typeface="Arial"/>
              </a:endParaRPr>
            </a:p>
          </p:txBody>
        </p:sp>
        <p:cxnSp>
          <p:nvCxnSpPr>
            <p:cNvPr id="4" name="直線矢印コネクタ 3"/>
            <p:cNvCxnSpPr>
              <a:cxnSpLocks/>
              <a:stCxn id="5" idx="4"/>
              <a:endCxn id="28" idx="0"/>
            </p:cNvCxnSpPr>
            <p:nvPr/>
          </p:nvCxnSpPr>
          <p:spPr>
            <a:xfrm flipH="1">
              <a:off x="1883154" y="2398400"/>
              <a:ext cx="3557896" cy="1262843"/>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 name="楕円 4"/>
            <p:cNvSpPr/>
            <p:nvPr/>
          </p:nvSpPr>
          <p:spPr>
            <a:xfrm>
              <a:off x="4613049" y="2116591"/>
              <a:ext cx="1656000" cy="2818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1" name="楕円 40"/>
            <p:cNvSpPr/>
            <p:nvPr/>
          </p:nvSpPr>
          <p:spPr>
            <a:xfrm>
              <a:off x="4611596" y="3022783"/>
              <a:ext cx="1116000" cy="2818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45" name="直線矢印コネクタ 44"/>
            <p:cNvCxnSpPr>
              <a:cxnSpLocks/>
              <a:stCxn id="41" idx="4"/>
            </p:cNvCxnSpPr>
            <p:nvPr/>
          </p:nvCxnSpPr>
          <p:spPr>
            <a:xfrm flipH="1">
              <a:off x="2340868" y="3304591"/>
              <a:ext cx="2828728" cy="365906"/>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cxnSpLocks/>
              <a:stCxn id="50" idx="6"/>
              <a:endCxn id="23" idx="0"/>
            </p:cNvCxnSpPr>
            <p:nvPr/>
          </p:nvCxnSpPr>
          <p:spPr>
            <a:xfrm>
              <a:off x="2082088" y="2598133"/>
              <a:ext cx="2753005" cy="1065107"/>
            </a:xfrm>
            <a:prstGeom prst="straightConnector1">
              <a:avLst/>
            </a:prstGeom>
            <a:ln w="28575">
              <a:solidFill>
                <a:schemeClr val="accent5"/>
              </a:solidFill>
              <a:tailEnd type="triangle"/>
            </a:ln>
            <a:effectLst/>
          </p:spPr>
          <p:style>
            <a:lnRef idx="1">
              <a:schemeClr val="accent1"/>
            </a:lnRef>
            <a:fillRef idx="0">
              <a:schemeClr val="accent1"/>
            </a:fillRef>
            <a:effectRef idx="0">
              <a:schemeClr val="accent1"/>
            </a:effectRef>
            <a:fontRef idx="minor">
              <a:schemeClr val="tx1"/>
            </a:fontRef>
          </p:style>
        </p:cxnSp>
        <p:sp>
          <p:nvSpPr>
            <p:cNvPr id="50" name="楕円 49"/>
            <p:cNvSpPr/>
            <p:nvPr/>
          </p:nvSpPr>
          <p:spPr>
            <a:xfrm>
              <a:off x="1002088" y="2457228"/>
              <a:ext cx="1080000" cy="28180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2" name="楕円 51"/>
            <p:cNvSpPr/>
            <p:nvPr/>
          </p:nvSpPr>
          <p:spPr>
            <a:xfrm>
              <a:off x="1522907" y="2736829"/>
              <a:ext cx="1188000" cy="28180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53" name="直線矢印コネクタ 52"/>
            <p:cNvCxnSpPr>
              <a:cxnSpLocks/>
            </p:cNvCxnSpPr>
            <p:nvPr/>
          </p:nvCxnSpPr>
          <p:spPr>
            <a:xfrm>
              <a:off x="2009653" y="3025032"/>
              <a:ext cx="2364630" cy="633859"/>
            </a:xfrm>
            <a:prstGeom prst="straightConnector1">
              <a:avLst/>
            </a:prstGeom>
            <a:ln w="28575">
              <a:solidFill>
                <a:schemeClr val="accent5"/>
              </a:solidFill>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8B0D4A9C-5FBA-2024-91DF-7D8B0B3AEED7}"/>
              </a:ext>
            </a:extLst>
          </p:cNvPr>
          <p:cNvGrpSpPr/>
          <p:nvPr/>
        </p:nvGrpSpPr>
        <p:grpSpPr>
          <a:xfrm>
            <a:off x="113492" y="3034332"/>
            <a:ext cx="5565729" cy="1415051"/>
            <a:chOff x="122950" y="2121839"/>
            <a:chExt cx="6029539" cy="1532972"/>
          </a:xfrm>
        </p:grpSpPr>
        <p:grpSp>
          <p:nvGrpSpPr>
            <p:cNvPr id="12" name="グループ化 11">
              <a:extLst>
                <a:ext uri="{FF2B5EF4-FFF2-40B4-BE49-F238E27FC236}">
                  <a16:creationId xmlns:a16="http://schemas.microsoft.com/office/drawing/2014/main" id="{1D7364CC-8D40-0813-B936-73A322E2CF92}"/>
                </a:ext>
              </a:extLst>
            </p:cNvPr>
            <p:cNvGrpSpPr/>
            <p:nvPr/>
          </p:nvGrpSpPr>
          <p:grpSpPr>
            <a:xfrm>
              <a:off x="122950" y="2121839"/>
              <a:ext cx="6029539" cy="1532972"/>
              <a:chOff x="104115" y="3213767"/>
              <a:chExt cx="6029539" cy="1532972"/>
            </a:xfrm>
          </p:grpSpPr>
          <p:sp>
            <p:nvSpPr>
              <p:cNvPr id="28" name="四角形: 角を丸くする 1">
                <a:extLst>
                  <a:ext uri="{FF2B5EF4-FFF2-40B4-BE49-F238E27FC236}">
                    <a16:creationId xmlns:a16="http://schemas.microsoft.com/office/drawing/2014/main" id="{D2BA1CE3-3403-46F1-E616-6E332BB7757F}"/>
                  </a:ext>
                </a:extLst>
              </p:cNvPr>
              <p:cNvSpPr/>
              <p:nvPr/>
            </p:nvSpPr>
            <p:spPr>
              <a:xfrm>
                <a:off x="508306" y="3526791"/>
                <a:ext cx="2520000" cy="619558"/>
              </a:xfrm>
              <a:prstGeom prst="roundRect">
                <a:avLst/>
              </a:prstGeom>
              <a:solidFill>
                <a:srgbClr val="FFCC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A</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a:t>
                </a: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D</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の目標</a:t>
                </a:r>
                <a:endParaRPr lang="en-US" altLang="ja-JP" sz="1662"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３段階</a:t>
                </a: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a:t>
                </a:r>
                <a:endParaRPr lang="ja-JP" altLang="en-US" sz="1662" dirty="0">
                  <a:solidFill>
                    <a:schemeClr val="tx1"/>
                  </a:solidFill>
                  <a:latin typeface="UD デジタル 教科書体 NP-B" panose="02020700000000000000" pitchFamily="18" charset="-128"/>
                  <a:ea typeface="UD デジタル 教科書体 NP-B" panose="02020700000000000000" pitchFamily="18" charset="-128"/>
                </a:endParaRPr>
              </a:p>
            </p:txBody>
          </p:sp>
          <p:grpSp>
            <p:nvGrpSpPr>
              <p:cNvPr id="29" name="グループ化 28">
                <a:extLst>
                  <a:ext uri="{FF2B5EF4-FFF2-40B4-BE49-F238E27FC236}">
                    <a16:creationId xmlns:a16="http://schemas.microsoft.com/office/drawing/2014/main" id="{41ADC704-D81C-D591-8F10-F8255A1AEFEB}"/>
                  </a:ext>
                </a:extLst>
              </p:cNvPr>
              <p:cNvGrpSpPr/>
              <p:nvPr/>
            </p:nvGrpSpPr>
            <p:grpSpPr>
              <a:xfrm>
                <a:off x="104115" y="3213767"/>
                <a:ext cx="6029539" cy="1532972"/>
                <a:chOff x="104115" y="3213767"/>
                <a:chExt cx="6029539" cy="1532972"/>
              </a:xfrm>
            </p:grpSpPr>
            <p:sp>
              <p:nvSpPr>
                <p:cNvPr id="31" name="Google Shape;88;p1">
                  <a:extLst>
                    <a:ext uri="{FF2B5EF4-FFF2-40B4-BE49-F238E27FC236}">
                      <a16:creationId xmlns:a16="http://schemas.microsoft.com/office/drawing/2014/main" id="{C74514F1-01F7-A625-3C5E-359063290918}"/>
                    </a:ext>
                  </a:extLst>
                </p:cNvPr>
                <p:cNvSpPr/>
                <p:nvPr/>
              </p:nvSpPr>
              <p:spPr>
                <a:xfrm>
                  <a:off x="188983" y="3213767"/>
                  <a:ext cx="5944671" cy="379872"/>
                </a:xfrm>
                <a:prstGeom prst="homePlate">
                  <a:avLst>
                    <a:gd name="adj" fmla="val 50000"/>
                  </a:avLst>
                </a:prstGeom>
                <a:noFill/>
                <a:ln w="12700" cap="flat" cmpd="sng">
                  <a:noFill/>
                  <a:prstDash val="solid"/>
                  <a:miter lim="800000"/>
                  <a:headEnd type="none" w="sm" len="sm"/>
                  <a:tailEnd type="none" w="sm" len="sm"/>
                </a:ln>
              </p:spPr>
              <p:txBody>
                <a:bodyPr spcFirstLastPara="1" wrap="square" lIns="84392" tIns="42185" rIns="84392" bIns="42185" anchor="ctr" anchorCtr="0">
                  <a:noAutofit/>
                </a:bodyPr>
                <a:lstStyle/>
                <a:p>
                  <a:pPr defTabSz="844083">
                    <a:lnSpc>
                      <a:spcPts val="2769"/>
                    </a:lnSpc>
                    <a:buClr>
                      <a:srgbClr val="000000"/>
                    </a:buClr>
                    <a:defRPr/>
                  </a:pPr>
                  <a:endParaRPr lang="en-US" altLang="ja-JP" sz="1477" b="1" kern="0" dirty="0">
                    <a:latin typeface="UD デジタル 教科書体 NP-B" panose="02020700000000000000" pitchFamily="18" charset="-128"/>
                    <a:ea typeface="UD デジタル 教科書体 NP-B" panose="02020700000000000000" pitchFamily="18" charset="-128"/>
                    <a:cs typeface="Arial"/>
                    <a:sym typeface="Arial"/>
                  </a:endParaRPr>
                </a:p>
              </p:txBody>
            </p:sp>
            <p:sp>
              <p:nvSpPr>
                <p:cNvPr id="33" name="Google Shape;88;p1">
                  <a:extLst>
                    <a:ext uri="{FF2B5EF4-FFF2-40B4-BE49-F238E27FC236}">
                      <a16:creationId xmlns:a16="http://schemas.microsoft.com/office/drawing/2014/main" id="{E5A3B18D-5FF9-AD8C-49E9-A892163FA6E5}"/>
                    </a:ext>
                  </a:extLst>
                </p:cNvPr>
                <p:cNvSpPr/>
                <p:nvPr/>
              </p:nvSpPr>
              <p:spPr>
                <a:xfrm>
                  <a:off x="104115" y="4366867"/>
                  <a:ext cx="3393609" cy="379872"/>
                </a:xfrm>
                <a:prstGeom prst="homePlate">
                  <a:avLst>
                    <a:gd name="adj" fmla="val 50000"/>
                  </a:avLst>
                </a:prstGeom>
                <a:noFill/>
                <a:ln w="12700" cap="flat" cmpd="sng">
                  <a:noFill/>
                  <a:prstDash val="solid"/>
                  <a:miter lim="800000"/>
                  <a:headEnd type="none" w="sm" len="sm"/>
                  <a:tailEnd type="none" w="sm" len="sm"/>
                </a:ln>
              </p:spPr>
              <p:txBody>
                <a:bodyPr spcFirstLastPara="1" wrap="square" lIns="84392" tIns="42185" rIns="84392" bIns="42185" anchor="ctr" anchorCtr="0">
                  <a:noAutofit/>
                </a:bodyPr>
                <a:lstStyle/>
                <a:p>
                  <a:pPr defTabSz="844083">
                    <a:lnSpc>
                      <a:spcPts val="2769"/>
                    </a:lnSpc>
                    <a:buClr>
                      <a:srgbClr val="000000"/>
                    </a:buClr>
                    <a:defRPr/>
                  </a:pPr>
                  <a:r>
                    <a:rPr lang="ja-JP" altLang="en-US" sz="1600" b="1" kern="0" dirty="0">
                      <a:latin typeface="UD デジタル 教科書体 NP-B" panose="02020700000000000000" pitchFamily="18" charset="-128"/>
                      <a:ea typeface="UD デジタル 教科書体 NP-B" panose="02020700000000000000" pitchFamily="18" charset="-128"/>
                      <a:cs typeface="Arial"/>
                      <a:sym typeface="Arial"/>
                    </a:rPr>
                    <a:t>□評価規準</a:t>
                  </a:r>
                  <a:endParaRPr lang="en-US" altLang="ja-JP" sz="1600" b="1" kern="0" dirty="0">
                    <a:latin typeface="UD デジタル 教科書体 NP-B" panose="02020700000000000000" pitchFamily="18" charset="-128"/>
                    <a:ea typeface="UD デジタル 教科書体 NP-B" panose="02020700000000000000" pitchFamily="18" charset="-128"/>
                    <a:cs typeface="Arial"/>
                    <a:sym typeface="Arial"/>
                  </a:endParaRPr>
                </a:p>
              </p:txBody>
            </p:sp>
            <p:sp>
              <p:nvSpPr>
                <p:cNvPr id="34" name="下矢印 18">
                  <a:extLst>
                    <a:ext uri="{FF2B5EF4-FFF2-40B4-BE49-F238E27FC236}">
                      <a16:creationId xmlns:a16="http://schemas.microsoft.com/office/drawing/2014/main" id="{4FD85915-CD45-9197-BFD1-C1795F5C0415}"/>
                    </a:ext>
                  </a:extLst>
                </p:cNvPr>
                <p:cNvSpPr/>
                <p:nvPr/>
              </p:nvSpPr>
              <p:spPr>
                <a:xfrm>
                  <a:off x="1394963" y="4346709"/>
                  <a:ext cx="842470" cy="268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grpSp>
        <p:pic>
          <p:nvPicPr>
            <p:cNvPr id="20" name="Picture 2" descr="ソース画像を表示">
              <a:extLst>
                <a:ext uri="{FF2B5EF4-FFF2-40B4-BE49-F238E27FC236}">
                  <a16:creationId xmlns:a16="http://schemas.microsoft.com/office/drawing/2014/main" id="{717DAB5E-859D-E444-F777-9621F9C5E3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95" y="2374192"/>
              <a:ext cx="344986" cy="4698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ソース画像を表示">
              <a:extLst>
                <a:ext uri="{FF2B5EF4-FFF2-40B4-BE49-F238E27FC236}">
                  <a16:creationId xmlns:a16="http://schemas.microsoft.com/office/drawing/2014/main" id="{85D637D8-0B26-114D-ABA9-B1B4A00D04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8389" y="2372333"/>
              <a:ext cx="471754" cy="471754"/>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角を丸くする 1">
              <a:extLst>
                <a:ext uri="{FF2B5EF4-FFF2-40B4-BE49-F238E27FC236}">
                  <a16:creationId xmlns:a16="http://schemas.microsoft.com/office/drawing/2014/main" id="{5E385675-169E-D618-21BC-FE74F732FA07}"/>
                </a:ext>
              </a:extLst>
            </p:cNvPr>
            <p:cNvSpPr/>
            <p:nvPr/>
          </p:nvSpPr>
          <p:spPr>
            <a:xfrm>
              <a:off x="3479079" y="2436860"/>
              <a:ext cx="2520000" cy="610433"/>
            </a:xfrm>
            <a:prstGeom prst="roundRect">
              <a:avLst/>
            </a:prstGeom>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a:t>
              </a: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C</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の目標</a:t>
              </a:r>
              <a:endParaRPr lang="en-US" altLang="ja-JP" sz="1662"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1662" dirty="0">
                  <a:solidFill>
                    <a:schemeClr val="tx1"/>
                  </a:solidFill>
                  <a:latin typeface="UD デジタル 教科書体 NP-B" panose="02020700000000000000" pitchFamily="18" charset="-128"/>
                  <a:ea typeface="UD デジタル 教科書体 NP-B" panose="02020700000000000000" pitchFamily="18" charset="-128"/>
                </a:rPr>
                <a:t>１段階</a:t>
              </a:r>
              <a:r>
                <a:rPr lang="en-US" altLang="ja-JP" sz="1662" dirty="0">
                  <a:solidFill>
                    <a:schemeClr val="tx1"/>
                  </a:solidFill>
                  <a:latin typeface="UD デジタル 教科書体 NP-B" panose="02020700000000000000" pitchFamily="18" charset="-128"/>
                  <a:ea typeface="UD デジタル 教科書体 NP-B" panose="02020700000000000000" pitchFamily="18" charset="-128"/>
                </a:rPr>
                <a:t>】</a:t>
              </a:r>
              <a:endParaRPr lang="ja-JP" altLang="en-US" sz="1662"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4" name="下矢印 42">
              <a:extLst>
                <a:ext uri="{FF2B5EF4-FFF2-40B4-BE49-F238E27FC236}">
                  <a16:creationId xmlns:a16="http://schemas.microsoft.com/office/drawing/2014/main" id="{589C590C-7EF3-6B98-A80E-C72EE1583FBB}"/>
                </a:ext>
              </a:extLst>
            </p:cNvPr>
            <p:cNvSpPr/>
            <p:nvPr/>
          </p:nvSpPr>
          <p:spPr>
            <a:xfrm>
              <a:off x="4413412" y="3268344"/>
              <a:ext cx="842470" cy="268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5" name="Picture 10" descr="ソース画像を表示">
              <a:extLst>
                <a:ext uri="{FF2B5EF4-FFF2-40B4-BE49-F238E27FC236}">
                  <a16:creationId xmlns:a16="http://schemas.microsoft.com/office/drawing/2014/main" id="{FC3ECFFB-9E78-C3AE-43CE-AE28443DFB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6606" y="2400787"/>
              <a:ext cx="369156" cy="4433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ソース画像を表示">
              <a:extLst>
                <a:ext uri="{FF2B5EF4-FFF2-40B4-BE49-F238E27FC236}">
                  <a16:creationId xmlns:a16="http://schemas.microsoft.com/office/drawing/2014/main" id="{6695B46C-076E-D397-233F-8349436A59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971" y="2362870"/>
              <a:ext cx="428386" cy="492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a:extLst>
              <a:ext uri="{FF2B5EF4-FFF2-40B4-BE49-F238E27FC236}">
                <a16:creationId xmlns:a16="http://schemas.microsoft.com/office/drawing/2014/main" id="{1006B257-84EA-5C18-000B-D3F87D197D23}"/>
              </a:ext>
            </a:extLst>
          </p:cNvPr>
          <p:cNvGrpSpPr/>
          <p:nvPr/>
        </p:nvGrpSpPr>
        <p:grpSpPr>
          <a:xfrm>
            <a:off x="5703791" y="1260294"/>
            <a:ext cx="3398375" cy="5161769"/>
            <a:chOff x="5603568" y="1607627"/>
            <a:chExt cx="3398375" cy="5161769"/>
          </a:xfrm>
        </p:grpSpPr>
        <p:grpSp>
          <p:nvGrpSpPr>
            <p:cNvPr id="9" name="グループ化 8">
              <a:extLst>
                <a:ext uri="{FF2B5EF4-FFF2-40B4-BE49-F238E27FC236}">
                  <a16:creationId xmlns:a16="http://schemas.microsoft.com/office/drawing/2014/main" id="{5892CAE8-4FFE-73BF-B217-A368A638B8B1}"/>
                </a:ext>
              </a:extLst>
            </p:cNvPr>
            <p:cNvGrpSpPr/>
            <p:nvPr/>
          </p:nvGrpSpPr>
          <p:grpSpPr>
            <a:xfrm>
              <a:off x="5603568" y="3510181"/>
              <a:ext cx="3160795" cy="2115599"/>
              <a:chOff x="6072509" y="4030202"/>
              <a:chExt cx="3424195" cy="2291904"/>
            </a:xfrm>
          </p:grpSpPr>
          <p:grpSp>
            <p:nvGrpSpPr>
              <p:cNvPr id="61" name="グループ化 60">
                <a:extLst>
                  <a:ext uri="{FF2B5EF4-FFF2-40B4-BE49-F238E27FC236}">
                    <a16:creationId xmlns:a16="http://schemas.microsoft.com/office/drawing/2014/main" id="{C246DEDA-4D82-F795-58B8-2281E58C78B0}"/>
                  </a:ext>
                </a:extLst>
              </p:cNvPr>
              <p:cNvGrpSpPr/>
              <p:nvPr/>
            </p:nvGrpSpPr>
            <p:grpSpPr>
              <a:xfrm>
                <a:off x="6072509" y="4030202"/>
                <a:ext cx="3395584" cy="1491698"/>
                <a:chOff x="6072509" y="4191167"/>
                <a:chExt cx="3395584" cy="1491698"/>
              </a:xfrm>
            </p:grpSpPr>
            <p:sp>
              <p:nvSpPr>
                <p:cNvPr id="2" name="テキスト ボックス 1"/>
                <p:cNvSpPr txBox="1"/>
                <p:nvPr/>
              </p:nvSpPr>
              <p:spPr>
                <a:xfrm>
                  <a:off x="6432859" y="4844303"/>
                  <a:ext cx="3035234" cy="838562"/>
                </a:xfrm>
                <a:prstGeom prst="rect">
                  <a:avLst/>
                </a:prstGeom>
                <a:noFill/>
              </p:spPr>
              <p:txBody>
                <a:bodyPr wrap="square" rtlCol="0">
                  <a:spAutoFit/>
                </a:bodyPr>
                <a:lstStyle/>
                <a:p>
                  <a:pPr algn="just"/>
                  <a:r>
                    <a:rPr lang="ja-JP" altLang="en-US" sz="2215" dirty="0">
                      <a:latin typeface="UD デジタル 教科書体 NK-B" panose="02020700000000000000" pitchFamily="18" charset="-128"/>
                      <a:ea typeface="UD デジタル 教科書体 NK-B" panose="02020700000000000000" pitchFamily="18" charset="-128"/>
                    </a:rPr>
                    <a:t>実態に応じた目標と評価規準の設定</a:t>
                  </a:r>
                </a:p>
              </p:txBody>
            </p:sp>
            <p:sp>
              <p:nvSpPr>
                <p:cNvPr id="47" name="矢印: 左 67">
                  <a:extLst>
                    <a:ext uri="{FF2B5EF4-FFF2-40B4-BE49-F238E27FC236}">
                      <a16:creationId xmlns:a16="http://schemas.microsoft.com/office/drawing/2014/main" id="{519878D9-DADC-E871-7582-57707FF7DEB8}"/>
                    </a:ext>
                  </a:extLst>
                </p:cNvPr>
                <p:cNvSpPr/>
                <p:nvPr/>
              </p:nvSpPr>
              <p:spPr>
                <a:xfrm>
                  <a:off x="6072509" y="4191167"/>
                  <a:ext cx="3395584" cy="772803"/>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46" dirty="0">
                      <a:latin typeface="UD デジタル 教科書体 NP-B" panose="02020700000000000000" pitchFamily="18" charset="-128"/>
                      <a:ea typeface="UD デジタル 教科書体 NP-B" panose="02020700000000000000" pitchFamily="18" charset="-128"/>
                    </a:rPr>
                    <a:t> ポイント２</a:t>
                  </a:r>
                </a:p>
              </p:txBody>
            </p:sp>
          </p:grpSp>
          <p:sp>
            <p:nvSpPr>
              <p:cNvPr id="57" name="角丸四角形吹き出し 56"/>
              <p:cNvSpPr/>
              <p:nvPr/>
            </p:nvSpPr>
            <p:spPr>
              <a:xfrm>
                <a:off x="6385687" y="5570882"/>
                <a:ext cx="3111017" cy="751224"/>
              </a:xfrm>
              <a:prstGeom prst="wedgeRoundRectCallout">
                <a:avLst>
                  <a:gd name="adj1" fmla="val -62073"/>
                  <a:gd name="adj2" fmla="val -501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ja-JP" altLang="en-US" sz="1477" dirty="0">
                    <a:solidFill>
                      <a:schemeClr val="tx1"/>
                    </a:solidFill>
                  </a:rPr>
                  <a:t>　</a:t>
                </a:r>
                <a:r>
                  <a:rPr lang="ja-JP" altLang="en-US" sz="1292" dirty="0">
                    <a:solidFill>
                      <a:schemeClr val="tx1"/>
                    </a:solidFill>
                  </a:rPr>
                  <a:t>一人一人の実態に応じて、個別または小集団ごとに目標や評価規準を設定します。</a:t>
                </a:r>
                <a:endParaRPr lang="ja-JP" altLang="en-US" sz="1477" dirty="0">
                  <a:solidFill>
                    <a:schemeClr val="tx1"/>
                  </a:solidFill>
                </a:endParaRPr>
              </a:p>
            </p:txBody>
          </p:sp>
        </p:grpSp>
        <p:grpSp>
          <p:nvGrpSpPr>
            <p:cNvPr id="14" name="グループ化 13">
              <a:extLst>
                <a:ext uri="{FF2B5EF4-FFF2-40B4-BE49-F238E27FC236}">
                  <a16:creationId xmlns:a16="http://schemas.microsoft.com/office/drawing/2014/main" id="{6C7160B2-ED40-D214-E3DC-DA75B63F4734}"/>
                </a:ext>
              </a:extLst>
            </p:cNvPr>
            <p:cNvGrpSpPr/>
            <p:nvPr/>
          </p:nvGrpSpPr>
          <p:grpSpPr>
            <a:xfrm>
              <a:off x="5605395" y="1607627"/>
              <a:ext cx="3308802" cy="1912646"/>
              <a:chOff x="6072509" y="1301098"/>
              <a:chExt cx="3584534" cy="2072033"/>
            </a:xfrm>
          </p:grpSpPr>
          <p:grpSp>
            <p:nvGrpSpPr>
              <p:cNvPr id="7" name="グループ化 6"/>
              <p:cNvGrpSpPr/>
              <p:nvPr/>
            </p:nvGrpSpPr>
            <p:grpSpPr>
              <a:xfrm>
                <a:off x="6072509" y="1301098"/>
                <a:ext cx="3584534" cy="1432907"/>
                <a:chOff x="6072509" y="2101329"/>
                <a:chExt cx="3584534" cy="1432907"/>
              </a:xfrm>
            </p:grpSpPr>
            <p:sp>
              <p:nvSpPr>
                <p:cNvPr id="30" name="矢印: 左 64">
                  <a:extLst>
                    <a:ext uri="{FF2B5EF4-FFF2-40B4-BE49-F238E27FC236}">
                      <a16:creationId xmlns:a16="http://schemas.microsoft.com/office/drawing/2014/main" id="{3475805E-8C90-1458-B84C-5E8A4B517F65}"/>
                    </a:ext>
                  </a:extLst>
                </p:cNvPr>
                <p:cNvSpPr/>
                <p:nvPr/>
              </p:nvSpPr>
              <p:spPr>
                <a:xfrm>
                  <a:off x="6072509" y="2101329"/>
                  <a:ext cx="3395584" cy="7572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46" dirty="0">
                      <a:latin typeface="UD デジタル 教科書体 NP-B" panose="02020700000000000000" pitchFamily="18" charset="-128"/>
                      <a:ea typeface="UD デジタル 教科書体 NP-B" panose="02020700000000000000" pitchFamily="18" charset="-128"/>
                    </a:rPr>
                    <a:t> </a:t>
                  </a:r>
                  <a:r>
                    <a:rPr lang="ja-JP" altLang="en-US" sz="1846" dirty="0">
                      <a:solidFill>
                        <a:schemeClr val="bg1"/>
                      </a:solidFill>
                      <a:latin typeface="UD デジタル 教科書体 NP-B" panose="02020700000000000000" pitchFamily="18" charset="-128"/>
                      <a:ea typeface="UD デジタル 教科書体 NP-B" panose="02020700000000000000" pitchFamily="18" charset="-128"/>
                    </a:rPr>
                    <a:t>ポイント１</a:t>
                  </a:r>
                </a:p>
              </p:txBody>
            </p:sp>
            <p:sp>
              <p:nvSpPr>
                <p:cNvPr id="49" name="テキスト ボックス 48"/>
                <p:cNvSpPr txBox="1"/>
                <p:nvPr/>
              </p:nvSpPr>
              <p:spPr>
                <a:xfrm>
                  <a:off x="6444887" y="2695673"/>
                  <a:ext cx="3212156" cy="838563"/>
                </a:xfrm>
                <a:prstGeom prst="rect">
                  <a:avLst/>
                </a:prstGeom>
                <a:noFill/>
              </p:spPr>
              <p:txBody>
                <a:bodyPr wrap="square" rtlCol="0">
                  <a:spAutoFit/>
                </a:bodyPr>
                <a:lstStyle/>
                <a:p>
                  <a:r>
                    <a:rPr lang="ja-JP" altLang="en-US" sz="2215" dirty="0">
                      <a:latin typeface="UD デジタル 教科書体 NK-B" panose="02020700000000000000" pitchFamily="18" charset="-128"/>
                      <a:ea typeface="UD デジタル 教科書体 NK-B" panose="02020700000000000000" pitchFamily="18" charset="-128"/>
                    </a:rPr>
                    <a:t>一人一人の学びの履歴の把握</a:t>
                  </a:r>
                </a:p>
              </p:txBody>
            </p:sp>
          </p:grpSp>
          <p:sp>
            <p:nvSpPr>
              <p:cNvPr id="56" name="角丸四角形吹き出し 55"/>
              <p:cNvSpPr/>
              <p:nvPr/>
            </p:nvSpPr>
            <p:spPr>
              <a:xfrm>
                <a:off x="6432859" y="2658524"/>
                <a:ext cx="3094462" cy="714607"/>
              </a:xfrm>
              <a:prstGeom prst="wedgeRoundRectCallout">
                <a:avLst>
                  <a:gd name="adj1" fmla="val -63301"/>
                  <a:gd name="adj2" fmla="val -4818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ja-JP" altLang="en-US" sz="1292" dirty="0">
                    <a:solidFill>
                      <a:schemeClr val="tx1"/>
                    </a:solidFill>
                  </a:rPr>
                  <a:t>　各段階の達成状況を把握することにより、単元を通して指導する内容を明確にすることができます。</a:t>
                </a:r>
              </a:p>
            </p:txBody>
          </p:sp>
        </p:grpSp>
        <p:grpSp>
          <p:nvGrpSpPr>
            <p:cNvPr id="36" name="グループ化 35">
              <a:extLst>
                <a:ext uri="{FF2B5EF4-FFF2-40B4-BE49-F238E27FC236}">
                  <a16:creationId xmlns:a16="http://schemas.microsoft.com/office/drawing/2014/main" id="{7FC0C431-6E24-0B12-7935-F14407F83413}"/>
                </a:ext>
              </a:extLst>
            </p:cNvPr>
            <p:cNvGrpSpPr/>
            <p:nvPr/>
          </p:nvGrpSpPr>
          <p:grpSpPr>
            <a:xfrm>
              <a:off x="5877422" y="5435494"/>
              <a:ext cx="3124521" cy="1333902"/>
              <a:chOff x="5877422" y="5435494"/>
              <a:chExt cx="3124521" cy="1333902"/>
            </a:xfrm>
          </p:grpSpPr>
          <p:sp>
            <p:nvSpPr>
              <p:cNvPr id="51" name="円形吹き出し 50"/>
              <p:cNvSpPr/>
              <p:nvPr/>
            </p:nvSpPr>
            <p:spPr>
              <a:xfrm>
                <a:off x="5877422" y="5684811"/>
                <a:ext cx="2468762" cy="980556"/>
              </a:xfrm>
              <a:prstGeom prst="wedgeEllipseCallout">
                <a:avLst>
                  <a:gd name="adj1" fmla="val 54964"/>
                  <a:gd name="adj2" fmla="val -1534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477"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テキスト ボックス 59"/>
              <p:cNvSpPr txBox="1"/>
              <p:nvPr/>
            </p:nvSpPr>
            <p:spPr>
              <a:xfrm>
                <a:off x="6076940" y="5822192"/>
                <a:ext cx="2180562" cy="774315"/>
              </a:xfrm>
              <a:prstGeom prst="rect">
                <a:avLst/>
              </a:prstGeom>
              <a:noFill/>
            </p:spPr>
            <p:txBody>
              <a:bodyPr wrap="square" rtlCol="0" anchor="ctr">
                <a:spAutoFit/>
              </a:bodyPr>
              <a:lstStyle/>
              <a:p>
                <a:pPr algn="ctr"/>
                <a:r>
                  <a:rPr lang="ja-JP" altLang="en-US" sz="1108" dirty="0">
                    <a:latin typeface="UD デジタル 教科書体 NK-R" panose="02020400000000000000" pitchFamily="18" charset="-128"/>
                    <a:ea typeface="UD デジタル 教科書体 NK-R" panose="02020400000000000000" pitchFamily="18" charset="-128"/>
                  </a:rPr>
                  <a:t>　具体的に評価規準を設定でき</a:t>
                </a:r>
                <a:endParaRPr lang="en-US" altLang="ja-JP" sz="1108" dirty="0">
                  <a:latin typeface="UD デジタル 教科書体 NK-R" panose="02020400000000000000" pitchFamily="18" charset="-128"/>
                  <a:ea typeface="UD デジタル 教科書体 NK-R" panose="02020400000000000000" pitchFamily="18" charset="-128"/>
                </a:endParaRPr>
              </a:p>
              <a:p>
                <a:pPr algn="ctr"/>
                <a:r>
                  <a:rPr lang="ja-JP" altLang="en-US" sz="1108" dirty="0">
                    <a:latin typeface="UD デジタル 教科書体 NK-R" panose="02020400000000000000" pitchFamily="18" charset="-128"/>
                    <a:ea typeface="UD デジタル 教科書体 NK-R" panose="02020400000000000000" pitchFamily="18" charset="-128"/>
                  </a:rPr>
                  <a:t>たので、児童が授業を通じて何を身に付けたのかを明確に評価できるようになりました！</a:t>
                </a:r>
                <a:endParaRPr lang="en-US" altLang="ja-JP" sz="1108" dirty="0">
                  <a:latin typeface="UD デジタル 教科書体 NK-R" panose="02020400000000000000" pitchFamily="18" charset="-128"/>
                  <a:ea typeface="UD デジタル 教科書体 NK-R" panose="02020400000000000000" pitchFamily="18" charset="-128"/>
                </a:endParaRPr>
              </a:p>
            </p:txBody>
          </p:sp>
          <p:pic>
            <p:nvPicPr>
              <p:cNvPr id="1026" name="Picture 2" descr="ソース画像を表示">
                <a:extLst>
                  <a:ext uri="{FF2B5EF4-FFF2-40B4-BE49-F238E27FC236}">
                    <a16:creationId xmlns:a16="http://schemas.microsoft.com/office/drawing/2014/main" id="{16F5E4AA-4E0A-9563-53F1-6E8262D23AC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 b="-3543"/>
              <a:stretch/>
            </p:blipFill>
            <p:spPr bwMode="auto">
              <a:xfrm>
                <a:off x="7940615" y="5435494"/>
                <a:ext cx="1061328" cy="133390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テキスト ボックス 34">
            <a:extLst>
              <a:ext uri="{FF2B5EF4-FFF2-40B4-BE49-F238E27FC236}">
                <a16:creationId xmlns:a16="http://schemas.microsoft.com/office/drawing/2014/main" id="{A8401C34-C128-493B-DAC8-9F5407AEA621}"/>
              </a:ext>
            </a:extLst>
          </p:cNvPr>
          <p:cNvSpPr txBox="1"/>
          <p:nvPr/>
        </p:nvSpPr>
        <p:spPr>
          <a:xfrm>
            <a:off x="1171142" y="6381387"/>
            <a:ext cx="7186583" cy="307777"/>
          </a:xfrm>
          <a:prstGeom prst="rect">
            <a:avLst/>
          </a:prstGeom>
          <a:noFill/>
        </p:spPr>
        <p:txBody>
          <a:bodyPr wrap="none" rtlCol="0">
            <a:spAutoFit/>
          </a:bodyPr>
          <a:lstStyle/>
          <a:p>
            <a:r>
              <a:rPr kumimoji="1" lang="ja-JP" altLang="en-US" sz="1400" dirty="0">
                <a:latin typeface="ＭＳ ゴシック" panose="020B0609070205080204" pitchFamily="49" charset="-128"/>
                <a:ea typeface="ＭＳ ゴシック" panose="020B0609070205080204" pitchFamily="49" charset="-128"/>
              </a:rPr>
              <a:t>「令和４年度　特別支援教育教育課程編成の手引」北海道教育委員会（令和５年３月）</a:t>
            </a:r>
          </a:p>
        </p:txBody>
      </p:sp>
      <p:sp>
        <p:nvSpPr>
          <p:cNvPr id="38" name="タイトル 1">
            <a:extLst>
              <a:ext uri="{FF2B5EF4-FFF2-40B4-BE49-F238E27FC236}">
                <a16:creationId xmlns:a16="http://schemas.microsoft.com/office/drawing/2014/main" id="{6C78EA73-6253-7AA6-3255-C715343494E2}"/>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４　実態差に応じた個人目標の設定</a:t>
            </a:r>
          </a:p>
        </p:txBody>
      </p:sp>
      <p:sp>
        <p:nvSpPr>
          <p:cNvPr id="54"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６</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4219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6969" y="1139617"/>
            <a:ext cx="5679754" cy="1407926"/>
            <a:chOff x="354093" y="1400135"/>
            <a:chExt cx="5679754" cy="1407926"/>
          </a:xfrm>
        </p:grpSpPr>
        <p:sp>
          <p:nvSpPr>
            <p:cNvPr id="23" name="角丸四角形 22"/>
            <p:cNvSpPr/>
            <p:nvPr/>
          </p:nvSpPr>
          <p:spPr>
            <a:xfrm>
              <a:off x="383855" y="1400135"/>
              <a:ext cx="5579902" cy="699232"/>
            </a:xfrm>
            <a:prstGeom prst="round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3519" marR="0" lvl="0" indent="-261932" algn="just" defTabSz="914344" rtl="0" eaLnBrk="1" fontAlgn="auto" latinLnBrk="0" hangingPunct="1">
                <a:lnSpc>
                  <a:spcPts val="2400"/>
                </a:lnSpc>
                <a:spcBef>
                  <a:spcPts val="0"/>
                </a:spcBef>
                <a:spcAft>
                  <a:spcPts val="0"/>
                </a:spcAft>
                <a:buClrTx/>
                <a:buSzTx/>
                <a:buFontTx/>
                <a:buNone/>
                <a:tabLst>
                  <a:tab pos="179384" algn="l"/>
                </a:tabLst>
                <a:defRPr/>
              </a:pPr>
              <a:r>
                <a:rPr kumimoji="1" lang="ja-JP" altLang="en-US" sz="20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①　単元（題材）を見通して、身に付けさせたい力を明確にし、評価規準を設定する。</a:t>
              </a:r>
              <a:endParaRPr kumimoji="1" lang="ja-JP" altLang="en-US" sz="20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4" name="テキスト ボックス 23"/>
            <p:cNvSpPr txBox="1"/>
            <p:nvPr/>
          </p:nvSpPr>
          <p:spPr>
            <a:xfrm>
              <a:off x="354093" y="2161730"/>
              <a:ext cx="5679754" cy="646331"/>
            </a:xfrm>
            <a:prstGeom prst="rect">
              <a:avLst/>
            </a:prstGeom>
            <a:noFill/>
          </p:spPr>
          <p:txBody>
            <a:bodyPr wrap="square" rtlCol="0">
              <a:spAutoFit/>
            </a:bodyPr>
            <a:lstStyle/>
            <a:p>
              <a:pPr marL="269875" marR="0" lvl="0" indent="-269875" algn="just" defTabSz="914344" rtl="0" eaLnBrk="1" fontAlgn="auto" latinLnBrk="0" hangingPunct="1">
                <a:spcBef>
                  <a:spcPts val="0"/>
                </a:spcBef>
                <a:spcAft>
                  <a:spcPts val="0"/>
                </a:spcAft>
                <a:buClrTx/>
                <a:buSzTx/>
                <a:buFontTx/>
                <a:buNone/>
                <a:tabLst/>
                <a:defRPr/>
              </a:pPr>
              <a:r>
                <a:rPr kumimoji="1" lang="ja-JP" altLang="en-US" sz="18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800" b="0" i="0" u="none" strike="noStrike" kern="1200" cap="none" spc="-15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単元（題材）のまとまりを見通して</a:t>
              </a:r>
              <a:r>
                <a:rPr kumimoji="1" lang="ja-JP" altLang="en-US"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単元構成を</a:t>
              </a:r>
              <a:r>
                <a:rPr kumimoji="1" lang="ja-JP" altLang="en-US" sz="1800" b="0" i="0" u="none" strike="noStrike" kern="1200" cap="none" spc="-15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する。</a:t>
              </a:r>
              <a:endParaRPr kumimoji="1" lang="en-US" altLang="ja-JP"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69875" marR="0" lvl="0" indent="-269875" algn="just" defTabSz="914344" rtl="0" eaLnBrk="1" fontAlgn="auto" latinLnBrk="0" hangingPunct="1">
                <a:spcBef>
                  <a:spcPts val="0"/>
                </a:spcBef>
                <a:spcAft>
                  <a:spcPts val="0"/>
                </a:spcAft>
                <a:buClrTx/>
                <a:buSzTx/>
                <a:buFontTx/>
                <a:buNone/>
                <a:tabLst/>
                <a:defRPr/>
              </a:pPr>
              <a:r>
                <a:rPr kumimoji="1" lang="ja-JP" altLang="en-US"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800" b="0" i="0" u="none" strike="noStrike" kern="1200" cap="none" spc="-15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身に付けさせたい力を明確に</a:t>
              </a:r>
              <a:r>
                <a:rPr kumimoji="1" lang="ja-JP" altLang="en-US"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し、評価規準を設定</a:t>
              </a:r>
              <a:r>
                <a:rPr kumimoji="1" lang="ja-JP" altLang="en-US" sz="1800" b="0" i="0" u="none" strike="noStrike" kern="1200" cap="none" spc="-15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する。</a:t>
              </a:r>
              <a:endParaRPr kumimoji="1" lang="ja-JP" altLang="en-US" sz="18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3" name="グループ化 2">
            <a:extLst>
              <a:ext uri="{FF2B5EF4-FFF2-40B4-BE49-F238E27FC236}">
                <a16:creationId xmlns:a16="http://schemas.microsoft.com/office/drawing/2014/main" id="{31D66925-70DA-6999-1358-A86F3A245931}"/>
              </a:ext>
            </a:extLst>
          </p:cNvPr>
          <p:cNvGrpSpPr/>
          <p:nvPr/>
        </p:nvGrpSpPr>
        <p:grpSpPr>
          <a:xfrm>
            <a:off x="315637" y="2716002"/>
            <a:ext cx="5627860" cy="1814122"/>
            <a:chOff x="354374" y="3185174"/>
            <a:chExt cx="5627860" cy="1814122"/>
          </a:xfrm>
        </p:grpSpPr>
        <p:sp>
          <p:nvSpPr>
            <p:cNvPr id="25" name="角丸四角形 24"/>
            <p:cNvSpPr/>
            <p:nvPr/>
          </p:nvSpPr>
          <p:spPr>
            <a:xfrm>
              <a:off x="405706" y="3185174"/>
              <a:ext cx="5576528" cy="799947"/>
            </a:xfrm>
            <a:prstGeom prst="round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marL="263519" lvl="0" indent="-263519" defTabSz="914344">
                <a:lnSpc>
                  <a:spcPts val="2400"/>
                </a:lnSpc>
                <a:defRPr/>
              </a:pPr>
              <a:r>
                <a:rPr kumimoji="1" lang="ja-JP" altLang="en-US" sz="20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　</a:t>
              </a:r>
              <a:r>
                <a:rPr lang="ja-JP" altLang="en-US" sz="2000" b="1"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評価規準に応じた学習活動を、単元全体を通してバランスよく位置付ける。</a:t>
              </a:r>
              <a:endParaRPr lang="ja-JP" altLang="en-US" sz="20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テキスト ボックス 25"/>
            <p:cNvSpPr txBox="1"/>
            <p:nvPr/>
          </p:nvSpPr>
          <p:spPr>
            <a:xfrm>
              <a:off x="354374" y="4075966"/>
              <a:ext cx="5446881" cy="923330"/>
            </a:xfrm>
            <a:prstGeom prst="rect">
              <a:avLst/>
            </a:prstGeom>
            <a:noFill/>
          </p:spPr>
          <p:txBody>
            <a:bodyPr wrap="square" rtlCol="0">
              <a:spAutoFit/>
            </a:bodyPr>
            <a:lstStyle/>
            <a:p>
              <a:pPr marL="263519" marR="0" lvl="0" indent="-263519" algn="just" defTabSz="914344" rtl="0" eaLnBrk="1" fontAlgn="auto" latinLnBrk="0" hangingPunct="1">
                <a:lnSpc>
                  <a:spcPct val="100000"/>
                </a:lnSpc>
                <a:spcBef>
                  <a:spcPts val="0"/>
                </a:spcBef>
                <a:spcAft>
                  <a:spcPts val="0"/>
                </a:spcAft>
                <a:buClrTx/>
                <a:buSzTx/>
                <a:buFontTx/>
                <a:buNone/>
                <a:tabLst>
                  <a:tab pos="263519" algn="l"/>
                </a:tabLst>
                <a:defRPr/>
              </a:pPr>
              <a:r>
                <a:rPr kumimoji="1" lang="ja-JP" altLang="en-US" sz="1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授業のつながりを考え、観点ごとの評価規準と、それを達成するための学習活動をバランスよく位置付け、学びの過程を構築</a:t>
              </a:r>
              <a:r>
                <a:rPr kumimoji="1" lang="ja-JP" altLang="en-US" sz="18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rPr>
                <a:t>する。</a:t>
              </a:r>
              <a:endParaRPr kumimoji="1" lang="ja-JP" altLang="en-US" sz="1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grpSp>
      <p:grpSp>
        <p:nvGrpSpPr>
          <p:cNvPr id="4" name="グループ化 3">
            <a:extLst>
              <a:ext uri="{FF2B5EF4-FFF2-40B4-BE49-F238E27FC236}">
                <a16:creationId xmlns:a16="http://schemas.microsoft.com/office/drawing/2014/main" id="{68E92904-3BA8-FA54-FF89-A95088654F48}"/>
              </a:ext>
            </a:extLst>
          </p:cNvPr>
          <p:cNvGrpSpPr/>
          <p:nvPr/>
        </p:nvGrpSpPr>
        <p:grpSpPr>
          <a:xfrm>
            <a:off x="396731" y="4620969"/>
            <a:ext cx="5557362" cy="1674158"/>
            <a:chOff x="395125" y="4965471"/>
            <a:chExt cx="5557362" cy="1674158"/>
          </a:xfrm>
        </p:grpSpPr>
        <p:sp>
          <p:nvSpPr>
            <p:cNvPr id="27" name="角丸四角形 26"/>
            <p:cNvSpPr/>
            <p:nvPr/>
          </p:nvSpPr>
          <p:spPr>
            <a:xfrm>
              <a:off x="395125" y="4965471"/>
              <a:ext cx="5557362" cy="718554"/>
            </a:xfrm>
            <a:prstGeom prst="round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66700" marR="0" lvl="0" indent="-266700" algn="just" defTabSz="914344" rtl="0" eaLnBrk="1" fontAlgn="auto" latinLnBrk="0" hangingPunct="1">
                <a:lnSpc>
                  <a:spcPts val="24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③　児童生徒の学習状況を評価規準に基づいて見取る。</a:t>
              </a:r>
              <a:endParaRPr kumimoji="1" lang="ja-JP" altLang="en-US" sz="20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8" name="テキスト ボックス 27"/>
            <p:cNvSpPr txBox="1"/>
            <p:nvPr/>
          </p:nvSpPr>
          <p:spPr>
            <a:xfrm>
              <a:off x="395125" y="5777855"/>
              <a:ext cx="5468884" cy="861774"/>
            </a:xfrm>
            <a:prstGeom prst="rect">
              <a:avLst/>
            </a:prstGeom>
            <a:noFill/>
          </p:spPr>
          <p:txBody>
            <a:bodyPr wrap="square" rtlCol="0">
              <a:spAutoFit/>
            </a:bodyPr>
            <a:lstStyle/>
            <a:p>
              <a:pPr marL="263519" marR="0" lvl="0" indent="-263519" algn="just" defTabSz="91434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単元全体の評価規準を明確にし、</a:t>
              </a:r>
              <a:r>
                <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児童生徒の学習状況を見取りながら</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授業を行い、自らの指導を</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振り返る。</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pic>
        <p:nvPicPr>
          <p:cNvPr id="8" name="図 7"/>
          <p:cNvPicPr>
            <a:picLocks noChangeAspect="1"/>
          </p:cNvPicPr>
          <p:nvPr/>
        </p:nvPicPr>
        <p:blipFill>
          <a:blip r:embed="rId3"/>
          <a:stretch>
            <a:fillRect/>
          </a:stretch>
        </p:blipFill>
        <p:spPr>
          <a:xfrm>
            <a:off x="6046723" y="1139617"/>
            <a:ext cx="2918859" cy="4774486"/>
          </a:xfrm>
          <a:prstGeom prst="rect">
            <a:avLst/>
          </a:prstGeom>
        </p:spPr>
      </p:pic>
      <p:sp>
        <p:nvSpPr>
          <p:cNvPr id="30" name="サブタイトル 2"/>
          <p:cNvSpPr txBox="1">
            <a:spLocks/>
          </p:cNvSpPr>
          <p:nvPr/>
        </p:nvSpPr>
        <p:spPr>
          <a:xfrm>
            <a:off x="2077615" y="6408372"/>
            <a:ext cx="6491198" cy="33855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lvl="0" indent="0">
              <a:buClr>
                <a:srgbClr val="70AD47">
                  <a:lumMod val="75000"/>
                </a:srgbClr>
              </a:buClr>
              <a:buNone/>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メイリオ"/>
              </a:rPr>
              <a:t>「令和２年度小学校教育課程編成の手引</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a:rPr>
              <a:t>」北海道教育委員会（令和２年３月）</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メイリオ"/>
            </a:endParaRPr>
          </a:p>
        </p:txBody>
      </p:sp>
      <p:sp>
        <p:nvSpPr>
          <p:cNvPr id="15" name="タイトル 1">
            <a:extLst>
              <a:ext uri="{FF2B5EF4-FFF2-40B4-BE49-F238E27FC236}">
                <a16:creationId xmlns:a16="http://schemas.microsoft.com/office/drawing/2014/main" id="{6C78EA73-6253-7AA6-3255-C715343494E2}"/>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５　単元全体を通じた資質・能力の育成</a:t>
            </a:r>
          </a:p>
        </p:txBody>
      </p:sp>
      <p:sp>
        <p:nvSpPr>
          <p:cNvPr id="16"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７</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952767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3279918794"/>
              </p:ext>
            </p:extLst>
          </p:nvPr>
        </p:nvGraphicFramePr>
        <p:xfrm>
          <a:off x="471254" y="1072882"/>
          <a:ext cx="8044096" cy="141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66027" y="4813250"/>
            <a:ext cx="6858000" cy="1634490"/>
          </a:xfrm>
          <a:prstGeom prst="wedgeRoundRectCallout">
            <a:avLst>
              <a:gd name="adj1" fmla="val 54948"/>
              <a:gd name="adj2" fmla="val -10496"/>
              <a:gd name="adj3" fmla="val 16667"/>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単元の指導計画を考える際は、「活動ありき」ではなく、学習</a:t>
            </a:r>
            <a:r>
              <a:rPr lang="ja-JP" altLang="en-US" dirty="0" smtClean="0">
                <a:latin typeface="HG丸ｺﾞｼｯｸM-PRO" panose="020F0600000000000000" pitchFamily="50" charset="-128"/>
                <a:ea typeface="HG丸ｺﾞｼｯｸM-PRO" panose="020F0600000000000000" pitchFamily="50" charset="-128"/>
              </a:rPr>
              <a:t>する子供の</a:t>
            </a:r>
            <a:r>
              <a:rPr lang="ja-JP" altLang="en-US" dirty="0">
                <a:latin typeface="HG丸ｺﾞｼｯｸM-PRO" panose="020F0600000000000000" pitchFamily="50" charset="-128"/>
                <a:ea typeface="HG丸ｺﾞｼｯｸM-PRO" panose="020F0600000000000000" pitchFamily="50" charset="-128"/>
              </a:rPr>
              <a:t>視点に立ち、単元（題材）全体を通して、「何ができるようになるのか」という観点から、育成すべき資質・能力を整理し、授業のねらいを具体化した学習活動を位置付けることが大切です。</a:t>
            </a:r>
          </a:p>
        </p:txBody>
      </p:sp>
      <p:pic>
        <p:nvPicPr>
          <p:cNvPr id="1028" name="Picture 4" descr="2020年教育改革とは？子どもが身につけるべき能力をご紹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252" y="2815030"/>
            <a:ext cx="3141675" cy="1844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先生・講師のイラスト | かわいいフリー素材集 いらすとや"/>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4923"/>
          <a:stretch/>
        </p:blipFill>
        <p:spPr bwMode="auto">
          <a:xfrm>
            <a:off x="7654514" y="4813250"/>
            <a:ext cx="1285633" cy="1328023"/>
          </a:xfrm>
          <a:prstGeom prst="rect">
            <a:avLst/>
          </a:prstGeom>
          <a:noFill/>
          <a:extLst>
            <a:ext uri="{909E8E84-426E-40DD-AFC4-6F175D3DCCD1}">
              <a14:hiddenFill xmlns:a14="http://schemas.microsoft.com/office/drawing/2010/main">
                <a:solidFill>
                  <a:srgbClr val="FFFFFF"/>
                </a:solidFill>
              </a14:hiddenFill>
            </a:ext>
          </a:extLst>
        </p:spPr>
      </p:pic>
      <p:sp>
        <p:nvSpPr>
          <p:cNvPr id="13" name="線吹き出し 2 (枠付き) 12"/>
          <p:cNvSpPr/>
          <p:nvPr/>
        </p:nvSpPr>
        <p:spPr>
          <a:xfrm>
            <a:off x="2555500" y="3001188"/>
            <a:ext cx="2081463" cy="612648"/>
          </a:xfrm>
          <a:prstGeom prst="borderCallout2">
            <a:avLst>
              <a:gd name="adj1" fmla="val 48208"/>
              <a:gd name="adj2" fmla="val 99881"/>
              <a:gd name="adj3" fmla="val 48209"/>
              <a:gd name="adj4" fmla="val 122663"/>
              <a:gd name="adj5" fmla="val -83886"/>
              <a:gd name="adj6" fmla="val 150756"/>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学習指導要領</a:t>
            </a:r>
          </a:p>
        </p:txBody>
      </p:sp>
      <p:sp>
        <p:nvSpPr>
          <p:cNvPr id="17" name="線吹き出し 2 (枠付き) 16"/>
          <p:cNvSpPr/>
          <p:nvPr/>
        </p:nvSpPr>
        <p:spPr>
          <a:xfrm>
            <a:off x="2555500" y="3772544"/>
            <a:ext cx="2081463" cy="612648"/>
          </a:xfrm>
          <a:prstGeom prst="borderCallout2">
            <a:avLst>
              <a:gd name="adj1" fmla="val 48208"/>
              <a:gd name="adj2" fmla="val 99881"/>
              <a:gd name="adj3" fmla="val 48209"/>
              <a:gd name="adj4" fmla="val 126131"/>
              <a:gd name="adj5" fmla="val -215465"/>
              <a:gd name="adj6" fmla="val 177923"/>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solidFill>
                  <a:schemeClr val="tx1"/>
                </a:solidFill>
                <a:latin typeface="BIZ UDゴシック" panose="020B0400000000000000" pitchFamily="49" charset="-128"/>
                <a:ea typeface="BIZ UDゴシック" panose="020B0400000000000000" pitchFamily="49" charset="-128"/>
              </a:rPr>
              <a:t>子供の</a:t>
            </a:r>
            <a:r>
              <a:rPr kumimoji="1" lang="ja-JP" altLang="en-US" dirty="0">
                <a:solidFill>
                  <a:schemeClr val="tx1"/>
                </a:solidFill>
                <a:latin typeface="BIZ UDゴシック" panose="020B0400000000000000" pitchFamily="49" charset="-128"/>
                <a:ea typeface="BIZ UDゴシック" panose="020B0400000000000000" pitchFamily="49" charset="-128"/>
              </a:rPr>
              <a:t>実態</a:t>
            </a:r>
          </a:p>
        </p:txBody>
      </p:sp>
      <p:pic>
        <p:nvPicPr>
          <p:cNvPr id="1030" name="Picture 6" descr="男の子の表情のイラスト「目がハート・疑問・居眠り・照れ」 | かわいいフリー素材集 いらすとや"/>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347" y="3046637"/>
            <a:ext cx="1546211" cy="1780117"/>
          </a:xfrm>
          <a:prstGeom prst="rect">
            <a:avLst/>
          </a:prstGeom>
          <a:noFill/>
          <a:extLst>
            <a:ext uri="{909E8E84-426E-40DD-AFC4-6F175D3DCCD1}">
              <a14:hiddenFill xmlns:a14="http://schemas.microsoft.com/office/drawing/2010/main">
                <a:solidFill>
                  <a:srgbClr val="FFFFFF"/>
                </a:solidFill>
              </a14:hiddenFill>
            </a:ext>
          </a:extLst>
        </p:spPr>
      </p:pic>
      <p:sp>
        <p:nvSpPr>
          <p:cNvPr id="14" name="下カーブ矢印 13"/>
          <p:cNvSpPr/>
          <p:nvPr/>
        </p:nvSpPr>
        <p:spPr>
          <a:xfrm rot="3832880">
            <a:off x="7735966" y="2690281"/>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タイトル 1">
            <a:extLst>
              <a:ext uri="{FF2B5EF4-FFF2-40B4-BE49-F238E27FC236}">
                <a16:creationId xmlns:a16="http://schemas.microsoft.com/office/drawing/2014/main" id="{6C78EA73-6253-7AA6-3255-C715343494E2}"/>
              </a:ext>
            </a:extLst>
          </p:cNvPr>
          <p:cNvSpPr txBox="1">
            <a:spLocks/>
          </p:cNvSpPr>
          <p:nvPr/>
        </p:nvSpPr>
        <p:spPr>
          <a:xfrm>
            <a:off x="180000" y="180000"/>
            <a:ext cx="8666328" cy="615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ｺﾞｼｯｸE" panose="020B0900000000000000" pitchFamily="50" charset="-128"/>
                <a:ea typeface="HGPｺﾞｼｯｸE" panose="020B0900000000000000" pitchFamily="50" charset="-128"/>
              </a:rPr>
              <a:t>６　育成を目指す資質・能力の明確化</a:t>
            </a:r>
          </a:p>
        </p:txBody>
      </p:sp>
      <p:sp>
        <p:nvSpPr>
          <p:cNvPr id="18" name="スライド番号プレースホルダー 3"/>
          <p:cNvSpPr txBox="1">
            <a:spLocks/>
          </p:cNvSpPr>
          <p:nvPr/>
        </p:nvSpPr>
        <p:spPr>
          <a:xfrm>
            <a:off x="6922645"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８</a:t>
            </a:r>
            <a:endParaRPr lang="ja-JP" altLang="en-US" dirty="0">
              <a:latin typeface="ＭＳ ゴシック" panose="020B0609070205080204" pitchFamily="49" charset="-128"/>
              <a:ea typeface="ＭＳ ゴシック" panose="020B0609070205080204" pitchFamily="49" charset="-128"/>
            </a:endParaRPr>
          </a:p>
        </p:txBody>
      </p:sp>
      <p:sp>
        <p:nvSpPr>
          <p:cNvPr id="2" name="大かっこ 1"/>
          <p:cNvSpPr/>
          <p:nvPr/>
        </p:nvSpPr>
        <p:spPr>
          <a:xfrm>
            <a:off x="1001484" y="1771913"/>
            <a:ext cx="2133601" cy="504151"/>
          </a:xfrm>
          <a:prstGeom prst="bracketPair">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8483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3502155095"/>
              </p:ext>
            </p:extLst>
          </p:nvPr>
        </p:nvGraphicFramePr>
        <p:xfrm>
          <a:off x="322133" y="813535"/>
          <a:ext cx="8526302" cy="2208284"/>
        </p:xfrm>
        <a:graphic>
          <a:graphicData uri="http://schemas.openxmlformats.org/drawingml/2006/table">
            <a:tbl>
              <a:tblPr firstRow="1" bandRow="1">
                <a:tableStyleId>{5C22544A-7EE6-4342-B048-85BDC9FD1C3A}</a:tableStyleId>
              </a:tblPr>
              <a:tblGrid>
                <a:gridCol w="2085834">
                  <a:extLst>
                    <a:ext uri="{9D8B030D-6E8A-4147-A177-3AD203B41FA5}">
                      <a16:colId xmlns:a16="http://schemas.microsoft.com/office/drawing/2014/main" val="942393576"/>
                    </a:ext>
                  </a:extLst>
                </a:gridCol>
                <a:gridCol w="3220234">
                  <a:extLst>
                    <a:ext uri="{9D8B030D-6E8A-4147-A177-3AD203B41FA5}">
                      <a16:colId xmlns:a16="http://schemas.microsoft.com/office/drawing/2014/main" val="2725692511"/>
                    </a:ext>
                  </a:extLst>
                </a:gridCol>
                <a:gridCol w="3220234">
                  <a:extLst>
                    <a:ext uri="{9D8B030D-6E8A-4147-A177-3AD203B41FA5}">
                      <a16:colId xmlns:a16="http://schemas.microsoft.com/office/drawing/2014/main" val="3198491493"/>
                    </a:ext>
                  </a:extLst>
                </a:gridCol>
              </a:tblGrid>
              <a:tr h="367873">
                <a:tc gridSpan="3">
                  <a:txBody>
                    <a:bodyPr/>
                    <a:lstStyle/>
                    <a:p>
                      <a:pPr algn="ctr"/>
                      <a:r>
                        <a:rPr kumimoji="1" lang="ja-JP" altLang="en-US" sz="1800" b="1" dirty="0">
                          <a:solidFill>
                            <a:schemeClr val="tx1"/>
                          </a:solidFill>
                          <a:latin typeface="ＭＳ ゴシック" panose="020B0609070205080204" pitchFamily="49" charset="-128"/>
                          <a:ea typeface="ＭＳ ゴシック" panose="020B0609070205080204" pitchFamily="49" charset="-128"/>
                        </a:rPr>
                        <a:t>単元の目標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377371">
                <a:tc>
                  <a:txBody>
                    <a:bodyPr/>
                    <a:lstStyle/>
                    <a:p>
                      <a:pPr marL="216000" indent="-457200" algn="ctr"/>
                      <a:r>
                        <a:rPr kumimoji="1" lang="ja-JP" altLang="en-US" sz="1800" b="1" dirty="0">
                          <a:solidFill>
                            <a:schemeClr val="tx1"/>
                          </a:solidFill>
                          <a:latin typeface="ＭＳ ゴシック" panose="020B0609070205080204" pitchFamily="49" charset="-128"/>
                          <a:ea typeface="ＭＳ ゴシック" panose="020B0609070205080204" pitchFamily="49" charset="-128"/>
                        </a:rPr>
                        <a:t>知識及び技能</a:t>
                      </a:r>
                      <a:endParaRPr kumimoji="1" lang="en-US" altLang="ja-JP" sz="1800" b="1"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1" dirty="0">
                          <a:solidFill>
                            <a:schemeClr val="tx1"/>
                          </a:solidFill>
                          <a:latin typeface="ＭＳ ゴシック" panose="020B0609070205080204" pitchFamily="49" charset="-128"/>
                          <a:ea typeface="ＭＳ ゴシック" panose="020B0609070205080204" pitchFamily="49" charset="-128"/>
                        </a:rPr>
                        <a:t>思考力・判断力・表現力等</a:t>
                      </a:r>
                      <a:endParaRPr kumimoji="1" lang="en-US" altLang="ja-JP" sz="1800" b="1"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1" dirty="0">
                          <a:solidFill>
                            <a:schemeClr val="tx1"/>
                          </a:solidFill>
                          <a:latin typeface="ＭＳ ゴシック" panose="020B0609070205080204" pitchFamily="49" charset="-128"/>
                          <a:ea typeface="ＭＳ ゴシック" panose="020B0609070205080204" pitchFamily="49" charset="-128"/>
                        </a:rPr>
                        <a:t>学びに向かう力・人間性等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1294204">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・ダンスの行い方が分かり、ステップや振り付けを身に付ける。</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spc="80" baseline="0" dirty="0">
                          <a:solidFill>
                            <a:schemeClr val="tx1"/>
                          </a:solidFill>
                          <a:latin typeface="HG丸ｺﾞｼｯｸM-PRO" panose="020F0600000000000000" pitchFamily="50" charset="-128"/>
                          <a:ea typeface="HG丸ｺﾞｼｯｸM-PRO" panose="020F0600000000000000" pitchFamily="50" charset="-128"/>
                        </a:rPr>
                        <a:t>ステップや振り付けの得意・不得意に気付き、ダンスの内容を考えたり工夫したりしたことを友達に伝える。</a:t>
                      </a:r>
                      <a:endParaRPr kumimoji="1" lang="en-US" altLang="ja-JP" sz="1800" spc="8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・ダンスに進んで取り組み、友達の発表後に、次のダンスにつながる感想を伝える。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graphicFrame>
        <p:nvGraphicFramePr>
          <p:cNvPr id="15"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577688179"/>
              </p:ext>
            </p:extLst>
          </p:nvPr>
        </p:nvGraphicFramePr>
        <p:xfrm>
          <a:off x="308848" y="3382453"/>
          <a:ext cx="8526301" cy="2506366"/>
        </p:xfrm>
        <a:graphic>
          <a:graphicData uri="http://schemas.openxmlformats.org/drawingml/2006/table">
            <a:tbl>
              <a:tblPr firstRow="1" bandRow="1">
                <a:tableStyleId>{5C22544A-7EE6-4342-B048-85BDC9FD1C3A}</a:tableStyleId>
              </a:tblPr>
              <a:tblGrid>
                <a:gridCol w="2070842">
                  <a:extLst>
                    <a:ext uri="{9D8B030D-6E8A-4147-A177-3AD203B41FA5}">
                      <a16:colId xmlns:a16="http://schemas.microsoft.com/office/drawing/2014/main" val="942393576"/>
                    </a:ext>
                  </a:extLst>
                </a:gridCol>
                <a:gridCol w="3197089">
                  <a:extLst>
                    <a:ext uri="{9D8B030D-6E8A-4147-A177-3AD203B41FA5}">
                      <a16:colId xmlns:a16="http://schemas.microsoft.com/office/drawing/2014/main" val="2725692511"/>
                    </a:ext>
                  </a:extLst>
                </a:gridCol>
                <a:gridCol w="3258370">
                  <a:extLst>
                    <a:ext uri="{9D8B030D-6E8A-4147-A177-3AD203B41FA5}">
                      <a16:colId xmlns:a16="http://schemas.microsoft.com/office/drawing/2014/main" val="3198491493"/>
                    </a:ext>
                  </a:extLst>
                </a:gridCol>
              </a:tblGrid>
              <a:tr h="371728">
                <a:tc gridSpan="3">
                  <a:txBody>
                    <a:bodyPr/>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単元の評価規準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368930">
                <a:tc>
                  <a:txBody>
                    <a:bodyPr/>
                    <a:lstStyle/>
                    <a:p>
                      <a:pPr marL="216000" indent="-457200" algn="ctr"/>
                      <a:r>
                        <a:rPr kumimoji="1" lang="ja-JP" altLang="en-US" b="1" dirty="0">
                          <a:solidFill>
                            <a:schemeClr val="tx1"/>
                          </a:solidFill>
                          <a:latin typeface="ＭＳ ゴシック" panose="020B0609070205080204" pitchFamily="49" charset="-128"/>
                          <a:ea typeface="ＭＳ ゴシック" panose="020B0609070205080204" pitchFamily="49" charset="-128"/>
                        </a:rPr>
                        <a:t>知識・技能</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b="1" dirty="0">
                          <a:solidFill>
                            <a:schemeClr val="tx1"/>
                          </a:solidFill>
                          <a:latin typeface="ＭＳ ゴシック" panose="020B0609070205080204" pitchFamily="49" charset="-128"/>
                          <a:ea typeface="ＭＳ ゴシック" panose="020B0609070205080204" pitchFamily="49" charset="-128"/>
                        </a:rPr>
                        <a:t>思考・判断・表現</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b="1" dirty="0">
                          <a:solidFill>
                            <a:schemeClr val="tx1"/>
                          </a:solidFill>
                          <a:latin typeface="ＭＳ ゴシック" panose="020B0609070205080204" pitchFamily="49" charset="-128"/>
                          <a:ea typeface="ＭＳ ゴシック" panose="020B0609070205080204" pitchFamily="49" charset="-128"/>
                        </a:rPr>
                        <a:t>主体的に学習に取り組む態度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480680"/>
                  </a:ext>
                </a:extLst>
              </a:tr>
              <a:tr h="1765708">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・ダンスの行い方が分かっている。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・ステップや振り付けを身に付けている。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・ステップや振り付けの得意・不得意に気付き、ダンスの内容を考えたり工夫したりしている。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・考えたり、工夫したりしたことを友達に伝えている。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・ダンスに進んで取り組み、友達の発表後に、次のダンスにつながる感想を伝えようとしている。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sp>
        <p:nvSpPr>
          <p:cNvPr id="16" name="二等辺三角形 15">
            <a:extLst>
              <a:ext uri="{FF2B5EF4-FFF2-40B4-BE49-F238E27FC236}">
                <a16:creationId xmlns:a16="http://schemas.microsoft.com/office/drawing/2014/main" id="{5C38FBB2-5617-4DA1-9921-EE1338AAD373}"/>
              </a:ext>
            </a:extLst>
          </p:cNvPr>
          <p:cNvSpPr/>
          <p:nvPr/>
        </p:nvSpPr>
        <p:spPr>
          <a:xfrm flipV="1">
            <a:off x="3833998" y="3113530"/>
            <a:ext cx="14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45717" y="6059379"/>
            <a:ext cx="8459254" cy="461665"/>
          </a:xfrm>
          <a:prstGeom prst="rect">
            <a:avLst/>
          </a:prstGeom>
          <a:noFill/>
        </p:spPr>
        <p:txBody>
          <a:bodyPr wrap="square" rtlCol="0">
            <a:spAutoFit/>
          </a:bodyPr>
          <a:lstStyle/>
          <a:p>
            <a:pPr marL="269875" marR="0" lvl="0" indent="-269875" algn="just" defTabSz="914344"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80"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単元</a:t>
            </a:r>
            <a:r>
              <a:rPr kumimoji="1" lang="ja-JP" altLang="en-US" sz="2400" i="0" u="none" strike="noStrike" kern="1200" cap="none" spc="-80" normalizeH="0" noProof="0">
                <a:ln>
                  <a:noFill/>
                </a:ln>
                <a:solidFill>
                  <a:prstClr val="black"/>
                </a:solidFill>
                <a:effectLst/>
                <a:uLnTx/>
                <a:uFillTx/>
                <a:latin typeface="ＭＳ ゴシック" panose="020B0609070205080204" pitchFamily="49" charset="-128"/>
                <a:ea typeface="ＭＳ ゴシック" panose="020B0609070205080204" pitchFamily="49" charset="-128"/>
              </a:rPr>
              <a:t>を</a:t>
            </a:r>
            <a:r>
              <a:rPr kumimoji="1" lang="ja-JP" altLang="en-US" sz="2400" i="0" u="none" strike="noStrike" kern="1200" cap="none" spc="-80" normalizeH="0" noProof="0" smtClean="0">
                <a:ln>
                  <a:noFill/>
                </a:ln>
                <a:solidFill>
                  <a:prstClr val="black"/>
                </a:solidFill>
                <a:effectLst/>
                <a:uLnTx/>
                <a:uFillTx/>
                <a:latin typeface="ＭＳ ゴシック" panose="020B0609070205080204" pitchFamily="49" charset="-128"/>
                <a:ea typeface="ＭＳ ゴシック" panose="020B0609070205080204" pitchFamily="49" charset="-128"/>
              </a:rPr>
              <a:t>終えた時に</a:t>
            </a:r>
            <a:r>
              <a:rPr kumimoji="1" lang="ja-JP" altLang="en-US" sz="2400" i="0" u="none" strike="noStrike" kern="1200" cap="none" spc="-80"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、生徒は</a:t>
            </a:r>
            <a:r>
              <a:rPr kumimoji="1" lang="ja-JP" altLang="en-US" sz="2400" i="0" u="sng" strike="noStrike" kern="1200" cap="none" spc="-80" normalizeH="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どのような力を身に付けたか</a:t>
            </a:r>
            <a:r>
              <a:rPr kumimoji="1" lang="ja-JP" altLang="en-US" sz="2400" i="0" u="none" strike="noStrike" kern="1200" cap="none" spc="-80"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p>
        </p:txBody>
      </p:sp>
      <p:sp>
        <p:nvSpPr>
          <p:cNvPr id="18" name="右矢印 17"/>
          <p:cNvSpPr/>
          <p:nvPr/>
        </p:nvSpPr>
        <p:spPr>
          <a:xfrm>
            <a:off x="260808" y="6007064"/>
            <a:ext cx="484909" cy="600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0" y="4604"/>
            <a:ext cx="9143999" cy="576000"/>
          </a:xfrm>
          <a:prstGeom prst="rect">
            <a:avLst/>
          </a:prstGeom>
          <a:solidFill>
            <a:schemeClr val="bg1">
              <a:lumMod val="85000"/>
            </a:schemeClr>
          </a:solidFill>
          <a:ln>
            <a:noFill/>
          </a:ln>
        </p:spPr>
        <p:txBody>
          <a:bodyPr wrap="square" rtlCol="0" anchor="ctr">
            <a:noAutofit/>
          </a:bodyPr>
          <a:lstStyle/>
          <a:p>
            <a:pPr algn="ctr"/>
            <a:r>
              <a:rPr lang="ja-JP" altLang="en-US" sz="2400" spc="-180" dirty="0">
                <a:latin typeface="ＭＳ ゴシック" panose="020B0609070205080204" pitchFamily="49" charset="-128"/>
                <a:ea typeface="ＭＳ ゴシック" panose="020B0609070205080204" pitchFamily="49" charset="-128"/>
              </a:rPr>
              <a:t>中学部 保健体育科 「ダンス」の単元の目標、評価規準の作成例</a:t>
            </a:r>
            <a:endParaRPr kumimoji="1" lang="ja-JP" altLang="en-US" sz="2400" spc="-180" dirty="0">
              <a:latin typeface="ＭＳ ゴシック" panose="020B0609070205080204" pitchFamily="49" charset="-128"/>
              <a:ea typeface="ＭＳ ゴシック" panose="020B0609070205080204" pitchFamily="49" charset="-128"/>
            </a:endParaRPr>
          </a:p>
        </p:txBody>
      </p:sp>
      <p:sp>
        <p:nvSpPr>
          <p:cNvPr id="10" name="スライド番号プレースホルダー 3"/>
          <p:cNvSpPr>
            <a:spLocks noGrp="1"/>
          </p:cNvSpPr>
          <p:nvPr>
            <p:ph type="sldNum" sz="quarter" idx="12"/>
          </p:nvPr>
        </p:nvSpPr>
        <p:spPr>
          <a:xfrm>
            <a:off x="6922645" y="635635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5861233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9862</TotalTime>
  <Words>1084</Words>
  <Application>Microsoft Office PowerPoint</Application>
  <PresentationFormat>画面に合わせる (4:3)</PresentationFormat>
  <Paragraphs>324</Paragraphs>
  <Slides>12</Slides>
  <Notes>12</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12</vt:i4>
      </vt:variant>
    </vt:vector>
  </HeadingPairs>
  <TitlesOfParts>
    <vt:vector size="28" baseType="lpstr">
      <vt:lpstr>BIZ UDゴシック</vt:lpstr>
      <vt:lpstr>HGPｺﾞｼｯｸE</vt:lpstr>
      <vt:lpstr>HGｺﾞｼｯｸE</vt:lpstr>
      <vt:lpstr>HG丸ｺﾞｼｯｸM-PRO</vt:lpstr>
      <vt:lpstr>ＭＳ Ｐゴシック</vt:lpstr>
      <vt:lpstr>ＭＳ ゴシック</vt:lpstr>
      <vt:lpstr>UD デジタル 教科書体 NK-B</vt:lpstr>
      <vt:lpstr>UD デジタル 教科書体 NK-R</vt:lpstr>
      <vt:lpstr>UD デジタル 教科書体 NP-B</vt:lpstr>
      <vt:lpstr>メイリオ</vt:lpstr>
      <vt:lpstr>Arial</vt:lpstr>
      <vt:lpstr>Calibri</vt:lpstr>
      <vt:lpstr>Calibri Light</vt:lpstr>
      <vt:lpstr>Georgia</vt:lpstr>
      <vt:lpstr>Times New Roman</vt:lpstr>
      <vt:lpstr>Office Theme</vt:lpstr>
      <vt:lpstr>単元の指導計画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966</cp:revision>
  <cp:lastPrinted>2024-03-19T05:44:40Z</cp:lastPrinted>
  <dcterms:created xsi:type="dcterms:W3CDTF">2017-03-08T08:10:15Z</dcterms:created>
  <dcterms:modified xsi:type="dcterms:W3CDTF">2024-03-25T05:09:26Z</dcterms:modified>
</cp:coreProperties>
</file>