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
  </p:notesMasterIdLst>
  <p:handoutMasterIdLst>
    <p:handoutMasterId r:id="rId11"/>
  </p:handoutMasterIdLst>
  <p:sldIdLst>
    <p:sldId id="256" r:id="rId2"/>
    <p:sldId id="500" r:id="rId3"/>
    <p:sldId id="2833" r:id="rId4"/>
    <p:sldId id="2834" r:id="rId5"/>
    <p:sldId id="2811" r:id="rId6"/>
    <p:sldId id="2832" r:id="rId7"/>
    <p:sldId id="2812" r:id="rId8"/>
    <p:sldId id="496"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8900"/>
    <a:srgbClr val="FF9B9B"/>
    <a:srgbClr val="FFFFFF"/>
    <a:srgbClr val="29C7FF"/>
    <a:srgbClr val="85DFFF"/>
    <a:srgbClr val="57D3FF"/>
    <a:srgbClr val="FF6F00"/>
    <a:srgbClr val="FD790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8" autoAdjust="0"/>
    <p:restoredTop sz="66871" autoAdjust="0"/>
  </p:normalViewPr>
  <p:slideViewPr>
    <p:cSldViewPr snapToGrid="0">
      <p:cViewPr varScale="1">
        <p:scale>
          <a:sx n="67" d="100"/>
          <a:sy n="67" d="100"/>
        </p:scale>
        <p:origin x="1194" y="72"/>
      </p:cViewPr>
      <p:guideLst/>
    </p:cSldViewPr>
  </p:slideViewPr>
  <p:notesTextViewPr>
    <p:cViewPr>
      <p:scale>
        <a:sx n="1" d="1"/>
        <a:sy n="1" d="1"/>
      </p:scale>
      <p:origin x="0" y="0"/>
    </p:cViewPr>
  </p:notesTextViewPr>
  <p:sorterViewPr>
    <p:cViewPr>
      <p:scale>
        <a:sx n="100" d="100"/>
        <a:sy n="100" d="100"/>
      </p:scale>
      <p:origin x="0" y="-624"/>
    </p:cViewPr>
  </p:sorterViewPr>
  <p:notesViewPr>
    <p:cSldViewPr snapToGrid="0">
      <p:cViewPr varScale="1">
        <p:scale>
          <a:sx n="72" d="100"/>
          <a:sy n="72" d="100"/>
        </p:scale>
        <p:origin x="22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3"/>
            <a:ext cx="2949787" cy="498693"/>
          </a:xfrm>
          <a:prstGeom prst="rect">
            <a:avLst/>
          </a:prstGeom>
        </p:spPr>
        <p:txBody>
          <a:bodyPr vert="horz" lIns="92048" tIns="46024" rIns="92048" bIns="4602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61" y="13"/>
            <a:ext cx="2949787" cy="498693"/>
          </a:xfrm>
          <a:prstGeom prst="rect">
            <a:avLst/>
          </a:prstGeom>
        </p:spPr>
        <p:txBody>
          <a:bodyPr vert="horz" lIns="92048" tIns="46024" rIns="92048" bIns="46024" rtlCol="0"/>
          <a:lstStyle>
            <a:lvl1pPr algn="r">
              <a:defRPr sz="1200"/>
            </a:lvl1pPr>
          </a:lstStyle>
          <a:p>
            <a:fld id="{9F771C3D-8746-4833-88E1-6D962B40C95C}" type="datetimeFigureOut">
              <a:rPr kumimoji="1" lang="ja-JP" altLang="en-US" smtClean="0"/>
              <a:t>2024/3/25</a:t>
            </a:fld>
            <a:endParaRPr kumimoji="1" lang="ja-JP" altLang="en-US"/>
          </a:p>
        </p:txBody>
      </p:sp>
      <p:sp>
        <p:nvSpPr>
          <p:cNvPr id="4" name="フッター プレースホルダー 3"/>
          <p:cNvSpPr>
            <a:spLocks noGrp="1"/>
          </p:cNvSpPr>
          <p:nvPr>
            <p:ph type="ftr" sz="quarter" idx="2"/>
          </p:nvPr>
        </p:nvSpPr>
        <p:spPr>
          <a:xfrm>
            <a:off x="25" y="9440652"/>
            <a:ext cx="2949787" cy="498692"/>
          </a:xfrm>
          <a:prstGeom prst="rect">
            <a:avLst/>
          </a:prstGeom>
        </p:spPr>
        <p:txBody>
          <a:bodyPr vert="horz" lIns="92048" tIns="46024" rIns="92048" bIns="4602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61" y="9440652"/>
            <a:ext cx="2949787" cy="498692"/>
          </a:xfrm>
          <a:prstGeom prst="rect">
            <a:avLst/>
          </a:prstGeom>
        </p:spPr>
        <p:txBody>
          <a:bodyPr vert="horz" lIns="92048" tIns="46024" rIns="92048" bIns="46024" rtlCol="0" anchor="b"/>
          <a:lstStyle>
            <a:lvl1pPr algn="r">
              <a:defRPr sz="1200"/>
            </a:lvl1pPr>
          </a:lstStyle>
          <a:p>
            <a:fld id="{7C81808D-A683-441C-B95B-911D37C734E1}" type="slidenum">
              <a:rPr kumimoji="1" lang="ja-JP" altLang="en-US" smtClean="0"/>
              <a:t>‹#›</a:t>
            </a:fld>
            <a:endParaRPr kumimoji="1" lang="ja-JP" altLang="en-US"/>
          </a:p>
        </p:txBody>
      </p:sp>
    </p:spTree>
    <p:extLst>
      <p:ext uri="{BB962C8B-B14F-4D97-AF65-F5344CB8AC3E}">
        <p14:creationId xmlns:p14="http://schemas.microsoft.com/office/powerpoint/2010/main" val="993715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04141" y="504000"/>
            <a:ext cx="4798919" cy="3600000"/>
          </a:xfrm>
          <a:prstGeom prst="rect">
            <a:avLst/>
          </a:prstGeom>
          <a:noFill/>
          <a:ln w="12700">
            <a:solidFill>
              <a:prstClr val="black"/>
            </a:solidFill>
          </a:ln>
        </p:spPr>
        <p:txBody>
          <a:bodyPr vert="horz" lIns="92048" tIns="46024" rIns="92048" bIns="46024" rtlCol="0" anchor="ctr"/>
          <a:lstStyle/>
          <a:p>
            <a:endParaRPr lang="ja-JP" altLang="en-US"/>
          </a:p>
        </p:txBody>
      </p:sp>
      <p:sp>
        <p:nvSpPr>
          <p:cNvPr id="5" name="ノート プレースホルダー 4"/>
          <p:cNvSpPr>
            <a:spLocks noGrp="1"/>
          </p:cNvSpPr>
          <p:nvPr>
            <p:ph type="body" sz="quarter" idx="3"/>
          </p:nvPr>
        </p:nvSpPr>
        <p:spPr>
          <a:xfrm>
            <a:off x="703600" y="4356000"/>
            <a:ext cx="5400000" cy="5040000"/>
          </a:xfrm>
          <a:prstGeom prst="rect">
            <a:avLst/>
          </a:prstGeom>
        </p:spPr>
        <p:txBody>
          <a:bodyPr vert="horz" lIns="92048" tIns="46024" rIns="92048" bIns="460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61" y="9440652"/>
            <a:ext cx="2949787" cy="498692"/>
          </a:xfrm>
          <a:prstGeom prst="rect">
            <a:avLst/>
          </a:prstGeom>
        </p:spPr>
        <p:txBody>
          <a:bodyPr vert="horz" lIns="92048" tIns="46024" rIns="92048" bIns="46024" rtlCol="0" anchor="b"/>
          <a:lstStyle>
            <a:lvl1pPr algn="r">
              <a:defRPr sz="1200"/>
            </a:lvl1pPr>
          </a:lstStyle>
          <a:p>
            <a:fld id="{CEEEB887-679D-4D85-ACAC-2C9ECF041923}" type="slidenum">
              <a:rPr kumimoji="1" lang="ja-JP" altLang="en-US" smtClean="0"/>
              <a:t>‹#›</a:t>
            </a:fld>
            <a:endParaRPr kumimoji="1" lang="ja-JP" altLang="en-US"/>
          </a:p>
        </p:txBody>
      </p:sp>
    </p:spTree>
    <p:extLst>
      <p:ext uri="{BB962C8B-B14F-4D97-AF65-F5344CB8AC3E}">
        <p14:creationId xmlns:p14="http://schemas.microsoft.com/office/powerpoint/2010/main" val="67797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これから、「個別最適な学び」と「協働的な学び」についての研修を始めます。</a:t>
            </a:r>
            <a:endParaRPr lang="en-US" altLang="ja-JP" dirty="0"/>
          </a:p>
          <a:p>
            <a:pPr algn="just"/>
            <a:r>
              <a:rPr lang="ja-JP" altLang="en-US" dirty="0"/>
              <a:t>　この研修は、学習活動の充実の方向性</a:t>
            </a:r>
            <a:r>
              <a:rPr lang="ja-JP" altLang="en-US" dirty="0" smtClean="0"/>
              <a:t>を学習者の視点で改めて</a:t>
            </a:r>
            <a:r>
              <a:rPr lang="ja-JP" altLang="en-US" dirty="0"/>
              <a:t>捉え直す「個別最適な学び」と「協働的な学び</a:t>
            </a:r>
            <a:r>
              <a:rPr lang="ja-JP" altLang="en-US" dirty="0" smtClean="0"/>
              <a:t>」に</a:t>
            </a:r>
            <a:r>
              <a:rPr lang="ja-JP" altLang="en-US" dirty="0"/>
              <a:t>ついて、説明や演習を通して理解することをねらいとしています。</a:t>
            </a:r>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前半に説明、後半に演習を行います。</a:t>
            </a:r>
            <a:endParaRPr lang="en-US" altLang="ja-JP" dirty="0"/>
          </a:p>
          <a:p>
            <a:pPr algn="just"/>
            <a:endParaRPr lang="en-US" altLang="ja-JP" dirty="0"/>
          </a:p>
          <a:p>
            <a:pPr algn="just"/>
            <a:r>
              <a:rPr lang="ja-JP" altLang="en-US" dirty="0"/>
              <a:t>　（</a:t>
            </a:r>
            <a:r>
              <a:rPr lang="ja-JP" altLang="en-US" dirty="0" smtClean="0"/>
              <a:t>時間の目安：説明</a:t>
            </a:r>
            <a:r>
              <a:rPr lang="en-US" altLang="ja-JP" dirty="0" smtClean="0"/>
              <a:t>15</a:t>
            </a:r>
            <a:r>
              <a:rPr lang="ja-JP" altLang="en-US" dirty="0" smtClean="0"/>
              <a:t>分、演習</a:t>
            </a:r>
            <a:r>
              <a:rPr lang="en-US" altLang="ja-JP" dirty="0"/>
              <a:t>20</a:t>
            </a:r>
            <a:r>
              <a:rPr lang="ja-JP" altLang="en-US" dirty="0"/>
              <a:t>分）</a:t>
            </a:r>
            <a:endParaRPr lang="en-US" altLang="ja-JP" dirty="0"/>
          </a:p>
        </p:txBody>
      </p:sp>
      <p:sp>
        <p:nvSpPr>
          <p:cNvPr id="5" name="スライド番号プレースホルダー 4"/>
          <p:cNvSpPr>
            <a:spLocks noGrp="1"/>
          </p:cNvSpPr>
          <p:nvPr>
            <p:ph type="sldNum" sz="quarter" idx="10"/>
          </p:nvPr>
        </p:nvSpPr>
        <p:spPr/>
        <p:txBody>
          <a:bodyPr/>
          <a:lstStyle/>
          <a:p>
            <a:fld id="{CEEEB887-679D-4D85-ACAC-2C9ECF041923}" type="slidenum">
              <a:rPr lang="ja-JP" altLang="en-US" smtClean="0"/>
              <a:pPr/>
              <a:t>1</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30412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はじめに、「</a:t>
            </a:r>
            <a:r>
              <a:rPr lang="en-US" altLang="ja-JP" dirty="0"/>
              <a:t>『</a:t>
            </a:r>
            <a:r>
              <a:rPr lang="ja-JP" altLang="en-US" dirty="0"/>
              <a:t>個別最適な学び</a:t>
            </a:r>
            <a:r>
              <a:rPr lang="en-US" altLang="ja-JP" dirty="0"/>
              <a:t>』</a:t>
            </a:r>
            <a:r>
              <a:rPr lang="ja-JP" altLang="en-US" dirty="0"/>
              <a:t>と</a:t>
            </a:r>
            <a:r>
              <a:rPr lang="en-US" altLang="ja-JP" dirty="0"/>
              <a:t>『</a:t>
            </a:r>
            <a:r>
              <a:rPr lang="ja-JP" altLang="en-US" dirty="0"/>
              <a:t>協働的な学び</a:t>
            </a:r>
            <a:r>
              <a:rPr lang="en-US" altLang="ja-JP" dirty="0"/>
              <a:t>』</a:t>
            </a:r>
            <a:r>
              <a:rPr lang="ja-JP" altLang="en-US" dirty="0"/>
              <a:t>の一体的な充実」についてのイメージを確認していきます。</a:t>
            </a:r>
            <a:endParaRPr lang="en-US" altLang="ja-JP" dirty="0"/>
          </a:p>
          <a:p>
            <a:pPr algn="just"/>
            <a:endParaRPr lang="en-US" altLang="ja-JP" dirty="0"/>
          </a:p>
          <a:p>
            <a:pPr algn="just"/>
            <a:r>
              <a:rPr lang="ja-JP" altLang="en-US" dirty="0"/>
              <a:t>　「個別最適な学び」と「協働的な学び」については、令和３年</a:t>
            </a:r>
            <a:r>
              <a:rPr lang="ja-JP" altLang="en-US" dirty="0" smtClean="0"/>
              <a:t>１月の中央</a:t>
            </a:r>
            <a:r>
              <a:rPr lang="ja-JP" altLang="en-US" dirty="0"/>
              <a:t>教育審議会「</a:t>
            </a:r>
            <a:r>
              <a:rPr lang="en-US" altLang="ja-JP" dirty="0"/>
              <a:t>『</a:t>
            </a:r>
            <a:r>
              <a:rPr lang="ja-JP" altLang="en-US" dirty="0"/>
              <a:t>令和の日本型学校教育</a:t>
            </a:r>
            <a:r>
              <a:rPr lang="en-US" altLang="ja-JP" dirty="0"/>
              <a:t>』</a:t>
            </a:r>
            <a:r>
              <a:rPr lang="ja-JP" altLang="en-US" dirty="0"/>
              <a:t>の構築を目指して</a:t>
            </a:r>
            <a:r>
              <a:rPr lang="en-US" altLang="ja-JP" dirty="0"/>
              <a:t>〜</a:t>
            </a:r>
            <a:r>
              <a:rPr lang="ja-JP" altLang="en-US" dirty="0"/>
              <a:t>全ての子供たちの可能性を引き出す、個別最適な学びと、協働的な学びの実現</a:t>
            </a:r>
            <a:r>
              <a:rPr lang="en-US" altLang="ja-JP" dirty="0"/>
              <a:t>〜</a:t>
            </a:r>
            <a:r>
              <a:rPr lang="ja-JP" altLang="en-US" dirty="0"/>
              <a:t>（答申）」（以下、「令和３年答申」という。）において提言されました。</a:t>
            </a:r>
            <a:endParaRPr lang="en-US" altLang="ja-JP" dirty="0"/>
          </a:p>
          <a:p>
            <a:pPr algn="just"/>
            <a:endParaRPr lang="en-US" altLang="ja-JP" dirty="0"/>
          </a:p>
          <a:p>
            <a:pPr lvl="0" algn="just"/>
            <a:r>
              <a:rPr lang="ja-JP" altLang="en-US" dirty="0"/>
              <a:t>　令和３年答申の中では、社会が複雑で予測困難となってきている中で、子供たちの資質・能力を確実に育成する必要があり、そのために、新学習指導要領の着実な実施が重要であるという方向性が示され、</a:t>
            </a:r>
            <a:r>
              <a:rPr lang="en-US" altLang="ja-JP" dirty="0"/>
              <a:t>2020</a:t>
            </a:r>
            <a:r>
              <a:rPr lang="ja-JP" altLang="en-US" dirty="0"/>
              <a:t>年代を通じて実現を目指す学校教育の姿を「全ての子供たちの可能性を引き出す、個別最適な学びと、協働的な学び」としました。</a:t>
            </a:r>
            <a:endParaRPr lang="en-US" altLang="ja-JP" dirty="0"/>
          </a:p>
          <a:p>
            <a:pPr algn="just"/>
            <a:endParaRPr lang="en-US" altLang="ja-JP" dirty="0"/>
          </a:p>
          <a:p>
            <a:pPr lvl="0" algn="just"/>
            <a:r>
              <a:rPr lang="ja-JP" altLang="en-US" dirty="0"/>
              <a:t>　また、中央教育審議会が令和３年答申の教育課程に関する事項をまとめた報告では、学習指導要領で示された資質・能力について、多様</a:t>
            </a:r>
            <a:r>
              <a:rPr lang="ja-JP" altLang="en-US" dirty="0" smtClean="0"/>
              <a:t>な子供を</a:t>
            </a:r>
            <a:r>
              <a:rPr lang="ja-JP" altLang="en-US" dirty="0"/>
              <a:t>誰一人取り残すことなく育成するために、このスライド内の赤い枠で示した、個別最適な学びと協働的な学びの充実を図ることが示されました。</a:t>
            </a:r>
            <a:endParaRPr lang="en-US" altLang="ja-JP" dirty="0"/>
          </a:p>
          <a:p>
            <a:pPr algn="just"/>
            <a:endParaRPr lang="en-US" altLang="ja-JP" dirty="0"/>
          </a:p>
          <a:p>
            <a:pPr algn="just"/>
            <a:endParaRPr lang="en-US" altLang="ja-JP" dirty="0"/>
          </a:p>
          <a:p>
            <a:pPr algn="just"/>
            <a:r>
              <a:rPr lang="ja-JP" altLang="en-US" dirty="0"/>
              <a:t>　</a:t>
            </a:r>
          </a:p>
        </p:txBody>
      </p:sp>
      <p:sp>
        <p:nvSpPr>
          <p:cNvPr id="4" name="スライド番号プレースホルダー 3"/>
          <p:cNvSpPr>
            <a:spLocks noGrp="1"/>
          </p:cNvSpPr>
          <p:nvPr>
            <p:ph type="sldNum" sz="quarter" idx="5"/>
          </p:nvPr>
        </p:nvSpPr>
        <p:spPr/>
        <p:txBody>
          <a:bodyPr/>
          <a:lstStyle/>
          <a:p>
            <a:fld id="{CEEEB887-679D-4D85-ACAC-2C9ECF041923}" type="slidenum">
              <a:rPr lang="ja-JP" altLang="en-US" smtClean="0"/>
              <a:pPr/>
              <a:t>2</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70567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「個別最適な学び」と「協働的な学び」それぞれについて説明していきます。</a:t>
            </a:r>
            <a:endParaRPr lang="en-US" altLang="ja-JP" dirty="0"/>
          </a:p>
          <a:p>
            <a:pPr lvl="0" algn="just"/>
            <a:r>
              <a:rPr lang="ja-JP" altLang="en-US" dirty="0"/>
              <a:t>　「個別最適な学び」は、「個に応じた指導」を学習者視点から整理した概念であり、「指導の個別化」と「学習の個性化」に整理されています。</a:t>
            </a:r>
            <a:endParaRPr lang="en-US" altLang="ja-JP" dirty="0"/>
          </a:p>
          <a:p>
            <a:pPr algn="just"/>
            <a:r>
              <a:rPr lang="ja-JP" altLang="en-US" dirty="0"/>
              <a:t>　「指導の個別化」とは</a:t>
            </a:r>
            <a:r>
              <a:rPr lang="ja-JP" altLang="en-US" dirty="0" smtClean="0"/>
              <a:t>、子供一人一人</a:t>
            </a:r>
            <a:r>
              <a:rPr lang="ja-JP" altLang="en-US" dirty="0"/>
              <a:t>の特性や学習到達度に応じて、指導する側が学習環境を整えたり、学習時間を設定したり、学習方法の選択肢を柔軟に用意したりするなど、一定の目標を全て</a:t>
            </a:r>
            <a:r>
              <a:rPr lang="ja-JP" altLang="en-US" dirty="0" smtClean="0"/>
              <a:t>の子供が</a:t>
            </a:r>
            <a:r>
              <a:rPr lang="ja-JP" altLang="en-US" dirty="0"/>
              <a:t>達成することを目指し、個々</a:t>
            </a:r>
            <a:r>
              <a:rPr lang="ja-JP" altLang="en-US" dirty="0" smtClean="0"/>
              <a:t>の子供に</a:t>
            </a:r>
            <a:r>
              <a:rPr lang="ja-JP" altLang="en-US" dirty="0"/>
              <a:t>応じて異なる方法で学習を進めることであり、その中で</a:t>
            </a:r>
            <a:r>
              <a:rPr lang="ja-JP" altLang="en-US" dirty="0" smtClean="0"/>
              <a:t>、子供自身</a:t>
            </a:r>
            <a:r>
              <a:rPr lang="ja-JP" altLang="en-US" dirty="0"/>
              <a:t>が自らの特徴やどのように学習を進めることが効果的であるかを学んでいくことを含みます。</a:t>
            </a:r>
            <a:endParaRPr lang="en-US" altLang="ja-JP" dirty="0"/>
          </a:p>
          <a:p>
            <a:pPr algn="just"/>
            <a:endParaRPr lang="en-US" altLang="ja-JP" dirty="0"/>
          </a:p>
          <a:p>
            <a:pPr algn="just"/>
            <a:r>
              <a:rPr lang="ja-JP" altLang="en-US" dirty="0"/>
              <a:t>　特別支援教育の視点から考えると、これまでも取り組まれて</a:t>
            </a:r>
            <a:r>
              <a:rPr lang="ja-JP" altLang="en-US" dirty="0" smtClean="0"/>
              <a:t>きた子供一人一人</a:t>
            </a:r>
            <a:r>
              <a:rPr lang="ja-JP" altLang="en-US" dirty="0"/>
              <a:t>の実態や学び方の特徴に合わせた指導を大切にしながら、学習者で</a:t>
            </a:r>
            <a:r>
              <a:rPr lang="ja-JP" altLang="en-US" dirty="0" smtClean="0"/>
              <a:t>ある子供の</a:t>
            </a:r>
            <a:r>
              <a:rPr lang="ja-JP" altLang="en-US" dirty="0"/>
              <a:t>視点から捉え直し、多様な学習方法で学ぶことを通して、学習指導要領に示された資質・能力を確実に育成していくことや</a:t>
            </a:r>
            <a:r>
              <a:rPr lang="ja-JP" altLang="en-US" dirty="0" smtClean="0"/>
              <a:t>、子供が</a:t>
            </a:r>
            <a:r>
              <a:rPr lang="ja-JP" altLang="en-US" dirty="0"/>
              <a:t>自分に合った学習の進め方を考えられるように指導を工夫することが重要になります。</a:t>
            </a:r>
            <a:endParaRPr lang="en-US" altLang="ja-JP" dirty="0"/>
          </a:p>
          <a:p>
            <a:pPr algn="just"/>
            <a:r>
              <a:rPr lang="ja-JP" altLang="en-US" dirty="0"/>
              <a:t>　「学習の個性化」とは</a:t>
            </a:r>
            <a:r>
              <a:rPr lang="ja-JP" altLang="en-US" dirty="0" smtClean="0"/>
              <a:t>、子供が</a:t>
            </a:r>
            <a:r>
              <a:rPr lang="ja-JP" altLang="en-US" dirty="0"/>
              <a:t>自分の興味関心のあるものを選んで学んだり、表現したりするもので、一人一人が異なる目標に向かって学ぶ中で、自分がどのような方向性で学習を進めて</a:t>
            </a:r>
            <a:r>
              <a:rPr lang="ja-JP" altLang="en-US" dirty="0" smtClean="0"/>
              <a:t>いけば良いか</a:t>
            </a:r>
            <a:r>
              <a:rPr lang="ja-JP" altLang="en-US" dirty="0"/>
              <a:t>を考えていくことも含んでいます。学習活動を通じて一人一人の個性、教育的に価値のある方向により拡大しようというアプローチで</a:t>
            </a:r>
            <a:r>
              <a:rPr lang="ja-JP" altLang="en-US" dirty="0" smtClean="0"/>
              <a:t>、教員が、子供一人一人</a:t>
            </a:r>
            <a:r>
              <a:rPr lang="ja-JP" altLang="en-US" dirty="0"/>
              <a:t>の興味や関心等に応じた学習活動や学習課題に取り組む機会を提供することによって</a:t>
            </a:r>
            <a:r>
              <a:rPr lang="ja-JP" altLang="en-US" dirty="0" smtClean="0"/>
              <a:t>、子供自身</a:t>
            </a:r>
            <a:r>
              <a:rPr lang="ja-JP" altLang="en-US" dirty="0"/>
              <a:t>が自らの学習が最適になるように調整したり、これからのキャリアを見通したりしながら自分で学習課題を設定し、取り組んでいけるように指導を工夫することが重要になります。</a:t>
            </a:r>
            <a:endParaRPr lang="en-US" altLang="ja-JP" dirty="0"/>
          </a:p>
        </p:txBody>
      </p:sp>
      <p:sp>
        <p:nvSpPr>
          <p:cNvPr id="4" name="スライド番号プレースホルダー 3"/>
          <p:cNvSpPr>
            <a:spLocks noGrp="1"/>
          </p:cNvSpPr>
          <p:nvPr>
            <p:ph type="sldNum" sz="quarter" idx="5"/>
          </p:nvPr>
        </p:nvSpPr>
        <p:spPr/>
        <p:txBody>
          <a:bodyPr/>
          <a:lstStyle/>
          <a:p>
            <a:fld id="{CEEEB887-679D-4D85-ACAC-2C9ECF041923}" type="slidenum">
              <a:rPr lang="ja-JP" altLang="en-US" smtClean="0"/>
              <a:pPr/>
              <a:t>3</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184128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「協働的な学び」については、「主体的・対話的で深い学び」の実現に向けた授業改善につなげながら</a:t>
            </a:r>
            <a:r>
              <a:rPr lang="ja-JP" altLang="en-US" dirty="0" smtClean="0"/>
              <a:t>、子供一人一人</a:t>
            </a:r>
            <a:r>
              <a:rPr lang="ja-JP" altLang="en-US" dirty="0" smtClean="0"/>
              <a:t>の良い点</a:t>
            </a:r>
            <a:r>
              <a:rPr lang="ja-JP" altLang="en-US" dirty="0"/>
              <a:t>や可能性を生かし</a:t>
            </a:r>
            <a:r>
              <a:rPr lang="ja-JP" altLang="en-US" dirty="0" smtClean="0"/>
              <a:t>、子供同士</a:t>
            </a:r>
            <a:r>
              <a:rPr lang="ja-JP" altLang="en-US" dirty="0"/>
              <a:t>、あるいは地域の方々をはじめ、多様な他者と協働することで、異なる考え方が組み合わさり、</a:t>
            </a:r>
            <a:r>
              <a:rPr lang="ja-JP" altLang="en-US" dirty="0" smtClean="0"/>
              <a:t>より良い学び</a:t>
            </a:r>
            <a:r>
              <a:rPr lang="ja-JP" altLang="en-US" dirty="0"/>
              <a:t>を生み出していくようにすることが大切です。　</a:t>
            </a:r>
            <a:endParaRPr lang="en-US" altLang="ja-JP" dirty="0"/>
          </a:p>
          <a:p>
            <a:pPr algn="just"/>
            <a:r>
              <a:rPr lang="ja-JP" altLang="en-US" dirty="0"/>
              <a:t>　このことについては、特別支援学校小学部・中学部学習指導要領においても、スライド中段の枠囲みのとおり示されています。</a:t>
            </a:r>
            <a:endParaRPr lang="en-US" altLang="ja-JP" dirty="0"/>
          </a:p>
          <a:p>
            <a:pPr algn="just"/>
            <a:endParaRPr lang="en-US" altLang="ja-JP" dirty="0"/>
          </a:p>
          <a:p>
            <a:pPr algn="just"/>
            <a:r>
              <a:rPr lang="ja-JP" altLang="en-US" dirty="0"/>
              <a:t>　また、人間同士のリアルな関係づくりは社会を形成していく上で不可欠であり、知・徳・体を一体的に育むためには</a:t>
            </a:r>
            <a:r>
              <a:rPr lang="ja-JP" altLang="en-US" dirty="0" smtClean="0"/>
              <a:t>、教員と</a:t>
            </a:r>
            <a:r>
              <a:rPr lang="ja-JP" altLang="en-US" dirty="0"/>
              <a:t>子供の関わり合いや子供同士の関わり合い、 自分の感覚や行為を通して理解する実習・実験、地域社会での体験活動、専門家との交流など、様々な場面でリアルな体験を通じて学ぶことの重要性について改めて認識するとともに、ＩＣＴを活用した協働的な学びの発展や、ＩＣＴを活用することにより空間的・時間的な制約を緩和し、遠隔地の専門家などとつなぐなど、その新たな可能性を検討することも重要です。</a:t>
            </a:r>
            <a:endParaRPr lang="en-US" altLang="ja-JP" dirty="0"/>
          </a:p>
        </p:txBody>
      </p:sp>
      <p:sp>
        <p:nvSpPr>
          <p:cNvPr id="4" name="スライド番号プレースホルダー 3"/>
          <p:cNvSpPr>
            <a:spLocks noGrp="1"/>
          </p:cNvSpPr>
          <p:nvPr>
            <p:ph type="sldNum" sz="quarter" idx="5"/>
          </p:nvPr>
        </p:nvSpPr>
        <p:spPr/>
        <p:txBody>
          <a:bodyPr/>
          <a:lstStyle/>
          <a:p>
            <a:fld id="{CEEEB887-679D-4D85-ACAC-2C9ECF041923}" type="slidenum">
              <a:rPr lang="ja-JP" altLang="en-US" smtClean="0"/>
              <a:pPr/>
              <a:t>4</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81948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授業づくりに当たっては、「個別最適な学び」と「協働的な学び」を往還させながら、一体的に充実してくことが重要です。</a:t>
            </a:r>
            <a:endParaRPr lang="en-US" altLang="ja-JP" dirty="0"/>
          </a:p>
          <a:p>
            <a:pPr algn="just"/>
            <a:endParaRPr lang="en-US" altLang="ja-JP" dirty="0"/>
          </a:p>
          <a:p>
            <a:pPr algn="just"/>
            <a:r>
              <a:rPr lang="ja-JP" altLang="en-US" dirty="0"/>
              <a:t>　</a:t>
            </a:r>
            <a:r>
              <a:rPr lang="en-US" altLang="ja-JP" dirty="0"/>
              <a:t>※</a:t>
            </a:r>
            <a:r>
              <a:rPr lang="ja-JP" altLang="en-US" dirty="0"/>
              <a:t>スライドを指しながら説明</a:t>
            </a:r>
            <a:endParaRPr lang="en-US" altLang="ja-JP" dirty="0"/>
          </a:p>
          <a:p>
            <a:pPr algn="just"/>
            <a:r>
              <a:rPr lang="ja-JP" altLang="en-US" dirty="0"/>
              <a:t>　「個別最適な学び」に</a:t>
            </a:r>
            <a:r>
              <a:rPr lang="ja-JP" altLang="en-US" dirty="0" smtClean="0"/>
              <a:t>よって子供が</a:t>
            </a:r>
            <a:r>
              <a:rPr lang="ja-JP" altLang="en-US" dirty="0"/>
              <a:t>課題の理解を深め、自分なりの考えを</a:t>
            </a:r>
            <a:r>
              <a:rPr lang="ja-JP" altLang="en-US" dirty="0" smtClean="0"/>
              <a:t>持ち、意思</a:t>
            </a:r>
            <a:r>
              <a:rPr lang="ja-JP" altLang="en-US" dirty="0"/>
              <a:t>を表現できるようになったところで、「協働的な学び」を行うことにより</a:t>
            </a:r>
            <a:r>
              <a:rPr lang="ja-JP" altLang="en-US" dirty="0" smtClean="0"/>
              <a:t>、持っていた考え</a:t>
            </a:r>
            <a:r>
              <a:rPr lang="ja-JP" altLang="en-US" dirty="0"/>
              <a:t>が深まったり、新たな考えに気付いたりすることにつながります</a:t>
            </a:r>
            <a:r>
              <a:rPr lang="ja-JP" altLang="en-US" dirty="0" smtClean="0"/>
              <a:t>。更にその後</a:t>
            </a:r>
            <a:r>
              <a:rPr lang="ja-JP" altLang="en-US" dirty="0"/>
              <a:t>の「個別最適な学び」で振り返りを行うことで、深まった考えや新たな気付きが</a:t>
            </a:r>
            <a:r>
              <a:rPr lang="ja-JP" altLang="en-US" dirty="0" smtClean="0"/>
              <a:t>、子供の</a:t>
            </a:r>
            <a:r>
              <a:rPr lang="ja-JP" altLang="en-US" dirty="0"/>
              <a:t>中でより確実なものになっていくように、それぞれの学びの往還を図ることで、学びを深められるようにしていきます。</a:t>
            </a:r>
            <a:endParaRPr lang="en-US" altLang="ja-JP" dirty="0"/>
          </a:p>
          <a:p>
            <a:pPr lvl="0" algn="just"/>
            <a:r>
              <a:rPr lang="ja-JP" altLang="en-US" dirty="0"/>
              <a:t>　「個別最適な学び」によって学習したことを社会で生かせるようにしていくためには、それぞれ</a:t>
            </a:r>
            <a:r>
              <a:rPr lang="ja-JP" altLang="en-US" dirty="0" smtClean="0"/>
              <a:t>の子供の</a:t>
            </a:r>
            <a:r>
              <a:rPr lang="ja-JP" altLang="en-US" dirty="0"/>
              <a:t>学習を、それのみで完結させるのではなく、他者との協働によって広げ深めたり、自分の活動によって何かを変えたり、よりよくできたという実感を持てるようにすることが大切です。</a:t>
            </a:r>
            <a:endParaRPr lang="en-US" altLang="ja-JP" dirty="0"/>
          </a:p>
        </p:txBody>
      </p:sp>
      <p:sp>
        <p:nvSpPr>
          <p:cNvPr id="4" name="スライド番号プレースホルダー 3"/>
          <p:cNvSpPr>
            <a:spLocks noGrp="1"/>
          </p:cNvSpPr>
          <p:nvPr>
            <p:ph type="sldNum" sz="quarter" idx="5"/>
          </p:nvPr>
        </p:nvSpPr>
        <p:spPr/>
        <p:txBody>
          <a:bodyPr/>
          <a:lstStyle/>
          <a:p>
            <a:fld id="{B850BA8D-DE6D-4559-85CC-9C0B8FDC9400}" type="slidenum">
              <a:rPr lang="ja-JP" altLang="en-US" smtClean="0"/>
              <a:pPr/>
              <a:t>5</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50494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「個別最適な学び」や「協働的な学び」を充実させるに当たり、令和３年答申では、スライドのような観点が挙げられるとともに、学習履歴（スタディ・ログ）の活用の必要性が示されました。</a:t>
            </a:r>
            <a:endParaRPr lang="en-US" altLang="ja-JP" dirty="0"/>
          </a:p>
          <a:p>
            <a:pPr algn="just"/>
            <a:r>
              <a:rPr lang="ja-JP" altLang="en-US" dirty="0"/>
              <a:t>　ＧＩＧＡスクール構想により、１人１台端末が付与され、子供がＩＣＴ機器を日常的に活用することにより、自ら見通しを立てたり、学習の状況を把握し、新たな学習方法を</a:t>
            </a:r>
            <a:r>
              <a:rPr lang="ja-JP" altLang="en-US" dirty="0" err="1"/>
              <a:t>見い出したり</a:t>
            </a:r>
            <a:r>
              <a:rPr lang="ja-JP" altLang="en-US" dirty="0"/>
              <a:t>、自ら学び直しや発展的な学習を行いやすくなったりする等の効果が期待され、すでにそうした姿が見られているところです。</a:t>
            </a:r>
            <a:endParaRPr lang="en-US" altLang="ja-JP" dirty="0"/>
          </a:p>
          <a:p>
            <a:pPr algn="just"/>
            <a:r>
              <a:rPr lang="ja-JP" altLang="en-US" dirty="0"/>
              <a:t>　特別支援学級や特別支援学校</a:t>
            </a:r>
            <a:r>
              <a:rPr lang="ja-JP" altLang="en-US" dirty="0" smtClean="0"/>
              <a:t>の子供に</a:t>
            </a:r>
            <a:r>
              <a:rPr lang="ja-JP" altLang="en-US" dirty="0"/>
              <a:t>も、同様の取組が行われていますが、とりわけ知的障がいの</a:t>
            </a:r>
            <a:r>
              <a:rPr lang="ja-JP" altLang="en-US" dirty="0" smtClean="0"/>
              <a:t>ある子供の</a:t>
            </a:r>
            <a:r>
              <a:rPr lang="ja-JP" altLang="en-US" dirty="0"/>
              <a:t>場合は、障がいの特性により段階的、系統的な学習の積み上げが難しいことから、学習の履歴を記録し効果的に活用するための工夫が必要です。</a:t>
            </a:r>
            <a:endParaRPr lang="en-US" altLang="ja-JP" dirty="0"/>
          </a:p>
        </p:txBody>
      </p:sp>
      <p:sp>
        <p:nvSpPr>
          <p:cNvPr id="4" name="スライド番号プレースホルダー 3"/>
          <p:cNvSpPr>
            <a:spLocks noGrp="1"/>
          </p:cNvSpPr>
          <p:nvPr>
            <p:ph type="sldNum" sz="quarter" idx="5"/>
          </p:nvPr>
        </p:nvSpPr>
        <p:spPr/>
        <p:txBody>
          <a:bodyPr/>
          <a:lstStyle/>
          <a:p>
            <a:fld id="{B850BA8D-DE6D-4559-85CC-9C0B8FDC9400}" type="slidenum">
              <a:rPr lang="ja-JP" altLang="en-US" smtClean="0"/>
              <a:pPr/>
              <a:t>6</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41034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lgn="just"/>
            <a:r>
              <a:rPr lang="ja-JP" altLang="en-US" dirty="0"/>
              <a:t>　「個に応じた指導」と言う観点では、これまでも特別支援教育では</a:t>
            </a:r>
            <a:r>
              <a:rPr lang="ja-JP" altLang="en-US" dirty="0" smtClean="0"/>
              <a:t>、子供一人一人</a:t>
            </a:r>
            <a:r>
              <a:rPr lang="ja-JP" altLang="en-US" dirty="0"/>
              <a:t>の教育的ニーズに応じた適切な指導と必要な支援を行うために、個別の指導計画を作成し、個々の実態に応じたきめ細やかな指導を行ってきました。</a:t>
            </a:r>
            <a:endParaRPr lang="en-US" altLang="ja-JP" dirty="0"/>
          </a:p>
          <a:p>
            <a:pPr lvl="0" algn="just"/>
            <a:r>
              <a:rPr lang="ja-JP" altLang="en-US" dirty="0"/>
              <a:t>　例えば、「指導の個別化」の観点で個別の指導計画を作成する場合、対象と</a:t>
            </a:r>
            <a:r>
              <a:rPr lang="ja-JP" altLang="en-US" dirty="0" smtClean="0"/>
              <a:t>なる子供に</a:t>
            </a:r>
            <a:r>
              <a:rPr lang="ja-JP" altLang="en-US" dirty="0"/>
              <a:t>効果的な指導となるように、個別の教材や副教材の使用、課題の量の調整、視覚支援の工夫、タブレット端末の活用を検討することとなります。</a:t>
            </a:r>
            <a:endParaRPr lang="en-US" altLang="ja-JP" dirty="0"/>
          </a:p>
          <a:p>
            <a:pPr lvl="0" algn="just"/>
            <a:r>
              <a:rPr lang="ja-JP" altLang="en-US" dirty="0"/>
              <a:t>　また、「学習の個性化」の観点で個別の指導計画を作成する場合</a:t>
            </a:r>
            <a:r>
              <a:rPr lang="ja-JP" altLang="en-US" dirty="0" smtClean="0"/>
              <a:t>、子供が</a:t>
            </a:r>
            <a:r>
              <a:rPr lang="ja-JP" altLang="en-US" dirty="0"/>
              <a:t>自分の特性に合った多様な学び方を選択できるようにすることや、自信を付け意欲的に取り組めるようになることなどのために、様々なアプローチを検討することとなります。</a:t>
            </a:r>
          </a:p>
          <a:p>
            <a:pPr lvl="0" algn="just"/>
            <a:r>
              <a:rPr lang="ja-JP" altLang="en-US" dirty="0"/>
              <a:t>　個別の指導計画を作成する対象と</a:t>
            </a:r>
            <a:r>
              <a:rPr lang="ja-JP" altLang="en-US" dirty="0" smtClean="0"/>
              <a:t>なる子供が</a:t>
            </a:r>
            <a:r>
              <a:rPr lang="ja-JP" altLang="en-US" dirty="0"/>
              <a:t>増加し、困難さや教育的ニーズも多様化する中で、この個別の指導計画の役割は一層重要となってきており、令和３年答申に示された「個別最適な学び」の実現においても、個別の指導計画</a:t>
            </a:r>
            <a:r>
              <a:rPr lang="ja-JP" altLang="en-US" dirty="0" smtClean="0"/>
              <a:t>が鍵と</a:t>
            </a:r>
            <a:r>
              <a:rPr lang="ja-JP" altLang="en-US" dirty="0"/>
              <a:t>言えます。</a:t>
            </a:r>
            <a:endParaRPr lang="en-US" altLang="ja-JP" dirty="0"/>
          </a:p>
        </p:txBody>
      </p:sp>
      <p:sp>
        <p:nvSpPr>
          <p:cNvPr id="4" name="スライド番号プレースホルダー 3"/>
          <p:cNvSpPr>
            <a:spLocks noGrp="1"/>
          </p:cNvSpPr>
          <p:nvPr>
            <p:ph type="sldNum" sz="quarter" idx="5"/>
          </p:nvPr>
        </p:nvSpPr>
        <p:spPr/>
        <p:txBody>
          <a:bodyPr/>
          <a:lstStyle/>
          <a:p>
            <a:fld id="{B850BA8D-DE6D-4559-85CC-9C0B8FDC9400}" type="slidenum">
              <a:rPr lang="ja-JP" altLang="en-US" smtClean="0"/>
              <a:pPr/>
              <a:t>7</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973478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2A61D3E9-34F3-4CE1-A7A4-D79289125514}" type="slidenum">
              <a:rPr lang="ja-JP" altLang="en-US" smtClean="0"/>
              <a:pPr/>
              <a:t>8</a:t>
            </a:fld>
            <a:endParaRPr lang="ja-JP" altLang="en-US"/>
          </a:p>
        </p:txBody>
      </p:sp>
      <p:sp>
        <p:nvSpPr>
          <p:cNvPr id="5" name="ノート プレースホルダー 4">
            <a:extLst>
              <a:ext uri="{FF2B5EF4-FFF2-40B4-BE49-F238E27FC236}">
                <a16:creationId xmlns:a16="http://schemas.microsoft.com/office/drawing/2014/main" id="{594E5F01-602F-4F21-8240-052B49828872}"/>
              </a:ext>
            </a:extLst>
          </p:cNvPr>
          <p:cNvSpPr>
            <a:spLocks noGrp="1"/>
          </p:cNvSpPr>
          <p:nvPr>
            <p:ph type="body" idx="1"/>
          </p:nvPr>
        </p:nvSpPr>
        <p:spPr>
          <a:xfrm>
            <a:off x="703600" y="3496961"/>
            <a:ext cx="5400000" cy="6252519"/>
          </a:xfrm>
        </p:spPr>
        <p:txBody>
          <a:bodyPr/>
          <a:lstStyle/>
          <a:p>
            <a:pPr algn="just"/>
            <a:r>
              <a:rPr lang="ja-JP" altLang="en-US" dirty="0"/>
              <a:t>　それでは、ここ</a:t>
            </a:r>
            <a:r>
              <a:rPr lang="ja-JP" altLang="en-US" dirty="0" smtClean="0"/>
              <a:t>から演習</a:t>
            </a:r>
            <a:r>
              <a:rPr lang="ja-JP" altLang="en-US" dirty="0"/>
              <a:t>を行います。</a:t>
            </a:r>
            <a:endParaRPr lang="en-US" altLang="ja-JP" dirty="0"/>
          </a:p>
          <a:p>
            <a:pPr algn="just"/>
            <a:r>
              <a:rPr lang="ja-JP" altLang="en-US" dirty="0"/>
              <a:t>　皆さんが担当している授業</a:t>
            </a:r>
            <a:r>
              <a:rPr lang="ja-JP" altLang="en-US" dirty="0" smtClean="0"/>
              <a:t>の学習指導</a:t>
            </a:r>
            <a:r>
              <a:rPr lang="ja-JP" altLang="en-US" dirty="0"/>
              <a:t>案（指導略案）と個別の指導計画を準備してください。</a:t>
            </a:r>
            <a:endParaRPr lang="en-US" altLang="ja-JP" dirty="0"/>
          </a:p>
          <a:p>
            <a:pPr algn="just"/>
            <a:r>
              <a:rPr lang="ja-JP" altLang="en-US" dirty="0"/>
              <a:t>　この演習では</a:t>
            </a:r>
            <a:r>
              <a:rPr lang="ja-JP" altLang="en-US" dirty="0" smtClean="0"/>
              <a:t>、学習指導案を</a:t>
            </a:r>
            <a:r>
              <a:rPr lang="ja-JP" altLang="en-US" dirty="0"/>
              <a:t>基に、「個別最適な学び」と「協働的な学び」の観点から自分の指導を振り返り、これらの観点に</a:t>
            </a:r>
            <a:r>
              <a:rPr lang="ja-JP" altLang="en-US" dirty="0" smtClean="0"/>
              <a:t>ついて理解</a:t>
            </a:r>
            <a:r>
              <a:rPr lang="ja-JP" altLang="en-US" dirty="0"/>
              <a:t>を深めることをねらいとしています。</a:t>
            </a:r>
            <a:endParaRPr lang="en-US" altLang="ja-JP" dirty="0"/>
          </a:p>
          <a:p>
            <a:pPr algn="just"/>
            <a:r>
              <a:rPr lang="ja-JP" altLang="en-US" dirty="0">
                <a:latin typeface="ＭＳ ゴシック" panose="020B0609070205080204" pitchFamily="49" charset="-128"/>
                <a:ea typeface="ＭＳ ゴシック" panose="020B0609070205080204" pitchFamily="49" charset="-128"/>
              </a:rPr>
              <a:t>　本時の目標の達成に向けた学習活動</a:t>
            </a:r>
            <a:r>
              <a:rPr lang="ja-JP" altLang="en-US" dirty="0" smtClean="0">
                <a:latin typeface="ＭＳ ゴシック" panose="020B0609070205080204" pitchFamily="49" charset="-128"/>
                <a:ea typeface="ＭＳ ゴシック" panose="020B0609070205080204" pitchFamily="49" charset="-128"/>
              </a:rPr>
              <a:t>を子供の</a:t>
            </a:r>
            <a:r>
              <a:rPr lang="ja-JP" altLang="en-US" dirty="0">
                <a:latin typeface="ＭＳ ゴシック" panose="020B0609070205080204" pitchFamily="49" charset="-128"/>
                <a:ea typeface="ＭＳ ゴシック" panose="020B0609070205080204" pitchFamily="49" charset="-128"/>
              </a:rPr>
              <a:t>目線から捉え、「個別最適な学び（指導</a:t>
            </a:r>
            <a:r>
              <a:rPr lang="ja-JP" altLang="en-US" dirty="0" smtClean="0">
                <a:latin typeface="ＭＳ ゴシック" panose="020B0609070205080204" pitchFamily="49" charset="-128"/>
                <a:ea typeface="ＭＳ ゴシック" panose="020B0609070205080204" pitchFamily="49" charset="-128"/>
              </a:rPr>
              <a:t>の個別化</a:t>
            </a:r>
            <a:r>
              <a:rPr lang="ja-JP" altLang="en-US" dirty="0">
                <a:latin typeface="ＭＳ ゴシック" panose="020B0609070205080204" pitchFamily="49" charset="-128"/>
                <a:ea typeface="ＭＳ ゴシック" panose="020B0609070205080204" pitchFamily="49" charset="-128"/>
              </a:rPr>
              <a:t>）」や「協働的な学び」の観点から工夫している点</a:t>
            </a:r>
            <a:r>
              <a:rPr lang="ja-JP" altLang="en-US" dirty="0" smtClean="0">
                <a:latin typeface="ＭＳ ゴシック" panose="020B0609070205080204" pitchFamily="49" charset="-128"/>
                <a:ea typeface="ＭＳ ゴシック" panose="020B0609070205080204" pitchFamily="49" charset="-128"/>
              </a:rPr>
              <a:t>や、改善につなげられる点にはどの</a:t>
            </a:r>
            <a:r>
              <a:rPr lang="ja-JP" altLang="en-US" dirty="0">
                <a:latin typeface="ＭＳ ゴシック" panose="020B0609070205080204" pitchFamily="49" charset="-128"/>
                <a:ea typeface="ＭＳ ゴシック" panose="020B0609070205080204" pitchFamily="49" charset="-128"/>
              </a:rPr>
              <a:t>ようなことがあるかを考えたり、個別の指導計画から</a:t>
            </a:r>
            <a:r>
              <a:rPr lang="ja-JP" altLang="en-US" dirty="0" smtClean="0">
                <a:latin typeface="ＭＳ ゴシック" panose="020B0609070205080204" pitchFamily="49" charset="-128"/>
                <a:ea typeface="ＭＳ ゴシック" panose="020B0609070205080204" pitchFamily="49" charset="-128"/>
              </a:rPr>
              <a:t>、「個別</a:t>
            </a:r>
            <a:r>
              <a:rPr lang="ja-JP" altLang="en-US" dirty="0">
                <a:latin typeface="ＭＳ ゴシック" panose="020B0609070205080204" pitchFamily="49" charset="-128"/>
                <a:ea typeface="ＭＳ ゴシック" panose="020B0609070205080204" pitchFamily="49" charset="-128"/>
              </a:rPr>
              <a:t>最適な</a:t>
            </a:r>
            <a:r>
              <a:rPr lang="ja-JP" altLang="en-US" dirty="0" smtClean="0">
                <a:latin typeface="ＭＳ ゴシック" panose="020B0609070205080204" pitchFamily="49" charset="-128"/>
                <a:ea typeface="ＭＳ ゴシック" panose="020B0609070205080204" pitchFamily="49" charset="-128"/>
              </a:rPr>
              <a:t>学び」に</a:t>
            </a:r>
            <a:r>
              <a:rPr lang="ja-JP" altLang="en-US" dirty="0">
                <a:latin typeface="ＭＳ ゴシック" panose="020B0609070205080204" pitchFamily="49" charset="-128"/>
                <a:ea typeface="ＭＳ ゴシック" panose="020B0609070205080204" pitchFamily="49" charset="-128"/>
              </a:rPr>
              <a:t>向けて活用できる記載内容を確認し、授業での工夫を検討したりするなど、個人思考を行ったり、話し合ったりしましょう。</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t>＜演習の進め方の例＞</a:t>
            </a:r>
            <a:endParaRPr lang="en-US" altLang="ja-JP" dirty="0"/>
          </a:p>
          <a:p>
            <a:pPr algn="just"/>
            <a:r>
              <a:rPr lang="ja-JP" altLang="en-US" dirty="0"/>
              <a:t>①　個人思考（</a:t>
            </a:r>
            <a:r>
              <a:rPr lang="en-US" altLang="ja-JP" dirty="0"/>
              <a:t>10</a:t>
            </a:r>
            <a:r>
              <a:rPr lang="ja-JP" altLang="en-US" dirty="0"/>
              <a:t>分）</a:t>
            </a:r>
            <a:endParaRPr lang="en-US" altLang="ja-JP" dirty="0"/>
          </a:p>
          <a:p>
            <a:pPr algn="just"/>
            <a:r>
              <a:rPr lang="ja-JP" altLang="en-US" dirty="0"/>
              <a:t>②　協議（</a:t>
            </a:r>
            <a:r>
              <a:rPr lang="en-US" altLang="ja-JP" dirty="0"/>
              <a:t>10</a:t>
            </a:r>
            <a:r>
              <a:rPr lang="ja-JP" altLang="en-US" dirty="0"/>
              <a:t>分）</a:t>
            </a:r>
            <a:endParaRPr lang="en-US" altLang="ja-JP" dirty="0"/>
          </a:p>
          <a:p>
            <a:pPr algn="just"/>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指導</a:t>
            </a:r>
            <a:r>
              <a:rPr lang="ja-JP" altLang="en-US" dirty="0" smtClean="0"/>
              <a:t>教諭は</a:t>
            </a:r>
            <a:r>
              <a:rPr lang="ja-JP" altLang="en-US" dirty="0"/>
              <a:t>、受講者に、個人思考の観点</a:t>
            </a:r>
            <a:r>
              <a:rPr lang="ja-JP" altLang="en-US" dirty="0" smtClean="0"/>
              <a:t>をスライドに示した内容を</a:t>
            </a:r>
            <a:r>
              <a:rPr lang="ja-JP" altLang="en-US" dirty="0"/>
              <a:t>参考に提示するとともに、協議において、それらの観点で受講者に問い掛けたり、一緒に考えたりするなどして、受講者が対話</a:t>
            </a:r>
            <a:r>
              <a:rPr lang="ja-JP" altLang="en-US" dirty="0" smtClean="0"/>
              <a:t>しながら「個別</a:t>
            </a:r>
            <a:r>
              <a:rPr lang="ja-JP" altLang="en-US" dirty="0"/>
              <a:t>最適な</a:t>
            </a:r>
            <a:r>
              <a:rPr lang="ja-JP" altLang="en-US" dirty="0" smtClean="0"/>
              <a:t>学び」や「協働的</a:t>
            </a:r>
            <a:r>
              <a:rPr lang="ja-JP" altLang="en-US" dirty="0"/>
              <a:t>な</a:t>
            </a:r>
            <a:r>
              <a:rPr lang="ja-JP" altLang="en-US" dirty="0" smtClean="0"/>
              <a:t>学び」に</a:t>
            </a:r>
            <a:r>
              <a:rPr lang="ja-JP" altLang="en-US" dirty="0"/>
              <a:t>対する理解を深め、授業づくりなどに生かすことができるようにする。</a:t>
            </a:r>
            <a:endParaRPr lang="en-US" altLang="ja-JP"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dirty="0"/>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個人思考及び協議の観点の例</a:t>
            </a:r>
            <a:r>
              <a:rPr lang="en-US" altLang="ja-JP" dirty="0"/>
              <a:t>〕</a:t>
            </a:r>
          </a:p>
          <a:p>
            <a:pPr algn="just"/>
            <a:r>
              <a:rPr lang="ja-JP" altLang="en-US" dirty="0"/>
              <a:t>・授業において、「個別最適な学び（指導</a:t>
            </a:r>
            <a:r>
              <a:rPr lang="ja-JP" altLang="en-US" dirty="0" smtClean="0"/>
              <a:t>の個別化</a:t>
            </a:r>
            <a:r>
              <a:rPr lang="ja-JP" altLang="en-US" dirty="0"/>
              <a:t>）」や「協働的な学び」の観点から工夫している点や改善点は、どのようなことがあるか。</a:t>
            </a:r>
          </a:p>
          <a:p>
            <a:pPr algn="just"/>
            <a:r>
              <a:rPr lang="ja-JP" altLang="en-US" dirty="0"/>
              <a:t>・担当して</a:t>
            </a:r>
            <a:r>
              <a:rPr lang="ja-JP" altLang="en-US" dirty="0" smtClean="0"/>
              <a:t>いる子供の</a:t>
            </a:r>
            <a:r>
              <a:rPr lang="ja-JP" altLang="en-US" dirty="0"/>
              <a:t>個別の指導計画において、「個別最適な学び」の実現に向けて活用できる記載内容には、どのようなものがあるか。</a:t>
            </a:r>
          </a:p>
          <a:p>
            <a:pPr algn="just"/>
            <a:r>
              <a:rPr lang="ja-JP" altLang="en-US" dirty="0"/>
              <a:t>・個別の指導計画の記載内容を基に、授業において、どのような工夫が考えられるか。</a:t>
            </a:r>
            <a:endParaRPr lang="en-US" altLang="ja-JP" dirty="0"/>
          </a:p>
          <a:p>
            <a:pPr algn="just"/>
            <a:endParaRPr lang="ja-JP" altLang="en-US" dirty="0"/>
          </a:p>
          <a:p>
            <a:pPr algn="just"/>
            <a:r>
              <a:rPr lang="ja-JP" altLang="en-US" dirty="0"/>
              <a:t>（時間経過後）</a:t>
            </a:r>
            <a:endParaRPr lang="en-US" altLang="ja-JP" dirty="0"/>
          </a:p>
          <a:p>
            <a:pPr algn="just"/>
            <a:r>
              <a:rPr lang="ja-JP" altLang="en-US" dirty="0"/>
              <a:t>　これで、「個別最適な学び」</a:t>
            </a:r>
            <a:r>
              <a:rPr lang="ja-JP" altLang="en-US" dirty="0" smtClean="0"/>
              <a:t>と「協働的</a:t>
            </a:r>
            <a:r>
              <a:rPr lang="ja-JP" altLang="en-US" dirty="0"/>
              <a:t>な学び」の研修を終わります。</a:t>
            </a:r>
            <a:endParaRPr lang="en-US" altLang="ja-JP" dirty="0"/>
          </a:p>
        </p:txBody>
      </p:sp>
      <p:sp>
        <p:nvSpPr>
          <p:cNvPr id="7" name="スライド イメージ プレースホルダー 6"/>
          <p:cNvSpPr>
            <a:spLocks noGrp="1" noRot="1" noChangeAspect="1"/>
          </p:cNvSpPr>
          <p:nvPr>
            <p:ph type="sldImg"/>
          </p:nvPr>
        </p:nvSpPr>
        <p:spPr>
          <a:xfrm>
            <a:off x="1512888" y="503238"/>
            <a:ext cx="3781425" cy="2835275"/>
          </a:xfrm>
        </p:spPr>
      </p:sp>
    </p:spTree>
    <p:extLst>
      <p:ext uri="{BB962C8B-B14F-4D97-AF65-F5344CB8AC3E}">
        <p14:creationId xmlns:p14="http://schemas.microsoft.com/office/powerpoint/2010/main" val="329937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50FE2A-A1A1-4613-9208-339CAC8F74AD}"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172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415DB9-4E7F-40E9-8459-B6C0A5930C96}"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3168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E921CB-433F-4876-B259-DF0D2317A1BC}"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03882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E68321-3810-4513-B866-891ACA031014}"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28318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6B8B52-E6F5-4557-9D4D-863C0DDD24A5}"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3757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F77CCD1-A936-4FA7-898E-38036B7D68BC}"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485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4C842F4-16F4-4F05-BC04-19E5853B835C}" type="datetime1">
              <a:rPr kumimoji="1" lang="ja-JP" altLang="en-US" smtClean="0"/>
              <a:t>2024/3/25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57317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996830-B881-4A37-9E81-BE5A69EB8B07}" type="datetime1">
              <a:rPr kumimoji="1" lang="ja-JP" altLang="en-US" smtClean="0"/>
              <a:t>2024/3/25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3496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56CA4-E03C-418D-9268-E17D1054D0ED}" type="datetime1">
              <a:rPr kumimoji="1" lang="ja-JP" altLang="en-US" smtClean="0"/>
              <a:t>2024/3/25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8050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8AD6D1-C73B-4006-9222-665575C06FE2}"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78297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27A0EC-0270-4145-9CC2-5B2060E59E4F}"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682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E5EF8-8938-4BF5-99E6-1411D3E845CC}" type="datetime1">
              <a:rPr kumimoji="1" lang="ja-JP" altLang="en-US" smtClean="0"/>
              <a:t>2024/3/25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613817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0392" y="2370484"/>
            <a:ext cx="8279540" cy="1530388"/>
          </a:xfrm>
          <a:solidFill>
            <a:schemeClr val="accent2">
              <a:lumMod val="20000"/>
              <a:lumOff val="80000"/>
            </a:schemeClr>
          </a:solidFill>
          <a:ln w="139700" cmpd="dbl">
            <a:solidFill>
              <a:srgbClr val="FF9B9B"/>
            </a:solidFill>
          </a:ln>
          <a:effectLst>
            <a:outerShdw blurRad="279400" dist="38100" dir="2700000" algn="tl" rotWithShape="0">
              <a:prstClr val="black">
                <a:alpha val="40000"/>
              </a:prstClr>
            </a:outerShdw>
          </a:effectLst>
        </p:spPr>
        <p:txBody>
          <a:bodyPr anchor="ctr">
            <a:noAutofit/>
          </a:bodyPr>
          <a:lstStyle/>
          <a:p>
            <a:pPr>
              <a:lnSpc>
                <a:spcPct val="100000"/>
              </a:lnSpc>
            </a:pPr>
            <a:r>
              <a:rPr lang="ja-JP" altLang="en-US" sz="4000" b="1" dirty="0">
                <a:latin typeface="+mj-ea"/>
                <a:cs typeface="メイリオ" panose="020B0604030504040204" pitchFamily="50" charset="-128"/>
              </a:rPr>
              <a:t>個別最適な学びと協働的な学び</a:t>
            </a:r>
            <a:endParaRPr kumimoji="1" lang="ja-JP" altLang="en-US" sz="4000" b="1" dirty="0">
              <a:latin typeface="+mj-ea"/>
              <a:cs typeface="メイリオ" panose="020B0604030504040204" pitchFamily="50" charset="-128"/>
            </a:endParaRPr>
          </a:p>
        </p:txBody>
      </p:sp>
      <p:sp>
        <p:nvSpPr>
          <p:cNvPr id="3" name="サブタイトル 2">
            <a:extLst>
              <a:ext uri="{FF2B5EF4-FFF2-40B4-BE49-F238E27FC236}">
                <a16:creationId xmlns:a16="http://schemas.microsoft.com/office/drawing/2014/main" id="{DE1CB79C-1C26-F4ED-6EE5-089CC82CEB8F}"/>
              </a:ext>
            </a:extLst>
          </p:cNvPr>
          <p:cNvSpPr>
            <a:spLocks noGrp="1"/>
          </p:cNvSpPr>
          <p:nvPr/>
        </p:nvSpPr>
        <p:spPr>
          <a:xfrm>
            <a:off x="652425" y="405880"/>
            <a:ext cx="6552228" cy="431718"/>
          </a:xfrm>
          <a:prstGeom prst="rect">
            <a:avLst/>
          </a:prstGeom>
        </p:spPr>
        <p:txBody>
          <a:bodyPr vert="horz" lIns="91440" tIns="45720" rIns="91440" bIns="45720" rtlCol="0" anchor="ctr">
            <a:norm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特別支援学校教員スタート・プログラム（試案）</a:t>
            </a:r>
          </a:p>
        </p:txBody>
      </p:sp>
      <p:sp>
        <p:nvSpPr>
          <p:cNvPr id="4" name="正方形/長方形 3">
            <a:extLst>
              <a:ext uri="{FF2B5EF4-FFF2-40B4-BE49-F238E27FC236}">
                <a16:creationId xmlns:a16="http://schemas.microsoft.com/office/drawing/2014/main" id="{28890816-2C4F-C5A1-52B5-81E64F44FBDE}"/>
              </a:ext>
            </a:extLst>
          </p:cNvPr>
          <p:cNvSpPr/>
          <p:nvPr/>
        </p:nvSpPr>
        <p:spPr>
          <a:xfrm>
            <a:off x="652424" y="837598"/>
            <a:ext cx="4986375" cy="457802"/>
          </a:xfrm>
          <a:prstGeom prst="roundRect">
            <a:avLst>
              <a:gd name="adj" fmla="val 50000"/>
            </a:avLst>
          </a:prstGeom>
          <a:solidFill>
            <a:schemeClr val="accent6"/>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b="1" kern="100" dirty="0">
                <a:solidFill>
                  <a:schemeClr val="bg1"/>
                </a:solidFill>
                <a:effectLst/>
                <a:ea typeface="ＭＳ ゴシック" panose="020B0609070205080204" pitchFamily="49" charset="-128"/>
                <a:cs typeface="Times New Roman" panose="02020603050405020304" pitchFamily="18" charset="0"/>
              </a:rPr>
              <a:t>〔セクション</a:t>
            </a:r>
            <a:r>
              <a:rPr lang="en-US" altLang="ja-JP" b="1" kern="100" dirty="0">
                <a:solidFill>
                  <a:schemeClr val="bg1"/>
                </a:solidFill>
                <a:effectLst/>
                <a:ea typeface="ＭＳ ゴシック" panose="020B0609070205080204" pitchFamily="49" charset="-128"/>
                <a:cs typeface="Times New Roman" panose="02020603050405020304" pitchFamily="18" charset="0"/>
              </a:rPr>
              <a:t>Ⅱ</a:t>
            </a:r>
            <a:r>
              <a:rPr lang="ja-JP" b="1" kern="100" dirty="0">
                <a:solidFill>
                  <a:schemeClr val="bg1"/>
                </a:solidFill>
                <a:effectLst/>
                <a:ea typeface="ＭＳ ゴシック" panose="020B0609070205080204" pitchFamily="49" charset="-128"/>
                <a:cs typeface="Times New Roman" panose="02020603050405020304" pitchFamily="18" charset="0"/>
              </a:rPr>
              <a:t>〕</a:t>
            </a:r>
            <a:r>
              <a:rPr lang="ja-JP" altLang="en-US" b="1" kern="100" dirty="0">
                <a:solidFill>
                  <a:schemeClr val="bg1"/>
                </a:solidFill>
                <a:effectLst/>
                <a:ea typeface="ＭＳ ゴシック" panose="020B0609070205080204" pitchFamily="49" charset="-128"/>
                <a:cs typeface="Times New Roman" panose="02020603050405020304" pitchFamily="18" charset="0"/>
              </a:rPr>
              <a:t>授業力レベル</a:t>
            </a:r>
            <a:r>
              <a:rPr lang="ja-JP" b="1" kern="100" dirty="0">
                <a:solidFill>
                  <a:schemeClr val="bg1"/>
                </a:solidFill>
                <a:effectLst/>
                <a:ea typeface="ＭＳ ゴシック" panose="020B0609070205080204" pitchFamily="49" charset="-128"/>
                <a:cs typeface="Times New Roman" panose="02020603050405020304" pitchFamily="18" charset="0"/>
              </a:rPr>
              <a:t>アップ</a:t>
            </a:r>
            <a:endParaRPr lang="ja-JP" sz="2400" kern="100" dirty="0">
              <a:solidFill>
                <a:schemeClr val="bg1"/>
              </a:solidFill>
              <a:effectLst/>
              <a:cs typeface="Times New Roman" panose="02020603050405020304" pitchFamily="18" charset="0"/>
            </a:endParaRPr>
          </a:p>
        </p:txBody>
      </p:sp>
      <p:sp>
        <p:nvSpPr>
          <p:cNvPr id="5" name="スライド番号プレースホルダー 1">
            <a:extLst>
              <a:ext uri="{FF2B5EF4-FFF2-40B4-BE49-F238E27FC236}">
                <a16:creationId xmlns:a16="http://schemas.microsoft.com/office/drawing/2014/main" id="{8024D870-C75A-BCD3-6DD6-BBEC30EE381B}"/>
              </a:ext>
            </a:extLst>
          </p:cNvPr>
          <p:cNvSpPr>
            <a:spLocks noGrp="1"/>
          </p:cNvSpPr>
          <p:nvPr>
            <p:ph type="sldNum" sz="quarter" idx="12"/>
          </p:nvPr>
        </p:nvSpPr>
        <p:spPr>
          <a:xfrm>
            <a:off x="7086600" y="653843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１</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0910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5892EB2-0898-CAD5-6500-C9D59B570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26" y="808037"/>
            <a:ext cx="8300548" cy="583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8024D870-C75A-BCD3-6DD6-BBEC30EE381B}"/>
              </a:ext>
            </a:extLst>
          </p:cNvPr>
          <p:cNvSpPr>
            <a:spLocks noGrp="1"/>
          </p:cNvSpPr>
          <p:nvPr>
            <p:ph type="sldNum" sz="quarter" idx="12"/>
          </p:nvPr>
        </p:nvSpPr>
        <p:spPr>
          <a:xfrm>
            <a:off x="7086600" y="653843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２</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正方形/長方形 2">
            <a:extLst>
              <a:ext uri="{FF2B5EF4-FFF2-40B4-BE49-F238E27FC236}">
                <a16:creationId xmlns:a16="http://schemas.microsoft.com/office/drawing/2014/main" id="{DEF651CB-FFEB-36EB-8D84-AC76551809E2}"/>
              </a:ext>
            </a:extLst>
          </p:cNvPr>
          <p:cNvSpPr/>
          <p:nvPr/>
        </p:nvSpPr>
        <p:spPr>
          <a:xfrm>
            <a:off x="484209" y="3950897"/>
            <a:ext cx="6172200" cy="258753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8768" y="136997"/>
            <a:ext cx="9144000" cy="553998"/>
          </a:xfrm>
          <a:prstGeom prst="rect">
            <a:avLst/>
          </a:prstGeom>
          <a:noFill/>
        </p:spPr>
        <p:txBody>
          <a:bodyPr wrap="square" rtlCol="0">
            <a:spAutoFit/>
          </a:bodyPr>
          <a:lstStyle/>
          <a:p>
            <a:pPr algn="just"/>
            <a:r>
              <a:rPr lang="ja-JP" altLang="en-US" sz="3000" spc="-200" dirty="0" smtClean="0">
                <a:latin typeface="HGｺﾞｼｯｸE" panose="020B0909000000000000" pitchFamily="49" charset="-128"/>
                <a:ea typeface="HGｺﾞｼｯｸE" panose="020B0909000000000000" pitchFamily="49" charset="-128"/>
              </a:rPr>
              <a:t>１ 「個別最適な学び」と「協働的な学び」のイメージ</a:t>
            </a:r>
            <a:endParaRPr kumimoji="1" lang="ja-JP" altLang="en-US" sz="3000" spc="-2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07529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AAC69F9D-91E8-8539-BB75-BBA978F2CC19}"/>
              </a:ext>
            </a:extLst>
          </p:cNvPr>
          <p:cNvPicPr>
            <a:picLocks noChangeAspect="1"/>
          </p:cNvPicPr>
          <p:nvPr/>
        </p:nvPicPr>
        <p:blipFill rotWithShape="1">
          <a:blip r:embed="rId3">
            <a:extLst>
              <a:ext uri="{28A0092B-C50C-407E-A947-70E740481C1C}">
                <a14:useLocalDpi xmlns:a14="http://schemas.microsoft.com/office/drawing/2010/main" val="0"/>
              </a:ext>
            </a:extLst>
          </a:blip>
          <a:srcRect l="49774" t="7975" r="2262" b="55567"/>
          <a:stretch/>
        </p:blipFill>
        <p:spPr>
          <a:xfrm>
            <a:off x="368621" y="783306"/>
            <a:ext cx="8406759" cy="4520615"/>
          </a:xfrm>
          <a:prstGeom prst="rect">
            <a:avLst/>
          </a:prstGeom>
        </p:spPr>
      </p:pic>
      <p:sp>
        <p:nvSpPr>
          <p:cNvPr id="6" name="テキスト ボックス 5">
            <a:extLst>
              <a:ext uri="{FF2B5EF4-FFF2-40B4-BE49-F238E27FC236}">
                <a16:creationId xmlns:a16="http://schemas.microsoft.com/office/drawing/2014/main" id="{42A31046-83FA-1BEC-3D58-BCE42D9AB2CD}"/>
              </a:ext>
            </a:extLst>
          </p:cNvPr>
          <p:cNvSpPr txBox="1"/>
          <p:nvPr/>
        </p:nvSpPr>
        <p:spPr>
          <a:xfrm>
            <a:off x="628650" y="5319183"/>
            <a:ext cx="8374674" cy="307777"/>
          </a:xfrm>
          <a:prstGeom prst="rect">
            <a:avLst/>
          </a:prstGeom>
          <a:noFill/>
        </p:spPr>
        <p:txBody>
          <a:bodyPr wrap="square">
            <a:spAutoFit/>
          </a:bodyPr>
          <a:lstStyle/>
          <a:p>
            <a:pPr algn="r"/>
            <a:r>
              <a:rPr lang="ja-JP" altLang="en-US" sz="1400" dirty="0"/>
              <a:t>「</a:t>
            </a:r>
            <a:r>
              <a:rPr lang="en-US" altLang="ja-JP" sz="1400" dirty="0"/>
              <a:t>『</a:t>
            </a:r>
            <a:r>
              <a:rPr lang="ja-JP" altLang="en-US" sz="1400" dirty="0"/>
              <a:t>令和の日本型学校教育</a:t>
            </a:r>
            <a:r>
              <a:rPr lang="en-US" altLang="ja-JP" sz="1400" dirty="0"/>
              <a:t>』</a:t>
            </a:r>
            <a:r>
              <a:rPr lang="ja-JP" altLang="en-US" sz="1400" dirty="0"/>
              <a:t>の構築を目指して（答申）」【総論解説】（中央教育審議会　令和３年３月）</a:t>
            </a:r>
          </a:p>
        </p:txBody>
      </p:sp>
      <p:sp>
        <p:nvSpPr>
          <p:cNvPr id="7" name="角丸四角形 6">
            <a:extLst>
              <a:ext uri="{FF2B5EF4-FFF2-40B4-BE49-F238E27FC236}">
                <a16:creationId xmlns:a16="http://schemas.microsoft.com/office/drawing/2014/main" id="{4101B825-1662-C6C0-4133-0B7C54BEA234}"/>
              </a:ext>
            </a:extLst>
          </p:cNvPr>
          <p:cNvSpPr/>
          <p:nvPr/>
        </p:nvSpPr>
        <p:spPr>
          <a:xfrm>
            <a:off x="231686" y="5865962"/>
            <a:ext cx="8636307" cy="833775"/>
          </a:xfrm>
          <a:prstGeom prst="roundRect">
            <a:avLst/>
          </a:prstGeom>
          <a:solidFill>
            <a:schemeClr val="accent4">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smtClean="0">
                <a:solidFill>
                  <a:srgbClr val="C00000"/>
                </a:solidFill>
                <a:latin typeface="UD デジタル 教科書体 N-B" panose="02020700000000000000" pitchFamily="17" charset="-128"/>
                <a:ea typeface="UD デジタル 教科書体 N-B" panose="02020700000000000000" pitchFamily="17" charset="-128"/>
              </a:rPr>
              <a:t>子供が</a:t>
            </a:r>
            <a:r>
              <a:rPr kumimoji="1" lang="ja-JP" altLang="en-US" sz="2400" dirty="0">
                <a:solidFill>
                  <a:srgbClr val="C00000"/>
                </a:solidFill>
                <a:latin typeface="UD デジタル 教科書体 N-B" panose="02020700000000000000" pitchFamily="17" charset="-128"/>
                <a:ea typeface="UD デジタル 教科書体 N-B" panose="02020700000000000000" pitchFamily="17" charset="-128"/>
              </a:rPr>
              <a:t>自己調整しながら学習を進めて</a:t>
            </a:r>
            <a:endParaRPr kumimoji="1" lang="en-US" altLang="ja-JP" sz="2400" dirty="0">
              <a:solidFill>
                <a:srgbClr val="C00000"/>
              </a:solidFill>
              <a:latin typeface="UD デジタル 教科書体 N-B" panose="02020700000000000000" pitchFamily="17" charset="-128"/>
              <a:ea typeface="UD デジタル 教科書体 N-B" panose="02020700000000000000" pitchFamily="17" charset="-128"/>
            </a:endParaRPr>
          </a:p>
          <a:p>
            <a:pPr algn="ctr"/>
            <a:r>
              <a:rPr kumimoji="1" lang="ja-JP" altLang="en-US" sz="2400" dirty="0">
                <a:solidFill>
                  <a:srgbClr val="C00000"/>
                </a:solidFill>
                <a:latin typeface="UD デジタル 教科書体 N-B" panose="02020700000000000000" pitchFamily="17" charset="-128"/>
                <a:ea typeface="UD デジタル 教科書体 N-B" panose="02020700000000000000" pitchFamily="17" charset="-128"/>
              </a:rPr>
              <a:t>いくことができるように指導することが重要</a:t>
            </a:r>
          </a:p>
        </p:txBody>
      </p:sp>
      <p:sp>
        <p:nvSpPr>
          <p:cNvPr id="8" name="二等辺三角形 10">
            <a:extLst>
              <a:ext uri="{FF2B5EF4-FFF2-40B4-BE49-F238E27FC236}">
                <a16:creationId xmlns:a16="http://schemas.microsoft.com/office/drawing/2014/main" id="{A46FEA01-E8F2-0D64-CBC5-F0E30C41F69A}"/>
              </a:ext>
            </a:extLst>
          </p:cNvPr>
          <p:cNvSpPr/>
          <p:nvPr/>
        </p:nvSpPr>
        <p:spPr>
          <a:xfrm flipV="1">
            <a:off x="3667760" y="5633920"/>
            <a:ext cx="1808480" cy="144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8024D870-C75A-BCD3-6DD6-BBEC30EE381B}"/>
              </a:ext>
            </a:extLst>
          </p:cNvPr>
          <p:cNvSpPr>
            <a:spLocks noGrp="1"/>
          </p:cNvSpPr>
          <p:nvPr>
            <p:ph type="sldNum" sz="quarter" idx="12"/>
          </p:nvPr>
        </p:nvSpPr>
        <p:spPr>
          <a:xfrm>
            <a:off x="7086600" y="653843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３</a:t>
            </a:r>
            <a:endParaRPr kumimoji="1" lang="ja-JP" altLang="en-US" dirty="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231685" y="171503"/>
            <a:ext cx="8870311" cy="584775"/>
          </a:xfrm>
          <a:prstGeom prst="rect">
            <a:avLst/>
          </a:prstGeom>
          <a:noFill/>
        </p:spPr>
        <p:txBody>
          <a:bodyPr wrap="square" rtlCol="0">
            <a:spAutoFit/>
          </a:bodyPr>
          <a:lstStyle/>
          <a:p>
            <a:pPr algn="just"/>
            <a:r>
              <a:rPr lang="ja-JP" altLang="en-US" sz="3200" dirty="0" smtClean="0">
                <a:latin typeface="HGｺﾞｼｯｸE" panose="020B0909000000000000" pitchFamily="49" charset="-128"/>
                <a:ea typeface="HGｺﾞｼｯｸE" panose="020B0909000000000000" pitchFamily="49" charset="-128"/>
              </a:rPr>
              <a:t>２ 「個別最適な学び」について</a:t>
            </a:r>
            <a:endParaRPr kumimoji="1" lang="ja-JP" altLang="en-US" sz="32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54766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AB06BF34-385F-AF0C-9D4C-1E1A287C3548}"/>
              </a:ext>
            </a:extLst>
          </p:cNvPr>
          <p:cNvPicPr>
            <a:picLocks noChangeAspect="1"/>
          </p:cNvPicPr>
          <p:nvPr/>
        </p:nvPicPr>
        <p:blipFill rotWithShape="1">
          <a:blip r:embed="rId3">
            <a:extLst>
              <a:ext uri="{28A0092B-C50C-407E-A947-70E740481C1C}">
                <a14:useLocalDpi xmlns:a14="http://schemas.microsoft.com/office/drawing/2010/main" val="0"/>
              </a:ext>
            </a:extLst>
          </a:blip>
          <a:srcRect l="50410" t="44226" r="2839" b="41177"/>
          <a:stretch/>
        </p:blipFill>
        <p:spPr>
          <a:xfrm>
            <a:off x="298939" y="852020"/>
            <a:ext cx="8518224" cy="1881554"/>
          </a:xfrm>
          <a:prstGeom prst="rect">
            <a:avLst/>
          </a:prstGeom>
        </p:spPr>
      </p:pic>
      <p:sp>
        <p:nvSpPr>
          <p:cNvPr id="10" name="テキスト ボックス 9">
            <a:extLst>
              <a:ext uri="{FF2B5EF4-FFF2-40B4-BE49-F238E27FC236}">
                <a16:creationId xmlns:a16="http://schemas.microsoft.com/office/drawing/2014/main" id="{5732C95E-CADE-E93B-AE2A-7C87CF1959C1}"/>
              </a:ext>
            </a:extLst>
          </p:cNvPr>
          <p:cNvSpPr txBox="1"/>
          <p:nvPr/>
        </p:nvSpPr>
        <p:spPr>
          <a:xfrm>
            <a:off x="470387" y="2733574"/>
            <a:ext cx="8374674" cy="307777"/>
          </a:xfrm>
          <a:prstGeom prst="rect">
            <a:avLst/>
          </a:prstGeom>
          <a:noFill/>
        </p:spPr>
        <p:txBody>
          <a:bodyPr wrap="square">
            <a:spAutoFit/>
          </a:bodyPr>
          <a:lstStyle/>
          <a:p>
            <a:pPr algn="r"/>
            <a:r>
              <a:rPr lang="ja-JP" altLang="en-US" sz="1400"/>
              <a:t>「</a:t>
            </a:r>
            <a:r>
              <a:rPr lang="en-US" altLang="ja-JP" sz="1400" dirty="0"/>
              <a:t>『</a:t>
            </a:r>
            <a:r>
              <a:rPr lang="ja-JP" altLang="en-US" sz="1400"/>
              <a:t>令和の日本型学校教育</a:t>
            </a:r>
            <a:r>
              <a:rPr lang="en-US" altLang="ja-JP" sz="1400" dirty="0"/>
              <a:t>』</a:t>
            </a:r>
            <a:r>
              <a:rPr lang="ja-JP" altLang="en-US" sz="1400"/>
              <a:t>の構築を目指して(答申)」【総論解説】（中央教育審議会　令和３年３月）</a:t>
            </a:r>
          </a:p>
        </p:txBody>
      </p:sp>
      <p:sp>
        <p:nvSpPr>
          <p:cNvPr id="12" name="テキスト ボックス 11">
            <a:extLst>
              <a:ext uri="{FF2B5EF4-FFF2-40B4-BE49-F238E27FC236}">
                <a16:creationId xmlns:a16="http://schemas.microsoft.com/office/drawing/2014/main" id="{67CBBEAC-96EB-3A29-33EE-C5E7BA894329}"/>
              </a:ext>
            </a:extLst>
          </p:cNvPr>
          <p:cNvSpPr txBox="1"/>
          <p:nvPr/>
        </p:nvSpPr>
        <p:spPr>
          <a:xfrm>
            <a:off x="312888" y="3230198"/>
            <a:ext cx="8518224" cy="1200329"/>
          </a:xfrm>
          <a:prstGeom prst="rect">
            <a:avLst/>
          </a:prstGeom>
          <a:solidFill>
            <a:schemeClr val="accent4">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ja-JP" sz="2400" dirty="0">
                <a:solidFill>
                  <a:prstClr val="black"/>
                </a:solidFill>
                <a:latin typeface="HGｺﾞｼｯｸE" panose="020B0909000000000000" pitchFamily="49" charset="-128"/>
                <a:ea typeface="HGｺﾞｼｯｸE" panose="020B0909000000000000" pitchFamily="49" charset="-128"/>
              </a:rPr>
              <a:t>〜</a:t>
            </a:r>
            <a:r>
              <a:rPr lang="ja-JP" altLang="en-US" sz="2400" dirty="0">
                <a:solidFill>
                  <a:prstClr val="black"/>
                </a:solidFill>
                <a:latin typeface="HGｺﾞｼｯｸE" panose="020B0909000000000000" pitchFamily="49" charset="-128"/>
                <a:ea typeface="HGｺﾞｼｯｸE" panose="020B0909000000000000" pitchFamily="49" charset="-128"/>
              </a:rPr>
              <a:t>省略</a:t>
            </a:r>
            <a:r>
              <a:rPr lang="en-US" altLang="ja-JP" sz="2400" dirty="0">
                <a:solidFill>
                  <a:prstClr val="black"/>
                </a:solidFill>
                <a:latin typeface="HGｺﾞｼｯｸE" panose="020B0909000000000000" pitchFamily="49" charset="-128"/>
                <a:ea typeface="HGｺﾞｼｯｸE" panose="020B0909000000000000" pitchFamily="49" charset="-128"/>
              </a:rPr>
              <a:t>〜</a:t>
            </a:r>
            <a:r>
              <a:rPr lang="ja-JP" altLang="en-US" sz="2400" dirty="0" err="1">
                <a:solidFill>
                  <a:prstClr val="black"/>
                </a:solidFill>
                <a:latin typeface="HGｺﾞｼｯｸE" panose="020B0909000000000000" pitchFamily="49" charset="-128"/>
                <a:ea typeface="HGｺﾞｼｯｸE" panose="020B0909000000000000" pitchFamily="49" charset="-128"/>
              </a:rPr>
              <a:t>、</a:t>
            </a:r>
            <a:r>
              <a:rPr lang="ja-JP" altLang="en-US" sz="2400" dirty="0">
                <a:solidFill>
                  <a:prstClr val="black"/>
                </a:solidFill>
                <a:latin typeface="HGｺﾞｼｯｸE" panose="020B0909000000000000" pitchFamily="49" charset="-128"/>
                <a:ea typeface="HGｺﾞｼｯｸE" panose="020B0909000000000000" pitchFamily="49" charset="-128"/>
              </a:rPr>
              <a:t>各教科</a:t>
            </a:r>
            <a:r>
              <a:rPr lang="en-US" altLang="ja-JP" sz="2400" dirty="0">
                <a:solidFill>
                  <a:prstClr val="black"/>
                </a:solidFill>
                <a:latin typeface="HGｺﾞｼｯｸE" panose="020B0909000000000000" pitchFamily="49" charset="-128"/>
                <a:ea typeface="HGｺﾞｼｯｸE" panose="020B0909000000000000" pitchFamily="49" charset="-128"/>
              </a:rPr>
              <a:t>(</a:t>
            </a:r>
            <a:r>
              <a:rPr lang="ja-JP" altLang="en-US" sz="2400" dirty="0">
                <a:solidFill>
                  <a:prstClr val="black"/>
                </a:solidFill>
                <a:latin typeface="HGｺﾞｼｯｸE" panose="020B0909000000000000" pitchFamily="49" charset="-128"/>
                <a:ea typeface="HGｺﾞｼｯｸE" panose="020B0909000000000000" pitchFamily="49" charset="-128"/>
              </a:rPr>
              <a:t>・科目</a:t>
            </a:r>
            <a:r>
              <a:rPr lang="en-US" altLang="ja-JP" sz="2400" dirty="0">
                <a:solidFill>
                  <a:prstClr val="black"/>
                </a:solidFill>
                <a:latin typeface="HGｺﾞｼｯｸE" panose="020B0909000000000000" pitchFamily="49" charset="-128"/>
                <a:ea typeface="HGｺﾞｼｯｸE" panose="020B0909000000000000" pitchFamily="49" charset="-128"/>
              </a:rPr>
              <a:t>)</a:t>
            </a:r>
            <a:r>
              <a:rPr lang="ja-JP" altLang="en-US" sz="2400" dirty="0">
                <a:solidFill>
                  <a:prstClr val="black"/>
                </a:solidFill>
                <a:latin typeface="HGｺﾞｼｯｸE" panose="020B0909000000000000" pitchFamily="49" charset="-128"/>
                <a:ea typeface="HGｺﾞｼｯｸE" panose="020B0909000000000000" pitchFamily="49" charset="-128"/>
              </a:rPr>
              <a:t>等の特質に応じた</a:t>
            </a:r>
            <a:r>
              <a:rPr lang="ja-JP" altLang="en-US" sz="2400" dirty="0">
                <a:solidFill>
                  <a:srgbClr val="FF0000"/>
                </a:solidFill>
                <a:latin typeface="HGｺﾞｼｯｸE" panose="020B0909000000000000" pitchFamily="49" charset="-128"/>
                <a:ea typeface="HGｺﾞｼｯｸE" panose="020B0909000000000000" pitchFamily="49" charset="-128"/>
              </a:rPr>
              <a:t>体験活動を重視</a:t>
            </a:r>
            <a:r>
              <a:rPr lang="ja-JP" altLang="en-US" sz="2400" dirty="0">
                <a:solidFill>
                  <a:prstClr val="black"/>
                </a:solidFill>
                <a:latin typeface="HGｺﾞｼｯｸE" panose="020B0909000000000000" pitchFamily="49" charset="-128"/>
                <a:ea typeface="HGｺﾞｼｯｸE" panose="020B0909000000000000" pitchFamily="49" charset="-128"/>
              </a:rPr>
              <a:t>し、</a:t>
            </a:r>
            <a:r>
              <a:rPr lang="ja-JP" altLang="en-US" sz="2400" dirty="0">
                <a:solidFill>
                  <a:srgbClr val="FF0000"/>
                </a:solidFill>
                <a:latin typeface="HGｺﾞｼｯｸE" panose="020B0909000000000000" pitchFamily="49" charset="-128"/>
                <a:ea typeface="HGｺﾞｼｯｸE" panose="020B0909000000000000" pitchFamily="49" charset="-128"/>
              </a:rPr>
              <a:t>家庭や地域社会と連携</a:t>
            </a:r>
            <a:r>
              <a:rPr lang="ja-JP" altLang="en-US" sz="2400" dirty="0">
                <a:solidFill>
                  <a:prstClr val="black"/>
                </a:solidFill>
                <a:latin typeface="HGｺﾞｼｯｸE" panose="020B0909000000000000" pitchFamily="49" charset="-128"/>
                <a:ea typeface="HGｺﾞｼｯｸE" panose="020B0909000000000000" pitchFamily="49" charset="-128"/>
              </a:rPr>
              <a:t>しつつ</a:t>
            </a:r>
            <a:r>
              <a:rPr lang="ja-JP" altLang="en-US" sz="2400" dirty="0">
                <a:solidFill>
                  <a:srgbClr val="FF0000"/>
                </a:solidFill>
                <a:latin typeface="HGｺﾞｼｯｸE" panose="020B0909000000000000" pitchFamily="49" charset="-128"/>
                <a:ea typeface="HGｺﾞｼｯｸE" panose="020B0909000000000000" pitchFamily="49" charset="-128"/>
              </a:rPr>
              <a:t>体系的・継続的に実施</a:t>
            </a:r>
            <a:r>
              <a:rPr lang="ja-JP" altLang="en-US" sz="2400" dirty="0">
                <a:solidFill>
                  <a:prstClr val="black"/>
                </a:solidFill>
                <a:latin typeface="HGｺﾞｼｯｸE" panose="020B0909000000000000" pitchFamily="49" charset="-128"/>
                <a:ea typeface="HGｺﾞｼｯｸE" panose="020B0909000000000000" pitchFamily="49" charset="-128"/>
              </a:rPr>
              <a:t>できるよう工夫すること。</a:t>
            </a:r>
            <a:endParaRPr lang="ja-JP" altLang="en-US" sz="2400" dirty="0">
              <a:latin typeface="HGｺﾞｼｯｸE" panose="020B0909000000000000" pitchFamily="49" charset="-128"/>
              <a:ea typeface="HGｺﾞｼｯｸE" panose="020B0909000000000000" pitchFamily="49" charset="-128"/>
            </a:endParaRPr>
          </a:p>
        </p:txBody>
      </p:sp>
      <p:sp>
        <p:nvSpPr>
          <p:cNvPr id="13" name="テキスト ボックス 12">
            <a:extLst>
              <a:ext uri="{FF2B5EF4-FFF2-40B4-BE49-F238E27FC236}">
                <a16:creationId xmlns:a16="http://schemas.microsoft.com/office/drawing/2014/main" id="{8A9E21D8-3A7C-3822-3EF8-5FC53AACCDFD}"/>
              </a:ext>
            </a:extLst>
          </p:cNvPr>
          <p:cNvSpPr txBox="1"/>
          <p:nvPr/>
        </p:nvSpPr>
        <p:spPr>
          <a:xfrm>
            <a:off x="484336" y="4521772"/>
            <a:ext cx="8374674" cy="307777"/>
          </a:xfrm>
          <a:prstGeom prst="rect">
            <a:avLst/>
          </a:prstGeom>
          <a:noFill/>
        </p:spPr>
        <p:txBody>
          <a:bodyPr wrap="square">
            <a:spAutoFit/>
          </a:bodyPr>
          <a:lstStyle/>
          <a:p>
            <a:pPr algn="r"/>
            <a:r>
              <a:rPr lang="ja-JP" altLang="en-US" sz="1400" dirty="0"/>
              <a:t>「特別支援学校小学部・中学部学習指導要領」（文部科学省　平成</a:t>
            </a:r>
            <a:r>
              <a:rPr lang="en-US" altLang="ja-JP" sz="1400" dirty="0"/>
              <a:t>29</a:t>
            </a:r>
            <a:r>
              <a:rPr lang="ja-JP" altLang="en-US" sz="1400" dirty="0"/>
              <a:t>年告示）</a:t>
            </a:r>
          </a:p>
        </p:txBody>
      </p:sp>
      <p:sp>
        <p:nvSpPr>
          <p:cNvPr id="14" name="二等辺三角形 10">
            <a:extLst>
              <a:ext uri="{FF2B5EF4-FFF2-40B4-BE49-F238E27FC236}">
                <a16:creationId xmlns:a16="http://schemas.microsoft.com/office/drawing/2014/main" id="{B4E845EA-1B05-5F5A-9E21-5AC6A3781F3A}"/>
              </a:ext>
            </a:extLst>
          </p:cNvPr>
          <p:cNvSpPr/>
          <p:nvPr/>
        </p:nvSpPr>
        <p:spPr>
          <a:xfrm flipV="1">
            <a:off x="3653811" y="4847653"/>
            <a:ext cx="1808480" cy="144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7EE27E52-437A-304A-9B7D-0E81ACA1948A}"/>
              </a:ext>
            </a:extLst>
          </p:cNvPr>
          <p:cNvSpPr/>
          <p:nvPr/>
        </p:nvSpPr>
        <p:spPr>
          <a:xfrm>
            <a:off x="249271" y="5072332"/>
            <a:ext cx="8636307" cy="1238472"/>
          </a:xfrm>
          <a:prstGeom prst="roundRect">
            <a:avLst/>
          </a:prstGeom>
          <a:solidFill>
            <a:schemeClr val="accent4">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2400" dirty="0">
                <a:solidFill>
                  <a:srgbClr val="C00000"/>
                </a:solidFill>
                <a:latin typeface="UD デジタル 教科書体 N-B" panose="02020700000000000000" pitchFamily="17" charset="-128"/>
                <a:ea typeface="UD デジタル 教科書体 N-B" panose="02020700000000000000" pitchFamily="17" charset="-128"/>
              </a:rPr>
              <a:t>・同じ空間で時間を共にすることで、お互いの</a:t>
            </a:r>
            <a:r>
              <a:rPr lang="ja-JP" altLang="en-US" sz="2400" dirty="0" smtClean="0">
                <a:solidFill>
                  <a:srgbClr val="C00000"/>
                </a:solidFill>
                <a:latin typeface="UD デジタル 教科書体 N-B" panose="02020700000000000000" pitchFamily="17" charset="-128"/>
                <a:ea typeface="UD デジタル 教科書体 N-B" panose="02020700000000000000" pitchFamily="17" charset="-128"/>
              </a:rPr>
              <a:t>感性や</a:t>
            </a:r>
            <a:r>
              <a:rPr lang="ja-JP" altLang="en-US" sz="2400" dirty="0">
                <a:solidFill>
                  <a:srgbClr val="C00000"/>
                </a:solidFill>
                <a:latin typeface="UD デジタル 教科書体 N-B" panose="02020700000000000000" pitchFamily="17" charset="-128"/>
                <a:ea typeface="UD デジタル 教科書体 N-B" panose="02020700000000000000" pitchFamily="17" charset="-128"/>
              </a:rPr>
              <a:t>考え方等に触れ刺激し合う</a:t>
            </a:r>
            <a:endParaRPr lang="en-US" altLang="ja-JP" sz="2400" dirty="0">
              <a:solidFill>
                <a:srgbClr val="C00000"/>
              </a:solidFill>
              <a:latin typeface="UD デジタル 教科書体 N-B" panose="02020700000000000000" pitchFamily="17" charset="-128"/>
              <a:ea typeface="UD デジタル 教科書体 N-B" panose="02020700000000000000" pitchFamily="17" charset="-128"/>
            </a:endParaRPr>
          </a:p>
          <a:p>
            <a:r>
              <a:rPr kumimoji="1" lang="ja-JP" altLang="en-US" sz="2400" dirty="0">
                <a:solidFill>
                  <a:srgbClr val="C00000"/>
                </a:solidFill>
                <a:latin typeface="UD デジタル 教科書体 N-B" panose="02020700000000000000" pitchFamily="17" charset="-128"/>
                <a:ea typeface="UD デジタル 教科書体 N-B" panose="02020700000000000000" pitchFamily="17" charset="-128"/>
              </a:rPr>
              <a:t>・</a:t>
            </a:r>
            <a:r>
              <a:rPr lang="ja-JP" altLang="en-US" sz="2400" dirty="0">
                <a:solidFill>
                  <a:srgbClr val="C00000"/>
                </a:solidFill>
                <a:latin typeface="UD デジタル 教科書体 N-B" panose="02020700000000000000" pitchFamily="17" charset="-128"/>
                <a:ea typeface="UD デジタル 教科書体 N-B" panose="02020700000000000000" pitchFamily="17" charset="-128"/>
              </a:rPr>
              <a:t>ＩＣＴ</a:t>
            </a:r>
            <a:r>
              <a:rPr kumimoji="1" lang="ja-JP" altLang="en-US" sz="2400" dirty="0">
                <a:solidFill>
                  <a:srgbClr val="C00000"/>
                </a:solidFill>
                <a:latin typeface="UD デジタル 教科書体 N-B" panose="02020700000000000000" pitchFamily="17" charset="-128"/>
                <a:ea typeface="UD デジタル 教科書体 N-B" panose="02020700000000000000" pitchFamily="17" charset="-128"/>
              </a:rPr>
              <a:t>を利用して空間的・時間的制約を緩和する</a:t>
            </a:r>
            <a:endParaRPr kumimoji="1" lang="en-US" altLang="ja-JP" sz="2400" dirty="0">
              <a:solidFill>
                <a:srgbClr val="C00000"/>
              </a:solidFill>
              <a:latin typeface="UD デジタル 教科書体 N-B" panose="02020700000000000000" pitchFamily="17" charset="-128"/>
              <a:ea typeface="UD デジタル 教科書体 N-B" panose="02020700000000000000" pitchFamily="17" charset="-128"/>
            </a:endParaRPr>
          </a:p>
        </p:txBody>
      </p:sp>
      <p:sp>
        <p:nvSpPr>
          <p:cNvPr id="16" name="テキスト ボックス 15">
            <a:extLst>
              <a:ext uri="{FF2B5EF4-FFF2-40B4-BE49-F238E27FC236}">
                <a16:creationId xmlns:a16="http://schemas.microsoft.com/office/drawing/2014/main" id="{4D1B962F-0C70-695E-1AB0-A913DB38ED88}"/>
              </a:ext>
            </a:extLst>
          </p:cNvPr>
          <p:cNvSpPr txBox="1"/>
          <p:nvPr/>
        </p:nvSpPr>
        <p:spPr>
          <a:xfrm>
            <a:off x="312888" y="6340112"/>
            <a:ext cx="8374674" cy="307777"/>
          </a:xfrm>
          <a:prstGeom prst="rect">
            <a:avLst/>
          </a:prstGeom>
          <a:noFill/>
        </p:spPr>
        <p:txBody>
          <a:bodyPr wrap="square">
            <a:spAutoFit/>
          </a:bodyPr>
          <a:lstStyle/>
          <a:p>
            <a:pPr algn="r"/>
            <a:r>
              <a:rPr lang="ja-JP" altLang="en-US" sz="1400" dirty="0"/>
              <a:t>「</a:t>
            </a:r>
            <a:r>
              <a:rPr lang="en-US" altLang="ja-JP" sz="1400" dirty="0"/>
              <a:t>『</a:t>
            </a:r>
            <a:r>
              <a:rPr lang="ja-JP" altLang="en-US" sz="1400" dirty="0"/>
              <a:t>令和の日本型学校教育</a:t>
            </a:r>
            <a:r>
              <a:rPr lang="en-US" altLang="ja-JP" sz="1400" dirty="0"/>
              <a:t>』</a:t>
            </a:r>
            <a:r>
              <a:rPr lang="ja-JP" altLang="en-US" sz="1400" dirty="0"/>
              <a:t>の構築を目指して(答申)」【総論解説】（中央教育審議会　令和３年３月）</a:t>
            </a:r>
          </a:p>
        </p:txBody>
      </p:sp>
      <p:sp>
        <p:nvSpPr>
          <p:cNvPr id="11" name="スライド番号プレースホルダー 1">
            <a:extLst>
              <a:ext uri="{FF2B5EF4-FFF2-40B4-BE49-F238E27FC236}">
                <a16:creationId xmlns:a16="http://schemas.microsoft.com/office/drawing/2014/main" id="{8024D870-C75A-BCD3-6DD6-BBEC30EE381B}"/>
              </a:ext>
            </a:extLst>
          </p:cNvPr>
          <p:cNvSpPr>
            <a:spLocks noGrp="1"/>
          </p:cNvSpPr>
          <p:nvPr>
            <p:ph type="sldNum" sz="quarter" idx="12"/>
          </p:nvPr>
        </p:nvSpPr>
        <p:spPr>
          <a:xfrm>
            <a:off x="7086600" y="653843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４</a:t>
            </a:r>
            <a:endParaRPr kumimoji="1" lang="ja-JP" altLang="en-US"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231685" y="171503"/>
            <a:ext cx="8870311" cy="584775"/>
          </a:xfrm>
          <a:prstGeom prst="rect">
            <a:avLst/>
          </a:prstGeom>
          <a:noFill/>
        </p:spPr>
        <p:txBody>
          <a:bodyPr wrap="square" rtlCol="0">
            <a:spAutoFit/>
          </a:bodyPr>
          <a:lstStyle/>
          <a:p>
            <a:pPr algn="just"/>
            <a:r>
              <a:rPr lang="ja-JP" altLang="en-US" sz="3200" dirty="0" smtClean="0">
                <a:latin typeface="HGｺﾞｼｯｸE" panose="020B0909000000000000" pitchFamily="49" charset="-128"/>
                <a:ea typeface="HGｺﾞｼｯｸE" panose="020B0909000000000000" pitchFamily="49" charset="-128"/>
              </a:rPr>
              <a:t>３ 「協働的な学び」について</a:t>
            </a:r>
            <a:endParaRPr kumimoji="1" lang="ja-JP" altLang="en-US" sz="32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10743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1671EF1-C203-3183-E526-F255528CF0E4}"/>
              </a:ext>
            </a:extLst>
          </p:cNvPr>
          <p:cNvSpPr txBox="1"/>
          <p:nvPr/>
        </p:nvSpPr>
        <p:spPr>
          <a:xfrm>
            <a:off x="180233" y="5298867"/>
            <a:ext cx="8783534" cy="1015663"/>
          </a:xfrm>
          <a:prstGeom prst="rect">
            <a:avLst/>
          </a:prstGeom>
          <a:solidFill>
            <a:schemeClr val="accent4">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ja-JP" altLang="en-US" sz="2000" dirty="0">
                <a:solidFill>
                  <a:prstClr val="black"/>
                </a:solidFill>
                <a:latin typeface="HGｺﾞｼｯｸE" panose="020B0909000000000000" pitchFamily="49" charset="-128"/>
                <a:ea typeface="HGｺﾞｼｯｸE" panose="020B0909000000000000" pitchFamily="49" charset="-128"/>
              </a:rPr>
              <a:t>　「個別最適な学び」における児童生徒の学習の状況を的確に把握し、「協働的な学び」によってどのように深めてほしいのかをイメージしながら授業を進めることが重要</a:t>
            </a:r>
            <a:endParaRPr lang="ja-JP" altLang="en-US" sz="2000" dirty="0">
              <a:latin typeface="HGｺﾞｼｯｸE" panose="020B0909000000000000" pitchFamily="49" charset="-128"/>
              <a:ea typeface="HGｺﾞｼｯｸE" panose="020B0909000000000000" pitchFamily="49" charset="-128"/>
            </a:endParaRPr>
          </a:p>
        </p:txBody>
      </p:sp>
      <p:sp>
        <p:nvSpPr>
          <p:cNvPr id="8" name="Rectangle 4">
            <a:extLst>
              <a:ext uri="{FF2B5EF4-FFF2-40B4-BE49-F238E27FC236}">
                <a16:creationId xmlns:a16="http://schemas.microsoft.com/office/drawing/2014/main" id="{C9FE55B9-BA21-D6E9-FB11-FB8CFC0148EF}"/>
              </a:ext>
            </a:extLst>
          </p:cNvPr>
          <p:cNvSpPr>
            <a:spLocks noChangeArrowheads="1"/>
          </p:cNvSpPr>
          <p:nvPr/>
        </p:nvSpPr>
        <p:spPr bwMode="white">
          <a:xfrm>
            <a:off x="71553" y="6334780"/>
            <a:ext cx="8649202" cy="523220"/>
          </a:xfrm>
          <a:prstGeom prst="rect">
            <a:avLst/>
          </a:prstGeom>
          <a:noFill/>
          <a:ln w="9525">
            <a:noFill/>
            <a:miter lim="800000"/>
            <a:headEnd/>
            <a:tailEnd/>
          </a:ln>
        </p:spPr>
        <p:txBody>
          <a:bodyPr wrap="square" anchor="ctr">
            <a:spAutoFit/>
          </a:bodyPr>
          <a:lstStyle/>
          <a:p>
            <a:r>
              <a:rPr lang="ja-JP" altLang="en-US" sz="1400" dirty="0">
                <a:latin typeface="ＭＳ ゴシック" panose="020B0609070205080204" pitchFamily="49" charset="-128"/>
                <a:ea typeface="ＭＳ ゴシック" panose="020B0609070205080204" pitchFamily="49" charset="-128"/>
              </a:rPr>
              <a:t>「学習指導要領の趣旨の実現に向けた個別最適な学びと協働的な学びの一体的な充実に関する参考資料」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文部科学省（令和３年３月）</a:t>
            </a:r>
          </a:p>
        </p:txBody>
      </p:sp>
      <p:pic>
        <p:nvPicPr>
          <p:cNvPr id="3" name="図 2" descr="テキスト&#10;&#10;自動的に生成された説明">
            <a:extLst>
              <a:ext uri="{FF2B5EF4-FFF2-40B4-BE49-F238E27FC236}">
                <a16:creationId xmlns:a16="http://schemas.microsoft.com/office/drawing/2014/main" id="{C1A90DA7-0695-4E87-3668-FCC55D0410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2" t="16974" r="2715"/>
          <a:stretch/>
        </p:blipFill>
        <p:spPr>
          <a:xfrm>
            <a:off x="235422" y="737167"/>
            <a:ext cx="8807487" cy="4360984"/>
          </a:xfrm>
          <a:prstGeom prst="rect">
            <a:avLst/>
          </a:prstGeom>
        </p:spPr>
      </p:pic>
      <p:sp>
        <p:nvSpPr>
          <p:cNvPr id="9" name="Rectangle 4">
            <a:extLst>
              <a:ext uri="{FF2B5EF4-FFF2-40B4-BE49-F238E27FC236}">
                <a16:creationId xmlns:a16="http://schemas.microsoft.com/office/drawing/2014/main" id="{A56F7C6D-ABD0-4843-F076-87FB624DF4F3}"/>
              </a:ext>
            </a:extLst>
          </p:cNvPr>
          <p:cNvSpPr>
            <a:spLocks noChangeArrowheads="1"/>
          </p:cNvSpPr>
          <p:nvPr/>
        </p:nvSpPr>
        <p:spPr bwMode="white">
          <a:xfrm>
            <a:off x="314565" y="4944263"/>
            <a:ext cx="8649202" cy="307777"/>
          </a:xfrm>
          <a:prstGeom prst="rect">
            <a:avLst/>
          </a:prstGeom>
          <a:noFill/>
          <a:ln w="9525">
            <a:noFill/>
            <a:miter lim="800000"/>
            <a:headEnd/>
            <a:tailEnd/>
          </a:ln>
        </p:spPr>
        <p:txBody>
          <a:bodyPr wrap="square" anchor="ctr">
            <a:spAutoFit/>
          </a:bodyPr>
          <a:lstStyle/>
          <a:p>
            <a:pPr algn="r"/>
            <a:r>
              <a:rPr lang="ja-JP" altLang="en-US" sz="1400">
                <a:latin typeface="ＭＳ ゴシック" panose="020B0609070205080204" pitchFamily="49" charset="-128"/>
                <a:ea typeface="ＭＳ ゴシック" panose="020B0609070205080204" pitchFamily="49" charset="-128"/>
              </a:rPr>
              <a:t>「令和４年度小・中学校教育課程改善の手引」（北海道教育委員会　令和４年）</a:t>
            </a:r>
            <a:endParaRPr lang="ja-JP" altLang="en-US" sz="1400" dirty="0">
              <a:latin typeface="ＭＳ ゴシック" panose="020B0609070205080204" pitchFamily="49" charset="-128"/>
              <a:ea typeface="ＭＳ ゴシック" panose="020B0609070205080204" pitchFamily="49" charset="-128"/>
            </a:endParaRPr>
          </a:p>
        </p:txBody>
      </p:sp>
      <p:sp>
        <p:nvSpPr>
          <p:cNvPr id="10" name="スライド番号プレースホルダー 1">
            <a:extLst>
              <a:ext uri="{FF2B5EF4-FFF2-40B4-BE49-F238E27FC236}">
                <a16:creationId xmlns:a16="http://schemas.microsoft.com/office/drawing/2014/main" id="{8024D870-C75A-BCD3-6DD6-BBEC30EE381B}"/>
              </a:ext>
            </a:extLst>
          </p:cNvPr>
          <p:cNvSpPr txBox="1">
            <a:spLocks/>
          </p:cNvSpPr>
          <p:nvPr/>
        </p:nvSpPr>
        <p:spPr>
          <a:xfrm>
            <a:off x="7086600" y="653843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５</a:t>
            </a:r>
            <a:endParaRPr lang="ja-JP" altLang="en-US"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61515" y="154250"/>
            <a:ext cx="9144000" cy="523220"/>
          </a:xfrm>
          <a:prstGeom prst="rect">
            <a:avLst/>
          </a:prstGeom>
          <a:noFill/>
        </p:spPr>
        <p:txBody>
          <a:bodyPr wrap="square" rtlCol="0">
            <a:spAutoFit/>
          </a:bodyPr>
          <a:lstStyle/>
          <a:p>
            <a:pPr algn="just"/>
            <a:r>
              <a:rPr lang="ja-JP" altLang="en-US" sz="2800" spc="-200" dirty="0">
                <a:latin typeface="HGｺﾞｼｯｸE" panose="020B0909000000000000" pitchFamily="49" charset="-128"/>
                <a:ea typeface="HGｺﾞｼｯｸE" panose="020B0909000000000000" pitchFamily="49" charset="-128"/>
              </a:rPr>
              <a:t>４</a:t>
            </a:r>
            <a:r>
              <a:rPr lang="ja-JP" altLang="en-US" sz="2800" spc="-200" dirty="0" smtClean="0">
                <a:latin typeface="HGｺﾞｼｯｸE" panose="020B0909000000000000" pitchFamily="49" charset="-128"/>
                <a:ea typeface="HGｺﾞｼｯｸE" panose="020B0909000000000000" pitchFamily="49" charset="-128"/>
              </a:rPr>
              <a:t> 「個別最適な学び」と「協働的な学び」の一体的な充実</a:t>
            </a:r>
            <a:endParaRPr kumimoji="1" lang="ja-JP" altLang="en-US" sz="2800" spc="-2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44685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E108142-E0FE-45CD-3EBB-BCFACFE8BABC}"/>
              </a:ext>
            </a:extLst>
          </p:cNvPr>
          <p:cNvSpPr txBox="1"/>
          <p:nvPr/>
        </p:nvSpPr>
        <p:spPr>
          <a:xfrm>
            <a:off x="236423" y="175987"/>
            <a:ext cx="8820000" cy="720000"/>
          </a:xfrm>
          <a:prstGeom prst="rect">
            <a:avLst/>
          </a:prstGeom>
          <a:noFill/>
        </p:spPr>
        <p:txBody>
          <a:bodyPr wrap="square" rtlCol="0" anchor="ctr" anchorCtr="0">
            <a:noAutofit/>
          </a:bodyPr>
          <a:lstStyle/>
          <a:p>
            <a:r>
              <a:rPr lang="ja-JP" altLang="en-US" sz="3200" dirty="0" smtClean="0">
                <a:latin typeface="HGｺﾞｼｯｸE" panose="020B0909000000000000" pitchFamily="49" charset="-128"/>
                <a:ea typeface="HGｺﾞｼｯｸE" panose="020B0909000000000000" pitchFamily="49" charset="-128"/>
              </a:rPr>
              <a:t>５</a:t>
            </a:r>
            <a:r>
              <a:rPr lang="ja-JP" altLang="en-US" sz="3200" dirty="0">
                <a:latin typeface="HGｺﾞｼｯｸE" panose="020B0909000000000000" pitchFamily="49" charset="-128"/>
                <a:ea typeface="HGｺﾞｼｯｸE" panose="020B0909000000000000" pitchFamily="49" charset="-128"/>
              </a:rPr>
              <a:t>　</a:t>
            </a:r>
            <a:r>
              <a:rPr lang="ja-JP" altLang="en-US" sz="3200" dirty="0" smtClean="0">
                <a:latin typeface="HGｺﾞｼｯｸE" panose="020B0909000000000000" pitchFamily="49" charset="-128"/>
                <a:ea typeface="HGｺﾞｼｯｸE" panose="020B0909000000000000" pitchFamily="49" charset="-128"/>
              </a:rPr>
              <a:t>個別</a:t>
            </a:r>
            <a:r>
              <a:rPr lang="ja-JP" altLang="en-US" sz="3200" dirty="0">
                <a:latin typeface="HGｺﾞｼｯｸE" panose="020B0909000000000000" pitchFamily="49" charset="-128"/>
                <a:ea typeface="HGｺﾞｼｯｸE" panose="020B0909000000000000" pitchFamily="49" charset="-128"/>
              </a:rPr>
              <a:t>最適な学びを進めるために</a:t>
            </a:r>
            <a:endParaRPr kumimoji="1" lang="ja-JP" altLang="en-US" sz="3200" dirty="0">
              <a:latin typeface="HGｺﾞｼｯｸE" panose="020B0909000000000000" pitchFamily="49" charset="-128"/>
              <a:ea typeface="HGｺﾞｼｯｸE" panose="020B0909000000000000" pitchFamily="49" charset="-128"/>
            </a:endParaRPr>
          </a:p>
        </p:txBody>
      </p:sp>
      <p:sp>
        <p:nvSpPr>
          <p:cNvPr id="10" name="正方形/長方形 9">
            <a:extLst>
              <a:ext uri="{FF2B5EF4-FFF2-40B4-BE49-F238E27FC236}">
                <a16:creationId xmlns:a16="http://schemas.microsoft.com/office/drawing/2014/main" id="{2E90B6EA-67B1-33BA-EE9C-A13AA053BA66}"/>
              </a:ext>
            </a:extLst>
          </p:cNvPr>
          <p:cNvSpPr/>
          <p:nvPr/>
        </p:nvSpPr>
        <p:spPr>
          <a:xfrm>
            <a:off x="236424" y="1127722"/>
            <a:ext cx="8652081" cy="3046988"/>
          </a:xfrm>
          <a:prstGeom prst="rect">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57188" indent="-357188" algn="just"/>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ja-JP" altLang="en-US" sz="2400" b="0" i="0" u="none" strike="noStrike" baseline="0" dirty="0">
                <a:solidFill>
                  <a:srgbClr val="000000"/>
                </a:solidFill>
                <a:latin typeface="HG丸ｺﾞｼｯｸM-PRO" panose="020F0600000000000000" pitchFamily="50" charset="-128"/>
                <a:ea typeface="HG丸ｺﾞｼｯｸM-PRO" panose="020F0600000000000000" pitchFamily="50" charset="-128"/>
              </a:rPr>
              <a:t>子供が「個別最適な学び」を進められるよう、教師の専門的な知見を活用</a:t>
            </a:r>
            <a:r>
              <a:rPr lang="ja-JP" altLang="en-US" sz="24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する。</a:t>
            </a:r>
            <a:endParaRPr lang="en-US" altLang="ja-JP" sz="24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a:p>
            <a:pPr marL="357188" indent="-357188" algn="just"/>
            <a:r>
              <a:rPr lang="ja-JP" altLang="en-US" sz="2400" dirty="0">
                <a:solidFill>
                  <a:srgbClr val="000000"/>
                </a:solidFill>
                <a:latin typeface="HG丸ｺﾞｼｯｸM-PRO" panose="020F0600000000000000" pitchFamily="50" charset="-128"/>
                <a:ea typeface="HG丸ｺﾞｼｯｸM-PRO" panose="020F0600000000000000" pitchFamily="50" charset="-128"/>
              </a:rPr>
              <a:t>・子供の実態に応じて、学習内容の確実な定着を図り、その理解を深め、広げる学習を充実</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させる。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357188" indent="-357188" algn="just"/>
            <a:r>
              <a:rPr lang="ja-JP" altLang="en-US" sz="2400" dirty="0">
                <a:solidFill>
                  <a:srgbClr val="000000"/>
                </a:solidFill>
                <a:latin typeface="HG丸ｺﾞｼｯｸM-PRO" panose="020F0600000000000000" pitchFamily="50" charset="-128"/>
                <a:ea typeface="HG丸ｺﾞｼｯｸM-PRO" panose="020F0600000000000000" pitchFamily="50" charset="-128"/>
              </a:rPr>
              <a:t>・子供の成長やつまずき、悩みなどを理解しきめ細かく指導・支援する。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357188" indent="-357188" algn="just"/>
            <a:r>
              <a:rPr lang="ja-JP" altLang="en-US" sz="2400" b="0" i="0" u="none" strike="noStrike" baseline="0" dirty="0">
                <a:solidFill>
                  <a:srgbClr val="000000"/>
                </a:solidFill>
                <a:latin typeface="HG丸ｺﾞｼｯｸM-PRO" panose="020F0600000000000000" pitchFamily="50" charset="-128"/>
                <a:ea typeface="HG丸ｺﾞｼｯｸM-PRO" panose="020F0600000000000000" pitchFamily="50" charset="-128"/>
              </a:rPr>
              <a:t>・子供が自らの学習の状況を把握し、主体的に学習を調整することができるよう</a:t>
            </a:r>
            <a:r>
              <a:rPr lang="ja-JP" altLang="en-US" sz="24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促す。</a:t>
            </a:r>
            <a:endParaRPr lang="en-US" altLang="ja-JP" sz="24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二等辺三角形 11">
            <a:extLst>
              <a:ext uri="{FF2B5EF4-FFF2-40B4-BE49-F238E27FC236}">
                <a16:creationId xmlns:a16="http://schemas.microsoft.com/office/drawing/2014/main" id="{E061D51F-A5BC-2FDB-10ED-052DEE3A7975}"/>
              </a:ext>
            </a:extLst>
          </p:cNvPr>
          <p:cNvSpPr/>
          <p:nvPr/>
        </p:nvSpPr>
        <p:spPr>
          <a:xfrm flipV="1">
            <a:off x="2331720" y="4406994"/>
            <a:ext cx="4126230" cy="28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83E0AD0-1493-958F-6E54-A5B32E8BABEC}"/>
              </a:ext>
            </a:extLst>
          </p:cNvPr>
          <p:cNvSpPr/>
          <p:nvPr/>
        </p:nvSpPr>
        <p:spPr>
          <a:xfrm>
            <a:off x="236423" y="4852759"/>
            <a:ext cx="8652081"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　</a:t>
            </a:r>
            <a:r>
              <a:rPr kumimoji="1" lang="ja-JP" altLang="en-US" sz="2400" b="1" u="sng" dirty="0">
                <a:solidFill>
                  <a:srgbClr val="FF0000"/>
                </a:solidFill>
                <a:latin typeface="ＭＳ ゴシック" panose="020B0609070205080204" pitchFamily="49" charset="-128"/>
                <a:ea typeface="ＭＳ ゴシック" panose="020B0609070205080204" pitchFamily="49" charset="-128"/>
              </a:rPr>
              <a:t>学習履歴（スタディ・ログ）</a:t>
            </a:r>
            <a:r>
              <a:rPr kumimoji="1" lang="ja-JP" altLang="en-US" sz="2400" dirty="0">
                <a:solidFill>
                  <a:schemeClr val="tx1"/>
                </a:solidFill>
                <a:latin typeface="ＭＳ ゴシック" panose="020B0609070205080204" pitchFamily="49" charset="-128"/>
                <a:ea typeface="ＭＳ ゴシック" panose="020B0609070205080204" pitchFamily="49" charset="-128"/>
              </a:rPr>
              <a:t>、生徒指導上のデータ、健康診断情報等の蓄積・分析・利活用</a:t>
            </a:r>
          </a:p>
        </p:txBody>
      </p:sp>
      <p:sp>
        <p:nvSpPr>
          <p:cNvPr id="8" name="Rectangle 4"/>
          <p:cNvSpPr>
            <a:spLocks noChangeArrowheads="1"/>
          </p:cNvSpPr>
          <p:nvPr/>
        </p:nvSpPr>
        <p:spPr bwMode="white">
          <a:xfrm>
            <a:off x="0" y="5903077"/>
            <a:ext cx="9143999" cy="523220"/>
          </a:xfrm>
          <a:prstGeom prst="rect">
            <a:avLst/>
          </a:prstGeom>
          <a:noFill/>
          <a:ln w="9525">
            <a:noFill/>
            <a:miter lim="800000"/>
            <a:headEnd/>
            <a:tailEnd/>
          </a:ln>
        </p:spPr>
        <p:txBody>
          <a:bodyPr wrap="square" anchor="ctr">
            <a:spAutoFit/>
          </a:bodyPr>
          <a:lstStyle/>
          <a:p>
            <a:r>
              <a:rPr lang="ja-JP" altLang="en-US" sz="1400" dirty="0">
                <a:latin typeface="ＭＳ ゴシック" panose="020B0609070205080204" pitchFamily="49" charset="-128"/>
                <a:ea typeface="ＭＳ ゴシック" panose="020B0609070205080204" pitchFamily="49" charset="-128"/>
              </a:rPr>
              <a:t>　「令和の日本型学校教育」の構築を目指して～全ての子供たちの可能性を引き出す、個別最適な学びと、協働的な学びの実現～（答申）」中央教育審議会（令和３年１月）</a:t>
            </a:r>
          </a:p>
        </p:txBody>
      </p:sp>
      <p:sp>
        <p:nvSpPr>
          <p:cNvPr id="9" name="スライド番号プレースホルダー 1">
            <a:extLst>
              <a:ext uri="{FF2B5EF4-FFF2-40B4-BE49-F238E27FC236}">
                <a16:creationId xmlns:a16="http://schemas.microsoft.com/office/drawing/2014/main" id="{8024D870-C75A-BCD3-6DD6-BBEC30EE381B}"/>
              </a:ext>
            </a:extLst>
          </p:cNvPr>
          <p:cNvSpPr txBox="1">
            <a:spLocks/>
          </p:cNvSpPr>
          <p:nvPr/>
        </p:nvSpPr>
        <p:spPr>
          <a:xfrm>
            <a:off x="7086600" y="653843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６</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7437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D44AE62-4582-FBA7-D184-FEAF0396E699}"/>
              </a:ext>
            </a:extLst>
          </p:cNvPr>
          <p:cNvSpPr txBox="1"/>
          <p:nvPr/>
        </p:nvSpPr>
        <p:spPr>
          <a:xfrm>
            <a:off x="180781" y="275465"/>
            <a:ext cx="9042399" cy="584775"/>
          </a:xfrm>
          <a:prstGeom prst="rect">
            <a:avLst/>
          </a:prstGeom>
          <a:noFill/>
        </p:spPr>
        <p:txBody>
          <a:bodyPr wrap="square" rtlCol="0">
            <a:spAutoFit/>
          </a:bodyPr>
          <a:lstStyle/>
          <a:p>
            <a:r>
              <a:rPr lang="ja-JP" altLang="en-US" sz="3200" dirty="0">
                <a:latin typeface="HGｺﾞｼｯｸE" panose="020B0909000000000000" pitchFamily="49" charset="-128"/>
                <a:ea typeface="HGｺﾞｼｯｸE" panose="020B0909000000000000" pitchFamily="49" charset="-128"/>
              </a:rPr>
              <a:t>６　個別の指導計画と「個別最適な学び」</a:t>
            </a:r>
            <a:endParaRPr kumimoji="1" lang="ja-JP" altLang="en-US" sz="2800" dirty="0">
              <a:latin typeface="HGｺﾞｼｯｸE" panose="020B0909000000000000" pitchFamily="49" charset="-128"/>
              <a:ea typeface="HGｺﾞｼｯｸE" panose="020B0909000000000000" pitchFamily="49" charset="-128"/>
            </a:endParaRPr>
          </a:p>
        </p:txBody>
      </p:sp>
      <p:sp>
        <p:nvSpPr>
          <p:cNvPr id="9" name="テキスト ボックス 8">
            <a:extLst>
              <a:ext uri="{FF2B5EF4-FFF2-40B4-BE49-F238E27FC236}">
                <a16:creationId xmlns:a16="http://schemas.microsoft.com/office/drawing/2014/main" id="{B829DE87-4B46-4442-7DE5-B0251F3C09EE}"/>
              </a:ext>
            </a:extLst>
          </p:cNvPr>
          <p:cNvSpPr txBox="1"/>
          <p:nvPr/>
        </p:nvSpPr>
        <p:spPr>
          <a:xfrm>
            <a:off x="312751" y="1631619"/>
            <a:ext cx="8674100" cy="1323439"/>
          </a:xfrm>
          <a:prstGeom prst="rect">
            <a:avLst/>
          </a:prstGeom>
          <a:solidFill>
            <a:schemeClr val="accent4">
              <a:lumMod val="20000"/>
              <a:lumOff val="80000"/>
            </a:schemeClr>
          </a:solidFill>
          <a:ln>
            <a:solidFill>
              <a:schemeClr val="tx1"/>
            </a:solidFill>
          </a:ln>
        </p:spPr>
        <p:txBody>
          <a:bodyPr wrap="square">
            <a:spAutoFit/>
          </a:bodyPr>
          <a:lstStyle/>
          <a:p>
            <a:pPr marL="252000" indent="-457200" algn="just"/>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ｲ</a:t>
            </a:r>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児童</a:t>
            </a:r>
            <a:r>
              <a:rPr lang="ja-JP" altLang="en-US" sz="2000" dirty="0">
                <a:latin typeface="ＭＳ ゴシック" panose="020B0609070205080204" pitchFamily="49" charset="-128"/>
                <a:ea typeface="ＭＳ ゴシック" panose="020B0609070205080204" pitchFamily="49" charset="-128"/>
              </a:rPr>
              <a:t>又は生徒が、基礎的・基本的な知識及び技能の習得も含め、</a:t>
            </a:r>
            <a:r>
              <a:rPr lang="ja-JP" altLang="en-US" sz="2000" dirty="0" smtClean="0">
                <a:latin typeface="ＭＳ ゴシック" panose="020B0609070205080204" pitchFamily="49" charset="-128"/>
                <a:ea typeface="ＭＳ ゴシック" panose="020B0609070205080204" pitchFamily="49" charset="-128"/>
              </a:rPr>
              <a:t>学習内容</a:t>
            </a:r>
            <a:r>
              <a:rPr lang="ja-JP" altLang="en-US" sz="2000" dirty="0">
                <a:latin typeface="ＭＳ ゴシック" panose="020B0609070205080204" pitchFamily="49" charset="-128"/>
                <a:ea typeface="ＭＳ ゴシック" panose="020B0609070205080204" pitchFamily="49" charset="-128"/>
              </a:rPr>
              <a:t>を確実に身に付けることができるよう、それぞれの児童又は生徒に作成</a:t>
            </a:r>
            <a:r>
              <a:rPr lang="ja-JP" altLang="en-US" sz="2000" dirty="0" smtClean="0">
                <a:latin typeface="ＭＳ ゴシック" panose="020B0609070205080204" pitchFamily="49" charset="-128"/>
                <a:ea typeface="ＭＳ ゴシック" panose="020B0609070205080204" pitchFamily="49" charset="-128"/>
              </a:rPr>
              <a:t>した個別</a:t>
            </a:r>
            <a:r>
              <a:rPr lang="ja-JP" altLang="en-US" sz="2000" dirty="0">
                <a:latin typeface="ＭＳ ゴシック" panose="020B0609070205080204" pitchFamily="49" charset="-128"/>
                <a:ea typeface="ＭＳ ゴシック" panose="020B0609070205080204" pitchFamily="49" charset="-128"/>
              </a:rPr>
              <a:t>の指導計画や学校の実態に応じて、指導方法や指導体制の工夫改善</a:t>
            </a:r>
            <a:r>
              <a:rPr lang="ja-JP" altLang="en-US" sz="2000" dirty="0" smtClean="0">
                <a:latin typeface="ＭＳ ゴシック" panose="020B0609070205080204" pitchFamily="49" charset="-128"/>
                <a:ea typeface="ＭＳ ゴシック" panose="020B0609070205080204" pitchFamily="49" charset="-128"/>
              </a:rPr>
              <a:t>に努める</a:t>
            </a:r>
            <a:r>
              <a:rPr lang="ja-JP" altLang="en-US" sz="2000" dirty="0">
                <a:latin typeface="ＭＳ ゴシック" panose="020B0609070205080204" pitchFamily="49" charset="-128"/>
                <a:ea typeface="ＭＳ ゴシック" panose="020B0609070205080204" pitchFamily="49" charset="-128"/>
              </a:rPr>
              <a:t>こと。</a:t>
            </a:r>
          </a:p>
        </p:txBody>
      </p:sp>
      <p:sp>
        <p:nvSpPr>
          <p:cNvPr id="10" name="角丸四角形 13">
            <a:extLst>
              <a:ext uri="{FF2B5EF4-FFF2-40B4-BE49-F238E27FC236}">
                <a16:creationId xmlns:a16="http://schemas.microsoft.com/office/drawing/2014/main" id="{E1A95F8C-D077-2599-1CF6-7A88389D3635}"/>
              </a:ext>
            </a:extLst>
          </p:cNvPr>
          <p:cNvSpPr/>
          <p:nvPr/>
        </p:nvSpPr>
        <p:spPr>
          <a:xfrm>
            <a:off x="312751" y="1103708"/>
            <a:ext cx="3275574" cy="51775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ＭＳ ゴシック" panose="020B0609070205080204" pitchFamily="49" charset="-128"/>
                <a:ea typeface="ＭＳ ゴシック" panose="020B0609070205080204" pitchFamily="49" charset="-128"/>
              </a:rPr>
              <a:t>学習指導要領から</a:t>
            </a:r>
            <a:endParaRPr kumimoji="1" lang="ja-JP" altLang="en-US" sz="2400" dirty="0">
              <a:solidFill>
                <a:schemeClr val="bg1"/>
              </a:solidFill>
              <a:latin typeface="ＭＳ ゴシック" panose="020B0609070205080204" pitchFamily="49" charset="-128"/>
              <a:ea typeface="ＭＳ ゴシック" panose="020B0609070205080204" pitchFamily="49" charset="-128"/>
            </a:endParaRPr>
          </a:p>
        </p:txBody>
      </p:sp>
      <p:sp>
        <p:nvSpPr>
          <p:cNvPr id="12" name="正方形/長方形 11">
            <a:extLst>
              <a:ext uri="{FF2B5EF4-FFF2-40B4-BE49-F238E27FC236}">
                <a16:creationId xmlns:a16="http://schemas.microsoft.com/office/drawing/2014/main" id="{8ED99A19-B77A-D905-6A8A-A728EE3D2134}"/>
              </a:ext>
            </a:extLst>
          </p:cNvPr>
          <p:cNvSpPr/>
          <p:nvPr/>
        </p:nvSpPr>
        <p:spPr>
          <a:xfrm>
            <a:off x="312751" y="3192543"/>
            <a:ext cx="2410130" cy="1323438"/>
          </a:xfrm>
          <a:prstGeom prst="rect">
            <a:avLst/>
          </a:prstGeom>
          <a:ln w="3810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指導の個別化</a:t>
            </a:r>
          </a:p>
        </p:txBody>
      </p:sp>
      <p:sp>
        <p:nvSpPr>
          <p:cNvPr id="13" name="正方形/長方形 12">
            <a:extLst>
              <a:ext uri="{FF2B5EF4-FFF2-40B4-BE49-F238E27FC236}">
                <a16:creationId xmlns:a16="http://schemas.microsoft.com/office/drawing/2014/main" id="{40F04A33-ADFF-04E0-752A-0A0507BAF71E}"/>
              </a:ext>
            </a:extLst>
          </p:cNvPr>
          <p:cNvSpPr/>
          <p:nvPr/>
        </p:nvSpPr>
        <p:spPr>
          <a:xfrm>
            <a:off x="312751" y="4762062"/>
            <a:ext cx="2410130" cy="1323438"/>
          </a:xfrm>
          <a:prstGeom prst="rect">
            <a:avLst/>
          </a:prstGeom>
          <a:ln w="381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dirty="0"/>
              <a:t>学習の個性化</a:t>
            </a:r>
          </a:p>
        </p:txBody>
      </p:sp>
      <p:sp>
        <p:nvSpPr>
          <p:cNvPr id="14" name="テキスト ボックス 13">
            <a:extLst>
              <a:ext uri="{FF2B5EF4-FFF2-40B4-BE49-F238E27FC236}">
                <a16:creationId xmlns:a16="http://schemas.microsoft.com/office/drawing/2014/main" id="{80A4E291-80CB-0208-9ED0-132EEA9EE58D}"/>
              </a:ext>
            </a:extLst>
          </p:cNvPr>
          <p:cNvSpPr txBox="1"/>
          <p:nvPr/>
        </p:nvSpPr>
        <p:spPr>
          <a:xfrm>
            <a:off x="180781" y="6160676"/>
            <a:ext cx="8806070" cy="307777"/>
          </a:xfrm>
          <a:prstGeom prst="rect">
            <a:avLst/>
          </a:prstGeom>
          <a:noFill/>
        </p:spPr>
        <p:txBody>
          <a:bodyPr wrap="square" rtlCol="0">
            <a:spAutoFit/>
          </a:bodyPr>
          <a:lstStyle/>
          <a:p>
            <a:pPr algn="r"/>
            <a:r>
              <a:rPr kumimoji="1" lang="ja-JP" altLang="en-US" sz="1400" spc="-150" dirty="0">
                <a:latin typeface="ＭＳ ゴシック" panose="020B0609070205080204" pitchFamily="49" charset="-128"/>
                <a:ea typeface="ＭＳ ゴシック" panose="020B0609070205080204" pitchFamily="49" charset="-128"/>
              </a:rPr>
              <a:t>全日本特別支援教育研究連盟編集「特別支援教育研究」東洋館出版（</a:t>
            </a:r>
            <a:r>
              <a:rPr lang="ja-JP" altLang="en-US" sz="1400" spc="-150" dirty="0">
                <a:latin typeface="ＭＳ ゴシック" panose="020B0609070205080204" pitchFamily="49" charset="-128"/>
                <a:ea typeface="ＭＳ ゴシック" panose="020B0609070205080204" pitchFamily="49" charset="-128"/>
              </a:rPr>
              <a:t>令和５年８月</a:t>
            </a:r>
            <a:r>
              <a:rPr kumimoji="1" lang="ja-JP" altLang="en-US" sz="1400" spc="-150" dirty="0">
                <a:latin typeface="ＭＳ ゴシック" panose="020B0609070205080204" pitchFamily="49" charset="-128"/>
                <a:ea typeface="ＭＳ ゴシック" panose="020B0609070205080204" pitchFamily="49" charset="-128"/>
              </a:rPr>
              <a:t>）</a:t>
            </a:r>
          </a:p>
        </p:txBody>
      </p:sp>
      <p:sp>
        <p:nvSpPr>
          <p:cNvPr id="15" name="正方形/長方形 14">
            <a:extLst>
              <a:ext uri="{FF2B5EF4-FFF2-40B4-BE49-F238E27FC236}">
                <a16:creationId xmlns:a16="http://schemas.microsoft.com/office/drawing/2014/main" id="{74F3B6DD-CC1C-3611-FBA0-C4A78FD5BE1D}"/>
              </a:ext>
            </a:extLst>
          </p:cNvPr>
          <p:cNvSpPr/>
          <p:nvPr/>
        </p:nvSpPr>
        <p:spPr>
          <a:xfrm>
            <a:off x="2722881" y="3190979"/>
            <a:ext cx="6263970" cy="13234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個別の教材や副教材の使用、課題の量の調整、視</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覚支援の工夫、タブレット</a:t>
            </a:r>
            <a:r>
              <a:rPr lang="ja-JP" altLang="en-US" sz="2000" dirty="0">
                <a:solidFill>
                  <a:schemeClr val="tx1"/>
                </a:solidFill>
                <a:latin typeface="HG丸ｺﾞｼｯｸM-PRO" panose="020F0600000000000000" pitchFamily="50" charset="-128"/>
                <a:ea typeface="HG丸ｺﾞｼｯｸM-PRO" panose="020F0600000000000000" pitchFamily="50" charset="-128"/>
              </a:rPr>
              <a:t>端末</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の活用の検討</a:t>
            </a:r>
          </a:p>
        </p:txBody>
      </p:sp>
      <p:sp>
        <p:nvSpPr>
          <p:cNvPr id="16" name="正方形/長方形 15">
            <a:extLst>
              <a:ext uri="{FF2B5EF4-FFF2-40B4-BE49-F238E27FC236}">
                <a16:creationId xmlns:a16="http://schemas.microsoft.com/office/drawing/2014/main" id="{06A5A1E7-8AAF-89ED-F661-28B8051B370A}"/>
              </a:ext>
            </a:extLst>
          </p:cNvPr>
          <p:cNvSpPr/>
          <p:nvPr/>
        </p:nvSpPr>
        <p:spPr>
          <a:xfrm>
            <a:off x="2722881" y="4745720"/>
            <a:ext cx="6263970" cy="13234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・学び方の選択や意欲的に取り組むためのアプロー</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チの検討、自己理解を深めたり、進路を決定した　</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err="1">
                <a:solidFill>
                  <a:schemeClr val="tx1"/>
                </a:solidFill>
                <a:latin typeface="HG丸ｺﾞｼｯｸM-PRO" panose="020F0600000000000000" pitchFamily="50" charset="-128"/>
                <a:ea typeface="HG丸ｺﾞｼｯｸM-PRO" panose="020F0600000000000000" pitchFamily="50" charset="-128"/>
              </a:rPr>
              <a:t>り</a:t>
            </a:r>
            <a:r>
              <a:rPr lang="ja-JP" altLang="en-US" sz="2000" dirty="0">
                <a:solidFill>
                  <a:schemeClr val="tx1"/>
                </a:solidFill>
                <a:latin typeface="HG丸ｺﾞｼｯｸM-PRO" panose="020F0600000000000000" pitchFamily="50" charset="-128"/>
                <a:ea typeface="HG丸ｺﾞｼｯｸM-PRO" panose="020F0600000000000000" pitchFamily="50" charset="-128"/>
              </a:rPr>
              <a:t>するための心理的な支援の検討</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4793128" y="2915798"/>
            <a:ext cx="4350871" cy="307777"/>
          </a:xfrm>
          <a:prstGeom prst="rect">
            <a:avLst/>
          </a:prstGeom>
          <a:noFill/>
        </p:spPr>
        <p:txBody>
          <a:bodyPr wrap="none" rtlCol="0">
            <a:spAutoFit/>
          </a:bodyPr>
          <a:lstStyle/>
          <a:p>
            <a:r>
              <a:rPr kumimoji="1" lang="ja-JP" altLang="en-US" sz="1400" dirty="0">
                <a:latin typeface="+mn-ea"/>
              </a:rPr>
              <a:t>特別支援学校教育要領・学習指導要領（平成</a:t>
            </a:r>
            <a:r>
              <a:rPr kumimoji="1" lang="en-US" altLang="ja-JP" sz="1400" dirty="0">
                <a:latin typeface="+mn-ea"/>
              </a:rPr>
              <a:t>29</a:t>
            </a:r>
            <a:r>
              <a:rPr kumimoji="1" lang="ja-JP" altLang="en-US" sz="1400" dirty="0">
                <a:latin typeface="+mn-ea"/>
              </a:rPr>
              <a:t>年４月）</a:t>
            </a:r>
          </a:p>
        </p:txBody>
      </p:sp>
      <p:sp>
        <p:nvSpPr>
          <p:cNvPr id="17" name="スライド番号プレースホルダー 1">
            <a:extLst>
              <a:ext uri="{FF2B5EF4-FFF2-40B4-BE49-F238E27FC236}">
                <a16:creationId xmlns:a16="http://schemas.microsoft.com/office/drawing/2014/main" id="{8024D870-C75A-BCD3-6DD6-BBEC30EE381B}"/>
              </a:ext>
            </a:extLst>
          </p:cNvPr>
          <p:cNvSpPr txBox="1">
            <a:spLocks/>
          </p:cNvSpPr>
          <p:nvPr/>
        </p:nvSpPr>
        <p:spPr>
          <a:xfrm>
            <a:off x="7086600" y="653843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７</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4320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EAE9764-86EF-682B-E546-47D4A5A4EA3C}"/>
              </a:ext>
            </a:extLst>
          </p:cNvPr>
          <p:cNvSpPr/>
          <p:nvPr/>
        </p:nvSpPr>
        <p:spPr>
          <a:xfrm>
            <a:off x="387626" y="3498708"/>
            <a:ext cx="8368748" cy="2492990"/>
          </a:xfrm>
          <a:prstGeom prst="rect">
            <a:avLst/>
          </a:prstGeom>
        </p:spPr>
        <p:txBody>
          <a:bodyPr wrap="square">
            <a:spAutoFit/>
          </a:bodyPr>
          <a:lstStyle/>
          <a:p>
            <a:pPr marL="252000" indent="-457200">
              <a:lnSpc>
                <a:spcPct val="130000"/>
              </a:lnSpc>
            </a:pPr>
            <a:r>
              <a:rPr lang="ja-JP" altLang="en-US" sz="2000" dirty="0">
                <a:latin typeface="HG丸ｺﾞｼｯｸM-PRO" panose="020F0600000000000000" pitchFamily="50" charset="-128"/>
                <a:ea typeface="HG丸ｺﾞｼｯｸM-PRO" panose="020F0600000000000000" pitchFamily="50" charset="-128"/>
              </a:rPr>
              <a:t>・授業において、「個別最適な学び（指導</a:t>
            </a:r>
            <a:r>
              <a:rPr lang="ja-JP" altLang="en-US" sz="2000" dirty="0" smtClean="0">
                <a:latin typeface="HG丸ｺﾞｼｯｸM-PRO" panose="020F0600000000000000" pitchFamily="50" charset="-128"/>
                <a:ea typeface="HG丸ｺﾞｼｯｸM-PRO" panose="020F0600000000000000" pitchFamily="50" charset="-128"/>
              </a:rPr>
              <a:t>の個別化</a:t>
            </a:r>
            <a:r>
              <a:rPr lang="ja-JP" altLang="en-US" sz="2000" dirty="0">
                <a:latin typeface="HG丸ｺﾞｼｯｸM-PRO" panose="020F0600000000000000" pitchFamily="50" charset="-128"/>
                <a:ea typeface="HG丸ｺﾞｼｯｸM-PRO" panose="020F0600000000000000" pitchFamily="50" charset="-128"/>
              </a:rPr>
              <a:t>）」や「協働的な学び」の観点から工夫している点や改善点は、どのようなことがあるか。</a:t>
            </a:r>
            <a:endParaRPr lang="en-US" altLang="ja-JP" sz="2000" dirty="0">
              <a:latin typeface="HG丸ｺﾞｼｯｸM-PRO" panose="020F0600000000000000" pitchFamily="50" charset="-128"/>
              <a:ea typeface="HG丸ｺﾞｼｯｸM-PRO" panose="020F0600000000000000" pitchFamily="50" charset="-128"/>
            </a:endParaRPr>
          </a:p>
          <a:p>
            <a:pPr marL="252000" indent="-457200">
              <a:lnSpc>
                <a:spcPct val="130000"/>
              </a:lnSpc>
            </a:pPr>
            <a:r>
              <a:rPr lang="ja-JP" altLang="en-US" sz="2000" dirty="0">
                <a:latin typeface="HG丸ｺﾞｼｯｸM-PRO" panose="020F0600000000000000" pitchFamily="50" charset="-128"/>
                <a:ea typeface="HG丸ｺﾞｼｯｸM-PRO" panose="020F0600000000000000" pitchFamily="50" charset="-128"/>
              </a:rPr>
              <a:t>・担当して</a:t>
            </a:r>
            <a:r>
              <a:rPr lang="ja-JP" altLang="en-US" sz="2000" dirty="0" smtClean="0">
                <a:latin typeface="HG丸ｺﾞｼｯｸM-PRO" panose="020F0600000000000000" pitchFamily="50" charset="-128"/>
                <a:ea typeface="HG丸ｺﾞｼｯｸM-PRO" panose="020F0600000000000000" pitchFamily="50" charset="-128"/>
              </a:rPr>
              <a:t>いる子供の</a:t>
            </a:r>
            <a:r>
              <a:rPr lang="ja-JP" altLang="en-US" sz="2000" dirty="0">
                <a:latin typeface="HG丸ｺﾞｼｯｸM-PRO" panose="020F0600000000000000" pitchFamily="50" charset="-128"/>
                <a:ea typeface="HG丸ｺﾞｼｯｸM-PRO" panose="020F0600000000000000" pitchFamily="50" charset="-128"/>
              </a:rPr>
              <a:t>個別の指導計画において、「個別最適な学び」の実現に向けて活用できる記載内容には、どのようなものがあるか。</a:t>
            </a:r>
            <a:endParaRPr lang="en-US" altLang="ja-JP" sz="2000" dirty="0">
              <a:latin typeface="HG丸ｺﾞｼｯｸM-PRO" panose="020F0600000000000000" pitchFamily="50" charset="-128"/>
              <a:ea typeface="HG丸ｺﾞｼｯｸM-PRO" panose="020F0600000000000000" pitchFamily="50" charset="-128"/>
            </a:endParaRPr>
          </a:p>
          <a:p>
            <a:pPr marL="252000" indent="-457200">
              <a:lnSpc>
                <a:spcPct val="130000"/>
              </a:lnSpc>
            </a:pPr>
            <a:r>
              <a:rPr lang="ja-JP" altLang="en-US" sz="2000" dirty="0">
                <a:latin typeface="HG丸ｺﾞｼｯｸM-PRO" panose="020F0600000000000000" pitchFamily="50" charset="-128"/>
                <a:ea typeface="HG丸ｺﾞｼｯｸM-PRO" panose="020F0600000000000000" pitchFamily="50" charset="-128"/>
              </a:rPr>
              <a:t>・個別の指導計画の記載内容を基に、授業において、どのような工夫が考えられるか。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3" name="Text Box 1">
            <a:extLst>
              <a:ext uri="{FF2B5EF4-FFF2-40B4-BE49-F238E27FC236}">
                <a16:creationId xmlns:a16="http://schemas.microsoft.com/office/drawing/2014/main" id="{E2C711A3-E324-FCED-A0CA-14C96750F482}"/>
              </a:ext>
            </a:extLst>
          </p:cNvPr>
          <p:cNvSpPr txBox="1">
            <a:spLocks noChangeArrowheads="1"/>
          </p:cNvSpPr>
          <p:nvPr/>
        </p:nvSpPr>
        <p:spPr bwMode="auto">
          <a:xfrm>
            <a:off x="387626" y="1164846"/>
            <a:ext cx="8368748" cy="1923411"/>
          </a:xfrm>
          <a:prstGeom prst="rect">
            <a:avLst/>
          </a:prstGeom>
          <a:solidFill>
            <a:srgbClr val="FFFF99"/>
          </a:solidFill>
          <a:ln w="9525">
            <a:solidFill>
              <a:schemeClr val="tx1"/>
            </a:solidFill>
            <a:round/>
            <a:headEnd/>
            <a:tailEnd/>
          </a:ln>
        </p:spPr>
        <p:txBody>
          <a:bodyPr anchor="ctr"/>
          <a:lstStyle/>
          <a:p>
            <a:pPr algn="just">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800" dirty="0">
                <a:latin typeface="ＭＳ ゴシック" panose="020B0609070205080204" pitchFamily="49" charset="-128"/>
                <a:ea typeface="ＭＳ ゴシック" panose="020B0609070205080204" pitchFamily="49" charset="-128"/>
              </a:rPr>
              <a:t>　自分の指導について、「個別最適な学び」と「協働的な学び」の観点から振り返りましょう！</a:t>
            </a:r>
            <a:endParaRPr lang="en-US" altLang="ja-JP" sz="2800" dirty="0">
              <a:latin typeface="ＭＳ ゴシック" panose="020B0609070205080204" pitchFamily="49" charset="-128"/>
              <a:ea typeface="ＭＳ ゴシック" panose="020B0609070205080204" pitchFamily="49" charset="-128"/>
            </a:endParaRPr>
          </a:p>
        </p:txBody>
      </p:sp>
      <p:sp>
        <p:nvSpPr>
          <p:cNvPr id="5" name="スライド番号プレースホルダー 1">
            <a:extLst>
              <a:ext uri="{FF2B5EF4-FFF2-40B4-BE49-F238E27FC236}">
                <a16:creationId xmlns:a16="http://schemas.microsoft.com/office/drawing/2014/main" id="{8024D870-C75A-BCD3-6DD6-BBEC30EE381B}"/>
              </a:ext>
            </a:extLst>
          </p:cNvPr>
          <p:cNvSpPr txBox="1">
            <a:spLocks/>
          </p:cNvSpPr>
          <p:nvPr/>
        </p:nvSpPr>
        <p:spPr>
          <a:xfrm>
            <a:off x="7086600" y="653843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８</a:t>
            </a:r>
            <a:endParaRPr lang="ja-JP" altLang="en-US" dirty="0">
              <a:latin typeface="ＭＳ ゴシック" panose="020B0609070205080204" pitchFamily="49" charset="-128"/>
              <a:ea typeface="ＭＳ ゴシック" panose="020B0609070205080204" pitchFamily="49" charset="-128"/>
            </a:endParaRPr>
          </a:p>
        </p:txBody>
      </p:sp>
      <p:grpSp>
        <p:nvGrpSpPr>
          <p:cNvPr id="6" name="グループ化 5"/>
          <p:cNvGrpSpPr/>
          <p:nvPr/>
        </p:nvGrpSpPr>
        <p:grpSpPr>
          <a:xfrm>
            <a:off x="387626" y="318363"/>
            <a:ext cx="1696279" cy="646331"/>
            <a:chOff x="384313" y="-31286"/>
            <a:chExt cx="1696279" cy="646331"/>
          </a:xfrm>
        </p:grpSpPr>
        <p:sp>
          <p:nvSpPr>
            <p:cNvPr id="7" name="角丸四角形 6"/>
            <p:cNvSpPr/>
            <p:nvPr/>
          </p:nvSpPr>
          <p:spPr>
            <a:xfrm>
              <a:off x="384313" y="31116"/>
              <a:ext cx="1696279" cy="568370"/>
            </a:xfrm>
            <a:prstGeom prst="roundRect">
              <a:avLst>
                <a:gd name="adj" fmla="val 50000"/>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テキスト ボックス 11"/>
            <p:cNvSpPr txBox="1"/>
            <p:nvPr/>
          </p:nvSpPr>
          <p:spPr>
            <a:xfrm>
              <a:off x="678454" y="-31286"/>
              <a:ext cx="1107996"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600" dirty="0" smtClean="0">
                  <a:latin typeface="ＭＳ ゴシック" panose="020B0609070205080204" pitchFamily="49" charset="-128"/>
                  <a:ea typeface="ＭＳ ゴシック" panose="020B0609070205080204" pitchFamily="49" charset="-128"/>
                </a:rPr>
                <a:t>演習</a:t>
              </a:r>
              <a:endParaRPr kumimoji="1" lang="ja-JP" altLang="en-US"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76903121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8952</TotalTime>
  <Words>651</Words>
  <Application>Microsoft Office PowerPoint</Application>
  <PresentationFormat>画面に合わせる (4:3)</PresentationFormat>
  <Paragraphs>115</Paragraphs>
  <Slides>8</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HGｺﾞｼｯｸE</vt:lpstr>
      <vt:lpstr>HG丸ｺﾞｼｯｸM-PRO</vt:lpstr>
      <vt:lpstr>ＭＳ Ｐゴシック</vt:lpstr>
      <vt:lpstr>ＭＳ ゴシック</vt:lpstr>
      <vt:lpstr>UD デジタル 教科書体 N-B</vt:lpstr>
      <vt:lpstr>メイリオ</vt:lpstr>
      <vt:lpstr>Arial</vt:lpstr>
      <vt:lpstr>Calibri</vt:lpstr>
      <vt:lpstr>Calibri Light</vt:lpstr>
      <vt:lpstr>Times New Roman</vt:lpstr>
      <vt:lpstr>Office Theme</vt:lpstr>
      <vt:lpstr>個別最適な学びと協働的な学び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児童生徒理解</dc:title>
  <dc:creator>北海道</dc:creator>
  <cp:lastModifiedBy>Windows ユーザー</cp:lastModifiedBy>
  <cp:revision>872</cp:revision>
  <cp:lastPrinted>2024-03-05T05:49:39Z</cp:lastPrinted>
  <dcterms:created xsi:type="dcterms:W3CDTF">2017-03-08T08:10:15Z</dcterms:created>
  <dcterms:modified xsi:type="dcterms:W3CDTF">2024-03-25T05:53:42Z</dcterms:modified>
</cp:coreProperties>
</file>