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handoutMasterIdLst>
    <p:handoutMasterId r:id="rId15"/>
  </p:handoutMasterIdLst>
  <p:sldIdLst>
    <p:sldId id="256" r:id="rId2"/>
    <p:sldId id="497" r:id="rId3"/>
    <p:sldId id="498" r:id="rId4"/>
    <p:sldId id="485" r:id="rId5"/>
    <p:sldId id="533" r:id="rId6"/>
    <p:sldId id="509" r:id="rId7"/>
    <p:sldId id="534" r:id="rId8"/>
    <p:sldId id="516" r:id="rId9"/>
    <p:sldId id="514" r:id="rId10"/>
    <p:sldId id="517" r:id="rId11"/>
    <p:sldId id="527" r:id="rId12"/>
    <p:sldId id="535"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E7F9FF"/>
    <a:srgbClr val="D0EBB3"/>
    <a:srgbClr val="FEFFC9"/>
    <a:srgbClr val="85DFFF"/>
    <a:srgbClr val="FFC19B"/>
    <a:srgbClr val="FFE2C5"/>
    <a:srgbClr val="FFCBA2"/>
    <a:srgbClr val="FFBC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27" autoAdjust="0"/>
    <p:restoredTop sz="60168" autoAdjust="0"/>
  </p:normalViewPr>
  <p:slideViewPr>
    <p:cSldViewPr snapToGrid="0">
      <p:cViewPr varScale="1">
        <p:scale>
          <a:sx n="60" d="100"/>
          <a:sy n="60" d="100"/>
        </p:scale>
        <p:origin x="1122" y="72"/>
      </p:cViewPr>
      <p:guideLst/>
    </p:cSldViewPr>
  </p:slideViewPr>
  <p:notesTextViewPr>
    <p:cViewPr>
      <p:scale>
        <a:sx n="125" d="100"/>
        <a:sy n="125" d="100"/>
      </p:scale>
      <p:origin x="0" y="0"/>
    </p:cViewPr>
  </p:notesTextViewPr>
  <p:sorterViewPr>
    <p:cViewPr>
      <p:scale>
        <a:sx n="100" d="100"/>
        <a:sy n="100" d="100"/>
      </p:scale>
      <p:origin x="0" y="-44"/>
    </p:cViewPr>
  </p:sorterViewPr>
  <p:notesViewPr>
    <p:cSldViewPr snapToGrid="0">
      <p:cViewPr varScale="1">
        <p:scale>
          <a:sx n="72" d="100"/>
          <a:sy n="72" d="100"/>
        </p:scale>
        <p:origin x="228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13"/>
            <a:ext cx="2949787" cy="498693"/>
          </a:xfrm>
          <a:prstGeom prst="rect">
            <a:avLst/>
          </a:prstGeom>
        </p:spPr>
        <p:txBody>
          <a:bodyPr vert="horz" lIns="92048" tIns="46024" rIns="92048" bIns="4602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61" y="13"/>
            <a:ext cx="2949787" cy="498693"/>
          </a:xfrm>
          <a:prstGeom prst="rect">
            <a:avLst/>
          </a:prstGeom>
        </p:spPr>
        <p:txBody>
          <a:bodyPr vert="horz" lIns="92048" tIns="46024" rIns="92048" bIns="46024" rtlCol="0"/>
          <a:lstStyle>
            <a:lvl1pPr algn="r">
              <a:defRPr sz="1200"/>
            </a:lvl1pPr>
          </a:lstStyle>
          <a:p>
            <a:fld id="{9F771C3D-8746-4833-88E1-6D962B40C95C}" type="datetimeFigureOut">
              <a:rPr kumimoji="1" lang="ja-JP" altLang="en-US" smtClean="0"/>
              <a:t>2024/3/25</a:t>
            </a:fld>
            <a:endParaRPr kumimoji="1" lang="ja-JP" altLang="en-US"/>
          </a:p>
        </p:txBody>
      </p:sp>
      <p:sp>
        <p:nvSpPr>
          <p:cNvPr id="4" name="フッター プレースホルダー 3"/>
          <p:cNvSpPr>
            <a:spLocks noGrp="1"/>
          </p:cNvSpPr>
          <p:nvPr>
            <p:ph type="ftr" sz="quarter" idx="2"/>
          </p:nvPr>
        </p:nvSpPr>
        <p:spPr>
          <a:xfrm>
            <a:off x="25" y="9440652"/>
            <a:ext cx="2949787" cy="498692"/>
          </a:xfrm>
          <a:prstGeom prst="rect">
            <a:avLst/>
          </a:prstGeom>
        </p:spPr>
        <p:txBody>
          <a:bodyPr vert="horz" lIns="92048" tIns="46024" rIns="92048" bIns="4602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61" y="9440652"/>
            <a:ext cx="2949787" cy="498692"/>
          </a:xfrm>
          <a:prstGeom prst="rect">
            <a:avLst/>
          </a:prstGeom>
        </p:spPr>
        <p:txBody>
          <a:bodyPr vert="horz" lIns="92048" tIns="46024" rIns="92048" bIns="46024" rtlCol="0" anchor="b"/>
          <a:lstStyle>
            <a:lvl1pPr algn="r">
              <a:defRPr sz="1200"/>
            </a:lvl1pPr>
          </a:lstStyle>
          <a:p>
            <a:fld id="{7C81808D-A683-441C-B95B-911D37C734E1}" type="slidenum">
              <a:rPr kumimoji="1" lang="ja-JP" altLang="en-US" smtClean="0"/>
              <a:t>‹#›</a:t>
            </a:fld>
            <a:endParaRPr kumimoji="1" lang="ja-JP" altLang="en-US"/>
          </a:p>
        </p:txBody>
      </p:sp>
    </p:spTree>
    <p:extLst>
      <p:ext uri="{BB962C8B-B14F-4D97-AF65-F5344CB8AC3E}">
        <p14:creationId xmlns:p14="http://schemas.microsoft.com/office/powerpoint/2010/main" val="993715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004142" y="522288"/>
            <a:ext cx="4798917" cy="3600000"/>
          </a:xfrm>
          <a:prstGeom prst="rect">
            <a:avLst/>
          </a:prstGeom>
          <a:noFill/>
          <a:ln w="12700">
            <a:solidFill>
              <a:prstClr val="black"/>
            </a:solidFill>
          </a:ln>
        </p:spPr>
        <p:txBody>
          <a:bodyPr vert="horz" lIns="92048" tIns="46024" rIns="92048" bIns="46024" rtlCol="0" anchor="ctr"/>
          <a:lstStyle/>
          <a:p>
            <a:endParaRPr lang="ja-JP" altLang="en-US"/>
          </a:p>
        </p:txBody>
      </p:sp>
      <p:sp>
        <p:nvSpPr>
          <p:cNvPr id="5" name="ノート プレースホルダー 4"/>
          <p:cNvSpPr>
            <a:spLocks noGrp="1"/>
          </p:cNvSpPr>
          <p:nvPr>
            <p:ph type="body" sz="quarter" idx="3"/>
          </p:nvPr>
        </p:nvSpPr>
        <p:spPr>
          <a:xfrm>
            <a:off x="702000" y="4356000"/>
            <a:ext cx="5400000" cy="5040000"/>
          </a:xfrm>
          <a:prstGeom prst="rect">
            <a:avLst/>
          </a:prstGeom>
        </p:spPr>
        <p:txBody>
          <a:bodyPr vert="horz" lIns="92048" tIns="46024" rIns="92048" bIns="4602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5861" y="9440652"/>
            <a:ext cx="2949787" cy="498692"/>
          </a:xfrm>
          <a:prstGeom prst="rect">
            <a:avLst/>
          </a:prstGeom>
        </p:spPr>
        <p:txBody>
          <a:bodyPr vert="horz" lIns="92048" tIns="46024" rIns="92048" bIns="46024" rtlCol="0" anchor="b"/>
          <a:lstStyle>
            <a:lvl1pPr algn="r">
              <a:defRPr sz="1200"/>
            </a:lvl1pPr>
          </a:lstStyle>
          <a:p>
            <a:fld id="{CEEEB887-679D-4D85-ACAC-2C9ECF041923}" type="slidenum">
              <a:rPr kumimoji="1" lang="ja-JP" altLang="en-US" smtClean="0"/>
              <a:t>‹#›</a:t>
            </a:fld>
            <a:endParaRPr kumimoji="1" lang="ja-JP" altLang="en-US"/>
          </a:p>
        </p:txBody>
      </p:sp>
    </p:spTree>
    <p:extLst>
      <p:ext uri="{BB962C8B-B14F-4D97-AF65-F5344CB8AC3E}">
        <p14:creationId xmlns:p14="http://schemas.microsoft.com/office/powerpoint/2010/main" val="6779752"/>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just"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just"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just"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just"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0"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これから、「保護者への対応」についての研修を始めます。</a:t>
            </a:r>
            <a:endParaRPr lang="en-US" altLang="ja-JP" dirty="0"/>
          </a:p>
          <a:p>
            <a:r>
              <a:rPr lang="ja-JP" altLang="en-US" dirty="0"/>
              <a:t>　この研修は、保護者への初期対応の心構えや保護者の要望等に対する学校における組織的な対応について理解することをねらいとしています。</a:t>
            </a:r>
            <a:endParaRPr lang="en-US" altLang="ja-JP" dirty="0"/>
          </a:p>
          <a:p>
            <a:r>
              <a:rPr lang="ja-JP" altLang="en-US" dirty="0"/>
              <a:t>　前半に説明、後半</a:t>
            </a:r>
            <a:r>
              <a:rPr lang="ja-JP" altLang="en-US" dirty="0" smtClean="0"/>
              <a:t>に演習を行います。</a:t>
            </a:r>
            <a:endParaRPr lang="en-US" altLang="ja-JP" dirty="0"/>
          </a:p>
          <a:p>
            <a:endParaRPr lang="en-US" altLang="ja-JP" dirty="0"/>
          </a:p>
          <a:p>
            <a:r>
              <a:rPr lang="ja-JP" altLang="en-US" dirty="0"/>
              <a:t>　（</a:t>
            </a:r>
            <a:r>
              <a:rPr lang="ja-JP" altLang="en-US" dirty="0" smtClean="0"/>
              <a:t>時間の目安：説明</a:t>
            </a:r>
            <a:r>
              <a:rPr lang="en-US" altLang="ja-JP" dirty="0" smtClean="0"/>
              <a:t>15</a:t>
            </a:r>
            <a:r>
              <a:rPr lang="ja-JP" altLang="en-US" dirty="0"/>
              <a:t>分</a:t>
            </a:r>
            <a:r>
              <a:rPr lang="ja-JP" altLang="en-US" dirty="0" smtClean="0"/>
              <a:t>、演習</a:t>
            </a:r>
            <a:r>
              <a:rPr lang="en-US" altLang="ja-JP" dirty="0"/>
              <a:t>20</a:t>
            </a:r>
            <a:r>
              <a:rPr lang="ja-JP" altLang="en-US" dirty="0"/>
              <a:t>分）</a:t>
            </a:r>
            <a:endParaRPr lang="en-US" altLang="ja-JP" dirty="0"/>
          </a:p>
        </p:txBody>
      </p:sp>
      <p:sp>
        <p:nvSpPr>
          <p:cNvPr id="5" name="スライド番号プレースホルダー 4"/>
          <p:cNvSpPr>
            <a:spLocks noGrp="1"/>
          </p:cNvSpPr>
          <p:nvPr>
            <p:ph type="sldNum" sz="quarter" idx="10"/>
          </p:nvPr>
        </p:nvSpPr>
        <p:spPr/>
        <p:txBody>
          <a:bodyPr/>
          <a:lstStyle/>
          <a:p>
            <a:fld id="{CEEEB887-679D-4D85-ACAC-2C9ECF041923}" type="slidenum">
              <a:rPr lang="ja-JP" altLang="en-US" smtClean="0"/>
              <a:pPr/>
              <a:t>1</a:t>
            </a:fld>
            <a:endParaRPr lang="ja-JP" altLang="en-US"/>
          </a:p>
        </p:txBody>
      </p:sp>
      <p:sp>
        <p:nvSpPr>
          <p:cNvPr id="6" name="スライド イメージ プレースホルダー 5"/>
          <p:cNvSpPr>
            <a:spLocks noGrp="1" noRot="1" noChangeAspect="1"/>
          </p:cNvSpPr>
          <p:nvPr>
            <p:ph type="sldImg"/>
          </p:nvPr>
        </p:nvSpPr>
        <p:spPr>
          <a:xfrm>
            <a:off x="1003300" y="522288"/>
            <a:ext cx="4800600" cy="3600450"/>
          </a:xfrm>
        </p:spPr>
      </p:sp>
    </p:spTree>
    <p:extLst>
      <p:ext uri="{BB962C8B-B14F-4D97-AF65-F5344CB8AC3E}">
        <p14:creationId xmlns:p14="http://schemas.microsoft.com/office/powerpoint/2010/main" val="330412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DCC20-F6A3-E923-5361-37CBE49F5400}"/>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5DFD5AB6-86AC-83DD-1211-2B9D73EA663E}"/>
              </a:ext>
            </a:extLst>
          </p:cNvPr>
          <p:cNvSpPr>
            <a:spLocks noGrp="1"/>
          </p:cNvSpPr>
          <p:nvPr>
            <p:ph type="body" idx="1"/>
          </p:nvPr>
        </p:nvSpPr>
        <p:spPr/>
        <p:txBody>
          <a:bodyPr/>
          <a:lstStyle/>
          <a:p>
            <a:r>
              <a:rPr lang="ja-JP" altLang="en-US" dirty="0"/>
              <a:t>　聴き取り等で得られた情報を整理し、どこに解決のヒントがあるかを把握し、仮説を立てます。この仮説を「見立て」とも言います。</a:t>
            </a:r>
            <a:endParaRPr lang="en-US" altLang="ja-JP" dirty="0"/>
          </a:p>
          <a:p>
            <a:r>
              <a:rPr lang="ja-JP" altLang="en-US" dirty="0"/>
              <a:t>　「見立て」は、学校の組織力が試されます。あらゆる資源（人材等）を活用し、できる限り多面的・多角的な情報を出し合い、共有します。得られた情報を基に、子供を巡る問題状況、背景、要因等を把握し、問題解決につながる仮説を立てます。 </a:t>
            </a:r>
            <a:endParaRPr lang="en-US" altLang="ja-JP" dirty="0"/>
          </a:p>
          <a:p>
            <a:r>
              <a:rPr lang="ja-JP" altLang="en-US" dirty="0"/>
              <a:t>・要望や苦情の趣旨、背景は何か。 </a:t>
            </a:r>
            <a:endParaRPr lang="en-US" altLang="ja-JP" dirty="0"/>
          </a:p>
          <a:p>
            <a:r>
              <a:rPr lang="ja-JP" altLang="en-US" dirty="0"/>
              <a:t>・真に子供のためになる対応は何か。</a:t>
            </a:r>
            <a:endParaRPr lang="en-US" altLang="ja-JP" dirty="0"/>
          </a:p>
          <a:p>
            <a:r>
              <a:rPr lang="ja-JP" altLang="en-US" dirty="0"/>
              <a:t>・学校ができることと、できないことは何か、などの観点を基に、「見立て」</a:t>
            </a:r>
            <a:r>
              <a:rPr lang="ja-JP" altLang="en-US" dirty="0" err="1"/>
              <a:t>て</a:t>
            </a:r>
            <a:r>
              <a:rPr lang="ja-JP" altLang="en-US" dirty="0"/>
              <a:t>いきます。</a:t>
            </a:r>
            <a:endParaRPr lang="en-US" altLang="ja-JP" dirty="0"/>
          </a:p>
          <a:p>
            <a:endParaRPr lang="en-US" altLang="ja-JP" dirty="0"/>
          </a:p>
          <a:p>
            <a:pPr lvl="0"/>
            <a:r>
              <a:rPr lang="ja-JP" altLang="en-US" dirty="0"/>
              <a:t>　次に、「手立て」を検討します。　</a:t>
            </a:r>
            <a:endParaRPr lang="en-US" altLang="ja-JP" dirty="0"/>
          </a:p>
          <a:p>
            <a:pPr lvl="0"/>
            <a:r>
              <a:rPr lang="ja-JP" altLang="en-US" dirty="0"/>
              <a:t>　「見立て」で把握された子供を巡る問題状況、背景、要因を、どのように支援したり介入したりするかという対応方針が「手立て」です。 </a:t>
            </a:r>
            <a:endParaRPr lang="en-US" altLang="ja-JP" dirty="0"/>
          </a:p>
          <a:p>
            <a:r>
              <a:rPr lang="ja-JP" altLang="en-US" dirty="0"/>
              <a:t>・学校はどういう事実に対して、何をどう改善し、誰にどのように指導したらいいのか。</a:t>
            </a:r>
            <a:endParaRPr lang="en-US" altLang="ja-JP" dirty="0"/>
          </a:p>
          <a:p>
            <a:r>
              <a:rPr lang="ja-JP" altLang="en-US" dirty="0"/>
              <a:t>・外部の専門機関に助言を依頼することは何か、などの観点を基に、今後の「手立て」を検討します。</a:t>
            </a:r>
            <a:endParaRPr lang="en-US" altLang="ja-JP" dirty="0"/>
          </a:p>
          <a:p>
            <a:endParaRPr lang="en-US" altLang="ja-JP" dirty="0"/>
          </a:p>
          <a:p>
            <a:r>
              <a:rPr lang="ja-JP" altLang="en-US" dirty="0"/>
              <a:t>　</a:t>
            </a:r>
            <a:r>
              <a:rPr lang="ja-JP" altLang="en-US" dirty="0" smtClean="0"/>
              <a:t>保護者から</a:t>
            </a:r>
            <a:r>
              <a:rPr lang="ja-JP" altLang="en-US" dirty="0"/>
              <a:t>何か相談</a:t>
            </a:r>
            <a:r>
              <a:rPr lang="ja-JP" altLang="en-US" dirty="0" smtClean="0"/>
              <a:t>された時は</a:t>
            </a:r>
            <a:r>
              <a:rPr lang="ja-JP" altLang="en-US" dirty="0"/>
              <a:t>、一人で判断せず</a:t>
            </a:r>
            <a:r>
              <a:rPr lang="ja-JP" altLang="en-US" dirty="0" smtClean="0"/>
              <a:t>、学級担任や学年</a:t>
            </a:r>
            <a:r>
              <a:rPr lang="ja-JP" altLang="en-US" dirty="0"/>
              <a:t>主任等に報告し、組織として対応することが大切になります。</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245F0683-158D-1D41-82BB-58BB6FC6C8A7}"/>
              </a:ext>
            </a:extLst>
          </p:cNvPr>
          <p:cNvSpPr>
            <a:spLocks noGrp="1"/>
          </p:cNvSpPr>
          <p:nvPr>
            <p:ph type="sldNum" sz="quarter" idx="10"/>
          </p:nvPr>
        </p:nvSpPr>
        <p:spPr/>
        <p:txBody>
          <a:bodyPr/>
          <a:lstStyle/>
          <a:p>
            <a:fld id="{63C1FB27-BFD5-412F-8A39-09F913EC440C}" type="slidenum">
              <a:rPr lang="ja-JP" altLang="en-US" smtClean="0"/>
              <a:pPr/>
              <a:t>10</a:t>
            </a:fld>
            <a:endParaRPr lang="ja-JP" altLang="en-US" dirty="0"/>
          </a:p>
        </p:txBody>
      </p:sp>
      <p:sp>
        <p:nvSpPr>
          <p:cNvPr id="6" name="スライド イメージ プレースホルダー 5"/>
          <p:cNvSpPr>
            <a:spLocks noGrp="1" noRot="1" noChangeAspect="1"/>
          </p:cNvSpPr>
          <p:nvPr>
            <p:ph type="sldImg"/>
          </p:nvPr>
        </p:nvSpPr>
        <p:spPr>
          <a:xfrm>
            <a:off x="1003300" y="522288"/>
            <a:ext cx="4800600" cy="3600450"/>
          </a:xfrm>
        </p:spPr>
      </p:sp>
    </p:spTree>
    <p:extLst>
      <p:ext uri="{BB962C8B-B14F-4D97-AF65-F5344CB8AC3E}">
        <p14:creationId xmlns:p14="http://schemas.microsoft.com/office/powerpoint/2010/main" val="367210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42F75-771D-B287-337B-57FED0FE8DBE}"/>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EEC2C243-3769-FC84-A730-01F3F3B644AE}"/>
              </a:ext>
            </a:extLst>
          </p:cNvPr>
          <p:cNvSpPr>
            <a:spLocks noGrp="1"/>
          </p:cNvSpPr>
          <p:nvPr>
            <p:ph type="body" idx="1"/>
          </p:nvPr>
        </p:nvSpPr>
        <p:spPr/>
        <p:txBody>
          <a:bodyPr/>
          <a:lstStyle/>
          <a:p>
            <a:r>
              <a:rPr lang="ja-JP" altLang="en-US" dirty="0"/>
              <a:t>　まとめです。</a:t>
            </a:r>
            <a:endParaRPr lang="en-US" altLang="ja-JP" dirty="0"/>
          </a:p>
          <a:p>
            <a:r>
              <a:rPr lang="ja-JP" altLang="en-US" dirty="0"/>
              <a:t>　対応する際の大切な視点をまとめました。</a:t>
            </a:r>
            <a:endParaRPr lang="en-US" altLang="ja-JP" dirty="0"/>
          </a:p>
          <a:p>
            <a:endParaRPr lang="en-US" altLang="ja-JP" dirty="0"/>
          </a:p>
          <a:p>
            <a:r>
              <a:rPr lang="ja-JP" altLang="en-US" dirty="0"/>
              <a:t>　１つ目は、相手の立場に立ってよく話を聴くことです。傾聴・受容・共感の対応が基本になります。</a:t>
            </a:r>
            <a:endParaRPr lang="en-US" altLang="ja-JP" dirty="0"/>
          </a:p>
          <a:p>
            <a:r>
              <a:rPr lang="ja-JP" altLang="en-US" dirty="0"/>
              <a:t>　２つ目は、記録を取ることです。客観的に時系列</a:t>
            </a:r>
            <a:r>
              <a:rPr lang="ja-JP" altLang="en-US" dirty="0" smtClean="0"/>
              <a:t>に沿って記録</a:t>
            </a:r>
            <a:r>
              <a:rPr lang="ja-JP" altLang="en-US" dirty="0"/>
              <a:t>することが大切です。</a:t>
            </a:r>
            <a:endParaRPr lang="en-US" altLang="ja-JP" dirty="0"/>
          </a:p>
          <a:p>
            <a:r>
              <a:rPr lang="ja-JP" altLang="en-US" dirty="0"/>
              <a:t>　そして、チーム学校で対応することです。些細なことでも、気になることがあれば、報告・連絡・相談することが大切です。</a:t>
            </a:r>
            <a:endParaRPr lang="en-US" altLang="ja-JP" dirty="0"/>
          </a:p>
          <a:p>
            <a:endParaRPr lang="en-US" altLang="ja-JP" dirty="0"/>
          </a:p>
          <a:p>
            <a:r>
              <a:rPr lang="ja-JP" altLang="en-US" dirty="0"/>
              <a:t>　まとめとして対応する際の大切な視点をお伝えしましたが、常に大切にしてほしい考え方は、「子供にとって何が一番大切なのか。」ということです。 </a:t>
            </a:r>
            <a:endParaRPr lang="en-US" altLang="ja-JP" dirty="0"/>
          </a:p>
          <a:p>
            <a:r>
              <a:rPr lang="ja-JP" altLang="en-US" dirty="0"/>
              <a:t>　その考えを忘れず、チーム学校と</a:t>
            </a:r>
            <a:r>
              <a:rPr lang="ja-JP" altLang="en-US" dirty="0" smtClean="0"/>
              <a:t>して保護者と</a:t>
            </a:r>
            <a:r>
              <a:rPr lang="ja-JP" altLang="en-US" dirty="0"/>
              <a:t>対応することが大事になります。</a:t>
            </a:r>
            <a:endParaRPr lang="en-US" altLang="ja-JP" dirty="0"/>
          </a:p>
        </p:txBody>
      </p:sp>
      <p:sp>
        <p:nvSpPr>
          <p:cNvPr id="4" name="スライド番号プレースホルダー 3">
            <a:extLst>
              <a:ext uri="{FF2B5EF4-FFF2-40B4-BE49-F238E27FC236}">
                <a16:creationId xmlns:a16="http://schemas.microsoft.com/office/drawing/2014/main" id="{494D839D-3533-53A2-1FDC-49F7CB3E3231}"/>
              </a:ext>
            </a:extLst>
          </p:cNvPr>
          <p:cNvSpPr>
            <a:spLocks noGrp="1"/>
          </p:cNvSpPr>
          <p:nvPr>
            <p:ph type="sldNum" sz="quarter" idx="10"/>
          </p:nvPr>
        </p:nvSpPr>
        <p:spPr/>
        <p:txBody>
          <a:bodyPr/>
          <a:lstStyle/>
          <a:p>
            <a:fld id="{63C1FB27-BFD5-412F-8A39-09F913EC440C}" type="slidenum">
              <a:rPr lang="ja-JP" altLang="en-US" smtClean="0"/>
              <a:pPr/>
              <a:t>11</a:t>
            </a:fld>
            <a:endParaRPr lang="ja-JP" altLang="en-US" dirty="0"/>
          </a:p>
        </p:txBody>
      </p:sp>
      <p:sp>
        <p:nvSpPr>
          <p:cNvPr id="7" name="スライド イメージ プレースホルダー 6"/>
          <p:cNvSpPr>
            <a:spLocks noGrp="1" noRot="1" noChangeAspect="1"/>
          </p:cNvSpPr>
          <p:nvPr>
            <p:ph type="sldImg"/>
          </p:nvPr>
        </p:nvSpPr>
        <p:spPr>
          <a:xfrm>
            <a:off x="1003300" y="522288"/>
            <a:ext cx="4800600" cy="3600450"/>
          </a:xfrm>
        </p:spPr>
      </p:sp>
    </p:spTree>
    <p:extLst>
      <p:ext uri="{BB962C8B-B14F-4D97-AF65-F5344CB8AC3E}">
        <p14:creationId xmlns:p14="http://schemas.microsoft.com/office/powerpoint/2010/main" val="29669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42506-989F-BF17-A6AA-A485818AA160}"/>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DA123B69-9D48-2F1D-E286-ECBD1F3E850F}"/>
              </a:ext>
            </a:extLst>
          </p:cNvPr>
          <p:cNvSpPr>
            <a:spLocks noGrp="1"/>
          </p:cNvSpPr>
          <p:nvPr>
            <p:ph type="body" idx="1"/>
          </p:nvPr>
        </p:nvSpPr>
        <p:spPr>
          <a:xfrm>
            <a:off x="702000" y="4037429"/>
            <a:ext cx="5400000" cy="5683346"/>
          </a:xfrm>
        </p:spPr>
        <p:txBody>
          <a:bodyPr/>
          <a:lstStyle/>
          <a:p>
            <a:r>
              <a:rPr lang="ja-JP" altLang="en-US" dirty="0"/>
              <a:t>　それでは、ここからは演習を行います。</a:t>
            </a:r>
          </a:p>
          <a:p>
            <a:r>
              <a:rPr lang="ja-JP" altLang="en-US" dirty="0"/>
              <a:t>　この演習では、保護者</a:t>
            </a:r>
            <a:r>
              <a:rPr lang="ja-JP" altLang="en-US" dirty="0" smtClean="0"/>
              <a:t>から子供に</a:t>
            </a:r>
            <a:r>
              <a:rPr lang="ja-JP" altLang="en-US" dirty="0"/>
              <a:t>関する要望や連絡を受け、それに対してどのように対応するかを考えます。</a:t>
            </a:r>
            <a:endParaRPr lang="en-US" altLang="ja-JP" dirty="0"/>
          </a:p>
          <a:p>
            <a:r>
              <a:rPr lang="ja-JP" altLang="en-US" dirty="0"/>
              <a:t>　場面の想定や、保護者からあった要望や連絡の内容は、この後、（指導</a:t>
            </a:r>
            <a:r>
              <a:rPr lang="ja-JP" altLang="en-US" dirty="0" smtClean="0"/>
              <a:t>教諭から</a:t>
            </a:r>
            <a:r>
              <a:rPr lang="ja-JP" altLang="en-US" dirty="0"/>
              <a:t>）提示します。</a:t>
            </a:r>
            <a:endParaRPr lang="en-US" altLang="ja-JP" dirty="0"/>
          </a:p>
          <a:p>
            <a:endParaRPr lang="ja-JP" altLang="en-US" dirty="0"/>
          </a:p>
          <a:p>
            <a:r>
              <a:rPr lang="ja-JP" altLang="en-US" dirty="0"/>
              <a:t>＜演習の進め方の例＞</a:t>
            </a:r>
          </a:p>
          <a:p>
            <a:r>
              <a:rPr lang="ja-JP" altLang="en-US" dirty="0"/>
              <a:t>①　事例の提示</a:t>
            </a:r>
            <a:endParaRPr lang="en-US" altLang="ja-JP" dirty="0"/>
          </a:p>
          <a:p>
            <a:r>
              <a:rPr lang="ja-JP" altLang="en-US" dirty="0" smtClean="0"/>
              <a:t>・</a:t>
            </a:r>
            <a:r>
              <a:rPr lang="ja-JP" altLang="en-US" dirty="0"/>
              <a:t>指導</a:t>
            </a:r>
            <a:r>
              <a:rPr lang="ja-JP" altLang="en-US" dirty="0" smtClean="0"/>
              <a:t>教諭は</a:t>
            </a:r>
            <a:r>
              <a:rPr lang="ja-JP" altLang="en-US" dirty="0"/>
              <a:t>、場面の想定や、保護者からあった要望や連絡の内容を提示する。</a:t>
            </a:r>
            <a:endParaRPr lang="en-US" altLang="ja-JP" dirty="0"/>
          </a:p>
          <a:p>
            <a:r>
              <a:rPr lang="ja-JP" altLang="en-US" dirty="0"/>
              <a:t>②　個人思考（</a:t>
            </a:r>
            <a:r>
              <a:rPr lang="en-US" altLang="ja-JP" dirty="0"/>
              <a:t>10</a:t>
            </a:r>
            <a:r>
              <a:rPr lang="ja-JP" altLang="en-US" dirty="0"/>
              <a:t>分）</a:t>
            </a:r>
            <a:endParaRPr lang="en-US" altLang="ja-JP" dirty="0"/>
          </a:p>
          <a:p>
            <a:r>
              <a:rPr lang="ja-JP" altLang="en-US" dirty="0" smtClean="0"/>
              <a:t>・</a:t>
            </a:r>
            <a:r>
              <a:rPr lang="ja-JP" altLang="en-US" dirty="0"/>
              <a:t>受講者は、その場での初期対応や、その後の対応を考え、スライドなどに記入する。</a:t>
            </a:r>
          </a:p>
          <a:p>
            <a:r>
              <a:rPr lang="ja-JP" altLang="en-US" dirty="0"/>
              <a:t>③　交流（</a:t>
            </a:r>
            <a:r>
              <a:rPr lang="en-US" altLang="ja-JP" dirty="0"/>
              <a:t>10</a:t>
            </a:r>
            <a:r>
              <a:rPr lang="ja-JP" altLang="en-US" dirty="0"/>
              <a:t>分）</a:t>
            </a: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t>・</a:t>
            </a:r>
            <a:r>
              <a:rPr lang="ja-JP" altLang="en-US" dirty="0"/>
              <a:t>受講者同士や指導</a:t>
            </a:r>
            <a:r>
              <a:rPr lang="ja-JP" altLang="en-US" dirty="0" smtClean="0"/>
              <a:t>教諭と交流する。</a:t>
            </a:r>
            <a:endParaRPr lang="en-US" altLang="ja-JP" dirty="0"/>
          </a:p>
          <a:p>
            <a:endParaRPr lang="ja-JP" altLang="en-US" dirty="0"/>
          </a:p>
          <a:p>
            <a:r>
              <a:rPr lang="ja-JP" altLang="en-US" dirty="0"/>
              <a:t>☆　指導</a:t>
            </a:r>
            <a:r>
              <a:rPr lang="ja-JP" altLang="en-US" dirty="0" smtClean="0"/>
              <a:t>教諭は</a:t>
            </a:r>
            <a:r>
              <a:rPr lang="ja-JP" altLang="en-US" dirty="0"/>
              <a:t>、受講者が保護者への対応について自分事として捉え、理解を深められるよう、自身が実際に経験した事例を提示したり、受講者が話し合った内容</a:t>
            </a:r>
            <a:r>
              <a:rPr lang="ja-JP" altLang="en-US"/>
              <a:t>を</a:t>
            </a:r>
            <a:r>
              <a:rPr lang="ja-JP" altLang="en-US" smtClean="0"/>
              <a:t>価値付けしたりしながら</a:t>
            </a:r>
            <a:r>
              <a:rPr lang="ja-JP" altLang="en-US" dirty="0"/>
              <a:t>、実際の対応を説明するなど工夫する。</a:t>
            </a:r>
          </a:p>
          <a:p>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提示</a:t>
            </a:r>
            <a:r>
              <a:rPr lang="ja-JP" altLang="en-US" dirty="0" smtClean="0"/>
              <a:t>する、保護者からの要望や連絡の例</a:t>
            </a:r>
            <a:r>
              <a:rPr lang="en-US" altLang="ja-JP" dirty="0"/>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t>・「最近、家で泣くことが多くなったのですが、学校で何かありましたか？」　</a:t>
            </a:r>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t>・「昨日、家に帰ってきたら、右足に小さな傷があったのですが、</a:t>
            </a:r>
            <a:r>
              <a:rPr lang="en-US" altLang="ja-JP" dirty="0"/>
              <a:t>…</a:t>
            </a:r>
            <a:r>
              <a:rPr lang="ja-JP" altLang="en-US" dirty="0"/>
              <a:t>？」</a:t>
            </a:r>
            <a:endParaRPr lang="en-US" altLang="ja-JP" dirty="0"/>
          </a:p>
          <a:p>
            <a:r>
              <a:rPr lang="ja-JP" altLang="en-US" dirty="0"/>
              <a:t>・「同じクラスの○○さんに叩かれたと言っているのですが、</a:t>
            </a:r>
            <a:r>
              <a:rPr lang="en-US" altLang="ja-JP" dirty="0"/>
              <a:t>…</a:t>
            </a:r>
            <a:r>
              <a:rPr lang="ja-JP" altLang="en-US" dirty="0"/>
              <a:t>？」</a:t>
            </a:r>
            <a:endParaRPr lang="en-US" altLang="ja-JP" dirty="0"/>
          </a:p>
          <a:p>
            <a:r>
              <a:rPr lang="ja-JP" altLang="en-US" dirty="0"/>
              <a:t>・「学校に行きたくないと言っているのですが、</a:t>
            </a:r>
            <a:r>
              <a:rPr lang="en-US" altLang="ja-JP" dirty="0"/>
              <a:t>…</a:t>
            </a:r>
            <a:r>
              <a:rPr lang="ja-JP" altLang="en-US" dirty="0"/>
              <a:t>？」</a:t>
            </a:r>
            <a:endParaRPr lang="en-US" altLang="ja-JP" dirty="0"/>
          </a:p>
          <a:p>
            <a:endParaRPr lang="ja-JP" altLang="en-US" dirty="0"/>
          </a:p>
          <a:p>
            <a:r>
              <a:rPr lang="ja-JP" altLang="en-US" dirty="0"/>
              <a:t>（時間経過後）</a:t>
            </a:r>
          </a:p>
          <a:p>
            <a:r>
              <a:rPr lang="ja-JP" altLang="en-US" dirty="0"/>
              <a:t>　これで、保護者への対応についての研修を終わります。</a:t>
            </a:r>
          </a:p>
        </p:txBody>
      </p:sp>
      <p:sp>
        <p:nvSpPr>
          <p:cNvPr id="4" name="スライド番号プレースホルダー 3">
            <a:extLst>
              <a:ext uri="{FF2B5EF4-FFF2-40B4-BE49-F238E27FC236}">
                <a16:creationId xmlns:a16="http://schemas.microsoft.com/office/drawing/2014/main" id="{52CF9963-3352-5D85-704C-C9DC181CC262}"/>
              </a:ext>
            </a:extLst>
          </p:cNvPr>
          <p:cNvSpPr>
            <a:spLocks noGrp="1"/>
          </p:cNvSpPr>
          <p:nvPr>
            <p:ph type="sldNum" sz="quarter" idx="10"/>
          </p:nvPr>
        </p:nvSpPr>
        <p:spPr/>
        <p:txBody>
          <a:bodyPr/>
          <a:lstStyle/>
          <a:p>
            <a:fld id="{63C1FB27-BFD5-412F-8A39-09F913EC440C}" type="slidenum">
              <a:rPr lang="ja-JP" altLang="en-US" smtClean="0"/>
              <a:pPr/>
              <a:t>12</a:t>
            </a:fld>
            <a:endParaRPr lang="ja-JP" altLang="en-US" dirty="0"/>
          </a:p>
        </p:txBody>
      </p:sp>
      <p:sp>
        <p:nvSpPr>
          <p:cNvPr id="6" name="スライド イメージ プレースホルダー 5"/>
          <p:cNvSpPr>
            <a:spLocks noGrp="1" noRot="1" noChangeAspect="1"/>
          </p:cNvSpPr>
          <p:nvPr>
            <p:ph type="sldImg"/>
          </p:nvPr>
        </p:nvSpPr>
        <p:spPr>
          <a:xfrm>
            <a:off x="1212850" y="522288"/>
            <a:ext cx="4381500" cy="3286125"/>
          </a:xfrm>
        </p:spPr>
      </p:sp>
    </p:spTree>
    <p:extLst>
      <p:ext uri="{BB962C8B-B14F-4D97-AF65-F5344CB8AC3E}">
        <p14:creationId xmlns:p14="http://schemas.microsoft.com/office/powerpoint/2010/main" val="361223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まず、それぞれで、保護者への対応で不安なことや困ったことについてスライドの空欄に記入しましょう。＜２分間＞</a:t>
            </a:r>
            <a:endParaRPr lang="en-US" altLang="ja-JP" dirty="0"/>
          </a:p>
        </p:txBody>
      </p:sp>
      <p:sp>
        <p:nvSpPr>
          <p:cNvPr id="5" name="スライド番号プレースホルダー 4"/>
          <p:cNvSpPr>
            <a:spLocks noGrp="1"/>
          </p:cNvSpPr>
          <p:nvPr>
            <p:ph type="sldNum" sz="quarter" idx="10"/>
          </p:nvPr>
        </p:nvSpPr>
        <p:spPr/>
        <p:txBody>
          <a:bodyPr/>
          <a:lstStyle/>
          <a:p>
            <a:pPr lvl="0"/>
            <a:fld id="{F06FD01C-C689-4247-8DF1-63ADDC19D4B8}" type="slidenum">
              <a:rPr lang="ja-JP" altLang="en-US" noProof="0" smtClean="0"/>
              <a:pPr lvl="0"/>
              <a:t>2</a:t>
            </a:fld>
            <a:endParaRPr lang="ja-JP" altLang="en-US" noProof="0"/>
          </a:p>
        </p:txBody>
      </p:sp>
      <p:sp>
        <p:nvSpPr>
          <p:cNvPr id="6" name="スライド イメージ プレースホルダー 5"/>
          <p:cNvSpPr>
            <a:spLocks noGrp="1" noRot="1" noChangeAspect="1"/>
          </p:cNvSpPr>
          <p:nvPr>
            <p:ph type="sldImg"/>
          </p:nvPr>
        </p:nvSpPr>
        <p:spPr>
          <a:xfrm>
            <a:off x="1003300" y="522288"/>
            <a:ext cx="4800600" cy="3600450"/>
          </a:xfrm>
        </p:spPr>
      </p:sp>
    </p:spTree>
    <p:extLst>
      <p:ext uri="{BB962C8B-B14F-4D97-AF65-F5344CB8AC3E}">
        <p14:creationId xmlns:p14="http://schemas.microsoft.com/office/powerpoint/2010/main" val="118673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a:t>
            </a:r>
            <a:r>
              <a:rPr lang="ja-JP" altLang="en-US" dirty="0" smtClean="0"/>
              <a:t>教員が保護者と接する機会には</a:t>
            </a:r>
            <a:r>
              <a:rPr lang="ja-JP" altLang="en-US" dirty="0"/>
              <a:t>、スライドにあるように学級懇談や個人面談</a:t>
            </a:r>
            <a:r>
              <a:rPr lang="ja-JP" altLang="en-US" dirty="0" smtClean="0"/>
              <a:t>、保護者へ</a:t>
            </a:r>
            <a:r>
              <a:rPr lang="ja-JP" altLang="en-US" dirty="0"/>
              <a:t>の連絡</a:t>
            </a:r>
            <a:r>
              <a:rPr lang="ja-JP" altLang="en-US" dirty="0" smtClean="0"/>
              <a:t>、保護者からの要望</a:t>
            </a:r>
            <a:r>
              <a:rPr lang="ja-JP" altLang="en-US" dirty="0"/>
              <a:t>・訴えなど、様々な</a:t>
            </a:r>
            <a:r>
              <a:rPr lang="ja-JP" altLang="en-US" dirty="0" smtClean="0"/>
              <a:t>場面が</a:t>
            </a:r>
            <a:r>
              <a:rPr lang="ja-JP" altLang="en-US" dirty="0"/>
              <a:t>あります。</a:t>
            </a:r>
            <a:endParaRPr lang="en-US" altLang="ja-JP" dirty="0"/>
          </a:p>
          <a:p>
            <a:pPr lvl="0"/>
            <a:r>
              <a:rPr lang="ja-JP" altLang="en-US" dirty="0"/>
              <a:t>　また、学校には</a:t>
            </a:r>
            <a:r>
              <a:rPr lang="ja-JP" altLang="en-US" dirty="0" smtClean="0"/>
              <a:t>、保護者から</a:t>
            </a:r>
            <a:r>
              <a:rPr lang="ja-JP" altLang="en-US" dirty="0"/>
              <a:t>電話や連絡帳、来校などにより、多種多様な情報が寄せられます。その中には、素朴な質問や相談、学校に対する不安や不満、要望や</a:t>
            </a:r>
            <a:r>
              <a:rPr lang="ja-JP" altLang="en-US" dirty="0" smtClean="0"/>
              <a:t>苦情など</a:t>
            </a:r>
            <a:r>
              <a:rPr lang="ja-JP" altLang="en-US" dirty="0"/>
              <a:t>もあります</a:t>
            </a:r>
            <a:r>
              <a:rPr lang="ja-JP" altLang="en-US" dirty="0" smtClean="0"/>
              <a:t>。保護者の</a:t>
            </a:r>
            <a:r>
              <a:rPr lang="ja-JP" altLang="en-US" dirty="0"/>
              <a:t>どのような意見であっても、私たちの接し方によってその後の流れ</a:t>
            </a:r>
            <a:r>
              <a:rPr lang="ja-JP" altLang="en-US" dirty="0" smtClean="0"/>
              <a:t>が変わって</a:t>
            </a:r>
            <a:r>
              <a:rPr lang="ja-JP" altLang="en-US" dirty="0"/>
              <a:t>しまうことが多くあります。</a:t>
            </a:r>
            <a:r>
              <a:rPr lang="ja-JP" altLang="en-US" dirty="0" smtClean="0"/>
              <a:t>より良い対応</a:t>
            </a:r>
            <a:r>
              <a:rPr lang="ja-JP" altLang="en-US" dirty="0"/>
              <a:t>を行うためには、先入観で相手を判断したり、勝手に決め付けた対応をしたりすることなく、</a:t>
            </a:r>
            <a:r>
              <a:rPr lang="ja-JP" altLang="en-US" dirty="0" smtClean="0"/>
              <a:t>その時の保護者の</a:t>
            </a:r>
            <a:r>
              <a:rPr lang="ja-JP" altLang="en-US" dirty="0"/>
              <a:t>意見を聴き、その背景にある事情や心情を把握することが大切です。</a:t>
            </a:r>
            <a:endParaRPr lang="en-US" altLang="ja-JP" dirty="0"/>
          </a:p>
          <a:p>
            <a:r>
              <a:rPr lang="ja-JP" altLang="en-US" dirty="0"/>
              <a:t>　では、ここから、少しでも保護者への対応で不安等を軽減し、適切に対応するために、対応の仕方などを見ていきましょう。</a:t>
            </a:r>
          </a:p>
        </p:txBody>
      </p:sp>
      <p:sp>
        <p:nvSpPr>
          <p:cNvPr id="4" name="スライド番号プレースホルダー 3"/>
          <p:cNvSpPr>
            <a:spLocks noGrp="1"/>
          </p:cNvSpPr>
          <p:nvPr>
            <p:ph type="sldNum" sz="quarter" idx="5"/>
          </p:nvPr>
        </p:nvSpPr>
        <p:spPr/>
        <p:txBody>
          <a:bodyPr/>
          <a:lstStyle/>
          <a:p>
            <a:fld id="{63C1FB27-BFD5-412F-8A39-09F913EC440C}" type="slidenum">
              <a:rPr lang="ja-JP" altLang="en-US" smtClean="0"/>
              <a:pPr/>
              <a:t>3</a:t>
            </a:fld>
            <a:endParaRPr lang="ja-JP" altLang="en-US"/>
          </a:p>
        </p:txBody>
      </p:sp>
      <p:sp>
        <p:nvSpPr>
          <p:cNvPr id="7" name="スライド イメージ プレースホルダー 6"/>
          <p:cNvSpPr>
            <a:spLocks noGrp="1" noRot="1" noChangeAspect="1"/>
          </p:cNvSpPr>
          <p:nvPr>
            <p:ph type="sldImg"/>
          </p:nvPr>
        </p:nvSpPr>
        <p:spPr>
          <a:xfrm>
            <a:off x="1003300" y="522288"/>
            <a:ext cx="4800600" cy="3600450"/>
          </a:xfrm>
        </p:spPr>
      </p:sp>
    </p:spTree>
    <p:extLst>
      <p:ext uri="{BB962C8B-B14F-4D97-AF65-F5344CB8AC3E}">
        <p14:creationId xmlns:p14="http://schemas.microsoft.com/office/powerpoint/2010/main" val="385122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素朴な質問や相談であっても、こちらの初期対応が不適切なものだったり誤解されかねないものだったりすると、学校に対する不満や不信感が生じ、無理難題や過剰な要求に発展することがあります。</a:t>
            </a:r>
            <a:endParaRPr lang="en-US" altLang="ja-JP" dirty="0"/>
          </a:p>
          <a:p>
            <a:r>
              <a:rPr lang="ja-JP" altLang="en-US" dirty="0"/>
              <a:t>　逆に、最初は不満や苦情であったのに、よく聴いて丁寧に対応していくうちに、互いの誤解が解け、相互理解が深まり、学校と協力関係が結べることもあります。</a:t>
            </a:r>
            <a:endParaRPr lang="en-US" altLang="ja-JP" dirty="0"/>
          </a:p>
          <a:p>
            <a:r>
              <a:rPr lang="ja-JP" altLang="en-US" dirty="0"/>
              <a:t>　これも本来は学校も家庭も、子供のためという同じ目標を共有している仲なのですから、決して不思議なことではありません。</a:t>
            </a:r>
            <a:endParaRPr lang="en-US" altLang="ja-JP" dirty="0"/>
          </a:p>
          <a:p>
            <a:r>
              <a:rPr lang="ja-JP" altLang="en-US" dirty="0"/>
              <a:t>　まずは、気持ちを聴き取ろうという姿勢がとても大切なことです。</a:t>
            </a:r>
            <a:endParaRPr lang="en-US" altLang="ja-JP" dirty="0"/>
          </a:p>
        </p:txBody>
      </p:sp>
      <p:sp>
        <p:nvSpPr>
          <p:cNvPr id="4" name="スライド番号プレースホルダー 3"/>
          <p:cNvSpPr>
            <a:spLocks noGrp="1"/>
          </p:cNvSpPr>
          <p:nvPr>
            <p:ph type="sldNum" sz="quarter" idx="10"/>
          </p:nvPr>
        </p:nvSpPr>
        <p:spPr/>
        <p:txBody>
          <a:bodyPr/>
          <a:lstStyle/>
          <a:p>
            <a:fld id="{63C1FB27-BFD5-412F-8A39-09F913EC440C}" type="slidenum">
              <a:rPr lang="ja-JP" altLang="en-US" smtClean="0"/>
              <a:pPr/>
              <a:t>4</a:t>
            </a:fld>
            <a:endParaRPr lang="ja-JP" altLang="en-US"/>
          </a:p>
        </p:txBody>
      </p:sp>
      <p:sp>
        <p:nvSpPr>
          <p:cNvPr id="6" name="スライド イメージ プレースホルダー 5"/>
          <p:cNvSpPr>
            <a:spLocks noGrp="1" noRot="1" noChangeAspect="1"/>
          </p:cNvSpPr>
          <p:nvPr>
            <p:ph type="sldImg"/>
          </p:nvPr>
        </p:nvSpPr>
        <p:spPr>
          <a:xfrm>
            <a:off x="1003300" y="522288"/>
            <a:ext cx="4800600" cy="3600450"/>
          </a:xfrm>
        </p:spPr>
      </p:sp>
    </p:spTree>
    <p:extLst>
      <p:ext uri="{BB962C8B-B14F-4D97-AF65-F5344CB8AC3E}">
        <p14:creationId xmlns:p14="http://schemas.microsoft.com/office/powerpoint/2010/main" val="281861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C04A-1213-A320-587B-1097D07FAB6C}"/>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36E02FA8-7645-0C7D-B9A5-EF4FF98BB2DA}"/>
              </a:ext>
            </a:extLst>
          </p:cNvPr>
          <p:cNvSpPr>
            <a:spLocks noGrp="1"/>
          </p:cNvSpPr>
          <p:nvPr>
            <p:ph type="body" idx="1"/>
          </p:nvPr>
        </p:nvSpPr>
        <p:spPr/>
        <p:txBody>
          <a:bodyPr/>
          <a:lstStyle/>
          <a:p>
            <a:r>
              <a:rPr lang="ja-JP" altLang="en-US" dirty="0"/>
              <a:t>　話</a:t>
            </a:r>
            <a:r>
              <a:rPr lang="ja-JP" altLang="en-US" dirty="0" smtClean="0"/>
              <a:t>を聴く</a:t>
            </a:r>
            <a:r>
              <a:rPr lang="ja-JP" altLang="en-US" dirty="0"/>
              <a:t>時の基本は、７対３と言われています。こちらが話す割合が３、相手が話す割合が７、このくらいで相手の話</a:t>
            </a:r>
            <a:r>
              <a:rPr lang="ja-JP" altLang="en-US" dirty="0" smtClean="0"/>
              <a:t>を聴く</a:t>
            </a:r>
            <a:r>
              <a:rPr lang="ja-JP" altLang="en-US" dirty="0"/>
              <a:t>と相手はちょうど５対５ぐらいで話したと感じるそうです。</a:t>
            </a:r>
            <a:endParaRPr lang="en-US" altLang="ja-JP" dirty="0"/>
          </a:p>
          <a:p>
            <a:r>
              <a:rPr lang="ja-JP" altLang="en-US" dirty="0"/>
              <a:t>　そして、大切なことは、傾聴・受容・共感の心</a:t>
            </a:r>
            <a:r>
              <a:rPr lang="ja-JP" altLang="en-US" dirty="0" smtClean="0"/>
              <a:t>を持って対応</a:t>
            </a:r>
            <a:r>
              <a:rPr lang="ja-JP" altLang="en-US" dirty="0"/>
              <a:t>することです。</a:t>
            </a:r>
          </a:p>
          <a:p>
            <a:r>
              <a:rPr lang="ja-JP" altLang="en-US" dirty="0"/>
              <a:t>　傾聴は、相手が何を伝えたいかに意識を向け、相手の話を注意深く、真摯に耳・目・心を用いて聴くことです。「なぜそう思ったのだろう。」「そうか、じゃあどんなふう</a:t>
            </a:r>
            <a:r>
              <a:rPr lang="ja-JP" altLang="en-US" dirty="0" err="1" smtClean="0"/>
              <a:t>なことが</a:t>
            </a:r>
            <a:r>
              <a:rPr lang="ja-JP" altLang="en-US" dirty="0" smtClean="0"/>
              <a:t>出来るのだろう</a:t>
            </a:r>
            <a:r>
              <a:rPr lang="ja-JP" altLang="en-US" dirty="0"/>
              <a:t>。」と、相手に興味</a:t>
            </a:r>
            <a:r>
              <a:rPr lang="ja-JP" altLang="en-US" dirty="0" smtClean="0"/>
              <a:t>を持ちながら</a:t>
            </a:r>
            <a:r>
              <a:rPr lang="ja-JP" altLang="en-US" dirty="0"/>
              <a:t>「もっと知りたい。」という態度で上手に相槌など</a:t>
            </a:r>
            <a:r>
              <a:rPr lang="ja-JP" altLang="en-US" dirty="0" smtClean="0"/>
              <a:t>しながら聴く</a:t>
            </a:r>
            <a:r>
              <a:rPr lang="ja-JP" altLang="en-US" dirty="0"/>
              <a:t>ことが大切になります。</a:t>
            </a:r>
            <a:endParaRPr lang="en-US" altLang="ja-JP" dirty="0"/>
          </a:p>
          <a:p>
            <a:r>
              <a:rPr lang="ja-JP" altLang="en-US" dirty="0"/>
              <a:t>　受容は、相談者の相談内容や要望等が、理解できないものであったとしても、まずは、批判や意見をせずに受け止めることです。</a:t>
            </a:r>
            <a:endParaRPr lang="en-US" altLang="ja-JP" dirty="0"/>
          </a:p>
          <a:p>
            <a:r>
              <a:rPr lang="ja-JP" altLang="en-US" dirty="0"/>
              <a:t>　共感は、相手の立場になって、その気持ちと相談するに至った背景やニーズを理解し共有することです</a:t>
            </a:r>
            <a:r>
              <a:rPr lang="ja-JP" altLang="en-US" dirty="0" smtClean="0"/>
              <a:t>。保護者の</a:t>
            </a:r>
            <a:r>
              <a:rPr lang="ja-JP" altLang="en-US" dirty="0"/>
              <a:t>心情に寄り添い、「○○してほしいとお考えなのですね。」「～ということが腹立たしく感じるのですね。」などと、そのことを言葉にします。</a:t>
            </a:r>
            <a:endParaRPr lang="en-US" altLang="ja-JP" dirty="0"/>
          </a:p>
          <a:p>
            <a:endParaRPr lang="en-US" altLang="ja-JP" dirty="0"/>
          </a:p>
          <a:p>
            <a:r>
              <a:rPr lang="ja-JP" altLang="en-US" dirty="0"/>
              <a:t>　これを丁寧に行うことで、その後の展開が大きく変わります</a:t>
            </a:r>
            <a:r>
              <a:rPr lang="ja-JP" altLang="en-US" dirty="0" smtClean="0"/>
              <a:t>。保護者は</a:t>
            </a:r>
            <a:r>
              <a:rPr lang="ja-JP" altLang="en-US" dirty="0"/>
              <a:t>「分かってもらえた。」という気持ちになれ、聴いてもらうことを通して、自分の気持ちをまとめ、振り返ることもしやすくなります。</a:t>
            </a:r>
            <a:endParaRPr lang="en-US" altLang="ja-JP" dirty="0"/>
          </a:p>
          <a:p>
            <a:r>
              <a:rPr lang="ja-JP" altLang="en-US" dirty="0"/>
              <a:t>　ただし、事実を確認せずに同調してしまえば、そのことを認めたことになりますから注意が必要です。</a:t>
            </a:r>
            <a:endParaRPr lang="en-US" altLang="ja-JP" dirty="0"/>
          </a:p>
          <a:p>
            <a:endParaRPr lang="en-US" altLang="ja-JP" dirty="0"/>
          </a:p>
          <a:p>
            <a:r>
              <a:rPr lang="ja-JP" altLang="en-US" dirty="0"/>
              <a:t>　学校問題の対応に当たっては、傾聴・受容・共感を基本に保護者等とその思いを共有化した上で、 事実を調査した後、学校のできること、できないことを明確にしつつ（限界設定）、子供のために何ができるかを保護者等と一緒に考えていく姿勢がとても大切です。</a:t>
            </a:r>
            <a:endParaRPr lang="en-US" altLang="ja-JP" dirty="0"/>
          </a:p>
          <a:p>
            <a:endParaRPr lang="ja-JP" altLang="en-US" dirty="0"/>
          </a:p>
        </p:txBody>
      </p:sp>
      <p:sp>
        <p:nvSpPr>
          <p:cNvPr id="4" name="スライド番号プレースホルダー 3">
            <a:extLst>
              <a:ext uri="{FF2B5EF4-FFF2-40B4-BE49-F238E27FC236}">
                <a16:creationId xmlns:a16="http://schemas.microsoft.com/office/drawing/2014/main" id="{7CA45EFA-8C21-CF37-2454-238CB8784D0E}"/>
              </a:ext>
            </a:extLst>
          </p:cNvPr>
          <p:cNvSpPr>
            <a:spLocks noGrp="1"/>
          </p:cNvSpPr>
          <p:nvPr>
            <p:ph type="sldNum" sz="quarter" idx="10"/>
          </p:nvPr>
        </p:nvSpPr>
        <p:spPr/>
        <p:txBody>
          <a:bodyPr/>
          <a:lstStyle/>
          <a:p>
            <a:fld id="{63C1FB27-BFD5-412F-8A39-09F913EC440C}" type="slidenum">
              <a:rPr lang="ja-JP" altLang="en-US" smtClean="0"/>
              <a:pPr/>
              <a:t>5</a:t>
            </a:fld>
            <a:endParaRPr lang="ja-JP" altLang="en-US" dirty="0"/>
          </a:p>
        </p:txBody>
      </p:sp>
      <p:sp>
        <p:nvSpPr>
          <p:cNvPr id="6" name="スライド イメージ プレースホルダー 5"/>
          <p:cNvSpPr>
            <a:spLocks noGrp="1" noRot="1" noChangeAspect="1"/>
          </p:cNvSpPr>
          <p:nvPr>
            <p:ph type="sldImg"/>
          </p:nvPr>
        </p:nvSpPr>
        <p:spPr>
          <a:xfrm>
            <a:off x="1003300" y="522288"/>
            <a:ext cx="4800600" cy="3600450"/>
          </a:xfrm>
        </p:spPr>
      </p:sp>
    </p:spTree>
    <p:extLst>
      <p:ext uri="{BB962C8B-B14F-4D97-AF65-F5344CB8AC3E}">
        <p14:creationId xmlns:p14="http://schemas.microsoft.com/office/powerpoint/2010/main" val="306470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D71D6-2559-C298-7D1F-12B26A7A5AC7}"/>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093891C4-3E2C-B07D-C8EA-D93C586E85BA}"/>
              </a:ext>
            </a:extLst>
          </p:cNvPr>
          <p:cNvSpPr>
            <a:spLocks noGrp="1"/>
          </p:cNvSpPr>
          <p:nvPr>
            <p:ph type="body" idx="1"/>
          </p:nvPr>
        </p:nvSpPr>
        <p:spPr/>
        <p:txBody>
          <a:bodyPr/>
          <a:lstStyle/>
          <a:p>
            <a:r>
              <a:rPr lang="ja-JP" altLang="en-US" dirty="0"/>
              <a:t>　子供のために何ができるかを保護者等と一緒に考えていく姿勢</a:t>
            </a:r>
            <a:r>
              <a:rPr lang="ja-JP" altLang="en-US" dirty="0" smtClean="0"/>
              <a:t>を持ち、</a:t>
            </a:r>
            <a:r>
              <a:rPr lang="ja-JP" altLang="en-US" dirty="0"/>
              <a:t>信頼感を築いて</a:t>
            </a:r>
            <a:r>
              <a:rPr lang="ja-JP" altLang="en-US" dirty="0" smtClean="0"/>
              <a:t>いく時には、心理的事実の受容と客観的事実の吟味も大事</a:t>
            </a:r>
            <a:r>
              <a:rPr lang="ja-JP" altLang="en-US" dirty="0"/>
              <a:t>になります。</a:t>
            </a:r>
          </a:p>
          <a:p>
            <a:r>
              <a:rPr lang="ja-JP" altLang="en-US" dirty="0"/>
              <a:t>　例えば、「先生、うちの子が財布を盗まれたんです。」</a:t>
            </a:r>
            <a:r>
              <a:rPr lang="ja-JP" altLang="en-US" dirty="0" smtClean="0"/>
              <a:t>と駆け込んで</a:t>
            </a:r>
            <a:r>
              <a:rPr lang="ja-JP" altLang="en-US" dirty="0"/>
              <a:t>きたとします。そこで、「本当ですか。勘違いではないんですか。」や「どこ</a:t>
            </a:r>
            <a:r>
              <a:rPr lang="ja-JP" altLang="en-US" dirty="0" smtClean="0"/>
              <a:t>かに置いて</a:t>
            </a:r>
            <a:r>
              <a:rPr lang="ja-JP" altLang="en-US" dirty="0"/>
              <a:t>きたのではないですか。」など</a:t>
            </a:r>
            <a:r>
              <a:rPr lang="ja-JP" altLang="en-US" dirty="0" smtClean="0"/>
              <a:t>と保護者を</a:t>
            </a:r>
            <a:r>
              <a:rPr lang="ja-JP" altLang="en-US" dirty="0"/>
              <a:t>否定するような対応をしてはいけません。なぜなら、本当に盗まれたのかもしれませんし、あるいは、勘違いして別のカバンに入っているのかもしれませんが、我が子の財布が盗まれたのではないかと感じてとても困っているの</a:t>
            </a:r>
            <a:r>
              <a:rPr lang="ja-JP" altLang="en-US" dirty="0" smtClean="0"/>
              <a:t>は事実だから</a:t>
            </a:r>
            <a:r>
              <a:rPr lang="ja-JP" altLang="en-US" dirty="0"/>
              <a:t>です。これを心理的事実と言います。ですから、まずは</a:t>
            </a:r>
            <a:r>
              <a:rPr lang="ja-JP" altLang="en-US" dirty="0" smtClean="0"/>
              <a:t>その保護者の</a:t>
            </a:r>
            <a:r>
              <a:rPr lang="ja-JP" altLang="en-US" dirty="0"/>
              <a:t>気持ち</a:t>
            </a:r>
            <a:r>
              <a:rPr lang="ja-JP" altLang="en-US" dirty="0" smtClean="0"/>
              <a:t>を受け止めること</a:t>
            </a:r>
            <a:r>
              <a:rPr lang="ja-JP" altLang="en-US" dirty="0"/>
              <a:t>が大事になります。</a:t>
            </a:r>
            <a:endParaRPr lang="en-US" altLang="ja-JP" dirty="0"/>
          </a:p>
          <a:p>
            <a:r>
              <a:rPr lang="ja-JP" altLang="en-US" dirty="0"/>
              <a:t>　そして、落ち着いたところで、「</a:t>
            </a:r>
            <a:r>
              <a:rPr lang="ja-JP" altLang="en-US" dirty="0" smtClean="0"/>
              <a:t>お母さん、それ</a:t>
            </a:r>
            <a:r>
              <a:rPr lang="ja-JP" altLang="en-US" dirty="0"/>
              <a:t>は心配ですよね。</a:t>
            </a:r>
            <a:r>
              <a:rPr lang="ja-JP" altLang="en-US" dirty="0" smtClean="0"/>
              <a:t>お財布が無いのですね</a:t>
            </a:r>
            <a:r>
              <a:rPr lang="ja-JP" altLang="en-US" dirty="0"/>
              <a:t>。○○さんも困ったでしょう。」と、傾聴・受容・共感を基本に保護者等とその思いを</a:t>
            </a:r>
            <a:r>
              <a:rPr lang="ja-JP" altLang="en-US" dirty="0" smtClean="0"/>
              <a:t>共有します</a:t>
            </a:r>
            <a:r>
              <a:rPr lang="ja-JP" altLang="en-US" dirty="0"/>
              <a:t>。</a:t>
            </a:r>
            <a:endParaRPr lang="en-US" altLang="ja-JP" dirty="0"/>
          </a:p>
          <a:p>
            <a:r>
              <a:rPr lang="ja-JP" altLang="en-US" dirty="0"/>
              <a:t>　次に、お財布が置き忘れてしまったのか、落としてしまったのかという客観的事実を吟味します。その時には</a:t>
            </a:r>
            <a:r>
              <a:rPr lang="ja-JP" altLang="en-US" dirty="0" smtClean="0"/>
              <a:t>、保護者の</a:t>
            </a:r>
            <a:r>
              <a:rPr lang="ja-JP" altLang="en-US" dirty="0"/>
              <a:t>心の中が整理整頓されつつありますので、ここからは丁寧</a:t>
            </a:r>
            <a:r>
              <a:rPr lang="ja-JP" altLang="en-US" dirty="0" smtClean="0"/>
              <a:t>に聴く</a:t>
            </a:r>
            <a:r>
              <a:rPr lang="ja-JP" altLang="en-US" dirty="0"/>
              <a:t>ことが大切になります。</a:t>
            </a:r>
          </a:p>
        </p:txBody>
      </p:sp>
      <p:sp>
        <p:nvSpPr>
          <p:cNvPr id="4" name="スライド番号プレースホルダー 3">
            <a:extLst>
              <a:ext uri="{FF2B5EF4-FFF2-40B4-BE49-F238E27FC236}">
                <a16:creationId xmlns:a16="http://schemas.microsoft.com/office/drawing/2014/main" id="{3BAF1FF5-32DD-8F29-5D0F-14D812E11A05}"/>
              </a:ext>
            </a:extLst>
          </p:cNvPr>
          <p:cNvSpPr>
            <a:spLocks noGrp="1"/>
          </p:cNvSpPr>
          <p:nvPr>
            <p:ph type="sldNum" sz="quarter" idx="10"/>
          </p:nvPr>
        </p:nvSpPr>
        <p:spPr/>
        <p:txBody>
          <a:bodyPr/>
          <a:lstStyle/>
          <a:p>
            <a:fld id="{63C1FB27-BFD5-412F-8A39-09F913EC440C}" type="slidenum">
              <a:rPr lang="ja-JP" altLang="en-US" smtClean="0"/>
              <a:pPr/>
              <a:t>6</a:t>
            </a:fld>
            <a:endParaRPr lang="ja-JP" altLang="en-US" dirty="0"/>
          </a:p>
        </p:txBody>
      </p:sp>
      <p:sp>
        <p:nvSpPr>
          <p:cNvPr id="6" name="スライド イメージ プレースホルダー 5"/>
          <p:cNvSpPr>
            <a:spLocks noGrp="1" noRot="1" noChangeAspect="1"/>
          </p:cNvSpPr>
          <p:nvPr>
            <p:ph type="sldImg"/>
          </p:nvPr>
        </p:nvSpPr>
        <p:spPr>
          <a:xfrm>
            <a:off x="1003300" y="522288"/>
            <a:ext cx="4800600" cy="3600450"/>
          </a:xfrm>
        </p:spPr>
      </p:sp>
    </p:spTree>
    <p:extLst>
      <p:ext uri="{BB962C8B-B14F-4D97-AF65-F5344CB8AC3E}">
        <p14:creationId xmlns:p14="http://schemas.microsoft.com/office/powerpoint/2010/main" val="33783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B4394-F9F3-8848-47A9-1F170BF3BB7D}"/>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78B91AC6-ED00-2C56-6C99-2CF54F4D9269}"/>
              </a:ext>
            </a:extLst>
          </p:cNvPr>
          <p:cNvSpPr>
            <a:spLocks noGrp="1"/>
          </p:cNvSpPr>
          <p:nvPr>
            <p:ph type="body" idx="1"/>
          </p:nvPr>
        </p:nvSpPr>
        <p:spPr/>
        <p:txBody>
          <a:bodyPr/>
          <a:lstStyle/>
          <a:p>
            <a:r>
              <a:rPr lang="ja-JP" altLang="en-US" dirty="0"/>
              <a:t>　状況に応じて、謝罪が必要</a:t>
            </a:r>
            <a:r>
              <a:rPr lang="ja-JP" altLang="en-US" dirty="0" smtClean="0"/>
              <a:t>な時は</a:t>
            </a:r>
            <a:r>
              <a:rPr lang="ja-JP" altLang="en-US" dirty="0"/>
              <a:t>、心理的事実と客観的事実を区別した上で、適切に謝罪することが必要です。相手が感情を害していることは、たとえ相手側に誤解があったとしても、こちら側のこれまでの対応から不快な気持ちにさせてしまった可能性があります。心配を掛けてしまっていること、不愉快にさせたことについては「そのような気持ちにさせてしまい申し訳ございません。」と伝えることが、多くの場合、相手と協力関係を築くことにつながります。</a:t>
            </a:r>
            <a:endParaRPr lang="en-US" altLang="ja-JP" dirty="0"/>
          </a:p>
          <a:p>
            <a:r>
              <a:rPr lang="ja-JP" altLang="en-US" dirty="0"/>
              <a:t>　同時に、客観的事実（その事実が実際あったかということ）が確認できていない時点では、曖昧な回答や約束はしないようにします。その場しのぎの不用意な発言、言い逃れは、その後の対応を長期化させてしまうことにもつながります。至急、学校として事実の確認をして、その後の方針や見通しを伝えることを約束します。</a:t>
            </a:r>
            <a:endParaRPr lang="en-US" altLang="ja-JP" dirty="0"/>
          </a:p>
          <a:p>
            <a:endParaRPr lang="en-US" altLang="ja-JP" dirty="0"/>
          </a:p>
          <a:p>
            <a:r>
              <a:rPr lang="ja-JP" altLang="en-US" dirty="0"/>
              <a:t>　次に、記録の取り方ですが、話を聴きながら、客観的に事実関係を記録していきます。</a:t>
            </a:r>
            <a:endParaRPr lang="en-US" altLang="ja-JP" dirty="0"/>
          </a:p>
          <a:p>
            <a:r>
              <a:rPr lang="ja-JP" altLang="en-US" dirty="0"/>
              <a:t>　子供同士のトラブル等では、その後、子供本人（当事者）から聴き取り、周囲の関係する子供からも確認することが重要です。記録の中に、こちらの主観が必要以上に混ざってしまうと、事実確認が曖昧になったり、記録を開示した際に相手から誤解されたりするおそれがあります。</a:t>
            </a:r>
            <a:endParaRPr lang="en-US" altLang="ja-JP" dirty="0"/>
          </a:p>
          <a:p>
            <a:r>
              <a:rPr lang="ja-JP" altLang="en-US" dirty="0"/>
              <a:t>　また、対応が長期化したり、問題が再発したりすることも考えられます。個別の記録ファイルを作成するなどして、時系列で、いつ、だれが、どのような対応をしたのか等の記録をまとめておくと、問題が再度起きた場合の資料になります。</a:t>
            </a:r>
            <a:endParaRPr lang="en-US" altLang="ja-JP" dirty="0"/>
          </a:p>
          <a:p>
            <a:endParaRPr lang="ja-JP" altLang="en-US" dirty="0"/>
          </a:p>
          <a:p>
            <a:endParaRPr lang="en-US" altLang="ja-JP" dirty="0"/>
          </a:p>
        </p:txBody>
      </p:sp>
      <p:sp>
        <p:nvSpPr>
          <p:cNvPr id="4" name="スライド番号プレースホルダー 3">
            <a:extLst>
              <a:ext uri="{FF2B5EF4-FFF2-40B4-BE49-F238E27FC236}">
                <a16:creationId xmlns:a16="http://schemas.microsoft.com/office/drawing/2014/main" id="{92518A63-6858-2937-2EE9-55BFF9764E9F}"/>
              </a:ext>
            </a:extLst>
          </p:cNvPr>
          <p:cNvSpPr>
            <a:spLocks noGrp="1"/>
          </p:cNvSpPr>
          <p:nvPr>
            <p:ph type="sldNum" sz="quarter" idx="10"/>
          </p:nvPr>
        </p:nvSpPr>
        <p:spPr/>
        <p:txBody>
          <a:bodyPr/>
          <a:lstStyle/>
          <a:p>
            <a:fld id="{63C1FB27-BFD5-412F-8A39-09F913EC440C}" type="slidenum">
              <a:rPr lang="ja-JP" altLang="en-US" smtClean="0"/>
              <a:pPr/>
              <a:t>7</a:t>
            </a:fld>
            <a:endParaRPr lang="ja-JP" altLang="en-US" dirty="0"/>
          </a:p>
        </p:txBody>
      </p:sp>
      <p:sp>
        <p:nvSpPr>
          <p:cNvPr id="6" name="スライド イメージ プレースホルダー 5"/>
          <p:cNvSpPr>
            <a:spLocks noGrp="1" noRot="1" noChangeAspect="1"/>
          </p:cNvSpPr>
          <p:nvPr>
            <p:ph type="sldImg"/>
          </p:nvPr>
        </p:nvSpPr>
        <p:spPr>
          <a:xfrm>
            <a:off x="1003300" y="522288"/>
            <a:ext cx="4800600" cy="3600450"/>
          </a:xfrm>
        </p:spPr>
      </p:sp>
    </p:spTree>
    <p:extLst>
      <p:ext uri="{BB962C8B-B14F-4D97-AF65-F5344CB8AC3E}">
        <p14:creationId xmlns:p14="http://schemas.microsoft.com/office/powerpoint/2010/main" val="205238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B5AD0-E769-04E4-7246-09282AEEDEF6}"/>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FEA49765-DB15-ABED-8292-CF496C19BA55}"/>
              </a:ext>
            </a:extLst>
          </p:cNvPr>
          <p:cNvSpPr>
            <a:spLocks noGrp="1"/>
          </p:cNvSpPr>
          <p:nvPr>
            <p:ph type="body" idx="1"/>
          </p:nvPr>
        </p:nvSpPr>
        <p:spPr/>
        <p:txBody>
          <a:bodyPr/>
          <a:lstStyle/>
          <a:p>
            <a:r>
              <a:rPr lang="ja-JP" altLang="en-US" dirty="0"/>
              <a:t>　そして、大切なことは、管理職へすぐ一報を入れることです。</a:t>
            </a:r>
            <a:endParaRPr lang="en-US" altLang="ja-JP" dirty="0"/>
          </a:p>
          <a:p>
            <a:r>
              <a:rPr lang="ja-JP" altLang="en-US" dirty="0"/>
              <a:t>　担任等が一人で抱え込むことにより、早期に行うべき適切な対応を逸してしまうことが多くあります。「自分一人で処理したい。公にしたくない。」という思いが、かえって問題を大きくしてしまいます。 まずは、管理職へ一報を入れ、対応について指示を受けることが大切です。</a:t>
            </a:r>
            <a:endParaRPr lang="en-US" altLang="ja-JP" dirty="0"/>
          </a:p>
          <a:p>
            <a:r>
              <a:rPr lang="ja-JP" altLang="en-US" dirty="0"/>
              <a:t>　最終的には校長判断になります。独断で動いてはいけません。同時に、主幹教諭や主任教諭等、関係教職員とも情報を共有し、みんなで知恵を出し合いながら、解決の糸口を見付けることが大事になります。</a:t>
            </a:r>
            <a:endParaRPr lang="en-US" altLang="ja-JP" dirty="0"/>
          </a:p>
          <a:p>
            <a:endParaRPr lang="en-US" altLang="ja-JP" dirty="0"/>
          </a:p>
          <a:p>
            <a:r>
              <a:rPr lang="ja-JP" altLang="en-US" dirty="0"/>
              <a:t>　組織としての対応を円滑にするためには「報告、連絡、相談（ホウレンソウ）」が大切です。その後に調整、理解、確認という流れを付け加えます。どのように組織で関わるか役割を調整し、誰が何をするかを理解し、お互いに進捗を確認することで、</a:t>
            </a:r>
            <a:r>
              <a:rPr lang="ja-JP" altLang="en-US" dirty="0" smtClean="0"/>
              <a:t>より良い対応</a:t>
            </a:r>
            <a:r>
              <a:rPr lang="ja-JP" altLang="en-US" dirty="0"/>
              <a:t>を見付けていくことができます。</a:t>
            </a:r>
            <a:endParaRPr lang="en-US" altLang="ja-JP" dirty="0"/>
          </a:p>
          <a:p>
            <a:endParaRPr lang="en-US" altLang="ja-JP" dirty="0"/>
          </a:p>
          <a:p>
            <a:r>
              <a:rPr lang="ja-JP" altLang="en-US" dirty="0"/>
              <a:t>　また、待たされている側は、時間が長く感じられるものです。要望や苦情を受けた相手への連絡は早ければ早いほど、トラブルの未然防止につながります。ただし、慎重に検討すべきことを、慌てて回答することは禁物です。その場合は、その日の学校での対応の経過報告、現段階での今後の見通しの報告</a:t>
            </a:r>
            <a:r>
              <a:rPr lang="ja-JP" altLang="en-US" dirty="0" smtClean="0"/>
              <a:t>をこまめ</a:t>
            </a:r>
            <a:r>
              <a:rPr lang="ja-JP" altLang="en-US" dirty="0"/>
              <a:t>にするだけでも相手は安心します。</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F3AF8A0C-E081-F138-52D6-0452E63F800F}"/>
              </a:ext>
            </a:extLst>
          </p:cNvPr>
          <p:cNvSpPr>
            <a:spLocks noGrp="1"/>
          </p:cNvSpPr>
          <p:nvPr>
            <p:ph type="sldNum" sz="quarter" idx="10"/>
          </p:nvPr>
        </p:nvSpPr>
        <p:spPr/>
        <p:txBody>
          <a:bodyPr/>
          <a:lstStyle/>
          <a:p>
            <a:fld id="{63C1FB27-BFD5-412F-8A39-09F913EC440C}" type="slidenum">
              <a:rPr lang="ja-JP" altLang="en-US" smtClean="0"/>
              <a:pPr/>
              <a:t>8</a:t>
            </a:fld>
            <a:endParaRPr lang="ja-JP" altLang="en-US" dirty="0"/>
          </a:p>
        </p:txBody>
      </p:sp>
      <p:sp>
        <p:nvSpPr>
          <p:cNvPr id="7" name="スライド イメージ プレースホルダー 6"/>
          <p:cNvSpPr>
            <a:spLocks noGrp="1" noRot="1" noChangeAspect="1"/>
          </p:cNvSpPr>
          <p:nvPr>
            <p:ph type="sldImg"/>
          </p:nvPr>
        </p:nvSpPr>
        <p:spPr>
          <a:xfrm>
            <a:off x="1003300" y="522288"/>
            <a:ext cx="4800600" cy="3600450"/>
          </a:xfrm>
        </p:spPr>
      </p:sp>
    </p:spTree>
    <p:extLst>
      <p:ext uri="{BB962C8B-B14F-4D97-AF65-F5344CB8AC3E}">
        <p14:creationId xmlns:p14="http://schemas.microsoft.com/office/powerpoint/2010/main" val="400573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BBBA7-A552-72D6-5034-E85C9EA9F0A4}"/>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64004777-F80C-ADED-0C56-BA31C21F5FC8}"/>
              </a:ext>
            </a:extLst>
          </p:cNvPr>
          <p:cNvSpPr>
            <a:spLocks noGrp="1"/>
          </p:cNvSpPr>
          <p:nvPr>
            <p:ph type="body" idx="1"/>
          </p:nvPr>
        </p:nvSpPr>
        <p:spPr/>
        <p:txBody>
          <a:bodyPr/>
          <a:lstStyle/>
          <a:p>
            <a:r>
              <a:rPr lang="ja-JP" altLang="en-US" dirty="0"/>
              <a:t>　学校に寄せられた要望や苦情については、組織的に対応することが大切です。今後、行わなければならないことを組織として検討するとともに、経過報告や対応策について、個人としてではなく、組織として回答することが大切です</a:t>
            </a:r>
            <a:r>
              <a:rPr lang="ja-JP" altLang="en-US" dirty="0" smtClean="0"/>
              <a:t>。</a:t>
            </a:r>
            <a:endParaRPr lang="en-US" altLang="ja-JP" dirty="0" smtClean="0"/>
          </a:p>
          <a:p>
            <a:endParaRPr lang="en-US" altLang="ja-JP" dirty="0" smtClean="0"/>
          </a:p>
          <a:p>
            <a:r>
              <a:rPr lang="ja-JP" altLang="en-US" dirty="0" smtClean="0"/>
              <a:t>　</a:t>
            </a:r>
            <a:r>
              <a:rPr lang="en-US" altLang="ja-JP" dirty="0" smtClean="0"/>
              <a:t>※</a:t>
            </a:r>
            <a:r>
              <a:rPr lang="ja-JP" altLang="en-US" dirty="0" smtClean="0"/>
              <a:t>　スライドは、役割分担の例であるため、指導教諭は自校の場合について、組織や役割分担を踏まえて説明する。</a:t>
            </a:r>
            <a:endParaRPr lang="en-US" altLang="ja-JP" dirty="0" smtClean="0"/>
          </a:p>
          <a:p>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a:t>　</a:t>
            </a:r>
            <a:r>
              <a:rPr lang="ja-JP" altLang="en-US" smtClean="0"/>
              <a:t>また、状況</a:t>
            </a:r>
            <a:r>
              <a:rPr lang="ja-JP" altLang="en-US" dirty="0"/>
              <a:t>によっては、保護者等が来校される場合があります。</a:t>
            </a:r>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t>　スライドには示していませんが、進行役や話を聴く役、方針の伝達役、場の雰囲気を和らげる役等の役割を決めておいたり、あらかじめやり取りを想定して、誰がどのタイミングで話をするかを打ち合わせておくなど、やはり、組織的に対応することが大切です。</a:t>
            </a:r>
            <a:endParaRPr lang="en-US" altLang="ja-JP" dirty="0"/>
          </a:p>
        </p:txBody>
      </p:sp>
      <p:sp>
        <p:nvSpPr>
          <p:cNvPr id="4" name="スライド番号プレースホルダー 3">
            <a:extLst>
              <a:ext uri="{FF2B5EF4-FFF2-40B4-BE49-F238E27FC236}">
                <a16:creationId xmlns:a16="http://schemas.microsoft.com/office/drawing/2014/main" id="{42CE91DA-E1A3-DCB6-7DF0-3DAC6F37C503}"/>
              </a:ext>
            </a:extLst>
          </p:cNvPr>
          <p:cNvSpPr>
            <a:spLocks noGrp="1"/>
          </p:cNvSpPr>
          <p:nvPr>
            <p:ph type="sldNum" sz="quarter" idx="10"/>
          </p:nvPr>
        </p:nvSpPr>
        <p:spPr/>
        <p:txBody>
          <a:bodyPr/>
          <a:lstStyle/>
          <a:p>
            <a:fld id="{63C1FB27-BFD5-412F-8A39-09F913EC440C}" type="slidenum">
              <a:rPr lang="ja-JP" altLang="en-US" smtClean="0"/>
              <a:pPr/>
              <a:t>9</a:t>
            </a:fld>
            <a:endParaRPr lang="ja-JP" altLang="en-US" dirty="0"/>
          </a:p>
        </p:txBody>
      </p:sp>
      <p:sp>
        <p:nvSpPr>
          <p:cNvPr id="7" name="スライド イメージ プレースホルダー 6"/>
          <p:cNvSpPr>
            <a:spLocks noGrp="1" noRot="1" noChangeAspect="1"/>
          </p:cNvSpPr>
          <p:nvPr>
            <p:ph type="sldImg"/>
          </p:nvPr>
        </p:nvSpPr>
        <p:spPr>
          <a:xfrm>
            <a:off x="1003300" y="522288"/>
            <a:ext cx="4800600" cy="3600450"/>
          </a:xfrm>
        </p:spPr>
      </p:sp>
    </p:spTree>
    <p:extLst>
      <p:ext uri="{BB962C8B-B14F-4D97-AF65-F5344CB8AC3E}">
        <p14:creationId xmlns:p14="http://schemas.microsoft.com/office/powerpoint/2010/main" val="56831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E50FE2A-A1A1-4613-9208-339CAC8F74AD}"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4172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415DB9-4E7F-40E9-8459-B6C0A5930C96}"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3168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E921CB-433F-4876-B259-DF0D2317A1BC}"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03882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E68321-3810-4513-B866-891ACA031014}"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28318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6B8B52-E6F5-4557-9D4D-863C0DDD24A5}"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37578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F77CCD1-A936-4FA7-898E-38036B7D68BC}"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0485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4C842F4-16F4-4F05-BC04-19E5853B835C}" type="datetime1">
              <a:rPr kumimoji="1" lang="ja-JP" altLang="en-US" smtClean="0"/>
              <a:t>2024/3/25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57317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996830-B881-4A37-9E81-BE5A69EB8B07}" type="datetime1">
              <a:rPr kumimoji="1" lang="ja-JP" altLang="en-US" smtClean="0"/>
              <a:t>2024/3/25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03496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56CA4-E03C-418D-9268-E17D1054D0ED}" type="datetime1">
              <a:rPr kumimoji="1" lang="ja-JP" altLang="en-US" smtClean="0"/>
              <a:t>2024/3/25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8050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8AD6D1-C73B-4006-9222-665575C06FE2}"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78297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27A0EC-0270-4145-9CC2-5B2060E59E4F}"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4682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E5EF8-8938-4BF5-99E6-1411D3E845CC}" type="datetime1">
              <a:rPr kumimoji="1" lang="ja-JP" altLang="en-US" smtClean="0"/>
              <a:t>2024/3/25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613817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2425" y="2370484"/>
            <a:ext cx="7862925" cy="1530388"/>
          </a:xfrm>
          <a:solidFill>
            <a:schemeClr val="accent2">
              <a:lumMod val="20000"/>
              <a:lumOff val="80000"/>
            </a:schemeClr>
          </a:solidFill>
          <a:ln w="139700" cmpd="dbl">
            <a:solidFill>
              <a:srgbClr val="FF9B9B"/>
            </a:solidFill>
          </a:ln>
          <a:effectLst>
            <a:outerShdw blurRad="279400" dist="38100" dir="2700000" algn="tl" rotWithShape="0">
              <a:prstClr val="black">
                <a:alpha val="40000"/>
              </a:prstClr>
            </a:outerShdw>
          </a:effectLst>
        </p:spPr>
        <p:txBody>
          <a:bodyPr anchor="ctr">
            <a:noAutofit/>
          </a:bodyPr>
          <a:lstStyle/>
          <a:p>
            <a:pPr>
              <a:lnSpc>
                <a:spcPts val="6000"/>
              </a:lnSpc>
            </a:pPr>
            <a:r>
              <a:rPr lang="ja-JP" altLang="en-US" sz="4000" b="1" dirty="0">
                <a:latin typeface="+mj-ea"/>
                <a:cs typeface="メイリオ" panose="020B0604030504040204" pitchFamily="50" charset="-128"/>
              </a:rPr>
              <a:t>保護者への対応</a:t>
            </a:r>
            <a:endParaRPr kumimoji="1" lang="ja-JP" altLang="en-US" sz="4000" b="1" dirty="0">
              <a:latin typeface="+mj-ea"/>
              <a:cs typeface="メイリオ" panose="020B0604030504040204" pitchFamily="50" charset="-128"/>
            </a:endParaRPr>
          </a:p>
        </p:txBody>
      </p:sp>
      <p:sp>
        <p:nvSpPr>
          <p:cNvPr id="3" name="サブタイトル 2">
            <a:extLst>
              <a:ext uri="{FF2B5EF4-FFF2-40B4-BE49-F238E27FC236}">
                <a16:creationId xmlns:a16="http://schemas.microsoft.com/office/drawing/2014/main" id="{608E41DB-0AF9-3557-EE9B-26CEC2CE9DC8}"/>
              </a:ext>
            </a:extLst>
          </p:cNvPr>
          <p:cNvSpPr>
            <a:spLocks noGrp="1"/>
          </p:cNvSpPr>
          <p:nvPr/>
        </p:nvSpPr>
        <p:spPr>
          <a:xfrm>
            <a:off x="652425" y="405880"/>
            <a:ext cx="6552228" cy="431718"/>
          </a:xfrm>
          <a:prstGeom prst="rect">
            <a:avLst/>
          </a:prstGeom>
        </p:spPr>
        <p:txBody>
          <a:bodyPr vert="horz" lIns="91440" tIns="45720" rIns="91440" bIns="45720" rtlCol="0" anchor="ctr">
            <a:norm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特別支援学校教員スタート・プログラム（試案）</a:t>
            </a:r>
          </a:p>
        </p:txBody>
      </p:sp>
      <p:sp>
        <p:nvSpPr>
          <p:cNvPr id="5" name="正方形/長方形 3">
            <a:extLst>
              <a:ext uri="{FF2B5EF4-FFF2-40B4-BE49-F238E27FC236}">
                <a16:creationId xmlns:a16="http://schemas.microsoft.com/office/drawing/2014/main" id="{CAA84812-1AEA-B017-129A-3A53722043CE}"/>
              </a:ext>
            </a:extLst>
          </p:cNvPr>
          <p:cNvSpPr/>
          <p:nvPr/>
        </p:nvSpPr>
        <p:spPr>
          <a:xfrm>
            <a:off x="652424" y="837598"/>
            <a:ext cx="4986375" cy="457802"/>
          </a:xfrm>
          <a:prstGeom prst="roundRect">
            <a:avLst>
              <a:gd name="adj" fmla="val 50000"/>
            </a:avLst>
          </a:prstGeom>
          <a:solidFill>
            <a:schemeClr val="accent4"/>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b="1" kern="100" dirty="0">
                <a:solidFill>
                  <a:srgbClr val="000000"/>
                </a:solidFill>
                <a:effectLst/>
                <a:ea typeface="ＭＳ ゴシック" panose="020B0609070205080204" pitchFamily="49" charset="-128"/>
                <a:cs typeface="Times New Roman" panose="02020603050405020304" pitchFamily="18" charset="0"/>
              </a:rPr>
              <a:t>〔セクションⅠ〕基礎基本の理解度アップ</a:t>
            </a:r>
            <a:endParaRPr lang="ja-JP" sz="2400" kern="100" dirty="0">
              <a:effectLst/>
              <a:cs typeface="Times New Roman" panose="02020603050405020304" pitchFamily="18" charset="0"/>
            </a:endParaRPr>
          </a:p>
        </p:txBody>
      </p:sp>
      <p:sp>
        <p:nvSpPr>
          <p:cNvPr id="6" name="スライド番号プレースホルダー 1"/>
          <p:cNvSpPr>
            <a:spLocks noGrp="1"/>
          </p:cNvSpPr>
          <p:nvPr>
            <p:ph type="sldNum" sz="quarter" idx="12"/>
          </p:nvPr>
        </p:nvSpPr>
        <p:spPr>
          <a:xfrm>
            <a:off x="6964691" y="6375758"/>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１</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0910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25F7C-9485-0886-D965-7A4A52998902}"/>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40B94560-E30B-3807-5EA8-337C115EF82B}"/>
              </a:ext>
            </a:extLst>
          </p:cNvPr>
          <p:cNvSpPr txBox="1"/>
          <p:nvPr/>
        </p:nvSpPr>
        <p:spPr>
          <a:xfrm>
            <a:off x="0" y="540327"/>
            <a:ext cx="8984512" cy="523220"/>
          </a:xfrm>
          <a:prstGeom prst="rect">
            <a:avLst/>
          </a:prstGeom>
          <a:noFill/>
        </p:spPr>
        <p:txBody>
          <a:bodyPr wrap="square">
            <a:spAutoFit/>
          </a:bodyPr>
          <a:lstStyle/>
          <a:p>
            <a:r>
              <a:rPr lang="en-US" altLang="ja-JP" sz="2800" dirty="0">
                <a:latin typeface="ＭＳ ゴシック" panose="020B0609070205080204" pitchFamily="49" charset="-128"/>
                <a:ea typeface="ＭＳ ゴシック" panose="020B0609070205080204" pitchFamily="49" charset="-128"/>
              </a:rPr>
              <a:t> (2) </a:t>
            </a:r>
            <a:r>
              <a:rPr lang="ja-JP" altLang="en-US" sz="2800" dirty="0">
                <a:latin typeface="ＭＳ ゴシック" panose="020B0609070205080204" pitchFamily="49" charset="-128"/>
                <a:ea typeface="ＭＳ ゴシック" panose="020B0609070205080204" pitchFamily="49" charset="-128"/>
              </a:rPr>
              <a:t>事案の「見立て」と「手立て」の検討</a:t>
            </a:r>
            <a:r>
              <a:rPr lang="en-US" altLang="ja-JP" sz="2800" dirty="0">
                <a:latin typeface="ＭＳ ゴシック" panose="020B0609070205080204" pitchFamily="49" charset="-128"/>
                <a:ea typeface="ＭＳ ゴシック" panose="020B0609070205080204" pitchFamily="49" charset="-128"/>
              </a:rPr>
              <a:t> </a:t>
            </a:r>
            <a:endParaRPr lang="ja-JP" altLang="en-US" sz="28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62BDD915-3627-8C34-E798-A46D6041CA27}"/>
              </a:ext>
            </a:extLst>
          </p:cNvPr>
          <p:cNvSpPr txBox="1"/>
          <p:nvPr/>
        </p:nvSpPr>
        <p:spPr>
          <a:xfrm>
            <a:off x="434566" y="1480034"/>
            <a:ext cx="8458200" cy="1550021"/>
          </a:xfrm>
          <a:prstGeom prst="roundRect">
            <a:avLst>
              <a:gd name="adj" fmla="val 3900"/>
            </a:avLst>
          </a:prstGeom>
          <a:solidFill>
            <a:srgbClr val="FEFFC9"/>
          </a:solidFill>
          <a:ln>
            <a:solidFill>
              <a:srgbClr val="0000FF"/>
            </a:solidFill>
          </a:ln>
        </p:spPr>
        <p:txBody>
          <a:bodyPr wrap="square">
            <a:spAutoFit/>
          </a:bodyPr>
          <a:lstStyle/>
          <a:p>
            <a:pPr marL="216000" indent="-457200">
              <a:lnSpc>
                <a:spcPct val="120000"/>
              </a:lnSpc>
            </a:pPr>
            <a:r>
              <a:rPr lang="ja-JP" altLang="en-US" sz="2000" dirty="0">
                <a:latin typeface="HG丸ｺﾞｼｯｸM-PRO" panose="020F0600000000000000" pitchFamily="50" charset="-128"/>
                <a:ea typeface="HG丸ｺﾞｼｯｸM-PRO" panose="020F0600000000000000" pitchFamily="50" charset="-128"/>
              </a:rPr>
              <a:t>＜例＞</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要望や苦情の趣旨、背景は何か。 </a:t>
            </a:r>
            <a:endParaRPr lang="en-US" altLang="ja-JP" sz="2000" dirty="0">
              <a:latin typeface="HG丸ｺﾞｼｯｸM-PRO" panose="020F0600000000000000" pitchFamily="50" charset="-128"/>
              <a:ea typeface="HG丸ｺﾞｼｯｸM-PRO" panose="020F0600000000000000" pitchFamily="50" charset="-128"/>
            </a:endParaRPr>
          </a:p>
          <a:p>
            <a:pPr marL="216000" indent="-457200">
              <a:lnSpc>
                <a:spcPct val="120000"/>
              </a:lnSpc>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子供自身が望んでいる対応は何か。</a:t>
            </a:r>
            <a:endParaRPr lang="en-US" altLang="ja-JP" sz="2000" dirty="0">
              <a:latin typeface="HG丸ｺﾞｼｯｸM-PRO" panose="020F0600000000000000" pitchFamily="50" charset="-128"/>
              <a:ea typeface="HG丸ｺﾞｼｯｸM-PRO" panose="020F0600000000000000" pitchFamily="50" charset="-128"/>
            </a:endParaRPr>
          </a:p>
          <a:p>
            <a:pPr marL="216000" indent="-457200">
              <a:lnSpc>
                <a:spcPct val="120000"/>
              </a:lnSpc>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真に子供のためになる対応は何か。</a:t>
            </a:r>
            <a:endParaRPr lang="en-US" altLang="ja-JP" sz="2000" dirty="0">
              <a:latin typeface="HG丸ｺﾞｼｯｸM-PRO" panose="020F0600000000000000" pitchFamily="50" charset="-128"/>
              <a:ea typeface="HG丸ｺﾞｼｯｸM-PRO" panose="020F0600000000000000" pitchFamily="50" charset="-128"/>
            </a:endParaRPr>
          </a:p>
          <a:p>
            <a:pPr marL="216000" indent="-457200">
              <a:lnSpc>
                <a:spcPct val="120000"/>
              </a:lnSpc>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学校ができることと、できないことは何か。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2D03AD42-2939-3028-684C-2701E7277BAB}"/>
              </a:ext>
            </a:extLst>
          </p:cNvPr>
          <p:cNvSpPr txBox="1"/>
          <p:nvPr/>
        </p:nvSpPr>
        <p:spPr>
          <a:xfrm>
            <a:off x="616525" y="1015524"/>
            <a:ext cx="8092909" cy="461665"/>
          </a:xfrm>
          <a:prstGeom prst="rect">
            <a:avLst/>
          </a:prstGeom>
          <a:noFill/>
        </p:spPr>
        <p:txBody>
          <a:bodyPr wrap="square">
            <a:spAutoFit/>
          </a:bodyPr>
          <a:lstStyle/>
          <a:p>
            <a:r>
              <a:rPr lang="ja-JP" altLang="en-US" sz="2400" dirty="0">
                <a:latin typeface="ＭＳ ゴシック" panose="020B0609070205080204" pitchFamily="49" charset="-128"/>
                <a:ea typeface="ＭＳ ゴシック" panose="020B0609070205080204" pitchFamily="49" charset="-128"/>
              </a:rPr>
              <a:t>ア　事案の「見立て」～解決につながる仮説を立てる～ </a:t>
            </a:r>
            <a:endParaRPr lang="ja-JP" altLang="en-US" sz="2400" dirty="0"/>
          </a:p>
        </p:txBody>
      </p:sp>
      <p:sp>
        <p:nvSpPr>
          <p:cNvPr id="10" name="テキスト ボックス 9">
            <a:extLst>
              <a:ext uri="{FF2B5EF4-FFF2-40B4-BE49-F238E27FC236}">
                <a16:creationId xmlns:a16="http://schemas.microsoft.com/office/drawing/2014/main" id="{4D9A8806-4525-4243-7C63-08A35DD97E5B}"/>
              </a:ext>
            </a:extLst>
          </p:cNvPr>
          <p:cNvSpPr txBox="1"/>
          <p:nvPr/>
        </p:nvSpPr>
        <p:spPr>
          <a:xfrm>
            <a:off x="616524" y="3110473"/>
            <a:ext cx="8490341" cy="461665"/>
          </a:xfrm>
          <a:prstGeom prst="rect">
            <a:avLst/>
          </a:prstGeom>
          <a:noFill/>
        </p:spPr>
        <p:txBody>
          <a:bodyPr wrap="square">
            <a:spAutoFit/>
          </a:bodyPr>
          <a:lstStyle/>
          <a:p>
            <a:r>
              <a:rPr lang="ja-JP" altLang="en-US" sz="2400" dirty="0">
                <a:latin typeface="ＭＳ ゴシック" panose="020B0609070205080204" pitchFamily="49" charset="-128"/>
                <a:ea typeface="ＭＳ ゴシック" panose="020B0609070205080204" pitchFamily="49" charset="-128"/>
              </a:rPr>
              <a:t>イ 「手立て」の検討～仮説に基づき方針と内容を検討する</a:t>
            </a:r>
            <a:endParaRPr lang="ja-JP" altLang="en-US" sz="2400" dirty="0"/>
          </a:p>
        </p:txBody>
      </p:sp>
      <p:sp>
        <p:nvSpPr>
          <p:cNvPr id="3" name="テキスト ボックス 2">
            <a:extLst>
              <a:ext uri="{FF2B5EF4-FFF2-40B4-BE49-F238E27FC236}">
                <a16:creationId xmlns:a16="http://schemas.microsoft.com/office/drawing/2014/main" id="{6CC762E7-FB2D-FFAA-326D-F211C328B8AB}"/>
              </a:ext>
            </a:extLst>
          </p:cNvPr>
          <p:cNvSpPr txBox="1"/>
          <p:nvPr/>
        </p:nvSpPr>
        <p:spPr>
          <a:xfrm>
            <a:off x="-526151" y="6306778"/>
            <a:ext cx="9505507" cy="307777"/>
          </a:xfrm>
          <a:prstGeom prst="rect">
            <a:avLst/>
          </a:prstGeom>
          <a:noFill/>
        </p:spPr>
        <p:txBody>
          <a:bodyPr wrap="square">
            <a:spAutoFit/>
          </a:bodyPr>
          <a:lstStyle/>
          <a:p>
            <a:pPr algn="r"/>
            <a:r>
              <a:rPr lang="ja-JP" altLang="en-US" sz="1400" spc="-80" dirty="0">
                <a:latin typeface="ＭＳ ゴシック" panose="020B0609070205080204" pitchFamily="49" charset="-128"/>
                <a:ea typeface="ＭＳ ゴシック" panose="020B0609070205080204" pitchFamily="49" charset="-128"/>
              </a:rPr>
              <a:t>「学校問題解決のための手引 ～保護者との対話を生かすために～」令和４年</a:t>
            </a:r>
            <a:r>
              <a:rPr lang="ja-JP" altLang="en-US" sz="1400" spc="-80" dirty="0" smtClean="0">
                <a:latin typeface="ＭＳ ゴシック" panose="020B0609070205080204" pitchFamily="49" charset="-128"/>
                <a:ea typeface="ＭＳ ゴシック" panose="020B0609070205080204" pitchFamily="49" charset="-128"/>
              </a:rPr>
              <a:t>３月改訂（</a:t>
            </a:r>
            <a:r>
              <a:rPr lang="ja-JP" altLang="en-US" sz="1400" spc="-80" dirty="0">
                <a:latin typeface="ＭＳ ゴシック" panose="020B0609070205080204" pitchFamily="49" charset="-128"/>
                <a:ea typeface="ＭＳ ゴシック" panose="020B0609070205080204" pitchFamily="49" charset="-128"/>
              </a:rPr>
              <a:t>東京都教育相談センター） </a:t>
            </a:r>
          </a:p>
        </p:txBody>
      </p:sp>
      <p:sp>
        <p:nvSpPr>
          <p:cNvPr id="5" name="テキスト ボックス 4">
            <a:extLst>
              <a:ext uri="{FF2B5EF4-FFF2-40B4-BE49-F238E27FC236}">
                <a16:creationId xmlns:a16="http://schemas.microsoft.com/office/drawing/2014/main" id="{BA7637BD-FFF4-F0D3-BA6F-40F96F5C6299}"/>
              </a:ext>
            </a:extLst>
          </p:cNvPr>
          <p:cNvSpPr txBox="1"/>
          <p:nvPr/>
        </p:nvSpPr>
        <p:spPr>
          <a:xfrm>
            <a:off x="434566" y="3578278"/>
            <a:ext cx="8458280" cy="1836896"/>
          </a:xfrm>
          <a:prstGeom prst="roundRect">
            <a:avLst>
              <a:gd name="adj" fmla="val 5970"/>
            </a:avLst>
          </a:prstGeom>
          <a:solidFill>
            <a:srgbClr val="D0EBB3"/>
          </a:solidFill>
          <a:ln>
            <a:solidFill>
              <a:srgbClr val="0000FF"/>
            </a:solidFill>
          </a:ln>
        </p:spPr>
        <p:txBody>
          <a:bodyPr wrap="square">
            <a:spAutoFit/>
          </a:bodyPr>
          <a:lstStyle/>
          <a:p>
            <a:pPr marL="1008000" indent="-1008000">
              <a:lnSpc>
                <a:spcPct val="110000"/>
              </a:lnSpc>
            </a:pPr>
            <a:r>
              <a:rPr lang="ja-JP" altLang="en-US" sz="2000" dirty="0">
                <a:latin typeface="HG丸ｺﾞｼｯｸM-PRO" panose="020F0600000000000000" pitchFamily="50" charset="-128"/>
                <a:ea typeface="HG丸ｺﾞｼｯｸM-PRO" panose="020F0600000000000000" pitchFamily="50" charset="-128"/>
              </a:rPr>
              <a:t>＜例＞</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学校はどういう事実に対して、何をどう改善し、誰にどのように指導したらいいのか。 </a:t>
            </a:r>
            <a:endParaRPr lang="en-US" altLang="ja-JP" sz="2000" dirty="0">
              <a:latin typeface="HG丸ｺﾞｼｯｸM-PRO" panose="020F0600000000000000" pitchFamily="50" charset="-128"/>
              <a:ea typeface="HG丸ｺﾞｼｯｸM-PRO" panose="020F0600000000000000" pitchFamily="50" charset="-128"/>
            </a:endParaRPr>
          </a:p>
          <a:p>
            <a:pPr>
              <a:lnSpc>
                <a:spcPct val="110000"/>
              </a:lnSpc>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保護者等にどう説明し、理解を求めて</a:t>
            </a:r>
            <a:r>
              <a:rPr lang="ja-JP" altLang="en-US" sz="2000">
                <a:latin typeface="HG丸ｺﾞｼｯｸM-PRO" panose="020F0600000000000000" pitchFamily="50" charset="-128"/>
                <a:ea typeface="HG丸ｺﾞｼｯｸM-PRO" panose="020F0600000000000000" pitchFamily="50" charset="-128"/>
              </a:rPr>
              <a:t>いく</a:t>
            </a:r>
            <a:r>
              <a:rPr lang="ja-JP" altLang="en-US" sz="2000" smtClean="0">
                <a:latin typeface="HG丸ｺﾞｼｯｸM-PRO" panose="020F0600000000000000" pitchFamily="50" charset="-128"/>
                <a:ea typeface="HG丸ｺﾞｼｯｸM-PRO" panose="020F0600000000000000" pitchFamily="50" charset="-128"/>
              </a:rPr>
              <a:t>と良いの</a:t>
            </a:r>
            <a:r>
              <a:rPr lang="ja-JP" altLang="en-US" sz="2000" dirty="0">
                <a:latin typeface="HG丸ｺﾞｼｯｸM-PRO" panose="020F0600000000000000" pitchFamily="50" charset="-128"/>
                <a:ea typeface="HG丸ｺﾞｼｯｸM-PRO" panose="020F0600000000000000" pitchFamily="50" charset="-128"/>
              </a:rPr>
              <a:t>か。 </a:t>
            </a:r>
            <a:endParaRPr lang="en-US" altLang="ja-JP" sz="2000" dirty="0">
              <a:latin typeface="HG丸ｺﾞｼｯｸM-PRO" panose="020F0600000000000000" pitchFamily="50" charset="-128"/>
              <a:ea typeface="HG丸ｺﾞｼｯｸM-PRO" panose="020F0600000000000000" pitchFamily="50" charset="-128"/>
            </a:endParaRPr>
          </a:p>
          <a:p>
            <a:pPr>
              <a:lnSpc>
                <a:spcPct val="110000"/>
              </a:lnSpc>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その対応は、他の子供や保護者にも理解されるか。 </a:t>
            </a:r>
            <a:endParaRPr lang="en-US" altLang="ja-JP" sz="2000" dirty="0">
              <a:latin typeface="HG丸ｺﾞｼｯｸM-PRO" panose="020F0600000000000000" pitchFamily="50" charset="-128"/>
              <a:ea typeface="HG丸ｺﾞｼｯｸM-PRO" panose="020F0600000000000000" pitchFamily="50" charset="-128"/>
            </a:endParaRPr>
          </a:p>
          <a:p>
            <a:pPr>
              <a:lnSpc>
                <a:spcPct val="110000"/>
              </a:lnSpc>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外部の専門機関に助言を依頼することは何か。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553CCA74-55DD-01CB-10A5-D32944C7B1E1}"/>
              </a:ext>
            </a:extLst>
          </p:cNvPr>
          <p:cNvSpPr txBox="1"/>
          <p:nvPr/>
        </p:nvSpPr>
        <p:spPr>
          <a:xfrm>
            <a:off x="434566" y="5603697"/>
            <a:ext cx="8475515" cy="646986"/>
          </a:xfrm>
          <a:prstGeom prst="roundRect">
            <a:avLst/>
          </a:prstGeom>
          <a:solidFill>
            <a:srgbClr val="E7F9FF"/>
          </a:solidFill>
          <a:ln>
            <a:solidFill>
              <a:srgbClr val="0000FF"/>
            </a:solidFill>
          </a:ln>
        </p:spPr>
        <p:txBody>
          <a:bodyPr wrap="square">
            <a:spAutoFit/>
          </a:bodyPr>
          <a:lstStyle/>
          <a:p>
            <a:r>
              <a:rPr lang="ja-JP" altLang="en-US" sz="3200" dirty="0">
                <a:solidFill>
                  <a:srgbClr val="FF0000"/>
                </a:solidFill>
                <a:latin typeface="ＭＳ ゴシック" panose="020B0609070205080204" pitchFamily="49" charset="-128"/>
                <a:ea typeface="ＭＳ ゴシック" panose="020B0609070205080204" pitchFamily="49" charset="-128"/>
              </a:rPr>
              <a:t>　　　　組織的に対応することが大切！</a:t>
            </a:r>
          </a:p>
        </p:txBody>
      </p:sp>
      <p:pic>
        <p:nvPicPr>
          <p:cNvPr id="12290" name="Picture 2" descr="ビジネスのイラスト「会議」">
            <a:extLst>
              <a:ext uri="{FF2B5EF4-FFF2-40B4-BE49-F238E27FC236}">
                <a16:creationId xmlns:a16="http://schemas.microsoft.com/office/drawing/2014/main" id="{BB25C432-A69C-B46F-5B15-8D556C9136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965" y="1708269"/>
            <a:ext cx="1479265" cy="1238885"/>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1"/>
          <p:cNvSpPr>
            <a:spLocks noGrp="1"/>
          </p:cNvSpPr>
          <p:nvPr>
            <p:ph type="sldNum" sz="quarter" idx="12"/>
          </p:nvPr>
        </p:nvSpPr>
        <p:spPr>
          <a:xfrm>
            <a:off x="6964691" y="6375758"/>
            <a:ext cx="2057400" cy="365125"/>
          </a:xfrm>
        </p:spPr>
        <p:txBody>
          <a:bodyPr/>
          <a:lstStyle/>
          <a:p>
            <a:r>
              <a:rPr kumimoji="1" lang="en-US" altLang="ja-JP" dirty="0" smtClean="0">
                <a:latin typeface="ＭＳ ゴシック" panose="020B0609070205080204" pitchFamily="49" charset="-128"/>
                <a:ea typeface="ＭＳ ゴシック" panose="020B0609070205080204" pitchFamily="49" charset="-128"/>
              </a:rPr>
              <a:t>10</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71172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5E068-C999-EF30-8DAF-52221274442A}"/>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6E87F17-2AF7-8F34-986A-F7E51E250A46}"/>
              </a:ext>
            </a:extLst>
          </p:cNvPr>
          <p:cNvSpPr txBox="1"/>
          <p:nvPr/>
        </p:nvSpPr>
        <p:spPr>
          <a:xfrm>
            <a:off x="426738" y="959506"/>
            <a:ext cx="8290524" cy="4154984"/>
          </a:xfrm>
          <a:prstGeom prst="roundRect">
            <a:avLst>
              <a:gd name="adj" fmla="val 1572"/>
            </a:avLst>
          </a:prstGeom>
          <a:solidFill>
            <a:srgbClr val="E7F9FF"/>
          </a:solidFill>
          <a:ln>
            <a:solidFill>
              <a:srgbClr val="0000FF"/>
            </a:solidFill>
          </a:ln>
        </p:spPr>
        <p:txBody>
          <a:bodyPr wrap="square">
            <a:spAutoFit/>
          </a:bodyPr>
          <a:lstStyle/>
          <a:p>
            <a:r>
              <a:rPr lang="ja-JP" altLang="en-US" sz="2400" b="1" dirty="0">
                <a:latin typeface="ＭＳ ゴシック" panose="020B0609070205080204" pitchFamily="49" charset="-128"/>
                <a:ea typeface="ＭＳ ゴシック" panose="020B0609070205080204" pitchFamily="49" charset="-128"/>
              </a:rPr>
              <a:t>～対応する際の大切な視点～ </a:t>
            </a:r>
            <a:endParaRPr lang="en-US" altLang="ja-JP" sz="2400" b="1" dirty="0">
              <a:latin typeface="ＭＳ ゴシック" panose="020B0609070205080204" pitchFamily="49" charset="-128"/>
              <a:ea typeface="ＭＳ ゴシック" panose="020B0609070205080204" pitchFamily="49" charset="-128"/>
            </a:endParaRPr>
          </a:p>
          <a:p>
            <a:r>
              <a:rPr lang="en-US" altLang="ja-JP" sz="2800" b="1" dirty="0">
                <a:solidFill>
                  <a:srgbClr val="FF0000"/>
                </a:solidFill>
                <a:latin typeface="ＭＳ ゴシック" panose="020B0609070205080204" pitchFamily="49" charset="-128"/>
                <a:ea typeface="ＭＳ ゴシック" panose="020B0609070205080204" pitchFamily="49" charset="-128"/>
              </a:rPr>
              <a:t>① </a:t>
            </a:r>
            <a:r>
              <a:rPr lang="ja-JP" altLang="en-US" sz="2800" b="1" dirty="0">
                <a:solidFill>
                  <a:srgbClr val="FF0000"/>
                </a:solidFill>
                <a:latin typeface="ＭＳ ゴシック" panose="020B0609070205080204" pitchFamily="49" charset="-128"/>
                <a:ea typeface="ＭＳ ゴシック" panose="020B0609070205080204" pitchFamily="49" charset="-128"/>
              </a:rPr>
              <a:t>相手の立場に立ってよく話を聴く。 </a:t>
            </a:r>
            <a:r>
              <a:rPr lang="ja-JP" altLang="en-US" sz="2800" dirty="0">
                <a:latin typeface="ＭＳ ゴシック" panose="020B0609070205080204" pitchFamily="49" charset="-128"/>
                <a:ea typeface="ＭＳ ゴシック" panose="020B0609070205080204" pitchFamily="49" charset="-128"/>
              </a:rPr>
              <a:t>　</a:t>
            </a:r>
            <a:endParaRPr lang="en-US" altLang="ja-JP" sz="28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en-US" sz="2400" dirty="0">
                <a:latin typeface="HG丸ｺﾞｼｯｸM-PRO" panose="020F0600000000000000" pitchFamily="50" charset="-128"/>
                <a:ea typeface="HG丸ｺﾞｼｯｸM-PRO" panose="020F0600000000000000" pitchFamily="50" charset="-128"/>
              </a:rPr>
              <a:t>傾聴・受容・共感の対応が基本です。 </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ＭＳ ゴシック" panose="020B0609070205080204" pitchFamily="49" charset="-128"/>
                <a:ea typeface="ＭＳ ゴシック" panose="020B0609070205080204" pitchFamily="49" charset="-128"/>
              </a:rPr>
              <a:t> </a:t>
            </a:r>
            <a:endParaRPr lang="en-US" altLang="ja-JP" sz="2400" dirty="0">
              <a:latin typeface="ＭＳ ゴシック" panose="020B0609070205080204" pitchFamily="49" charset="-128"/>
              <a:ea typeface="ＭＳ ゴシック" panose="020B0609070205080204" pitchFamily="49" charset="-128"/>
            </a:endParaRPr>
          </a:p>
          <a:p>
            <a:r>
              <a:rPr lang="ja-JP" altLang="en-US" sz="2800" b="1" dirty="0">
                <a:solidFill>
                  <a:srgbClr val="FF0000"/>
                </a:solidFill>
                <a:latin typeface="ＭＳ ゴシック" panose="020B0609070205080204" pitchFamily="49" charset="-128"/>
                <a:ea typeface="ＭＳ ゴシック" panose="020B0609070205080204" pitchFamily="49" charset="-128"/>
              </a:rPr>
              <a:t>② 記録を取る。 </a:t>
            </a:r>
            <a:r>
              <a:rPr lang="ja-JP" altLang="en-US" sz="2800" dirty="0">
                <a:latin typeface="ＭＳ ゴシック" panose="020B0609070205080204" pitchFamily="49" charset="-128"/>
                <a:ea typeface="ＭＳ ゴシック" panose="020B0609070205080204" pitchFamily="49" charset="-128"/>
              </a:rPr>
              <a:t>　</a:t>
            </a:r>
            <a:endParaRPr lang="en-US" altLang="ja-JP" sz="28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en-US" sz="2400" dirty="0">
                <a:latin typeface="HG丸ｺﾞｼｯｸM-PRO" panose="020F0600000000000000" pitchFamily="50" charset="-128"/>
                <a:ea typeface="HG丸ｺﾞｼｯｸM-PRO" panose="020F0600000000000000" pitchFamily="50" charset="-128"/>
              </a:rPr>
              <a:t>客観的に時系列</a:t>
            </a:r>
            <a:r>
              <a:rPr lang="ja-JP" altLang="en-US" sz="2400" dirty="0" smtClean="0">
                <a:latin typeface="HG丸ｺﾞｼｯｸM-PRO" panose="020F0600000000000000" pitchFamily="50" charset="-128"/>
                <a:ea typeface="HG丸ｺﾞｼｯｸM-PRO" panose="020F0600000000000000" pitchFamily="50" charset="-128"/>
              </a:rPr>
              <a:t>に沿って記録</a:t>
            </a:r>
            <a:r>
              <a:rPr lang="ja-JP" altLang="en-US" sz="2400" dirty="0">
                <a:latin typeface="HG丸ｺﾞｼｯｸM-PRO" panose="020F0600000000000000" pitchFamily="50" charset="-128"/>
                <a:ea typeface="HG丸ｺﾞｼｯｸM-PRO" panose="020F0600000000000000" pitchFamily="50" charset="-128"/>
              </a:rPr>
              <a:t>します。 </a:t>
            </a:r>
            <a:endParaRPr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a:latin typeface="ＭＳ ゴシック" panose="020B0609070205080204" pitchFamily="49" charset="-128"/>
              <a:ea typeface="ＭＳ ゴシック" panose="020B0609070205080204" pitchFamily="49" charset="-128"/>
            </a:endParaRPr>
          </a:p>
          <a:p>
            <a:r>
              <a:rPr lang="ja-JP" altLang="en-US" sz="2800" b="1" dirty="0">
                <a:solidFill>
                  <a:srgbClr val="FF0000"/>
                </a:solidFill>
                <a:latin typeface="ＭＳ ゴシック" panose="020B0609070205080204" pitchFamily="49" charset="-128"/>
                <a:ea typeface="ＭＳ ゴシック" panose="020B0609070205080204" pitchFamily="49" charset="-128"/>
              </a:rPr>
              <a:t>③ チーム学校で対応する。 </a:t>
            </a:r>
            <a:endParaRPr lang="en-US" altLang="ja-JP" sz="2800" b="1" dirty="0">
              <a:solidFill>
                <a:srgbClr val="FF0000"/>
              </a:solidFill>
              <a:latin typeface="ＭＳ ゴシック" panose="020B0609070205080204" pitchFamily="49" charset="-128"/>
              <a:ea typeface="ＭＳ ゴシック" panose="020B0609070205080204" pitchFamily="49" charset="-128"/>
            </a:endParaRPr>
          </a:p>
          <a:p>
            <a:r>
              <a:rPr lang="ja-JP" altLang="en-US" sz="2400" b="1" dirty="0">
                <a:solidFill>
                  <a:srgbClr val="FF0000"/>
                </a:solidFill>
                <a:latin typeface="ＭＳ ゴシック" panose="020B0609070205080204" pitchFamily="49" charset="-128"/>
                <a:ea typeface="ＭＳ ゴシック" panose="020B0609070205080204" pitchFamily="49" charset="-128"/>
              </a:rPr>
              <a:t>　</a:t>
            </a:r>
            <a:r>
              <a:rPr lang="ja-JP" altLang="en-US" sz="2400" dirty="0">
                <a:latin typeface="ＭＳ ゴシック" panose="020B0609070205080204" pitchFamily="49" charset="-128"/>
                <a:ea typeface="ＭＳ ゴシック" panose="020B0609070205080204" pitchFamily="49" charset="-128"/>
              </a:rPr>
              <a:t>➡</a:t>
            </a:r>
            <a:r>
              <a:rPr lang="ja-JP" altLang="en-US" sz="2400" dirty="0">
                <a:latin typeface="HG丸ｺﾞｼｯｸM-PRO" panose="020F0600000000000000" pitchFamily="50" charset="-128"/>
                <a:ea typeface="HG丸ｺﾞｼｯｸM-PRO" panose="020F0600000000000000" pitchFamily="50" charset="-128"/>
              </a:rPr>
              <a:t>報告・連絡・相談をする。</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latin typeface="ＭＳ ゴシック" panose="020B0609070205080204" pitchFamily="49" charset="-128"/>
                <a:ea typeface="ＭＳ ゴシック" panose="020B0609070205080204" pitchFamily="49" charset="-128"/>
              </a:rPr>
              <a:t>➡</a:t>
            </a:r>
            <a:r>
              <a:rPr lang="ja-JP" altLang="en-US" sz="2400" dirty="0">
                <a:latin typeface="HG丸ｺﾞｼｯｸM-PRO" panose="020F0600000000000000" pitchFamily="50" charset="-128"/>
                <a:ea typeface="HG丸ｺﾞｼｯｸM-PRO" panose="020F0600000000000000" pitchFamily="50" charset="-128"/>
              </a:rPr>
              <a:t>学校の様々な人材を活用して、できることを考えます。 </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EB7C4F56-1F26-B9A7-7B76-DF95D5D73B7C}"/>
              </a:ext>
            </a:extLst>
          </p:cNvPr>
          <p:cNvSpPr txBox="1"/>
          <p:nvPr/>
        </p:nvSpPr>
        <p:spPr>
          <a:xfrm>
            <a:off x="-555444" y="5897009"/>
            <a:ext cx="9505507" cy="307777"/>
          </a:xfrm>
          <a:prstGeom prst="rect">
            <a:avLst/>
          </a:prstGeom>
          <a:noFill/>
        </p:spPr>
        <p:txBody>
          <a:bodyPr wrap="square">
            <a:spAutoFit/>
          </a:bodyPr>
          <a:lstStyle/>
          <a:p>
            <a:pPr algn="r"/>
            <a:r>
              <a:rPr lang="ja-JP" altLang="en-US" sz="1400" spc="-80" dirty="0">
                <a:latin typeface="ＭＳ ゴシック" panose="020B0609070205080204" pitchFamily="49" charset="-128"/>
                <a:ea typeface="ＭＳ ゴシック" panose="020B0609070205080204" pitchFamily="49" charset="-128"/>
              </a:rPr>
              <a:t>「学校問題解決のための手引 ～保護者との対話を生かすために～」令和４年</a:t>
            </a:r>
            <a:r>
              <a:rPr lang="ja-JP" altLang="en-US" sz="1400" spc="-80" dirty="0" smtClean="0">
                <a:latin typeface="ＭＳ ゴシック" panose="020B0609070205080204" pitchFamily="49" charset="-128"/>
                <a:ea typeface="ＭＳ ゴシック" panose="020B0609070205080204" pitchFamily="49" charset="-128"/>
              </a:rPr>
              <a:t>３月改訂（</a:t>
            </a:r>
            <a:r>
              <a:rPr lang="ja-JP" altLang="en-US" sz="1400" spc="-80" dirty="0">
                <a:latin typeface="ＭＳ ゴシック" panose="020B0609070205080204" pitchFamily="49" charset="-128"/>
                <a:ea typeface="ＭＳ ゴシック" panose="020B0609070205080204" pitchFamily="49" charset="-128"/>
              </a:rPr>
              <a:t>東京都教育相談センター） </a:t>
            </a:r>
          </a:p>
        </p:txBody>
      </p:sp>
      <p:pic>
        <p:nvPicPr>
          <p:cNvPr id="8194" name="Picture 2" descr="女性の先生と生徒のイラスト">
            <a:extLst>
              <a:ext uri="{FF2B5EF4-FFF2-40B4-BE49-F238E27FC236}">
                <a16:creationId xmlns:a16="http://schemas.microsoft.com/office/drawing/2014/main" id="{4C3EE22A-E4E7-31EF-98B8-D61D260C9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918" y="2676755"/>
            <a:ext cx="2747361" cy="170336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D145FC9-535D-21B4-42F7-211EF2D050BF}"/>
              </a:ext>
            </a:extLst>
          </p:cNvPr>
          <p:cNvSpPr txBox="1"/>
          <p:nvPr/>
        </p:nvSpPr>
        <p:spPr>
          <a:xfrm>
            <a:off x="257731" y="5308885"/>
            <a:ext cx="8692332" cy="461665"/>
          </a:xfrm>
          <a:prstGeom prst="rect">
            <a:avLst/>
          </a:prstGeom>
          <a:solidFill>
            <a:srgbClr val="FFFF00"/>
          </a:solidFill>
          <a:ln>
            <a:solidFill>
              <a:srgbClr val="0000FF"/>
            </a:solidFill>
          </a:ln>
        </p:spPr>
        <p:txBody>
          <a:bodyPr wrap="square">
            <a:spAutoFit/>
          </a:bodyPr>
          <a:lstStyle/>
          <a:p>
            <a:pPr algn="ctr"/>
            <a:r>
              <a:rPr lang="ja-JP" altLang="en-US" sz="2400" dirty="0">
                <a:latin typeface="ＭＳ ゴシック" panose="020B0609070205080204" pitchFamily="49" charset="-128"/>
                <a:ea typeface="ＭＳ ゴシック" panose="020B0609070205080204" pitchFamily="49" charset="-128"/>
              </a:rPr>
              <a:t>　子供にとって何が一番大切なのかを考えて、対応する。</a:t>
            </a:r>
            <a:endParaRPr lang="ja-JP" altLang="en-US" sz="2400" dirty="0"/>
          </a:p>
        </p:txBody>
      </p:sp>
      <p:sp>
        <p:nvSpPr>
          <p:cNvPr id="5" name="テキスト ボックス 4">
            <a:extLst>
              <a:ext uri="{FF2B5EF4-FFF2-40B4-BE49-F238E27FC236}">
                <a16:creationId xmlns:a16="http://schemas.microsoft.com/office/drawing/2014/main" id="{AD77D1FA-C834-B123-EB95-144806C6927A}"/>
              </a:ext>
            </a:extLst>
          </p:cNvPr>
          <p:cNvSpPr txBox="1"/>
          <p:nvPr/>
        </p:nvSpPr>
        <p:spPr>
          <a:xfrm>
            <a:off x="210319" y="149459"/>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４　</a:t>
            </a:r>
            <a:r>
              <a:rPr lang="ja-JP" altLang="en-US" sz="3200" dirty="0">
                <a:latin typeface="HGPｺﾞｼｯｸE" panose="020B0900000000000000" pitchFamily="50" charset="-128"/>
                <a:ea typeface="HGPｺﾞｼｯｸE" panose="020B0900000000000000" pitchFamily="50" charset="-128"/>
              </a:rPr>
              <a:t>まとめ</a:t>
            </a:r>
            <a:endParaRPr lang="ja-JP" altLang="en-US" sz="3600" dirty="0">
              <a:latin typeface="HGｺﾞｼｯｸE" panose="020B0909000000000000" pitchFamily="49" charset="-128"/>
              <a:ea typeface="HGｺﾞｼｯｸE" panose="020B0909000000000000" pitchFamily="49" charset="-128"/>
            </a:endParaRPr>
          </a:p>
        </p:txBody>
      </p:sp>
      <p:sp>
        <p:nvSpPr>
          <p:cNvPr id="8" name="スライド番号プレースホルダー 1"/>
          <p:cNvSpPr>
            <a:spLocks noGrp="1"/>
          </p:cNvSpPr>
          <p:nvPr>
            <p:ph type="sldNum" sz="quarter" idx="12"/>
          </p:nvPr>
        </p:nvSpPr>
        <p:spPr>
          <a:xfrm>
            <a:off x="6964691" y="6375758"/>
            <a:ext cx="2057400" cy="365125"/>
          </a:xfrm>
        </p:spPr>
        <p:txBody>
          <a:bodyPr/>
          <a:lstStyle/>
          <a:p>
            <a:r>
              <a:rPr kumimoji="1" lang="en-US" altLang="ja-JP" dirty="0" smtClean="0">
                <a:latin typeface="ＭＳ ゴシック" panose="020B0609070205080204" pitchFamily="49" charset="-128"/>
                <a:ea typeface="ＭＳ ゴシック" panose="020B0609070205080204" pitchFamily="49" charset="-128"/>
              </a:rPr>
              <a:t>11</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52175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7525D-BA70-BAB1-7703-D1C8F2CA1553}"/>
            </a:ext>
          </a:extLst>
        </p:cNvPr>
        <p:cNvGrpSpPr/>
        <p:nvPr/>
      </p:nvGrpSpPr>
      <p:grpSpPr>
        <a:xfrm>
          <a:off x="0" y="0"/>
          <a:ext cx="0" cy="0"/>
          <a:chOff x="0" y="0"/>
          <a:chExt cx="0" cy="0"/>
        </a:xfrm>
      </p:grpSpPr>
      <p:sp>
        <p:nvSpPr>
          <p:cNvPr id="4" name="角丸四角形 22">
            <a:extLst>
              <a:ext uri="{FF2B5EF4-FFF2-40B4-BE49-F238E27FC236}">
                <a16:creationId xmlns:a16="http://schemas.microsoft.com/office/drawing/2014/main" id="{6770422A-4EF5-FA20-D599-69A4B2272C9B}"/>
              </a:ext>
            </a:extLst>
          </p:cNvPr>
          <p:cNvSpPr/>
          <p:nvPr/>
        </p:nvSpPr>
        <p:spPr>
          <a:xfrm>
            <a:off x="243444" y="952256"/>
            <a:ext cx="8657112" cy="1306286"/>
          </a:xfrm>
          <a:prstGeom prst="roundRect">
            <a:avLst/>
          </a:prstGeom>
          <a:solidFill>
            <a:srgbClr val="FFFF99"/>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96000" marR="0" lvl="0" indent="-468000" defTabSz="914344" rtl="0" eaLnBrk="1" fontAlgn="auto" latinLnBrk="0" hangingPunct="1">
              <a:spcBef>
                <a:spcPts val="0"/>
              </a:spcBef>
              <a:spcAft>
                <a:spcPts val="0"/>
              </a:spcAft>
              <a:buClrTx/>
              <a:buSzTx/>
              <a:buFontTx/>
              <a:buNone/>
              <a:tabLst>
                <a:tab pos="179384" algn="l"/>
              </a:tabLst>
              <a:defRPr/>
            </a:pPr>
            <a:r>
              <a:rPr lang="ja-JP" altLang="en-US" sz="2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児童Ａさんの保護者から、</a:t>
            </a:r>
            <a:endParaRPr lang="en-US" altLang="ja-JP" sz="2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396000" marR="0" lvl="0" indent="-468000" defTabSz="914344" rtl="0" eaLnBrk="1" fontAlgn="auto" latinLnBrk="0" hangingPunct="1">
              <a:spcBef>
                <a:spcPts val="0"/>
              </a:spcBef>
              <a:spcAft>
                <a:spcPts val="0"/>
              </a:spcAft>
              <a:buClrTx/>
              <a:buSzTx/>
              <a:buFontTx/>
              <a:buNone/>
              <a:tabLst>
                <a:tab pos="179384" algn="l"/>
              </a:tabLst>
              <a:defRPr/>
            </a:pPr>
            <a:r>
              <a:rPr lang="ja-JP" altLang="en-US" sz="2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u="sng"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」と言われました。</a:t>
            </a:r>
            <a:endParaRPr lang="en-US" altLang="ja-JP" sz="2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396000" marR="0" lvl="0" indent="-468000" defTabSz="914344" rtl="0" eaLnBrk="1" fontAlgn="auto" latinLnBrk="0" hangingPunct="1">
              <a:spcBef>
                <a:spcPts val="0"/>
              </a:spcBef>
              <a:spcAft>
                <a:spcPts val="0"/>
              </a:spcAft>
              <a:buClrTx/>
              <a:buSzTx/>
              <a:buFontTx/>
              <a:buNone/>
              <a:tabLst>
                <a:tab pos="179384" algn="l"/>
              </a:tabLst>
              <a:defRPr/>
            </a:pPr>
            <a:r>
              <a:rPr lang="ja-JP" altLang="en-US" sz="2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どのような対応をしますか。</a:t>
            </a:r>
            <a:endParaRPr kumimoji="1" lang="ja-JP" altLang="en-US" sz="240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4338" name="Picture 2" descr="スマートフォンを使う子供のイラスト">
            <a:extLst>
              <a:ext uri="{FF2B5EF4-FFF2-40B4-BE49-F238E27FC236}">
                <a16:creationId xmlns:a16="http://schemas.microsoft.com/office/drawing/2014/main" id="{2BDE3633-DC69-4E59-1D92-6E9CF511CC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054" y="5112170"/>
            <a:ext cx="982981" cy="1306286"/>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3B2612C0-4DC3-0D8C-5186-EFEB561004FC}"/>
              </a:ext>
            </a:extLst>
          </p:cNvPr>
          <p:cNvSpPr/>
          <p:nvPr/>
        </p:nvSpPr>
        <p:spPr>
          <a:xfrm>
            <a:off x="243445" y="2344994"/>
            <a:ext cx="8657111" cy="4117706"/>
          </a:xfrm>
          <a:prstGeom prst="roundRect">
            <a:avLst>
              <a:gd name="adj" fmla="val 479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rPr>
              <a:t>言われたその場での対応</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・その後の対応</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スライド番号プレースホルダー 1"/>
          <p:cNvSpPr>
            <a:spLocks noGrp="1"/>
          </p:cNvSpPr>
          <p:nvPr>
            <p:ph type="sldNum" sz="quarter" idx="12"/>
          </p:nvPr>
        </p:nvSpPr>
        <p:spPr>
          <a:xfrm>
            <a:off x="6964691" y="6375758"/>
            <a:ext cx="2057400" cy="365125"/>
          </a:xfrm>
        </p:spPr>
        <p:txBody>
          <a:bodyPr/>
          <a:lstStyle/>
          <a:p>
            <a:r>
              <a:rPr kumimoji="1" lang="en-US" altLang="ja-JP" dirty="0" smtClean="0">
                <a:latin typeface="ＭＳ ゴシック" panose="020B0609070205080204" pitchFamily="49" charset="-128"/>
                <a:ea typeface="ＭＳ ゴシック" panose="020B0609070205080204" pitchFamily="49" charset="-128"/>
              </a:rPr>
              <a:t>12</a:t>
            </a:r>
            <a:endParaRPr kumimoji="1" lang="ja-JP" altLang="en-US" dirty="0">
              <a:latin typeface="ＭＳ ゴシック" panose="020B0609070205080204" pitchFamily="49" charset="-128"/>
              <a:ea typeface="ＭＳ ゴシック" panose="020B0609070205080204" pitchFamily="49" charset="-128"/>
            </a:endParaRPr>
          </a:p>
        </p:txBody>
      </p:sp>
      <p:grpSp>
        <p:nvGrpSpPr>
          <p:cNvPr id="9" name="グループ化 8"/>
          <p:cNvGrpSpPr/>
          <p:nvPr/>
        </p:nvGrpSpPr>
        <p:grpSpPr>
          <a:xfrm>
            <a:off x="243444" y="219473"/>
            <a:ext cx="1696279" cy="646331"/>
            <a:chOff x="384313" y="-31286"/>
            <a:chExt cx="1696279" cy="646331"/>
          </a:xfrm>
        </p:grpSpPr>
        <p:sp>
          <p:nvSpPr>
            <p:cNvPr id="10" name="角丸四角形 9"/>
            <p:cNvSpPr/>
            <p:nvPr/>
          </p:nvSpPr>
          <p:spPr>
            <a:xfrm>
              <a:off x="384313" y="31116"/>
              <a:ext cx="1696279" cy="568370"/>
            </a:xfrm>
            <a:prstGeom prst="roundRect">
              <a:avLst>
                <a:gd name="adj" fmla="val 50000"/>
              </a:avLst>
            </a:prstGeom>
            <a:solidFill>
              <a:schemeClr val="bg1"/>
            </a:solidFill>
            <a:ln w="381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テキスト ボックス 11"/>
            <p:cNvSpPr txBox="1"/>
            <p:nvPr/>
          </p:nvSpPr>
          <p:spPr>
            <a:xfrm>
              <a:off x="678454" y="-31286"/>
              <a:ext cx="1107996" cy="6463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3600" dirty="0" smtClean="0">
                  <a:latin typeface="ＭＳ ゴシック" panose="020B0609070205080204" pitchFamily="49" charset="-128"/>
                  <a:ea typeface="ＭＳ ゴシック" panose="020B0609070205080204" pitchFamily="49" charset="-128"/>
                </a:rPr>
                <a:t>演習</a:t>
              </a:r>
              <a:endParaRPr kumimoji="1" lang="ja-JP" altLang="en-US" dirty="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391094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383852" y="529171"/>
            <a:ext cx="8394385" cy="864000"/>
          </a:xfrm>
          <a:prstGeom prst="roundRect">
            <a:avLst/>
          </a:prstGeom>
          <a:solidFill>
            <a:schemeClr val="accent6"/>
          </a:solidFill>
          <a:ln>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96000" marR="0" lvl="0" indent="-468000" algn="just" defTabSz="914344" rtl="0" eaLnBrk="1" fontAlgn="auto" latinLnBrk="0" hangingPunct="1">
              <a:spcBef>
                <a:spcPts val="0"/>
              </a:spcBef>
              <a:spcAft>
                <a:spcPts val="0"/>
              </a:spcAft>
              <a:buClrTx/>
              <a:buSzTx/>
              <a:buFontTx/>
              <a:buNone/>
              <a:tabLst>
                <a:tab pos="179384" algn="l"/>
              </a:tabLst>
              <a:defRPr/>
            </a:pPr>
            <a:r>
              <a:rPr kumimoji="1" lang="ja-JP" altLang="en-US" sz="2800" i="0" u="none" strike="noStrike" kern="100" cap="none" spc="0" normalizeH="0" baseline="0" noProof="0" dirty="0">
                <a:ln>
                  <a:noFill/>
                </a:ln>
                <a:solidFill>
                  <a:srgbClr val="FFFFFF"/>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800" kern="100"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保護者</a:t>
            </a:r>
            <a:r>
              <a:rPr kumimoji="1" lang="ja-JP" altLang="en-US" sz="2800" i="0" u="none" strike="noStrike" kern="100" cap="none" spc="0" normalizeH="0" baseline="0" noProof="0" dirty="0">
                <a:ln>
                  <a:noFill/>
                </a:ln>
                <a:solidFill>
                  <a:srgbClr val="FFFFFF"/>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への対応で不安なことはありますか。</a:t>
            </a:r>
            <a:endParaRPr kumimoji="1" lang="ja-JP" altLang="en-US" sz="2800"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4" name="テキスト ボックス 23"/>
          <p:cNvSpPr txBox="1"/>
          <p:nvPr/>
        </p:nvSpPr>
        <p:spPr>
          <a:xfrm>
            <a:off x="376495" y="2832952"/>
            <a:ext cx="8391010" cy="400110"/>
          </a:xfrm>
          <a:prstGeom prst="rect">
            <a:avLst/>
          </a:prstGeom>
          <a:noFill/>
        </p:spPr>
        <p:txBody>
          <a:bodyPr wrap="square" rtlCol="0">
            <a:spAutoFit/>
          </a:bodyPr>
          <a:lstStyle/>
          <a:p>
            <a:pPr marL="269875" marR="0" lvl="0" indent="-269875" algn="just" defTabSz="914344"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思い浮かべたことを記入しましょう。　</a:t>
            </a:r>
          </a:p>
        </p:txBody>
      </p:sp>
      <p:sp>
        <p:nvSpPr>
          <p:cNvPr id="25" name="角丸四角形 24"/>
          <p:cNvSpPr/>
          <p:nvPr/>
        </p:nvSpPr>
        <p:spPr>
          <a:xfrm>
            <a:off x="376495" y="1561576"/>
            <a:ext cx="8391010" cy="1080000"/>
          </a:xfrm>
          <a:prstGeom prst="roundRect">
            <a:avLst/>
          </a:prstGeom>
          <a:solidFill>
            <a:schemeClr val="accent6"/>
          </a:solidFill>
          <a:ln>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0" bIns="45720" numCol="1" spcCol="0" rtlCol="0" fromWordArt="0" anchor="ctr" anchorCtr="0" forceAA="0" compatLnSpc="1">
            <a:prstTxWarp prst="textNoShape">
              <a:avLst/>
            </a:prstTxWarp>
            <a:noAutofit/>
          </a:bodyPr>
          <a:lstStyle/>
          <a:p>
            <a:pPr marL="360000" marR="0" lvl="0" indent="-504000" algn="l" defTabSz="914344" rtl="0" eaLnBrk="1" fontAlgn="auto" latinLnBrk="0" hangingPunct="1">
              <a:spcBef>
                <a:spcPts val="0"/>
              </a:spcBef>
              <a:spcAft>
                <a:spcPts val="0"/>
              </a:spcAft>
              <a:buClrTx/>
              <a:buSzTx/>
              <a:buFontTx/>
              <a:buNone/>
              <a:tabLst/>
              <a:defRPr/>
            </a:pPr>
            <a:r>
              <a:rPr kumimoji="1" lang="ja-JP" altLang="en-US" sz="2800" i="0" u="none" strike="noStrike" kern="100" cap="none" spc="0" normalizeH="0" baseline="0" noProof="0" dirty="0">
                <a:ln>
                  <a:noFill/>
                </a:ln>
                <a:solidFill>
                  <a:srgbClr val="FFFFFF"/>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今までで保護者への対応として困ったことは、ありますか。</a:t>
            </a:r>
            <a:endParaRPr kumimoji="1" lang="ja-JP" altLang="en-US" sz="2800"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a:xfrm>
            <a:off x="6964691" y="6375758"/>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２</a:t>
            </a:r>
            <a:endParaRPr kumimoji="1" lang="ja-JP" altLang="en-US" dirty="0">
              <a:latin typeface="ＭＳ ゴシック" panose="020B0609070205080204" pitchFamily="49" charset="-128"/>
              <a:ea typeface="ＭＳ ゴシック" panose="020B0609070205080204" pitchFamily="49" charset="-128"/>
            </a:endParaRPr>
          </a:p>
        </p:txBody>
      </p:sp>
      <p:pic>
        <p:nvPicPr>
          <p:cNvPr id="1026" name="Picture 2" descr="三者面談のイラスト（女子小学生）">
            <a:extLst>
              <a:ext uri="{FF2B5EF4-FFF2-40B4-BE49-F238E27FC236}">
                <a16:creationId xmlns:a16="http://schemas.microsoft.com/office/drawing/2014/main" id="{73C2C15B-624F-6300-58C4-FF3D654F3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128" y="4748132"/>
            <a:ext cx="1846526" cy="152338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36B7FF89-94DD-6CC0-9B89-A3FFB0BB7EEC}"/>
              </a:ext>
            </a:extLst>
          </p:cNvPr>
          <p:cNvGrpSpPr/>
          <p:nvPr/>
        </p:nvGrpSpPr>
        <p:grpSpPr>
          <a:xfrm>
            <a:off x="6834907" y="2881168"/>
            <a:ext cx="1460373" cy="1661238"/>
            <a:chOff x="1031345" y="3291943"/>
            <a:chExt cx="2644917" cy="3083815"/>
          </a:xfrm>
        </p:grpSpPr>
        <p:pic>
          <p:nvPicPr>
            <p:cNvPr id="1028" name="Picture 4" descr="家庭訪問のイラスト">
              <a:extLst>
                <a:ext uri="{FF2B5EF4-FFF2-40B4-BE49-F238E27FC236}">
                  <a16:creationId xmlns:a16="http://schemas.microsoft.com/office/drawing/2014/main" id="{8486DFB4-C35B-DF96-E305-E7740E43866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556" b="92222" l="10000" r="90000">
                          <a14:foregroundMark x1="53333" y1="6111" x2="41111" y2="8333"/>
                          <a14:foregroundMark x1="41111" y1="8333" x2="41111" y2="11667"/>
                          <a14:foregroundMark x1="52222" y1="5556" x2="58333" y2="10000"/>
                          <a14:foregroundMark x1="82175" y1="32222" x2="83889" y2="92222"/>
                          <a14:foregroundMark x1="82127" y1="30556" x2="82175" y2="32222"/>
                          <a14:foregroundMark x1="81667" y1="14444" x2="81915" y2="23125"/>
                          <a14:foregroundMark x1="37222" y1="18333" x2="40556" y2="25000"/>
                          <a14:foregroundMark x1="77778" y1="13333" x2="73889" y2="16667"/>
                          <a14:foregroundMark x1="80000" y1="12222" x2="88333" y2="22222"/>
                          <a14:foregroundMark x1="76667" y1="12222" x2="70000" y2="18889"/>
                          <a14:foregroundMark x1="85000" y1="30556" x2="89444" y2="37778"/>
                          <a14:foregroundMark x1="89444" y1="26111" x2="86667" y2="32778"/>
                          <a14:foregroundMark x1="59444" y1="12778" x2="57222" y2="17222"/>
                          <a14:foregroundMark x1="78506" y1="33358" x2="79444" y2="35000"/>
                          <a14:foregroundMark x1="71111" y1="18889" x2="69649" y2="24444"/>
                          <a14:foregroundMark x1="71144" y1="30556" x2="71232" y2="31055"/>
                          <a14:foregroundMark x1="72222" y1="23333" x2="72222" y2="26111"/>
                          <a14:foregroundMark x1="72222" y1="25556" x2="72222" y2="28333"/>
                          <a14:foregroundMark x1="72222" y1="28333" x2="72222" y2="29444"/>
                          <a14:foregroundMark x1="73333" y1="32222" x2="73889" y2="32778"/>
                          <a14:foregroundMark x1="72805" y1="31694" x2="73333" y2="32222"/>
                          <a14:foregroundMark x1="73889" y1="32778" x2="75556" y2="33889"/>
                          <a14:foregroundMark x1="74444" y1="32778" x2="71667" y2="32222"/>
                          <a14:foregroundMark x1="71667" y1="32222" x2="71667" y2="32778"/>
                          <a14:foregroundMark x1="71667" y1="30556" x2="71667" y2="30853"/>
                          <a14:foregroundMark x1="71111" y1="29444" x2="71111" y2="29444"/>
                          <a14:foregroundMark x1="72222" y1="32222" x2="72222" y2="32222"/>
                          <a14:foregroundMark x1="72343" y1="31908" x2="72778" y2="32778"/>
                          <a14:foregroundMark x1="71667" y1="30556" x2="71788" y2="30797"/>
                          <a14:foregroundMark x1="71111" y1="32778" x2="71111" y2="32480"/>
                          <a14:foregroundMark x1="71065" y1="32501" x2="71111" y2="32778"/>
                          <a14:foregroundMark x1="70741" y1="30556" x2="70853" y2="31230"/>
                          <a14:foregroundMark x1="71507" y1="32296" x2="71667" y2="32778"/>
                          <a14:foregroundMark x1="70927" y1="30556" x2="71112" y2="31111"/>
                          <a14:foregroundMark x1="71111" y1="28333" x2="71667" y2="28889"/>
                          <a14:foregroundMark x1="71667" y1="29444" x2="72222" y2="31667"/>
                          <a14:foregroundMark x1="72222" y1="31111" x2="72778" y2="32222"/>
                          <a14:backgroundMark x1="21667" y1="37778" x2="18889" y2="82778"/>
                          <a14:backgroundMark x1="27778" y1="77778" x2="28333" y2="90000"/>
                          <a14:backgroundMark x1="58333" y1="80556" x2="57222" y2="92222"/>
                          <a14:backgroundMark x1="38889" y1="87222" x2="53889" y2="85556"/>
                        </a14:backgroundRemoval>
                      </a14:imgEffect>
                    </a14:imgLayer>
                  </a14:imgProps>
                </a:ext>
                <a:ext uri="{28A0092B-C50C-407E-A947-70E740481C1C}">
                  <a14:useLocalDpi xmlns:a14="http://schemas.microsoft.com/office/drawing/2010/main" val="0"/>
                </a:ext>
              </a:extLst>
            </a:blip>
            <a:srcRect l="22579"/>
            <a:stretch/>
          </p:blipFill>
          <p:spPr bwMode="auto">
            <a:xfrm>
              <a:off x="1031345" y="3291943"/>
              <a:ext cx="2644917" cy="3083815"/>
            </a:xfrm>
            <a:prstGeom prst="rect">
              <a:avLst/>
            </a:prstGeom>
            <a:noFill/>
            <a:extLst>
              <a:ext uri="{909E8E84-426E-40DD-AFC4-6F175D3DCCD1}">
                <a14:hiddenFill xmlns:a14="http://schemas.microsoft.com/office/drawing/2010/main">
                  <a:solidFill>
                    <a:srgbClr val="FFFFFF"/>
                  </a:solidFill>
                </a14:hiddenFill>
              </a:ext>
            </a:extLst>
          </p:spPr>
        </p:pic>
        <p:sp>
          <p:nvSpPr>
            <p:cNvPr id="7" name="楕円 6">
              <a:extLst>
                <a:ext uri="{FF2B5EF4-FFF2-40B4-BE49-F238E27FC236}">
                  <a16:creationId xmlns:a16="http://schemas.microsoft.com/office/drawing/2014/main" id="{888A0698-77F7-31FE-7472-682AB33931E4}"/>
                </a:ext>
              </a:extLst>
            </p:cNvPr>
            <p:cNvSpPr/>
            <p:nvPr/>
          </p:nvSpPr>
          <p:spPr>
            <a:xfrm>
              <a:off x="2417328" y="4110577"/>
              <a:ext cx="324536" cy="347206"/>
            </a:xfrm>
            <a:prstGeom prst="ellipse">
              <a:avLst/>
            </a:prstGeom>
            <a:solidFill>
              <a:schemeClr val="bg1"/>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750E762A-1D10-076B-4F3D-BE82436AF038}"/>
                </a:ext>
              </a:extLst>
            </p:cNvPr>
            <p:cNvSpPr/>
            <p:nvPr/>
          </p:nvSpPr>
          <p:spPr>
            <a:xfrm rot="20781094">
              <a:off x="2651272" y="4093795"/>
              <a:ext cx="144959" cy="259434"/>
            </a:xfrm>
            <a:prstGeom prst="ellipse">
              <a:avLst/>
            </a:prstGeom>
            <a:solidFill>
              <a:srgbClr val="FFC19B"/>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四角形: 角を丸くする 8">
            <a:extLst>
              <a:ext uri="{FF2B5EF4-FFF2-40B4-BE49-F238E27FC236}">
                <a16:creationId xmlns:a16="http://schemas.microsoft.com/office/drawing/2014/main" id="{EFE89C25-BF1A-680B-0F8E-6F1ED2401787}"/>
              </a:ext>
            </a:extLst>
          </p:cNvPr>
          <p:cNvSpPr/>
          <p:nvPr/>
        </p:nvSpPr>
        <p:spPr>
          <a:xfrm>
            <a:off x="392091" y="3322164"/>
            <a:ext cx="6230724" cy="3243738"/>
          </a:xfrm>
          <a:prstGeom prst="roundRect">
            <a:avLst>
              <a:gd name="adj" fmla="val 688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250307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4">
            <a:extLst>
              <a:ext uri="{FF2B5EF4-FFF2-40B4-BE49-F238E27FC236}">
                <a16:creationId xmlns:a16="http://schemas.microsoft.com/office/drawing/2014/main" id="{7BA2FCCD-8D6A-DFE1-7E0D-22EDF5BD3DB6}"/>
              </a:ext>
            </a:extLst>
          </p:cNvPr>
          <p:cNvSpPr/>
          <p:nvPr/>
        </p:nvSpPr>
        <p:spPr>
          <a:xfrm>
            <a:off x="1407448" y="947488"/>
            <a:ext cx="6329105" cy="799947"/>
          </a:xfrm>
          <a:prstGeom prst="roundRect">
            <a:avLst/>
          </a:prstGeom>
          <a:solidFill>
            <a:schemeClr val="accent5">
              <a:lumMod val="20000"/>
              <a:lumOff val="80000"/>
            </a:schemeClr>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marL="263519" marR="0" lvl="0" indent="-263519" algn="l" defTabSz="914344" rtl="0" eaLnBrk="1" fontAlgn="auto" latinLnBrk="0" hangingPunct="1">
              <a:spcBef>
                <a:spcPts val="0"/>
              </a:spcBef>
              <a:spcAft>
                <a:spcPts val="0"/>
              </a:spcAft>
              <a:buClrTx/>
              <a:buSzTx/>
              <a:buFontTx/>
              <a:buNone/>
              <a:tabLst/>
              <a:defRPr/>
            </a:pPr>
            <a:r>
              <a:rPr kumimoji="1" lang="ja-JP" altLang="en-US" sz="28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①　学級懇談</a:t>
            </a:r>
          </a:p>
        </p:txBody>
      </p:sp>
      <p:sp>
        <p:nvSpPr>
          <p:cNvPr id="7" name="角丸四角形 24">
            <a:extLst>
              <a:ext uri="{FF2B5EF4-FFF2-40B4-BE49-F238E27FC236}">
                <a16:creationId xmlns:a16="http://schemas.microsoft.com/office/drawing/2014/main" id="{E40531EA-C1F5-014F-592D-5504B5845675}"/>
              </a:ext>
            </a:extLst>
          </p:cNvPr>
          <p:cNvSpPr/>
          <p:nvPr/>
        </p:nvSpPr>
        <p:spPr>
          <a:xfrm>
            <a:off x="1407448" y="1839337"/>
            <a:ext cx="6329105" cy="799947"/>
          </a:xfrm>
          <a:prstGeom prst="roundRect">
            <a:avLst/>
          </a:prstGeom>
          <a:solidFill>
            <a:schemeClr val="accent5">
              <a:lumMod val="20000"/>
              <a:lumOff val="80000"/>
            </a:schemeClr>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marL="263519" marR="0" lvl="0" indent="-263519" algn="l" defTabSz="914344" rtl="0" eaLnBrk="1" fontAlgn="auto" latinLnBrk="0" hangingPunct="1">
              <a:spcBef>
                <a:spcPts val="0"/>
              </a:spcBef>
              <a:spcAft>
                <a:spcPts val="0"/>
              </a:spcAft>
              <a:buClrTx/>
              <a:buSzTx/>
              <a:buFontTx/>
              <a:buNone/>
              <a:tabLst/>
              <a:defRPr/>
            </a:pPr>
            <a:r>
              <a:rPr lang="ja-JP" altLang="en-US" sz="28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　②</a:t>
            </a:r>
            <a:r>
              <a:rPr kumimoji="1" lang="ja-JP" altLang="en-US" sz="28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個人面談</a:t>
            </a:r>
          </a:p>
        </p:txBody>
      </p:sp>
      <p:sp>
        <p:nvSpPr>
          <p:cNvPr id="17" name="角丸四角形 24">
            <a:extLst>
              <a:ext uri="{FF2B5EF4-FFF2-40B4-BE49-F238E27FC236}">
                <a16:creationId xmlns:a16="http://schemas.microsoft.com/office/drawing/2014/main" id="{3F567E6C-D748-E432-5EE9-6C6FC268D7F1}"/>
              </a:ext>
            </a:extLst>
          </p:cNvPr>
          <p:cNvSpPr/>
          <p:nvPr/>
        </p:nvSpPr>
        <p:spPr>
          <a:xfrm>
            <a:off x="1407448" y="2731186"/>
            <a:ext cx="6329105" cy="1493638"/>
          </a:xfrm>
          <a:prstGeom prst="roundRect">
            <a:avLst>
              <a:gd name="adj" fmla="val 8837"/>
            </a:avLst>
          </a:prstGeom>
          <a:solidFill>
            <a:schemeClr val="accent5">
              <a:lumMod val="20000"/>
              <a:lumOff val="80000"/>
            </a:schemeClr>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marL="263519" marR="0" lvl="0" indent="-263519" algn="l" defTabSz="914344" rtl="0" eaLnBrk="1" fontAlgn="auto" latinLnBrk="0" hangingPunct="1">
              <a:spcBef>
                <a:spcPts val="0"/>
              </a:spcBef>
              <a:spcAft>
                <a:spcPts val="0"/>
              </a:spcAft>
              <a:buClrTx/>
              <a:buSzTx/>
              <a:buFontTx/>
              <a:buNone/>
              <a:tabLst/>
              <a:defRPr/>
            </a:pPr>
            <a:r>
              <a:rPr lang="ja-JP" altLang="en-US" sz="28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　③</a:t>
            </a:r>
            <a:r>
              <a:rPr kumimoji="1" lang="ja-JP" altLang="en-US" sz="28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保護者への連絡</a:t>
            </a:r>
            <a:endParaRPr kumimoji="1" lang="en-US" altLang="ja-JP" sz="28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263519" marR="0" lvl="0" indent="-263519" algn="l" defTabSz="914344" rtl="0" eaLnBrk="1" fontAlgn="auto" latinLnBrk="0" hangingPunct="1">
              <a:spcBef>
                <a:spcPts val="0"/>
              </a:spcBef>
              <a:spcAft>
                <a:spcPts val="0"/>
              </a:spcAft>
              <a:buClrTx/>
              <a:buSzTx/>
              <a:buFontTx/>
              <a:buNone/>
              <a:tabLst/>
              <a:defRPr/>
            </a:pP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・子供の</a:t>
            </a: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けがの連絡</a:t>
            </a:r>
            <a:endPar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3519" marR="0" lvl="0" indent="-263519" algn="l" defTabSz="914344" rtl="0" eaLnBrk="1" fontAlgn="auto" latinLnBrk="0" hangingPunct="1">
              <a:spcBef>
                <a:spcPts val="0"/>
              </a:spcBef>
              <a:spcAft>
                <a:spcPts val="0"/>
              </a:spcAft>
              <a:buClrTx/>
              <a:buSzTx/>
              <a:buFontTx/>
              <a:buNone/>
              <a:tabLst/>
              <a:defRPr/>
            </a:pPr>
            <a:r>
              <a:rPr kumimoji="1" lang="ja-JP" altLang="en-US" sz="2400" b="0" i="0" u="none" strike="noStrike" kern="1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・学級内でのトラブル</a:t>
            </a:r>
          </a:p>
        </p:txBody>
      </p:sp>
      <p:sp>
        <p:nvSpPr>
          <p:cNvPr id="18" name="角丸四角形 24">
            <a:extLst>
              <a:ext uri="{FF2B5EF4-FFF2-40B4-BE49-F238E27FC236}">
                <a16:creationId xmlns:a16="http://schemas.microsoft.com/office/drawing/2014/main" id="{EE52FE14-44C3-099C-D43D-B6E981D28DA2}"/>
              </a:ext>
            </a:extLst>
          </p:cNvPr>
          <p:cNvSpPr/>
          <p:nvPr/>
        </p:nvSpPr>
        <p:spPr>
          <a:xfrm>
            <a:off x="1407448" y="4316726"/>
            <a:ext cx="6329105" cy="1449347"/>
          </a:xfrm>
          <a:prstGeom prst="roundRect">
            <a:avLst/>
          </a:prstGeom>
          <a:solidFill>
            <a:schemeClr val="accent5">
              <a:lumMod val="20000"/>
              <a:lumOff val="80000"/>
            </a:schemeClr>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marL="263519" marR="0" lvl="0" indent="-263519" algn="l" defTabSz="914344" rtl="0" eaLnBrk="1" fontAlgn="auto" latinLnBrk="0" hangingPunct="1">
              <a:spcBef>
                <a:spcPts val="0"/>
              </a:spcBef>
              <a:spcAft>
                <a:spcPts val="0"/>
              </a:spcAft>
              <a:buClrTx/>
              <a:buSzTx/>
              <a:buFontTx/>
              <a:buNone/>
              <a:tabLst/>
              <a:defRPr/>
            </a:pPr>
            <a:r>
              <a:rPr lang="ja-JP" altLang="en-US" sz="28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　④</a:t>
            </a:r>
            <a:r>
              <a:rPr kumimoji="1" lang="ja-JP" altLang="en-US" sz="2800" b="0" i="0" u="none" strike="noStrike" kern="1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保護者</a:t>
            </a:r>
            <a:r>
              <a:rPr lang="ja-JP" altLang="en-US" sz="28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からの要望・訴え</a:t>
            </a:r>
            <a:endParaRPr lang="en-US" altLang="ja-JP" sz="28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263519" marR="0" lvl="0" indent="-263519" algn="l" defTabSz="914344" rtl="0" eaLnBrk="1" fontAlgn="auto" latinLnBrk="0" hangingPunct="1">
              <a:spcBef>
                <a:spcPts val="0"/>
              </a:spcBef>
              <a:spcAft>
                <a:spcPts val="0"/>
              </a:spcAft>
              <a:buClrTx/>
              <a:buSzTx/>
              <a:buFontTx/>
              <a:buNone/>
              <a:tabLst/>
              <a:defRPr/>
            </a:pP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・成績について</a:t>
            </a:r>
            <a:endPar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3519" marR="0" lvl="0" indent="-263519" algn="l" defTabSz="914344" rtl="0" eaLnBrk="1" fontAlgn="auto" latinLnBrk="0" hangingPunct="1">
              <a:spcBef>
                <a:spcPts val="0"/>
              </a:spcBef>
              <a:spcAft>
                <a:spcPts val="0"/>
              </a:spcAft>
              <a:buClrTx/>
              <a:buSzTx/>
              <a:buFontTx/>
              <a:buNone/>
              <a:tabLst/>
              <a:defRPr/>
            </a:pP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・いじめにつ</a:t>
            </a: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いて</a:t>
            </a:r>
            <a:endParaRPr lang="en-US" altLang="ja-JP" sz="3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正方形/長方形 2"/>
          <p:cNvSpPr/>
          <p:nvPr/>
        </p:nvSpPr>
        <p:spPr>
          <a:xfrm>
            <a:off x="1594909" y="5806459"/>
            <a:ext cx="7082443" cy="307777"/>
          </a:xfrm>
          <a:prstGeom prst="rect">
            <a:avLst/>
          </a:prstGeom>
        </p:spPr>
        <p:txBody>
          <a:bodyPr wrap="square">
            <a:spAutoFit/>
          </a:bodyPr>
          <a:lstStyle/>
          <a:p>
            <a:pPr algn="r"/>
            <a:r>
              <a:rPr lang="ja-JP" altLang="en-US" sz="1400" dirty="0">
                <a:latin typeface="ＭＳ ゴシック" panose="020B0609070205080204" pitchFamily="49" charset="-128"/>
                <a:ea typeface="ＭＳ ゴシック" panose="020B0609070205080204" pitchFamily="49" charset="-128"/>
              </a:rPr>
              <a:t>「保護者と信頼関係を築く① ～保護者会・個人面談」ＮＩＴＳ</a:t>
            </a:r>
          </a:p>
        </p:txBody>
      </p:sp>
      <p:sp>
        <p:nvSpPr>
          <p:cNvPr id="5" name="正方形/長方形 4"/>
          <p:cNvSpPr/>
          <p:nvPr/>
        </p:nvSpPr>
        <p:spPr>
          <a:xfrm>
            <a:off x="3916611" y="6044390"/>
            <a:ext cx="4852610" cy="307777"/>
          </a:xfrm>
          <a:prstGeom prst="rect">
            <a:avLst/>
          </a:prstGeom>
        </p:spPr>
        <p:txBody>
          <a:bodyPr wrap="none">
            <a:spAutoFit/>
          </a:bodyPr>
          <a:lstStyle/>
          <a:p>
            <a:pPr algn="r"/>
            <a:r>
              <a:rPr lang="ja-JP" altLang="en-US" sz="1400" dirty="0">
                <a:latin typeface="ＭＳ ゴシック" panose="020B0609070205080204" pitchFamily="49" charset="-128"/>
                <a:ea typeface="ＭＳ ゴシック" panose="020B0609070205080204" pitchFamily="49" charset="-128"/>
              </a:rPr>
              <a:t>「保護者と信頼関係を築く② ～連絡・相談～」ＮＩＴＳ </a:t>
            </a:r>
          </a:p>
        </p:txBody>
      </p:sp>
      <p:sp>
        <p:nvSpPr>
          <p:cNvPr id="6" name="正方形/長方形 5"/>
          <p:cNvSpPr/>
          <p:nvPr/>
        </p:nvSpPr>
        <p:spPr>
          <a:xfrm>
            <a:off x="375359" y="6298215"/>
            <a:ext cx="8301993" cy="307777"/>
          </a:xfrm>
          <a:prstGeom prst="rect">
            <a:avLst/>
          </a:prstGeom>
        </p:spPr>
        <p:txBody>
          <a:bodyPr wrap="square">
            <a:spAutoFit/>
          </a:bodyPr>
          <a:lstStyle/>
          <a:p>
            <a:pPr algn="r"/>
            <a:r>
              <a:rPr lang="ja-JP" altLang="en-US" sz="1400" dirty="0">
                <a:latin typeface="ＭＳ ゴシック" panose="020B0609070205080204" pitchFamily="49" charset="-128"/>
                <a:ea typeface="ＭＳ ゴシック" panose="020B0609070205080204" pitchFamily="49" charset="-128"/>
              </a:rPr>
              <a:t>「保護者と信頼関係を築く③ ～保護者からの訴えへの対応～」ＮＩＴＳ</a:t>
            </a:r>
          </a:p>
        </p:txBody>
      </p:sp>
      <p:sp>
        <p:nvSpPr>
          <p:cNvPr id="8" name="テキスト ボックス 7">
            <a:extLst>
              <a:ext uri="{FF2B5EF4-FFF2-40B4-BE49-F238E27FC236}">
                <a16:creationId xmlns:a16="http://schemas.microsoft.com/office/drawing/2014/main" id="{9FBB693D-0FB6-31D2-8C13-3549F5B4B9CE}"/>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１　保護者への対応</a:t>
            </a:r>
            <a:endParaRPr lang="ja-JP" altLang="en-US" sz="3600" dirty="0">
              <a:latin typeface="HGｺﾞｼｯｸE" panose="020B0909000000000000" pitchFamily="49" charset="-128"/>
              <a:ea typeface="HGｺﾞｼｯｸE" panose="020B0909000000000000" pitchFamily="49" charset="-128"/>
            </a:endParaRPr>
          </a:p>
        </p:txBody>
      </p:sp>
      <p:sp>
        <p:nvSpPr>
          <p:cNvPr id="11" name="スライド番号プレースホルダー 1"/>
          <p:cNvSpPr>
            <a:spLocks noGrp="1"/>
          </p:cNvSpPr>
          <p:nvPr>
            <p:ph type="sldNum" sz="quarter" idx="12"/>
          </p:nvPr>
        </p:nvSpPr>
        <p:spPr>
          <a:xfrm>
            <a:off x="6964691" y="6375758"/>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３</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9152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43B8EEA-D043-DC48-240B-E4F7895E0640}"/>
              </a:ext>
            </a:extLst>
          </p:cNvPr>
          <p:cNvSpPr txBox="1"/>
          <p:nvPr/>
        </p:nvSpPr>
        <p:spPr>
          <a:xfrm>
            <a:off x="4265259" y="312848"/>
            <a:ext cx="3344909" cy="855450"/>
          </a:xfrm>
          <a:prstGeom prst="wedgeRoundRectCallout">
            <a:avLst>
              <a:gd name="adj1" fmla="val -57872"/>
              <a:gd name="adj2" fmla="val -18021"/>
              <a:gd name="adj3" fmla="val 16667"/>
            </a:avLst>
          </a:prstGeom>
          <a:noFill/>
          <a:ln>
            <a:solidFill>
              <a:schemeClr val="tx1"/>
            </a:solidFill>
          </a:ln>
        </p:spPr>
        <p:txBody>
          <a:bodyPr wrap="square" anchor="ctr">
            <a:noAutofit/>
          </a:bodyPr>
          <a:lstStyle/>
          <a:p>
            <a:r>
              <a:rPr lang="ja-JP" altLang="en-US" sz="2000" dirty="0">
                <a:latin typeface="HG丸ｺﾞｼｯｸM-PRO" panose="020F0600000000000000" pitchFamily="50" charset="-128"/>
                <a:ea typeface="HG丸ｺﾞｼｯｸM-PRO" panose="020F0600000000000000" pitchFamily="50" charset="-128"/>
              </a:rPr>
              <a:t>無理難題と捉えるか？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連携の</a:t>
            </a:r>
            <a:r>
              <a:rPr lang="ja-JP" altLang="en-US" sz="2000" dirty="0" smtClean="0">
                <a:latin typeface="HG丸ｺﾞｼｯｸM-PRO" panose="020F0600000000000000" pitchFamily="50" charset="-128"/>
                <a:ea typeface="HG丸ｺﾞｼｯｸM-PRO" panose="020F0600000000000000" pitchFamily="50" charset="-128"/>
              </a:rPr>
              <a:t>第一歩と捉えるか</a:t>
            </a:r>
            <a:r>
              <a:rPr lang="ja-JP" altLang="en-US" sz="2000" dirty="0">
                <a:latin typeface="HG丸ｺﾞｼｯｸM-PRO" panose="020F0600000000000000" pitchFamily="50" charset="-128"/>
                <a:ea typeface="HG丸ｺﾞｼｯｸM-PRO" panose="020F0600000000000000" pitchFamily="50" charset="-128"/>
              </a:rPr>
              <a:t>？</a:t>
            </a:r>
          </a:p>
        </p:txBody>
      </p:sp>
      <p:sp>
        <p:nvSpPr>
          <p:cNvPr id="10" name="テキスト ボックス 9">
            <a:extLst>
              <a:ext uri="{FF2B5EF4-FFF2-40B4-BE49-F238E27FC236}">
                <a16:creationId xmlns:a16="http://schemas.microsoft.com/office/drawing/2014/main" id="{40DB57A3-0E3C-FEA0-D4E8-2530B4F8B0D1}"/>
              </a:ext>
            </a:extLst>
          </p:cNvPr>
          <p:cNvSpPr txBox="1"/>
          <p:nvPr/>
        </p:nvSpPr>
        <p:spPr>
          <a:xfrm>
            <a:off x="254980" y="910831"/>
            <a:ext cx="4265259" cy="523220"/>
          </a:xfrm>
          <a:prstGeom prst="rect">
            <a:avLst/>
          </a:prstGeom>
          <a:noFill/>
        </p:spPr>
        <p:txBody>
          <a:bodyPr wrap="square">
            <a:spAutoFit/>
          </a:bodyPr>
          <a:lstStyle/>
          <a:p>
            <a:r>
              <a:rPr lang="en-US" altLang="ja-JP" sz="2800" dirty="0">
                <a:latin typeface="ＭＳ ゴシック" panose="020B0609070205080204" pitchFamily="49" charset="-128"/>
                <a:ea typeface="ＭＳ ゴシック" panose="020B0609070205080204" pitchFamily="49" charset="-128"/>
              </a:rPr>
              <a:t> (1) </a:t>
            </a:r>
            <a:r>
              <a:rPr lang="ja-JP" altLang="en-US" sz="2800" dirty="0">
                <a:latin typeface="ＭＳ ゴシック" panose="020B0609070205080204" pitchFamily="49" charset="-128"/>
                <a:ea typeface="ＭＳ ゴシック" panose="020B0609070205080204" pitchFamily="49" charset="-128"/>
              </a:rPr>
              <a:t>初期対応の心構え</a:t>
            </a:r>
          </a:p>
        </p:txBody>
      </p:sp>
      <p:pic>
        <p:nvPicPr>
          <p:cNvPr id="5" name="図 4" descr="ダイアグラム, 概略図&#10;&#10;自動的に生成された説明">
            <a:extLst>
              <a:ext uri="{FF2B5EF4-FFF2-40B4-BE49-F238E27FC236}">
                <a16:creationId xmlns:a16="http://schemas.microsoft.com/office/drawing/2014/main" id="{F4B5E832-AD41-A95E-CCA2-FAB41B143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58" y="1584566"/>
            <a:ext cx="8426883" cy="4127712"/>
          </a:xfrm>
          <a:prstGeom prst="rect">
            <a:avLst/>
          </a:prstGeom>
          <a:solidFill>
            <a:srgbClr val="0000FF"/>
          </a:solidFill>
          <a:ln w="57150">
            <a:solidFill>
              <a:srgbClr val="0000FF"/>
            </a:solidFill>
          </a:ln>
        </p:spPr>
      </p:pic>
      <p:sp>
        <p:nvSpPr>
          <p:cNvPr id="2" name="テキスト ボックス 1">
            <a:extLst>
              <a:ext uri="{FF2B5EF4-FFF2-40B4-BE49-F238E27FC236}">
                <a16:creationId xmlns:a16="http://schemas.microsoft.com/office/drawing/2014/main" id="{E8423DD4-DAC0-5145-6348-3408690B30B9}"/>
              </a:ext>
            </a:extLst>
          </p:cNvPr>
          <p:cNvSpPr txBox="1"/>
          <p:nvPr/>
        </p:nvSpPr>
        <p:spPr>
          <a:xfrm>
            <a:off x="58602" y="5893126"/>
            <a:ext cx="8910081" cy="307777"/>
          </a:xfrm>
          <a:prstGeom prst="rect">
            <a:avLst/>
          </a:prstGeom>
          <a:noFill/>
        </p:spPr>
        <p:txBody>
          <a:bodyPr wrap="square">
            <a:spAutoFit/>
          </a:bodyPr>
          <a:lstStyle/>
          <a:p>
            <a:pPr algn="r"/>
            <a:r>
              <a:rPr lang="ja-JP" altLang="en-US" sz="1400" spc="-80" dirty="0">
                <a:latin typeface="ＭＳ ゴシック" panose="020B0609070205080204" pitchFamily="49" charset="-128"/>
                <a:ea typeface="ＭＳ ゴシック" panose="020B0609070205080204" pitchFamily="49" charset="-128"/>
              </a:rPr>
              <a:t>「学校問題解決のための手引 ～保護者との対話を生かすために～」令和４年</a:t>
            </a:r>
            <a:r>
              <a:rPr lang="ja-JP" altLang="en-US" sz="1400" spc="-80" dirty="0" smtClean="0">
                <a:latin typeface="ＭＳ ゴシック" panose="020B0609070205080204" pitchFamily="49" charset="-128"/>
                <a:ea typeface="ＭＳ ゴシック" panose="020B0609070205080204" pitchFamily="49" charset="-128"/>
              </a:rPr>
              <a:t>３月改訂（</a:t>
            </a:r>
            <a:r>
              <a:rPr lang="ja-JP" altLang="en-US" sz="1400" spc="-80" dirty="0">
                <a:latin typeface="ＭＳ ゴシック" panose="020B0609070205080204" pitchFamily="49" charset="-128"/>
                <a:ea typeface="ＭＳ ゴシック" panose="020B0609070205080204" pitchFamily="49" charset="-128"/>
              </a:rPr>
              <a:t>東京都教育相談センター） </a:t>
            </a:r>
          </a:p>
        </p:txBody>
      </p:sp>
      <p:sp>
        <p:nvSpPr>
          <p:cNvPr id="6" name="テキスト ボックス 5">
            <a:extLst>
              <a:ext uri="{FF2B5EF4-FFF2-40B4-BE49-F238E27FC236}">
                <a16:creationId xmlns:a16="http://schemas.microsoft.com/office/drawing/2014/main" id="{2E07C4C5-96CA-A532-F105-4AD2FE54FC1F}"/>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２　大切な初期対応</a:t>
            </a:r>
            <a:endParaRPr lang="ja-JP" altLang="en-US" sz="3600" dirty="0">
              <a:latin typeface="HGｺﾞｼｯｸE" panose="020B0909000000000000" pitchFamily="49" charset="-128"/>
              <a:ea typeface="HGｺﾞｼｯｸE" panose="020B0909000000000000" pitchFamily="49" charset="-128"/>
            </a:endParaRPr>
          </a:p>
        </p:txBody>
      </p:sp>
      <p:sp>
        <p:nvSpPr>
          <p:cNvPr id="8" name="スライド番号プレースホルダー 1"/>
          <p:cNvSpPr>
            <a:spLocks noGrp="1"/>
          </p:cNvSpPr>
          <p:nvPr>
            <p:ph type="sldNum" sz="quarter" idx="12"/>
          </p:nvPr>
        </p:nvSpPr>
        <p:spPr>
          <a:xfrm>
            <a:off x="6964691" y="6375758"/>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４</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58612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E1C1-AC9B-1BC0-E00B-480C9D54794D}"/>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4A99F06C-DE83-AB14-D346-BE2FBC16D56F}"/>
              </a:ext>
            </a:extLst>
          </p:cNvPr>
          <p:cNvSpPr txBox="1"/>
          <p:nvPr/>
        </p:nvSpPr>
        <p:spPr>
          <a:xfrm>
            <a:off x="172528" y="501908"/>
            <a:ext cx="8891728" cy="523220"/>
          </a:xfrm>
          <a:prstGeom prst="rect">
            <a:avLst/>
          </a:prstGeom>
          <a:noFill/>
        </p:spPr>
        <p:txBody>
          <a:bodyPr wrap="square">
            <a:spAutoFit/>
          </a:bodyPr>
          <a:lstStyle/>
          <a:p>
            <a:r>
              <a:rPr lang="en-US" altLang="ja-JP" sz="2800" dirty="0">
                <a:latin typeface="ＭＳ ゴシック" panose="020B0609070205080204" pitchFamily="49" charset="-128"/>
                <a:ea typeface="ＭＳ ゴシック" panose="020B0609070205080204" pitchFamily="49" charset="-128"/>
              </a:rPr>
              <a:t> (2) </a:t>
            </a:r>
            <a:r>
              <a:rPr lang="ja-JP" altLang="en-US" sz="2800" dirty="0">
                <a:latin typeface="ＭＳ ゴシック" panose="020B0609070205080204" pitchFamily="49" charset="-128"/>
                <a:ea typeface="ＭＳ ゴシック" panose="020B0609070205080204" pitchFamily="49" charset="-128"/>
              </a:rPr>
              <a:t>話</a:t>
            </a:r>
            <a:r>
              <a:rPr lang="ja-JP" altLang="en-US" sz="2800" dirty="0" smtClean="0">
                <a:latin typeface="ＭＳ ゴシック" panose="020B0609070205080204" pitchFamily="49" charset="-128"/>
                <a:ea typeface="ＭＳ ゴシック" panose="020B0609070205080204" pitchFamily="49" charset="-128"/>
              </a:rPr>
              <a:t>の聴き方</a:t>
            </a:r>
            <a:endParaRPr lang="ja-JP" altLang="en-US" sz="280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396703D8-0B0D-59AB-50F8-0BAC0B8AAD18}"/>
              </a:ext>
            </a:extLst>
          </p:cNvPr>
          <p:cNvSpPr txBox="1"/>
          <p:nvPr/>
        </p:nvSpPr>
        <p:spPr>
          <a:xfrm>
            <a:off x="744717" y="1050548"/>
            <a:ext cx="5604328" cy="461665"/>
          </a:xfrm>
          <a:prstGeom prst="rect">
            <a:avLst/>
          </a:prstGeom>
          <a:noFill/>
        </p:spPr>
        <p:txBody>
          <a:bodyPr wrap="square">
            <a:spAutoFit/>
          </a:bodyPr>
          <a:lstStyle/>
          <a:p>
            <a:r>
              <a:rPr lang="ja-JP" altLang="en-US" sz="2400" dirty="0">
                <a:latin typeface="ＭＳ ゴシック" panose="020B0609070205080204" pitchFamily="49" charset="-128"/>
                <a:ea typeface="ＭＳ ゴシック" panose="020B0609070205080204" pitchFamily="49" charset="-128"/>
              </a:rPr>
              <a:t>ア　傾聴・受容・共感が全ての基本</a:t>
            </a:r>
          </a:p>
        </p:txBody>
      </p:sp>
      <p:sp>
        <p:nvSpPr>
          <p:cNvPr id="10" name="テキスト ボックス 9">
            <a:extLst>
              <a:ext uri="{FF2B5EF4-FFF2-40B4-BE49-F238E27FC236}">
                <a16:creationId xmlns:a16="http://schemas.microsoft.com/office/drawing/2014/main" id="{2A938947-D2D5-AFD2-36E3-2156619B6234}"/>
              </a:ext>
            </a:extLst>
          </p:cNvPr>
          <p:cNvSpPr txBox="1"/>
          <p:nvPr/>
        </p:nvSpPr>
        <p:spPr>
          <a:xfrm>
            <a:off x="588017" y="5731757"/>
            <a:ext cx="7967965" cy="484743"/>
          </a:xfrm>
          <a:prstGeom prst="roundRect">
            <a:avLst/>
          </a:prstGeom>
          <a:solidFill>
            <a:srgbClr val="E7F9FF"/>
          </a:solidFill>
          <a:ln>
            <a:solidFill>
              <a:srgbClr val="0000FF"/>
            </a:solidFill>
          </a:ln>
        </p:spPr>
        <p:txBody>
          <a:bodyPr wrap="square">
            <a:spAutoFit/>
          </a:bodyPr>
          <a:lstStyle/>
          <a:p>
            <a:pPr algn="ctr">
              <a:lnSpc>
                <a:spcPts val="3100"/>
              </a:lnSpc>
            </a:pPr>
            <a:r>
              <a:rPr lang="ja-JP" altLang="en-US" sz="2200" dirty="0">
                <a:latin typeface="ＭＳ ゴシック" panose="020B0609070205080204" pitchFamily="49" charset="-128"/>
                <a:ea typeface="ＭＳ ゴシック" panose="020B0609070205080204" pitchFamily="49" charset="-128"/>
              </a:rPr>
              <a:t>話の内容を整理、確認、言語化　⇒　</a:t>
            </a:r>
            <a:r>
              <a:rPr lang="ja-JP" altLang="en-US" sz="2200" b="1" dirty="0">
                <a:solidFill>
                  <a:srgbClr val="FF0000"/>
                </a:solidFill>
                <a:latin typeface="ＭＳ ゴシック" panose="020B0609070205080204" pitchFamily="49" charset="-128"/>
                <a:ea typeface="ＭＳ ゴシック" panose="020B0609070205080204" pitchFamily="49" charset="-128"/>
              </a:rPr>
              <a:t>保護者と思いを共有化</a:t>
            </a:r>
          </a:p>
        </p:txBody>
      </p:sp>
      <p:sp>
        <p:nvSpPr>
          <p:cNvPr id="3" name="テキスト ボックス 2">
            <a:extLst>
              <a:ext uri="{FF2B5EF4-FFF2-40B4-BE49-F238E27FC236}">
                <a16:creationId xmlns:a16="http://schemas.microsoft.com/office/drawing/2014/main" id="{F56A87FD-852D-4F23-F7F9-956E93E39811}"/>
              </a:ext>
            </a:extLst>
          </p:cNvPr>
          <p:cNvSpPr txBox="1"/>
          <p:nvPr/>
        </p:nvSpPr>
        <p:spPr>
          <a:xfrm>
            <a:off x="588017" y="1593118"/>
            <a:ext cx="7967965" cy="3996799"/>
          </a:xfrm>
          <a:prstGeom prst="rect">
            <a:avLst/>
          </a:prstGeom>
          <a:solidFill>
            <a:srgbClr val="FEFFC9"/>
          </a:solidFill>
          <a:ln>
            <a:solidFill>
              <a:srgbClr val="0000FF"/>
            </a:solidFill>
          </a:ln>
        </p:spPr>
        <p:txBody>
          <a:bodyPr wrap="square">
            <a:noAutofit/>
          </a:bodyPr>
          <a:lstStyle/>
          <a:p>
            <a:r>
              <a:rPr lang="ja-JP" altLang="en-US" sz="2400" b="1" dirty="0">
                <a:latin typeface="ＭＳ ゴシック" panose="020B0609070205080204" pitchFamily="49" charset="-128"/>
                <a:ea typeface="ＭＳ ゴシック" panose="020B0609070205080204" pitchFamily="49" charset="-128"/>
              </a:rPr>
              <a:t>○　傾聴</a:t>
            </a:r>
            <a:endParaRPr lang="en-US" altLang="ja-JP" sz="2400" b="1" dirty="0">
              <a:latin typeface="ＭＳ ゴシック" panose="020B0609070205080204" pitchFamily="49" charset="-128"/>
              <a:ea typeface="ＭＳ ゴシック" panose="020B0609070205080204" pitchFamily="49" charset="-128"/>
            </a:endParaRPr>
          </a:p>
          <a:p>
            <a:pPr marL="288000" indent="-648000" algn="just"/>
            <a:r>
              <a:rPr lang="ja-JP" altLang="en-US" sz="2000" dirty="0">
                <a:latin typeface="ＭＳ ゴシック" panose="020B0609070205080204" pitchFamily="49" charset="-128"/>
                <a:ea typeface="ＭＳ ゴシック" panose="020B0609070205080204" pitchFamily="49" charset="-128"/>
              </a:rPr>
              <a:t>　・まず相手が何を伝えたいかに意識を向け、</a:t>
            </a:r>
            <a:r>
              <a:rPr lang="ja-JP" altLang="en-US" sz="2000" u="sng" dirty="0">
                <a:solidFill>
                  <a:srgbClr val="FF0000"/>
                </a:solidFill>
                <a:latin typeface="ＭＳ ゴシック" panose="020B0609070205080204" pitchFamily="49" charset="-128"/>
                <a:ea typeface="ＭＳ ゴシック" panose="020B0609070205080204" pitchFamily="49" charset="-128"/>
              </a:rPr>
              <a:t>相手の話を注意深く</a:t>
            </a:r>
            <a:r>
              <a:rPr lang="ja-JP" altLang="en-US" sz="2000" dirty="0">
                <a:solidFill>
                  <a:srgbClr val="FF0000"/>
                </a:solidFill>
                <a:latin typeface="ＭＳ ゴシック" panose="020B0609070205080204" pitchFamily="49" charset="-128"/>
                <a:ea typeface="ＭＳ ゴシック" panose="020B0609070205080204" pitchFamily="49" charset="-128"/>
              </a:rPr>
              <a:t>、</a:t>
            </a:r>
            <a:r>
              <a:rPr lang="ja-JP" altLang="en-US" sz="2000" u="sng" dirty="0">
                <a:solidFill>
                  <a:srgbClr val="FF0000"/>
                </a:solidFill>
                <a:latin typeface="ＭＳ ゴシック" panose="020B0609070205080204" pitchFamily="49" charset="-128"/>
                <a:ea typeface="ＭＳ ゴシック" panose="020B0609070205080204" pitchFamily="49" charset="-128"/>
              </a:rPr>
              <a:t>真摯に耳・目・心を用いて聴くこと</a:t>
            </a:r>
            <a:r>
              <a:rPr lang="ja-JP" altLang="en-US" sz="2000" dirty="0">
                <a:solidFill>
                  <a:srgbClr val="FF0000"/>
                </a:solidFill>
                <a:latin typeface="ＭＳ ゴシック" panose="020B0609070205080204" pitchFamily="49" charset="-128"/>
                <a:ea typeface="ＭＳ ゴシック" panose="020B0609070205080204" pitchFamily="49" charset="-128"/>
              </a:rPr>
              <a:t>。 </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a:p>
            <a:pPr marL="288000" indent="-648000" algn="just"/>
            <a:endParaRPr lang="en-US" altLang="ja-JP" sz="800" dirty="0">
              <a:latin typeface="ＭＳ ゴシック" panose="020B0609070205080204" pitchFamily="49" charset="-128"/>
              <a:ea typeface="ＭＳ ゴシック" panose="020B0609070205080204" pitchFamily="49" charset="-128"/>
            </a:endParaRPr>
          </a:p>
          <a:p>
            <a:pPr algn="just"/>
            <a:r>
              <a:rPr lang="ja-JP" altLang="en-US" sz="2400" b="1" dirty="0">
                <a:latin typeface="ＭＳ ゴシック" panose="020B0609070205080204" pitchFamily="49" charset="-128"/>
                <a:ea typeface="ＭＳ ゴシック" panose="020B0609070205080204" pitchFamily="49" charset="-128"/>
              </a:rPr>
              <a:t>○　受容</a:t>
            </a:r>
            <a:endParaRPr lang="en-US" altLang="ja-JP" sz="2400" b="1" dirty="0">
              <a:latin typeface="ＭＳ ゴシック" panose="020B0609070205080204" pitchFamily="49" charset="-128"/>
              <a:ea typeface="ＭＳ ゴシック" panose="020B0609070205080204" pitchFamily="49" charset="-128"/>
            </a:endParaRPr>
          </a:p>
          <a:p>
            <a:pPr marL="288000" indent="-457200" algn="just"/>
            <a:r>
              <a:rPr lang="ja-JP" altLang="en-US" sz="2000" dirty="0">
                <a:latin typeface="ＭＳ ゴシック" panose="020B0609070205080204" pitchFamily="49" charset="-128"/>
                <a:ea typeface="ＭＳ ゴシック" panose="020B0609070205080204" pitchFamily="49" charset="-128"/>
              </a:rPr>
              <a:t>　・相手の存在を認め</a:t>
            </a:r>
            <a:r>
              <a:rPr lang="ja-JP" altLang="en-US" sz="2000" dirty="0" smtClean="0">
                <a:latin typeface="ＭＳ ゴシック" panose="020B0609070205080204" pitchFamily="49" charset="-128"/>
                <a:ea typeface="ＭＳ ゴシック" panose="020B0609070205080204" pitchFamily="49" charset="-128"/>
              </a:rPr>
              <a:t>、言っている</a:t>
            </a:r>
            <a:r>
              <a:rPr lang="ja-JP" altLang="en-US" sz="2000" dirty="0">
                <a:latin typeface="ＭＳ ゴシック" panose="020B0609070205080204" pitchFamily="49" charset="-128"/>
                <a:ea typeface="ＭＳ ゴシック" panose="020B0609070205080204" pitchFamily="49" charset="-128"/>
              </a:rPr>
              <a:t>ことについて先入観等を一度脇に置いて、相談者の相談内容や要望等が、相談を受けた人が理解できないものであったとしても、</a:t>
            </a:r>
            <a:r>
              <a:rPr lang="ja-JP" altLang="en-US" sz="2000" u="sng" dirty="0">
                <a:solidFill>
                  <a:srgbClr val="FF0000"/>
                </a:solidFill>
                <a:latin typeface="ＭＳ ゴシック" panose="020B0609070205080204" pitchFamily="49" charset="-128"/>
                <a:ea typeface="ＭＳ ゴシック" panose="020B0609070205080204" pitchFamily="49" charset="-128"/>
              </a:rPr>
              <a:t>まずは批判や意見をせずに受け止めること</a:t>
            </a:r>
            <a:r>
              <a:rPr lang="ja-JP" altLang="en-US" sz="2000" dirty="0">
                <a:solidFill>
                  <a:srgbClr val="0000FF"/>
                </a:solidFill>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 </a:t>
            </a:r>
            <a:endParaRPr lang="en-US" altLang="ja-JP" sz="2000" dirty="0">
              <a:latin typeface="ＭＳ ゴシック" panose="020B0609070205080204" pitchFamily="49" charset="-128"/>
              <a:ea typeface="ＭＳ ゴシック" panose="020B0609070205080204" pitchFamily="49" charset="-128"/>
            </a:endParaRPr>
          </a:p>
          <a:p>
            <a:pPr algn="just"/>
            <a:endParaRPr lang="en-US" altLang="ja-JP" sz="800" dirty="0">
              <a:latin typeface="ＭＳ ゴシック" panose="020B0609070205080204" pitchFamily="49" charset="-128"/>
              <a:ea typeface="ＭＳ ゴシック" panose="020B0609070205080204" pitchFamily="49" charset="-128"/>
            </a:endParaRPr>
          </a:p>
          <a:p>
            <a:pPr algn="just"/>
            <a:r>
              <a:rPr lang="ja-JP" altLang="en-US" sz="2400" b="1" dirty="0">
                <a:latin typeface="ＭＳ ゴシック" panose="020B0609070205080204" pitchFamily="49" charset="-128"/>
                <a:ea typeface="ＭＳ ゴシック" panose="020B0609070205080204" pitchFamily="49" charset="-128"/>
              </a:rPr>
              <a:t>○　共感</a:t>
            </a:r>
            <a:endParaRPr lang="en-US" altLang="ja-JP" sz="2400" b="1" dirty="0">
              <a:latin typeface="ＭＳ ゴシック" panose="020B0609070205080204" pitchFamily="49" charset="-128"/>
              <a:ea typeface="ＭＳ ゴシック" panose="020B0609070205080204" pitchFamily="49" charset="-128"/>
            </a:endParaRPr>
          </a:p>
          <a:p>
            <a:pPr marL="288000" indent="-457200" algn="just"/>
            <a:r>
              <a:rPr lang="ja-JP" altLang="en-US" sz="2000" dirty="0">
                <a:latin typeface="ＭＳ ゴシック" panose="020B0609070205080204" pitchFamily="49" charset="-128"/>
                <a:ea typeface="ＭＳ ゴシック" panose="020B0609070205080204" pitchFamily="49" charset="-128"/>
              </a:rPr>
              <a:t>　・話を聴いた上で、</a:t>
            </a:r>
            <a:r>
              <a:rPr lang="ja-JP" altLang="en-US" sz="2000" u="sng" dirty="0">
                <a:solidFill>
                  <a:srgbClr val="FF0000"/>
                </a:solidFill>
                <a:latin typeface="ＭＳ ゴシック" panose="020B0609070205080204" pitchFamily="49" charset="-128"/>
                <a:ea typeface="ＭＳ ゴシック" panose="020B0609070205080204" pitchFamily="49" charset="-128"/>
              </a:rPr>
              <a:t>相手の立場になって</a:t>
            </a:r>
            <a:r>
              <a:rPr lang="ja-JP" altLang="en-US" sz="2000" dirty="0">
                <a:latin typeface="ＭＳ ゴシック" panose="020B0609070205080204" pitchFamily="49" charset="-128"/>
                <a:ea typeface="ＭＳ ゴシック" panose="020B0609070205080204" pitchFamily="49" charset="-128"/>
              </a:rPr>
              <a:t>、その気持ちと相談するに至った背景（事情・心情等）やニーズを理解し共有すること。</a:t>
            </a:r>
          </a:p>
        </p:txBody>
      </p:sp>
      <p:sp>
        <p:nvSpPr>
          <p:cNvPr id="6" name="テキスト ボックス 5">
            <a:extLst>
              <a:ext uri="{FF2B5EF4-FFF2-40B4-BE49-F238E27FC236}">
                <a16:creationId xmlns:a16="http://schemas.microsoft.com/office/drawing/2014/main" id="{C46A0454-306E-E43C-10AA-5ABED4D341E5}"/>
              </a:ext>
            </a:extLst>
          </p:cNvPr>
          <p:cNvSpPr txBox="1"/>
          <p:nvPr/>
        </p:nvSpPr>
        <p:spPr>
          <a:xfrm>
            <a:off x="-441251" y="6261799"/>
            <a:ext cx="9505507" cy="307777"/>
          </a:xfrm>
          <a:prstGeom prst="rect">
            <a:avLst/>
          </a:prstGeom>
          <a:noFill/>
        </p:spPr>
        <p:txBody>
          <a:bodyPr wrap="square">
            <a:spAutoFit/>
          </a:bodyPr>
          <a:lstStyle/>
          <a:p>
            <a:pPr algn="r"/>
            <a:r>
              <a:rPr lang="ja-JP" altLang="en-US" sz="1400" spc="-80" dirty="0">
                <a:latin typeface="ＭＳ ゴシック" panose="020B0609070205080204" pitchFamily="49" charset="-128"/>
                <a:ea typeface="ＭＳ ゴシック" panose="020B0609070205080204" pitchFamily="49" charset="-128"/>
              </a:rPr>
              <a:t>「学校問題解決のための手引 ～保護者との対話を生かすために～」令和４年</a:t>
            </a:r>
            <a:r>
              <a:rPr lang="ja-JP" altLang="en-US" sz="1400" spc="-80" dirty="0" smtClean="0">
                <a:latin typeface="ＭＳ ゴシック" panose="020B0609070205080204" pitchFamily="49" charset="-128"/>
                <a:ea typeface="ＭＳ ゴシック" panose="020B0609070205080204" pitchFamily="49" charset="-128"/>
              </a:rPr>
              <a:t>３月改訂（</a:t>
            </a:r>
            <a:r>
              <a:rPr lang="ja-JP" altLang="en-US" sz="1400" spc="-80" dirty="0">
                <a:latin typeface="ＭＳ ゴシック" panose="020B0609070205080204" pitchFamily="49" charset="-128"/>
                <a:ea typeface="ＭＳ ゴシック" panose="020B0609070205080204" pitchFamily="49" charset="-128"/>
              </a:rPr>
              <a:t>東京都教育相談センター） </a:t>
            </a:r>
          </a:p>
        </p:txBody>
      </p:sp>
      <p:sp>
        <p:nvSpPr>
          <p:cNvPr id="8" name="スライド番号プレースホルダー 1"/>
          <p:cNvSpPr>
            <a:spLocks noGrp="1"/>
          </p:cNvSpPr>
          <p:nvPr>
            <p:ph type="sldNum" sz="quarter" idx="12"/>
          </p:nvPr>
        </p:nvSpPr>
        <p:spPr>
          <a:xfrm>
            <a:off x="7006856" y="6432312"/>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５</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8814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CB6B-75D5-E515-299E-2F9A5C4DD5D0}"/>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57B05F4-97BB-6F71-A56C-65442A0661C7}"/>
              </a:ext>
            </a:extLst>
          </p:cNvPr>
          <p:cNvSpPr txBox="1"/>
          <p:nvPr/>
        </p:nvSpPr>
        <p:spPr>
          <a:xfrm>
            <a:off x="466212" y="1379982"/>
            <a:ext cx="8269143" cy="4708981"/>
          </a:xfrm>
          <a:prstGeom prst="rect">
            <a:avLst/>
          </a:prstGeom>
          <a:solidFill>
            <a:srgbClr val="E7F9FF"/>
          </a:solidFill>
          <a:ln>
            <a:solidFill>
              <a:schemeClr val="accent1"/>
            </a:solidFill>
          </a:ln>
        </p:spPr>
        <p:txBody>
          <a:bodyPr wrap="square">
            <a:spAutoFit/>
          </a:bodyPr>
          <a:lstStyle/>
          <a:p>
            <a:r>
              <a:rPr lang="ja-JP" altLang="en-US" sz="2000" dirty="0">
                <a:latin typeface="HG丸ｺﾞｼｯｸM-PRO" panose="020F0600000000000000" pitchFamily="50" charset="-128"/>
                <a:ea typeface="HG丸ｺﾞｼｯｸM-PRO" panose="020F0600000000000000" pitchFamily="50" charset="-128"/>
              </a:rPr>
              <a:t>＜例＞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solidFill>
                  <a:srgbClr val="0000FF"/>
                </a:solidFill>
                <a:latin typeface="HG丸ｺﾞｼｯｸM-PRO" panose="020F0600000000000000" pitchFamily="50" charset="-128"/>
                <a:ea typeface="HG丸ｺﾞｼｯｸM-PRO" panose="020F0600000000000000" pitchFamily="50" charset="-128"/>
              </a:rPr>
              <a:t>　</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「保護者は、</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わが子の財布が盗まれた</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と感じて</a:t>
            </a:r>
            <a:r>
              <a:rPr lang="ja-JP" altLang="en-US" sz="2000" dirty="0" smtClean="0">
                <a:latin typeface="HG丸ｺﾞｼｯｸM-PRO" panose="020F0600000000000000" pitchFamily="50" charset="-128"/>
                <a:ea typeface="HG丸ｺﾞｼｯｸM-PRO" panose="020F0600000000000000" pitchFamily="50" charset="-128"/>
              </a:rPr>
              <a:t>いる。」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という、</a:t>
            </a:r>
            <a:r>
              <a:rPr lang="ja-JP" altLang="en-US" sz="2000" b="1" u="sng" dirty="0">
                <a:solidFill>
                  <a:srgbClr val="FF0000"/>
                </a:solidFill>
                <a:latin typeface="HG丸ｺﾞｼｯｸM-PRO" panose="020F0600000000000000" pitchFamily="50" charset="-128"/>
                <a:ea typeface="HG丸ｺﾞｼｯｸM-PRO" panose="020F0600000000000000" pitchFamily="50" charset="-128"/>
              </a:rPr>
              <a:t>心理的事実を受容する</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“盗まれたのか、置き忘れたのか、落としたのか、カバンに</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入っていたのか“という、</a:t>
            </a:r>
            <a:r>
              <a:rPr lang="ja-JP" altLang="en-US" sz="2000" b="1" u="sng" dirty="0">
                <a:solidFill>
                  <a:srgbClr val="FF0000"/>
                </a:solidFill>
                <a:latin typeface="HG丸ｺﾞｼｯｸM-PRO" panose="020F0600000000000000" pitchFamily="50" charset="-128"/>
                <a:ea typeface="HG丸ｺﾞｼｯｸM-PRO" panose="020F0600000000000000" pitchFamily="50" charset="-128"/>
              </a:rPr>
              <a:t>客観的事実を吟味する</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F6596EA1-E1FE-4A01-F356-0C511E2D8445}"/>
              </a:ext>
            </a:extLst>
          </p:cNvPr>
          <p:cNvSpPr txBox="1"/>
          <p:nvPr/>
        </p:nvSpPr>
        <p:spPr>
          <a:xfrm>
            <a:off x="824732" y="6126855"/>
            <a:ext cx="7910623" cy="523220"/>
          </a:xfrm>
          <a:prstGeom prst="rect">
            <a:avLst/>
          </a:prstGeom>
          <a:noFill/>
        </p:spPr>
        <p:txBody>
          <a:bodyPr wrap="square">
            <a:spAutoFit/>
          </a:bodyPr>
          <a:lstStyle/>
          <a:p>
            <a:pPr algn="r"/>
            <a:r>
              <a:rPr lang="ja-JP" altLang="en-US" sz="1400" dirty="0">
                <a:latin typeface="ＭＳ ゴシック" panose="020B0609070205080204" pitchFamily="49" charset="-128"/>
                <a:ea typeface="ＭＳ ゴシック" panose="020B0609070205080204" pitchFamily="49" charset="-128"/>
              </a:rPr>
              <a:t>「コーチングのスキルと活用</a:t>
            </a:r>
            <a:r>
              <a:rPr lang="en-US" altLang="ja-JP" sz="1400" dirty="0">
                <a:latin typeface="ＭＳ ゴシック" panose="020B0609070205080204" pitchFamily="49" charset="-128"/>
                <a:ea typeface="ＭＳ ゴシック" panose="020B0609070205080204" pitchFamily="49" charset="-128"/>
              </a:rPr>
              <a:t>Ⅳ </a:t>
            </a:r>
            <a:r>
              <a:rPr lang="ja-JP" altLang="en-US" sz="1400" dirty="0">
                <a:latin typeface="ＭＳ ゴシック" panose="020B0609070205080204" pitchFamily="49" charset="-128"/>
                <a:ea typeface="ＭＳ ゴシック" panose="020B0609070205080204" pitchFamily="49" charset="-128"/>
              </a:rPr>
              <a:t>～円滑な保護者対応に生かす</a:t>
            </a:r>
            <a:r>
              <a:rPr lang="ja-JP" altLang="en-US" sz="1400" dirty="0" smtClean="0">
                <a:latin typeface="ＭＳ ゴシック" panose="020B0609070205080204" pitchFamily="49" charset="-128"/>
                <a:ea typeface="ＭＳ ゴシック" panose="020B0609070205080204" pitchFamily="49" charset="-128"/>
              </a:rPr>
              <a:t>～ＮＩＴＳ」</a:t>
            </a:r>
            <a:r>
              <a:rPr lang="ja-JP" altLang="en-US" sz="1400" dirty="0">
                <a:latin typeface="ＭＳ ゴシック" panose="020B0609070205080204" pitchFamily="49" charset="-128"/>
                <a:ea typeface="ＭＳ ゴシック" panose="020B0609070205080204" pitchFamily="49" charset="-128"/>
              </a:rPr>
              <a:t>令和２年３月　</a:t>
            </a:r>
            <a:endParaRPr lang="en-US" altLang="ja-JP" sz="1400" dirty="0">
              <a:latin typeface="ＭＳ ゴシック" panose="020B0609070205080204" pitchFamily="49" charset="-128"/>
              <a:ea typeface="ＭＳ ゴシック" panose="020B0609070205080204" pitchFamily="49" charset="-128"/>
            </a:endParaRPr>
          </a:p>
          <a:p>
            <a:pPr algn="r"/>
            <a:r>
              <a:rPr lang="ja-JP" altLang="en-US" sz="1400" dirty="0">
                <a:latin typeface="ＭＳ ゴシック" panose="020B0609070205080204" pitchFamily="49" charset="-128"/>
                <a:ea typeface="ＭＳ ゴシック" panose="020B0609070205080204" pitchFamily="49" charset="-128"/>
              </a:rPr>
              <a:t>（別府大学教授 佐藤 敬子）</a:t>
            </a:r>
          </a:p>
        </p:txBody>
      </p:sp>
      <p:pic>
        <p:nvPicPr>
          <p:cNvPr id="3074" name="Picture 2" descr="辛い表情の女性のイラスト（5段階）">
            <a:extLst>
              <a:ext uri="{FF2B5EF4-FFF2-40B4-BE49-F238E27FC236}">
                <a16:creationId xmlns:a16="http://schemas.microsoft.com/office/drawing/2014/main" id="{3B0085D4-BF43-E0EC-2983-4892FF8EE7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2792" y="1602506"/>
            <a:ext cx="670412" cy="97443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7C75053B-7B19-6467-9927-5B1856355428}"/>
              </a:ext>
            </a:extLst>
          </p:cNvPr>
          <p:cNvSpPr txBox="1"/>
          <p:nvPr/>
        </p:nvSpPr>
        <p:spPr>
          <a:xfrm>
            <a:off x="824732" y="1821959"/>
            <a:ext cx="6271215" cy="974435"/>
          </a:xfrm>
          <a:prstGeom prst="roundRect">
            <a:avLst/>
          </a:prstGeom>
          <a:solidFill>
            <a:srgbClr val="FEFFC9"/>
          </a:solidFill>
          <a:ln>
            <a:solidFill>
              <a:srgbClr val="0000FF"/>
            </a:solidFill>
          </a:ln>
        </p:spPr>
        <p:txBody>
          <a:bodyPr wrap="square" anchor="ctr">
            <a:noAutofit/>
          </a:bodyPr>
          <a:lstStyle/>
          <a:p>
            <a:pPr>
              <a:lnSpc>
                <a:spcPct val="130000"/>
              </a:lnSpc>
            </a:pPr>
            <a:r>
              <a:rPr lang="ja-JP" altLang="en-US" dirty="0">
                <a:latin typeface="HG丸ｺﾞｼｯｸM-PRO" panose="020F0600000000000000" pitchFamily="50" charset="-128"/>
                <a:ea typeface="HG丸ｺﾞｼｯｸM-PRO" panose="020F0600000000000000" pitchFamily="50" charset="-128"/>
              </a:rPr>
              <a:t>保護者：「先生、うちの子の財布が盗まれたん</a:t>
            </a:r>
            <a:r>
              <a:rPr lang="ja-JP" altLang="en-US" dirty="0" smtClean="0">
                <a:latin typeface="HG丸ｺﾞｼｯｸM-PRO" panose="020F0600000000000000" pitchFamily="50" charset="-128"/>
                <a:ea typeface="HG丸ｺﾞｼｯｸM-PRO" panose="020F0600000000000000" pitchFamily="50" charset="-128"/>
              </a:rPr>
              <a:t>です。」 </a:t>
            </a:r>
            <a:endParaRPr lang="en-US" altLang="ja-JP" dirty="0">
              <a:latin typeface="HG丸ｺﾞｼｯｸM-PRO" panose="020F0600000000000000" pitchFamily="50" charset="-128"/>
              <a:ea typeface="HG丸ｺﾞｼｯｸM-PRO" panose="020F0600000000000000" pitchFamily="50" charset="-128"/>
            </a:endParaRPr>
          </a:p>
          <a:p>
            <a:pPr>
              <a:lnSpc>
                <a:spcPct val="130000"/>
              </a:lnSpc>
            </a:pPr>
            <a:r>
              <a:rPr lang="ja-JP" altLang="en-US" dirty="0">
                <a:latin typeface="HG丸ｺﾞｼｯｸM-PRO" panose="020F0600000000000000" pitchFamily="50" charset="-128"/>
                <a:ea typeface="HG丸ｺﾞｼｯｸM-PRO" panose="020F0600000000000000" pitchFamily="50" charset="-128"/>
              </a:rPr>
              <a:t>先　生：「ほんとうですか？勘違いではないんですか？」</a:t>
            </a:r>
            <a:endParaRPr lang="en-US" altLang="ja-JP" dirty="0">
              <a:latin typeface="HG丸ｺﾞｼｯｸM-PRO" panose="020F0600000000000000" pitchFamily="50" charset="-128"/>
              <a:ea typeface="HG丸ｺﾞｼｯｸM-PRO" panose="020F0600000000000000" pitchFamily="50" charset="-128"/>
            </a:endParaRPr>
          </a:p>
        </p:txBody>
      </p:sp>
      <p:sp>
        <p:nvSpPr>
          <p:cNvPr id="6" name="乗算記号 5">
            <a:extLst>
              <a:ext uri="{FF2B5EF4-FFF2-40B4-BE49-F238E27FC236}">
                <a16:creationId xmlns:a16="http://schemas.microsoft.com/office/drawing/2014/main" id="{765A94F8-2065-C70B-616A-30FCB3108CCB}"/>
              </a:ext>
            </a:extLst>
          </p:cNvPr>
          <p:cNvSpPr>
            <a:spLocks noChangeAspect="1"/>
          </p:cNvSpPr>
          <p:nvPr/>
        </p:nvSpPr>
        <p:spPr>
          <a:xfrm>
            <a:off x="6771548" y="2168771"/>
            <a:ext cx="666895" cy="712614"/>
          </a:xfrm>
          <a:prstGeom prst="mathMultiply">
            <a:avLst>
              <a:gd name="adj1" fmla="val 1315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descr="女性会社員の表情イラスト「疑問」">
            <a:extLst>
              <a:ext uri="{FF2B5EF4-FFF2-40B4-BE49-F238E27FC236}">
                <a16:creationId xmlns:a16="http://schemas.microsoft.com/office/drawing/2014/main" id="{6C714A7D-9867-6D4E-38C2-F58C45FF3D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6534" y="2063223"/>
            <a:ext cx="691254" cy="91940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0A004D88-4D31-CA0E-A7B1-F099966E8DCB}"/>
              </a:ext>
            </a:extLst>
          </p:cNvPr>
          <p:cNvSpPr txBox="1"/>
          <p:nvPr/>
        </p:nvSpPr>
        <p:spPr>
          <a:xfrm>
            <a:off x="824732" y="3259518"/>
            <a:ext cx="7118471" cy="783193"/>
          </a:xfrm>
          <a:prstGeom prst="roundRect">
            <a:avLst/>
          </a:prstGeom>
          <a:solidFill>
            <a:srgbClr val="FEFFC9"/>
          </a:solidFill>
          <a:ln>
            <a:solidFill>
              <a:srgbClr val="0000FF"/>
            </a:solidFill>
          </a:ln>
        </p:spPr>
        <p:txBody>
          <a:bodyPr wrap="square">
            <a:spAutoFit/>
          </a:bodyPr>
          <a:lstStyle/>
          <a:p>
            <a:pPr marL="900000" indent="-1152000"/>
            <a:r>
              <a:rPr lang="ja-JP" altLang="en-US" sz="2000" b="1" dirty="0">
                <a:latin typeface="HG丸ｺﾞｼｯｸM-PRO" panose="020F0600000000000000" pitchFamily="50" charset="-128"/>
                <a:ea typeface="HG丸ｺﾞｼｯｸM-PRO" panose="020F0600000000000000" pitchFamily="50" charset="-128"/>
              </a:rPr>
              <a:t>先生：「お母さん、それは心配ですね。お財布がないのですね。〇〇さん、困ったでしょう</a:t>
            </a: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a:t>
            </a:r>
            <a:endParaRPr lang="en-US" altLang="ja-JP" sz="2000" b="1" dirty="0">
              <a:latin typeface="HG丸ｺﾞｼｯｸM-PRO" panose="020F0600000000000000" pitchFamily="50" charset="-128"/>
              <a:ea typeface="HG丸ｺﾞｼｯｸM-PRO" panose="020F0600000000000000" pitchFamily="50" charset="-128"/>
            </a:endParaRPr>
          </a:p>
        </p:txBody>
      </p:sp>
      <p:sp>
        <p:nvSpPr>
          <p:cNvPr id="12" name="円: 塗りつぶしなし 11">
            <a:extLst>
              <a:ext uri="{FF2B5EF4-FFF2-40B4-BE49-F238E27FC236}">
                <a16:creationId xmlns:a16="http://schemas.microsoft.com/office/drawing/2014/main" id="{786FA8C2-A40E-4682-6733-F078BCEB4759}"/>
              </a:ext>
            </a:extLst>
          </p:cNvPr>
          <p:cNvSpPr>
            <a:spLocks noChangeAspect="1"/>
          </p:cNvSpPr>
          <p:nvPr/>
        </p:nvSpPr>
        <p:spPr>
          <a:xfrm>
            <a:off x="7849347" y="3393664"/>
            <a:ext cx="670412" cy="670412"/>
          </a:xfrm>
          <a:prstGeom prst="donut">
            <a:avLst>
              <a:gd name="adj" fmla="val 1423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078" name="Picture 6" descr="女性会社員の表情イラスト「考え・悩み」">
            <a:extLst>
              <a:ext uri="{FF2B5EF4-FFF2-40B4-BE49-F238E27FC236}">
                <a16:creationId xmlns:a16="http://schemas.microsoft.com/office/drawing/2014/main" id="{FFB87338-62F0-09F7-6170-F8EB737053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091" y="4987999"/>
            <a:ext cx="801714" cy="106631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3D9D8C6F-1B83-B14C-FC99-74D35FA85765}"/>
              </a:ext>
            </a:extLst>
          </p:cNvPr>
          <p:cNvSpPr txBox="1"/>
          <p:nvPr/>
        </p:nvSpPr>
        <p:spPr>
          <a:xfrm>
            <a:off x="172528" y="411170"/>
            <a:ext cx="3000163" cy="523220"/>
          </a:xfrm>
          <a:prstGeom prst="rect">
            <a:avLst/>
          </a:prstGeom>
          <a:noFill/>
        </p:spPr>
        <p:txBody>
          <a:bodyPr wrap="square">
            <a:spAutoFit/>
          </a:bodyPr>
          <a:lstStyle/>
          <a:p>
            <a:r>
              <a:rPr lang="en-US" altLang="ja-JP" sz="2800" dirty="0">
                <a:latin typeface="ＭＳ ゴシック" panose="020B0609070205080204" pitchFamily="49" charset="-128"/>
                <a:ea typeface="ＭＳ ゴシック" panose="020B0609070205080204" pitchFamily="49" charset="-128"/>
              </a:rPr>
              <a:t> (2) </a:t>
            </a:r>
            <a:r>
              <a:rPr lang="ja-JP" altLang="en-US" sz="2800" dirty="0">
                <a:latin typeface="ＭＳ ゴシック" panose="020B0609070205080204" pitchFamily="49" charset="-128"/>
                <a:ea typeface="ＭＳ ゴシック" panose="020B0609070205080204" pitchFamily="49" charset="-128"/>
              </a:rPr>
              <a:t>話</a:t>
            </a:r>
            <a:r>
              <a:rPr lang="ja-JP" altLang="en-US" sz="2800" dirty="0" smtClean="0">
                <a:latin typeface="ＭＳ ゴシック" panose="020B0609070205080204" pitchFamily="49" charset="-128"/>
                <a:ea typeface="ＭＳ ゴシック" panose="020B0609070205080204" pitchFamily="49" charset="-128"/>
              </a:rPr>
              <a:t>の聴き方</a:t>
            </a:r>
            <a:endParaRPr lang="ja-JP" altLang="en-US" sz="28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98264AD7-334C-BE18-131A-64EE93709538}"/>
              </a:ext>
            </a:extLst>
          </p:cNvPr>
          <p:cNvSpPr txBox="1"/>
          <p:nvPr/>
        </p:nvSpPr>
        <p:spPr>
          <a:xfrm>
            <a:off x="744716" y="876678"/>
            <a:ext cx="6271215" cy="461665"/>
          </a:xfrm>
          <a:prstGeom prst="rect">
            <a:avLst/>
          </a:prstGeom>
          <a:noFill/>
        </p:spPr>
        <p:txBody>
          <a:bodyPr wrap="square">
            <a:spAutoFit/>
          </a:bodyPr>
          <a:lstStyle/>
          <a:p>
            <a:r>
              <a:rPr lang="ja-JP" altLang="en-US" sz="2400" dirty="0">
                <a:latin typeface="ＭＳ ゴシック" panose="020B0609070205080204" pitchFamily="49" charset="-128"/>
                <a:ea typeface="ＭＳ ゴシック" panose="020B0609070205080204" pitchFamily="49" charset="-128"/>
              </a:rPr>
              <a:t>イ　心理的事実の受容と客観的事実の吟味</a:t>
            </a:r>
          </a:p>
        </p:txBody>
      </p:sp>
      <p:sp>
        <p:nvSpPr>
          <p:cNvPr id="13" name="二等辺三角形 12">
            <a:extLst>
              <a:ext uri="{FF2B5EF4-FFF2-40B4-BE49-F238E27FC236}">
                <a16:creationId xmlns:a16="http://schemas.microsoft.com/office/drawing/2014/main" id="{8A31833A-3E47-57E1-55AE-1E41AAB40C6D}"/>
              </a:ext>
            </a:extLst>
          </p:cNvPr>
          <p:cNvSpPr/>
          <p:nvPr/>
        </p:nvSpPr>
        <p:spPr>
          <a:xfrm flipV="1">
            <a:off x="4041648" y="2927252"/>
            <a:ext cx="1060704" cy="218941"/>
          </a:xfrm>
          <a:prstGeom prst="triangl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5" name="スライド番号プレースホルダー 1"/>
          <p:cNvSpPr>
            <a:spLocks noGrp="1"/>
          </p:cNvSpPr>
          <p:nvPr>
            <p:ph type="sldNum" sz="quarter" idx="12"/>
          </p:nvPr>
        </p:nvSpPr>
        <p:spPr>
          <a:xfrm>
            <a:off x="6964691" y="6375758"/>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６</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3682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E9A20-9A74-0076-5EB0-AD9E6C07B73D}"/>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42A068E-9A76-3F89-5D05-140388F18BD2}"/>
              </a:ext>
            </a:extLst>
          </p:cNvPr>
          <p:cNvSpPr txBox="1"/>
          <p:nvPr/>
        </p:nvSpPr>
        <p:spPr>
          <a:xfrm>
            <a:off x="592452" y="749712"/>
            <a:ext cx="7959097" cy="1872000"/>
          </a:xfrm>
          <a:prstGeom prst="roundRect">
            <a:avLst>
              <a:gd name="adj" fmla="val 4720"/>
            </a:avLst>
          </a:prstGeom>
          <a:solidFill>
            <a:srgbClr val="FEFFC9"/>
          </a:solidFill>
          <a:ln>
            <a:solidFill>
              <a:schemeClr val="accent1"/>
            </a:solidFill>
          </a:ln>
        </p:spPr>
        <p:txBody>
          <a:bodyPr wrap="square">
            <a:noAutofit/>
          </a:bodyPr>
          <a:lstStyle/>
          <a:p>
            <a:pPr>
              <a:lnSpc>
                <a:spcPct val="120000"/>
              </a:lnSpc>
            </a:pPr>
            <a:r>
              <a:rPr lang="ja-JP" altLang="en-US" sz="2400" dirty="0">
                <a:latin typeface="ＭＳ ゴシック" panose="020B0609070205080204" pitchFamily="49" charset="-128"/>
                <a:ea typeface="ＭＳ ゴシック" panose="020B0609070205080204" pitchFamily="49" charset="-128"/>
              </a:rPr>
              <a:t>○　</a:t>
            </a:r>
            <a:r>
              <a:rPr lang="ja-JP" altLang="en-US" sz="2400" dirty="0">
                <a:solidFill>
                  <a:srgbClr val="FF0000"/>
                </a:solidFill>
                <a:latin typeface="ＭＳ ゴシック" panose="020B0609070205080204" pitchFamily="49" charset="-128"/>
                <a:ea typeface="ＭＳ ゴシック" panose="020B0609070205080204" pitchFamily="49" charset="-128"/>
              </a:rPr>
              <a:t>心理的事実には、最初に謝罪</a:t>
            </a:r>
            <a:r>
              <a:rPr lang="ja-JP" altLang="en-US" sz="2400" dirty="0">
                <a:latin typeface="ＭＳ ゴシック" panose="020B0609070205080204" pitchFamily="49" charset="-128"/>
                <a:ea typeface="ＭＳ ゴシック" panose="020B0609070205080204" pitchFamily="49" charset="-128"/>
              </a:rPr>
              <a:t> </a:t>
            </a:r>
            <a:endParaRPr lang="en-US" altLang="ja-JP" sz="2400" dirty="0">
              <a:latin typeface="ＭＳ ゴシック" panose="020B0609070205080204" pitchFamily="49" charset="-128"/>
              <a:ea typeface="ＭＳ ゴシック" panose="020B0609070205080204" pitchFamily="49" charset="-128"/>
            </a:endParaRPr>
          </a:p>
          <a:p>
            <a:pPr>
              <a:lnSpc>
                <a:spcPct val="120000"/>
              </a:lnSpc>
            </a:pPr>
            <a:r>
              <a:rPr lang="ja-JP" altLang="en-US" sz="2000" dirty="0">
                <a:latin typeface="HG丸ｺﾞｼｯｸM-PRO" panose="020F0600000000000000" pitchFamily="50" charset="-128"/>
                <a:ea typeface="HG丸ｺﾞｼｯｸM-PRO" panose="020F0600000000000000" pitchFamily="50" charset="-128"/>
              </a:rPr>
              <a:t>　「そのような気持ちにさせてしまい申し訳ございません。」 </a:t>
            </a:r>
            <a:endParaRPr lang="en-US" altLang="ja-JP" sz="2000" dirty="0">
              <a:latin typeface="HG丸ｺﾞｼｯｸM-PRO" panose="020F0600000000000000" pitchFamily="50" charset="-128"/>
              <a:ea typeface="HG丸ｺﾞｼｯｸM-PRO" panose="020F0600000000000000" pitchFamily="50" charset="-128"/>
            </a:endParaRPr>
          </a:p>
          <a:p>
            <a:pPr>
              <a:lnSpc>
                <a:spcPct val="120000"/>
              </a:lnSpc>
            </a:pPr>
            <a:r>
              <a:rPr lang="ja-JP" altLang="en-US" sz="700" dirty="0">
                <a:latin typeface="HG丸ｺﾞｼｯｸM-PRO" panose="020F0600000000000000" pitchFamily="50" charset="-128"/>
                <a:ea typeface="HG丸ｺﾞｼｯｸM-PRO" panose="020F0600000000000000" pitchFamily="50" charset="-128"/>
              </a:rPr>
              <a:t>　　</a:t>
            </a:r>
            <a:endParaRPr lang="en-US" altLang="ja-JP" sz="700" dirty="0">
              <a:latin typeface="HG丸ｺﾞｼｯｸM-PRO" panose="020F0600000000000000" pitchFamily="50" charset="-128"/>
              <a:ea typeface="HG丸ｺﾞｼｯｸM-PRO" panose="020F0600000000000000" pitchFamily="50" charset="-128"/>
            </a:endParaRPr>
          </a:p>
          <a:p>
            <a:pPr>
              <a:lnSpc>
                <a:spcPct val="120000"/>
              </a:lnSpc>
            </a:pPr>
            <a:r>
              <a:rPr lang="ja-JP" altLang="en-US" sz="2400" dirty="0">
                <a:latin typeface="ＭＳ ゴシック" panose="020B0609070205080204" pitchFamily="49" charset="-128"/>
                <a:ea typeface="ＭＳ ゴシック" panose="020B0609070205080204" pitchFamily="49" charset="-128"/>
              </a:rPr>
              <a:t>○　</a:t>
            </a:r>
            <a:r>
              <a:rPr lang="ja-JP" altLang="en-US" sz="2400" dirty="0">
                <a:solidFill>
                  <a:srgbClr val="FF0000"/>
                </a:solidFill>
                <a:latin typeface="ＭＳ ゴシック" panose="020B0609070205080204" pitchFamily="49" charset="-128"/>
                <a:ea typeface="ＭＳ ゴシック" panose="020B0609070205080204" pitchFamily="49" charset="-128"/>
              </a:rPr>
              <a:t>客観的事実はきちんと調査</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a:p>
            <a:pPr>
              <a:lnSpc>
                <a:spcPct val="120000"/>
              </a:lnSpc>
            </a:pPr>
            <a:r>
              <a:rPr lang="ja-JP" altLang="en-US" sz="2000" dirty="0">
                <a:latin typeface="HG丸ｺﾞｼｯｸM-PRO" panose="020F0600000000000000" pitchFamily="50" charset="-128"/>
                <a:ea typeface="HG丸ｺﾞｼｯｸM-PRO" panose="020F0600000000000000" pitchFamily="50" charset="-128"/>
              </a:rPr>
              <a:t>　「事実関係についてはお調べしてからお答えします。」</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1E1ECACB-6D2C-59FB-7EEA-6A3A6AE7771C}"/>
              </a:ext>
            </a:extLst>
          </p:cNvPr>
          <p:cNvSpPr txBox="1"/>
          <p:nvPr/>
        </p:nvSpPr>
        <p:spPr>
          <a:xfrm>
            <a:off x="592452" y="3197737"/>
            <a:ext cx="7959097" cy="3177251"/>
          </a:xfrm>
          <a:prstGeom prst="roundRect">
            <a:avLst>
              <a:gd name="adj" fmla="val 1844"/>
            </a:avLst>
          </a:prstGeom>
          <a:solidFill>
            <a:srgbClr val="FEFFC9"/>
          </a:solidFill>
          <a:ln>
            <a:solidFill>
              <a:srgbClr val="0000FF"/>
            </a:solidFill>
          </a:ln>
        </p:spPr>
        <p:txBody>
          <a:bodyPr wrap="square" anchor="ctr" anchorCtr="0">
            <a:noAutofit/>
          </a:bodyPr>
          <a:lstStyle/>
          <a:p>
            <a:r>
              <a:rPr lang="ja-JP" altLang="en-US" sz="2400" dirty="0">
                <a:latin typeface="ＭＳ ゴシック" panose="020B0609070205080204" pitchFamily="49" charset="-128"/>
                <a:ea typeface="ＭＳ ゴシック" panose="020B0609070205080204" pitchFamily="49" charset="-128"/>
              </a:rPr>
              <a:t>○　事実の記録は</a:t>
            </a:r>
            <a:r>
              <a:rPr lang="ja-JP" altLang="en-US" sz="2400" dirty="0">
                <a:solidFill>
                  <a:srgbClr val="FF0000"/>
                </a:solidFill>
                <a:latin typeface="ＭＳ ゴシック" panose="020B0609070205080204" pitchFamily="49" charset="-128"/>
                <a:ea typeface="ＭＳ ゴシック" panose="020B0609070205080204" pitchFamily="49" charset="-128"/>
              </a:rPr>
              <a:t>客観的</a:t>
            </a:r>
            <a:r>
              <a:rPr lang="ja-JP" altLang="en-US" sz="2400" dirty="0">
                <a:latin typeface="ＭＳ ゴシック" panose="020B0609070205080204" pitchFamily="49" charset="-128"/>
                <a:ea typeface="ＭＳ ゴシック" panose="020B0609070205080204" pitchFamily="49" charset="-128"/>
              </a:rPr>
              <a:t>にまとめる。</a:t>
            </a:r>
            <a:endParaRPr lang="en-US" altLang="ja-JP" sz="2400" dirty="0">
              <a:latin typeface="ＭＳ ゴシック" panose="020B0609070205080204" pitchFamily="49" charset="-128"/>
              <a:ea typeface="ＭＳ ゴシック" panose="020B0609070205080204" pitchFamily="49" charset="-128"/>
            </a:endParaRPr>
          </a:p>
          <a:p>
            <a:r>
              <a:rPr lang="en-US" altLang="ja-JP" sz="2400" dirty="0">
                <a:latin typeface="ＭＳ ゴシック" panose="020B0609070205080204" pitchFamily="49" charset="-128"/>
                <a:ea typeface="ＭＳ ゴシック" panose="020B0609070205080204" pitchFamily="49" charset="-128"/>
              </a:rPr>
              <a:t> </a:t>
            </a:r>
          </a:p>
          <a:p>
            <a:endParaRPr lang="en-US" altLang="ja-JP" sz="2400" dirty="0">
              <a:latin typeface="ＭＳ ゴシック" panose="020B0609070205080204" pitchFamily="49" charset="-128"/>
              <a:ea typeface="ＭＳ ゴシック" panose="020B0609070205080204" pitchFamily="49" charset="-128"/>
            </a:endParaRPr>
          </a:p>
          <a:p>
            <a:endParaRPr lang="en-US" altLang="ja-JP" sz="3200" dirty="0">
              <a:latin typeface="ＭＳ ゴシック" panose="020B0609070205080204" pitchFamily="49" charset="-128"/>
              <a:ea typeface="ＭＳ ゴシック" panose="020B0609070205080204" pitchFamily="49" charset="-128"/>
            </a:endParaRPr>
          </a:p>
          <a:p>
            <a:endParaRPr lang="en-US" altLang="ja-JP" sz="2400" dirty="0">
              <a:latin typeface="ＭＳ ゴシック" panose="020B0609070205080204" pitchFamily="49" charset="-128"/>
              <a:ea typeface="ＭＳ ゴシック" panose="020B0609070205080204" pitchFamily="49" charset="-128"/>
            </a:endParaRPr>
          </a:p>
          <a:p>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a:t>
            </a:r>
            <a:r>
              <a:rPr lang="ja-JP" altLang="en-US" sz="2400" dirty="0">
                <a:solidFill>
                  <a:srgbClr val="FF0000"/>
                </a:solidFill>
                <a:latin typeface="ＭＳ ゴシック" panose="020B0609070205080204" pitchFamily="49" charset="-128"/>
                <a:ea typeface="ＭＳ ゴシック" panose="020B0609070205080204" pitchFamily="49" charset="-128"/>
              </a:rPr>
              <a:t>時系列</a:t>
            </a:r>
            <a:r>
              <a:rPr lang="ja-JP" altLang="en-US" sz="2400" dirty="0">
                <a:latin typeface="ＭＳ ゴシック" panose="020B0609070205080204" pitchFamily="49" charset="-128"/>
                <a:ea typeface="ＭＳ ゴシック" panose="020B0609070205080204" pitchFamily="49" charset="-128"/>
              </a:rPr>
              <a:t>で、いつ、だれが、どのような対応をし</a:t>
            </a:r>
            <a:endParaRPr lang="en-US" altLang="ja-JP" sz="2400" dirty="0">
              <a:latin typeface="ＭＳ ゴシック" panose="020B0609070205080204" pitchFamily="49" charset="-128"/>
              <a:ea typeface="ＭＳ ゴシック" panose="020B0609070205080204" pitchFamily="49" charset="-128"/>
            </a:endParaRPr>
          </a:p>
          <a:p>
            <a:r>
              <a:rPr lang="en-US" altLang="ja-JP" sz="2400" dirty="0">
                <a:latin typeface="ＭＳ ゴシック" panose="020B0609070205080204" pitchFamily="49" charset="-128"/>
                <a:ea typeface="ＭＳ ゴシック" panose="020B0609070205080204" pitchFamily="49" charset="-128"/>
              </a:rPr>
              <a:t>  </a:t>
            </a:r>
            <a:r>
              <a:rPr lang="ja-JP" altLang="en-US" sz="2400" dirty="0">
                <a:latin typeface="ＭＳ ゴシック" panose="020B0609070205080204" pitchFamily="49" charset="-128"/>
                <a:ea typeface="ＭＳ ゴシック" panose="020B0609070205080204" pitchFamily="49" charset="-128"/>
              </a:rPr>
              <a:t>たのか等の記録をまとめる。</a:t>
            </a:r>
            <a:endParaRPr lang="en-US" altLang="ja-JP" sz="2800"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18E6F638-5797-0F8B-00A0-6575FD94E2A6}"/>
              </a:ext>
            </a:extLst>
          </p:cNvPr>
          <p:cNvSpPr txBox="1"/>
          <p:nvPr/>
        </p:nvSpPr>
        <p:spPr>
          <a:xfrm>
            <a:off x="964314" y="3740492"/>
            <a:ext cx="7176386" cy="1759456"/>
          </a:xfrm>
          <a:prstGeom prst="rect">
            <a:avLst/>
          </a:prstGeom>
          <a:solidFill>
            <a:srgbClr val="E7F9FF"/>
          </a:solidFill>
          <a:ln>
            <a:solidFill>
              <a:srgbClr val="0000FF"/>
            </a:solidFill>
          </a:ln>
        </p:spPr>
        <p:txBody>
          <a:bodyPr wrap="square">
            <a:spAutoFit/>
          </a:bodyPr>
          <a:lstStyle/>
          <a:p>
            <a:pPr algn="just">
              <a:lnSpc>
                <a:spcPts val="2300"/>
              </a:lnSpc>
            </a:pPr>
            <a:r>
              <a:rPr lang="ja-JP" altLang="en-US" sz="2000" dirty="0">
                <a:latin typeface="HG丸ｺﾞｼｯｸM-PRO" panose="020F0600000000000000" pitchFamily="50" charset="-128"/>
                <a:ea typeface="HG丸ｺﾞｼｯｸM-PRO" panose="020F0600000000000000" pitchFamily="50" charset="-128"/>
              </a:rPr>
              <a:t>＜記入例＞ </a:t>
            </a:r>
            <a:endParaRPr lang="en-US" altLang="ja-JP" sz="2000" dirty="0">
              <a:latin typeface="HG丸ｺﾞｼｯｸM-PRO" panose="020F0600000000000000" pitchFamily="50" charset="-128"/>
              <a:ea typeface="HG丸ｺﾞｼｯｸM-PRO" panose="020F0600000000000000" pitchFamily="50" charset="-128"/>
            </a:endParaRPr>
          </a:p>
          <a:p>
            <a:pPr algn="just">
              <a:lnSpc>
                <a:spcPts val="2300"/>
              </a:lnSpc>
            </a:pPr>
            <a:r>
              <a:rPr lang="ja-JP" altLang="en-US" sz="2000" dirty="0">
                <a:latin typeface="HG丸ｺﾞｼｯｸM-PRO" panose="020F0600000000000000" pitchFamily="50" charset="-128"/>
                <a:ea typeface="HG丸ｺﾞｼｯｸM-PRO" panose="020F0600000000000000" pitchFamily="50" charset="-128"/>
              </a:rPr>
              <a:t>　・保護者が、攻撃的な態度で、暴言を吐きながら、</a:t>
            </a:r>
            <a:endParaRPr lang="en-US" altLang="ja-JP" sz="2000" dirty="0">
              <a:latin typeface="HG丸ｺﾞｼｯｸM-PRO" panose="020F0600000000000000" pitchFamily="50" charset="-128"/>
              <a:ea typeface="HG丸ｺﾞｼｯｸM-PRO" panose="020F0600000000000000" pitchFamily="50" charset="-128"/>
            </a:endParaRPr>
          </a:p>
          <a:p>
            <a:pPr algn="just">
              <a:lnSpc>
                <a:spcPts val="2300"/>
              </a:lnSpc>
            </a:pPr>
            <a:r>
              <a:rPr lang="ja-JP" altLang="en-US" sz="2000" dirty="0">
                <a:latin typeface="HG丸ｺﾞｼｯｸM-PRO" panose="020F0600000000000000" pitchFamily="50" charset="-128"/>
                <a:ea typeface="HG丸ｺﾞｼｯｸM-PRO" panose="020F0600000000000000" pitchFamily="50" charset="-128"/>
              </a:rPr>
              <a:t>　　職員室に乗り込んできた。</a:t>
            </a:r>
            <a:endParaRPr lang="en-US" altLang="ja-JP" sz="2000" dirty="0">
              <a:latin typeface="HG丸ｺﾞｼｯｸM-PRO" panose="020F0600000000000000" pitchFamily="50" charset="-128"/>
              <a:ea typeface="HG丸ｺﾞｼｯｸM-PRO" panose="020F0600000000000000" pitchFamily="50" charset="-128"/>
            </a:endParaRPr>
          </a:p>
          <a:p>
            <a:pPr algn="just">
              <a:lnSpc>
                <a:spcPts val="1500"/>
              </a:lnSpc>
            </a:pP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pPr algn="just">
              <a:lnSpc>
                <a:spcPts val="2300"/>
              </a:lnSpc>
            </a:pPr>
            <a:r>
              <a:rPr lang="ja-JP" altLang="en-US" sz="2000" dirty="0">
                <a:latin typeface="HG丸ｺﾞｼｯｸM-PRO" panose="020F0600000000000000" pitchFamily="50" charset="-128"/>
                <a:ea typeface="HG丸ｺﾞｼｯｸM-PRO" panose="020F0600000000000000" pitchFamily="50" charset="-128"/>
              </a:rPr>
              <a:t>　・保護者（父）が、怒った表情で「担任を出せ。」</a:t>
            </a:r>
            <a:endParaRPr lang="en-US" altLang="ja-JP" sz="2000" dirty="0">
              <a:latin typeface="HG丸ｺﾞｼｯｸM-PRO" panose="020F0600000000000000" pitchFamily="50" charset="-128"/>
              <a:ea typeface="HG丸ｺﾞｼｯｸM-PRO" panose="020F0600000000000000" pitchFamily="50" charset="-128"/>
            </a:endParaRPr>
          </a:p>
          <a:p>
            <a:pPr algn="just">
              <a:lnSpc>
                <a:spcPts val="2300"/>
              </a:lnSpc>
            </a:pPr>
            <a:r>
              <a:rPr lang="ja-JP" altLang="en-US" sz="2000" dirty="0">
                <a:latin typeface="HG丸ｺﾞｼｯｸM-PRO" panose="020F0600000000000000" pitchFamily="50" charset="-128"/>
                <a:ea typeface="HG丸ｺﾞｼｯｸM-PRO" panose="020F0600000000000000" pitchFamily="50" charset="-128"/>
              </a:rPr>
              <a:t>　　と言いながら、職員室に入ってきた。</a:t>
            </a:r>
          </a:p>
        </p:txBody>
      </p:sp>
      <p:pic>
        <p:nvPicPr>
          <p:cNvPr id="6146" name="Picture 2" descr="横から見たパソコンで仕事をする人のイラスト（女性）">
            <a:extLst>
              <a:ext uri="{FF2B5EF4-FFF2-40B4-BE49-F238E27FC236}">
                <a16:creationId xmlns:a16="http://schemas.microsoft.com/office/drawing/2014/main" id="{6817A74A-2DA6-D7F3-0B89-D9759CB44E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988" y="2069385"/>
            <a:ext cx="1308560" cy="150987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1A9BD45D-C125-F782-57B0-F6723535F412}"/>
              </a:ext>
            </a:extLst>
          </p:cNvPr>
          <p:cNvSpPr txBox="1"/>
          <p:nvPr/>
        </p:nvSpPr>
        <p:spPr>
          <a:xfrm>
            <a:off x="-430136" y="6382330"/>
            <a:ext cx="9505507" cy="307777"/>
          </a:xfrm>
          <a:prstGeom prst="rect">
            <a:avLst/>
          </a:prstGeom>
          <a:noFill/>
        </p:spPr>
        <p:txBody>
          <a:bodyPr wrap="square">
            <a:spAutoFit/>
          </a:bodyPr>
          <a:lstStyle/>
          <a:p>
            <a:pPr algn="r"/>
            <a:r>
              <a:rPr lang="ja-JP" altLang="en-US" sz="1400" spc="-80" dirty="0">
                <a:latin typeface="ＭＳ ゴシック" panose="020B0609070205080204" pitchFamily="49" charset="-128"/>
                <a:ea typeface="ＭＳ ゴシック" panose="020B0609070205080204" pitchFamily="49" charset="-128"/>
              </a:rPr>
              <a:t>「学校問題解決のための手引 ～保護者との対話を生かすために～」令和４年</a:t>
            </a:r>
            <a:r>
              <a:rPr lang="ja-JP" altLang="en-US" sz="1400" spc="-80" dirty="0" smtClean="0">
                <a:latin typeface="ＭＳ ゴシック" panose="020B0609070205080204" pitchFamily="49" charset="-128"/>
                <a:ea typeface="ＭＳ ゴシック" panose="020B0609070205080204" pitchFamily="49" charset="-128"/>
              </a:rPr>
              <a:t>３月改訂（</a:t>
            </a:r>
            <a:r>
              <a:rPr lang="ja-JP" altLang="en-US" sz="1400" spc="-80" dirty="0">
                <a:latin typeface="ＭＳ ゴシック" panose="020B0609070205080204" pitchFamily="49" charset="-128"/>
                <a:ea typeface="ＭＳ ゴシック" panose="020B0609070205080204" pitchFamily="49" charset="-128"/>
              </a:rPr>
              <a:t>東京都教育相談センター） </a:t>
            </a:r>
          </a:p>
        </p:txBody>
      </p:sp>
      <p:sp>
        <p:nvSpPr>
          <p:cNvPr id="3" name="テキスト ボックス 2">
            <a:extLst>
              <a:ext uri="{FF2B5EF4-FFF2-40B4-BE49-F238E27FC236}">
                <a16:creationId xmlns:a16="http://schemas.microsoft.com/office/drawing/2014/main" id="{4AFA5AED-2B59-B10C-218D-3CC60B1EECAA}"/>
              </a:ext>
            </a:extLst>
          </p:cNvPr>
          <p:cNvSpPr txBox="1"/>
          <p:nvPr/>
        </p:nvSpPr>
        <p:spPr>
          <a:xfrm>
            <a:off x="172528" y="240292"/>
            <a:ext cx="4150090" cy="523220"/>
          </a:xfrm>
          <a:prstGeom prst="rect">
            <a:avLst/>
          </a:prstGeom>
          <a:noFill/>
        </p:spPr>
        <p:txBody>
          <a:bodyPr wrap="square">
            <a:spAutoFit/>
          </a:bodyPr>
          <a:lstStyle/>
          <a:p>
            <a:r>
              <a:rPr lang="en-US" altLang="ja-JP" sz="2800" dirty="0">
                <a:latin typeface="ＭＳ ゴシック" panose="020B0609070205080204" pitchFamily="49" charset="-128"/>
                <a:ea typeface="ＭＳ ゴシック" panose="020B0609070205080204" pitchFamily="49" charset="-128"/>
              </a:rPr>
              <a:t> (3) </a:t>
            </a:r>
            <a:r>
              <a:rPr lang="ja-JP" altLang="en-US" sz="2800" dirty="0">
                <a:latin typeface="ＭＳ ゴシック" panose="020B0609070205080204" pitchFamily="49" charset="-128"/>
                <a:ea typeface="ＭＳ ゴシック" panose="020B0609070205080204" pitchFamily="49" charset="-128"/>
              </a:rPr>
              <a:t>謝罪が必要な時</a:t>
            </a:r>
          </a:p>
        </p:txBody>
      </p:sp>
      <p:sp>
        <p:nvSpPr>
          <p:cNvPr id="7" name="テキスト ボックス 6">
            <a:extLst>
              <a:ext uri="{FF2B5EF4-FFF2-40B4-BE49-F238E27FC236}">
                <a16:creationId xmlns:a16="http://schemas.microsoft.com/office/drawing/2014/main" id="{578ACB2F-EE4F-D610-B285-A5AB010959FA}"/>
              </a:ext>
            </a:extLst>
          </p:cNvPr>
          <p:cNvSpPr txBox="1"/>
          <p:nvPr/>
        </p:nvSpPr>
        <p:spPr>
          <a:xfrm>
            <a:off x="172528" y="2668314"/>
            <a:ext cx="4053108" cy="523220"/>
          </a:xfrm>
          <a:prstGeom prst="rect">
            <a:avLst/>
          </a:prstGeom>
          <a:noFill/>
        </p:spPr>
        <p:txBody>
          <a:bodyPr wrap="square">
            <a:spAutoFit/>
          </a:bodyPr>
          <a:lstStyle/>
          <a:p>
            <a:r>
              <a:rPr lang="en-US" altLang="ja-JP" sz="2800" dirty="0">
                <a:latin typeface="ＭＳ ゴシック" panose="020B0609070205080204" pitchFamily="49" charset="-128"/>
                <a:ea typeface="ＭＳ ゴシック" panose="020B0609070205080204" pitchFamily="49" charset="-128"/>
              </a:rPr>
              <a:t> (4) </a:t>
            </a:r>
            <a:r>
              <a:rPr lang="ja-JP" altLang="en-US" sz="2800" dirty="0">
                <a:latin typeface="ＭＳ ゴシック" panose="020B0609070205080204" pitchFamily="49" charset="-128"/>
                <a:ea typeface="ＭＳ ゴシック" panose="020B0609070205080204" pitchFamily="49" charset="-128"/>
              </a:rPr>
              <a:t>記録の取り方</a:t>
            </a:r>
          </a:p>
        </p:txBody>
      </p:sp>
      <p:sp>
        <p:nvSpPr>
          <p:cNvPr id="6" name="乗算記号 5">
            <a:extLst>
              <a:ext uri="{FF2B5EF4-FFF2-40B4-BE49-F238E27FC236}">
                <a16:creationId xmlns:a16="http://schemas.microsoft.com/office/drawing/2014/main" id="{F8EBC0DD-E323-F39E-1873-F45254F35DC2}"/>
              </a:ext>
            </a:extLst>
          </p:cNvPr>
          <p:cNvSpPr>
            <a:spLocks noChangeAspect="1"/>
          </p:cNvSpPr>
          <p:nvPr/>
        </p:nvSpPr>
        <p:spPr>
          <a:xfrm>
            <a:off x="7046862" y="3940630"/>
            <a:ext cx="666895" cy="712614"/>
          </a:xfrm>
          <a:prstGeom prst="mathMultiply">
            <a:avLst>
              <a:gd name="adj1" fmla="val 1315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 塗りつぶしなし 7">
            <a:extLst>
              <a:ext uri="{FF2B5EF4-FFF2-40B4-BE49-F238E27FC236}">
                <a16:creationId xmlns:a16="http://schemas.microsoft.com/office/drawing/2014/main" id="{2DC64AE9-80EF-BDED-BF6E-AF15A1A27423}"/>
              </a:ext>
            </a:extLst>
          </p:cNvPr>
          <p:cNvSpPr>
            <a:spLocks noChangeAspect="1"/>
          </p:cNvSpPr>
          <p:nvPr/>
        </p:nvSpPr>
        <p:spPr>
          <a:xfrm>
            <a:off x="7155632" y="4890992"/>
            <a:ext cx="447725" cy="447725"/>
          </a:xfrm>
          <a:prstGeom prst="donut">
            <a:avLst>
              <a:gd name="adj" fmla="val 1516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スライド番号プレースホルダー 1"/>
          <p:cNvSpPr>
            <a:spLocks noGrp="1"/>
          </p:cNvSpPr>
          <p:nvPr>
            <p:ph type="sldNum" sz="quarter" idx="12"/>
          </p:nvPr>
        </p:nvSpPr>
        <p:spPr>
          <a:xfrm>
            <a:off x="7046862" y="6507544"/>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７</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86696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DC9D1-26F1-EB08-F917-70F9A7656BF1}"/>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DB6468F-72C2-756A-1AD7-50EFD57AD906}"/>
              </a:ext>
            </a:extLst>
          </p:cNvPr>
          <p:cNvSpPr txBox="1"/>
          <p:nvPr/>
        </p:nvSpPr>
        <p:spPr>
          <a:xfrm>
            <a:off x="552302" y="985655"/>
            <a:ext cx="7950430" cy="4571997"/>
          </a:xfrm>
          <a:prstGeom prst="roundRect">
            <a:avLst>
              <a:gd name="adj" fmla="val 2290"/>
            </a:avLst>
          </a:prstGeom>
          <a:solidFill>
            <a:srgbClr val="FEFFC9"/>
          </a:solidFill>
          <a:ln>
            <a:solidFill>
              <a:srgbClr val="0000FF"/>
            </a:solidFill>
          </a:ln>
        </p:spPr>
        <p:txBody>
          <a:bodyPr wrap="square">
            <a:noAutofit/>
          </a:bodyPr>
          <a:lstStyle/>
          <a:p>
            <a:pPr>
              <a:lnSpc>
                <a:spcPct val="150000"/>
              </a:lnSpc>
              <a:spcAft>
                <a:spcPts val="600"/>
              </a:spcAft>
            </a:pPr>
            <a:r>
              <a:rPr lang="ja-JP" altLang="en-US" sz="2400" dirty="0">
                <a:latin typeface="ＭＳ ゴシック" panose="020B0609070205080204" pitchFamily="49" charset="-128"/>
                <a:ea typeface="ＭＳ ゴシック" panose="020B0609070205080204" pitchFamily="49" charset="-128"/>
              </a:rPr>
              <a:t>○　</a:t>
            </a:r>
            <a:r>
              <a:rPr lang="ja-JP" altLang="en-US" sz="2400" spc="-150" dirty="0">
                <a:latin typeface="ＭＳ ゴシック" panose="020B0609070205080204" pitchFamily="49" charset="-128"/>
                <a:ea typeface="ＭＳ ゴシック" panose="020B0609070205080204" pitchFamily="49" charset="-128"/>
              </a:rPr>
              <a:t>抱え込むと一歩遅れる。</a:t>
            </a:r>
            <a:r>
              <a:rPr lang="ja-JP" altLang="en-US" sz="2400" spc="-150" dirty="0">
                <a:solidFill>
                  <a:srgbClr val="FF0000"/>
                </a:solidFill>
                <a:latin typeface="ＭＳ ゴシック" panose="020B0609070205080204" pitchFamily="49" charset="-128"/>
                <a:ea typeface="ＭＳ ゴシック" panose="020B0609070205080204" pitchFamily="49" charset="-128"/>
              </a:rPr>
              <a:t>管理職へすぐ一報</a:t>
            </a:r>
            <a:endParaRPr lang="en-US" altLang="ja-JP" sz="2400" spc="-150" dirty="0">
              <a:solidFill>
                <a:srgbClr val="FF0000"/>
              </a:solidFill>
              <a:latin typeface="ＭＳ ゴシック" panose="020B0609070205080204" pitchFamily="49" charset="-128"/>
              <a:ea typeface="ＭＳ ゴシック" panose="020B0609070205080204" pitchFamily="49" charset="-128"/>
            </a:endParaRPr>
          </a:p>
          <a:p>
            <a:pPr>
              <a:lnSpc>
                <a:spcPts val="3500"/>
              </a:lnSpc>
            </a:pPr>
            <a:r>
              <a:rPr lang="ja-JP" altLang="en-US" sz="2400" dirty="0">
                <a:latin typeface="ＭＳ ゴシック" panose="020B0609070205080204" pitchFamily="49" charset="-128"/>
                <a:ea typeface="ＭＳ ゴシック" panose="020B0609070205080204" pitchFamily="49" charset="-128"/>
              </a:rPr>
              <a:t>○　</a:t>
            </a:r>
            <a:r>
              <a:rPr lang="ja-JP" altLang="en-US" sz="2400" dirty="0">
                <a:solidFill>
                  <a:srgbClr val="FF0000"/>
                </a:solidFill>
                <a:latin typeface="ＭＳ ゴシック" panose="020B0609070205080204" pitchFamily="49" charset="-128"/>
                <a:ea typeface="ＭＳ ゴシック" panose="020B0609070205080204" pitchFamily="49" charset="-128"/>
              </a:rPr>
              <a:t>ホウレンソウ（報告・連絡・相談）</a:t>
            </a:r>
            <a:r>
              <a:rPr lang="ja-JP" altLang="en-US" sz="2400" dirty="0">
                <a:latin typeface="ＭＳ ゴシック" panose="020B0609070205080204" pitchFamily="49" charset="-128"/>
                <a:ea typeface="ＭＳ ゴシック" panose="020B0609070205080204" pitchFamily="49" charset="-128"/>
              </a:rPr>
              <a:t>、その後に、</a:t>
            </a:r>
            <a:endParaRPr lang="en-US" altLang="ja-JP" sz="2400" dirty="0">
              <a:latin typeface="ＭＳ ゴシック" panose="020B0609070205080204" pitchFamily="49" charset="-128"/>
              <a:ea typeface="ＭＳ ゴシック" panose="020B0609070205080204" pitchFamily="49" charset="-128"/>
            </a:endParaRPr>
          </a:p>
          <a:p>
            <a:pPr>
              <a:lnSpc>
                <a:spcPts val="3500"/>
              </a:lnSpc>
            </a:pPr>
            <a:r>
              <a:rPr lang="ja-JP" altLang="en-US" sz="2400" dirty="0">
                <a:latin typeface="ＭＳ ゴシック" panose="020B0609070205080204" pitchFamily="49" charset="-128"/>
                <a:ea typeface="ＭＳ ゴシック" panose="020B0609070205080204" pitchFamily="49" charset="-128"/>
              </a:rPr>
              <a:t>　チョウリ（調整・理解）してカクニン（確認）</a:t>
            </a:r>
          </a:p>
          <a:p>
            <a:pPr>
              <a:lnSpc>
                <a:spcPct val="150000"/>
              </a:lnSpc>
            </a:pPr>
            <a:r>
              <a:rPr lang="ja-JP" altLang="en-US" sz="2400" dirty="0">
                <a:latin typeface="ＭＳ ゴシック" panose="020B0609070205080204" pitchFamily="49" charset="-128"/>
                <a:ea typeface="ＭＳ ゴシック" panose="020B0609070205080204" pitchFamily="49" charset="-128"/>
              </a:rPr>
              <a:t>○　経過だけでも、早めに回答をする。</a:t>
            </a:r>
            <a:endParaRPr lang="en-US" altLang="ja-JP" sz="2400" dirty="0">
              <a:latin typeface="ＭＳ ゴシック" panose="020B0609070205080204" pitchFamily="49" charset="-128"/>
              <a:ea typeface="ＭＳ ゴシック" panose="020B0609070205080204" pitchFamily="49" charset="-128"/>
            </a:endParaRPr>
          </a:p>
          <a:p>
            <a:endParaRPr lang="en-US" altLang="ja-JP" sz="3200" dirty="0">
              <a:latin typeface="ＭＳ ゴシック" panose="020B0609070205080204" pitchFamily="49" charset="-128"/>
              <a:ea typeface="ＭＳ ゴシック" panose="020B0609070205080204" pitchFamily="49" charset="-128"/>
            </a:endParaRPr>
          </a:p>
          <a:p>
            <a:endParaRPr lang="en-US" altLang="ja-JP" sz="3200" dirty="0">
              <a:latin typeface="ＭＳ ゴシック" panose="020B0609070205080204" pitchFamily="49" charset="-128"/>
              <a:ea typeface="ＭＳ ゴシック" panose="020B0609070205080204" pitchFamily="49" charset="-128"/>
            </a:endParaRPr>
          </a:p>
          <a:p>
            <a:endParaRPr lang="en-US" altLang="ja-JP" sz="3200" dirty="0">
              <a:latin typeface="ＭＳ ゴシック" panose="020B0609070205080204" pitchFamily="49" charset="-128"/>
              <a:ea typeface="ＭＳ ゴシック" panose="020B0609070205080204" pitchFamily="49" charset="-128"/>
            </a:endParaRPr>
          </a:p>
          <a:p>
            <a:endParaRPr lang="ja-JP" altLang="en-US" sz="3200" dirty="0">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24DA7986-34A9-8243-B024-5799843F5942}"/>
              </a:ext>
            </a:extLst>
          </p:cNvPr>
          <p:cNvSpPr txBox="1"/>
          <p:nvPr/>
        </p:nvSpPr>
        <p:spPr>
          <a:xfrm>
            <a:off x="985652" y="3309258"/>
            <a:ext cx="6576453" cy="2009684"/>
          </a:xfrm>
          <a:prstGeom prst="rect">
            <a:avLst/>
          </a:prstGeom>
          <a:solidFill>
            <a:srgbClr val="E7F9FF"/>
          </a:solidFill>
          <a:ln>
            <a:solidFill>
              <a:srgbClr val="0000FF"/>
            </a:solidFill>
          </a:ln>
        </p:spPr>
        <p:txBody>
          <a:bodyPr wrap="square" anchor="ctr" anchorCtr="0">
            <a:noAutofit/>
          </a:bodyPr>
          <a:lstStyle/>
          <a:p>
            <a:pPr>
              <a:lnSpc>
                <a:spcPct val="120000"/>
              </a:lnSpc>
            </a:pPr>
            <a:r>
              <a:rPr lang="ja-JP" altLang="en-US" sz="2000" dirty="0">
                <a:latin typeface="HG丸ｺﾞｼｯｸM-PRO" panose="020F0600000000000000" pitchFamily="50" charset="-128"/>
                <a:ea typeface="HG丸ｺﾞｼｯｸM-PRO" panose="020F0600000000000000" pitchFamily="50" charset="-128"/>
              </a:rPr>
              <a:t>＜例＞ </a:t>
            </a:r>
            <a:endParaRPr lang="en-US" altLang="ja-JP" sz="2000" dirty="0">
              <a:latin typeface="HG丸ｺﾞｼｯｸM-PRO" panose="020F0600000000000000" pitchFamily="50" charset="-128"/>
              <a:ea typeface="HG丸ｺﾞｼｯｸM-PRO" panose="020F0600000000000000" pitchFamily="50" charset="-128"/>
            </a:endParaRPr>
          </a:p>
          <a:p>
            <a:pPr>
              <a:lnSpc>
                <a:spcPct val="120000"/>
              </a:lnSpc>
            </a:pPr>
            <a:r>
              <a:rPr lang="ja-JP" altLang="en-US" sz="2000" dirty="0">
                <a:latin typeface="HG丸ｺﾞｼｯｸM-PRO" panose="020F0600000000000000" pitchFamily="50" charset="-128"/>
                <a:ea typeface="HG丸ｺﾞｼｯｸM-PRO" panose="020F0600000000000000" pitchFamily="50" charset="-128"/>
              </a:rPr>
              <a:t>「今日は、学級担任が子供たち一人一人から話を聴き、事実関係を整理したところです。あと、何点か確認した上で、関係教職員で対応策を検討いたします。もう少しお待ちいただけないでしょうか。」</a:t>
            </a:r>
            <a:endParaRPr lang="en-US" altLang="ja-JP" sz="2000" dirty="0">
              <a:latin typeface="HG丸ｺﾞｼｯｸM-PRO" panose="020F0600000000000000" pitchFamily="50" charset="-128"/>
              <a:ea typeface="HG丸ｺﾞｼｯｸM-PRO" panose="020F0600000000000000" pitchFamily="50" charset="-128"/>
            </a:endParaRPr>
          </a:p>
        </p:txBody>
      </p:sp>
      <p:pic>
        <p:nvPicPr>
          <p:cNvPr id="7170" name="Picture 2" descr="電話をする会社員のイラスト（男性・笑顔）">
            <a:extLst>
              <a:ext uri="{FF2B5EF4-FFF2-40B4-BE49-F238E27FC236}">
                <a16:creationId xmlns:a16="http://schemas.microsoft.com/office/drawing/2014/main" id="{AAAF833C-871C-EED7-5B31-6EF8EAFA3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718" y="2557619"/>
            <a:ext cx="1156716" cy="160655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B1032AFA-AA34-B3B3-E0D6-61034C8756DF}"/>
              </a:ext>
            </a:extLst>
          </p:cNvPr>
          <p:cNvSpPr txBox="1"/>
          <p:nvPr/>
        </p:nvSpPr>
        <p:spPr>
          <a:xfrm>
            <a:off x="-478876" y="5637292"/>
            <a:ext cx="9505507" cy="307777"/>
          </a:xfrm>
          <a:prstGeom prst="rect">
            <a:avLst/>
          </a:prstGeom>
          <a:noFill/>
        </p:spPr>
        <p:txBody>
          <a:bodyPr wrap="square">
            <a:spAutoFit/>
          </a:bodyPr>
          <a:lstStyle/>
          <a:p>
            <a:pPr algn="r"/>
            <a:r>
              <a:rPr lang="ja-JP" altLang="en-US" sz="1400" spc="-80" dirty="0">
                <a:latin typeface="ＭＳ ゴシック" panose="020B0609070205080204" pitchFamily="49" charset="-128"/>
                <a:ea typeface="ＭＳ ゴシック" panose="020B0609070205080204" pitchFamily="49" charset="-128"/>
              </a:rPr>
              <a:t>「学校問題解決のための手引 ～保護者との対話を生かすために～」令和４年</a:t>
            </a:r>
            <a:r>
              <a:rPr lang="ja-JP" altLang="en-US" sz="1400" spc="-80" dirty="0" smtClean="0">
                <a:latin typeface="ＭＳ ゴシック" panose="020B0609070205080204" pitchFamily="49" charset="-128"/>
                <a:ea typeface="ＭＳ ゴシック" panose="020B0609070205080204" pitchFamily="49" charset="-128"/>
              </a:rPr>
              <a:t>３月改訂（</a:t>
            </a:r>
            <a:r>
              <a:rPr lang="ja-JP" altLang="en-US" sz="1400" spc="-80" dirty="0">
                <a:latin typeface="ＭＳ ゴシック" panose="020B0609070205080204" pitchFamily="49" charset="-128"/>
                <a:ea typeface="ＭＳ ゴシック" panose="020B0609070205080204" pitchFamily="49" charset="-128"/>
              </a:rPr>
              <a:t>東京都教育相談センター） </a:t>
            </a:r>
          </a:p>
        </p:txBody>
      </p:sp>
      <p:sp>
        <p:nvSpPr>
          <p:cNvPr id="4" name="テキスト ボックス 3">
            <a:extLst>
              <a:ext uri="{FF2B5EF4-FFF2-40B4-BE49-F238E27FC236}">
                <a16:creationId xmlns:a16="http://schemas.microsoft.com/office/drawing/2014/main" id="{987A826A-1018-6AB2-A5CB-7E12EC26C50F}"/>
              </a:ext>
            </a:extLst>
          </p:cNvPr>
          <p:cNvSpPr txBox="1"/>
          <p:nvPr/>
        </p:nvSpPr>
        <p:spPr>
          <a:xfrm>
            <a:off x="172527" y="382795"/>
            <a:ext cx="5772937" cy="523220"/>
          </a:xfrm>
          <a:prstGeom prst="rect">
            <a:avLst/>
          </a:prstGeom>
          <a:noFill/>
        </p:spPr>
        <p:txBody>
          <a:bodyPr wrap="square">
            <a:spAutoFit/>
          </a:bodyPr>
          <a:lstStyle/>
          <a:p>
            <a:r>
              <a:rPr lang="en-US" altLang="ja-JP" sz="2800" dirty="0">
                <a:latin typeface="ＭＳ ゴシック" panose="020B0609070205080204" pitchFamily="49" charset="-128"/>
                <a:ea typeface="ＭＳ ゴシック" panose="020B0609070205080204" pitchFamily="49" charset="-128"/>
              </a:rPr>
              <a:t> (5) </a:t>
            </a:r>
            <a:r>
              <a:rPr lang="ja-JP" altLang="en-US" sz="2800" dirty="0">
                <a:latin typeface="ＭＳ ゴシック" panose="020B0609070205080204" pitchFamily="49" charset="-128"/>
                <a:ea typeface="ＭＳ ゴシック" panose="020B0609070205080204" pitchFamily="49" charset="-128"/>
              </a:rPr>
              <a:t>対応直後に管理職へすぐ一報</a:t>
            </a:r>
          </a:p>
        </p:txBody>
      </p:sp>
      <p:sp>
        <p:nvSpPr>
          <p:cNvPr id="8" name="スライド番号プレースホルダー 1"/>
          <p:cNvSpPr>
            <a:spLocks noGrp="1"/>
          </p:cNvSpPr>
          <p:nvPr>
            <p:ph type="sldNum" sz="quarter" idx="12"/>
          </p:nvPr>
        </p:nvSpPr>
        <p:spPr>
          <a:xfrm>
            <a:off x="6964691" y="6375758"/>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８</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5909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62162-5CF2-E2FC-9F4C-824B98A39543}"/>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9EEC99F-DE28-3FC0-A5BE-2464503FCD3D}"/>
              </a:ext>
            </a:extLst>
          </p:cNvPr>
          <p:cNvSpPr txBox="1"/>
          <p:nvPr/>
        </p:nvSpPr>
        <p:spPr>
          <a:xfrm>
            <a:off x="522514" y="1640473"/>
            <a:ext cx="8027720" cy="4248908"/>
          </a:xfrm>
          <a:prstGeom prst="roundRect">
            <a:avLst>
              <a:gd name="adj" fmla="val 4123"/>
            </a:avLst>
          </a:prstGeom>
          <a:solidFill>
            <a:srgbClr val="E7F9FF"/>
          </a:solidFill>
          <a:ln>
            <a:solidFill>
              <a:schemeClr val="accent1"/>
            </a:solidFill>
          </a:ln>
        </p:spPr>
        <p:txBody>
          <a:bodyPr wrap="square">
            <a:noAutofit/>
          </a:bodyPr>
          <a:lstStyle/>
          <a:p>
            <a:r>
              <a:rPr lang="ja-JP" altLang="en-US" sz="2000" dirty="0">
                <a:latin typeface="HG丸ｺﾞｼｯｸM-PRO" panose="020F0600000000000000" pitchFamily="50" charset="-128"/>
                <a:ea typeface="HG丸ｺﾞｼｯｸM-PRO" panose="020F0600000000000000" pitchFamily="50" charset="-128"/>
              </a:rPr>
              <a:t>＜客観的事実、心理的事実の確認の対応例＞ </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・誰が中心になって何に対応するかという</a:t>
            </a:r>
            <a:r>
              <a:rPr lang="ja-JP" altLang="en-US" sz="2000" dirty="0">
                <a:solidFill>
                  <a:srgbClr val="FF0000"/>
                </a:solidFill>
                <a:latin typeface="HG丸ｺﾞｼｯｸM-PRO" panose="020F0600000000000000" pitchFamily="50" charset="-128"/>
                <a:ea typeface="HG丸ｺﾞｼｯｸM-PRO" panose="020F0600000000000000" pitchFamily="50" charset="-128"/>
              </a:rPr>
              <a:t>役割分担</a:t>
            </a:r>
            <a:r>
              <a:rPr lang="ja-JP" altLang="en-US" sz="2000" dirty="0">
                <a:latin typeface="HG丸ｺﾞｼｯｸM-PRO" panose="020F0600000000000000" pitchFamily="50" charset="-128"/>
                <a:ea typeface="HG丸ｺﾞｼｯｸM-PRO" panose="020F0600000000000000" pitchFamily="50" charset="-128"/>
              </a:rPr>
              <a:t>を決める。 </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・関係者、特に子供からの丁寧な事実の聴き取りを</a:t>
            </a:r>
            <a:r>
              <a:rPr lang="ja-JP" altLang="en-US" sz="2000" dirty="0">
                <a:solidFill>
                  <a:srgbClr val="FF0000"/>
                </a:solidFill>
                <a:latin typeface="HG丸ｺﾞｼｯｸM-PRO" panose="020F0600000000000000" pitchFamily="50" charset="-128"/>
                <a:ea typeface="HG丸ｺﾞｼｯｸM-PRO" panose="020F0600000000000000" pitchFamily="50" charset="-128"/>
              </a:rPr>
              <a:t>チーム</a:t>
            </a:r>
            <a:r>
              <a:rPr lang="ja-JP" altLang="en-US" sz="2000" dirty="0">
                <a:latin typeface="HG丸ｺﾞｼｯｸM-PRO" panose="020F0600000000000000" pitchFamily="50" charset="-128"/>
                <a:ea typeface="HG丸ｺﾞｼｯｸM-PRO" panose="020F0600000000000000" pitchFamily="50" charset="-128"/>
              </a:rPr>
              <a:t>で行う。 </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・子供が感じたことや認識していることを中心に対応する。 </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・電話での保護者との対応窓口 </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副校長 </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・子供からの聴き取り、状況把握（どう感じたのか、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どのような状況であったのか等） </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担任、学年</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・アセスメントに基づく子供の心のケア </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教育相談担当、</a:t>
            </a:r>
            <a:r>
              <a:rPr lang="ja-JP" altLang="en-US" sz="2000" dirty="0">
                <a:solidFill>
                  <a:srgbClr val="FF0000"/>
                </a:solidFill>
                <a:latin typeface="HG丸ｺﾞｼｯｸM-PRO" panose="020F0600000000000000" pitchFamily="50" charset="-128"/>
                <a:ea typeface="HG丸ｺﾞｼｯｸM-PRO" panose="020F0600000000000000" pitchFamily="50" charset="-128"/>
              </a:rPr>
              <a:t>養護教諭等、 </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　　　 スクールカウンセラー </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・家庭的な背景の分析と家庭全体の負担軽減に向けた</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支援</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スクールソーシャルワーカー</a:t>
            </a:r>
          </a:p>
        </p:txBody>
      </p:sp>
      <p:sp>
        <p:nvSpPr>
          <p:cNvPr id="3" name="正方形/長方形 2"/>
          <p:cNvSpPr/>
          <p:nvPr/>
        </p:nvSpPr>
        <p:spPr>
          <a:xfrm>
            <a:off x="237505" y="1050505"/>
            <a:ext cx="5937664" cy="523220"/>
          </a:xfrm>
          <a:prstGeom prst="rect">
            <a:avLst/>
          </a:prstGeom>
        </p:spPr>
        <p:txBody>
          <a:bodyPr wrap="square">
            <a:spAutoFit/>
          </a:bodyPr>
          <a:lstStyle/>
          <a:p>
            <a:r>
              <a:rPr lang="ja-JP" altLang="en-US" sz="2800" dirty="0">
                <a:latin typeface="ＭＳ ゴシック" panose="020B0609070205080204" pitchFamily="49" charset="-128"/>
                <a:ea typeface="ＭＳ ゴシック" panose="020B0609070205080204" pitchFamily="49" charset="-128"/>
              </a:rPr>
              <a:t> </a:t>
            </a:r>
            <a:r>
              <a:rPr lang="en-US" altLang="ja-JP" sz="2800" dirty="0">
                <a:latin typeface="ＭＳ ゴシック" panose="020B0609070205080204" pitchFamily="49" charset="-128"/>
                <a:ea typeface="ＭＳ ゴシック" panose="020B0609070205080204" pitchFamily="49" charset="-128"/>
              </a:rPr>
              <a:t>(1) </a:t>
            </a:r>
            <a:r>
              <a:rPr lang="ja-JP" altLang="en-US" sz="2800" dirty="0">
                <a:latin typeface="ＭＳ ゴシック" panose="020B0609070205080204" pitchFamily="49" charset="-128"/>
                <a:ea typeface="ＭＳ ゴシック" panose="020B0609070205080204" pitchFamily="49" charset="-128"/>
              </a:rPr>
              <a:t>情報収集のための役割分担 </a:t>
            </a:r>
            <a:endParaRPr lang="ja-JP" altLang="en-US" sz="2800" dirty="0"/>
          </a:p>
        </p:txBody>
      </p:sp>
      <p:sp>
        <p:nvSpPr>
          <p:cNvPr id="4" name="テキスト ボックス 3">
            <a:extLst>
              <a:ext uri="{FF2B5EF4-FFF2-40B4-BE49-F238E27FC236}">
                <a16:creationId xmlns:a16="http://schemas.microsoft.com/office/drawing/2014/main" id="{14590A27-F955-6A94-687C-53A7016EC688}"/>
              </a:ext>
            </a:extLst>
          </p:cNvPr>
          <p:cNvSpPr txBox="1"/>
          <p:nvPr/>
        </p:nvSpPr>
        <p:spPr>
          <a:xfrm>
            <a:off x="-536049" y="5936869"/>
            <a:ext cx="9505507" cy="307777"/>
          </a:xfrm>
          <a:prstGeom prst="rect">
            <a:avLst/>
          </a:prstGeom>
          <a:noFill/>
        </p:spPr>
        <p:txBody>
          <a:bodyPr wrap="square">
            <a:spAutoFit/>
          </a:bodyPr>
          <a:lstStyle/>
          <a:p>
            <a:pPr algn="r"/>
            <a:r>
              <a:rPr lang="ja-JP" altLang="en-US" sz="1400" spc="-80" dirty="0">
                <a:latin typeface="ＭＳ ゴシック" panose="020B0609070205080204" pitchFamily="49" charset="-128"/>
                <a:ea typeface="ＭＳ ゴシック" panose="020B0609070205080204" pitchFamily="49" charset="-128"/>
              </a:rPr>
              <a:t>「学校問題解決のための手引 ～保護者との対話を生かすために～」令和４年</a:t>
            </a:r>
            <a:r>
              <a:rPr lang="ja-JP" altLang="en-US" sz="1400" spc="-80" dirty="0" smtClean="0">
                <a:latin typeface="ＭＳ ゴシック" panose="020B0609070205080204" pitchFamily="49" charset="-128"/>
                <a:ea typeface="ＭＳ ゴシック" panose="020B0609070205080204" pitchFamily="49" charset="-128"/>
              </a:rPr>
              <a:t>３月改訂（</a:t>
            </a:r>
            <a:r>
              <a:rPr lang="ja-JP" altLang="en-US" sz="1400" spc="-80" dirty="0">
                <a:latin typeface="ＭＳ ゴシック" panose="020B0609070205080204" pitchFamily="49" charset="-128"/>
                <a:ea typeface="ＭＳ ゴシック" panose="020B0609070205080204" pitchFamily="49" charset="-128"/>
              </a:rPr>
              <a:t>東京都教育相談センター） </a:t>
            </a:r>
          </a:p>
        </p:txBody>
      </p:sp>
      <p:pic>
        <p:nvPicPr>
          <p:cNvPr id="10242" name="Picture 2" descr="真剣な会議のイラスト（男女）">
            <a:extLst>
              <a:ext uri="{FF2B5EF4-FFF2-40B4-BE49-F238E27FC236}">
                <a16:creationId xmlns:a16="http://schemas.microsoft.com/office/drawing/2014/main" id="{5362B916-8969-255D-3337-67DD6D42E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003" y="4598474"/>
            <a:ext cx="1152478" cy="115247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カウンセラーのイラスト">
            <a:extLst>
              <a:ext uri="{FF2B5EF4-FFF2-40B4-BE49-F238E27FC236}">
                <a16:creationId xmlns:a16="http://schemas.microsoft.com/office/drawing/2014/main" id="{763BC9EE-8A0E-B01B-B15E-1BCEA1C6D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108" y="3989042"/>
            <a:ext cx="1026598" cy="102659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7F26A946-2F3A-337F-79F1-5299B40967A6}"/>
              </a:ext>
            </a:extLst>
          </p:cNvPr>
          <p:cNvSpPr txBox="1"/>
          <p:nvPr/>
        </p:nvSpPr>
        <p:spPr>
          <a:xfrm>
            <a:off x="5995655" y="723352"/>
            <a:ext cx="2808000" cy="645887"/>
          </a:xfrm>
          <a:prstGeom prst="wedgeRoundRectCallout">
            <a:avLst>
              <a:gd name="adj1" fmla="val -57539"/>
              <a:gd name="adj2" fmla="val -44397"/>
              <a:gd name="adj3" fmla="val 16667"/>
            </a:avLst>
          </a:prstGeom>
          <a:noFill/>
          <a:ln>
            <a:solidFill>
              <a:schemeClr val="tx1"/>
            </a:solidFill>
          </a:ln>
        </p:spPr>
        <p:txBody>
          <a:bodyPr wrap="square" lIns="36000" rIns="36000" anchor="ctr">
            <a:noAutofit/>
          </a:bodyPr>
          <a:lstStyle/>
          <a:p>
            <a:r>
              <a:rPr lang="ja-JP" altLang="en-US" sz="1600" dirty="0">
                <a:latin typeface="HG丸ｺﾞｼｯｸM-PRO" panose="020F0600000000000000" pitchFamily="50" charset="-128"/>
                <a:ea typeface="HG丸ｺﾞｼｯｸM-PRO" panose="020F0600000000000000" pitchFamily="50" charset="-128"/>
              </a:rPr>
              <a:t>学校として保護者等の意見に正対するために</a:t>
            </a:r>
          </a:p>
        </p:txBody>
      </p:sp>
      <p:sp>
        <p:nvSpPr>
          <p:cNvPr id="7" name="テキスト ボックス 6">
            <a:extLst>
              <a:ext uri="{FF2B5EF4-FFF2-40B4-BE49-F238E27FC236}">
                <a16:creationId xmlns:a16="http://schemas.microsoft.com/office/drawing/2014/main" id="{761F4E0C-71D1-4A88-DC28-3CCF5C662D60}"/>
              </a:ext>
            </a:extLst>
          </p:cNvPr>
          <p:cNvSpPr txBox="1"/>
          <p:nvPr/>
        </p:nvSpPr>
        <p:spPr>
          <a:xfrm>
            <a:off x="210319" y="149459"/>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３　</a:t>
            </a:r>
            <a:r>
              <a:rPr lang="ja-JP" altLang="en-US" sz="3200" dirty="0">
                <a:latin typeface="HGPｺﾞｼｯｸE" panose="020B0900000000000000" pitchFamily="50" charset="-128"/>
                <a:ea typeface="HGPｺﾞｼｯｸE" panose="020B0900000000000000" pitchFamily="50" charset="-128"/>
              </a:rPr>
              <a:t>初期対応後の組織的な対</a:t>
            </a:r>
            <a:r>
              <a:rPr lang="ja-JP" altLang="en-US" sz="3200" dirty="0">
                <a:latin typeface="HGｺﾞｼｯｸE" panose="020B0909000000000000" pitchFamily="49" charset="-128"/>
                <a:ea typeface="HGｺﾞｼｯｸE" panose="020B0909000000000000" pitchFamily="49" charset="-128"/>
              </a:rPr>
              <a:t>応</a:t>
            </a:r>
            <a:endParaRPr lang="ja-JP" altLang="en-US" sz="3600" dirty="0">
              <a:latin typeface="HGｺﾞｼｯｸE" panose="020B0909000000000000" pitchFamily="49" charset="-128"/>
              <a:ea typeface="HGｺﾞｼｯｸE" panose="020B0909000000000000" pitchFamily="49" charset="-128"/>
            </a:endParaRPr>
          </a:p>
        </p:txBody>
      </p:sp>
      <p:sp>
        <p:nvSpPr>
          <p:cNvPr id="11" name="スライド番号プレースホルダー 1"/>
          <p:cNvSpPr>
            <a:spLocks noGrp="1"/>
          </p:cNvSpPr>
          <p:nvPr>
            <p:ph type="sldNum" sz="quarter" idx="12"/>
          </p:nvPr>
        </p:nvSpPr>
        <p:spPr>
          <a:xfrm>
            <a:off x="6964691" y="6375758"/>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９</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26102514"/>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10480</TotalTime>
  <Words>734</Words>
  <Application>Microsoft Office PowerPoint</Application>
  <PresentationFormat>画面に合わせる (4:3)</PresentationFormat>
  <Paragraphs>256</Paragraphs>
  <Slides>12</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12</vt:i4>
      </vt:variant>
    </vt:vector>
  </HeadingPairs>
  <TitlesOfParts>
    <vt:vector size="23" baseType="lpstr">
      <vt:lpstr>HGPｺﾞｼｯｸE</vt:lpstr>
      <vt:lpstr>HGｺﾞｼｯｸE</vt:lpstr>
      <vt:lpstr>HG丸ｺﾞｼｯｸM-PRO</vt:lpstr>
      <vt:lpstr>ＭＳ Ｐゴシック</vt:lpstr>
      <vt:lpstr>ＭＳ ゴシック</vt:lpstr>
      <vt:lpstr>メイリオ</vt:lpstr>
      <vt:lpstr>Arial</vt:lpstr>
      <vt:lpstr>Calibri</vt:lpstr>
      <vt:lpstr>Calibri Light</vt:lpstr>
      <vt:lpstr>Times New Roman</vt:lpstr>
      <vt:lpstr>Office Theme</vt:lpstr>
      <vt:lpstr>保護者への対応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児童生徒理解</dc:title>
  <dc:creator>北海道</dc:creator>
  <cp:lastModifiedBy>Windows ユーザー</cp:lastModifiedBy>
  <cp:revision>1051</cp:revision>
  <cp:lastPrinted>2024-03-14T05:59:13Z</cp:lastPrinted>
  <dcterms:created xsi:type="dcterms:W3CDTF">2017-03-08T08:10:15Z</dcterms:created>
  <dcterms:modified xsi:type="dcterms:W3CDTF">2024-03-25T05:06:53Z</dcterms:modified>
</cp:coreProperties>
</file>