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handoutMasterIdLst>
    <p:handoutMasterId r:id="rId17"/>
  </p:handoutMasterIdLst>
  <p:sldIdLst>
    <p:sldId id="256" r:id="rId2"/>
    <p:sldId id="501" r:id="rId3"/>
    <p:sldId id="504" r:id="rId4"/>
    <p:sldId id="503" r:id="rId5"/>
    <p:sldId id="506" r:id="rId6"/>
    <p:sldId id="486" r:id="rId7"/>
    <p:sldId id="519" r:id="rId8"/>
    <p:sldId id="508" r:id="rId9"/>
    <p:sldId id="517" r:id="rId10"/>
    <p:sldId id="510" r:id="rId11"/>
    <p:sldId id="500" r:id="rId12"/>
    <p:sldId id="518" r:id="rId13"/>
    <p:sldId id="521" r:id="rId14"/>
    <p:sldId id="522" r:id="rId1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8900"/>
    <a:srgbClr val="FF9B9B"/>
    <a:srgbClr val="FFFFFF"/>
    <a:srgbClr val="29C7FF"/>
    <a:srgbClr val="85DFFF"/>
    <a:srgbClr val="57D3FF"/>
    <a:srgbClr val="FF6F00"/>
    <a:srgbClr val="FD790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57641" autoAdjust="0"/>
  </p:normalViewPr>
  <p:slideViewPr>
    <p:cSldViewPr snapToGrid="0">
      <p:cViewPr varScale="1">
        <p:scale>
          <a:sx n="57" d="100"/>
          <a:sy n="57" d="100"/>
        </p:scale>
        <p:origin x="1494" y="78"/>
      </p:cViewPr>
      <p:guideLst/>
    </p:cSldViewPr>
  </p:slideViewPr>
  <p:notesTextViewPr>
    <p:cViewPr>
      <p:scale>
        <a:sx n="1" d="1"/>
        <a:sy n="1" d="1"/>
      </p:scale>
      <p:origin x="0" y="0"/>
    </p:cViewPr>
  </p:notesTextViewPr>
  <p:sorterViewPr>
    <p:cViewPr>
      <p:scale>
        <a:sx n="100" d="100"/>
        <a:sy n="100" d="100"/>
      </p:scale>
      <p:origin x="0" y="-624"/>
    </p:cViewPr>
  </p:sorterViewPr>
  <p:notesViewPr>
    <p:cSldViewPr snapToGrid="0">
      <p:cViewPr varScale="1">
        <p:scale>
          <a:sx n="72" d="100"/>
          <a:sy n="72" d="100"/>
        </p:scale>
        <p:origin x="228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5" y="13"/>
            <a:ext cx="2949787" cy="498693"/>
          </a:xfrm>
          <a:prstGeom prst="rect">
            <a:avLst/>
          </a:prstGeom>
        </p:spPr>
        <p:txBody>
          <a:bodyPr vert="horz" lIns="92048" tIns="46024" rIns="92048" bIns="4602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61" y="13"/>
            <a:ext cx="2949787" cy="498693"/>
          </a:xfrm>
          <a:prstGeom prst="rect">
            <a:avLst/>
          </a:prstGeom>
        </p:spPr>
        <p:txBody>
          <a:bodyPr vert="horz" lIns="92048" tIns="46024" rIns="92048" bIns="46024" rtlCol="0"/>
          <a:lstStyle>
            <a:lvl1pPr algn="r">
              <a:defRPr sz="1200"/>
            </a:lvl1pPr>
          </a:lstStyle>
          <a:p>
            <a:fld id="{9F771C3D-8746-4833-88E1-6D962B40C95C}" type="datetimeFigureOut">
              <a:rPr kumimoji="1" lang="ja-JP" altLang="en-US" smtClean="0"/>
              <a:t>2024/3/25</a:t>
            </a:fld>
            <a:endParaRPr kumimoji="1" lang="ja-JP" altLang="en-US"/>
          </a:p>
        </p:txBody>
      </p:sp>
      <p:sp>
        <p:nvSpPr>
          <p:cNvPr id="4" name="フッター プレースホルダー 3"/>
          <p:cNvSpPr>
            <a:spLocks noGrp="1"/>
          </p:cNvSpPr>
          <p:nvPr>
            <p:ph type="ftr" sz="quarter" idx="2"/>
          </p:nvPr>
        </p:nvSpPr>
        <p:spPr>
          <a:xfrm>
            <a:off x="25" y="9440652"/>
            <a:ext cx="2949787" cy="498692"/>
          </a:xfrm>
          <a:prstGeom prst="rect">
            <a:avLst/>
          </a:prstGeom>
        </p:spPr>
        <p:txBody>
          <a:bodyPr vert="horz" lIns="92048" tIns="46024" rIns="92048" bIns="4602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61" y="9440652"/>
            <a:ext cx="2949787" cy="498692"/>
          </a:xfrm>
          <a:prstGeom prst="rect">
            <a:avLst/>
          </a:prstGeom>
        </p:spPr>
        <p:txBody>
          <a:bodyPr vert="horz" lIns="92048" tIns="46024" rIns="92048" bIns="46024" rtlCol="0" anchor="b"/>
          <a:lstStyle>
            <a:lvl1pPr algn="r">
              <a:defRPr sz="1200"/>
            </a:lvl1pPr>
          </a:lstStyle>
          <a:p>
            <a:fld id="{7C81808D-A683-441C-B95B-911D37C734E1}" type="slidenum">
              <a:rPr kumimoji="1" lang="ja-JP" altLang="en-US" smtClean="0"/>
              <a:t>‹#›</a:t>
            </a:fld>
            <a:endParaRPr kumimoji="1" lang="ja-JP" altLang="en-US"/>
          </a:p>
        </p:txBody>
      </p:sp>
    </p:spTree>
    <p:extLst>
      <p:ext uri="{BB962C8B-B14F-4D97-AF65-F5344CB8AC3E}">
        <p14:creationId xmlns:p14="http://schemas.microsoft.com/office/powerpoint/2010/main" val="9937150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004142" y="504000"/>
            <a:ext cx="4798917" cy="3600000"/>
          </a:xfrm>
          <a:prstGeom prst="rect">
            <a:avLst/>
          </a:prstGeom>
          <a:noFill/>
          <a:ln w="12700">
            <a:solidFill>
              <a:prstClr val="black"/>
            </a:solidFill>
          </a:ln>
        </p:spPr>
        <p:txBody>
          <a:bodyPr vert="horz" lIns="92048" tIns="46024" rIns="92048" bIns="46024" rtlCol="0" anchor="ctr"/>
          <a:lstStyle/>
          <a:p>
            <a:endParaRPr lang="ja-JP" altLang="en-US"/>
          </a:p>
        </p:txBody>
      </p:sp>
      <p:sp>
        <p:nvSpPr>
          <p:cNvPr id="5" name="ノート プレースホルダー 4"/>
          <p:cNvSpPr>
            <a:spLocks noGrp="1"/>
          </p:cNvSpPr>
          <p:nvPr>
            <p:ph type="body" sz="quarter" idx="3"/>
          </p:nvPr>
        </p:nvSpPr>
        <p:spPr>
          <a:xfrm>
            <a:off x="702000" y="4356000"/>
            <a:ext cx="5400000" cy="5040000"/>
          </a:xfrm>
          <a:prstGeom prst="rect">
            <a:avLst/>
          </a:prstGeom>
        </p:spPr>
        <p:txBody>
          <a:bodyPr vert="horz" lIns="92048" tIns="46024" rIns="92048" bIns="4602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5"/>
          </p:nvPr>
        </p:nvSpPr>
        <p:spPr>
          <a:xfrm>
            <a:off x="3855861" y="9440652"/>
            <a:ext cx="2949787" cy="498692"/>
          </a:xfrm>
          <a:prstGeom prst="rect">
            <a:avLst/>
          </a:prstGeom>
        </p:spPr>
        <p:txBody>
          <a:bodyPr vert="horz" lIns="92048" tIns="46024" rIns="92048" bIns="46024" rtlCol="0" anchor="b"/>
          <a:lstStyle>
            <a:lvl1pPr algn="r">
              <a:defRPr sz="1200"/>
            </a:lvl1pPr>
          </a:lstStyle>
          <a:p>
            <a:fld id="{CEEEB887-679D-4D85-ACAC-2C9ECF041923}" type="slidenum">
              <a:rPr kumimoji="1" lang="ja-JP" altLang="en-US" smtClean="0"/>
              <a:t>‹#›</a:t>
            </a:fld>
            <a:endParaRPr kumimoji="1" lang="ja-JP" altLang="en-US"/>
          </a:p>
        </p:txBody>
      </p:sp>
    </p:spTree>
    <p:extLst>
      <p:ext uri="{BB962C8B-B14F-4D97-AF65-F5344CB8AC3E}">
        <p14:creationId xmlns:p14="http://schemas.microsoft.com/office/powerpoint/2010/main" val="67797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2pPr>
    <a:lvl3pPr marL="9144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3pPr>
    <a:lvl4pPr marL="13716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4pPr>
    <a:lvl5pPr marL="18288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これから、「学習評価」についての研修を始めます。</a:t>
            </a:r>
            <a:endParaRPr lang="en-US" altLang="ja-JP" dirty="0"/>
          </a:p>
          <a:p>
            <a:pPr algn="just"/>
            <a:r>
              <a:rPr lang="ja-JP" altLang="en-US" dirty="0"/>
              <a:t>　この研修は、子供たちの学び</a:t>
            </a:r>
            <a:r>
              <a:rPr lang="ja-JP" altLang="en-US" dirty="0" smtClean="0"/>
              <a:t>や教員の</a:t>
            </a:r>
            <a:r>
              <a:rPr lang="ja-JP" altLang="en-US" dirty="0"/>
              <a:t>指導の改善につなげるための学習評価の充実に向け、指導と評価の一体化や評価場面・評価方法の計画についての説明や、評価規準を作成する演習を通して、学習評価の基本的な考え方を理解することをねらいとしています。</a:t>
            </a:r>
            <a:endParaRPr lang="en-US" altLang="ja-JP" dirty="0"/>
          </a:p>
          <a:p>
            <a:pPr algn="just"/>
            <a:r>
              <a:rPr lang="ja-JP" altLang="en-US" dirty="0"/>
              <a:t>　前半に説明、後半に演習を行います。</a:t>
            </a:r>
            <a:endParaRPr lang="en-US" altLang="ja-JP" dirty="0"/>
          </a:p>
          <a:p>
            <a:pPr algn="just"/>
            <a:endParaRPr lang="en-US" altLang="ja-JP" dirty="0"/>
          </a:p>
          <a:p>
            <a:pPr algn="just"/>
            <a:r>
              <a:rPr lang="ja-JP" altLang="en-US" dirty="0"/>
              <a:t>　（</a:t>
            </a:r>
            <a:r>
              <a:rPr lang="ja-JP" altLang="en-US" dirty="0" smtClean="0"/>
              <a:t>時間の目安：説明</a:t>
            </a:r>
            <a:r>
              <a:rPr lang="en-US" altLang="ja-JP" dirty="0" smtClean="0"/>
              <a:t>20</a:t>
            </a:r>
            <a:r>
              <a:rPr lang="ja-JP" altLang="en-US" dirty="0"/>
              <a:t>分、</a:t>
            </a:r>
            <a:r>
              <a:rPr lang="ja-JP" altLang="en-US" dirty="0" smtClean="0"/>
              <a:t>演習</a:t>
            </a:r>
            <a:r>
              <a:rPr lang="en-US" altLang="ja-JP" dirty="0" smtClean="0"/>
              <a:t>20</a:t>
            </a:r>
            <a:r>
              <a:rPr lang="ja-JP" altLang="en-US" dirty="0"/>
              <a:t>分）</a:t>
            </a:r>
            <a:endParaRPr lang="en-US" altLang="ja-JP" dirty="0"/>
          </a:p>
        </p:txBody>
      </p:sp>
      <p:sp>
        <p:nvSpPr>
          <p:cNvPr id="5" name="スライド番号プレースホルダー 4"/>
          <p:cNvSpPr>
            <a:spLocks noGrp="1"/>
          </p:cNvSpPr>
          <p:nvPr>
            <p:ph type="sldNum" sz="quarter" idx="10"/>
          </p:nvPr>
        </p:nvSpPr>
        <p:spPr/>
        <p:txBody>
          <a:bodyPr/>
          <a:lstStyle/>
          <a:p>
            <a:fld id="{CEEEB887-679D-4D85-ACAC-2C9ECF041923}" type="slidenum">
              <a:rPr lang="ja-JP" altLang="en-US" smtClean="0"/>
              <a:pPr/>
              <a:t>1</a:t>
            </a:fld>
            <a:endParaRPr lang="ja-JP" altLang="en-US"/>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3304121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授業において</a:t>
            </a:r>
            <a:r>
              <a:rPr lang="ja-JP" altLang="en-US" dirty="0" smtClean="0"/>
              <a:t>、子供の</a:t>
            </a:r>
            <a:r>
              <a:rPr lang="ja-JP" altLang="en-US" dirty="0"/>
              <a:t>学習状況を評価するためには、評価場面と評価方法を計画し、授業の展開に位置付けることが大切です。</a:t>
            </a:r>
            <a:endParaRPr lang="en-US" altLang="ja-JP" dirty="0"/>
          </a:p>
          <a:p>
            <a:pPr algn="just"/>
            <a:r>
              <a:rPr lang="ja-JP" altLang="en-US" dirty="0"/>
              <a:t>　本時の評価規準は、「自分が好きな動きをダンス</a:t>
            </a:r>
            <a:r>
              <a:rPr lang="ja-JP" altLang="en-US" dirty="0" smtClean="0"/>
              <a:t>に生かせるよう</a:t>
            </a:r>
            <a:r>
              <a:rPr lang="ja-JP" altLang="en-US" dirty="0"/>
              <a:t>に新しい振り付けを考えたり、自分の考えを他者に伝えたりしている。」という思考・判断・表現を主な観点として設定しています。</a:t>
            </a:r>
            <a:endParaRPr lang="en-US" altLang="ja-JP" dirty="0"/>
          </a:p>
          <a:p>
            <a:pPr algn="just"/>
            <a:r>
              <a:rPr lang="ja-JP" altLang="en-US" dirty="0"/>
              <a:t>　生徒が考えている姿や表現している姿を見取るためには、評価する場面と評価方法をどのように</a:t>
            </a:r>
            <a:r>
              <a:rPr lang="ja-JP" altLang="en-US" dirty="0" smtClean="0"/>
              <a:t>したら良いでしょう</a:t>
            </a:r>
            <a:r>
              <a:rPr lang="ja-JP" altLang="en-US" dirty="0"/>
              <a:t>か。</a:t>
            </a:r>
            <a:endParaRPr lang="en-US" altLang="ja-JP" dirty="0"/>
          </a:p>
          <a:p>
            <a:pPr algn="just"/>
            <a:endParaRPr lang="en-US" altLang="ja-JP" dirty="0"/>
          </a:p>
          <a:p>
            <a:pPr algn="just"/>
            <a:r>
              <a:rPr lang="ja-JP" altLang="en-US" dirty="0"/>
              <a:t>　例えば、評価場面は、</a:t>
            </a:r>
            <a:r>
              <a:rPr lang="ja-JP" altLang="en-US" dirty="0" smtClean="0"/>
              <a:t>教員</a:t>
            </a:r>
            <a:r>
              <a:rPr lang="ja-JP" altLang="en-US" dirty="0"/>
              <a:t>との会話や友達との話合い活動が考えられます。また、評価方法としては、発言内容や相手に話す際の表情や身振りから見取ることが考えられます。</a:t>
            </a:r>
            <a:endParaRPr lang="en-US" altLang="ja-JP" dirty="0"/>
          </a:p>
          <a:p>
            <a:pPr algn="just"/>
            <a:r>
              <a:rPr lang="ja-JP" altLang="en-US" dirty="0"/>
              <a:t>　発言した回数等、表面上表れた様子だけに注目するのではなく、発言している言葉の内容であったり、発言していない場合でも、振り付けや、伝えようとする表現を見取り、生徒が考えている姿や表現している姿を見取ることが大切です。</a:t>
            </a:r>
            <a:endParaRPr lang="en-US" altLang="ja-JP" dirty="0"/>
          </a:p>
          <a:p>
            <a:pPr algn="just"/>
            <a:r>
              <a:rPr lang="ja-JP" altLang="en-US" dirty="0"/>
              <a:t>　特に、障がいの</a:t>
            </a:r>
            <a:r>
              <a:rPr lang="ja-JP" altLang="en-US" dirty="0" smtClean="0"/>
              <a:t>ある子供に</a:t>
            </a:r>
            <a:r>
              <a:rPr lang="ja-JP" altLang="en-US" dirty="0"/>
              <a:t>対する教育を行う特別支援学校においては、できた、できないという二者択一の評価ではなく、子供がどの程度内容を理解し、どこまで力を発揮できたのか、子供の姿を丁寧に見取ることが</a:t>
            </a:r>
            <a:r>
              <a:rPr lang="ja-JP" altLang="en-US" dirty="0" smtClean="0"/>
              <a:t>求められます。</a:t>
            </a:r>
            <a:r>
              <a:rPr lang="ja-JP" altLang="en-US" dirty="0"/>
              <a:t>　</a:t>
            </a:r>
            <a:endParaRPr lang="en-US" altLang="ja-JP" dirty="0"/>
          </a:p>
          <a:p>
            <a:pPr algn="just"/>
            <a:r>
              <a:rPr lang="ja-JP" altLang="en-US" dirty="0"/>
              <a:t>　このように評価場面と評価方法を事前に計画して、</a:t>
            </a:r>
            <a:r>
              <a:rPr lang="ja-JP" altLang="en-US" dirty="0" smtClean="0"/>
              <a:t>教員</a:t>
            </a:r>
            <a:r>
              <a:rPr lang="ja-JP" altLang="en-US" dirty="0"/>
              <a:t>で共通理解しておくことで、授業中の「◯◯さんは、どんな振り付けがいいと思う？」など、</a:t>
            </a:r>
            <a:r>
              <a:rPr lang="ja-JP" altLang="en-US" dirty="0" smtClean="0"/>
              <a:t>教員</a:t>
            </a:r>
            <a:r>
              <a:rPr lang="ja-JP" altLang="en-US" dirty="0"/>
              <a:t>から生徒の発言を促したり、話合い活動の時間を十分に確保して、生徒の考えを引き出したりするといった手立ての工夫にもつながります。</a:t>
            </a:r>
          </a:p>
        </p:txBody>
      </p:sp>
      <p:sp>
        <p:nvSpPr>
          <p:cNvPr id="4" name="スライド番号プレースホルダー 3">
            <a:extLst>
              <a:ext uri="{FF2B5EF4-FFF2-40B4-BE49-F238E27FC236}">
                <a16:creationId xmlns:a16="http://schemas.microsoft.com/office/drawing/2014/main" id="{960D90F1-6AF6-1BED-0199-8DB3764BC13F}"/>
              </a:ext>
            </a:extLst>
          </p:cNvPr>
          <p:cNvSpPr>
            <a:spLocks noGrp="1"/>
          </p:cNvSpPr>
          <p:nvPr>
            <p:ph type="sldNum" sz="quarter" idx="5"/>
          </p:nvPr>
        </p:nvSpPr>
        <p:spPr/>
        <p:txBody>
          <a:bodyPr/>
          <a:lstStyle/>
          <a:p>
            <a:pPr lvl="0"/>
            <a:fld id="{A4308C5B-CD98-4079-8838-F5A6EE3336AA}" type="slidenum">
              <a:rPr lang="ja-JP" altLang="en-US" noProof="0" smtClean="0"/>
              <a:pPr lvl="0"/>
              <a:t>10</a:t>
            </a:fld>
            <a:endParaRPr lang="ja-JP" altLang="en-US" noProof="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3407680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学習評価は、学習指導要領に示す目標の実現の状況を判断するよりどころです。</a:t>
            </a:r>
            <a:endParaRPr lang="en-US" altLang="ja-JP" dirty="0"/>
          </a:p>
          <a:p>
            <a:pPr algn="just"/>
            <a:r>
              <a:rPr lang="ja-JP" altLang="en-US" dirty="0"/>
              <a:t>　学習評価から明らかになった成果と課題は</a:t>
            </a:r>
            <a:r>
              <a:rPr lang="ja-JP" altLang="en-US" dirty="0" smtClean="0"/>
              <a:t>、子供が</a:t>
            </a:r>
            <a:r>
              <a:rPr lang="ja-JP" altLang="en-US" dirty="0"/>
              <a:t>目指す資質・能力を身に付けることができるように次時の授業改善につなげ</a:t>
            </a:r>
            <a:r>
              <a:rPr lang="ja-JP" altLang="en-US" dirty="0" smtClean="0"/>
              <a:t>、子供の</a:t>
            </a:r>
            <a:r>
              <a:rPr lang="ja-JP" altLang="en-US" dirty="0"/>
              <a:t>学びの質を一層高める工夫に取り組むことが求められます。</a:t>
            </a:r>
          </a:p>
          <a:p>
            <a:pPr algn="just"/>
            <a:endParaRPr lang="en-US" altLang="ja-JP" dirty="0"/>
          </a:p>
          <a:p>
            <a:pPr algn="just"/>
            <a:r>
              <a:rPr lang="ja-JP" altLang="en-US" dirty="0"/>
              <a:t>　指導と評価の一体化を図るためには、</a:t>
            </a:r>
            <a:endParaRPr lang="en-US" altLang="ja-JP" dirty="0"/>
          </a:p>
          <a:p>
            <a:pPr algn="just"/>
            <a:r>
              <a:rPr lang="ja-JP" altLang="en-US" dirty="0" smtClean="0"/>
              <a:t>①　児童</a:t>
            </a:r>
            <a:r>
              <a:rPr lang="ja-JP" altLang="en-US" dirty="0"/>
              <a:t>生徒の学習改善につながるものにしていくこと</a:t>
            </a:r>
          </a:p>
          <a:p>
            <a:pPr algn="just"/>
            <a:r>
              <a:rPr lang="ja-JP" altLang="en-US" dirty="0" smtClean="0"/>
              <a:t>②　教師</a:t>
            </a:r>
            <a:r>
              <a:rPr lang="ja-JP" altLang="en-US" dirty="0"/>
              <a:t>の指導改善につながるものにしていくこと</a:t>
            </a:r>
            <a:endParaRPr lang="en-US" altLang="ja-JP" dirty="0"/>
          </a:p>
          <a:p>
            <a:pPr algn="just"/>
            <a:r>
              <a:rPr lang="ja-JP" altLang="en-US" dirty="0" smtClean="0"/>
              <a:t>③　これ</a:t>
            </a:r>
            <a:r>
              <a:rPr lang="ja-JP" altLang="en-US" dirty="0"/>
              <a:t>まで慣行として行われてきたことでも、必要性・妥当性が認められないものは見直していく</a:t>
            </a:r>
            <a:r>
              <a:rPr lang="ja-JP" altLang="en-US" dirty="0" smtClean="0"/>
              <a:t>ことから</a:t>
            </a:r>
            <a:r>
              <a:rPr lang="ja-JP" altLang="en-US" dirty="0"/>
              <a:t>、学習評価の充実を図ることが重要です。</a:t>
            </a:r>
            <a:endParaRPr lang="en-US" altLang="ja-JP" dirty="0"/>
          </a:p>
          <a:p>
            <a:pPr algn="just"/>
            <a:endParaRPr lang="en-US" altLang="ja-JP" dirty="0"/>
          </a:p>
          <a:p>
            <a:pPr algn="just"/>
            <a:r>
              <a:rPr lang="ja-JP" altLang="en-US" dirty="0"/>
              <a:t>　これまで慣行として行われてきたこと、例えば、授業のまとめの際に、</a:t>
            </a:r>
            <a:r>
              <a:rPr lang="ja-JP" altLang="en-US" dirty="0" smtClean="0"/>
              <a:t>教員</a:t>
            </a:r>
            <a:r>
              <a:rPr lang="ja-JP" altLang="en-US" dirty="0"/>
              <a:t>から「今日、友達とたくさん話した人？」と全体に声を掛け、生徒が手を挙げたことをもって、「目標を達成した」と評価している場合など、評価場面や評価方法が学習評価として適切かどうかを</a:t>
            </a:r>
            <a:r>
              <a:rPr lang="ja-JP" altLang="en-US" dirty="0" smtClean="0"/>
              <a:t>教職員</a:t>
            </a:r>
            <a:r>
              <a:rPr lang="ja-JP" altLang="en-US" dirty="0"/>
              <a:t>で話し合うなど</a:t>
            </a:r>
            <a:r>
              <a:rPr lang="ja-JP" altLang="en-US" dirty="0" smtClean="0"/>
              <a:t>、子供の</a:t>
            </a:r>
            <a:r>
              <a:rPr lang="ja-JP" altLang="en-US" dirty="0"/>
              <a:t>学習状況を適切に見取る方法を学校全体で見直しをしていくことが大切です。</a:t>
            </a:r>
            <a:endParaRPr lang="en-US" altLang="ja-JP" dirty="0"/>
          </a:p>
        </p:txBody>
      </p:sp>
      <p:sp>
        <p:nvSpPr>
          <p:cNvPr id="4" name="スライド番号プレースホルダー 3">
            <a:extLst>
              <a:ext uri="{FF2B5EF4-FFF2-40B4-BE49-F238E27FC236}">
                <a16:creationId xmlns:a16="http://schemas.microsoft.com/office/drawing/2014/main" id="{960D90F1-6AF6-1BED-0199-8DB3764BC13F}"/>
              </a:ext>
            </a:extLst>
          </p:cNvPr>
          <p:cNvSpPr>
            <a:spLocks noGrp="1"/>
          </p:cNvSpPr>
          <p:nvPr>
            <p:ph type="sldNum" sz="quarter" idx="5"/>
          </p:nvPr>
        </p:nvSpPr>
        <p:spPr/>
        <p:txBody>
          <a:bodyPr/>
          <a:lstStyle/>
          <a:p>
            <a:fld id="{A4308C5B-CD98-4079-8838-F5A6EE3336AA}" type="slidenum">
              <a:rPr lang="ja-JP" altLang="en-US" smtClean="0"/>
              <a:pPr/>
              <a:t>11</a:t>
            </a:fld>
            <a:endParaRPr lang="ja-JP" altLang="en-US"/>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946215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2A61D3E9-34F3-4CE1-A7A4-D79289125514}" type="slidenum">
              <a:rPr lang="ja-JP" altLang="en-US" smtClean="0"/>
              <a:pPr/>
              <a:t>12</a:t>
            </a:fld>
            <a:endParaRPr lang="ja-JP" altLang="en-US"/>
          </a:p>
        </p:txBody>
      </p:sp>
      <p:sp>
        <p:nvSpPr>
          <p:cNvPr id="5" name="ノート プレースホルダー 4">
            <a:extLst>
              <a:ext uri="{FF2B5EF4-FFF2-40B4-BE49-F238E27FC236}">
                <a16:creationId xmlns:a16="http://schemas.microsoft.com/office/drawing/2014/main" id="{594E5F01-602F-4F21-8240-052B49828872}"/>
              </a:ext>
            </a:extLst>
          </p:cNvPr>
          <p:cNvSpPr>
            <a:spLocks noGrp="1"/>
          </p:cNvSpPr>
          <p:nvPr>
            <p:ph type="body" idx="1"/>
          </p:nvPr>
        </p:nvSpPr>
        <p:spPr/>
        <p:txBody>
          <a:bodyPr/>
          <a:lstStyle/>
          <a:p>
            <a:pPr algn="just"/>
            <a:r>
              <a:rPr lang="ja-JP" altLang="en-US" dirty="0"/>
              <a:t>　知的障がい教育における学習評価の課題としては、何をどう評価するか、教師間で共通理解がされていないことから、授業においても評価が曖昧になり</a:t>
            </a:r>
            <a:r>
              <a:rPr lang="ja-JP" altLang="en-US" dirty="0" smtClean="0"/>
              <a:t>、子供の</a:t>
            </a:r>
            <a:r>
              <a:rPr lang="ja-JP" altLang="en-US" dirty="0"/>
              <a:t>学習状況を適切に把握することができないことが指摘されています。</a:t>
            </a:r>
            <a:endParaRPr lang="en-US" altLang="ja-JP" dirty="0"/>
          </a:p>
          <a:p>
            <a:pPr algn="just"/>
            <a:endParaRPr lang="en-US" altLang="ja-JP" dirty="0"/>
          </a:p>
          <a:p>
            <a:pPr algn="just"/>
            <a:r>
              <a:rPr lang="ja-JP" altLang="en-US" dirty="0"/>
              <a:t>　</a:t>
            </a:r>
            <a:r>
              <a:rPr lang="ja-JP" altLang="en-US" dirty="0" smtClean="0"/>
              <a:t>子供の</a:t>
            </a:r>
            <a:r>
              <a:rPr lang="ja-JP" altLang="en-US" dirty="0"/>
              <a:t>資質・能力を育成するために、目標に準拠した評価により、一人一人の学習状況を見取り</a:t>
            </a:r>
            <a:r>
              <a:rPr lang="ja-JP" altLang="en-US" dirty="0" smtClean="0"/>
              <a:t>、子供の</a:t>
            </a:r>
            <a:r>
              <a:rPr lang="ja-JP" altLang="en-US" dirty="0"/>
              <a:t>学習改善</a:t>
            </a:r>
            <a:r>
              <a:rPr lang="ja-JP" altLang="en-US" dirty="0" smtClean="0"/>
              <a:t>や教員の</a:t>
            </a:r>
            <a:r>
              <a:rPr lang="ja-JP" altLang="en-US" dirty="0"/>
              <a:t>指導改善につなげることが大切です。</a:t>
            </a:r>
            <a:endParaRPr lang="en-US" altLang="ja-JP" dirty="0"/>
          </a:p>
          <a:p>
            <a:pPr algn="just"/>
            <a:endParaRPr lang="ja-JP" altLang="en-US" dirty="0"/>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904831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2A61D3E9-34F3-4CE1-A7A4-D79289125514}" type="slidenum">
              <a:rPr lang="ja-JP" altLang="en-US" smtClean="0"/>
              <a:pPr/>
              <a:t>13</a:t>
            </a:fld>
            <a:endParaRPr lang="ja-JP" altLang="en-US"/>
          </a:p>
        </p:txBody>
      </p:sp>
      <p:sp>
        <p:nvSpPr>
          <p:cNvPr id="5" name="ノート プレースホルダー 4">
            <a:extLst>
              <a:ext uri="{FF2B5EF4-FFF2-40B4-BE49-F238E27FC236}">
                <a16:creationId xmlns:a16="http://schemas.microsoft.com/office/drawing/2014/main" id="{594E5F01-602F-4F21-8240-052B49828872}"/>
              </a:ext>
            </a:extLst>
          </p:cNvPr>
          <p:cNvSpPr>
            <a:spLocks noGrp="1"/>
          </p:cNvSpPr>
          <p:nvPr>
            <p:ph type="body" idx="1"/>
          </p:nvPr>
        </p:nvSpPr>
        <p:spPr/>
        <p:txBody>
          <a:bodyPr/>
          <a:lstStyle/>
          <a:p>
            <a:pPr algn="just"/>
            <a:r>
              <a:rPr lang="ja-JP" altLang="en-US" dirty="0"/>
              <a:t>　それでは、ここ</a:t>
            </a:r>
            <a:r>
              <a:rPr lang="ja-JP" altLang="en-US" dirty="0" smtClean="0"/>
              <a:t>から単元</a:t>
            </a:r>
            <a:r>
              <a:rPr lang="ja-JP" altLang="en-US" dirty="0"/>
              <a:t>の評価規準を作成する演習を行います。</a:t>
            </a:r>
            <a:endParaRPr lang="en-US" altLang="ja-JP"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t>　皆さんが担当している単元の指導計画を準備してください。</a:t>
            </a:r>
            <a:endParaRPr lang="en-US" altLang="ja-JP" dirty="0"/>
          </a:p>
          <a:p>
            <a:pPr algn="just"/>
            <a:endParaRPr lang="en-US" altLang="ja-JP" dirty="0"/>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071590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BBE458E2-8E18-4AB1-B7D3-914629F70A35}" type="slidenum">
              <a:rPr lang="ja-JP" altLang="en-US" smtClean="0"/>
              <a:pPr/>
              <a:t>14</a:t>
            </a:fld>
            <a:endParaRPr lang="ja-JP" altLang="en-US"/>
          </a:p>
        </p:txBody>
      </p:sp>
      <p:sp>
        <p:nvSpPr>
          <p:cNvPr id="6" name="スライド イメージ プレースホルダー 5"/>
          <p:cNvSpPr>
            <a:spLocks noGrp="1" noRot="1" noChangeAspect="1"/>
          </p:cNvSpPr>
          <p:nvPr>
            <p:ph type="sldImg"/>
          </p:nvPr>
        </p:nvSpPr>
        <p:spPr>
          <a:xfrm>
            <a:off x="1003300" y="503238"/>
            <a:ext cx="4800600" cy="3600450"/>
          </a:xfrm>
        </p:spPr>
      </p:sp>
      <p:sp>
        <p:nvSpPr>
          <p:cNvPr id="7" name="ノート プレースホルダー 6"/>
          <p:cNvSpPr>
            <a:spLocks noGrp="1"/>
          </p:cNvSpPr>
          <p:nvPr>
            <p:ph type="body" idx="1"/>
          </p:nvPr>
        </p:nvSpPr>
        <p:spPr/>
        <p:txBody>
          <a:bodyPr/>
          <a:lstStyle/>
          <a:p>
            <a:pPr algn="just"/>
            <a:r>
              <a:rPr lang="ja-JP" altLang="en-US" dirty="0"/>
              <a:t>＜演習の進め方の例＞</a:t>
            </a:r>
            <a:endParaRPr lang="en-US" altLang="ja-JP" dirty="0"/>
          </a:p>
          <a:p>
            <a:pPr algn="just"/>
            <a:r>
              <a:rPr lang="ja-JP" altLang="en-US" dirty="0"/>
              <a:t>①　個人思考（</a:t>
            </a:r>
            <a:r>
              <a:rPr lang="en-US" altLang="ja-JP" dirty="0"/>
              <a:t>10</a:t>
            </a:r>
            <a:r>
              <a:rPr lang="ja-JP" altLang="en-US" dirty="0"/>
              <a:t>分）</a:t>
            </a:r>
            <a:endParaRPr lang="en-US" altLang="ja-JP" dirty="0"/>
          </a:p>
          <a:p>
            <a:pPr algn="just"/>
            <a:r>
              <a:rPr kumimoji="1" lang="ja-JP" altLang="en-US" dirty="0"/>
              <a:t>　皆さんが担当する単元の指導計画を基に、この研修で説明があった内容を踏まえ、単元の評価規準を検討し、記入してみましょう。</a:t>
            </a:r>
            <a:endParaRPr kumimoji="1" lang="en-US" altLang="ja-JP" dirty="0"/>
          </a:p>
          <a:p>
            <a:pPr algn="just"/>
            <a:r>
              <a:rPr kumimoji="1" lang="ja-JP" altLang="en-US" dirty="0"/>
              <a:t>　まず、上段の青い枠には、単元の目標を記入します。</a:t>
            </a:r>
            <a:endParaRPr kumimoji="1" lang="en-US" altLang="ja-JP" dirty="0"/>
          </a:p>
          <a:p>
            <a:pPr algn="just"/>
            <a:r>
              <a:rPr kumimoji="1" lang="ja-JP" altLang="en-US" dirty="0"/>
              <a:t>　その後、赤い枠で示した部分の、単元の評価規準について各自で検討し、記入します。</a:t>
            </a:r>
            <a:endParaRPr kumimoji="1" lang="en-US" altLang="ja-JP" dirty="0"/>
          </a:p>
          <a:p>
            <a:pPr algn="just"/>
            <a:r>
              <a:rPr lang="ja-JP" altLang="en-US" dirty="0"/>
              <a:t>②　協議（</a:t>
            </a:r>
            <a:r>
              <a:rPr lang="en-US" altLang="ja-JP" dirty="0"/>
              <a:t>10</a:t>
            </a:r>
            <a:r>
              <a:rPr lang="ja-JP" altLang="en-US" dirty="0"/>
              <a:t>分）</a:t>
            </a:r>
            <a:endParaRPr lang="en-US" altLang="ja-JP" dirty="0"/>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t>　個人思考で記入したものを基に、学習指導要領解説や学習評価参考資料を参照し、指導教諭</a:t>
            </a:r>
            <a:r>
              <a:rPr kumimoji="1" lang="ja-JP" altLang="en-US" dirty="0" smtClean="0"/>
              <a:t>や受講者同士</a:t>
            </a:r>
            <a:r>
              <a:rPr kumimoji="1" lang="ja-JP" altLang="en-US" dirty="0"/>
              <a:t>で対話し検討する。</a:t>
            </a:r>
            <a:endParaRPr kumimoji="1" lang="en-US" altLang="ja-JP" dirty="0"/>
          </a:p>
          <a:p>
            <a:pPr algn="just"/>
            <a:endParaRPr lang="en-US" altLang="ja-JP" dirty="0"/>
          </a:p>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個人思考及び協議の観点の例</a:t>
            </a:r>
            <a:r>
              <a:rPr lang="en-US" altLang="ja-JP" dirty="0"/>
              <a:t>〕</a:t>
            </a:r>
          </a:p>
          <a:p>
            <a:pPr algn="just"/>
            <a:r>
              <a:rPr lang="ja-JP" altLang="en-US" dirty="0"/>
              <a:t>・目標の文末を「～すること」から「～している」に変換するなどし、評価規準として用いることができる表現になっているか。</a:t>
            </a:r>
            <a:endParaRPr lang="en-US" altLang="ja-JP" dirty="0"/>
          </a:p>
          <a:p>
            <a:pPr algn="just"/>
            <a:r>
              <a:rPr lang="ja-JP" altLang="en-US" dirty="0"/>
              <a:t>・目標や評価規準を具体的にする場合、取り扱う教科の目標や評価の観点及びその趣旨を逸脱していないか。</a:t>
            </a:r>
            <a:endParaRPr lang="en-US" altLang="ja-JP" dirty="0"/>
          </a:p>
          <a:p>
            <a:pPr algn="just"/>
            <a:r>
              <a:rPr lang="ja-JP" altLang="en-US" dirty="0"/>
              <a:t>　（学習指導要領解説や学習評価参考資料を参照して確認する。）</a:t>
            </a:r>
            <a:endParaRPr lang="en-US" altLang="ja-JP" dirty="0"/>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ja-JP" dirty="0"/>
          </a:p>
          <a:p>
            <a:pPr algn="just"/>
            <a:r>
              <a:rPr lang="ja-JP" altLang="en-US" dirty="0"/>
              <a:t>（時間経過後）</a:t>
            </a:r>
            <a:endParaRPr lang="en-US" altLang="ja-JP" dirty="0"/>
          </a:p>
          <a:p>
            <a:pPr algn="just"/>
            <a:r>
              <a:rPr lang="ja-JP" altLang="en-US" dirty="0"/>
              <a:t>　これで、「学習評価」の研修を終わります。</a:t>
            </a:r>
            <a:endParaRPr lang="en-US" altLang="ja-JP" dirty="0"/>
          </a:p>
        </p:txBody>
      </p:sp>
    </p:spTree>
    <p:extLst>
      <p:ext uri="{BB962C8B-B14F-4D97-AF65-F5344CB8AC3E}">
        <p14:creationId xmlns:p14="http://schemas.microsoft.com/office/powerpoint/2010/main" val="141374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学習評価について、特別支援学校においても、小・中学校等と学習評価の考え方は変わりません。</a:t>
            </a:r>
            <a:endParaRPr lang="en-US" altLang="ja-JP" dirty="0"/>
          </a:p>
          <a:p>
            <a:pPr algn="just"/>
            <a:r>
              <a:rPr lang="ja-JP" altLang="en-US" dirty="0"/>
              <a:t>　各教科の学習評価においては、学習指導要領に示されている目標に準拠した評価を行います。</a:t>
            </a:r>
          </a:p>
          <a:p>
            <a:pPr algn="just"/>
            <a:r>
              <a:rPr lang="ja-JP" altLang="en-US" dirty="0"/>
              <a:t>　その際</a:t>
            </a:r>
            <a:r>
              <a:rPr lang="ja-JP" altLang="en-US" dirty="0" smtClean="0"/>
              <a:t>、子供が</a:t>
            </a:r>
            <a:r>
              <a:rPr lang="ja-JP" altLang="en-US" dirty="0"/>
              <a:t>どれくらい成長したかを測るために、評価の規準となるものが必要になります。</a:t>
            </a:r>
            <a:endParaRPr lang="en-US" altLang="ja-JP" dirty="0"/>
          </a:p>
          <a:p>
            <a:pPr algn="just"/>
            <a:endParaRPr lang="en-US" altLang="ja-JP" dirty="0"/>
          </a:p>
          <a:p>
            <a:pPr algn="just"/>
            <a:r>
              <a:rPr lang="ja-JP" altLang="en-US" dirty="0"/>
              <a:t>　そのため、知的障害者で</a:t>
            </a:r>
            <a:r>
              <a:rPr lang="ja-JP" altLang="en-US" dirty="0" smtClean="0"/>
              <a:t>ある子供に</a:t>
            </a:r>
            <a:r>
              <a:rPr lang="ja-JP" altLang="en-US" dirty="0"/>
              <a:t>対する教育を行う特別支援学校においても、学習指導要領に示す目標の実現の状況を判断するよりどころとして、評価規準を作成することが必要です。</a:t>
            </a:r>
            <a:endParaRPr lang="en-US" altLang="ja-JP" dirty="0"/>
          </a:p>
          <a:p>
            <a:pPr algn="just"/>
            <a:r>
              <a:rPr lang="ja-JP" altLang="en-US" dirty="0"/>
              <a:t>　また、特別支援学校においては、各教科等の指導に当たり</a:t>
            </a:r>
            <a:r>
              <a:rPr lang="ja-JP" altLang="en-US" dirty="0" smtClean="0"/>
              <a:t>、子供一人一人</a:t>
            </a:r>
            <a:r>
              <a:rPr lang="ja-JP" altLang="en-US" dirty="0"/>
              <a:t>に個別の指導計画を作成しているため、各教科等の評価規準の内容</a:t>
            </a:r>
            <a:r>
              <a:rPr lang="ja-JP" altLang="en-US" dirty="0" smtClean="0"/>
              <a:t>を子供一人一人</a:t>
            </a:r>
            <a:r>
              <a:rPr lang="ja-JP" altLang="en-US" dirty="0"/>
              <a:t>の指導目標や指導内容の設定</a:t>
            </a:r>
            <a:r>
              <a:rPr lang="ja-JP" altLang="en-US" dirty="0" smtClean="0"/>
              <a:t>に活かすこと</a:t>
            </a:r>
            <a:r>
              <a:rPr lang="ja-JP" altLang="en-US" dirty="0"/>
              <a:t>が大切になります。</a:t>
            </a:r>
          </a:p>
        </p:txBody>
      </p:sp>
      <p:sp>
        <p:nvSpPr>
          <p:cNvPr id="4" name="スライド番号プレースホルダー 3"/>
          <p:cNvSpPr>
            <a:spLocks noGrp="1"/>
          </p:cNvSpPr>
          <p:nvPr>
            <p:ph type="sldNum" sz="quarter" idx="5"/>
          </p:nvPr>
        </p:nvSpPr>
        <p:spPr/>
        <p:txBody>
          <a:bodyPr/>
          <a:lstStyle/>
          <a:p>
            <a:fld id="{BBE458E2-8E18-4AB1-B7D3-914629F70A35}" type="slidenum">
              <a:rPr lang="ja-JP" altLang="en-US" smtClean="0"/>
              <a:pPr/>
              <a:t>2</a:t>
            </a:fld>
            <a:endParaRPr lang="ja-JP" altLang="en-US"/>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1161843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学習指導要領においては、各教科等の「２　各段階の目標及び内容」の「</a:t>
            </a:r>
            <a:r>
              <a:rPr lang="en-US" altLang="ja-JP" dirty="0"/>
              <a:t>(2)</a:t>
            </a:r>
            <a:r>
              <a:rPr lang="ja-JP" altLang="en-US" dirty="0"/>
              <a:t> 内容」において、「内容のまとまり」ごとに育成を目指す資質・能力が示されています。</a:t>
            </a:r>
            <a:endParaRPr lang="en-US" altLang="ja-JP" dirty="0"/>
          </a:p>
          <a:p>
            <a:pPr algn="just"/>
            <a:r>
              <a:rPr lang="ja-JP" altLang="en-US" dirty="0"/>
              <a:t>　例えば、特別支援学校学習指導要領解説の各教科等編において、中学部　保健体育科　１段階の目標と内容には、１段階の生徒がダンスにおいて、育成を目指す資質・能力が、ア～ウで示されています。</a:t>
            </a:r>
            <a:endParaRPr lang="en-US" altLang="ja-JP" dirty="0"/>
          </a:p>
          <a:p>
            <a:pPr algn="just"/>
            <a:r>
              <a:rPr lang="ja-JP" altLang="en-US" dirty="0"/>
              <a:t>　単元の最後に、「内容のまとまり」ごとに育成を目指す資質・能力がどの程度、生徒に身に付いたのかを評価しますが、学習指導要領に示す目標の実現状況を判断するよりどころとなるのが評価規準です。</a:t>
            </a:r>
          </a:p>
          <a:p>
            <a:pPr algn="just"/>
            <a:endParaRPr lang="en-US" altLang="ja-JP" dirty="0"/>
          </a:p>
        </p:txBody>
      </p:sp>
      <p:sp>
        <p:nvSpPr>
          <p:cNvPr id="4" name="スライド番号プレースホルダー 3"/>
          <p:cNvSpPr>
            <a:spLocks noGrp="1"/>
          </p:cNvSpPr>
          <p:nvPr>
            <p:ph type="sldNum" sz="quarter" idx="5"/>
          </p:nvPr>
        </p:nvSpPr>
        <p:spPr/>
        <p:txBody>
          <a:bodyPr/>
          <a:lstStyle/>
          <a:p>
            <a:fld id="{BBE458E2-8E18-4AB1-B7D3-914629F70A35}" type="slidenum">
              <a:rPr lang="ja-JP" altLang="en-US" smtClean="0"/>
              <a:pPr/>
              <a:t>3</a:t>
            </a:fld>
            <a:endParaRPr lang="ja-JP" altLang="en-US"/>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542149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知的障がい特別支援学校中学部の保健体育科の「ダンス」の単元の目標の例です。</a:t>
            </a:r>
            <a:endParaRPr lang="en-US" altLang="ja-JP" dirty="0"/>
          </a:p>
          <a:p>
            <a:pPr algn="just"/>
            <a:r>
              <a:rPr lang="ja-JP" altLang="en-US" dirty="0"/>
              <a:t>　単元目標として、学習指導要領に示された「Ｇ　ダンス」の内容を基に、観点別で設定されています。</a:t>
            </a:r>
            <a:endParaRPr lang="en-US" altLang="ja-JP" dirty="0"/>
          </a:p>
          <a:p>
            <a:pPr algn="just"/>
            <a:r>
              <a:rPr lang="ja-JP" altLang="en-US" dirty="0"/>
              <a:t>　</a:t>
            </a:r>
            <a:endParaRPr lang="en-US" altLang="ja-JP" dirty="0"/>
          </a:p>
        </p:txBody>
      </p:sp>
      <p:sp>
        <p:nvSpPr>
          <p:cNvPr id="4" name="スライド番号プレースホルダー 3"/>
          <p:cNvSpPr>
            <a:spLocks noGrp="1"/>
          </p:cNvSpPr>
          <p:nvPr>
            <p:ph type="sldNum" sz="quarter" idx="10"/>
          </p:nvPr>
        </p:nvSpPr>
        <p:spPr/>
        <p:txBody>
          <a:bodyPr/>
          <a:lstStyle/>
          <a:p>
            <a:pPr lvl="0"/>
            <a:fld id="{63C1FB27-BFD5-412F-8A39-09F913EC440C}" type="slidenum">
              <a:rPr lang="ja-JP" altLang="en-US" noProof="0" smtClean="0"/>
              <a:pPr lvl="0"/>
              <a:t>4</a:t>
            </a:fld>
            <a:endParaRPr lang="ja-JP" altLang="en-US" noProof="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320521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学習指導要領においては、各教科等の「２　各段階の目標及び内容」の「</a:t>
            </a:r>
            <a:r>
              <a:rPr lang="en-US" altLang="ja-JP" dirty="0"/>
              <a:t>(2)</a:t>
            </a:r>
            <a:r>
              <a:rPr lang="ja-JP" altLang="en-US" dirty="0"/>
              <a:t> 内容」において、「内容のまとまり」ごとに育成を目指す資質・能力が示されていました。</a:t>
            </a:r>
            <a:endParaRPr lang="en-US" altLang="ja-JP" dirty="0"/>
          </a:p>
          <a:p>
            <a:pPr algn="just"/>
            <a:r>
              <a:rPr lang="ja-JP" altLang="en-US" dirty="0"/>
              <a:t>　学習指導要領で示されていた「</a:t>
            </a:r>
            <a:r>
              <a:rPr lang="en-US" altLang="ja-JP" dirty="0"/>
              <a:t>(2) </a:t>
            </a:r>
            <a:r>
              <a:rPr lang="ja-JP" altLang="en-US" dirty="0"/>
              <a:t>内容」の記載は、そのまま学習指導の目標となりうるものです。（しなければならない、ということではないことに留意する。）</a:t>
            </a:r>
            <a:endParaRPr lang="en-US" altLang="ja-JP" dirty="0"/>
          </a:p>
          <a:p>
            <a:pPr algn="just"/>
            <a:r>
              <a:rPr lang="ja-JP" altLang="en-US" dirty="0"/>
              <a:t>　こうしたことから、「</a:t>
            </a:r>
            <a:r>
              <a:rPr lang="en-US" altLang="ja-JP" dirty="0"/>
              <a:t>(2) </a:t>
            </a:r>
            <a:r>
              <a:rPr lang="ja-JP" altLang="en-US" dirty="0"/>
              <a:t>内容」の記載事項の文末を「～についてすること」から「～している」等と変換して、学習指導における評価規準を作成することができます。</a:t>
            </a:r>
            <a:endParaRPr lang="en-US" altLang="ja-JP" dirty="0"/>
          </a:p>
          <a:p>
            <a:pPr algn="just"/>
            <a:endParaRPr lang="en-US" altLang="ja-JP" dirty="0"/>
          </a:p>
          <a:p>
            <a:pPr algn="just"/>
            <a:r>
              <a:rPr lang="ja-JP" altLang="en-US" dirty="0"/>
              <a:t>　学習指導の目標設定をしたり、評価規準の作成したりする際、「</a:t>
            </a:r>
            <a:r>
              <a:rPr lang="en-US" altLang="ja-JP" dirty="0"/>
              <a:t>(2) </a:t>
            </a:r>
            <a:r>
              <a:rPr lang="ja-JP" altLang="en-US" dirty="0"/>
              <a:t>内容」の記載事項を基に具体的にすることは可能です。一方で、目標や評価規準を具体的にする場合は、当該の教科の目標や、後で説明する評価の観点及びその趣旨を逸脱しないことに留意する必要があります。</a:t>
            </a:r>
            <a:endParaRPr lang="en-US" altLang="ja-JP" dirty="0"/>
          </a:p>
          <a:p>
            <a:pPr algn="just"/>
            <a:r>
              <a:rPr lang="ja-JP" altLang="en-US" dirty="0"/>
              <a:t>　「内容のまとまりごとの評価規準」については、文部科学省から「特別支援学校小学部・中学部　学習評価参考資料」、「特別支援学校高等部学習評価参考資料」が示されています。Ｗｅｂページからダウンロードすることができるため、評価</a:t>
            </a:r>
            <a:r>
              <a:rPr lang="ja-JP" altLang="en-US" dirty="0" smtClean="0"/>
              <a:t>規準を作成する際の参考</a:t>
            </a:r>
            <a:r>
              <a:rPr lang="ja-JP" altLang="en-US" dirty="0"/>
              <a:t>にしてください。</a:t>
            </a:r>
            <a:endParaRPr lang="en-US" altLang="ja-JP" dirty="0"/>
          </a:p>
        </p:txBody>
      </p:sp>
      <p:sp>
        <p:nvSpPr>
          <p:cNvPr id="4" name="スライド番号プレースホルダー 3"/>
          <p:cNvSpPr>
            <a:spLocks noGrp="1"/>
          </p:cNvSpPr>
          <p:nvPr>
            <p:ph type="sldNum" sz="quarter" idx="5"/>
          </p:nvPr>
        </p:nvSpPr>
        <p:spPr/>
        <p:txBody>
          <a:bodyPr/>
          <a:lstStyle/>
          <a:p>
            <a:fld id="{BBE458E2-8E18-4AB1-B7D3-914629F70A35}" type="slidenum">
              <a:rPr lang="ja-JP" altLang="en-US" smtClean="0"/>
              <a:pPr/>
              <a:t>5</a:t>
            </a:fld>
            <a:endParaRPr lang="ja-JP" altLang="en-US"/>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3912070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これは、単元の指導計画の例です。</a:t>
            </a:r>
            <a:endParaRPr lang="en-US" altLang="ja-JP" dirty="0"/>
          </a:p>
          <a:p>
            <a:pPr algn="just"/>
            <a:r>
              <a:rPr lang="ja-JP" altLang="en-US" dirty="0"/>
              <a:t>　単元の評価規準を踏まえて、１単位時間において育成を目指す資質・能力の観点や評価</a:t>
            </a:r>
            <a:r>
              <a:rPr lang="ja-JP" altLang="en-US" dirty="0" smtClean="0"/>
              <a:t>規準が位置付けられて</a:t>
            </a:r>
            <a:r>
              <a:rPr lang="ja-JP" altLang="en-US" dirty="0"/>
              <a:t>います。</a:t>
            </a:r>
            <a:endParaRPr lang="en-US" altLang="ja-JP" dirty="0"/>
          </a:p>
          <a:p>
            <a:pPr algn="just"/>
            <a:r>
              <a:rPr lang="ja-JP" altLang="en-US" dirty="0"/>
              <a:t>　例えば、１時間目の目標は、「脚の</a:t>
            </a:r>
            <a:r>
              <a:rPr lang="ja-JP" altLang="en-US" dirty="0" smtClean="0"/>
              <a:t>ステップや腕</a:t>
            </a:r>
            <a:r>
              <a:rPr lang="ja-JP" altLang="en-US" dirty="0"/>
              <a:t>の振り付けが分かり、踊ることができる。」で、主な学習活動は、脚のステップや腕の振り付けの練習となっています。</a:t>
            </a:r>
            <a:endParaRPr lang="en-US" altLang="ja-JP" dirty="0"/>
          </a:p>
          <a:p>
            <a:pPr algn="just"/>
            <a:r>
              <a:rPr lang="ja-JP" altLang="en-US" dirty="0"/>
              <a:t>　これは、主に学習する内容が知識及び技能ですので、評価の観点を知識・技能としています。</a:t>
            </a:r>
            <a:endParaRPr lang="en-US" altLang="ja-JP" dirty="0"/>
          </a:p>
          <a:p>
            <a:pPr algn="just"/>
            <a:endParaRPr lang="en-US" altLang="ja-JP" dirty="0"/>
          </a:p>
          <a:p>
            <a:pPr algn="just"/>
            <a:r>
              <a:rPr lang="ja-JP" altLang="en-US" dirty="0"/>
              <a:t>　「内容のまとまり」であるダンスの内容については、単元全体を通して、資質・能力の育成を図ります。</a:t>
            </a:r>
            <a:endParaRPr lang="en-US" altLang="ja-JP" dirty="0"/>
          </a:p>
          <a:p>
            <a:pPr algn="just"/>
            <a:r>
              <a:rPr lang="ja-JP" altLang="en-US" dirty="0"/>
              <a:t>　１単位時間で、重点とする観点を明確にして、目標や評価規準を位置付けていくことが大切になります。</a:t>
            </a:r>
            <a:endParaRPr lang="en-US" altLang="ja-JP" dirty="0"/>
          </a:p>
        </p:txBody>
      </p:sp>
      <p:sp>
        <p:nvSpPr>
          <p:cNvPr id="4" name="スライド番号プレースホルダー 3"/>
          <p:cNvSpPr>
            <a:spLocks noGrp="1"/>
          </p:cNvSpPr>
          <p:nvPr>
            <p:ph type="sldNum" sz="quarter" idx="10"/>
          </p:nvPr>
        </p:nvSpPr>
        <p:spPr/>
        <p:txBody>
          <a:bodyPr/>
          <a:lstStyle/>
          <a:p>
            <a:fld id="{63C1FB27-BFD5-412F-8A39-09F913EC440C}" type="slidenum">
              <a:rPr lang="ja-JP" altLang="en-US" smtClean="0"/>
              <a:pPr/>
              <a:t>6</a:t>
            </a:fld>
            <a:endParaRPr lang="ja-JP" altLang="en-US" dirty="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323737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ここで、学習評価の基本的な考え方を改めて確認します。</a:t>
            </a:r>
            <a:endParaRPr lang="en-US" altLang="ja-JP" dirty="0"/>
          </a:p>
          <a:p>
            <a:pPr algn="just"/>
            <a:r>
              <a:rPr lang="ja-JP" altLang="en-US" dirty="0"/>
              <a:t>　学習評価は、学校における教育活動に関し、子供たちの学習状況を評価するものです。</a:t>
            </a:r>
            <a:endParaRPr lang="en-US" altLang="ja-JP" dirty="0"/>
          </a:p>
          <a:p>
            <a:pPr algn="just"/>
            <a:endParaRPr lang="en-US" altLang="ja-JP" dirty="0"/>
          </a:p>
          <a:p>
            <a:pPr algn="just"/>
            <a:r>
              <a:rPr lang="ja-JP" altLang="en-US" dirty="0"/>
              <a:t>　子供たち自身が自らの学びを振り返って、「次の学びに向かう」ことができるようにするとともに、「子供たちにどういった力が身に付いたか」という学習の成果を的確に捉え、教員が「指導の改善」を図ることが重要です。</a:t>
            </a:r>
            <a:endParaRPr lang="en-US" altLang="ja-JP" dirty="0"/>
          </a:p>
          <a:p>
            <a:pPr algn="just"/>
            <a:r>
              <a:rPr lang="ja-JP" altLang="en-US" dirty="0"/>
              <a:t>　</a:t>
            </a:r>
            <a:endParaRPr lang="en-US" altLang="ja-JP" dirty="0"/>
          </a:p>
          <a:p>
            <a:pPr algn="just"/>
            <a:r>
              <a:rPr lang="ja-JP" altLang="en-US" dirty="0"/>
              <a:t>　学習評価は、教育課程や学習・指導方法の改善と一貫性を持った形で改善を</a:t>
            </a:r>
            <a:r>
              <a:rPr lang="ja-JP" altLang="en-US" dirty="0" smtClean="0"/>
              <a:t>進めるため</a:t>
            </a:r>
            <a:r>
              <a:rPr lang="ja-JP" altLang="en-US" dirty="0"/>
              <a:t>、個々の授業のねらいをどこまでどのように達成したかだけではなく、子供たち一人一人が、前の学びからどのように成長しているか、より深い学びに向かっているかどうかを捉えていけるような学習状況の評価が求められます。</a:t>
            </a:r>
            <a:endParaRPr lang="en-US" altLang="ja-JP" dirty="0"/>
          </a:p>
          <a:p>
            <a:pPr algn="just"/>
            <a:r>
              <a:rPr lang="ja-JP" altLang="en-US" dirty="0"/>
              <a:t>　学習指導案を作成する際には、指導と評価が一体となった展開となっているか、評価場面や評価方法が明確に位置付いているかを確認するよう</a:t>
            </a:r>
            <a:r>
              <a:rPr lang="ja-JP" altLang="en-US" dirty="0" smtClean="0"/>
              <a:t>にします</a:t>
            </a:r>
            <a:r>
              <a:rPr lang="ja-JP" altLang="en-US" dirty="0"/>
              <a:t>。</a:t>
            </a:r>
          </a:p>
        </p:txBody>
      </p:sp>
      <p:sp>
        <p:nvSpPr>
          <p:cNvPr id="4" name="スライド番号プレースホルダー 3"/>
          <p:cNvSpPr>
            <a:spLocks noGrp="1"/>
          </p:cNvSpPr>
          <p:nvPr>
            <p:ph type="sldNum" sz="quarter" idx="10"/>
          </p:nvPr>
        </p:nvSpPr>
        <p:spPr/>
        <p:txBody>
          <a:bodyPr/>
          <a:lstStyle/>
          <a:p>
            <a:fld id="{B850BA8D-DE6D-4559-85CC-9C0B8FDC9400}" type="slidenum">
              <a:rPr lang="ja-JP" altLang="en-US" smtClean="0"/>
              <a:pPr/>
              <a:t>7</a:t>
            </a:fld>
            <a:endParaRPr lang="ja-JP" altLang="en-US" dirty="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152307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再び、単元計画の例を確認します。</a:t>
            </a:r>
            <a:endParaRPr lang="en-US" altLang="ja-JP" dirty="0"/>
          </a:p>
          <a:p>
            <a:pPr algn="just"/>
            <a:r>
              <a:rPr lang="ja-JP" altLang="en-US" dirty="0"/>
              <a:t>　７時間目は、目標が、「コンテストを振り返り、振り付けの変更、改善に考え</a:t>
            </a:r>
            <a:r>
              <a:rPr lang="ja-JP" altLang="en-US" dirty="0" smtClean="0"/>
              <a:t>を持ち、</a:t>
            </a:r>
            <a:r>
              <a:rPr lang="ja-JP" altLang="en-US" dirty="0"/>
              <a:t>意見を言う。」です。</a:t>
            </a:r>
            <a:endParaRPr lang="en-US" altLang="ja-JP" dirty="0"/>
          </a:p>
          <a:p>
            <a:pPr algn="just"/>
            <a:r>
              <a:rPr lang="ja-JP" altLang="en-US" dirty="0"/>
              <a:t>　このうち、主な学習活動として、振り付けの改善が設定されており、評価の観点としては、思考・判断・表現、評価規準としては、「振り付けの変更、改善に考え</a:t>
            </a:r>
            <a:r>
              <a:rPr lang="ja-JP" altLang="en-US" dirty="0" smtClean="0"/>
              <a:t>を持ち、</a:t>
            </a:r>
            <a:r>
              <a:rPr lang="ja-JP" altLang="en-US" dirty="0"/>
              <a:t>意見を言っている。」と設定することが考えられます。</a:t>
            </a:r>
          </a:p>
          <a:p>
            <a:pPr algn="just"/>
            <a:endParaRPr lang="en-US" altLang="ja-JP" dirty="0"/>
          </a:p>
          <a:p>
            <a:pPr algn="just"/>
            <a:r>
              <a:rPr lang="ja-JP" altLang="en-US" dirty="0"/>
              <a:t>　ここでは、単元での指導を通して身に付けた思考・判断・表現を発揮する生徒の姿を確実に見取ることが求められます。</a:t>
            </a:r>
          </a:p>
        </p:txBody>
      </p:sp>
      <p:sp>
        <p:nvSpPr>
          <p:cNvPr id="4" name="スライド番号プレースホルダー 3"/>
          <p:cNvSpPr>
            <a:spLocks noGrp="1"/>
          </p:cNvSpPr>
          <p:nvPr>
            <p:ph type="sldNum" sz="quarter" idx="10"/>
          </p:nvPr>
        </p:nvSpPr>
        <p:spPr/>
        <p:txBody>
          <a:bodyPr/>
          <a:lstStyle/>
          <a:p>
            <a:fld id="{63C1FB27-BFD5-412F-8A39-09F913EC440C}" type="slidenum">
              <a:rPr lang="ja-JP" altLang="en-US" smtClean="0"/>
              <a:pPr/>
              <a:t>8</a:t>
            </a:fld>
            <a:endParaRPr lang="ja-JP" altLang="en-US" dirty="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574262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例示した「ダンス」の単元の評価規準を確認します。</a:t>
            </a:r>
            <a:endParaRPr lang="en-US" altLang="ja-JP" dirty="0"/>
          </a:p>
          <a:p>
            <a:pPr algn="just"/>
            <a:r>
              <a:rPr lang="ja-JP" altLang="en-US" dirty="0"/>
              <a:t>　思考・判断・表現の評価規準は、「ステップや振り付けの得意・不得意に気付き、創作ダンスの内容を考えたり工夫したりしている。」、「考えたり、工夫したりしたことを友達に伝えている。」と設定されています。</a:t>
            </a:r>
          </a:p>
          <a:p>
            <a:pPr algn="just"/>
            <a:endParaRPr lang="en-US" altLang="ja-JP" dirty="0"/>
          </a:p>
        </p:txBody>
      </p:sp>
      <p:sp>
        <p:nvSpPr>
          <p:cNvPr id="4" name="スライド番号プレースホルダー 3"/>
          <p:cNvSpPr>
            <a:spLocks noGrp="1"/>
          </p:cNvSpPr>
          <p:nvPr>
            <p:ph type="sldNum" sz="quarter" idx="5"/>
          </p:nvPr>
        </p:nvSpPr>
        <p:spPr/>
        <p:txBody>
          <a:bodyPr/>
          <a:lstStyle/>
          <a:p>
            <a:fld id="{BBE458E2-8E18-4AB1-B7D3-914629F70A35}" type="slidenum">
              <a:rPr lang="ja-JP" altLang="en-US" smtClean="0"/>
              <a:pPr/>
              <a:t>9</a:t>
            </a:fld>
            <a:endParaRPr lang="ja-JP" altLang="en-US"/>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461424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E50FE2A-A1A1-4613-9208-339CAC8F74AD}"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841721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415DB9-4E7F-40E9-8459-B6C0A5930C96}"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3168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E921CB-433F-4876-B259-DF0D2317A1BC}"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03882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FE68321-3810-4513-B866-891ACA031014}"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28318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06B8B52-E6F5-4557-9D4D-863C0DDD24A5}"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37578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F77CCD1-A936-4FA7-898E-38036B7D68BC}" type="datetime1">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04853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4C842F4-16F4-4F05-BC04-19E5853B835C}" type="datetime1">
              <a:rPr kumimoji="1" lang="ja-JP" altLang="en-US" smtClean="0"/>
              <a:t>2024/3/25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573173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0996830-B881-4A37-9E81-BE5A69EB8B07}" type="datetime1">
              <a:rPr kumimoji="1" lang="ja-JP" altLang="en-US" smtClean="0"/>
              <a:t>2024/3/25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034962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56CA4-E03C-418D-9268-E17D1054D0ED}" type="datetime1">
              <a:rPr kumimoji="1" lang="ja-JP" altLang="en-US" smtClean="0"/>
              <a:t>2024/3/25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88050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D8AD6D1-C73B-4006-9222-665575C06FE2}" type="datetime1">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782970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127A0EC-0270-4145-9CC2-5B2060E59E4F}" type="datetime1">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84682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E5EF8-8938-4BF5-99E6-1411D3E845CC}" type="datetime1">
              <a:rPr kumimoji="1" lang="ja-JP" altLang="en-US" smtClean="0"/>
              <a:t>2024/3/25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6138176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2425" y="2370484"/>
            <a:ext cx="7862925" cy="1530388"/>
          </a:xfrm>
          <a:solidFill>
            <a:schemeClr val="accent2">
              <a:lumMod val="20000"/>
              <a:lumOff val="80000"/>
            </a:schemeClr>
          </a:solidFill>
          <a:ln w="139700" cmpd="dbl">
            <a:solidFill>
              <a:srgbClr val="FF9B9B"/>
            </a:solidFill>
          </a:ln>
          <a:effectLst>
            <a:outerShdw blurRad="279400" dist="38100" dir="2700000" algn="tl" rotWithShape="0">
              <a:prstClr val="black">
                <a:alpha val="40000"/>
              </a:prstClr>
            </a:outerShdw>
          </a:effectLst>
        </p:spPr>
        <p:txBody>
          <a:bodyPr anchor="ctr">
            <a:noAutofit/>
          </a:bodyPr>
          <a:lstStyle/>
          <a:p>
            <a:pPr>
              <a:lnSpc>
                <a:spcPct val="100000"/>
              </a:lnSpc>
            </a:pPr>
            <a:r>
              <a:rPr kumimoji="1" lang="ja-JP" altLang="en-US" sz="4000" b="1" dirty="0">
                <a:latin typeface="+mj-ea"/>
                <a:cs typeface="メイリオ" panose="020B0604030504040204" pitchFamily="50" charset="-128"/>
              </a:rPr>
              <a:t>学習評価</a:t>
            </a:r>
            <a:r>
              <a:rPr kumimoji="1" lang="en-US" altLang="ja-JP" sz="4000" b="1" dirty="0">
                <a:latin typeface="+mj-ea"/>
                <a:cs typeface="メイリオ" panose="020B0604030504040204" pitchFamily="50" charset="-128"/>
              </a:rPr>
              <a:t/>
            </a:r>
            <a:br>
              <a:rPr kumimoji="1" lang="en-US" altLang="ja-JP" sz="4000" b="1" dirty="0">
                <a:latin typeface="+mj-ea"/>
                <a:cs typeface="メイリオ" panose="020B0604030504040204" pitchFamily="50" charset="-128"/>
              </a:rPr>
            </a:br>
            <a:r>
              <a:rPr kumimoji="1" lang="ja-JP" altLang="en-US" sz="2800" b="1" dirty="0">
                <a:latin typeface="+mj-ea"/>
                <a:cs typeface="メイリオ" panose="020B0604030504040204" pitchFamily="50" charset="-128"/>
              </a:rPr>
              <a:t>～評価規準</a:t>
            </a:r>
            <a:r>
              <a:rPr kumimoji="1" lang="ja-JP" altLang="en-US" sz="2800" b="1" dirty="0" smtClean="0">
                <a:latin typeface="+mj-ea"/>
                <a:cs typeface="メイリオ" panose="020B0604030504040204" pitchFamily="50" charset="-128"/>
              </a:rPr>
              <a:t>の設定～</a:t>
            </a:r>
            <a:endParaRPr kumimoji="1" lang="ja-JP" altLang="en-US" sz="2800" b="1" dirty="0">
              <a:latin typeface="+mj-ea"/>
              <a:cs typeface="メイリオ" panose="020B0604030504040204" pitchFamily="50" charset="-128"/>
            </a:endParaRPr>
          </a:p>
        </p:txBody>
      </p:sp>
      <p:sp>
        <p:nvSpPr>
          <p:cNvPr id="3" name="サブタイトル 2">
            <a:extLst>
              <a:ext uri="{FF2B5EF4-FFF2-40B4-BE49-F238E27FC236}">
                <a16:creationId xmlns:a16="http://schemas.microsoft.com/office/drawing/2014/main" id="{27C5919B-DC51-2249-31C8-7760CE16DEEE}"/>
              </a:ext>
            </a:extLst>
          </p:cNvPr>
          <p:cNvSpPr>
            <a:spLocks noGrp="1"/>
          </p:cNvSpPr>
          <p:nvPr/>
        </p:nvSpPr>
        <p:spPr>
          <a:xfrm>
            <a:off x="652425" y="405880"/>
            <a:ext cx="6552228" cy="431718"/>
          </a:xfrm>
          <a:prstGeom prst="rect">
            <a:avLst/>
          </a:prstGeom>
        </p:spPr>
        <p:txBody>
          <a:bodyPr vert="horz" lIns="91440" tIns="45720" rIns="91440" bIns="45720" rtlCol="0" anchor="ctr">
            <a:norm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特別支援学校教員スタート・プログラム（試案）</a:t>
            </a:r>
          </a:p>
        </p:txBody>
      </p:sp>
      <p:sp>
        <p:nvSpPr>
          <p:cNvPr id="4" name="正方形/長方形 3">
            <a:extLst>
              <a:ext uri="{FF2B5EF4-FFF2-40B4-BE49-F238E27FC236}">
                <a16:creationId xmlns:a16="http://schemas.microsoft.com/office/drawing/2014/main" id="{4EB3B545-62BB-7EFB-FFFE-6EC60800AC98}"/>
              </a:ext>
            </a:extLst>
          </p:cNvPr>
          <p:cNvSpPr/>
          <p:nvPr/>
        </p:nvSpPr>
        <p:spPr>
          <a:xfrm>
            <a:off x="652424" y="837598"/>
            <a:ext cx="4986375" cy="457802"/>
          </a:xfrm>
          <a:prstGeom prst="roundRect">
            <a:avLst>
              <a:gd name="adj" fmla="val 50000"/>
            </a:avLst>
          </a:prstGeom>
          <a:solidFill>
            <a:schemeClr val="accent6"/>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b="1" kern="100" dirty="0">
                <a:solidFill>
                  <a:schemeClr val="bg1"/>
                </a:solidFill>
                <a:effectLst/>
                <a:ea typeface="ＭＳ ゴシック" panose="020B0609070205080204" pitchFamily="49" charset="-128"/>
                <a:cs typeface="Times New Roman" panose="02020603050405020304" pitchFamily="18" charset="0"/>
              </a:rPr>
              <a:t>〔セクション</a:t>
            </a:r>
            <a:r>
              <a:rPr lang="en-US" altLang="ja-JP" b="1" kern="100" dirty="0">
                <a:solidFill>
                  <a:schemeClr val="bg1"/>
                </a:solidFill>
                <a:effectLst/>
                <a:ea typeface="ＭＳ ゴシック" panose="020B0609070205080204" pitchFamily="49" charset="-128"/>
                <a:cs typeface="Times New Roman" panose="02020603050405020304" pitchFamily="18" charset="0"/>
              </a:rPr>
              <a:t>Ⅱ</a:t>
            </a:r>
            <a:r>
              <a:rPr lang="ja-JP" b="1" kern="100" dirty="0">
                <a:solidFill>
                  <a:schemeClr val="bg1"/>
                </a:solidFill>
                <a:effectLst/>
                <a:ea typeface="ＭＳ ゴシック" panose="020B0609070205080204" pitchFamily="49" charset="-128"/>
                <a:cs typeface="Times New Roman" panose="02020603050405020304" pitchFamily="18" charset="0"/>
              </a:rPr>
              <a:t>〕</a:t>
            </a:r>
            <a:r>
              <a:rPr lang="ja-JP" altLang="en-US" b="1" kern="100" dirty="0">
                <a:solidFill>
                  <a:schemeClr val="bg1"/>
                </a:solidFill>
                <a:effectLst/>
                <a:ea typeface="ＭＳ ゴシック" panose="020B0609070205080204" pitchFamily="49" charset="-128"/>
                <a:cs typeface="Times New Roman" panose="02020603050405020304" pitchFamily="18" charset="0"/>
              </a:rPr>
              <a:t>授業力レベル</a:t>
            </a:r>
            <a:r>
              <a:rPr lang="ja-JP" b="1" kern="100" dirty="0">
                <a:solidFill>
                  <a:schemeClr val="bg1"/>
                </a:solidFill>
                <a:effectLst/>
                <a:ea typeface="ＭＳ ゴシック" panose="020B0609070205080204" pitchFamily="49" charset="-128"/>
                <a:cs typeface="Times New Roman" panose="02020603050405020304" pitchFamily="18" charset="0"/>
              </a:rPr>
              <a:t>アップ</a:t>
            </a:r>
            <a:endParaRPr lang="ja-JP" sz="2400" kern="100" dirty="0">
              <a:solidFill>
                <a:schemeClr val="bg1"/>
              </a:solidFill>
              <a:effectLst/>
              <a:cs typeface="Times New Roman" panose="02020603050405020304" pitchFamily="18" charset="0"/>
            </a:endParaRPr>
          </a:p>
        </p:txBody>
      </p:sp>
      <p:sp>
        <p:nvSpPr>
          <p:cNvPr id="5" name="スライド番号プレースホルダー 3">
            <a:extLst>
              <a:ext uri="{FF2B5EF4-FFF2-40B4-BE49-F238E27FC236}">
                <a16:creationId xmlns:a16="http://schemas.microsoft.com/office/drawing/2014/main" id="{BB5976F3-4577-D2B4-139E-447E7894C578}"/>
              </a:ext>
            </a:extLst>
          </p:cNvPr>
          <p:cNvSpPr>
            <a:spLocks noGrp="1"/>
          </p:cNvSpPr>
          <p:nvPr>
            <p:ph type="sldNum" sz="quarter" idx="12"/>
          </p:nvPr>
        </p:nvSpPr>
        <p:spPr>
          <a:xfrm>
            <a:off x="6915150" y="6344354"/>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１</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09105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6">
            <a:extLst>
              <a:ext uri="{FF2B5EF4-FFF2-40B4-BE49-F238E27FC236}">
                <a16:creationId xmlns:a16="http://schemas.microsoft.com/office/drawing/2014/main" id="{C9D0B424-64C9-485A-AF56-8476B5193A0B}"/>
              </a:ext>
            </a:extLst>
          </p:cNvPr>
          <p:cNvGraphicFramePr>
            <a:graphicFrameLocks noGrp="1"/>
          </p:cNvGraphicFramePr>
          <p:nvPr>
            <p:extLst>
              <p:ext uri="{D42A27DB-BD31-4B8C-83A1-F6EECF244321}">
                <p14:modId xmlns:p14="http://schemas.microsoft.com/office/powerpoint/2010/main" val="2425716325"/>
              </p:ext>
            </p:extLst>
          </p:nvPr>
        </p:nvGraphicFramePr>
        <p:xfrm>
          <a:off x="600890" y="1059339"/>
          <a:ext cx="7903030" cy="2114935"/>
        </p:xfrm>
        <a:graphic>
          <a:graphicData uri="http://schemas.openxmlformats.org/drawingml/2006/table">
            <a:tbl>
              <a:tblPr firstRow="1" bandRow="1">
                <a:tableStyleId>{5C22544A-7EE6-4342-B048-85BDC9FD1C3A}</a:tableStyleId>
              </a:tblPr>
              <a:tblGrid>
                <a:gridCol w="7903030">
                  <a:extLst>
                    <a:ext uri="{9D8B030D-6E8A-4147-A177-3AD203B41FA5}">
                      <a16:colId xmlns:a16="http://schemas.microsoft.com/office/drawing/2014/main" val="942393576"/>
                    </a:ext>
                  </a:extLst>
                </a:gridCol>
              </a:tblGrid>
              <a:tr h="512456">
                <a:tc>
                  <a:txBody>
                    <a:bodyPr/>
                    <a:lstStyle/>
                    <a:p>
                      <a:pPr algn="ctr"/>
                      <a:r>
                        <a:rPr kumimoji="1" lang="ja-JP" altLang="en-US" sz="2400" dirty="0">
                          <a:solidFill>
                            <a:schemeClr val="tx1"/>
                          </a:solidFill>
                          <a:latin typeface="ＭＳ ゴシック" panose="020B0609070205080204" pitchFamily="49" charset="-128"/>
                          <a:ea typeface="ＭＳ ゴシック" panose="020B0609070205080204" pitchFamily="49" charset="-128"/>
                        </a:rPr>
                        <a:t>本時の評価規準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47256092"/>
                  </a:ext>
                </a:extLst>
              </a:tr>
              <a:tr h="1602479">
                <a:tc>
                  <a:txBody>
                    <a:bodyPr/>
                    <a:lstStyle/>
                    <a:p>
                      <a:pPr marL="288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latin typeface="ＭＳ ゴシック" panose="020B0609070205080204" pitchFamily="49" charset="-128"/>
                          <a:ea typeface="ＭＳ ゴシック" panose="020B0609070205080204" pitchFamily="49" charset="-128"/>
                        </a:rPr>
                        <a:t>・自分が好きな動きをダンスに活かせるように新しい振り付けを考えたり、自分の考えを他者に伝えたりしている。　　　　　　　　　　　　　　　　　　　　　　　　　　　　　　　　　</a:t>
                      </a:r>
                      <a:r>
                        <a:rPr kumimoji="1" lang="ja-JP" altLang="en-US" sz="2400" b="0" u="none" dirty="0">
                          <a:solidFill>
                            <a:schemeClr val="tx1"/>
                          </a:solidFill>
                          <a:latin typeface="ＭＳ ゴシック" panose="020B0609070205080204" pitchFamily="49" charset="-128"/>
                          <a:ea typeface="ＭＳ ゴシック" panose="020B0609070205080204" pitchFamily="49" charset="-128"/>
                        </a:rPr>
                        <a:t>（思考・判断・表現）</a:t>
                      </a:r>
                      <a:endParaRPr kumimoji="1" lang="en-US" altLang="ja-JP" sz="2400" b="0" u="none"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7915917"/>
                  </a:ext>
                </a:extLst>
              </a:tr>
            </a:tbl>
          </a:graphicData>
        </a:graphic>
      </p:graphicFrame>
      <p:sp>
        <p:nvSpPr>
          <p:cNvPr id="16" name="テキスト ボックス 15">
            <a:extLst>
              <a:ext uri="{FF2B5EF4-FFF2-40B4-BE49-F238E27FC236}">
                <a16:creationId xmlns:a16="http://schemas.microsoft.com/office/drawing/2014/main" id="{550136D3-6EBB-7715-D454-013B36952CF7}"/>
              </a:ext>
            </a:extLst>
          </p:cNvPr>
          <p:cNvSpPr txBox="1"/>
          <p:nvPr/>
        </p:nvSpPr>
        <p:spPr>
          <a:xfrm>
            <a:off x="600890" y="3272798"/>
            <a:ext cx="7903030" cy="691695"/>
          </a:xfrm>
          <a:prstGeom prst="rect">
            <a:avLst/>
          </a:prstGeom>
          <a:solidFill>
            <a:srgbClr val="C00000"/>
          </a:solidFill>
          <a:ln>
            <a:noFill/>
          </a:ln>
        </p:spPr>
        <p:txBody>
          <a:bodyPr wrap="square" tIns="108000" rtlCol="0" anchor="ctr">
            <a:noAutofit/>
          </a:bodyPr>
          <a:lstStyle/>
          <a:p>
            <a:pPr algn="ctr"/>
            <a:r>
              <a:rPr lang="ja-JP" altLang="en-US" sz="2400" b="1" dirty="0">
                <a:solidFill>
                  <a:schemeClr val="bg1"/>
                </a:solidFill>
                <a:latin typeface="ＭＳ ゴシック" panose="020B0609070205080204" pitchFamily="49" charset="-128"/>
                <a:ea typeface="ＭＳ ゴシック" panose="020B0609070205080204" pitchFamily="49" charset="-128"/>
              </a:rPr>
              <a:t>生徒が考えている姿や表現している姿を見取る</a:t>
            </a:r>
            <a:endParaRPr lang="en-US" altLang="ja-JP" sz="2400" b="1" dirty="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18" name="表 6">
            <a:extLst>
              <a:ext uri="{FF2B5EF4-FFF2-40B4-BE49-F238E27FC236}">
                <a16:creationId xmlns:a16="http://schemas.microsoft.com/office/drawing/2014/main" id="{C9D0B424-64C9-485A-AF56-8476B5193A0B}"/>
              </a:ext>
            </a:extLst>
          </p:cNvPr>
          <p:cNvGraphicFramePr>
            <a:graphicFrameLocks noGrp="1"/>
          </p:cNvGraphicFramePr>
          <p:nvPr>
            <p:extLst>
              <p:ext uri="{D42A27DB-BD31-4B8C-83A1-F6EECF244321}">
                <p14:modId xmlns:p14="http://schemas.microsoft.com/office/powerpoint/2010/main" val="3075383884"/>
              </p:ext>
            </p:extLst>
          </p:nvPr>
        </p:nvGraphicFramePr>
        <p:xfrm>
          <a:off x="600890" y="4512181"/>
          <a:ext cx="7903030" cy="1948532"/>
        </p:xfrm>
        <a:graphic>
          <a:graphicData uri="http://schemas.openxmlformats.org/drawingml/2006/table">
            <a:tbl>
              <a:tblPr firstRow="1" bandRow="1">
                <a:tableStyleId>{5C22544A-7EE6-4342-B048-85BDC9FD1C3A}</a:tableStyleId>
              </a:tblPr>
              <a:tblGrid>
                <a:gridCol w="3951515">
                  <a:extLst>
                    <a:ext uri="{9D8B030D-6E8A-4147-A177-3AD203B41FA5}">
                      <a16:colId xmlns:a16="http://schemas.microsoft.com/office/drawing/2014/main" val="942393576"/>
                    </a:ext>
                  </a:extLst>
                </a:gridCol>
                <a:gridCol w="3951515">
                  <a:extLst>
                    <a:ext uri="{9D8B030D-6E8A-4147-A177-3AD203B41FA5}">
                      <a16:colId xmlns:a16="http://schemas.microsoft.com/office/drawing/2014/main" val="3198491493"/>
                    </a:ext>
                  </a:extLst>
                </a:gridCol>
              </a:tblGrid>
              <a:tr h="459841">
                <a:tc>
                  <a:txBody>
                    <a:bodyPr/>
                    <a:lstStyle/>
                    <a:p>
                      <a:pPr marL="216000" indent="-457200"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評価場面</a:t>
                      </a:r>
                      <a:endParaRPr kumimoji="1" lang="en-US" altLang="ja-JP" sz="2400" b="1"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16000" indent="-457200"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評価方法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86998816"/>
                  </a:ext>
                </a:extLst>
              </a:tr>
              <a:tr h="1488691">
                <a:tc>
                  <a:txBody>
                    <a:bodyPr/>
                    <a:lstStyle/>
                    <a:p>
                      <a:pPr marL="216000" indent="-457200" algn="l"/>
                      <a:r>
                        <a:rPr kumimoji="1" lang="ja-JP" altLang="en-US" sz="2400" dirty="0">
                          <a:solidFill>
                            <a:schemeClr val="tx1"/>
                          </a:solidFill>
                          <a:latin typeface="ＭＳ ゴシック" panose="020B0609070205080204" pitchFamily="49" charset="-128"/>
                          <a:ea typeface="ＭＳ ゴシック" panose="020B0609070205080204" pitchFamily="49" charset="-128"/>
                        </a:rPr>
                        <a:t>・</a:t>
                      </a: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教員</a:t>
                      </a:r>
                      <a:r>
                        <a:rPr kumimoji="1" lang="ja-JP" altLang="en-US" sz="2400" dirty="0">
                          <a:solidFill>
                            <a:schemeClr val="tx1"/>
                          </a:solidFill>
                          <a:latin typeface="ＭＳ ゴシック" panose="020B0609070205080204" pitchFamily="49" charset="-128"/>
                          <a:ea typeface="ＭＳ ゴシック" panose="020B0609070205080204" pitchFamily="49" charset="-128"/>
                        </a:rPr>
                        <a:t>との会話</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marL="216000" indent="-457200" algn="l"/>
                      <a:r>
                        <a:rPr kumimoji="1" lang="ja-JP" altLang="en-US" sz="2400" dirty="0">
                          <a:solidFill>
                            <a:schemeClr val="tx1"/>
                          </a:solidFill>
                          <a:latin typeface="ＭＳ ゴシック" panose="020B0609070205080204" pitchFamily="49" charset="-128"/>
                          <a:ea typeface="ＭＳ ゴシック" panose="020B0609070205080204" pitchFamily="49" charset="-128"/>
                        </a:rPr>
                        <a:t>・友達との話合い活動</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marL="216000" indent="-457200" algn="l"/>
                      <a:r>
                        <a:rPr kumimoji="1" lang="ja-JP" altLang="en-US" sz="2400" dirty="0">
                          <a:solidFill>
                            <a:schemeClr val="tx1"/>
                          </a:solidFill>
                          <a:latin typeface="ＭＳ ゴシック" panose="020B0609070205080204" pitchFamily="49" charset="-128"/>
                          <a:ea typeface="ＭＳ ゴシック" panose="020B0609070205080204" pitchFamily="49" charset="-128"/>
                        </a:rPr>
                        <a:t>　　　　　　　　　　など</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r>
                        <a:rPr kumimoji="1" lang="ja-JP" altLang="en-US" sz="2400" dirty="0">
                          <a:solidFill>
                            <a:schemeClr val="tx1"/>
                          </a:solidFill>
                          <a:latin typeface="ＭＳ ゴシック" panose="020B0609070205080204" pitchFamily="49" charset="-128"/>
                          <a:ea typeface="ＭＳ ゴシック" panose="020B0609070205080204" pitchFamily="49" charset="-128"/>
                        </a:rPr>
                        <a:t>・発言内容</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marL="216000" indent="-457200"/>
                      <a:r>
                        <a:rPr kumimoji="1" lang="ja-JP" altLang="en-US" sz="2400" dirty="0">
                          <a:solidFill>
                            <a:schemeClr val="tx1"/>
                          </a:solidFill>
                          <a:latin typeface="ＭＳ ゴシック" panose="020B0609070205080204" pitchFamily="49" charset="-128"/>
                          <a:ea typeface="ＭＳ ゴシック" panose="020B0609070205080204" pitchFamily="49" charset="-128"/>
                        </a:rPr>
                        <a:t>・話す際の表情や身振り</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marL="216000" indent="-457200"/>
                      <a:r>
                        <a:rPr kumimoji="1" lang="ja-JP" altLang="en-US" sz="2400" dirty="0">
                          <a:solidFill>
                            <a:schemeClr val="tx1"/>
                          </a:solidFill>
                          <a:latin typeface="ＭＳ ゴシック" panose="020B0609070205080204" pitchFamily="49" charset="-128"/>
                          <a:ea typeface="ＭＳ ゴシック" panose="020B0609070205080204" pitchFamily="49" charset="-128"/>
                        </a:rPr>
                        <a:t>　　　　　　　　　　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0381538"/>
                  </a:ext>
                </a:extLst>
              </a:tr>
            </a:tbl>
          </a:graphicData>
        </a:graphic>
      </p:graphicFrame>
      <p:sp>
        <p:nvSpPr>
          <p:cNvPr id="19" name="二等辺三角形 18">
            <a:extLst>
              <a:ext uri="{FF2B5EF4-FFF2-40B4-BE49-F238E27FC236}">
                <a16:creationId xmlns:a16="http://schemas.microsoft.com/office/drawing/2014/main" id="{5C38FBB2-5617-4DA1-9921-EE1338AAD373}"/>
              </a:ext>
            </a:extLst>
          </p:cNvPr>
          <p:cNvSpPr/>
          <p:nvPr/>
        </p:nvSpPr>
        <p:spPr>
          <a:xfrm flipV="1">
            <a:off x="3814405" y="4100316"/>
            <a:ext cx="1476000" cy="27604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 name="正方形/長方形 19">
            <a:extLst>
              <a:ext uri="{FF2B5EF4-FFF2-40B4-BE49-F238E27FC236}">
                <a16:creationId xmlns:a16="http://schemas.microsoft.com/office/drawing/2014/main" id="{5C094E7A-9BF8-AAAB-67F1-9C4D434CA02D}"/>
              </a:ext>
            </a:extLst>
          </p:cNvPr>
          <p:cNvSpPr>
            <a:spLocks noChangeArrowheads="1"/>
          </p:cNvSpPr>
          <p:nvPr/>
        </p:nvSpPr>
        <p:spPr bwMode="auto">
          <a:xfrm>
            <a:off x="180000" y="180000"/>
            <a:ext cx="8792308" cy="553428"/>
          </a:xfrm>
          <a:prstGeom prst="rect">
            <a:avLst/>
          </a:prstGeom>
          <a:noFill/>
          <a:ln>
            <a:noFill/>
          </a:ln>
        </p:spPr>
        <p:txBody>
          <a:bodyPr wrap="square" lIns="60395" tIns="30198" rIns="60395" bIns="30198" anchor="ctr">
            <a:spAutoFit/>
          </a:bodyPr>
          <a:lstStyle>
            <a:lvl1pPr marL="354013" indent="-354013"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332185" indent="-332185">
              <a:buNone/>
            </a:pPr>
            <a:r>
              <a:rPr lang="ja-JP" altLang="en-US" dirty="0">
                <a:latin typeface="HGｺﾞｼｯｸE" panose="020B0909000000000000" pitchFamily="49" charset="-128"/>
                <a:ea typeface="HGｺﾞｼｯｸE" panose="020B0909000000000000" pitchFamily="49" charset="-128"/>
              </a:rPr>
              <a:t>５　評価場面と評価方法の計画　　</a:t>
            </a:r>
            <a:endParaRPr lang="en-US" altLang="ja-JP" dirty="0">
              <a:solidFill>
                <a:prstClr val="black"/>
              </a:solidFill>
              <a:latin typeface="HGｺﾞｼｯｸE" panose="020B0909000000000000" pitchFamily="49" charset="-128"/>
              <a:ea typeface="HGｺﾞｼｯｸE" panose="020B0909000000000000" pitchFamily="49" charset="-128"/>
            </a:endParaRPr>
          </a:p>
        </p:txBody>
      </p:sp>
      <p:sp>
        <p:nvSpPr>
          <p:cNvPr id="9" name="スライド番号プレースホルダー 3">
            <a:extLst>
              <a:ext uri="{FF2B5EF4-FFF2-40B4-BE49-F238E27FC236}">
                <a16:creationId xmlns:a16="http://schemas.microsoft.com/office/drawing/2014/main" id="{BB5976F3-4577-D2B4-139E-447E7894C578}"/>
              </a:ext>
            </a:extLst>
          </p:cNvPr>
          <p:cNvSpPr txBox="1">
            <a:spLocks/>
          </p:cNvSpPr>
          <p:nvPr/>
        </p:nvSpPr>
        <p:spPr>
          <a:xfrm>
            <a:off x="6915150" y="634435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ＭＳ ゴシック" panose="020B0609070205080204" pitchFamily="49" charset="-128"/>
                <a:ea typeface="ＭＳ ゴシック" panose="020B0609070205080204" pitchFamily="49" charset="-128"/>
              </a:rPr>
              <a:t>10</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84628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2182368" y="6460713"/>
            <a:ext cx="6855896" cy="267650"/>
          </a:xfrm>
          <a:prstGeom prst="rect">
            <a:avLst/>
          </a:prstGeom>
          <a:noFill/>
          <a:ln w="12700">
            <a:noFill/>
            <a:prstDash val="sysDash"/>
          </a:ln>
        </p:spPr>
        <p:txBody>
          <a:bodyPr wrap="square" lIns="67500" tIns="35100" rIns="67500" bIns="35100" rtlCol="0" anchor="ctr" anchorCtr="0">
            <a:noAutofit/>
          </a:bodyPr>
          <a:lstStyle/>
          <a:p>
            <a:pPr algn="just"/>
            <a:r>
              <a:rPr lang="ja-JP" altLang="en-US" sz="1400" dirty="0">
                <a:latin typeface="ＭＳ ゴシック" panose="020B0609070205080204" pitchFamily="49" charset="-128"/>
                <a:ea typeface="ＭＳ ゴシック" panose="020B0609070205080204" pitchFamily="49" charset="-128"/>
              </a:rPr>
              <a:t>「児童生徒の学習評価の在り方について（報告）」中央教育審議会（平成</a:t>
            </a:r>
            <a:r>
              <a:rPr lang="en-US" altLang="ja-JP" sz="1400" dirty="0">
                <a:latin typeface="ＭＳ ゴシック" panose="020B0609070205080204" pitchFamily="49" charset="-128"/>
                <a:ea typeface="ＭＳ ゴシック" panose="020B0609070205080204" pitchFamily="49" charset="-128"/>
              </a:rPr>
              <a:t>31</a:t>
            </a:r>
            <a:r>
              <a:rPr lang="ja-JP" altLang="en-US" sz="1400" dirty="0">
                <a:latin typeface="ＭＳ ゴシック" panose="020B0609070205080204" pitchFamily="49" charset="-128"/>
                <a:ea typeface="ＭＳ ゴシック" panose="020B0609070205080204" pitchFamily="49" charset="-128"/>
              </a:rPr>
              <a:t>年）</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2" name="四角形: 角を丸くする 1">
            <a:extLst>
              <a:ext uri="{FF2B5EF4-FFF2-40B4-BE49-F238E27FC236}">
                <a16:creationId xmlns:a16="http://schemas.microsoft.com/office/drawing/2014/main" id="{BFB7326C-FC1F-A688-1B94-147B5442773C}"/>
              </a:ext>
            </a:extLst>
          </p:cNvPr>
          <p:cNvSpPr/>
          <p:nvPr/>
        </p:nvSpPr>
        <p:spPr>
          <a:xfrm>
            <a:off x="623776" y="3005760"/>
            <a:ext cx="8111175" cy="540000"/>
          </a:xfrm>
          <a:prstGeom prst="roundRect">
            <a:avLst/>
          </a:prstGeom>
          <a:noFill/>
          <a:ln w="38100">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①　児童</a:t>
            </a:r>
            <a:r>
              <a:rPr kumimoji="1" lang="ja-JP" altLang="en-US" sz="2400" dirty="0">
                <a:solidFill>
                  <a:schemeClr val="tx1"/>
                </a:solidFill>
                <a:latin typeface="ＭＳ ゴシック" panose="020B0609070205080204" pitchFamily="49" charset="-128"/>
                <a:ea typeface="ＭＳ ゴシック" panose="020B0609070205080204" pitchFamily="49" charset="-128"/>
              </a:rPr>
              <a:t>生徒の学習改善につながるものにしていくこと</a:t>
            </a:r>
          </a:p>
        </p:txBody>
      </p:sp>
      <p:sp>
        <p:nvSpPr>
          <p:cNvPr id="9" name="四角形: 角を丸くする 8">
            <a:extLst>
              <a:ext uri="{FF2B5EF4-FFF2-40B4-BE49-F238E27FC236}">
                <a16:creationId xmlns:a16="http://schemas.microsoft.com/office/drawing/2014/main" id="{08D22E06-9A87-72FE-A8CE-B585C4768056}"/>
              </a:ext>
            </a:extLst>
          </p:cNvPr>
          <p:cNvSpPr/>
          <p:nvPr/>
        </p:nvSpPr>
        <p:spPr>
          <a:xfrm>
            <a:off x="623776" y="3835671"/>
            <a:ext cx="8111175" cy="540001"/>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②　教師</a:t>
            </a:r>
            <a:r>
              <a:rPr kumimoji="1" lang="ja-JP" altLang="en-US" sz="2400" dirty="0">
                <a:solidFill>
                  <a:schemeClr val="tx1"/>
                </a:solidFill>
                <a:latin typeface="ＭＳ ゴシック" panose="020B0609070205080204" pitchFamily="49" charset="-128"/>
                <a:ea typeface="ＭＳ ゴシック" panose="020B0609070205080204" pitchFamily="49" charset="-128"/>
              </a:rPr>
              <a:t>の指導改善につながるものにしていくこと</a:t>
            </a:r>
          </a:p>
        </p:txBody>
      </p:sp>
      <p:sp>
        <p:nvSpPr>
          <p:cNvPr id="3" name="正方形/長方形 2"/>
          <p:cNvSpPr/>
          <p:nvPr/>
        </p:nvSpPr>
        <p:spPr>
          <a:xfrm>
            <a:off x="623777" y="992244"/>
            <a:ext cx="6974697" cy="1040343"/>
          </a:xfrm>
          <a:prstGeom prst="rect">
            <a:avLst/>
          </a:prstGeom>
          <a:solidFill>
            <a:schemeClr val="bg1">
              <a:lumMod val="95000"/>
            </a:schemeClr>
          </a:solidFill>
          <a:ln>
            <a:noFill/>
          </a:ln>
        </p:spPr>
        <p:txBody>
          <a:bodyPr wrap="square" lIns="180000" tIns="108000" rIns="180000" bIns="108000" anchor="ctr">
            <a:noAutofit/>
          </a:bodyPr>
          <a:lstStyle/>
          <a:p>
            <a:r>
              <a:rPr lang="ja-JP" altLang="en-US" sz="2400" dirty="0">
                <a:latin typeface="ＭＳ ゴシック" panose="020B0609070205080204" pitchFamily="49" charset="-128"/>
                <a:ea typeface="ＭＳ ゴシック" panose="020B0609070205080204" pitchFamily="49" charset="-128"/>
              </a:rPr>
              <a:t>評価規準・・・学習指導要領に示す目標の実現</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の状況を判断するよりどころ</a:t>
            </a:r>
            <a:endParaRPr lang="ja-JP" altLang="en-US" sz="2000"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6F4CCFD0-FDBC-A58F-A503-AAEEDA22A517}"/>
              </a:ext>
            </a:extLst>
          </p:cNvPr>
          <p:cNvSpPr txBox="1"/>
          <p:nvPr/>
        </p:nvSpPr>
        <p:spPr>
          <a:xfrm>
            <a:off x="250206" y="2278270"/>
            <a:ext cx="6033028" cy="540000"/>
          </a:xfrm>
          <a:prstGeom prst="roundRect">
            <a:avLst/>
          </a:prstGeom>
          <a:noFill/>
          <a:ln w="25400">
            <a:noFill/>
          </a:ln>
        </p:spPr>
        <p:txBody>
          <a:bodyPr wrap="square" lIns="67500" rIns="67500" rtlCol="0" anchor="ctr" anchorCtr="0">
            <a:noAutofit/>
          </a:bodyPr>
          <a:lstStyle/>
          <a:p>
            <a:pPr algn="ctr"/>
            <a:r>
              <a:rPr lang="ja-JP" altLang="en-US" sz="2800" dirty="0">
                <a:latin typeface="ＭＳ ゴシック" panose="020B0609070205080204" pitchFamily="49" charset="-128"/>
                <a:ea typeface="ＭＳ ゴシック" panose="020B0609070205080204" pitchFamily="49" charset="-128"/>
              </a:rPr>
              <a:t>指導と評価の一体化を図るために</a:t>
            </a:r>
          </a:p>
        </p:txBody>
      </p:sp>
      <p:sp>
        <p:nvSpPr>
          <p:cNvPr id="11" name="四角形: 角を丸くする 8">
            <a:extLst>
              <a:ext uri="{FF2B5EF4-FFF2-40B4-BE49-F238E27FC236}">
                <a16:creationId xmlns:a16="http://schemas.microsoft.com/office/drawing/2014/main" id="{08D22E06-9A87-72FE-A8CE-B585C4768056}"/>
              </a:ext>
            </a:extLst>
          </p:cNvPr>
          <p:cNvSpPr/>
          <p:nvPr/>
        </p:nvSpPr>
        <p:spPr>
          <a:xfrm>
            <a:off x="623776" y="4665583"/>
            <a:ext cx="5568590" cy="1719334"/>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4000" indent="-540000" algn="just"/>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③　これ</a:t>
            </a:r>
            <a:r>
              <a:rPr kumimoji="1" lang="ja-JP" altLang="en-US" sz="2400" dirty="0">
                <a:solidFill>
                  <a:schemeClr val="tx1"/>
                </a:solidFill>
                <a:latin typeface="ＭＳ ゴシック" panose="020B0609070205080204" pitchFamily="49" charset="-128"/>
                <a:ea typeface="ＭＳ ゴシック" panose="020B0609070205080204" pitchFamily="49" charset="-128"/>
              </a:rPr>
              <a:t>まで慣行として行われてきたことでも、必要性・妥当性が認められないものは見直していくこと</a:t>
            </a:r>
          </a:p>
        </p:txBody>
      </p:sp>
      <p:sp>
        <p:nvSpPr>
          <p:cNvPr id="8" name="角丸四角形吹き出し 7"/>
          <p:cNvSpPr/>
          <p:nvPr/>
        </p:nvSpPr>
        <p:spPr>
          <a:xfrm>
            <a:off x="6509983" y="4719118"/>
            <a:ext cx="1993082" cy="581899"/>
          </a:xfrm>
          <a:prstGeom prst="wedgeRoundRectCallout">
            <a:avLst>
              <a:gd name="adj1" fmla="val -59420"/>
              <a:gd name="adj2" fmla="val 4793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今日、友達とたくさん話した人？</a:t>
            </a:r>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b="15976"/>
          <a:stretch/>
        </p:blipFill>
        <p:spPr>
          <a:xfrm>
            <a:off x="6559342" y="5303652"/>
            <a:ext cx="1039133" cy="1081265"/>
          </a:xfrm>
          <a:prstGeom prst="rect">
            <a:avLst/>
          </a:prstGeom>
        </p:spPr>
      </p:pic>
      <p:grpSp>
        <p:nvGrpSpPr>
          <p:cNvPr id="12" name="グループ化 11"/>
          <p:cNvGrpSpPr/>
          <p:nvPr/>
        </p:nvGrpSpPr>
        <p:grpSpPr>
          <a:xfrm>
            <a:off x="7443667" y="5398239"/>
            <a:ext cx="1291284" cy="915582"/>
            <a:chOff x="7458892" y="5337456"/>
            <a:chExt cx="1131794" cy="915582"/>
          </a:xfrm>
        </p:grpSpPr>
        <p:sp>
          <p:nvSpPr>
            <p:cNvPr id="10" name="フローチャート: 抜出し 9"/>
            <p:cNvSpPr/>
            <p:nvPr/>
          </p:nvSpPr>
          <p:spPr>
            <a:xfrm>
              <a:off x="7458892" y="5337456"/>
              <a:ext cx="1131794" cy="915582"/>
            </a:xfrm>
            <a:prstGeom prst="flowChartExtra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12"/>
            <p:cNvSpPr/>
            <p:nvPr/>
          </p:nvSpPr>
          <p:spPr>
            <a:xfrm>
              <a:off x="7470905" y="5743086"/>
              <a:ext cx="1055516" cy="496889"/>
            </a:xfrm>
            <a:prstGeom prst="wedgeRoundRectCallout">
              <a:avLst>
                <a:gd name="adj1" fmla="val -58436"/>
                <a:gd name="adj2" fmla="val 24098"/>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学習評価</a:t>
              </a:r>
              <a:endParaRPr kumimoji="1" lang="en-US" altLang="ja-JP" sz="10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として妥当？</a:t>
              </a:r>
            </a:p>
          </p:txBody>
        </p:sp>
      </p:grpSp>
      <p:pic>
        <p:nvPicPr>
          <p:cNvPr id="15" name="Picture 2" descr="定規のイラスト（文房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0726" y="1028528"/>
            <a:ext cx="539377" cy="7623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1.bp.blogspot.com/-Kmvjvo21ZRE/U9y_XFsSPnI/AAAAAAAAjbo/WDNpwBcCe2E/s800/flower_seichou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9564" y="1061919"/>
            <a:ext cx="845431" cy="965559"/>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9">
            <a:extLst>
              <a:ext uri="{FF2B5EF4-FFF2-40B4-BE49-F238E27FC236}">
                <a16:creationId xmlns:a16="http://schemas.microsoft.com/office/drawing/2014/main" id="{5C094E7A-9BF8-AAAB-67F1-9C4D434CA02D}"/>
              </a:ext>
            </a:extLst>
          </p:cNvPr>
          <p:cNvSpPr>
            <a:spLocks noChangeArrowheads="1"/>
          </p:cNvSpPr>
          <p:nvPr/>
        </p:nvSpPr>
        <p:spPr bwMode="auto">
          <a:xfrm>
            <a:off x="180000" y="180000"/>
            <a:ext cx="8792308" cy="553428"/>
          </a:xfrm>
          <a:prstGeom prst="rect">
            <a:avLst/>
          </a:prstGeom>
          <a:noFill/>
          <a:ln>
            <a:noFill/>
          </a:ln>
        </p:spPr>
        <p:txBody>
          <a:bodyPr wrap="square" lIns="60395" tIns="30198" rIns="60395" bIns="30198" anchor="ctr">
            <a:spAutoFit/>
          </a:bodyPr>
          <a:lstStyle>
            <a:lvl1pPr marL="354013" indent="-354013"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332185" indent="-332185">
              <a:buNone/>
            </a:pPr>
            <a:r>
              <a:rPr lang="ja-JP" altLang="en-US" dirty="0">
                <a:latin typeface="HGｺﾞｼｯｸE" panose="020B0909000000000000" pitchFamily="49" charset="-128"/>
                <a:ea typeface="HGｺﾞｼｯｸE" panose="020B0909000000000000" pitchFamily="49" charset="-128"/>
              </a:rPr>
              <a:t>６　授業改善につながる学習評価とする</a:t>
            </a:r>
            <a:endParaRPr lang="en-US" altLang="ja-JP" dirty="0">
              <a:solidFill>
                <a:prstClr val="black"/>
              </a:solidFill>
              <a:latin typeface="HGｺﾞｼｯｸE" panose="020B0909000000000000" pitchFamily="49" charset="-128"/>
              <a:ea typeface="HGｺﾞｼｯｸE" panose="020B0909000000000000" pitchFamily="49" charset="-128"/>
            </a:endParaRPr>
          </a:p>
        </p:txBody>
      </p:sp>
      <p:sp>
        <p:nvSpPr>
          <p:cNvPr id="19" name="スライド番号プレースホルダー 3">
            <a:extLst>
              <a:ext uri="{FF2B5EF4-FFF2-40B4-BE49-F238E27FC236}">
                <a16:creationId xmlns:a16="http://schemas.microsoft.com/office/drawing/2014/main" id="{BB5976F3-4577-D2B4-139E-447E7894C578}"/>
              </a:ext>
            </a:extLst>
          </p:cNvPr>
          <p:cNvSpPr txBox="1">
            <a:spLocks/>
          </p:cNvSpPr>
          <p:nvPr/>
        </p:nvSpPr>
        <p:spPr>
          <a:xfrm>
            <a:off x="6915150" y="634435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ＭＳ ゴシック" panose="020B0609070205080204" pitchFamily="49" charset="-128"/>
                <a:ea typeface="ＭＳ ゴシック" panose="020B0609070205080204" pitchFamily="49" charset="-128"/>
              </a:rPr>
              <a:t>11</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49342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
          <p:cNvSpPr txBox="1">
            <a:spLocks noChangeArrowheads="1"/>
          </p:cNvSpPr>
          <p:nvPr/>
        </p:nvSpPr>
        <p:spPr bwMode="auto">
          <a:xfrm>
            <a:off x="264587" y="3803639"/>
            <a:ext cx="8673738" cy="1682838"/>
          </a:xfrm>
          <a:prstGeom prst="rect">
            <a:avLst/>
          </a:prstGeom>
          <a:solidFill>
            <a:schemeClr val="accent4">
              <a:lumMod val="40000"/>
              <a:lumOff val="60000"/>
            </a:schemeClr>
          </a:solidFill>
          <a:ln w="9525">
            <a:solidFill>
              <a:schemeClr val="tx1"/>
            </a:solidFill>
            <a:round/>
            <a:headEnd/>
            <a:tailEnd/>
          </a:ln>
        </p:spPr>
        <p:txBody>
          <a:bodyPr anchor="ctr"/>
          <a:lstStyle/>
          <a:p>
            <a:pPr algn="ctr">
              <a:spcBef>
                <a:spcPts val="575"/>
              </a:spcBef>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400" dirty="0">
                <a:latin typeface="ＭＳ ゴシック" panose="020B0609070205080204" pitchFamily="49" charset="-128"/>
                <a:ea typeface="ＭＳ ゴシック" panose="020B0609070205080204" pitchFamily="49" charset="-128"/>
              </a:rPr>
              <a:t>児童生徒の資質・能力を育成するために、</a:t>
            </a:r>
            <a:endParaRPr lang="en-US" altLang="ja-JP" sz="2400" dirty="0">
              <a:latin typeface="ＭＳ ゴシック" panose="020B0609070205080204" pitchFamily="49" charset="-128"/>
              <a:ea typeface="ＭＳ ゴシック" panose="020B0609070205080204" pitchFamily="49" charset="-128"/>
            </a:endParaRPr>
          </a:p>
          <a:p>
            <a:pPr algn="ctr">
              <a:spcBef>
                <a:spcPts val="575"/>
              </a:spcBef>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400" dirty="0">
                <a:latin typeface="ＭＳ ゴシック" panose="020B0609070205080204" pitchFamily="49" charset="-128"/>
                <a:ea typeface="ＭＳ ゴシック" panose="020B0609070205080204" pitchFamily="49" charset="-128"/>
              </a:rPr>
              <a:t>目標に準拠した評価により、一人一人の学習状況を見取り、</a:t>
            </a:r>
            <a:endParaRPr lang="en-US" altLang="ja-JP" sz="2400" dirty="0">
              <a:latin typeface="ＭＳ ゴシック" panose="020B0609070205080204" pitchFamily="49" charset="-128"/>
              <a:ea typeface="ＭＳ ゴシック" panose="020B0609070205080204" pitchFamily="49" charset="-128"/>
            </a:endParaRPr>
          </a:p>
          <a:p>
            <a:pPr algn="ctr">
              <a:spcBef>
                <a:spcPts val="575"/>
              </a:spcBef>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400" dirty="0">
                <a:latin typeface="ＭＳ ゴシック" panose="020B0609070205080204" pitchFamily="49" charset="-128"/>
                <a:ea typeface="ＭＳ ゴシック" panose="020B0609070205080204" pitchFamily="49" charset="-128"/>
              </a:rPr>
              <a:t>児童生徒の学習改善</a:t>
            </a:r>
            <a:r>
              <a:rPr lang="ja-JP" altLang="en-US" sz="2400" dirty="0" smtClean="0">
                <a:latin typeface="ＭＳ ゴシック" panose="020B0609070205080204" pitchFamily="49" charset="-128"/>
                <a:ea typeface="ＭＳ ゴシック" panose="020B0609070205080204" pitchFamily="49" charset="-128"/>
              </a:rPr>
              <a:t>や教員の</a:t>
            </a:r>
            <a:r>
              <a:rPr lang="ja-JP" altLang="en-US" sz="2400" dirty="0">
                <a:latin typeface="ＭＳ ゴシック" panose="020B0609070205080204" pitchFamily="49" charset="-128"/>
                <a:ea typeface="ＭＳ ゴシック" panose="020B0609070205080204" pitchFamily="49" charset="-128"/>
              </a:rPr>
              <a:t>指導改善につなげること。</a:t>
            </a:r>
            <a:endParaRPr lang="en-US" altLang="ja-JP" sz="2400"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5D1338BA-824C-DEFB-B3DA-274935794B5B}"/>
              </a:ext>
            </a:extLst>
          </p:cNvPr>
          <p:cNvSpPr txBox="1"/>
          <p:nvPr/>
        </p:nvSpPr>
        <p:spPr>
          <a:xfrm>
            <a:off x="264587" y="659925"/>
            <a:ext cx="8513006" cy="2095022"/>
          </a:xfrm>
          <a:prstGeom prst="rect">
            <a:avLst/>
          </a:prstGeom>
          <a:noFill/>
          <a:ln>
            <a:noFill/>
          </a:ln>
        </p:spPr>
        <p:txBody>
          <a:bodyPr wrap="square" rtlCol="0" anchor="ctr" anchorCtr="0">
            <a:noAutofit/>
          </a:bodyPr>
          <a:lstStyle/>
          <a:p>
            <a:pPr algn="just"/>
            <a:r>
              <a:rPr kumimoji="1" lang="ja-JP" altLang="en-US" dirty="0">
                <a:solidFill>
                  <a:sysClr val="windowText" lastClr="000000"/>
                </a:solidFill>
                <a:latin typeface="ＭＳ ゴシック" panose="020B0609070205080204" pitchFamily="49" charset="-128"/>
                <a:ea typeface="ＭＳ ゴシック" panose="020B0609070205080204" pitchFamily="49" charset="-128"/>
              </a:rPr>
              <a:t>　</a:t>
            </a:r>
            <a:r>
              <a:rPr lang="ja-JP" altLang="en-US" sz="2400" dirty="0">
                <a:solidFill>
                  <a:sysClr val="windowText" lastClr="000000"/>
                </a:solidFill>
                <a:latin typeface="ＭＳ ゴシック" panose="020B0609070205080204" pitchFamily="49" charset="-128"/>
                <a:ea typeface="ＭＳ ゴシック" panose="020B0609070205080204" pitchFamily="49" charset="-128"/>
              </a:rPr>
              <a:t>＜知的</a:t>
            </a:r>
            <a:r>
              <a:rPr lang="ja-JP" altLang="en-US" sz="2400" dirty="0" err="1">
                <a:solidFill>
                  <a:sysClr val="windowText" lastClr="000000"/>
                </a:solidFill>
                <a:latin typeface="ＭＳ ゴシック" panose="020B0609070205080204" pitchFamily="49" charset="-128"/>
                <a:ea typeface="ＭＳ ゴシック" panose="020B0609070205080204" pitchFamily="49" charset="-128"/>
              </a:rPr>
              <a:t>障がい</a:t>
            </a:r>
            <a:r>
              <a:rPr lang="ja-JP" altLang="en-US" sz="2400" dirty="0">
                <a:solidFill>
                  <a:sysClr val="windowText" lastClr="000000"/>
                </a:solidFill>
                <a:latin typeface="ＭＳ ゴシック" panose="020B0609070205080204" pitchFamily="49" charset="-128"/>
                <a:ea typeface="ＭＳ ゴシック" panose="020B0609070205080204" pitchFamily="49" charset="-128"/>
              </a:rPr>
              <a:t>教育における学習評価の課題＞</a:t>
            </a:r>
            <a:endParaRPr lang="en-US" altLang="ja-JP" sz="2400" dirty="0">
              <a:solidFill>
                <a:sysClr val="windowText" lastClr="000000"/>
              </a:solidFill>
              <a:latin typeface="ＭＳ ゴシック" panose="020B0609070205080204" pitchFamily="49" charset="-128"/>
              <a:ea typeface="ＭＳ ゴシック" panose="020B0609070205080204" pitchFamily="49" charset="-128"/>
            </a:endParaRPr>
          </a:p>
          <a:p>
            <a:pPr algn="just">
              <a:lnSpc>
                <a:spcPts val="1300"/>
              </a:lnSpc>
            </a:pPr>
            <a:endParaRPr kumimoji="1" lang="en-US" altLang="ja-JP" sz="2400" dirty="0">
              <a:solidFill>
                <a:sysClr val="windowText" lastClr="000000"/>
              </a:solidFill>
              <a:latin typeface="ＭＳ ゴシック" panose="020B0609070205080204" pitchFamily="49" charset="-128"/>
              <a:ea typeface="ＭＳ ゴシック" panose="020B0609070205080204" pitchFamily="49" charset="-128"/>
            </a:endParaRPr>
          </a:p>
          <a:p>
            <a:pPr algn="just"/>
            <a:r>
              <a:rPr kumimoji="1" lang="ja-JP" altLang="en-US" sz="2400" dirty="0">
                <a:solidFill>
                  <a:sysClr val="windowText" lastClr="000000"/>
                </a:solidFill>
                <a:latin typeface="ＭＳ ゴシック" panose="020B0609070205080204" pitchFamily="49" charset="-128"/>
                <a:ea typeface="ＭＳ ゴシック" panose="020B0609070205080204" pitchFamily="49" charset="-128"/>
              </a:rPr>
              <a:t>　何をどう評価するか、教師間で共通理解がされていないことから、授業においても評価が曖昧になり、</a:t>
            </a:r>
            <a:r>
              <a:rPr kumimoji="1" lang="ja-JP" altLang="en-US" sz="2400" b="1" u="sng" dirty="0">
                <a:solidFill>
                  <a:sysClr val="windowText" lastClr="000000"/>
                </a:solidFill>
                <a:latin typeface="ＭＳ ゴシック" panose="020B0609070205080204" pitchFamily="49" charset="-128"/>
                <a:ea typeface="ＭＳ ゴシック" panose="020B0609070205080204" pitchFamily="49" charset="-128"/>
              </a:rPr>
              <a:t>児童生徒の学習状況を適切に把握することができない</a:t>
            </a:r>
            <a:r>
              <a:rPr kumimoji="1" lang="ja-JP" altLang="en-US" sz="2400" dirty="0">
                <a:solidFill>
                  <a:sysClr val="windowText" lastClr="000000"/>
                </a:solidFill>
                <a:latin typeface="ＭＳ ゴシック" panose="020B0609070205080204" pitchFamily="49" charset="-128"/>
                <a:ea typeface="ＭＳ ゴシック" panose="020B0609070205080204" pitchFamily="49" charset="-128"/>
              </a:rPr>
              <a:t>。</a:t>
            </a:r>
          </a:p>
        </p:txBody>
      </p:sp>
      <p:sp>
        <p:nvSpPr>
          <p:cNvPr id="6" name="二等辺三角形 5">
            <a:extLst>
              <a:ext uri="{FF2B5EF4-FFF2-40B4-BE49-F238E27FC236}">
                <a16:creationId xmlns:a16="http://schemas.microsoft.com/office/drawing/2014/main" id="{AE781F89-7922-4492-3151-A34EC46620B0}"/>
              </a:ext>
            </a:extLst>
          </p:cNvPr>
          <p:cNvSpPr/>
          <p:nvPr/>
        </p:nvSpPr>
        <p:spPr>
          <a:xfrm rot="10800000">
            <a:off x="3629550" y="3255295"/>
            <a:ext cx="1783080" cy="24003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テキスト ボックス 6">
            <a:extLst>
              <a:ext uri="{FF2B5EF4-FFF2-40B4-BE49-F238E27FC236}">
                <a16:creationId xmlns:a16="http://schemas.microsoft.com/office/drawing/2014/main" id="{D2B79458-F2C3-7A3E-8363-74E0324D2A86}"/>
              </a:ext>
            </a:extLst>
          </p:cNvPr>
          <p:cNvSpPr txBox="1"/>
          <p:nvPr/>
        </p:nvSpPr>
        <p:spPr>
          <a:xfrm>
            <a:off x="4229230" y="2639205"/>
            <a:ext cx="4628729" cy="307777"/>
          </a:xfrm>
          <a:prstGeom prst="rect">
            <a:avLst/>
          </a:prstGeom>
          <a:noFill/>
        </p:spPr>
        <p:txBody>
          <a:bodyPr wrap="square" rtlCol="0">
            <a:spAutoFit/>
          </a:bodyPr>
          <a:lstStyle/>
          <a:p>
            <a:pPr algn="r"/>
            <a:r>
              <a:rPr lang="ja-JP" altLang="en-US" sz="1400" dirty="0">
                <a:latin typeface="ＭＳ ゴシック" panose="020B0609070205080204" pitchFamily="49" charset="-128"/>
                <a:ea typeface="ＭＳ ゴシック" panose="020B0609070205080204" pitchFamily="49" charset="-128"/>
              </a:rPr>
              <a:t>「国立特別支援教育総合研究所研究紀要」（</a:t>
            </a:r>
            <a:r>
              <a:rPr lang="en-US" altLang="ja-JP" sz="1400" dirty="0">
                <a:latin typeface="ＭＳ ゴシック" panose="020B0609070205080204" pitchFamily="49" charset="-128"/>
                <a:ea typeface="ＭＳ ゴシック" panose="020B0609070205080204" pitchFamily="49" charset="-128"/>
              </a:rPr>
              <a:t>2016</a:t>
            </a:r>
            <a:r>
              <a:rPr lang="ja-JP" altLang="en-US" sz="1400" dirty="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8" name="スライド番号プレースホルダー 3">
            <a:extLst>
              <a:ext uri="{FF2B5EF4-FFF2-40B4-BE49-F238E27FC236}">
                <a16:creationId xmlns:a16="http://schemas.microsoft.com/office/drawing/2014/main" id="{BB5976F3-4577-D2B4-139E-447E7894C578}"/>
              </a:ext>
            </a:extLst>
          </p:cNvPr>
          <p:cNvSpPr txBox="1">
            <a:spLocks/>
          </p:cNvSpPr>
          <p:nvPr/>
        </p:nvSpPr>
        <p:spPr>
          <a:xfrm>
            <a:off x="6915150" y="634435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ＭＳ ゴシック" panose="020B0609070205080204" pitchFamily="49" charset="-128"/>
                <a:ea typeface="ＭＳ ゴシック" panose="020B0609070205080204" pitchFamily="49" charset="-128"/>
              </a:rPr>
              <a:t>12</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08370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
          <p:cNvSpPr txBox="1">
            <a:spLocks noChangeArrowheads="1"/>
          </p:cNvSpPr>
          <p:nvPr/>
        </p:nvSpPr>
        <p:spPr bwMode="auto">
          <a:xfrm>
            <a:off x="397565" y="1924533"/>
            <a:ext cx="8368748" cy="2329415"/>
          </a:xfrm>
          <a:prstGeom prst="rect">
            <a:avLst/>
          </a:prstGeom>
          <a:solidFill>
            <a:srgbClr val="FFFF99"/>
          </a:solidFill>
          <a:ln w="9525">
            <a:solidFill>
              <a:schemeClr val="tx1"/>
            </a:solidFill>
            <a:round/>
            <a:headEnd/>
            <a:tailEnd/>
          </a:ln>
        </p:spPr>
        <p:txBody>
          <a:bodyPr anchor="ctr"/>
          <a:lstStyle/>
          <a:p>
            <a:pPr algn="ctr">
              <a:spcBef>
                <a:spcPts val="575"/>
              </a:spcBef>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800" dirty="0">
                <a:latin typeface="ＭＳ ゴシック" panose="020B0609070205080204" pitchFamily="49" charset="-128"/>
                <a:ea typeface="ＭＳ ゴシック" panose="020B0609070205080204" pitchFamily="49" charset="-128"/>
              </a:rPr>
              <a:t>単元の目標を基に、単元の評価規準を</a:t>
            </a:r>
            <a:endParaRPr lang="en-US" altLang="ja-JP" sz="2800" dirty="0">
              <a:latin typeface="ＭＳ ゴシック" panose="020B0609070205080204" pitchFamily="49" charset="-128"/>
              <a:ea typeface="ＭＳ ゴシック" panose="020B0609070205080204" pitchFamily="49" charset="-128"/>
            </a:endParaRPr>
          </a:p>
          <a:p>
            <a:pPr algn="ctr">
              <a:spcBef>
                <a:spcPts val="575"/>
              </a:spcBef>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800" dirty="0">
                <a:latin typeface="ＭＳ ゴシック" panose="020B0609070205080204" pitchFamily="49" charset="-128"/>
                <a:ea typeface="ＭＳ ゴシック" panose="020B0609070205080204" pitchFamily="49" charset="-128"/>
              </a:rPr>
              <a:t>作成してみましょう！</a:t>
            </a:r>
            <a:endParaRPr lang="en-US" altLang="ja-JP" sz="28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a:xfrm>
            <a:off x="6976111" y="6391688"/>
            <a:ext cx="2057400" cy="365125"/>
          </a:xfrm>
        </p:spPr>
        <p:txBody>
          <a:bodyPr/>
          <a:lstStyle/>
          <a:p>
            <a:fld id="{134BF300-3AEE-469D-BDFF-FD9A87EE413D}" type="slidenum">
              <a:rPr kumimoji="1" lang="ja-JP" altLang="en-US" smtClean="0"/>
              <a:t>13</a:t>
            </a:fld>
            <a:endParaRPr kumimoji="1" lang="ja-JP" altLang="en-US"/>
          </a:p>
        </p:txBody>
      </p:sp>
    </p:spTree>
    <p:extLst>
      <p:ext uri="{BB962C8B-B14F-4D97-AF65-F5344CB8AC3E}">
        <p14:creationId xmlns:p14="http://schemas.microsoft.com/office/powerpoint/2010/main" val="21721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5976F3-4577-D2B4-139E-447E7894C578}"/>
              </a:ext>
            </a:extLst>
          </p:cNvPr>
          <p:cNvSpPr>
            <a:spLocks noGrp="1"/>
          </p:cNvSpPr>
          <p:nvPr>
            <p:ph type="sldNum" sz="quarter" idx="12"/>
          </p:nvPr>
        </p:nvSpPr>
        <p:spPr>
          <a:xfrm>
            <a:off x="6820594" y="6426497"/>
            <a:ext cx="2057400" cy="365125"/>
          </a:xfrm>
        </p:spPr>
        <p:txBody>
          <a:bodyPr/>
          <a:lstStyle/>
          <a:p>
            <a:fld id="{134BF300-3AEE-469D-BDFF-FD9A87EE413D}" type="slidenum">
              <a:rPr kumimoji="1" lang="ja-JP" altLang="en-US" smtClean="0"/>
              <a:t>14</a:t>
            </a:fld>
            <a:endParaRPr kumimoji="1" lang="ja-JP" altLang="en-US" dirty="0"/>
          </a:p>
        </p:txBody>
      </p:sp>
      <p:sp>
        <p:nvSpPr>
          <p:cNvPr id="6" name="正方形/長方形 19">
            <a:extLst>
              <a:ext uri="{FF2B5EF4-FFF2-40B4-BE49-F238E27FC236}">
                <a16:creationId xmlns:a16="http://schemas.microsoft.com/office/drawing/2014/main" id="{6B79715D-E706-E89C-DF43-DD5767DF5D0D}"/>
              </a:ext>
            </a:extLst>
          </p:cNvPr>
          <p:cNvSpPr>
            <a:spLocks noChangeArrowheads="1"/>
          </p:cNvSpPr>
          <p:nvPr/>
        </p:nvSpPr>
        <p:spPr bwMode="auto">
          <a:xfrm>
            <a:off x="781386" y="796388"/>
            <a:ext cx="8096609" cy="491873"/>
          </a:xfrm>
          <a:prstGeom prst="rect">
            <a:avLst/>
          </a:prstGeom>
          <a:noFill/>
          <a:ln>
            <a:noFill/>
          </a:ln>
        </p:spPr>
        <p:txBody>
          <a:bodyPr wrap="square" lIns="60395" tIns="30198" rIns="60395" bIns="30198" anchor="ctr">
            <a:spAutoFit/>
          </a:bodyPr>
          <a:lstStyle>
            <a:lvl1pPr marL="354013" indent="-354013"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332185" indent="-332185">
              <a:buNone/>
            </a:pPr>
            <a:r>
              <a:rPr lang="ja-JP" altLang="en-US" sz="2800" dirty="0">
                <a:solidFill>
                  <a:prstClr val="black"/>
                </a:solidFill>
                <a:latin typeface="HGｺﾞｼｯｸE" panose="020B0909000000000000" pitchFamily="49" charset="-128"/>
                <a:ea typeface="HGｺﾞｼｯｸE" panose="020B0909000000000000" pitchFamily="49" charset="-128"/>
              </a:rPr>
              <a:t>　</a:t>
            </a:r>
            <a:endParaRPr lang="en-US" altLang="ja-JP" sz="2800" dirty="0">
              <a:solidFill>
                <a:prstClr val="black"/>
              </a:solidFill>
              <a:latin typeface="HGｺﾞｼｯｸE" panose="020B0909000000000000" pitchFamily="49" charset="-128"/>
              <a:ea typeface="HGｺﾞｼｯｸE" panose="020B0909000000000000" pitchFamily="49" charset="-128"/>
            </a:endParaRPr>
          </a:p>
        </p:txBody>
      </p:sp>
      <p:sp>
        <p:nvSpPr>
          <p:cNvPr id="12" name="二等辺三角形 11">
            <a:extLst>
              <a:ext uri="{FF2B5EF4-FFF2-40B4-BE49-F238E27FC236}">
                <a16:creationId xmlns:a16="http://schemas.microsoft.com/office/drawing/2014/main" id="{5C38FBB2-5617-4DA1-9921-EE1338AAD373}"/>
              </a:ext>
            </a:extLst>
          </p:cNvPr>
          <p:cNvSpPr/>
          <p:nvPr/>
        </p:nvSpPr>
        <p:spPr>
          <a:xfrm flipV="1">
            <a:off x="3876843" y="3533865"/>
            <a:ext cx="1476000" cy="144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aphicFrame>
        <p:nvGraphicFramePr>
          <p:cNvPr id="13" name="表 6">
            <a:extLst>
              <a:ext uri="{FF2B5EF4-FFF2-40B4-BE49-F238E27FC236}">
                <a16:creationId xmlns:a16="http://schemas.microsoft.com/office/drawing/2014/main" id="{C9D0B424-64C9-485A-AF56-8476B5193A0B}"/>
              </a:ext>
            </a:extLst>
          </p:cNvPr>
          <p:cNvGraphicFramePr>
            <a:graphicFrameLocks noGrp="1"/>
          </p:cNvGraphicFramePr>
          <p:nvPr>
            <p:extLst>
              <p:ext uri="{D42A27DB-BD31-4B8C-83A1-F6EECF244321}">
                <p14:modId xmlns:p14="http://schemas.microsoft.com/office/powerpoint/2010/main" val="787008505"/>
              </p:ext>
            </p:extLst>
          </p:nvPr>
        </p:nvGraphicFramePr>
        <p:xfrm>
          <a:off x="351692" y="3809576"/>
          <a:ext cx="8526303" cy="2609269"/>
        </p:xfrm>
        <a:graphic>
          <a:graphicData uri="http://schemas.openxmlformats.org/drawingml/2006/table">
            <a:tbl>
              <a:tblPr firstRow="1" bandRow="1">
                <a:tableStyleId>{5C22544A-7EE6-4342-B048-85BDC9FD1C3A}</a:tableStyleId>
              </a:tblPr>
              <a:tblGrid>
                <a:gridCol w="2576859">
                  <a:extLst>
                    <a:ext uri="{9D8B030D-6E8A-4147-A177-3AD203B41FA5}">
                      <a16:colId xmlns:a16="http://schemas.microsoft.com/office/drawing/2014/main" val="942393576"/>
                    </a:ext>
                  </a:extLst>
                </a:gridCol>
                <a:gridCol w="2940908">
                  <a:extLst>
                    <a:ext uri="{9D8B030D-6E8A-4147-A177-3AD203B41FA5}">
                      <a16:colId xmlns:a16="http://schemas.microsoft.com/office/drawing/2014/main" val="2725692511"/>
                    </a:ext>
                  </a:extLst>
                </a:gridCol>
                <a:gridCol w="3008536">
                  <a:extLst>
                    <a:ext uri="{9D8B030D-6E8A-4147-A177-3AD203B41FA5}">
                      <a16:colId xmlns:a16="http://schemas.microsoft.com/office/drawing/2014/main" val="3198491493"/>
                    </a:ext>
                  </a:extLst>
                </a:gridCol>
              </a:tblGrid>
              <a:tr h="397815">
                <a:tc gridSpan="3">
                  <a:txBody>
                    <a:bodyPr/>
                    <a:lstStyle/>
                    <a:p>
                      <a:pPr algn="ctr"/>
                      <a:r>
                        <a:rPr kumimoji="1" lang="ja-JP" altLang="en-US" sz="1800" b="0" dirty="0">
                          <a:solidFill>
                            <a:schemeClr val="tx1"/>
                          </a:solidFill>
                          <a:latin typeface="ＭＳ ゴシック" panose="020B0609070205080204" pitchFamily="49" charset="-128"/>
                          <a:ea typeface="ＭＳ ゴシック" panose="020B0609070205080204" pitchFamily="49" charset="-128"/>
                        </a:rPr>
                        <a:t>単元の評価規準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347256092"/>
                  </a:ext>
                </a:extLst>
              </a:tr>
              <a:tr h="453452">
                <a:tc>
                  <a:txBody>
                    <a:bodyPr/>
                    <a:lstStyle/>
                    <a:p>
                      <a:pPr marL="216000" indent="-457200" algn="ctr"/>
                      <a:r>
                        <a:rPr kumimoji="1" lang="ja-JP" altLang="en-US" b="0" dirty="0">
                          <a:solidFill>
                            <a:schemeClr val="tx1"/>
                          </a:solidFill>
                          <a:latin typeface="ＭＳ ゴシック" panose="020B0609070205080204" pitchFamily="49" charset="-128"/>
                          <a:ea typeface="ＭＳ ゴシック" panose="020B0609070205080204" pitchFamily="49" charset="-128"/>
                        </a:rPr>
                        <a:t>知識・技能</a:t>
                      </a:r>
                      <a:endParaRPr kumimoji="1" lang="en-US" altLang="ja-JP" b="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ctr"/>
                      <a:r>
                        <a:rPr kumimoji="1" lang="ja-JP" altLang="en-US" b="0" dirty="0">
                          <a:solidFill>
                            <a:schemeClr val="tx1"/>
                          </a:solidFill>
                          <a:latin typeface="ＭＳ ゴシック" panose="020B0609070205080204" pitchFamily="49" charset="-128"/>
                          <a:ea typeface="ＭＳ ゴシック" panose="020B0609070205080204" pitchFamily="49" charset="-128"/>
                        </a:rPr>
                        <a:t>思考・判断・表現</a:t>
                      </a:r>
                      <a:endParaRPr kumimoji="1" lang="en-US" altLang="ja-JP" b="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ctr"/>
                      <a:r>
                        <a:rPr kumimoji="1" lang="ja-JP" altLang="en-US" sz="1600" b="0" dirty="0">
                          <a:solidFill>
                            <a:schemeClr val="tx1"/>
                          </a:solidFill>
                          <a:latin typeface="ＭＳ ゴシック" panose="020B0609070205080204" pitchFamily="49" charset="-128"/>
                          <a:ea typeface="ＭＳ ゴシック" panose="020B0609070205080204" pitchFamily="49" charset="-128"/>
                        </a:rPr>
                        <a:t>主体的に学習に取り組む態度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7915917"/>
                  </a:ext>
                </a:extLst>
              </a:tr>
              <a:tr h="1758002">
                <a:tc>
                  <a:txBody>
                    <a:bodyPr/>
                    <a:lstStyle/>
                    <a:p>
                      <a:pPr marL="216000" indent="-457200" algn="just"/>
                      <a:r>
                        <a:rPr kumimoji="1" lang="ja-JP" altLang="en-US" sz="1800" dirty="0">
                          <a:solidFill>
                            <a:schemeClr val="tx1"/>
                          </a:solidFill>
                          <a:latin typeface="ＭＳ ゴシック" panose="020B0609070205080204" pitchFamily="49" charset="-128"/>
                          <a:ea typeface="ＭＳ ゴシック" panose="020B0609070205080204" pitchFamily="49" charset="-128"/>
                        </a:rPr>
                        <a:t>・</a:t>
                      </a:r>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just"/>
                      <a:r>
                        <a:rPr kumimoji="1" lang="ja-JP" altLang="en-US" sz="1800" dirty="0">
                          <a:solidFill>
                            <a:schemeClr val="tx1"/>
                          </a:solidFill>
                          <a:latin typeface="ＭＳ ゴシック" panose="020B0609070205080204" pitchFamily="49" charset="-128"/>
                          <a:ea typeface="ＭＳ ゴシック" panose="020B0609070205080204" pitchFamily="49" charset="-128"/>
                        </a:rPr>
                        <a:t>・</a:t>
                      </a:r>
                      <a:endParaRPr kumimoji="1" lang="en-US" altLang="ja-JP" sz="18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just"/>
                      <a:r>
                        <a:rPr kumimoji="1" lang="ja-JP" altLang="en-US" sz="1800" dirty="0">
                          <a:solidFill>
                            <a:schemeClr val="tx1"/>
                          </a:solidFill>
                          <a:latin typeface="ＭＳ ゴシック" panose="020B0609070205080204" pitchFamily="49" charset="-128"/>
                          <a:ea typeface="ＭＳ ゴシック" panose="020B0609070205080204" pitchFamily="49"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6998816"/>
                  </a:ext>
                </a:extLst>
              </a:tr>
            </a:tbl>
          </a:graphicData>
        </a:graphic>
      </p:graphicFrame>
      <p:graphicFrame>
        <p:nvGraphicFramePr>
          <p:cNvPr id="9" name="表 8">
            <a:extLst>
              <a:ext uri="{FF2B5EF4-FFF2-40B4-BE49-F238E27FC236}">
                <a16:creationId xmlns:a16="http://schemas.microsoft.com/office/drawing/2014/main" id="{C9D0B424-64C9-485A-AF56-8476B5193A0B}"/>
              </a:ext>
            </a:extLst>
          </p:cNvPr>
          <p:cNvGraphicFramePr>
            <a:graphicFrameLocks noGrp="1"/>
          </p:cNvGraphicFramePr>
          <p:nvPr>
            <p:extLst>
              <p:ext uri="{D42A27DB-BD31-4B8C-83A1-F6EECF244321}">
                <p14:modId xmlns:p14="http://schemas.microsoft.com/office/powerpoint/2010/main" val="2357454307"/>
              </p:ext>
            </p:extLst>
          </p:nvPr>
        </p:nvGraphicFramePr>
        <p:xfrm>
          <a:off x="351692" y="1073234"/>
          <a:ext cx="8526303" cy="2397145"/>
        </p:xfrm>
        <a:graphic>
          <a:graphicData uri="http://schemas.openxmlformats.org/drawingml/2006/table">
            <a:tbl>
              <a:tblPr firstRow="1" bandRow="1">
                <a:tableStyleId>{5C22544A-7EE6-4342-B048-85BDC9FD1C3A}</a:tableStyleId>
              </a:tblPr>
              <a:tblGrid>
                <a:gridCol w="2586061">
                  <a:extLst>
                    <a:ext uri="{9D8B030D-6E8A-4147-A177-3AD203B41FA5}">
                      <a16:colId xmlns:a16="http://schemas.microsoft.com/office/drawing/2014/main" val="942393576"/>
                    </a:ext>
                  </a:extLst>
                </a:gridCol>
                <a:gridCol w="2937753">
                  <a:extLst>
                    <a:ext uri="{9D8B030D-6E8A-4147-A177-3AD203B41FA5}">
                      <a16:colId xmlns:a16="http://schemas.microsoft.com/office/drawing/2014/main" val="2725692511"/>
                    </a:ext>
                  </a:extLst>
                </a:gridCol>
                <a:gridCol w="3002489">
                  <a:extLst>
                    <a:ext uri="{9D8B030D-6E8A-4147-A177-3AD203B41FA5}">
                      <a16:colId xmlns:a16="http://schemas.microsoft.com/office/drawing/2014/main" val="3198491493"/>
                    </a:ext>
                  </a:extLst>
                </a:gridCol>
              </a:tblGrid>
              <a:tr h="426889">
                <a:tc gridSpan="3">
                  <a:txBody>
                    <a:bodyPr/>
                    <a:lstStyle/>
                    <a:p>
                      <a:pPr algn="ctr"/>
                      <a:r>
                        <a:rPr kumimoji="1" lang="ja-JP" altLang="en-US" sz="1800" b="0" dirty="0">
                          <a:solidFill>
                            <a:schemeClr val="tx1"/>
                          </a:solidFill>
                          <a:latin typeface="ＭＳ ゴシック" panose="020B0609070205080204" pitchFamily="49" charset="-128"/>
                          <a:ea typeface="ＭＳ ゴシック" panose="020B0609070205080204" pitchFamily="49" charset="-128"/>
                        </a:rPr>
                        <a:t>単元の目標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347256092"/>
                  </a:ext>
                </a:extLst>
              </a:tr>
              <a:tr h="394051">
                <a:tc>
                  <a:txBody>
                    <a:bodyPr/>
                    <a:lstStyle/>
                    <a:p>
                      <a:pPr marL="216000" indent="-457200" algn="ctr"/>
                      <a:r>
                        <a:rPr kumimoji="1" lang="ja-JP" altLang="en-US" sz="1800" b="0" dirty="0">
                          <a:solidFill>
                            <a:schemeClr val="tx1"/>
                          </a:solidFill>
                          <a:latin typeface="ＭＳ ゴシック" panose="020B0609070205080204" pitchFamily="49" charset="-128"/>
                          <a:ea typeface="ＭＳ ゴシック" panose="020B0609070205080204" pitchFamily="49" charset="-128"/>
                        </a:rPr>
                        <a:t>知識及び技能</a:t>
                      </a:r>
                      <a:endParaRPr kumimoji="1" lang="en-US" altLang="ja-JP" sz="18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ctr"/>
                      <a:r>
                        <a:rPr kumimoji="1" lang="ja-JP" altLang="en-US" sz="1800" b="0" dirty="0">
                          <a:solidFill>
                            <a:schemeClr val="tx1"/>
                          </a:solidFill>
                          <a:latin typeface="ＭＳ ゴシック" panose="020B0609070205080204" pitchFamily="49" charset="-128"/>
                          <a:ea typeface="ＭＳ ゴシック" panose="020B0609070205080204" pitchFamily="49" charset="-128"/>
                        </a:rPr>
                        <a:t>思考力・判断力・表現力等</a:t>
                      </a:r>
                      <a:endParaRPr kumimoji="1" lang="en-US" altLang="ja-JP" sz="18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ctr"/>
                      <a:r>
                        <a:rPr kumimoji="1" lang="ja-JP" altLang="en-US" sz="1800" b="0" dirty="0">
                          <a:solidFill>
                            <a:schemeClr val="tx1"/>
                          </a:solidFill>
                          <a:latin typeface="ＭＳ ゴシック" panose="020B0609070205080204" pitchFamily="49" charset="-128"/>
                          <a:ea typeface="ＭＳ ゴシック" panose="020B0609070205080204" pitchFamily="49" charset="-128"/>
                        </a:rPr>
                        <a:t>学びに向かう力・人間性等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7915917"/>
                  </a:ext>
                </a:extLst>
              </a:tr>
              <a:tr h="1576205">
                <a:tc>
                  <a:txBody>
                    <a:bodyPr/>
                    <a:lstStyle/>
                    <a:p>
                      <a:pPr marL="216000" indent="-457200" algn="l"/>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just"/>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6998816"/>
                  </a:ext>
                </a:extLst>
              </a:tr>
            </a:tbl>
          </a:graphicData>
        </a:graphic>
      </p:graphicFrame>
      <p:sp>
        <p:nvSpPr>
          <p:cNvPr id="14" name="テキスト ボックス 13">
            <a:extLst>
              <a:ext uri="{FF2B5EF4-FFF2-40B4-BE49-F238E27FC236}">
                <a16:creationId xmlns:a16="http://schemas.microsoft.com/office/drawing/2014/main" id="{06356E89-C809-7B9E-CC9F-C57CC8F80871}"/>
              </a:ext>
            </a:extLst>
          </p:cNvPr>
          <p:cNvSpPr txBox="1"/>
          <p:nvPr/>
        </p:nvSpPr>
        <p:spPr>
          <a:xfrm>
            <a:off x="-3393" y="-6604"/>
            <a:ext cx="9147393" cy="756000"/>
          </a:xfrm>
          <a:prstGeom prst="rect">
            <a:avLst/>
          </a:prstGeom>
          <a:solidFill>
            <a:schemeClr val="bg1">
              <a:lumMod val="85000"/>
            </a:schemeClr>
          </a:solidFill>
          <a:ln>
            <a:noFill/>
          </a:ln>
        </p:spPr>
        <p:txBody>
          <a:bodyPr wrap="square" rtlCol="0" anchor="ctr">
            <a:noAutofit/>
          </a:bodyPr>
          <a:lstStyle/>
          <a:p>
            <a:r>
              <a:rPr kumimoji="1" lang="ja-JP" altLang="en-US" sz="2400" dirty="0" smtClean="0">
                <a:latin typeface="ＭＳ ゴシック" panose="020B0609070205080204" pitchFamily="49" charset="-128"/>
                <a:ea typeface="ＭＳ ゴシック" panose="020B0609070205080204" pitchFamily="49" charset="-128"/>
              </a:rPr>
              <a:t>　　　　　　「単元</a:t>
            </a:r>
            <a:r>
              <a:rPr kumimoji="1" lang="ja-JP" altLang="en-US" sz="2400" dirty="0">
                <a:latin typeface="ＭＳ ゴシック" panose="020B0609070205080204" pitchFamily="49" charset="-128"/>
                <a:ea typeface="ＭＳ ゴシック" panose="020B0609070205080204" pitchFamily="49" charset="-128"/>
              </a:rPr>
              <a:t>の目標から単元の評価規準を作成する。」</a:t>
            </a:r>
          </a:p>
        </p:txBody>
      </p:sp>
      <p:sp>
        <p:nvSpPr>
          <p:cNvPr id="2" name="角丸四角形 1"/>
          <p:cNvSpPr/>
          <p:nvPr/>
        </p:nvSpPr>
        <p:spPr>
          <a:xfrm>
            <a:off x="351692" y="1865869"/>
            <a:ext cx="8526302" cy="1612161"/>
          </a:xfrm>
          <a:prstGeom prst="roundRect">
            <a:avLst>
              <a:gd name="adj" fmla="val 5936"/>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角丸四角形 10"/>
          <p:cNvSpPr/>
          <p:nvPr/>
        </p:nvSpPr>
        <p:spPr>
          <a:xfrm>
            <a:off x="351692" y="4621427"/>
            <a:ext cx="8526302" cy="1805070"/>
          </a:xfrm>
          <a:prstGeom prst="roundRect">
            <a:avLst>
              <a:gd name="adj" fmla="val 366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178904" y="37882"/>
            <a:ext cx="1696279" cy="646331"/>
            <a:chOff x="384313" y="-31286"/>
            <a:chExt cx="1696279" cy="646331"/>
          </a:xfrm>
        </p:grpSpPr>
        <p:sp>
          <p:nvSpPr>
            <p:cNvPr id="15" name="角丸四角形 14"/>
            <p:cNvSpPr/>
            <p:nvPr/>
          </p:nvSpPr>
          <p:spPr>
            <a:xfrm>
              <a:off x="384313" y="31116"/>
              <a:ext cx="1696279" cy="568370"/>
            </a:xfrm>
            <a:prstGeom prst="roundRect">
              <a:avLst>
                <a:gd name="adj" fmla="val 50000"/>
              </a:avLst>
            </a:prstGeom>
            <a:solidFill>
              <a:schemeClr val="bg1"/>
            </a:solidFill>
            <a:ln w="381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40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テキスト ボックス 11"/>
            <p:cNvSpPr txBox="1"/>
            <p:nvPr/>
          </p:nvSpPr>
          <p:spPr>
            <a:xfrm>
              <a:off x="678454" y="-31286"/>
              <a:ext cx="1107996" cy="64633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3600" dirty="0" smtClean="0">
                  <a:latin typeface="ＭＳ ゴシック" panose="020B0609070205080204" pitchFamily="49" charset="-128"/>
                  <a:ea typeface="ＭＳ ゴシック" panose="020B0609070205080204" pitchFamily="49" charset="-128"/>
                </a:rPr>
                <a:t>演習</a:t>
              </a:r>
              <a:endParaRPr kumimoji="1" lang="ja-JP" altLang="en-US" dirty="0">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4054101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5976F3-4577-D2B4-139E-447E7894C578}"/>
              </a:ext>
            </a:extLst>
          </p:cNvPr>
          <p:cNvSpPr>
            <a:spLocks noGrp="1"/>
          </p:cNvSpPr>
          <p:nvPr>
            <p:ph type="sldNum" sz="quarter" idx="12"/>
          </p:nvPr>
        </p:nvSpPr>
        <p:spPr>
          <a:xfrm>
            <a:off x="6915150" y="6344354"/>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２</a:t>
            </a:r>
            <a:endParaRPr kumimoji="1" lang="ja-JP" altLang="en-US" dirty="0">
              <a:latin typeface="ＭＳ ゴシック" panose="020B0609070205080204" pitchFamily="49" charset="-128"/>
              <a:ea typeface="ＭＳ ゴシック" panose="020B0609070205080204" pitchFamily="49" charset="-128"/>
            </a:endParaRPr>
          </a:p>
        </p:txBody>
      </p:sp>
      <p:sp>
        <p:nvSpPr>
          <p:cNvPr id="2" name="正方形/長方形 19">
            <a:extLst>
              <a:ext uri="{FF2B5EF4-FFF2-40B4-BE49-F238E27FC236}">
                <a16:creationId xmlns:a16="http://schemas.microsoft.com/office/drawing/2014/main" id="{6B79715D-E706-E89C-DF43-DD5767DF5D0D}"/>
              </a:ext>
            </a:extLst>
          </p:cNvPr>
          <p:cNvSpPr>
            <a:spLocks noChangeArrowheads="1"/>
          </p:cNvSpPr>
          <p:nvPr/>
        </p:nvSpPr>
        <p:spPr bwMode="auto">
          <a:xfrm>
            <a:off x="180242" y="180000"/>
            <a:ext cx="8792308" cy="553428"/>
          </a:xfrm>
          <a:prstGeom prst="rect">
            <a:avLst/>
          </a:prstGeom>
          <a:noFill/>
          <a:ln>
            <a:noFill/>
          </a:ln>
        </p:spPr>
        <p:txBody>
          <a:bodyPr wrap="square" lIns="60395" tIns="30198" rIns="60395" bIns="30198" anchor="ctr">
            <a:spAutoFit/>
          </a:bodyPr>
          <a:lstStyle>
            <a:lvl1pPr marL="354013" indent="-354013"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332185" indent="-332185">
              <a:buNone/>
            </a:pPr>
            <a:r>
              <a:rPr lang="ja-JP" altLang="en-US" sz="3000" dirty="0">
                <a:latin typeface="HGｺﾞｼｯｸE" panose="020B0909000000000000" pitchFamily="49" charset="-128"/>
                <a:ea typeface="HGｺﾞｼｯｸE" panose="020B0909000000000000" pitchFamily="49" charset="-128"/>
              </a:rPr>
              <a:t>１　特別支援</a:t>
            </a:r>
            <a:r>
              <a:rPr lang="ja-JP" altLang="en-US" dirty="0">
                <a:latin typeface="HGｺﾞｼｯｸE" panose="020B0909000000000000" pitchFamily="49" charset="-128"/>
                <a:ea typeface="HGｺﾞｼｯｸE" panose="020B0909000000000000" pitchFamily="49" charset="-128"/>
              </a:rPr>
              <a:t>学校</a:t>
            </a:r>
            <a:r>
              <a:rPr lang="ja-JP" altLang="en-US" sz="3000" dirty="0">
                <a:latin typeface="HGｺﾞｼｯｸE" panose="020B0909000000000000" pitchFamily="49" charset="-128"/>
                <a:ea typeface="HGｺﾞｼｯｸE" panose="020B0909000000000000" pitchFamily="49" charset="-128"/>
              </a:rPr>
              <a:t>における学習評価</a:t>
            </a:r>
            <a:endParaRPr lang="en-US" altLang="ja-JP" sz="3300" dirty="0">
              <a:solidFill>
                <a:prstClr val="black"/>
              </a:solidFill>
              <a:latin typeface="HGｺﾞｼｯｸE" panose="020B0909000000000000" pitchFamily="49" charset="-128"/>
              <a:ea typeface="HGｺﾞｼｯｸE" panose="020B0909000000000000" pitchFamily="49" charset="-128"/>
            </a:endParaRPr>
          </a:p>
        </p:txBody>
      </p:sp>
      <p:sp>
        <p:nvSpPr>
          <p:cNvPr id="3" name="正方形/長方形 2">
            <a:extLst>
              <a:ext uri="{FF2B5EF4-FFF2-40B4-BE49-F238E27FC236}">
                <a16:creationId xmlns:a16="http://schemas.microsoft.com/office/drawing/2014/main" id="{A4B83050-4218-9678-3581-586F9DF1CBD4}"/>
              </a:ext>
            </a:extLst>
          </p:cNvPr>
          <p:cNvSpPr/>
          <p:nvPr/>
        </p:nvSpPr>
        <p:spPr>
          <a:xfrm>
            <a:off x="460009" y="941747"/>
            <a:ext cx="6943209" cy="2085670"/>
          </a:xfrm>
          <a:prstGeom prst="rect">
            <a:avLst/>
          </a:prstGeom>
          <a:solidFill>
            <a:schemeClr val="accent2">
              <a:lumMod val="20000"/>
              <a:lumOff val="80000"/>
            </a:schemeClr>
          </a:solidFill>
          <a:ln>
            <a:solidFill>
              <a:schemeClr val="tx1"/>
            </a:solidFill>
          </a:ln>
        </p:spPr>
        <p:txBody>
          <a:bodyPr wrap="square" anchor="ctr">
            <a:noAutofit/>
          </a:bodyPr>
          <a:lstStyle/>
          <a:p>
            <a:pPr>
              <a:lnSpc>
                <a:spcPct val="120000"/>
              </a:lnSpc>
            </a:pPr>
            <a:r>
              <a:rPr lang="ja-JP" altLang="en-US" sz="2400" dirty="0">
                <a:latin typeface="ＭＳ ゴシック" panose="020B0609070205080204" pitchFamily="49" charset="-128"/>
                <a:ea typeface="ＭＳ ゴシック" panose="020B0609070205080204" pitchFamily="49" charset="-128"/>
              </a:rPr>
              <a:t>　知的障害者である児童生徒に対する教育を行う特別支援学校においても、</a:t>
            </a:r>
            <a:r>
              <a:rPr lang="ja-JP" altLang="en-US" sz="2400" u="heavy" dirty="0">
                <a:uFill>
                  <a:solidFill>
                    <a:srgbClr val="C00000"/>
                  </a:solidFill>
                </a:uFill>
                <a:latin typeface="ＭＳ ゴシック" panose="020B0609070205080204" pitchFamily="49" charset="-128"/>
                <a:ea typeface="ＭＳ ゴシック" panose="020B0609070205080204" pitchFamily="49" charset="-128"/>
              </a:rPr>
              <a:t>学習指導要領に示す目標の実現の状況を判断するよりどころ</a:t>
            </a:r>
            <a:r>
              <a:rPr lang="ja-JP" altLang="en-US" sz="2400" dirty="0">
                <a:latin typeface="ＭＳ ゴシック" panose="020B0609070205080204" pitchFamily="49" charset="-128"/>
                <a:ea typeface="ＭＳ ゴシック" panose="020B0609070205080204" pitchFamily="49" charset="-128"/>
              </a:rPr>
              <a:t>として、評価規準を作成することが必要である。</a:t>
            </a:r>
            <a:endParaRPr lang="ja-JP" altLang="en-US" sz="2400" dirty="0">
              <a:solidFill>
                <a:srgbClr val="000000"/>
              </a:solidFill>
              <a:latin typeface="ＭＳ ゴシック" panose="020B0609070205080204" pitchFamily="49" charset="-128"/>
              <a:ea typeface="ＭＳ ゴシック" panose="020B0609070205080204" pitchFamily="49" charset="-128"/>
            </a:endParaRPr>
          </a:p>
        </p:txBody>
      </p:sp>
      <p:sp>
        <p:nvSpPr>
          <p:cNvPr id="5" name="正方形/長方形 4">
            <a:extLst>
              <a:ext uri="{FF2B5EF4-FFF2-40B4-BE49-F238E27FC236}">
                <a16:creationId xmlns:a16="http://schemas.microsoft.com/office/drawing/2014/main" id="{ACDEB7F8-8011-722B-02F2-1389C337FAB8}"/>
              </a:ext>
            </a:extLst>
          </p:cNvPr>
          <p:cNvSpPr/>
          <p:nvPr/>
        </p:nvSpPr>
        <p:spPr>
          <a:xfrm>
            <a:off x="2287020" y="6344354"/>
            <a:ext cx="6461431" cy="307777"/>
          </a:xfrm>
          <a:prstGeom prst="rect">
            <a:avLst/>
          </a:prstGeom>
        </p:spPr>
        <p:txBody>
          <a:bodyPr wrap="square">
            <a:spAutoFit/>
          </a:bodyPr>
          <a:lstStyle/>
          <a:p>
            <a:pPr algn="r"/>
            <a:r>
              <a:rPr lang="ja-JP" altLang="en-US" sz="1400" dirty="0">
                <a:latin typeface="ＭＳ ゴシック" panose="020B0609070205080204" pitchFamily="49" charset="-128"/>
                <a:ea typeface="ＭＳ ゴシック" panose="020B0609070205080204" pitchFamily="49" charset="-128"/>
              </a:rPr>
              <a:t>「特別支援学校小学部・中学部 学習評価参考資料」</a:t>
            </a:r>
            <a:r>
              <a:rPr lang="zh-CN" altLang="en-US" sz="1400" dirty="0">
                <a:latin typeface="ＭＳ ゴシック" panose="020B0609070205080204" pitchFamily="49" charset="-128"/>
                <a:ea typeface="ＭＳ ゴシック" panose="020B0609070205080204" pitchFamily="49" charset="-128"/>
              </a:rPr>
              <a:t>文部</a:t>
            </a:r>
            <a:r>
              <a:rPr lang="ja-JP" altLang="en-US" sz="1400" dirty="0">
                <a:latin typeface="ＭＳ ゴシック" panose="020B0609070205080204" pitchFamily="49" charset="-128"/>
                <a:ea typeface="ＭＳ ゴシック" panose="020B0609070205080204" pitchFamily="49" charset="-128"/>
              </a:rPr>
              <a:t>科学省（</a:t>
            </a:r>
            <a:r>
              <a:rPr lang="zh-CN" altLang="en-US" sz="1400" dirty="0">
                <a:latin typeface="ＭＳ ゴシック" panose="020B0609070205080204" pitchFamily="49" charset="-128"/>
                <a:ea typeface="ＭＳ ゴシック" panose="020B0609070205080204" pitchFamily="49" charset="-128"/>
              </a:rPr>
              <a:t>令和２年</a:t>
            </a:r>
            <a:r>
              <a:rPr lang="ja-JP" altLang="en-US" sz="1400" dirty="0">
                <a:latin typeface="ＭＳ ゴシック" panose="020B0609070205080204" pitchFamily="49" charset="-128"/>
                <a:ea typeface="ＭＳ ゴシック" panose="020B0609070205080204" pitchFamily="49" charset="-128"/>
              </a:rPr>
              <a:t>）</a:t>
            </a:r>
          </a:p>
        </p:txBody>
      </p:sp>
      <p:sp>
        <p:nvSpPr>
          <p:cNvPr id="6" name="正方形/長方形 5">
            <a:extLst>
              <a:ext uri="{FF2B5EF4-FFF2-40B4-BE49-F238E27FC236}">
                <a16:creationId xmlns:a16="http://schemas.microsoft.com/office/drawing/2014/main" id="{A4B83050-4218-9678-3581-586F9DF1CBD4}"/>
              </a:ext>
            </a:extLst>
          </p:cNvPr>
          <p:cNvSpPr/>
          <p:nvPr/>
        </p:nvSpPr>
        <p:spPr>
          <a:xfrm>
            <a:off x="453221" y="3733169"/>
            <a:ext cx="8232769" cy="2368149"/>
          </a:xfrm>
          <a:prstGeom prst="rect">
            <a:avLst/>
          </a:prstGeom>
          <a:solidFill>
            <a:schemeClr val="accent2">
              <a:lumMod val="20000"/>
              <a:lumOff val="80000"/>
            </a:schemeClr>
          </a:solidFill>
          <a:ln>
            <a:solidFill>
              <a:schemeClr val="tx1"/>
            </a:solidFill>
          </a:ln>
        </p:spPr>
        <p:txBody>
          <a:bodyPr wrap="square" anchor="ctr">
            <a:noAutofit/>
          </a:bodyPr>
          <a:lstStyle/>
          <a:p>
            <a:pPr>
              <a:lnSpc>
                <a:spcPct val="120000"/>
              </a:lnSpc>
            </a:pPr>
            <a:r>
              <a:rPr lang="ja-JP" altLang="en-US" sz="2400" dirty="0">
                <a:solidFill>
                  <a:srgbClr val="000000"/>
                </a:solidFill>
                <a:latin typeface="ＭＳ ゴシック" panose="020B0609070205080204" pitchFamily="49" charset="-128"/>
                <a:ea typeface="ＭＳ ゴシック" panose="020B0609070205080204" pitchFamily="49" charset="-128"/>
              </a:rPr>
              <a:t>　各教科等の指導に当たっては、特別支援学校において、幼児児童生徒一人一人の指導目標、指導内容等の明確化のために</a:t>
            </a:r>
            <a:r>
              <a:rPr lang="ja-JP" altLang="en-US" sz="2400" u="heavy" dirty="0">
                <a:solidFill>
                  <a:srgbClr val="000000"/>
                </a:solidFill>
                <a:uFill>
                  <a:solidFill>
                    <a:srgbClr val="C00000"/>
                  </a:solidFill>
                </a:uFill>
                <a:latin typeface="ＭＳ ゴシック" panose="020B0609070205080204" pitchFamily="49" charset="-128"/>
                <a:ea typeface="ＭＳ ゴシック" panose="020B0609070205080204" pitchFamily="49" charset="-128"/>
              </a:rPr>
              <a:t>個別の指導計画</a:t>
            </a:r>
            <a:r>
              <a:rPr lang="ja-JP" altLang="en-US" sz="2400" dirty="0">
                <a:solidFill>
                  <a:srgbClr val="000000"/>
                </a:solidFill>
                <a:latin typeface="ＭＳ ゴシック" panose="020B0609070205080204" pitchFamily="49" charset="-128"/>
                <a:ea typeface="ＭＳ ゴシック" panose="020B0609070205080204" pitchFamily="49" charset="-128"/>
              </a:rPr>
              <a:t>を作成することとなるが、その際、各学校において定める</a:t>
            </a:r>
            <a:r>
              <a:rPr lang="ja-JP" altLang="en-US" sz="2400" u="heavy" dirty="0">
                <a:solidFill>
                  <a:srgbClr val="000000"/>
                </a:solidFill>
                <a:uFill>
                  <a:solidFill>
                    <a:srgbClr val="C00000"/>
                  </a:solidFill>
                </a:uFill>
                <a:latin typeface="ＭＳ ゴシック" panose="020B0609070205080204" pitchFamily="49" charset="-128"/>
                <a:ea typeface="ＭＳ ゴシック" panose="020B0609070205080204" pitchFamily="49" charset="-128"/>
              </a:rPr>
              <a:t>各教科等の評価規準の内容を指導目標、指導内容等の設定に活かす</a:t>
            </a:r>
            <a:r>
              <a:rPr lang="ja-JP" altLang="en-US" sz="2400" dirty="0">
                <a:solidFill>
                  <a:srgbClr val="000000"/>
                </a:solidFill>
                <a:latin typeface="ＭＳ ゴシック" panose="020B0609070205080204" pitchFamily="49" charset="-128"/>
                <a:ea typeface="ＭＳ ゴシック" panose="020B0609070205080204" pitchFamily="49" charset="-128"/>
              </a:rPr>
              <a:t>ことが考えられる。</a:t>
            </a:r>
          </a:p>
        </p:txBody>
      </p:sp>
      <p:sp>
        <p:nvSpPr>
          <p:cNvPr id="7" name="二等辺三角形 6">
            <a:extLst>
              <a:ext uri="{FF2B5EF4-FFF2-40B4-BE49-F238E27FC236}">
                <a16:creationId xmlns:a16="http://schemas.microsoft.com/office/drawing/2014/main" id="{5C38FBB2-5617-4DA1-9921-EE1338AAD373}"/>
              </a:ext>
            </a:extLst>
          </p:cNvPr>
          <p:cNvSpPr/>
          <p:nvPr/>
        </p:nvSpPr>
        <p:spPr>
          <a:xfrm flipV="1">
            <a:off x="3129387" y="3270453"/>
            <a:ext cx="1604455" cy="3107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1026" name="Picture 2" descr="定規のイラスト（文房具）"/>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5878" y="988260"/>
            <a:ext cx="813701" cy="1150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1.bp.blogspot.com/-Kmvjvo21ZRE/U9y_XFsSPnI/AAAAAAAAjbo/WDNpwBcCe2E/s800/flower_seichou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8339" y="1710416"/>
            <a:ext cx="1210112" cy="138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61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9">
            <a:extLst>
              <a:ext uri="{FF2B5EF4-FFF2-40B4-BE49-F238E27FC236}">
                <a16:creationId xmlns:a16="http://schemas.microsoft.com/office/drawing/2014/main" id="{5C094E7A-9BF8-AAAB-67F1-9C4D434CA02D}"/>
              </a:ext>
            </a:extLst>
          </p:cNvPr>
          <p:cNvSpPr>
            <a:spLocks noChangeArrowheads="1"/>
          </p:cNvSpPr>
          <p:nvPr/>
        </p:nvSpPr>
        <p:spPr bwMode="auto">
          <a:xfrm>
            <a:off x="180000" y="180000"/>
            <a:ext cx="8792308" cy="553428"/>
          </a:xfrm>
          <a:prstGeom prst="rect">
            <a:avLst/>
          </a:prstGeom>
          <a:noFill/>
          <a:ln>
            <a:noFill/>
          </a:ln>
        </p:spPr>
        <p:txBody>
          <a:bodyPr wrap="square" lIns="60395" tIns="30198" rIns="60395" bIns="30198" anchor="ctr">
            <a:spAutoFit/>
          </a:bodyPr>
          <a:lstStyle>
            <a:lvl1pPr marL="354013" indent="-354013"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332185" indent="-332185">
              <a:buNone/>
            </a:pPr>
            <a:r>
              <a:rPr lang="ja-JP" altLang="en-US" dirty="0">
                <a:latin typeface="HGｺﾞｼｯｸE" panose="020B0909000000000000" pitchFamily="49" charset="-128"/>
                <a:ea typeface="HGｺﾞｼｯｸE" panose="020B0909000000000000" pitchFamily="49" charset="-128"/>
              </a:rPr>
              <a:t>２　内容のまとまりごとに資質・能力</a:t>
            </a:r>
            <a:r>
              <a:rPr lang="ja-JP" altLang="en-US">
                <a:latin typeface="HGｺﾞｼｯｸE" panose="020B0909000000000000" pitchFamily="49" charset="-128"/>
                <a:ea typeface="HGｺﾞｼｯｸE" panose="020B0909000000000000" pitchFamily="49" charset="-128"/>
              </a:rPr>
              <a:t>を育成</a:t>
            </a:r>
            <a:endParaRPr lang="en-US" altLang="ja-JP" dirty="0">
              <a:solidFill>
                <a:prstClr val="black"/>
              </a:solidFill>
              <a:latin typeface="HGｺﾞｼｯｸE" panose="020B0909000000000000" pitchFamily="49" charset="-128"/>
              <a:ea typeface="HGｺﾞｼｯｸE" panose="020B0909000000000000" pitchFamily="49" charset="-128"/>
            </a:endParaRPr>
          </a:p>
        </p:txBody>
      </p:sp>
      <p:sp>
        <p:nvSpPr>
          <p:cNvPr id="6" name="正方形/長方形 5">
            <a:extLst>
              <a:ext uri="{FF2B5EF4-FFF2-40B4-BE49-F238E27FC236}">
                <a16:creationId xmlns:a16="http://schemas.microsoft.com/office/drawing/2014/main" id="{AFA4384E-4002-52A9-EFA0-A6216EE07D0E}"/>
              </a:ext>
            </a:extLst>
          </p:cNvPr>
          <p:cNvSpPr/>
          <p:nvPr/>
        </p:nvSpPr>
        <p:spPr>
          <a:xfrm>
            <a:off x="490968" y="938859"/>
            <a:ext cx="8121428" cy="2260221"/>
          </a:xfrm>
          <a:prstGeom prst="rect">
            <a:avLst/>
          </a:prstGeom>
          <a:solidFill>
            <a:schemeClr val="accent2">
              <a:lumMod val="20000"/>
              <a:lumOff val="80000"/>
            </a:schemeClr>
          </a:solidFill>
          <a:ln>
            <a:solidFill>
              <a:schemeClr val="tx1"/>
            </a:solidFill>
          </a:ln>
        </p:spPr>
        <p:txBody>
          <a:bodyPr wrap="square" anchor="ctr">
            <a:noAutofit/>
          </a:bodyPr>
          <a:lstStyle/>
          <a:p>
            <a:pPr algn="just">
              <a:lnSpc>
                <a:spcPct val="110000"/>
              </a:lnSpc>
            </a:pPr>
            <a:r>
              <a:rPr lang="ja-JP" altLang="en-US" sz="2400" dirty="0">
                <a:latin typeface="ＭＳ ゴシック" panose="020B0609070205080204" pitchFamily="49" charset="-128"/>
                <a:ea typeface="ＭＳ ゴシック" panose="020B0609070205080204" pitchFamily="49" charset="-128"/>
              </a:rPr>
              <a:t>　平成</a:t>
            </a:r>
            <a:r>
              <a:rPr lang="en-US" altLang="ja-JP" sz="2400" dirty="0">
                <a:latin typeface="ＭＳ ゴシック" panose="020B0609070205080204" pitchFamily="49" charset="-128"/>
                <a:ea typeface="ＭＳ ゴシック" panose="020B0609070205080204" pitchFamily="49" charset="-128"/>
              </a:rPr>
              <a:t>29</a:t>
            </a:r>
            <a:r>
              <a:rPr lang="ja-JP" altLang="en-US" sz="2400" dirty="0">
                <a:latin typeface="ＭＳ ゴシック" panose="020B0609070205080204" pitchFamily="49" charset="-128"/>
                <a:ea typeface="ＭＳ ゴシック" panose="020B0609070205080204" pitchFamily="49" charset="-128"/>
              </a:rPr>
              <a:t>年改訂学習指導要領においては資質・能力の三つの柱に基づく構造化が行われたところであり、基本的には、</a:t>
            </a:r>
            <a:r>
              <a:rPr lang="ja-JP" altLang="en-US" sz="2400" dirty="0">
                <a:uFill>
                  <a:solidFill>
                    <a:srgbClr val="FF0000"/>
                  </a:solidFill>
                </a:uFill>
                <a:latin typeface="ＭＳ ゴシック" panose="020B0609070205080204" pitchFamily="49" charset="-128"/>
                <a:ea typeface="ＭＳ ゴシック" panose="020B0609070205080204" pitchFamily="49" charset="-128"/>
              </a:rPr>
              <a:t>学習指導要領に示す各教科等の「２ 各段階の目標及び内容」の「</a:t>
            </a:r>
            <a:r>
              <a:rPr lang="en-US" altLang="ja-JP" sz="2400" dirty="0">
                <a:uFill>
                  <a:solidFill>
                    <a:srgbClr val="FF0000"/>
                  </a:solidFill>
                </a:uFill>
                <a:latin typeface="ＭＳ ゴシック" panose="020B0609070205080204" pitchFamily="49" charset="-128"/>
                <a:ea typeface="ＭＳ ゴシック" panose="020B0609070205080204" pitchFamily="49" charset="-128"/>
              </a:rPr>
              <a:t>(2) </a:t>
            </a:r>
            <a:r>
              <a:rPr lang="ja-JP" altLang="en-US" sz="2400" dirty="0">
                <a:uFill>
                  <a:solidFill>
                    <a:srgbClr val="FF0000"/>
                  </a:solidFill>
                </a:uFill>
                <a:latin typeface="ＭＳ ゴシック" panose="020B0609070205080204" pitchFamily="49" charset="-128"/>
                <a:ea typeface="ＭＳ ゴシック" panose="020B0609070205080204" pitchFamily="49" charset="-128"/>
              </a:rPr>
              <a:t>内容」において、</a:t>
            </a:r>
            <a:r>
              <a:rPr lang="ja-JP" altLang="en-US" sz="2400" u="heavy" dirty="0">
                <a:uFill>
                  <a:solidFill>
                    <a:srgbClr val="C00000"/>
                  </a:solidFill>
                </a:uFill>
                <a:latin typeface="ＭＳ ゴシック" panose="020B0609070205080204" pitchFamily="49" charset="-128"/>
                <a:ea typeface="ＭＳ ゴシック" panose="020B0609070205080204" pitchFamily="49" charset="-128"/>
              </a:rPr>
              <a:t>「内容のまとまり」ごとに育成を目指す資質・能力が示されている。</a:t>
            </a:r>
            <a:endParaRPr lang="ja-JP" altLang="en-US" sz="2400" u="heavy" dirty="0">
              <a:solidFill>
                <a:srgbClr val="000000"/>
              </a:solidFill>
              <a:uFill>
                <a:solidFill>
                  <a:srgbClr val="C00000"/>
                </a:solidFill>
              </a:uFill>
              <a:latin typeface="ＭＳ ゴシック" panose="020B0609070205080204" pitchFamily="49" charset="-128"/>
              <a:ea typeface="ＭＳ ゴシック" panose="020B0609070205080204" pitchFamily="49" charset="-128"/>
            </a:endParaRPr>
          </a:p>
        </p:txBody>
      </p:sp>
      <p:sp>
        <p:nvSpPr>
          <p:cNvPr id="7" name="正方形/長方形 6">
            <a:extLst>
              <a:ext uri="{FF2B5EF4-FFF2-40B4-BE49-F238E27FC236}">
                <a16:creationId xmlns:a16="http://schemas.microsoft.com/office/drawing/2014/main" id="{DF91ABA2-720C-9991-E8BB-6C55A6BE38DF}"/>
              </a:ext>
            </a:extLst>
          </p:cNvPr>
          <p:cNvSpPr/>
          <p:nvPr/>
        </p:nvSpPr>
        <p:spPr>
          <a:xfrm>
            <a:off x="2264331" y="3264853"/>
            <a:ext cx="6461431" cy="307777"/>
          </a:xfrm>
          <a:prstGeom prst="rect">
            <a:avLst/>
          </a:prstGeom>
        </p:spPr>
        <p:txBody>
          <a:bodyPr wrap="square">
            <a:spAutoFit/>
          </a:bodyPr>
          <a:lstStyle/>
          <a:p>
            <a:pPr algn="r"/>
            <a:r>
              <a:rPr lang="ja-JP" altLang="en-US" sz="1400" dirty="0">
                <a:latin typeface="ＭＳ ゴシック" panose="020B0609070205080204" pitchFamily="49" charset="-128"/>
                <a:ea typeface="ＭＳ ゴシック" panose="020B0609070205080204" pitchFamily="49" charset="-128"/>
              </a:rPr>
              <a:t>「特別支援学校小学部・中学部 学習評価参考資料」</a:t>
            </a:r>
            <a:r>
              <a:rPr lang="zh-CN" altLang="en-US" sz="1400" dirty="0">
                <a:latin typeface="ＭＳ ゴシック" panose="020B0609070205080204" pitchFamily="49" charset="-128"/>
                <a:ea typeface="ＭＳ ゴシック" panose="020B0609070205080204" pitchFamily="49" charset="-128"/>
              </a:rPr>
              <a:t>文部</a:t>
            </a:r>
            <a:r>
              <a:rPr lang="ja-JP" altLang="en-US" sz="1400" dirty="0">
                <a:latin typeface="ＭＳ ゴシック" panose="020B0609070205080204" pitchFamily="49" charset="-128"/>
                <a:ea typeface="ＭＳ ゴシック" panose="020B0609070205080204" pitchFamily="49" charset="-128"/>
              </a:rPr>
              <a:t>科学省（</a:t>
            </a:r>
            <a:r>
              <a:rPr lang="zh-CN" altLang="en-US" sz="1400" dirty="0">
                <a:latin typeface="ＭＳ ゴシック" panose="020B0609070205080204" pitchFamily="49" charset="-128"/>
                <a:ea typeface="ＭＳ ゴシック" panose="020B0609070205080204" pitchFamily="49" charset="-128"/>
              </a:rPr>
              <a:t>令和２年</a:t>
            </a:r>
            <a:r>
              <a:rPr lang="ja-JP" altLang="en-US" sz="1400" dirty="0">
                <a:latin typeface="ＭＳ ゴシック" panose="020B0609070205080204" pitchFamily="49" charset="-128"/>
                <a:ea typeface="ＭＳ ゴシック" panose="020B0609070205080204" pitchFamily="49" charset="-128"/>
              </a:rPr>
              <a:t>）</a:t>
            </a:r>
          </a:p>
        </p:txBody>
      </p:sp>
      <p:sp>
        <p:nvSpPr>
          <p:cNvPr id="10" name="正方形/長方形 9">
            <a:extLst>
              <a:ext uri="{FF2B5EF4-FFF2-40B4-BE49-F238E27FC236}">
                <a16:creationId xmlns:a16="http://schemas.microsoft.com/office/drawing/2014/main" id="{DF91ABA2-720C-9991-E8BB-6C55A6BE38DF}"/>
              </a:ext>
            </a:extLst>
          </p:cNvPr>
          <p:cNvSpPr/>
          <p:nvPr/>
        </p:nvSpPr>
        <p:spPr>
          <a:xfrm>
            <a:off x="3317966" y="3776957"/>
            <a:ext cx="2996144" cy="461665"/>
          </a:xfrm>
          <a:prstGeom prst="rect">
            <a:avLst/>
          </a:prstGeom>
        </p:spPr>
        <p:txBody>
          <a:bodyPr wrap="square">
            <a:spAutoFit/>
          </a:bodyPr>
          <a:lstStyle/>
          <a:p>
            <a:r>
              <a:rPr lang="ja-JP" altLang="en-US" sz="2400" dirty="0">
                <a:latin typeface="ＭＳ ゴシック" panose="020B0609070205080204" pitchFamily="49" charset="-128"/>
                <a:ea typeface="ＭＳ ゴシック" panose="020B0609070205080204" pitchFamily="49" charset="-128"/>
              </a:rPr>
              <a:t>「内容のまとまり」</a:t>
            </a:r>
          </a:p>
        </p:txBody>
      </p:sp>
      <p:sp>
        <p:nvSpPr>
          <p:cNvPr id="11" name="正方形/長方形 10">
            <a:extLst>
              <a:ext uri="{FF2B5EF4-FFF2-40B4-BE49-F238E27FC236}">
                <a16:creationId xmlns:a16="http://schemas.microsoft.com/office/drawing/2014/main" id="{DF91ABA2-720C-9991-E8BB-6C55A6BE38DF}"/>
              </a:ext>
            </a:extLst>
          </p:cNvPr>
          <p:cNvSpPr/>
          <p:nvPr/>
        </p:nvSpPr>
        <p:spPr>
          <a:xfrm>
            <a:off x="3500840" y="4337483"/>
            <a:ext cx="5111556" cy="307777"/>
          </a:xfrm>
          <a:prstGeom prst="rect">
            <a:avLst/>
          </a:prstGeom>
        </p:spPr>
        <p:txBody>
          <a:bodyPr wrap="square">
            <a:spAutoFit/>
          </a:bodyPr>
          <a:lstStyle/>
          <a:p>
            <a:r>
              <a:rPr lang="ja-JP" altLang="en-US" sz="1400" dirty="0">
                <a:latin typeface="ＭＳ ゴシック" panose="020B0609070205080204" pitchFamily="49" charset="-128"/>
                <a:ea typeface="ＭＳ ゴシック" panose="020B0609070205080204" pitchFamily="49" charset="-128"/>
              </a:rPr>
              <a:t>中学部 保健体育科 （</a:t>
            </a:r>
            <a:r>
              <a:rPr lang="en-US" altLang="ja-JP" sz="1400" dirty="0">
                <a:latin typeface="ＭＳ ゴシック" panose="020B0609070205080204" pitchFamily="49" charset="-128"/>
                <a:ea typeface="ＭＳ ゴシック" panose="020B0609070205080204" pitchFamily="49" charset="-128"/>
              </a:rPr>
              <a:t>2</a:t>
            </a:r>
            <a:r>
              <a:rPr lang="ja-JP" altLang="en-US" sz="1400" dirty="0">
                <a:latin typeface="ＭＳ ゴシック" panose="020B0609070205080204" pitchFamily="49" charset="-128"/>
                <a:ea typeface="ＭＳ ゴシック" panose="020B0609070205080204" pitchFamily="49" charset="-128"/>
              </a:rPr>
              <a:t>）</a:t>
            </a:r>
            <a:r>
              <a:rPr lang="ja-JP" altLang="en-US" sz="1400" u="sng" dirty="0">
                <a:latin typeface="ＭＳ ゴシック" panose="020B0609070205080204" pitchFamily="49" charset="-128"/>
                <a:ea typeface="ＭＳ ゴシック" panose="020B0609070205080204" pitchFamily="49" charset="-128"/>
              </a:rPr>
              <a:t>１段階</a:t>
            </a:r>
            <a:r>
              <a:rPr lang="ja-JP" altLang="en-US" sz="1400" dirty="0">
                <a:latin typeface="ＭＳ ゴシック" panose="020B0609070205080204" pitchFamily="49" charset="-128"/>
                <a:ea typeface="ＭＳ ゴシック" panose="020B0609070205080204" pitchFamily="49" charset="-128"/>
              </a:rPr>
              <a:t>の目標と内容　イ　内容</a:t>
            </a:r>
          </a:p>
        </p:txBody>
      </p:sp>
      <p:sp>
        <p:nvSpPr>
          <p:cNvPr id="4" name="正方形/長方形 3"/>
          <p:cNvSpPr/>
          <p:nvPr/>
        </p:nvSpPr>
        <p:spPr>
          <a:xfrm>
            <a:off x="3500840" y="4645260"/>
            <a:ext cx="5111556" cy="197530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108000" indent="-720000">
              <a:lnSpc>
                <a:spcPts val="1900"/>
              </a:lnSpc>
            </a:pPr>
            <a:r>
              <a:rPr lang="ja-JP" altLang="en-US" sz="1200" dirty="0">
                <a:solidFill>
                  <a:schemeClr val="tx1"/>
                </a:solidFill>
                <a:latin typeface="ＭＳ ゴシック" panose="020B0609070205080204" pitchFamily="49" charset="-128"/>
                <a:ea typeface="ＭＳ ゴシック" panose="020B0609070205080204" pitchFamily="49" charset="-128"/>
              </a:rPr>
              <a:t>Ｇ   ダンス　</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pPr marL="108000" indent="-720000" algn="just">
              <a:lnSpc>
                <a:spcPts val="1900"/>
              </a:lnSpc>
            </a:pPr>
            <a:r>
              <a:rPr lang="ja-JP" altLang="en-US" sz="1200" dirty="0">
                <a:solidFill>
                  <a:schemeClr val="tx1"/>
                </a:solidFill>
                <a:latin typeface="ＭＳ ゴシック" panose="020B0609070205080204" pitchFamily="49" charset="-128"/>
                <a:ea typeface="ＭＳ ゴシック" panose="020B0609070205080204" pitchFamily="49" charset="-128"/>
              </a:rPr>
              <a:t>　ダンスについて、次の事項を身に付けることができるよう指導する。</a:t>
            </a:r>
          </a:p>
          <a:p>
            <a:pPr marL="108000" indent="-720000" algn="just">
              <a:lnSpc>
                <a:spcPts val="1900"/>
              </a:lnSpc>
            </a:pPr>
            <a:r>
              <a:rPr lang="ja-JP" altLang="en-US" sz="1200" dirty="0">
                <a:solidFill>
                  <a:schemeClr val="tx1"/>
                </a:solidFill>
                <a:latin typeface="ＭＳ ゴシック" panose="020B0609070205080204" pitchFamily="49" charset="-128"/>
                <a:ea typeface="ＭＳ ゴシック" panose="020B0609070205080204" pitchFamily="49" charset="-128"/>
              </a:rPr>
              <a:t>ア　ダンスの楽しさや喜びに触れ、その行い方が分かり、基本的な動きや技能を身に付け、表現したり踊ったりすること。</a:t>
            </a:r>
          </a:p>
          <a:p>
            <a:pPr marL="108000" indent="-720000" algn="just">
              <a:lnSpc>
                <a:spcPts val="1900"/>
              </a:lnSpc>
            </a:pPr>
            <a:r>
              <a:rPr lang="ja-JP" altLang="en-US" sz="1200" dirty="0">
                <a:solidFill>
                  <a:schemeClr val="tx1"/>
                </a:solidFill>
                <a:latin typeface="ＭＳ ゴシック" panose="020B0609070205080204" pitchFamily="49" charset="-128"/>
                <a:ea typeface="ＭＳ ゴシック" panose="020B0609070205080204" pitchFamily="49" charset="-128"/>
              </a:rPr>
              <a:t>イ　ダンスについての自分の課題を見付け、その解決のための活動を考えたり、工夫したりしたことを他者に伝えること。</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pPr marL="108000" indent="-720000" algn="just">
              <a:lnSpc>
                <a:spcPts val="1900"/>
              </a:lnSpc>
            </a:pPr>
            <a:r>
              <a:rPr lang="ja-JP" altLang="en-US" sz="1200" dirty="0">
                <a:solidFill>
                  <a:schemeClr val="tx1"/>
                </a:solidFill>
                <a:latin typeface="ＭＳ ゴシック" panose="020B0609070205080204" pitchFamily="49" charset="-128"/>
                <a:ea typeface="ＭＳ ゴシック" panose="020B0609070205080204" pitchFamily="49" charset="-128"/>
              </a:rPr>
              <a:t>ウ　ダンスに進んで取り組み、友達の動きを認め協力したり、場や用具の安全に留意したりし、最後まで楽しく運動をすること。</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360" y="3700711"/>
            <a:ext cx="2039040" cy="2880000"/>
          </a:xfrm>
          <a:prstGeom prst="rect">
            <a:avLst/>
          </a:prstGeom>
          <a:noFill/>
          <a:ln>
            <a:solidFill>
              <a:schemeClr val="tx1"/>
            </a:solidFill>
          </a:ln>
        </p:spPr>
      </p:pic>
      <p:sp>
        <p:nvSpPr>
          <p:cNvPr id="12" name="スライド番号プレースホルダー 3">
            <a:extLst>
              <a:ext uri="{FF2B5EF4-FFF2-40B4-BE49-F238E27FC236}">
                <a16:creationId xmlns:a16="http://schemas.microsoft.com/office/drawing/2014/main" id="{BB5976F3-4577-D2B4-139E-447E7894C578}"/>
              </a:ext>
            </a:extLst>
          </p:cNvPr>
          <p:cNvSpPr>
            <a:spLocks noGrp="1"/>
          </p:cNvSpPr>
          <p:nvPr>
            <p:ph type="sldNum" sz="quarter" idx="12"/>
          </p:nvPr>
        </p:nvSpPr>
        <p:spPr>
          <a:xfrm>
            <a:off x="6915150" y="6344354"/>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３</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4164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bwMode="white">
          <a:xfrm>
            <a:off x="209969" y="1196175"/>
            <a:ext cx="8720667" cy="461665"/>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rPr>
              <a:t>中学部 保健体育科 「ダンス」の単元目標</a:t>
            </a:r>
          </a:p>
        </p:txBody>
      </p:sp>
      <p:sp>
        <p:nvSpPr>
          <p:cNvPr id="3" name="テキスト ボックス 2">
            <a:extLst>
              <a:ext uri="{FF2B5EF4-FFF2-40B4-BE49-F238E27FC236}">
                <a16:creationId xmlns:a16="http://schemas.microsoft.com/office/drawing/2014/main" id="{06356E89-C809-7B9E-CC9F-C57CC8F80871}"/>
              </a:ext>
            </a:extLst>
          </p:cNvPr>
          <p:cNvSpPr txBox="1"/>
          <p:nvPr/>
        </p:nvSpPr>
        <p:spPr>
          <a:xfrm>
            <a:off x="-3393" y="6330"/>
            <a:ext cx="9147393" cy="616240"/>
          </a:xfrm>
          <a:prstGeom prst="rect">
            <a:avLst/>
          </a:prstGeom>
          <a:solidFill>
            <a:schemeClr val="bg1">
              <a:lumMod val="85000"/>
            </a:schemeClr>
          </a:solidFill>
          <a:ln>
            <a:noFill/>
          </a:ln>
        </p:spPr>
        <p:txBody>
          <a:bodyPr wrap="square" rtlCol="0" anchor="ctr">
            <a:noAutofit/>
          </a:bodyPr>
          <a:lstStyle/>
          <a:p>
            <a:r>
              <a:rPr kumimoji="1" lang="ja-JP" altLang="en-US" sz="2400" dirty="0">
                <a:solidFill>
                  <a:schemeClr val="bg1"/>
                </a:solidFill>
                <a:latin typeface="HGｺﾞｼｯｸE" panose="020B0909000000000000" pitchFamily="49" charset="-128"/>
                <a:ea typeface="HGｺﾞｼｯｸE" panose="020B0909000000000000" pitchFamily="49" charset="-128"/>
              </a:rPr>
              <a:t>　</a:t>
            </a:r>
            <a:r>
              <a:rPr kumimoji="1" lang="ja-JP" altLang="en-US" sz="2800" dirty="0">
                <a:latin typeface="ＭＳ ゴシック" panose="020B0609070205080204" pitchFamily="49" charset="-128"/>
                <a:ea typeface="ＭＳ ゴシック" panose="020B0609070205080204" pitchFamily="49" charset="-128"/>
              </a:rPr>
              <a:t>例：単元の目標</a:t>
            </a:r>
          </a:p>
        </p:txBody>
      </p:sp>
      <p:graphicFrame>
        <p:nvGraphicFramePr>
          <p:cNvPr id="7" name="表 6">
            <a:extLst>
              <a:ext uri="{FF2B5EF4-FFF2-40B4-BE49-F238E27FC236}">
                <a16:creationId xmlns:a16="http://schemas.microsoft.com/office/drawing/2014/main" id="{C9D0B424-64C9-485A-AF56-8476B5193A0B}"/>
              </a:ext>
            </a:extLst>
          </p:cNvPr>
          <p:cNvGraphicFramePr>
            <a:graphicFrameLocks noGrp="1"/>
          </p:cNvGraphicFramePr>
          <p:nvPr>
            <p:extLst>
              <p:ext uri="{D42A27DB-BD31-4B8C-83A1-F6EECF244321}">
                <p14:modId xmlns:p14="http://schemas.microsoft.com/office/powerpoint/2010/main" val="1589498862"/>
              </p:ext>
            </p:extLst>
          </p:nvPr>
        </p:nvGraphicFramePr>
        <p:xfrm>
          <a:off x="307151" y="1773371"/>
          <a:ext cx="8526302" cy="2820430"/>
        </p:xfrm>
        <a:graphic>
          <a:graphicData uri="http://schemas.openxmlformats.org/drawingml/2006/table">
            <a:tbl>
              <a:tblPr firstRow="1" bandRow="1">
                <a:tableStyleId>{5C22544A-7EE6-4342-B048-85BDC9FD1C3A}</a:tableStyleId>
              </a:tblPr>
              <a:tblGrid>
                <a:gridCol w="2085834">
                  <a:extLst>
                    <a:ext uri="{9D8B030D-6E8A-4147-A177-3AD203B41FA5}">
                      <a16:colId xmlns:a16="http://schemas.microsoft.com/office/drawing/2014/main" val="942393576"/>
                    </a:ext>
                  </a:extLst>
                </a:gridCol>
                <a:gridCol w="3220234">
                  <a:extLst>
                    <a:ext uri="{9D8B030D-6E8A-4147-A177-3AD203B41FA5}">
                      <a16:colId xmlns:a16="http://schemas.microsoft.com/office/drawing/2014/main" val="2725692511"/>
                    </a:ext>
                  </a:extLst>
                </a:gridCol>
                <a:gridCol w="3220234">
                  <a:extLst>
                    <a:ext uri="{9D8B030D-6E8A-4147-A177-3AD203B41FA5}">
                      <a16:colId xmlns:a16="http://schemas.microsoft.com/office/drawing/2014/main" val="3198491493"/>
                    </a:ext>
                  </a:extLst>
                </a:gridCol>
              </a:tblGrid>
              <a:tr h="600178">
                <a:tc gridSpan="3">
                  <a:txBody>
                    <a:bodyPr/>
                    <a:lstStyle/>
                    <a:p>
                      <a:pPr algn="ctr"/>
                      <a:r>
                        <a:rPr kumimoji="1" lang="ja-JP" altLang="en-US" sz="2400" b="0" dirty="0">
                          <a:solidFill>
                            <a:schemeClr val="tx1"/>
                          </a:solidFill>
                          <a:latin typeface="ＭＳ ゴシック" panose="020B0609070205080204" pitchFamily="49" charset="-128"/>
                          <a:ea typeface="ＭＳ ゴシック" panose="020B0609070205080204" pitchFamily="49" charset="-128"/>
                        </a:rPr>
                        <a:t>単元の目標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347256092"/>
                  </a:ext>
                </a:extLst>
              </a:tr>
              <a:tr h="455256">
                <a:tc>
                  <a:txBody>
                    <a:bodyPr/>
                    <a:lstStyle/>
                    <a:p>
                      <a:pPr marL="216000" indent="-457200" algn="ctr"/>
                      <a:r>
                        <a:rPr kumimoji="1" lang="ja-JP" altLang="en-US" sz="1800" b="0" dirty="0">
                          <a:solidFill>
                            <a:schemeClr val="tx1"/>
                          </a:solidFill>
                          <a:latin typeface="ＭＳ ゴシック" panose="020B0609070205080204" pitchFamily="49" charset="-128"/>
                          <a:ea typeface="ＭＳ ゴシック" panose="020B0609070205080204" pitchFamily="49" charset="-128"/>
                        </a:rPr>
                        <a:t>知識及び技能</a:t>
                      </a:r>
                      <a:endParaRPr kumimoji="1" lang="en-US" altLang="ja-JP" sz="18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ctr"/>
                      <a:r>
                        <a:rPr kumimoji="1" lang="ja-JP" altLang="en-US" sz="1800" b="0" dirty="0">
                          <a:solidFill>
                            <a:schemeClr val="tx1"/>
                          </a:solidFill>
                          <a:latin typeface="ＭＳ ゴシック" panose="020B0609070205080204" pitchFamily="49" charset="-128"/>
                          <a:ea typeface="ＭＳ ゴシック" panose="020B0609070205080204" pitchFamily="49" charset="-128"/>
                        </a:rPr>
                        <a:t>思考力・判断力・表現力等</a:t>
                      </a:r>
                      <a:endParaRPr kumimoji="1" lang="en-US" altLang="ja-JP" sz="18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ctr"/>
                      <a:r>
                        <a:rPr kumimoji="1" lang="ja-JP" altLang="en-US" sz="1800" b="0" dirty="0">
                          <a:solidFill>
                            <a:schemeClr val="tx1"/>
                          </a:solidFill>
                          <a:latin typeface="ＭＳ ゴシック" panose="020B0609070205080204" pitchFamily="49" charset="-128"/>
                          <a:ea typeface="ＭＳ ゴシック" panose="020B0609070205080204" pitchFamily="49" charset="-128"/>
                        </a:rPr>
                        <a:t>学びに向かう力・人間性等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7915917"/>
                  </a:ext>
                </a:extLst>
              </a:tr>
              <a:tr h="1764996">
                <a:tc>
                  <a:txBody>
                    <a:bodyPr/>
                    <a:lstStyle/>
                    <a:p>
                      <a:pPr marL="216000" indent="-457200" algn="just"/>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・ダンスの行い方が分かり、ステップや振り付けを身に付ける。</a:t>
                      </a: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just"/>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800" spc="80" baseline="0" dirty="0">
                          <a:solidFill>
                            <a:schemeClr val="tx1"/>
                          </a:solidFill>
                          <a:latin typeface="HG丸ｺﾞｼｯｸM-PRO" panose="020F0600000000000000" pitchFamily="50" charset="-128"/>
                          <a:ea typeface="HG丸ｺﾞｼｯｸM-PRO" panose="020F0600000000000000" pitchFamily="50" charset="-128"/>
                        </a:rPr>
                        <a:t>ステップや振り付けの得意・不得意に気付き、ダンスの内容を考えたり工夫したりしたことを友達に伝える。</a:t>
                      </a:r>
                      <a:endParaRPr kumimoji="1" lang="en-US" altLang="ja-JP" sz="1800" spc="8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just"/>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・ダンスに進んで取り組み、友達の発表後に、次のダンスにつながる感想を伝える。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6998816"/>
                  </a:ext>
                </a:extLst>
              </a:tr>
            </a:tbl>
          </a:graphicData>
        </a:graphic>
      </p:graphicFrame>
      <p:sp>
        <p:nvSpPr>
          <p:cNvPr id="6" name="スライド番号プレースホルダー 3">
            <a:extLst>
              <a:ext uri="{FF2B5EF4-FFF2-40B4-BE49-F238E27FC236}">
                <a16:creationId xmlns:a16="http://schemas.microsoft.com/office/drawing/2014/main" id="{BB5976F3-4577-D2B4-139E-447E7894C578}"/>
              </a:ext>
            </a:extLst>
          </p:cNvPr>
          <p:cNvSpPr txBox="1">
            <a:spLocks/>
          </p:cNvSpPr>
          <p:nvPr/>
        </p:nvSpPr>
        <p:spPr>
          <a:xfrm>
            <a:off x="6915150" y="634435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ＭＳ ゴシック" panose="020B0609070205080204" pitchFamily="49" charset="-128"/>
                <a:ea typeface="ＭＳ ゴシック" panose="020B0609070205080204" pitchFamily="49" charset="-128"/>
              </a:rPr>
              <a:t>４</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40008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9">
            <a:extLst>
              <a:ext uri="{FF2B5EF4-FFF2-40B4-BE49-F238E27FC236}">
                <a16:creationId xmlns:a16="http://schemas.microsoft.com/office/drawing/2014/main" id="{5C094E7A-9BF8-AAAB-67F1-9C4D434CA02D}"/>
              </a:ext>
            </a:extLst>
          </p:cNvPr>
          <p:cNvSpPr>
            <a:spLocks noChangeArrowheads="1"/>
          </p:cNvSpPr>
          <p:nvPr/>
        </p:nvSpPr>
        <p:spPr bwMode="auto">
          <a:xfrm>
            <a:off x="180000" y="180000"/>
            <a:ext cx="8792308" cy="553428"/>
          </a:xfrm>
          <a:prstGeom prst="rect">
            <a:avLst/>
          </a:prstGeom>
          <a:noFill/>
          <a:ln>
            <a:noFill/>
          </a:ln>
        </p:spPr>
        <p:txBody>
          <a:bodyPr wrap="square" lIns="60395" tIns="30198" rIns="60395" bIns="30198" anchor="ctr">
            <a:spAutoFit/>
          </a:bodyPr>
          <a:lstStyle>
            <a:lvl1pPr marL="354013" indent="-354013"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332185" indent="-332185">
              <a:buNone/>
            </a:pPr>
            <a:r>
              <a:rPr lang="ja-JP" altLang="en-US" dirty="0">
                <a:latin typeface="HGｺﾞｼｯｸE" panose="020B0909000000000000" pitchFamily="49" charset="-128"/>
                <a:ea typeface="HGｺﾞｼｯｸE" panose="020B0909000000000000" pitchFamily="49" charset="-128"/>
              </a:rPr>
              <a:t>３　内容のまとまりごとに評価規準を作成</a:t>
            </a:r>
            <a:endParaRPr lang="en-US" altLang="ja-JP" dirty="0">
              <a:solidFill>
                <a:prstClr val="black"/>
              </a:solidFill>
              <a:latin typeface="HGｺﾞｼｯｸE" panose="020B0909000000000000" pitchFamily="49" charset="-128"/>
              <a:ea typeface="HGｺﾞｼｯｸE" panose="020B0909000000000000" pitchFamily="49" charset="-128"/>
            </a:endParaRPr>
          </a:p>
        </p:txBody>
      </p:sp>
      <p:sp>
        <p:nvSpPr>
          <p:cNvPr id="7" name="正方形/長方形 6">
            <a:extLst>
              <a:ext uri="{FF2B5EF4-FFF2-40B4-BE49-F238E27FC236}">
                <a16:creationId xmlns:a16="http://schemas.microsoft.com/office/drawing/2014/main" id="{DF91ABA2-720C-9991-E8BB-6C55A6BE38DF}"/>
              </a:ext>
            </a:extLst>
          </p:cNvPr>
          <p:cNvSpPr/>
          <p:nvPr/>
        </p:nvSpPr>
        <p:spPr>
          <a:xfrm>
            <a:off x="2290458" y="6402710"/>
            <a:ext cx="6461431" cy="307777"/>
          </a:xfrm>
          <a:prstGeom prst="rect">
            <a:avLst/>
          </a:prstGeom>
        </p:spPr>
        <p:txBody>
          <a:bodyPr wrap="square">
            <a:spAutoFit/>
          </a:bodyPr>
          <a:lstStyle/>
          <a:p>
            <a:pPr algn="r"/>
            <a:r>
              <a:rPr lang="ja-JP" altLang="en-US" sz="1400" dirty="0">
                <a:latin typeface="ＭＳ ゴシック" panose="020B0609070205080204" pitchFamily="49" charset="-128"/>
                <a:ea typeface="ＭＳ ゴシック" panose="020B0609070205080204" pitchFamily="49" charset="-128"/>
              </a:rPr>
              <a:t>「特別支援学校小学部・中学部 学習評価参考資料」</a:t>
            </a:r>
            <a:r>
              <a:rPr lang="zh-CN" altLang="en-US" sz="1400" dirty="0">
                <a:latin typeface="ＭＳ ゴシック" panose="020B0609070205080204" pitchFamily="49" charset="-128"/>
                <a:ea typeface="ＭＳ ゴシック" panose="020B0609070205080204" pitchFamily="49" charset="-128"/>
              </a:rPr>
              <a:t>文部</a:t>
            </a:r>
            <a:r>
              <a:rPr lang="ja-JP" altLang="en-US" sz="1400" dirty="0">
                <a:latin typeface="ＭＳ ゴシック" panose="020B0609070205080204" pitchFamily="49" charset="-128"/>
                <a:ea typeface="ＭＳ ゴシック" panose="020B0609070205080204" pitchFamily="49" charset="-128"/>
              </a:rPr>
              <a:t>科学省（</a:t>
            </a:r>
            <a:r>
              <a:rPr lang="zh-CN" altLang="en-US" sz="1400" dirty="0">
                <a:latin typeface="ＭＳ ゴシック" panose="020B0609070205080204" pitchFamily="49" charset="-128"/>
                <a:ea typeface="ＭＳ ゴシック" panose="020B0609070205080204" pitchFamily="49" charset="-128"/>
              </a:rPr>
              <a:t>令和２年</a:t>
            </a:r>
            <a:r>
              <a:rPr lang="ja-JP" altLang="en-US" sz="1400" dirty="0">
                <a:latin typeface="ＭＳ ゴシック" panose="020B0609070205080204" pitchFamily="49" charset="-128"/>
                <a:ea typeface="ＭＳ ゴシック" panose="020B0609070205080204" pitchFamily="49" charset="-128"/>
              </a:rPr>
              <a:t>）</a:t>
            </a:r>
          </a:p>
        </p:txBody>
      </p:sp>
      <p:sp>
        <p:nvSpPr>
          <p:cNvPr id="8" name="正方形/長方形 7">
            <a:extLst>
              <a:ext uri="{FF2B5EF4-FFF2-40B4-BE49-F238E27FC236}">
                <a16:creationId xmlns:a16="http://schemas.microsoft.com/office/drawing/2014/main" id="{AFA4384E-4002-52A9-EFA0-A6216EE07D0E}"/>
              </a:ext>
            </a:extLst>
          </p:cNvPr>
          <p:cNvSpPr/>
          <p:nvPr/>
        </p:nvSpPr>
        <p:spPr>
          <a:xfrm>
            <a:off x="490968" y="846082"/>
            <a:ext cx="8121428" cy="2863769"/>
          </a:xfrm>
          <a:prstGeom prst="rect">
            <a:avLst/>
          </a:prstGeom>
          <a:solidFill>
            <a:schemeClr val="accent2">
              <a:lumMod val="20000"/>
              <a:lumOff val="80000"/>
            </a:schemeClr>
          </a:solidFill>
          <a:ln>
            <a:solidFill>
              <a:schemeClr val="tx1"/>
            </a:solidFill>
          </a:ln>
        </p:spPr>
        <p:txBody>
          <a:bodyPr wrap="square">
            <a:noAutofit/>
          </a:bodyPr>
          <a:lstStyle/>
          <a:p>
            <a:pPr algn="just">
              <a:lnSpc>
                <a:spcPct val="110000"/>
              </a:lnSpc>
            </a:pPr>
            <a:r>
              <a:rPr lang="ja-JP" altLang="en-US" sz="2400" dirty="0">
                <a:uFill>
                  <a:solidFill>
                    <a:srgbClr val="FF0000"/>
                  </a:solidFill>
                </a:uFill>
                <a:latin typeface="ＭＳ ゴシック" panose="020B0609070205080204" pitchFamily="49" charset="-128"/>
                <a:ea typeface="ＭＳ ゴシック" panose="020B0609070205080204" pitchFamily="49" charset="-128"/>
              </a:rPr>
              <a:t>　「</a:t>
            </a:r>
            <a:r>
              <a:rPr lang="en-US" altLang="ja-JP" sz="2400" dirty="0">
                <a:uFill>
                  <a:solidFill>
                    <a:srgbClr val="FF0000"/>
                  </a:solidFill>
                </a:uFill>
                <a:latin typeface="ＭＳ ゴシック" panose="020B0609070205080204" pitchFamily="49" charset="-128"/>
                <a:ea typeface="ＭＳ ゴシック" panose="020B0609070205080204" pitchFamily="49" charset="-128"/>
              </a:rPr>
              <a:t>(2) </a:t>
            </a:r>
            <a:r>
              <a:rPr lang="ja-JP" altLang="en-US" sz="2400" dirty="0">
                <a:uFill>
                  <a:solidFill>
                    <a:srgbClr val="FF0000"/>
                  </a:solidFill>
                </a:uFill>
                <a:latin typeface="ＭＳ ゴシック" panose="020B0609070205080204" pitchFamily="49" charset="-128"/>
                <a:ea typeface="ＭＳ ゴシック" panose="020B0609070205080204" pitchFamily="49" charset="-128"/>
              </a:rPr>
              <a:t>内容」の記載はそのまま学習指導の目標となりうる</a:t>
            </a:r>
            <a:r>
              <a:rPr lang="ja-JP" altLang="en-US" sz="2400" dirty="0">
                <a:latin typeface="ＭＳ ゴシック" panose="020B0609070205080204" pitchFamily="49" charset="-128"/>
                <a:ea typeface="ＭＳ ゴシック" panose="020B0609070205080204" pitchFamily="49" charset="-128"/>
              </a:rPr>
              <a:t>ものである。学習指導要領の目標に照らして観点別学習状況の評価を行うに当たり、</a:t>
            </a:r>
            <a:r>
              <a:rPr lang="ja-JP" altLang="en-US" sz="2400" dirty="0">
                <a:uFill>
                  <a:solidFill>
                    <a:srgbClr val="FF0000"/>
                  </a:solidFill>
                </a:uFill>
                <a:latin typeface="ＭＳ ゴシック" panose="020B0609070205080204" pitchFamily="49" charset="-128"/>
                <a:ea typeface="ＭＳ ゴシック" panose="020B0609070205080204" pitchFamily="49" charset="-128"/>
              </a:rPr>
              <a:t>児童生徒が資質・能力を身に付けた状況を表すため</a:t>
            </a:r>
            <a:r>
              <a:rPr lang="ja-JP" altLang="en-US" sz="2400" dirty="0">
                <a:latin typeface="ＭＳ ゴシック" panose="020B0609070205080204" pitchFamily="49" charset="-128"/>
                <a:ea typeface="ＭＳ ゴシック" panose="020B0609070205080204" pitchFamily="49" charset="-128"/>
              </a:rPr>
              <a:t>に、</a:t>
            </a:r>
            <a:r>
              <a:rPr lang="ja-JP" altLang="en-US" sz="2400" u="heavy" dirty="0">
                <a:uFill>
                  <a:solidFill>
                    <a:srgbClr val="C00000"/>
                  </a:solidFill>
                </a:uFill>
                <a:latin typeface="ＭＳ ゴシック" panose="020B0609070205080204" pitchFamily="49" charset="-128"/>
                <a:ea typeface="ＭＳ ゴシック" panose="020B0609070205080204" pitchFamily="49" charset="-128"/>
              </a:rPr>
              <a:t>「</a:t>
            </a:r>
            <a:r>
              <a:rPr lang="en-US" altLang="ja-JP" sz="2400" u="heavy" dirty="0">
                <a:uFill>
                  <a:solidFill>
                    <a:srgbClr val="C00000"/>
                  </a:solidFill>
                </a:uFill>
                <a:latin typeface="ＭＳ ゴシック" panose="020B0609070205080204" pitchFamily="49" charset="-128"/>
                <a:ea typeface="ＭＳ ゴシック" panose="020B0609070205080204" pitchFamily="49" charset="-128"/>
              </a:rPr>
              <a:t>(2) </a:t>
            </a:r>
            <a:r>
              <a:rPr lang="ja-JP" altLang="en-US" sz="2400" u="heavy" dirty="0">
                <a:uFill>
                  <a:solidFill>
                    <a:srgbClr val="C00000"/>
                  </a:solidFill>
                </a:uFill>
                <a:latin typeface="ＭＳ ゴシック" panose="020B0609070205080204" pitchFamily="49" charset="-128"/>
                <a:ea typeface="ＭＳ ゴシック" panose="020B0609070205080204" pitchFamily="49" charset="-128"/>
              </a:rPr>
              <a:t>内容」の記載事項の文末を「～すること」から「～している」と変換したもの</a:t>
            </a:r>
            <a:r>
              <a:rPr lang="ja-JP" altLang="en-US" sz="2400" dirty="0">
                <a:latin typeface="ＭＳ ゴシック" panose="020B0609070205080204" pitchFamily="49" charset="-128"/>
                <a:ea typeface="ＭＳ ゴシック" panose="020B0609070205080204" pitchFamily="49" charset="-128"/>
              </a:rPr>
              <a:t>等を本参考資料において</a:t>
            </a:r>
            <a:r>
              <a:rPr lang="ja-JP" altLang="en-US" sz="2400" u="heavy" dirty="0">
                <a:uFill>
                  <a:solidFill>
                    <a:srgbClr val="C00000"/>
                  </a:solidFill>
                </a:uFill>
                <a:latin typeface="ＭＳ ゴシック" panose="020B0609070205080204" pitchFamily="49" charset="-128"/>
                <a:ea typeface="ＭＳ ゴシック" panose="020B0609070205080204" pitchFamily="49" charset="-128"/>
              </a:rPr>
              <a:t>「内容のまとまりごとの評価規準」</a:t>
            </a:r>
            <a:r>
              <a:rPr lang="ja-JP" altLang="en-US" sz="2400" dirty="0">
                <a:latin typeface="ＭＳ ゴシック" panose="020B0609070205080204" pitchFamily="49" charset="-128"/>
                <a:ea typeface="ＭＳ ゴシック" panose="020B0609070205080204" pitchFamily="49" charset="-128"/>
              </a:rPr>
              <a:t>と呼ぶこととする。</a:t>
            </a:r>
            <a:endParaRPr lang="ja-JP" altLang="en-US" sz="2400" dirty="0">
              <a:solidFill>
                <a:srgbClr val="000000"/>
              </a:solidFill>
              <a:latin typeface="ＭＳ ゴシック" panose="020B0609070205080204" pitchFamily="49" charset="-128"/>
              <a:ea typeface="ＭＳ ゴシック" panose="020B0609070205080204" pitchFamily="49" charset="-128"/>
            </a:endParaRPr>
          </a:p>
        </p:txBody>
      </p:sp>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l="61914" t="17811" r="19089" b="9009"/>
          <a:stretch/>
        </p:blipFill>
        <p:spPr bwMode="auto">
          <a:xfrm>
            <a:off x="4519749" y="3847190"/>
            <a:ext cx="1946365" cy="2464470"/>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2" name="図 11"/>
          <p:cNvPicPr>
            <a:picLocks noChangeAspect="1"/>
          </p:cNvPicPr>
          <p:nvPr/>
        </p:nvPicPr>
        <p:blipFill rotWithShape="1">
          <a:blip r:embed="rId4" cstate="print">
            <a:extLst>
              <a:ext uri="{28A0092B-C50C-407E-A947-70E740481C1C}">
                <a14:useLocalDpi xmlns:a14="http://schemas.microsoft.com/office/drawing/2010/main" val="0"/>
              </a:ext>
            </a:extLst>
          </a:blip>
          <a:srcRect l="56798" t="20073" r="25762" b="11074"/>
          <a:stretch/>
        </p:blipFill>
        <p:spPr bwMode="auto">
          <a:xfrm>
            <a:off x="6713950" y="3847745"/>
            <a:ext cx="1898446" cy="2464470"/>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3" name="Picture 2" descr="https://3.bp.blogspot.com/-dKk7jNFpERw/UzALFrJkgOI/AAAAAAAAed8/dMMdJEvbbxk/s800/study_juyo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8814" y="4319937"/>
            <a:ext cx="2871152" cy="2046654"/>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a:extLst>
              <a:ext uri="{FF2B5EF4-FFF2-40B4-BE49-F238E27FC236}">
                <a16:creationId xmlns:a16="http://schemas.microsoft.com/office/drawing/2014/main" id="{DF91ABA2-720C-9991-E8BB-6C55A6BE38DF}"/>
              </a:ext>
            </a:extLst>
          </p:cNvPr>
          <p:cNvSpPr/>
          <p:nvPr/>
        </p:nvSpPr>
        <p:spPr>
          <a:xfrm>
            <a:off x="312280" y="3883709"/>
            <a:ext cx="4364221" cy="400110"/>
          </a:xfrm>
          <a:prstGeom prst="rect">
            <a:avLst/>
          </a:prstGeom>
        </p:spPr>
        <p:txBody>
          <a:bodyPr wrap="square">
            <a:spAutoFit/>
          </a:bodyPr>
          <a:lstStyle/>
          <a:p>
            <a:r>
              <a:rPr lang="ja-JP" altLang="en-US" sz="2000" dirty="0">
                <a:latin typeface="ＭＳ ゴシック" panose="020B0609070205080204" pitchFamily="49" charset="-128"/>
                <a:ea typeface="ＭＳ ゴシック" panose="020B0609070205080204" pitchFamily="49" charset="-128"/>
              </a:rPr>
              <a:t>「内容のまとまりごとの評価規準」</a:t>
            </a:r>
          </a:p>
        </p:txBody>
      </p:sp>
      <p:sp>
        <p:nvSpPr>
          <p:cNvPr id="10" name="スライド番号プレースホルダー 3">
            <a:extLst>
              <a:ext uri="{FF2B5EF4-FFF2-40B4-BE49-F238E27FC236}">
                <a16:creationId xmlns:a16="http://schemas.microsoft.com/office/drawing/2014/main" id="{BB5976F3-4577-D2B4-139E-447E7894C578}"/>
              </a:ext>
            </a:extLst>
          </p:cNvPr>
          <p:cNvSpPr>
            <a:spLocks noGrp="1"/>
          </p:cNvSpPr>
          <p:nvPr>
            <p:ph type="sldNum" sz="quarter" idx="12"/>
          </p:nvPr>
        </p:nvSpPr>
        <p:spPr>
          <a:xfrm>
            <a:off x="6915150" y="6344354"/>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５</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87280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39539" y="824453"/>
            <a:ext cx="6330202" cy="576000"/>
          </a:xfrm>
          <a:prstGeom prst="rect">
            <a:avLst/>
          </a:prstGeom>
          <a:noFill/>
          <a:ln>
            <a:noFill/>
          </a:ln>
        </p:spPr>
        <p:txBody>
          <a:bodyPr wrap="square" rtlCol="0" anchor="ctr">
            <a:noAutofit/>
          </a:bodyPr>
          <a:lstStyle/>
          <a:p>
            <a:r>
              <a:rPr lang="ja-JP" altLang="en-US" dirty="0">
                <a:latin typeface="ＭＳ ゴシック" panose="020B0609070205080204" pitchFamily="49" charset="-128"/>
                <a:ea typeface="ＭＳ ゴシック" panose="020B0609070205080204" pitchFamily="49" charset="-128"/>
              </a:rPr>
              <a:t>中学部 保健体育科　「ダンス」の単元の指導計画</a:t>
            </a:r>
          </a:p>
        </p:txBody>
      </p:sp>
      <p:sp>
        <p:nvSpPr>
          <p:cNvPr id="9" name="テキスト ボックス 8">
            <a:extLst>
              <a:ext uri="{FF2B5EF4-FFF2-40B4-BE49-F238E27FC236}">
                <a16:creationId xmlns:a16="http://schemas.microsoft.com/office/drawing/2014/main" id="{06356E89-C809-7B9E-CC9F-C57CC8F80871}"/>
              </a:ext>
            </a:extLst>
          </p:cNvPr>
          <p:cNvSpPr txBox="1"/>
          <p:nvPr/>
        </p:nvSpPr>
        <p:spPr>
          <a:xfrm>
            <a:off x="-3393" y="7358"/>
            <a:ext cx="9147393" cy="844848"/>
          </a:xfrm>
          <a:prstGeom prst="rect">
            <a:avLst/>
          </a:prstGeom>
          <a:solidFill>
            <a:schemeClr val="bg1">
              <a:lumMod val="85000"/>
            </a:schemeClr>
          </a:solidFill>
          <a:ln>
            <a:noFill/>
          </a:ln>
        </p:spPr>
        <p:txBody>
          <a:bodyPr wrap="square" rtlCol="0" anchor="ctr">
            <a:noAutofit/>
          </a:bodyPr>
          <a:lstStyle/>
          <a:p>
            <a:r>
              <a:rPr kumimoji="1" lang="ja-JP" altLang="en-US" sz="2400" dirty="0">
                <a:solidFill>
                  <a:schemeClr val="bg1"/>
                </a:solidFill>
                <a:latin typeface="HGｺﾞｼｯｸE" panose="020B0909000000000000" pitchFamily="49" charset="-128"/>
                <a:ea typeface="HGｺﾞｼｯｸE" panose="020B0909000000000000" pitchFamily="49" charset="-128"/>
              </a:rPr>
              <a:t>　</a:t>
            </a:r>
            <a:r>
              <a:rPr kumimoji="1" lang="ja-JP" altLang="en-US" sz="2400" dirty="0">
                <a:latin typeface="ＭＳ ゴシック" panose="020B0609070205080204" pitchFamily="49" charset="-128"/>
                <a:ea typeface="ＭＳ ゴシック" panose="020B0609070205080204" pitchFamily="49" charset="-128"/>
              </a:rPr>
              <a:t>例：単元の指導計画</a:t>
            </a:r>
            <a:endParaRPr kumimoji="1" lang="en-US" altLang="ja-JP" sz="2400" dirty="0">
              <a:latin typeface="ＭＳ ゴシック" panose="020B0609070205080204" pitchFamily="49" charset="-128"/>
              <a:ea typeface="ＭＳ ゴシック" panose="020B0609070205080204" pitchFamily="49" charset="-128"/>
            </a:endParaRPr>
          </a:p>
          <a:p>
            <a:r>
              <a:rPr lang="ja-JP" altLang="en-US" sz="2400" spc="-300" dirty="0">
                <a:latin typeface="ＭＳ ゴシック" panose="020B0609070205080204" pitchFamily="49" charset="-128"/>
                <a:ea typeface="ＭＳ ゴシック" panose="020B0609070205080204" pitchFamily="49" charset="-128"/>
              </a:rPr>
              <a:t>　</a:t>
            </a:r>
            <a:r>
              <a:rPr lang="ja-JP" altLang="en-US" sz="2000" spc="-300" dirty="0">
                <a:latin typeface="ＭＳ ゴシック" panose="020B0609070205080204" pitchFamily="49" charset="-128"/>
                <a:ea typeface="ＭＳ ゴシック" panose="020B0609070205080204" pitchFamily="49" charset="-128"/>
              </a:rPr>
              <a:t>    </a:t>
            </a:r>
            <a:r>
              <a:rPr lang="en-US" altLang="ja-JP" sz="1600" spc="-300" dirty="0">
                <a:latin typeface="ＭＳ ゴシック" panose="020B0609070205080204" pitchFamily="49" charset="-128"/>
                <a:ea typeface="ＭＳ ゴシック" panose="020B0609070205080204" pitchFamily="49" charset="-128"/>
              </a:rPr>
              <a:t>※</a:t>
            </a:r>
            <a:r>
              <a:rPr lang="ja-JP" altLang="en-US" sz="1600" spc="-300" dirty="0">
                <a:latin typeface="ＭＳ ゴシック" panose="020B0609070205080204" pitchFamily="49" charset="-128"/>
                <a:ea typeface="ＭＳ ゴシック" panose="020B0609070205080204" pitchFamily="49" charset="-128"/>
              </a:rPr>
              <a:t>単元～「教材や学習活動を主題ごとに関連をもたせ、一定の教育目的のためにひとまとめにされた学習計画」</a:t>
            </a:r>
          </a:p>
        </p:txBody>
      </p:sp>
      <p:graphicFrame>
        <p:nvGraphicFramePr>
          <p:cNvPr id="6" name="コンテンツ プレースホルダー 4">
            <a:extLst>
              <a:ext uri="{FF2B5EF4-FFF2-40B4-BE49-F238E27FC236}">
                <a16:creationId xmlns:a16="http://schemas.microsoft.com/office/drawing/2014/main" id="{814F2780-B7DA-BD2B-2419-27BBEE25FEA9}"/>
              </a:ext>
            </a:extLst>
          </p:cNvPr>
          <p:cNvGraphicFramePr>
            <a:graphicFrameLocks noGrp="1"/>
          </p:cNvGraphicFramePr>
          <p:nvPr>
            <p:ph idx="1"/>
            <p:extLst>
              <p:ext uri="{D42A27DB-BD31-4B8C-83A1-F6EECF244321}">
                <p14:modId xmlns:p14="http://schemas.microsoft.com/office/powerpoint/2010/main" val="944280994"/>
              </p:ext>
            </p:extLst>
          </p:nvPr>
        </p:nvGraphicFramePr>
        <p:xfrm>
          <a:off x="349625" y="1344706"/>
          <a:ext cx="8413375" cy="5280522"/>
        </p:xfrm>
        <a:graphic>
          <a:graphicData uri="http://schemas.openxmlformats.org/drawingml/2006/table">
            <a:tbl>
              <a:tblPr firstRow="1" bandRow="1">
                <a:tableStyleId>{5940675A-B579-460E-94D1-54222C63F5DA}</a:tableStyleId>
              </a:tblPr>
              <a:tblGrid>
                <a:gridCol w="561027">
                  <a:extLst>
                    <a:ext uri="{9D8B030D-6E8A-4147-A177-3AD203B41FA5}">
                      <a16:colId xmlns:a16="http://schemas.microsoft.com/office/drawing/2014/main" val="2945190164"/>
                    </a:ext>
                  </a:extLst>
                </a:gridCol>
                <a:gridCol w="2175448">
                  <a:extLst>
                    <a:ext uri="{9D8B030D-6E8A-4147-A177-3AD203B41FA5}">
                      <a16:colId xmlns:a16="http://schemas.microsoft.com/office/drawing/2014/main" val="4234144449"/>
                    </a:ext>
                  </a:extLst>
                </a:gridCol>
                <a:gridCol w="3949700">
                  <a:extLst>
                    <a:ext uri="{9D8B030D-6E8A-4147-A177-3AD203B41FA5}">
                      <a16:colId xmlns:a16="http://schemas.microsoft.com/office/drawing/2014/main" val="3387085520"/>
                    </a:ext>
                  </a:extLst>
                </a:gridCol>
                <a:gridCol w="564774">
                  <a:extLst>
                    <a:ext uri="{9D8B030D-6E8A-4147-A177-3AD203B41FA5}">
                      <a16:colId xmlns:a16="http://schemas.microsoft.com/office/drawing/2014/main" val="1436230577"/>
                    </a:ext>
                  </a:extLst>
                </a:gridCol>
                <a:gridCol w="581213">
                  <a:extLst>
                    <a:ext uri="{9D8B030D-6E8A-4147-A177-3AD203B41FA5}">
                      <a16:colId xmlns:a16="http://schemas.microsoft.com/office/drawing/2014/main" val="472392607"/>
                    </a:ext>
                  </a:extLst>
                </a:gridCol>
                <a:gridCol w="581213">
                  <a:extLst>
                    <a:ext uri="{9D8B030D-6E8A-4147-A177-3AD203B41FA5}">
                      <a16:colId xmlns:a16="http://schemas.microsoft.com/office/drawing/2014/main" val="2358731475"/>
                    </a:ext>
                  </a:extLst>
                </a:gridCol>
              </a:tblGrid>
              <a:tr h="470170">
                <a:tc rowSpan="2">
                  <a:txBody>
                    <a:bodyPr/>
                    <a:lstStyle/>
                    <a:p>
                      <a:pPr algn="ctr"/>
                      <a:r>
                        <a:rPr kumimoji="1" lang="ja-JP" altLang="en-US" sz="1800" b="0" dirty="0">
                          <a:latin typeface="ＭＳ ゴシック" panose="020B0609070205080204" pitchFamily="49" charset="-128"/>
                          <a:ea typeface="ＭＳ ゴシック" panose="020B0609070205080204" pitchFamily="49" charset="-128"/>
                        </a:rPr>
                        <a:t>時</a:t>
                      </a:r>
                      <a:endParaRPr kumimoji="1" lang="en-US" altLang="ja-JP" sz="1800" b="0" dirty="0">
                        <a:latin typeface="ＭＳ ゴシック" panose="020B0609070205080204" pitchFamily="49" charset="-128"/>
                        <a:ea typeface="ＭＳ ゴシック" panose="020B0609070205080204" pitchFamily="49" charset="-128"/>
                      </a:endParaRPr>
                    </a:p>
                  </a:txBody>
                  <a:tcPr marL="0" marR="0" anchor="ctr">
                    <a:solidFill>
                      <a:schemeClr val="accent1">
                        <a:lumMod val="40000"/>
                        <a:lumOff val="60000"/>
                      </a:schemeClr>
                    </a:solidFill>
                  </a:tcPr>
                </a:tc>
                <a:tc rowSpan="2">
                  <a:txBody>
                    <a:bodyPr/>
                    <a:lstStyle/>
                    <a:p>
                      <a:pPr algn="ctr"/>
                      <a:r>
                        <a:rPr kumimoji="1" lang="ja-JP" altLang="en-US" sz="1800" b="0" dirty="0">
                          <a:latin typeface="ＭＳ ゴシック" panose="020B0609070205080204" pitchFamily="49" charset="-128"/>
                          <a:ea typeface="ＭＳ ゴシック" panose="020B0609070205080204" pitchFamily="49" charset="-128"/>
                        </a:rPr>
                        <a:t>主な学習活動</a:t>
                      </a:r>
                    </a:p>
                  </a:txBody>
                  <a:tcPr anchor="ctr">
                    <a:solidFill>
                      <a:schemeClr val="accent1">
                        <a:lumMod val="40000"/>
                        <a:lumOff val="60000"/>
                      </a:schemeClr>
                    </a:solidFill>
                  </a:tcPr>
                </a:tc>
                <a:tc rowSpan="2">
                  <a:txBody>
                    <a:bodyPr/>
                    <a:lstStyle/>
                    <a:p>
                      <a:pPr algn="ctr"/>
                      <a:r>
                        <a:rPr kumimoji="1" lang="ja-JP" altLang="en-US" sz="1800" b="0" dirty="0">
                          <a:latin typeface="ＭＳ ゴシック" panose="020B0609070205080204" pitchFamily="49" charset="-128"/>
                          <a:ea typeface="ＭＳ ゴシック" panose="020B0609070205080204" pitchFamily="49" charset="-128"/>
                        </a:rPr>
                        <a:t>目　標</a:t>
                      </a:r>
                    </a:p>
                  </a:txBody>
                  <a:tcPr anchor="ctr">
                    <a:solidFill>
                      <a:schemeClr val="accent1">
                        <a:lumMod val="40000"/>
                        <a:lumOff val="60000"/>
                      </a:schemeClr>
                    </a:solidFill>
                  </a:tcPr>
                </a:tc>
                <a:tc gridSpan="3">
                  <a:txBody>
                    <a:bodyPr/>
                    <a:lstStyle/>
                    <a:p>
                      <a:pPr algn="ctr"/>
                      <a:r>
                        <a:rPr kumimoji="1" lang="ja-JP" altLang="en-US" sz="1800" b="0" dirty="0">
                          <a:latin typeface="ＭＳ ゴシック" panose="020B0609070205080204" pitchFamily="49" charset="-128"/>
                          <a:ea typeface="ＭＳ ゴシック" panose="020B0609070205080204" pitchFamily="49" charset="-128"/>
                        </a:rPr>
                        <a:t>評価の観点</a:t>
                      </a:r>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3420306834"/>
                  </a:ext>
                </a:extLst>
              </a:tr>
              <a:tr h="34194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800" b="0" dirty="0">
                          <a:latin typeface="ＭＳ ゴシック" panose="020B0609070205080204" pitchFamily="49" charset="-128"/>
                          <a:ea typeface="ＭＳ ゴシック" panose="020B0609070205080204" pitchFamily="49" charset="-128"/>
                        </a:rPr>
                        <a:t>知</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r>
                        <a:rPr kumimoji="1" lang="ja-JP" altLang="en-US" sz="1800" b="0" dirty="0">
                          <a:latin typeface="ＭＳ ゴシック" panose="020B0609070205080204" pitchFamily="49" charset="-128"/>
                          <a:ea typeface="ＭＳ ゴシック" panose="020B0609070205080204" pitchFamily="49" charset="-128"/>
                        </a:rPr>
                        <a:t>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r>
                        <a:rPr kumimoji="1" lang="ja-JP" altLang="en-US" sz="1800" b="0" dirty="0">
                          <a:latin typeface="ＭＳ ゴシック" panose="020B0609070205080204" pitchFamily="49" charset="-128"/>
                          <a:ea typeface="ＭＳ ゴシック" panose="020B0609070205080204" pitchFamily="49" charset="-128"/>
                        </a:rPr>
                        <a:t>主</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143945768"/>
                  </a:ext>
                </a:extLst>
              </a:tr>
              <a:tr h="473374">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１</a:t>
                      </a:r>
                      <a:endParaRPr kumimoji="1" lang="en-US" altLang="ja-JP" sz="1600" dirty="0">
                        <a:latin typeface="ＭＳ ゴシック" panose="020B0609070205080204" pitchFamily="49" charset="-128"/>
                        <a:ea typeface="ＭＳ ゴシック" panose="020B0609070205080204" pitchFamily="49" charset="-128"/>
                      </a:endParaRPr>
                    </a:p>
                  </a:txBody>
                  <a:tcPr anchor="ctr">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脚のステップや腕の振り付けの練習</a:t>
                      </a:r>
                    </a:p>
                  </a:txBody>
                  <a:tcPr anchor="ctr"/>
                </a:tc>
                <a:tc>
                  <a:txBody>
                    <a:bodyPr/>
                    <a:lstStyle/>
                    <a:p>
                      <a:r>
                        <a:rPr kumimoji="1" lang="ja-JP" altLang="en-US" sz="1400" dirty="0">
                          <a:latin typeface="ＭＳ ゴシック" panose="020B0609070205080204" pitchFamily="49" charset="-128"/>
                          <a:ea typeface="ＭＳ ゴシック" panose="020B0609070205080204" pitchFamily="49" charset="-128"/>
                        </a:rPr>
                        <a:t>脚のステップや腕の振り付けが分かり、踊ることができる。</a:t>
                      </a:r>
                    </a:p>
                  </a:txBody>
                  <a:tcPr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a:t>
                      </a:r>
                    </a:p>
                  </a:txBody>
                  <a:tcPr anchor="ctr">
                    <a:lnR w="12700" cap="flat" cmpd="sng" algn="ctr">
                      <a:solidFill>
                        <a:schemeClr val="tx1"/>
                      </a:solidFill>
                      <a:prstDash val="solid"/>
                      <a:round/>
                      <a:headEnd type="none" w="med" len="med"/>
                      <a:tailEnd type="none" w="med" len="med"/>
                    </a:lnR>
                  </a:tcPr>
                </a:tc>
                <a:tc>
                  <a:txBody>
                    <a:bodyPr/>
                    <a:lstStyle/>
                    <a:p>
                      <a:endParaRPr lang="ja-JP" altLang="en-US" sz="1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ja-JP" altLang="en-US" sz="1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01363801"/>
                  </a:ext>
                </a:extLst>
              </a:tr>
              <a:tr h="473374">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２</a:t>
                      </a:r>
                      <a:endParaRPr kumimoji="1" lang="en-US" altLang="ja-JP" sz="16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踊る曲、ステップや振り付けの選択、決定</a:t>
                      </a: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400" dirty="0">
                          <a:latin typeface="ＭＳ ゴシック" panose="020B0609070205080204" pitchFamily="49" charset="-128"/>
                          <a:ea typeface="ＭＳ ゴシック" panose="020B0609070205080204" pitchFamily="49" charset="-128"/>
                        </a:rPr>
                        <a:t>踊る振り付けの選択や決定で、考え</a:t>
                      </a:r>
                      <a:r>
                        <a:rPr kumimoji="1" lang="ja-JP" altLang="en-US" sz="1400" dirty="0" smtClean="0">
                          <a:latin typeface="ＭＳ ゴシック" panose="020B0609070205080204" pitchFamily="49" charset="-128"/>
                          <a:ea typeface="ＭＳ ゴシック" panose="020B0609070205080204" pitchFamily="49" charset="-128"/>
                        </a:rPr>
                        <a:t>を持ち、</a:t>
                      </a:r>
                      <a:r>
                        <a:rPr kumimoji="1" lang="ja-JP" altLang="en-US" sz="1400" dirty="0">
                          <a:latin typeface="ＭＳ ゴシック" panose="020B0609070205080204" pitchFamily="49" charset="-128"/>
                          <a:ea typeface="ＭＳ ゴシック" panose="020B0609070205080204" pitchFamily="49" charset="-128"/>
                        </a:rPr>
                        <a:t>意見を言う。</a:t>
                      </a:r>
                      <a:endParaRPr kumimoji="1" lang="en-US" altLang="ja-JP" sz="14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tcPr>
                </a:tc>
                <a:tc rowSpan="3">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tcPr>
                </a:tc>
                <a:tc rowSpan="3">
                  <a:txBody>
                    <a:bodyPr/>
                    <a:lstStyle/>
                    <a:p>
                      <a:pPr algn="ctr"/>
                      <a:r>
                        <a:rPr kumimoji="1" lang="ja-JP" altLang="en-US" sz="1400" dirty="0">
                          <a:latin typeface="ＭＳ ゴシック" panose="020B0609070205080204" pitchFamily="49" charset="-128"/>
                          <a:ea typeface="ＭＳ ゴシック" panose="020B0609070205080204" pitchFamily="49" charset="-128"/>
                        </a:rPr>
                        <a:t>○</a:t>
                      </a:r>
                    </a:p>
                  </a:txBody>
                  <a:tcPr anchor="ctr">
                    <a:lnB w="12700" cap="flat" cmpd="sng" algn="ctr">
                      <a:solidFill>
                        <a:schemeClr val="tx1"/>
                      </a:solidFill>
                      <a:prstDash val="solid"/>
                      <a:round/>
                      <a:headEnd type="none" w="med" len="med"/>
                      <a:tailEnd type="none" w="med" len="med"/>
                    </a:lnB>
                  </a:tcPr>
                </a:tc>
                <a:tc rowSpan="3">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0531764"/>
                  </a:ext>
                </a:extLst>
              </a:tr>
              <a:tr h="361772">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３</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振り付けの練習①</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振り付けの出来映えや変更点などについて考え</a:t>
                      </a:r>
                      <a:r>
                        <a:rPr kumimoji="1" lang="ja-JP" altLang="en-US" sz="1400" dirty="0" smtClean="0">
                          <a:latin typeface="ＭＳ ゴシック" panose="020B0609070205080204" pitchFamily="49" charset="-128"/>
                          <a:ea typeface="ＭＳ ゴシック" panose="020B0609070205080204" pitchFamily="49" charset="-128"/>
                        </a:rPr>
                        <a:t>を持ち、</a:t>
                      </a:r>
                      <a:r>
                        <a:rPr kumimoji="1" lang="ja-JP" altLang="en-US" sz="1400" dirty="0">
                          <a:latin typeface="ＭＳ ゴシック" panose="020B0609070205080204" pitchFamily="49" charset="-128"/>
                          <a:ea typeface="ＭＳ ゴシック" panose="020B0609070205080204" pitchFamily="49" charset="-128"/>
                        </a:rPr>
                        <a:t>意見を言う。</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406074332"/>
                  </a:ext>
                </a:extLst>
              </a:tr>
              <a:tr h="361772">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４</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振り付けの練習②</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11399514"/>
                  </a:ext>
                </a:extLst>
              </a:tr>
              <a:tr h="473374">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５</a:t>
                      </a:r>
                    </a:p>
                  </a:txBody>
                  <a:tcPr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振り付けの確認</a:t>
                      </a:r>
                    </a:p>
                  </a:txBody>
                  <a:tcPr anchor="ctr">
                    <a:lnT w="12700" cap="flat" cmpd="sng" algn="ctr">
                      <a:solidFill>
                        <a:schemeClr val="tx1"/>
                      </a:solidFill>
                      <a:prstDash val="solid"/>
                      <a:round/>
                      <a:headEnd type="none" w="med" len="med"/>
                      <a:tailEnd type="none" w="med" len="med"/>
                    </a:lnT>
                  </a:tcPr>
                </a:tc>
                <a:tc>
                  <a:txBody>
                    <a:bodyPr/>
                    <a:lstStyle/>
                    <a:p>
                      <a:r>
                        <a:rPr kumimoji="1" lang="ja-JP" altLang="en-US" sz="1400" dirty="0">
                          <a:latin typeface="ＭＳ ゴシック" panose="020B0609070205080204" pitchFamily="49" charset="-128"/>
                          <a:ea typeface="ＭＳ ゴシック" panose="020B0609070205080204" pitchFamily="49" charset="-128"/>
                        </a:rPr>
                        <a:t>脚のステップや腕の振り付けを決めたとおりに踊ることができる。</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a:t>
                      </a:r>
                    </a:p>
                  </a:txBody>
                  <a:tcPr anchor="ctr">
                    <a:lnT w="12700" cap="flat" cmpd="sng" algn="ctr">
                      <a:solidFill>
                        <a:schemeClr val="tx1"/>
                      </a:solidFill>
                      <a:prstDash val="solid"/>
                      <a:round/>
                      <a:headEnd type="none" w="med" len="med"/>
                      <a:tailEnd type="none" w="med" len="med"/>
                    </a:lnT>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23158162"/>
                  </a:ext>
                </a:extLst>
              </a:tr>
              <a:tr h="460438">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６</a:t>
                      </a:r>
                      <a:endParaRPr kumimoji="1" lang="en-US" altLang="ja-JP" sz="16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コンテスト①</a:t>
                      </a: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400" dirty="0">
                          <a:latin typeface="ＭＳ ゴシック" panose="020B0609070205080204" pitchFamily="49" charset="-128"/>
                          <a:ea typeface="ＭＳ ゴシック" panose="020B0609070205080204" pitchFamily="49" charset="-128"/>
                        </a:rPr>
                        <a:t>発表を見て、感想を言う。</a:t>
                      </a:r>
                    </a:p>
                  </a:txBody>
                  <a:tcPr anchor="ctr">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026545"/>
                  </a:ext>
                </a:extLst>
              </a:tr>
              <a:tr h="473374">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７</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振り付けの変更、改善</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ＭＳ ゴシック" panose="020B0609070205080204" pitchFamily="49" charset="-128"/>
                          <a:ea typeface="ＭＳ ゴシック" panose="020B0609070205080204" pitchFamily="49" charset="-128"/>
                        </a:rPr>
                        <a:t>コンテストを振り返り、振り付けの変更、改善に考え</a:t>
                      </a:r>
                      <a:r>
                        <a:rPr kumimoji="1" lang="ja-JP" altLang="en-US" sz="1400" dirty="0" smtClean="0">
                          <a:latin typeface="ＭＳ ゴシック" panose="020B0609070205080204" pitchFamily="49" charset="-128"/>
                          <a:ea typeface="ＭＳ ゴシック" panose="020B0609070205080204" pitchFamily="49" charset="-128"/>
                        </a:rPr>
                        <a:t>を持ち、</a:t>
                      </a:r>
                      <a:r>
                        <a:rPr kumimoji="1" lang="ja-JP" altLang="en-US" sz="1400" dirty="0">
                          <a:latin typeface="ＭＳ ゴシック" panose="020B0609070205080204" pitchFamily="49" charset="-128"/>
                          <a:ea typeface="ＭＳ ゴシック" panose="020B0609070205080204" pitchFamily="49" charset="-128"/>
                        </a:rPr>
                        <a:t>意見を言う。</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1307060"/>
                  </a:ext>
                </a:extLst>
              </a:tr>
              <a:tr h="361772">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８</a:t>
                      </a:r>
                    </a:p>
                  </a:txBody>
                  <a:tcPr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振り付けの練習③</a:t>
                      </a:r>
                    </a:p>
                  </a:txBody>
                  <a:tcPr anchor="ctr">
                    <a:lnT w="12700" cap="flat" cmpd="sng" algn="ctr">
                      <a:solidFill>
                        <a:schemeClr val="tx1"/>
                      </a:solidFill>
                      <a:prstDash val="solid"/>
                      <a:round/>
                      <a:headEnd type="none" w="med" len="med"/>
                      <a:tailEnd type="none" w="med" len="med"/>
                    </a:lnT>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脚のステップや腕の振り付けを決めたとおりに踊ることができる。</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85076750"/>
                  </a:ext>
                </a:extLst>
              </a:tr>
              <a:tr h="361772">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９</a:t>
                      </a:r>
                      <a:endParaRPr kumimoji="1" lang="en-US" altLang="ja-JP" sz="16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振り付けの練習④</a:t>
                      </a:r>
                    </a:p>
                  </a:txBody>
                  <a:tcPr anchor="ctr">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r>
                        <a:rPr kumimoji="1" lang="ja-JP" altLang="en-US" sz="1400" dirty="0">
                          <a:latin typeface="ＭＳ ゴシック" panose="020B0609070205080204" pitchFamily="49" charset="-128"/>
                          <a:ea typeface="ＭＳ ゴシック" panose="020B0609070205080204" pitchFamily="49" charset="-128"/>
                        </a:rPr>
                        <a:t>○</a:t>
                      </a:r>
                      <a:endParaRPr kumimoji="1" lang="ja-JP" altLang="en-US" dirty="0"/>
                    </a:p>
                  </a:txBody>
                  <a:tcPr anchor="ctr">
                    <a:lnB w="12700" cap="flat" cmpd="sng" algn="ctr">
                      <a:solidFill>
                        <a:schemeClr val="tx1"/>
                      </a:solidFill>
                      <a:prstDash val="solid"/>
                      <a:round/>
                      <a:headEnd type="none" w="med" len="med"/>
                      <a:tailEnd type="none" w="med" len="med"/>
                    </a:lnB>
                  </a:tcPr>
                </a:tc>
                <a:tc>
                  <a:txBody>
                    <a:bodyPr/>
                    <a:lstStyle/>
                    <a:p>
                      <a:endParaRPr kumimoji="1" lang="ja-JP" altLang="en-US"/>
                    </a:p>
                  </a:txBody>
                  <a:tcPr anchor="ctr">
                    <a:lnB w="12700" cap="flat" cmpd="sng" algn="ctr">
                      <a:solidFill>
                        <a:schemeClr val="tx1"/>
                      </a:solidFill>
                      <a:prstDash val="solid"/>
                      <a:round/>
                      <a:headEnd type="none" w="med" len="med"/>
                      <a:tailEnd type="none" w="med" len="med"/>
                    </a:lnB>
                  </a:tcPr>
                </a:tc>
                <a:tc>
                  <a:txBody>
                    <a:bodyPr/>
                    <a:lstStyle/>
                    <a:p>
                      <a:endParaRPr kumimoji="1" lang="ja-JP" altLang="en-US"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3040426"/>
                  </a:ext>
                </a:extLst>
              </a:tr>
              <a:tr h="460438">
                <a:tc>
                  <a:txBody>
                    <a:bodyPr/>
                    <a:lstStyle/>
                    <a:p>
                      <a:pPr algn="ctr"/>
                      <a:r>
                        <a:rPr kumimoji="1" lang="en-US" altLang="ja-JP" sz="1600" dirty="0">
                          <a:latin typeface="ＭＳ ゴシック" panose="020B0609070205080204" pitchFamily="49" charset="-128"/>
                          <a:ea typeface="ＭＳ ゴシック" panose="020B0609070205080204" pitchFamily="49" charset="-128"/>
                        </a:rPr>
                        <a:t>10</a:t>
                      </a:r>
                      <a:endParaRPr kumimoji="1" lang="ja-JP" altLang="en-US" sz="16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コンテスト②</a:t>
                      </a:r>
                    </a:p>
                  </a:txBody>
                  <a:tcPr anchor="ctr">
                    <a:lnT w="12700" cap="flat" cmpd="sng" algn="ctr">
                      <a:solidFill>
                        <a:schemeClr val="tx1"/>
                      </a:solidFill>
                      <a:prstDash val="solid"/>
                      <a:round/>
                      <a:headEnd type="none" w="med" len="med"/>
                      <a:tailEnd type="none" w="med" len="med"/>
                    </a:lnT>
                  </a:tcPr>
                </a:tc>
                <a:tc>
                  <a:txBody>
                    <a:bodyPr/>
                    <a:lstStyle/>
                    <a:p>
                      <a:r>
                        <a:rPr kumimoji="1" lang="ja-JP" altLang="en-US" sz="1400" dirty="0">
                          <a:latin typeface="ＭＳ ゴシック" panose="020B0609070205080204" pitchFamily="49" charset="-128"/>
                          <a:ea typeface="ＭＳ ゴシック" panose="020B0609070205080204" pitchFamily="49" charset="-128"/>
                        </a:rPr>
                        <a:t>発表を見て、感想を言う。</a:t>
                      </a:r>
                    </a:p>
                  </a:txBody>
                  <a:tcPr anchor="ctr">
                    <a:lnT w="12700" cap="flat" cmpd="sng" algn="ctr">
                      <a:solidFill>
                        <a:schemeClr val="tx1"/>
                      </a:solidFill>
                      <a:prstDash val="solid"/>
                      <a:round/>
                      <a:headEnd type="none" w="med" len="med"/>
                      <a:tailEnd type="none" w="med" len="med"/>
                    </a:lnT>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10656917"/>
                  </a:ext>
                </a:extLst>
              </a:tr>
            </a:tbl>
          </a:graphicData>
        </a:graphic>
      </p:graphicFrame>
      <p:sp>
        <p:nvSpPr>
          <p:cNvPr id="8" name="スライド番号プレースホルダー 3">
            <a:extLst>
              <a:ext uri="{FF2B5EF4-FFF2-40B4-BE49-F238E27FC236}">
                <a16:creationId xmlns:a16="http://schemas.microsoft.com/office/drawing/2014/main" id="{BB5976F3-4577-D2B4-139E-447E7894C578}"/>
              </a:ext>
            </a:extLst>
          </p:cNvPr>
          <p:cNvSpPr txBox="1">
            <a:spLocks/>
          </p:cNvSpPr>
          <p:nvPr/>
        </p:nvSpPr>
        <p:spPr>
          <a:xfrm>
            <a:off x="7025640" y="641218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ＭＳ ゴシック" panose="020B0609070205080204" pitchFamily="49" charset="-128"/>
                <a:ea typeface="ＭＳ ゴシック" panose="020B0609070205080204" pitchFamily="49" charset="-128"/>
              </a:rPr>
              <a:t>６</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95120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4000" y="870385"/>
            <a:ext cx="8820000" cy="5400000"/>
          </a:xfrm>
        </p:spPr>
        <p:txBody>
          <a:bodyPr>
            <a:noAutofit/>
          </a:bodyPr>
          <a:lstStyle/>
          <a:p>
            <a:pPr marL="0" indent="0" algn="just">
              <a:lnSpc>
                <a:spcPct val="100000"/>
              </a:lnSpc>
              <a:spcBef>
                <a:spcPts val="0"/>
              </a:spcBef>
              <a:buNone/>
            </a:pPr>
            <a:r>
              <a:rPr lang="ja-JP" altLang="en-US" sz="3200" dirty="0">
                <a:latin typeface="HG丸ｺﾞｼｯｸM-PRO" panose="020F0600000000000000" pitchFamily="50" charset="-128"/>
                <a:ea typeface="HG丸ｺﾞｼｯｸM-PRO" panose="020F0600000000000000" pitchFamily="50" charset="-128"/>
              </a:rPr>
              <a:t>　</a:t>
            </a:r>
            <a:r>
              <a:rPr lang="ja-JP" altLang="en-US" dirty="0">
                <a:latin typeface="ＭＳ ゴシック" panose="020B0609070205080204" pitchFamily="49" charset="-128"/>
                <a:ea typeface="ＭＳ ゴシック" panose="020B0609070205080204" pitchFamily="49" charset="-128"/>
              </a:rPr>
              <a:t>学習評価とは・・・</a:t>
            </a:r>
            <a:endParaRPr lang="en-US" altLang="ja-JP" dirty="0">
              <a:latin typeface="ＭＳ ゴシック" panose="020B0609070205080204" pitchFamily="49" charset="-128"/>
              <a:ea typeface="ＭＳ ゴシック" panose="020B0609070205080204" pitchFamily="49" charset="-128"/>
            </a:endParaRPr>
          </a:p>
          <a:p>
            <a:pPr marL="0" indent="0" algn="just">
              <a:lnSpc>
                <a:spcPct val="100000"/>
              </a:lnSpc>
              <a:spcBef>
                <a:spcPts val="0"/>
              </a:spcBef>
              <a:buNone/>
            </a:pPr>
            <a:r>
              <a:rPr lang="ja-JP" altLang="en-US" sz="2400" dirty="0">
                <a:latin typeface="ＭＳ ゴシック" panose="020B0609070205080204" pitchFamily="49" charset="-128"/>
                <a:ea typeface="ＭＳ ゴシック" panose="020B0609070205080204" pitchFamily="49" charset="-128"/>
              </a:rPr>
              <a:t>　 　学校における教育活動に関し、児童生徒の学習状況を</a:t>
            </a:r>
            <a:endParaRPr lang="en-US" altLang="ja-JP" sz="2400" dirty="0">
              <a:latin typeface="ＭＳ ゴシック" panose="020B0609070205080204" pitchFamily="49" charset="-128"/>
              <a:ea typeface="ＭＳ ゴシック" panose="020B0609070205080204" pitchFamily="49" charset="-128"/>
            </a:endParaRPr>
          </a:p>
          <a:p>
            <a:pPr marL="0" indent="0" algn="just">
              <a:lnSpc>
                <a:spcPct val="100000"/>
              </a:lnSpc>
              <a:spcBef>
                <a:spcPts val="0"/>
              </a:spcBef>
              <a:buNone/>
            </a:pPr>
            <a:r>
              <a:rPr lang="ja-JP" altLang="en-US" sz="2400" dirty="0">
                <a:latin typeface="ＭＳ ゴシック" panose="020B0609070205080204" pitchFamily="49" charset="-128"/>
                <a:ea typeface="ＭＳ ゴシック" panose="020B0609070205080204" pitchFamily="49" charset="-128"/>
              </a:rPr>
              <a:t>　 評価するもの</a:t>
            </a:r>
            <a:endParaRPr lang="en-US" altLang="ja-JP" sz="2400" dirty="0">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640080" y="4515795"/>
            <a:ext cx="3780000" cy="1193798"/>
          </a:xfrm>
          <a:prstGeom prst="roundRect">
            <a:avLst/>
          </a:prstGeom>
          <a:solidFill>
            <a:srgbClr val="C00000"/>
          </a:solidFill>
          <a:ln w="25400">
            <a:solidFill>
              <a:srgbClr val="C00000"/>
            </a:solidFill>
          </a:ln>
        </p:spPr>
        <p:txBody>
          <a:bodyPr wrap="square" lIns="90000" rIns="90000" rtlCol="0" anchor="ctr" anchorCtr="0">
            <a:noAutofit/>
          </a:bodyPr>
          <a:lstStyle/>
          <a:p>
            <a:pPr algn="ctr"/>
            <a:r>
              <a:rPr lang="ja-JP" altLang="en-US" sz="2800" dirty="0">
                <a:solidFill>
                  <a:schemeClr val="bg1"/>
                </a:solidFill>
                <a:latin typeface="HGｺﾞｼｯｸE" panose="020B0909000000000000" pitchFamily="49" charset="-128"/>
                <a:ea typeface="HGｺﾞｼｯｸE" panose="020B0909000000000000" pitchFamily="49" charset="-128"/>
              </a:rPr>
              <a:t>指導と評価の一体化</a:t>
            </a:r>
            <a:endParaRPr kumimoji="1" lang="ja-JP" altLang="en-US" sz="2800" dirty="0">
              <a:solidFill>
                <a:schemeClr val="bg1"/>
              </a:solidFill>
              <a:latin typeface="HGｺﾞｼｯｸE" panose="020B0909000000000000" pitchFamily="49" charset="-128"/>
              <a:ea typeface="HGｺﾞｼｯｸE" panose="020B0909000000000000" pitchFamily="49" charset="-128"/>
            </a:endParaRPr>
          </a:p>
        </p:txBody>
      </p:sp>
      <p:sp>
        <p:nvSpPr>
          <p:cNvPr id="9" name="テキスト ボックス 8"/>
          <p:cNvSpPr txBox="1"/>
          <p:nvPr/>
        </p:nvSpPr>
        <p:spPr>
          <a:xfrm>
            <a:off x="640080" y="2278078"/>
            <a:ext cx="7981406" cy="2019602"/>
          </a:xfrm>
          <a:prstGeom prst="rect">
            <a:avLst/>
          </a:prstGeom>
          <a:solidFill>
            <a:schemeClr val="accent2">
              <a:lumMod val="20000"/>
              <a:lumOff val="80000"/>
            </a:schemeClr>
          </a:solidFill>
          <a:ln w="25400">
            <a:solidFill>
              <a:schemeClr val="tx1"/>
            </a:solidFill>
          </a:ln>
        </p:spPr>
        <p:txBody>
          <a:bodyPr wrap="square" lIns="108000" tIns="108000" rIns="108000" bIns="108000" rtlCol="0" anchor="ctr" anchorCtr="0">
            <a:noAutofit/>
          </a:bodyPr>
          <a:lstStyle/>
          <a:p>
            <a:pPr marL="288000" indent="-457200" algn="just">
              <a:lnSpc>
                <a:spcPts val="3300"/>
              </a:lnSpc>
            </a:pPr>
            <a:r>
              <a:rPr lang="ja-JP" altLang="en-US" sz="2400" dirty="0">
                <a:latin typeface="ＭＳ ゴシック" panose="020B0609070205080204" pitchFamily="49" charset="-128"/>
                <a:ea typeface="ＭＳ ゴシック" panose="020B0609070205080204" pitchFamily="49" charset="-128"/>
              </a:rPr>
              <a:t>○　子供たち自身が自らの学びを振り返って、</a:t>
            </a:r>
            <a:r>
              <a:rPr lang="ja-JP" altLang="en-US" sz="2400" u="heavy" dirty="0">
                <a:solidFill>
                  <a:srgbClr val="FF0000"/>
                </a:solidFill>
                <a:uFill>
                  <a:solidFill>
                    <a:srgbClr val="FF0000"/>
                  </a:solidFill>
                </a:uFill>
                <a:latin typeface="ＭＳ ゴシック" panose="020B0609070205080204" pitchFamily="49" charset="-128"/>
                <a:ea typeface="ＭＳ ゴシック" panose="020B0609070205080204" pitchFamily="49" charset="-128"/>
              </a:rPr>
              <a:t>次の学びに向かう</a:t>
            </a:r>
            <a:r>
              <a:rPr lang="ja-JP" altLang="en-US" sz="2400" dirty="0">
                <a:latin typeface="ＭＳ ゴシック" panose="020B0609070205080204" pitchFamily="49" charset="-128"/>
                <a:ea typeface="ＭＳ ゴシック" panose="020B0609070205080204" pitchFamily="49" charset="-128"/>
              </a:rPr>
              <a:t>ことができるようにする。</a:t>
            </a:r>
            <a:endParaRPr lang="en-US" altLang="ja-JP" sz="2400" dirty="0">
              <a:latin typeface="ＭＳ ゴシック" panose="020B0609070205080204" pitchFamily="49" charset="-128"/>
              <a:ea typeface="ＭＳ ゴシック" panose="020B0609070205080204" pitchFamily="49" charset="-128"/>
            </a:endParaRPr>
          </a:p>
          <a:p>
            <a:pPr marL="288000" indent="-457200" algn="just">
              <a:lnSpc>
                <a:spcPts val="3300"/>
              </a:lnSpc>
            </a:pPr>
            <a:r>
              <a:rPr lang="ja-JP" altLang="en-US" sz="2400" dirty="0">
                <a:latin typeface="ＭＳ ゴシック" panose="020B0609070205080204" pitchFamily="49" charset="-128"/>
                <a:ea typeface="ＭＳ ゴシック" panose="020B0609070205080204" pitchFamily="49" charset="-128"/>
              </a:rPr>
              <a:t>○  「子供たちにどういった力が身に付いたか」という学習の成果を的確に捉え、教員が</a:t>
            </a:r>
            <a:r>
              <a:rPr lang="ja-JP" altLang="en-US" sz="2400" u="heavy" dirty="0">
                <a:solidFill>
                  <a:srgbClr val="FF0000"/>
                </a:solidFill>
                <a:latin typeface="ＭＳ ゴシック" panose="020B0609070205080204" pitchFamily="49" charset="-128"/>
                <a:ea typeface="ＭＳ ゴシック" panose="020B0609070205080204" pitchFamily="49" charset="-128"/>
              </a:rPr>
              <a:t>指導の改善</a:t>
            </a:r>
            <a:r>
              <a:rPr lang="ja-JP" altLang="en-US" sz="2400" dirty="0">
                <a:latin typeface="ＭＳ ゴシック" panose="020B0609070205080204" pitchFamily="49" charset="-128"/>
                <a:ea typeface="ＭＳ ゴシック" panose="020B0609070205080204" pitchFamily="49" charset="-128"/>
              </a:rPr>
              <a:t>を図る。</a:t>
            </a:r>
            <a:endParaRPr lang="en-US" altLang="ja-JP" sz="2400" dirty="0">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640080" y="5998913"/>
            <a:ext cx="7876903" cy="540000"/>
          </a:xfrm>
          <a:prstGeom prst="rect">
            <a:avLst/>
          </a:prstGeom>
          <a:noFill/>
          <a:ln w="12700">
            <a:noFill/>
            <a:prstDash val="sysDash"/>
          </a:ln>
        </p:spPr>
        <p:txBody>
          <a:bodyPr wrap="square" lIns="90000" tIns="46800" rIns="90000" bIns="46800" rtlCol="0" anchor="ctr" anchorCtr="0">
            <a:noAutofit/>
          </a:bodyPr>
          <a:lstStyle/>
          <a:p>
            <a:pPr algn="just"/>
            <a:r>
              <a:rPr lang="ja-JP" altLang="en-US" sz="1400" dirty="0">
                <a:latin typeface="ＭＳ ゴシック" panose="020B0609070205080204" pitchFamily="49" charset="-128"/>
                <a:ea typeface="ＭＳ ゴシック" panose="020B0609070205080204" pitchFamily="49" charset="-128"/>
              </a:rPr>
              <a:t>「幼稚園、小学校、中学校、高等学校及び特別支援学校の学習指導要領等の改善及び必要な方策等について（答申）」　中央教育審議会（平成</a:t>
            </a:r>
            <a:r>
              <a:rPr lang="en-US" altLang="ja-JP" sz="1400" dirty="0">
                <a:latin typeface="ＭＳ ゴシック" panose="020B0609070205080204" pitchFamily="49" charset="-128"/>
                <a:ea typeface="ＭＳ ゴシック" panose="020B0609070205080204" pitchFamily="49" charset="-128"/>
              </a:rPr>
              <a:t>28</a:t>
            </a:r>
            <a:r>
              <a:rPr lang="ja-JP" altLang="en-US" sz="1400" dirty="0">
                <a:latin typeface="ＭＳ ゴシック" panose="020B0609070205080204" pitchFamily="49" charset="-128"/>
                <a:ea typeface="ＭＳ ゴシック" panose="020B0609070205080204" pitchFamily="49" charset="-128"/>
              </a:rPr>
              <a:t>年）</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4841486" y="4515795"/>
            <a:ext cx="3780000" cy="1193798"/>
          </a:xfrm>
          <a:prstGeom prst="roundRect">
            <a:avLst/>
          </a:prstGeom>
          <a:solidFill>
            <a:srgbClr val="C00000"/>
          </a:solidFill>
          <a:ln w="25400">
            <a:solidFill>
              <a:srgbClr val="C00000"/>
            </a:solidFill>
          </a:ln>
        </p:spPr>
        <p:txBody>
          <a:bodyPr wrap="square" lIns="90000" rIns="90000" rtlCol="0" anchor="ctr" anchorCtr="0">
            <a:noAutofit/>
          </a:bodyPr>
          <a:lstStyle/>
          <a:p>
            <a:pPr algn="ctr"/>
            <a:r>
              <a:rPr lang="ja-JP" altLang="en-US" sz="2800" dirty="0">
                <a:solidFill>
                  <a:schemeClr val="bg1"/>
                </a:solidFill>
                <a:latin typeface="HGｺﾞｼｯｸE" panose="020B0909000000000000" pitchFamily="49" charset="-128"/>
                <a:ea typeface="HGｺﾞｼｯｸE" panose="020B0909000000000000" pitchFamily="49" charset="-128"/>
              </a:rPr>
              <a:t>評価場面や</a:t>
            </a:r>
            <a:endParaRPr lang="en-US" altLang="ja-JP" sz="2800" dirty="0">
              <a:solidFill>
                <a:schemeClr val="bg1"/>
              </a:solidFill>
              <a:latin typeface="HGｺﾞｼｯｸE" panose="020B0909000000000000" pitchFamily="49" charset="-128"/>
              <a:ea typeface="HGｺﾞｼｯｸE" panose="020B0909000000000000" pitchFamily="49" charset="-128"/>
            </a:endParaRPr>
          </a:p>
          <a:p>
            <a:pPr algn="ctr"/>
            <a:r>
              <a:rPr lang="ja-JP" altLang="en-US" sz="2800" dirty="0">
                <a:solidFill>
                  <a:schemeClr val="bg1"/>
                </a:solidFill>
                <a:latin typeface="HGｺﾞｼｯｸE" panose="020B0909000000000000" pitchFamily="49" charset="-128"/>
                <a:ea typeface="HGｺﾞｼｯｸE" panose="020B0909000000000000" pitchFamily="49" charset="-128"/>
              </a:rPr>
              <a:t>評価方法の計画</a:t>
            </a:r>
          </a:p>
        </p:txBody>
      </p:sp>
      <p:sp>
        <p:nvSpPr>
          <p:cNvPr id="12" name="正方形/長方形 19">
            <a:extLst>
              <a:ext uri="{FF2B5EF4-FFF2-40B4-BE49-F238E27FC236}">
                <a16:creationId xmlns:a16="http://schemas.microsoft.com/office/drawing/2014/main" id="{5C094E7A-9BF8-AAAB-67F1-9C4D434CA02D}"/>
              </a:ext>
            </a:extLst>
          </p:cNvPr>
          <p:cNvSpPr>
            <a:spLocks noChangeArrowheads="1"/>
          </p:cNvSpPr>
          <p:nvPr/>
        </p:nvSpPr>
        <p:spPr bwMode="auto">
          <a:xfrm>
            <a:off x="180000" y="180000"/>
            <a:ext cx="8792308" cy="553428"/>
          </a:xfrm>
          <a:prstGeom prst="rect">
            <a:avLst/>
          </a:prstGeom>
          <a:noFill/>
          <a:ln>
            <a:noFill/>
          </a:ln>
        </p:spPr>
        <p:txBody>
          <a:bodyPr wrap="square" lIns="60395" tIns="30198" rIns="60395" bIns="30198" anchor="ctr">
            <a:spAutoFit/>
          </a:bodyPr>
          <a:lstStyle>
            <a:lvl1pPr marL="354013" indent="-354013"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332185" indent="-332185">
              <a:buNone/>
            </a:pPr>
            <a:r>
              <a:rPr lang="ja-JP" altLang="en-US" dirty="0">
                <a:latin typeface="HGｺﾞｼｯｸE" panose="020B0909000000000000" pitchFamily="49" charset="-128"/>
                <a:ea typeface="HGｺﾞｼｯｸE" panose="020B0909000000000000" pitchFamily="49" charset="-128"/>
              </a:rPr>
              <a:t>４　学習評価の基本的な考え方　</a:t>
            </a:r>
            <a:endParaRPr lang="en-US" altLang="ja-JP" dirty="0">
              <a:solidFill>
                <a:prstClr val="black"/>
              </a:solidFill>
              <a:latin typeface="HGｺﾞｼｯｸE" panose="020B0909000000000000" pitchFamily="49" charset="-128"/>
              <a:ea typeface="HGｺﾞｼｯｸE" panose="020B0909000000000000" pitchFamily="49" charset="-128"/>
            </a:endParaRPr>
          </a:p>
        </p:txBody>
      </p:sp>
      <p:sp>
        <p:nvSpPr>
          <p:cNvPr id="10" name="スライド番号プレースホルダー 3">
            <a:extLst>
              <a:ext uri="{FF2B5EF4-FFF2-40B4-BE49-F238E27FC236}">
                <a16:creationId xmlns:a16="http://schemas.microsoft.com/office/drawing/2014/main" id="{BB5976F3-4577-D2B4-139E-447E7894C578}"/>
              </a:ext>
            </a:extLst>
          </p:cNvPr>
          <p:cNvSpPr txBox="1">
            <a:spLocks/>
          </p:cNvSpPr>
          <p:nvPr/>
        </p:nvSpPr>
        <p:spPr>
          <a:xfrm>
            <a:off x="6915150" y="634435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ＭＳ ゴシック" panose="020B0609070205080204" pitchFamily="49" charset="-128"/>
                <a:ea typeface="ＭＳ ゴシック" panose="020B0609070205080204" pitchFamily="49" charset="-128"/>
              </a:rPr>
              <a:t>７</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7721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コンテンツ プレースホルダー 4">
            <a:extLst>
              <a:ext uri="{FF2B5EF4-FFF2-40B4-BE49-F238E27FC236}">
                <a16:creationId xmlns:a16="http://schemas.microsoft.com/office/drawing/2014/main" id="{EBAB20CD-414B-6025-AE9C-028FCC6AAFFC}"/>
              </a:ext>
            </a:extLst>
          </p:cNvPr>
          <p:cNvGraphicFramePr>
            <a:graphicFrameLocks noGrp="1"/>
          </p:cNvGraphicFramePr>
          <p:nvPr>
            <p:ph idx="1"/>
            <p:extLst>
              <p:ext uri="{D42A27DB-BD31-4B8C-83A1-F6EECF244321}">
                <p14:modId xmlns:p14="http://schemas.microsoft.com/office/powerpoint/2010/main" val="1196372368"/>
              </p:ext>
            </p:extLst>
          </p:nvPr>
        </p:nvGraphicFramePr>
        <p:xfrm>
          <a:off x="349625" y="1183341"/>
          <a:ext cx="8413375" cy="5280522"/>
        </p:xfrm>
        <a:graphic>
          <a:graphicData uri="http://schemas.openxmlformats.org/drawingml/2006/table">
            <a:tbl>
              <a:tblPr firstRow="1" bandRow="1">
                <a:tableStyleId>{5940675A-B579-460E-94D1-54222C63F5DA}</a:tableStyleId>
              </a:tblPr>
              <a:tblGrid>
                <a:gridCol w="561027">
                  <a:extLst>
                    <a:ext uri="{9D8B030D-6E8A-4147-A177-3AD203B41FA5}">
                      <a16:colId xmlns:a16="http://schemas.microsoft.com/office/drawing/2014/main" val="2945190164"/>
                    </a:ext>
                  </a:extLst>
                </a:gridCol>
                <a:gridCol w="2175448">
                  <a:extLst>
                    <a:ext uri="{9D8B030D-6E8A-4147-A177-3AD203B41FA5}">
                      <a16:colId xmlns:a16="http://schemas.microsoft.com/office/drawing/2014/main" val="4234144449"/>
                    </a:ext>
                  </a:extLst>
                </a:gridCol>
                <a:gridCol w="3949700">
                  <a:extLst>
                    <a:ext uri="{9D8B030D-6E8A-4147-A177-3AD203B41FA5}">
                      <a16:colId xmlns:a16="http://schemas.microsoft.com/office/drawing/2014/main" val="3387085520"/>
                    </a:ext>
                  </a:extLst>
                </a:gridCol>
                <a:gridCol w="564774">
                  <a:extLst>
                    <a:ext uri="{9D8B030D-6E8A-4147-A177-3AD203B41FA5}">
                      <a16:colId xmlns:a16="http://schemas.microsoft.com/office/drawing/2014/main" val="1436230577"/>
                    </a:ext>
                  </a:extLst>
                </a:gridCol>
                <a:gridCol w="581213">
                  <a:extLst>
                    <a:ext uri="{9D8B030D-6E8A-4147-A177-3AD203B41FA5}">
                      <a16:colId xmlns:a16="http://schemas.microsoft.com/office/drawing/2014/main" val="472392607"/>
                    </a:ext>
                  </a:extLst>
                </a:gridCol>
                <a:gridCol w="581213">
                  <a:extLst>
                    <a:ext uri="{9D8B030D-6E8A-4147-A177-3AD203B41FA5}">
                      <a16:colId xmlns:a16="http://schemas.microsoft.com/office/drawing/2014/main" val="2358731475"/>
                    </a:ext>
                  </a:extLst>
                </a:gridCol>
              </a:tblGrid>
              <a:tr h="470170">
                <a:tc rowSpan="2">
                  <a:txBody>
                    <a:bodyPr/>
                    <a:lstStyle/>
                    <a:p>
                      <a:pPr algn="ctr"/>
                      <a:r>
                        <a:rPr kumimoji="1" lang="ja-JP" altLang="en-US" sz="1800" b="0" dirty="0">
                          <a:latin typeface="ＭＳ ゴシック" panose="020B0609070205080204" pitchFamily="49" charset="-128"/>
                          <a:ea typeface="ＭＳ ゴシック" panose="020B0609070205080204" pitchFamily="49" charset="-128"/>
                        </a:rPr>
                        <a:t>時</a:t>
                      </a:r>
                      <a:endParaRPr kumimoji="1" lang="en-US" altLang="ja-JP" sz="1800" b="0" dirty="0">
                        <a:latin typeface="ＭＳ ゴシック" panose="020B0609070205080204" pitchFamily="49" charset="-128"/>
                        <a:ea typeface="ＭＳ ゴシック" panose="020B0609070205080204" pitchFamily="49" charset="-128"/>
                      </a:endParaRPr>
                    </a:p>
                  </a:txBody>
                  <a:tcPr marL="0" marR="0" anchor="ctr">
                    <a:solidFill>
                      <a:schemeClr val="accent1">
                        <a:lumMod val="40000"/>
                        <a:lumOff val="60000"/>
                      </a:schemeClr>
                    </a:solidFill>
                  </a:tcPr>
                </a:tc>
                <a:tc rowSpan="2">
                  <a:txBody>
                    <a:bodyPr/>
                    <a:lstStyle/>
                    <a:p>
                      <a:pPr algn="ctr"/>
                      <a:r>
                        <a:rPr kumimoji="1" lang="ja-JP" altLang="en-US" sz="1800" b="0" dirty="0">
                          <a:latin typeface="ＭＳ ゴシック" panose="020B0609070205080204" pitchFamily="49" charset="-128"/>
                          <a:ea typeface="ＭＳ ゴシック" panose="020B0609070205080204" pitchFamily="49" charset="-128"/>
                        </a:rPr>
                        <a:t>主な学習活動</a:t>
                      </a:r>
                    </a:p>
                  </a:txBody>
                  <a:tcPr anchor="ctr">
                    <a:solidFill>
                      <a:schemeClr val="accent1">
                        <a:lumMod val="40000"/>
                        <a:lumOff val="60000"/>
                      </a:schemeClr>
                    </a:solidFill>
                  </a:tcPr>
                </a:tc>
                <a:tc rowSpan="2">
                  <a:txBody>
                    <a:bodyPr/>
                    <a:lstStyle/>
                    <a:p>
                      <a:pPr algn="ctr"/>
                      <a:r>
                        <a:rPr kumimoji="1" lang="ja-JP" altLang="en-US" sz="1800" b="0" dirty="0">
                          <a:latin typeface="ＭＳ ゴシック" panose="020B0609070205080204" pitchFamily="49" charset="-128"/>
                          <a:ea typeface="ＭＳ ゴシック" panose="020B0609070205080204" pitchFamily="49" charset="-128"/>
                        </a:rPr>
                        <a:t>目　標</a:t>
                      </a:r>
                    </a:p>
                  </a:txBody>
                  <a:tcPr anchor="ctr">
                    <a:solidFill>
                      <a:schemeClr val="accent1">
                        <a:lumMod val="40000"/>
                        <a:lumOff val="60000"/>
                      </a:schemeClr>
                    </a:solidFill>
                  </a:tcPr>
                </a:tc>
                <a:tc gridSpan="3">
                  <a:txBody>
                    <a:bodyPr/>
                    <a:lstStyle/>
                    <a:p>
                      <a:pPr algn="ctr"/>
                      <a:r>
                        <a:rPr kumimoji="1" lang="ja-JP" altLang="en-US" sz="1800" b="0" dirty="0">
                          <a:latin typeface="ＭＳ ゴシック" panose="020B0609070205080204" pitchFamily="49" charset="-128"/>
                          <a:ea typeface="ＭＳ ゴシック" panose="020B0609070205080204" pitchFamily="49" charset="-128"/>
                        </a:rPr>
                        <a:t>評価の観点</a:t>
                      </a:r>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3420306834"/>
                  </a:ext>
                </a:extLst>
              </a:tr>
              <a:tr h="34194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800" b="0" dirty="0">
                          <a:latin typeface="ＭＳ ゴシック" panose="020B0609070205080204" pitchFamily="49" charset="-128"/>
                          <a:ea typeface="ＭＳ ゴシック" panose="020B0609070205080204" pitchFamily="49" charset="-128"/>
                        </a:rPr>
                        <a:t>知</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r>
                        <a:rPr kumimoji="1" lang="ja-JP" altLang="en-US" sz="1800" b="0" dirty="0">
                          <a:latin typeface="ＭＳ ゴシック" panose="020B0609070205080204" pitchFamily="49" charset="-128"/>
                          <a:ea typeface="ＭＳ ゴシック" panose="020B0609070205080204" pitchFamily="49" charset="-128"/>
                        </a:rPr>
                        <a:t>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r>
                        <a:rPr kumimoji="1" lang="ja-JP" altLang="en-US" sz="1800" b="0" dirty="0">
                          <a:latin typeface="ＭＳ ゴシック" panose="020B0609070205080204" pitchFamily="49" charset="-128"/>
                          <a:ea typeface="ＭＳ ゴシック" panose="020B0609070205080204" pitchFamily="49" charset="-128"/>
                        </a:rPr>
                        <a:t>主</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143945768"/>
                  </a:ext>
                </a:extLst>
              </a:tr>
              <a:tr h="473374">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１</a:t>
                      </a:r>
                      <a:endParaRPr kumimoji="1" lang="en-US" altLang="ja-JP" sz="1600" dirty="0">
                        <a:latin typeface="ＭＳ ゴシック" panose="020B0609070205080204" pitchFamily="49" charset="-128"/>
                        <a:ea typeface="ＭＳ ゴシック" panose="020B0609070205080204" pitchFamily="49" charset="-128"/>
                      </a:endParaRPr>
                    </a:p>
                  </a:txBody>
                  <a:tcPr anchor="ctr">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脚のステップや腕の振り付けの練習</a:t>
                      </a:r>
                    </a:p>
                  </a:txBody>
                  <a:tcPr anchor="ctr"/>
                </a:tc>
                <a:tc>
                  <a:txBody>
                    <a:bodyPr/>
                    <a:lstStyle/>
                    <a:p>
                      <a:r>
                        <a:rPr kumimoji="1" lang="ja-JP" altLang="en-US" sz="1400" dirty="0">
                          <a:latin typeface="ＭＳ ゴシック" panose="020B0609070205080204" pitchFamily="49" charset="-128"/>
                          <a:ea typeface="ＭＳ ゴシック" panose="020B0609070205080204" pitchFamily="49" charset="-128"/>
                        </a:rPr>
                        <a:t>脚のステップや腕の振り付けが分かり、踊ることができる。</a:t>
                      </a:r>
                    </a:p>
                  </a:txBody>
                  <a:tcPr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a:t>
                      </a:r>
                    </a:p>
                  </a:txBody>
                  <a:tcPr anchor="ctr">
                    <a:lnR w="12700" cap="flat" cmpd="sng" algn="ctr">
                      <a:solidFill>
                        <a:schemeClr val="tx1"/>
                      </a:solidFill>
                      <a:prstDash val="solid"/>
                      <a:round/>
                      <a:headEnd type="none" w="med" len="med"/>
                      <a:tailEnd type="none" w="med" len="med"/>
                    </a:lnR>
                  </a:tcPr>
                </a:tc>
                <a:tc>
                  <a:txBody>
                    <a:bodyPr/>
                    <a:lstStyle/>
                    <a:p>
                      <a:endParaRPr lang="ja-JP" altLang="en-US" sz="1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ja-JP" altLang="en-US" sz="1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01363801"/>
                  </a:ext>
                </a:extLst>
              </a:tr>
              <a:tr h="473374">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２</a:t>
                      </a:r>
                      <a:endParaRPr kumimoji="1" lang="en-US" altLang="ja-JP" sz="16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踊る曲、ステップや振り付けの選択、決定</a:t>
                      </a: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400" dirty="0">
                          <a:latin typeface="ＭＳ ゴシック" panose="020B0609070205080204" pitchFamily="49" charset="-128"/>
                          <a:ea typeface="ＭＳ ゴシック" panose="020B0609070205080204" pitchFamily="49" charset="-128"/>
                        </a:rPr>
                        <a:t>踊る振り付けの選択や決定で、考え</a:t>
                      </a:r>
                      <a:r>
                        <a:rPr kumimoji="1" lang="ja-JP" altLang="en-US" sz="1400" dirty="0" smtClean="0">
                          <a:latin typeface="ＭＳ ゴシック" panose="020B0609070205080204" pitchFamily="49" charset="-128"/>
                          <a:ea typeface="ＭＳ ゴシック" panose="020B0609070205080204" pitchFamily="49" charset="-128"/>
                        </a:rPr>
                        <a:t>を持ち、</a:t>
                      </a:r>
                      <a:r>
                        <a:rPr kumimoji="1" lang="ja-JP" altLang="en-US" sz="1400" dirty="0">
                          <a:latin typeface="ＭＳ ゴシック" panose="020B0609070205080204" pitchFamily="49" charset="-128"/>
                          <a:ea typeface="ＭＳ ゴシック" panose="020B0609070205080204" pitchFamily="49" charset="-128"/>
                        </a:rPr>
                        <a:t>意見を言う。</a:t>
                      </a:r>
                      <a:endParaRPr kumimoji="1" lang="en-US" altLang="ja-JP" sz="14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tcPr>
                </a:tc>
                <a:tc rowSpan="3">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tcPr>
                </a:tc>
                <a:tc rowSpan="3">
                  <a:txBody>
                    <a:bodyPr/>
                    <a:lstStyle/>
                    <a:p>
                      <a:pPr algn="ctr"/>
                      <a:r>
                        <a:rPr kumimoji="1" lang="ja-JP" altLang="en-US" sz="1400" dirty="0">
                          <a:latin typeface="ＭＳ ゴシック" panose="020B0609070205080204" pitchFamily="49" charset="-128"/>
                          <a:ea typeface="ＭＳ ゴシック" panose="020B0609070205080204" pitchFamily="49" charset="-128"/>
                        </a:rPr>
                        <a:t>○</a:t>
                      </a:r>
                    </a:p>
                  </a:txBody>
                  <a:tcPr anchor="ctr">
                    <a:lnB w="12700" cap="flat" cmpd="sng" algn="ctr">
                      <a:solidFill>
                        <a:schemeClr val="tx1"/>
                      </a:solidFill>
                      <a:prstDash val="solid"/>
                      <a:round/>
                      <a:headEnd type="none" w="med" len="med"/>
                      <a:tailEnd type="none" w="med" len="med"/>
                    </a:lnB>
                  </a:tcPr>
                </a:tc>
                <a:tc rowSpan="3">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0531764"/>
                  </a:ext>
                </a:extLst>
              </a:tr>
              <a:tr h="361772">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３</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振り付けの練習①</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振り付けの出来映えや変更点などについて考え</a:t>
                      </a:r>
                      <a:r>
                        <a:rPr kumimoji="1" lang="ja-JP" altLang="en-US" sz="1400" dirty="0" smtClean="0">
                          <a:latin typeface="ＭＳ ゴシック" panose="020B0609070205080204" pitchFamily="49" charset="-128"/>
                          <a:ea typeface="ＭＳ ゴシック" panose="020B0609070205080204" pitchFamily="49" charset="-128"/>
                        </a:rPr>
                        <a:t>を持ち、</a:t>
                      </a:r>
                      <a:r>
                        <a:rPr kumimoji="1" lang="ja-JP" altLang="en-US" sz="1400" dirty="0">
                          <a:latin typeface="ＭＳ ゴシック" panose="020B0609070205080204" pitchFamily="49" charset="-128"/>
                          <a:ea typeface="ＭＳ ゴシック" panose="020B0609070205080204" pitchFamily="49" charset="-128"/>
                        </a:rPr>
                        <a:t>意見を言う。</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406074332"/>
                  </a:ext>
                </a:extLst>
              </a:tr>
              <a:tr h="361772">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４</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振り付けの練習②</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11399514"/>
                  </a:ext>
                </a:extLst>
              </a:tr>
              <a:tr h="473374">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５</a:t>
                      </a:r>
                    </a:p>
                  </a:txBody>
                  <a:tcPr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振り付けの確認</a:t>
                      </a:r>
                    </a:p>
                  </a:txBody>
                  <a:tcPr anchor="ctr">
                    <a:lnT w="12700" cap="flat" cmpd="sng" algn="ctr">
                      <a:solidFill>
                        <a:schemeClr val="tx1"/>
                      </a:solidFill>
                      <a:prstDash val="solid"/>
                      <a:round/>
                      <a:headEnd type="none" w="med" len="med"/>
                      <a:tailEnd type="none" w="med" len="med"/>
                    </a:lnT>
                  </a:tcPr>
                </a:tc>
                <a:tc>
                  <a:txBody>
                    <a:bodyPr/>
                    <a:lstStyle/>
                    <a:p>
                      <a:r>
                        <a:rPr kumimoji="1" lang="ja-JP" altLang="en-US" sz="1400" dirty="0">
                          <a:latin typeface="ＭＳ ゴシック" panose="020B0609070205080204" pitchFamily="49" charset="-128"/>
                          <a:ea typeface="ＭＳ ゴシック" panose="020B0609070205080204" pitchFamily="49" charset="-128"/>
                        </a:rPr>
                        <a:t>脚のステップや腕の振り付けを決めたとおりに踊ることができる。</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a:t>
                      </a:r>
                    </a:p>
                  </a:txBody>
                  <a:tcPr anchor="ctr">
                    <a:lnT w="12700" cap="flat" cmpd="sng" algn="ctr">
                      <a:solidFill>
                        <a:schemeClr val="tx1"/>
                      </a:solidFill>
                      <a:prstDash val="solid"/>
                      <a:round/>
                      <a:headEnd type="none" w="med" len="med"/>
                      <a:tailEnd type="none" w="med" len="med"/>
                    </a:lnT>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23158162"/>
                  </a:ext>
                </a:extLst>
              </a:tr>
              <a:tr h="460438">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６</a:t>
                      </a:r>
                      <a:endParaRPr kumimoji="1" lang="en-US" altLang="ja-JP" sz="16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コンテスト①</a:t>
                      </a: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400" dirty="0">
                          <a:latin typeface="ＭＳ ゴシック" panose="020B0609070205080204" pitchFamily="49" charset="-128"/>
                          <a:ea typeface="ＭＳ ゴシック" panose="020B0609070205080204" pitchFamily="49" charset="-128"/>
                        </a:rPr>
                        <a:t>発表を見て、感想を言う。</a:t>
                      </a:r>
                    </a:p>
                  </a:txBody>
                  <a:tcPr anchor="ctr">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026545"/>
                  </a:ext>
                </a:extLst>
              </a:tr>
              <a:tr h="473374">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７</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振り付けの変更、改善</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ＭＳ ゴシック" panose="020B0609070205080204" pitchFamily="49" charset="-128"/>
                          <a:ea typeface="ＭＳ ゴシック" panose="020B0609070205080204" pitchFamily="49" charset="-128"/>
                        </a:rPr>
                        <a:t>コンテストを振り返り、振り付けの変更、改善に考え</a:t>
                      </a:r>
                      <a:r>
                        <a:rPr kumimoji="1" lang="ja-JP" altLang="en-US" sz="1400" dirty="0" smtClean="0">
                          <a:latin typeface="ＭＳ ゴシック" panose="020B0609070205080204" pitchFamily="49" charset="-128"/>
                          <a:ea typeface="ＭＳ ゴシック" panose="020B0609070205080204" pitchFamily="49" charset="-128"/>
                        </a:rPr>
                        <a:t>を持ち、</a:t>
                      </a:r>
                      <a:r>
                        <a:rPr kumimoji="1" lang="ja-JP" altLang="en-US" sz="1400" dirty="0">
                          <a:latin typeface="ＭＳ ゴシック" panose="020B0609070205080204" pitchFamily="49" charset="-128"/>
                          <a:ea typeface="ＭＳ ゴシック" panose="020B0609070205080204" pitchFamily="49" charset="-128"/>
                        </a:rPr>
                        <a:t>意見を言う。</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1307060"/>
                  </a:ext>
                </a:extLst>
              </a:tr>
              <a:tr h="361772">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８</a:t>
                      </a:r>
                    </a:p>
                  </a:txBody>
                  <a:tcPr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r>
                        <a:rPr kumimoji="1" lang="ja-JP" altLang="en-US" sz="1400" dirty="0">
                          <a:latin typeface="ＭＳ ゴシック" panose="020B0609070205080204" pitchFamily="49" charset="-128"/>
                          <a:ea typeface="ＭＳ ゴシック" panose="020B0609070205080204" pitchFamily="49" charset="-128"/>
                        </a:rPr>
                        <a:t>振り付けの練習③</a:t>
                      </a:r>
                    </a:p>
                  </a:txBody>
                  <a:tcPr anchor="ctr">
                    <a:lnT w="12700" cap="flat" cmpd="sng" algn="ctr">
                      <a:solidFill>
                        <a:schemeClr val="tx1"/>
                      </a:solidFill>
                      <a:prstDash val="solid"/>
                      <a:round/>
                      <a:headEnd type="none" w="med" len="med"/>
                      <a:tailEnd type="none" w="med" len="med"/>
                    </a:lnT>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脚のステップや腕の振り付けを決めたとおりに踊ることができる。</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85076750"/>
                  </a:ext>
                </a:extLst>
              </a:tr>
              <a:tr h="361772">
                <a:tc>
                  <a:txBody>
                    <a:bodyPr/>
                    <a:lstStyle/>
                    <a:p>
                      <a:pPr algn="ctr"/>
                      <a:r>
                        <a:rPr kumimoji="1" lang="ja-JP" altLang="en-US" sz="1600" dirty="0">
                          <a:latin typeface="ＭＳ ゴシック" panose="020B0609070205080204" pitchFamily="49" charset="-128"/>
                          <a:ea typeface="ＭＳ ゴシック" panose="020B0609070205080204" pitchFamily="49" charset="-128"/>
                        </a:rPr>
                        <a:t>９</a:t>
                      </a:r>
                      <a:endParaRPr kumimoji="1" lang="en-US" altLang="ja-JP" sz="16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振り付けの練習④</a:t>
                      </a:r>
                    </a:p>
                  </a:txBody>
                  <a:tcPr anchor="ctr">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r>
                        <a:rPr kumimoji="1" lang="ja-JP" altLang="en-US" sz="1400" dirty="0">
                          <a:latin typeface="ＭＳ ゴシック" panose="020B0609070205080204" pitchFamily="49" charset="-128"/>
                          <a:ea typeface="ＭＳ ゴシック" panose="020B0609070205080204" pitchFamily="49" charset="-128"/>
                        </a:rPr>
                        <a:t>○</a:t>
                      </a:r>
                      <a:endParaRPr kumimoji="1" lang="ja-JP" altLang="en-US" dirty="0"/>
                    </a:p>
                  </a:txBody>
                  <a:tcPr anchor="ctr">
                    <a:lnB w="12700" cap="flat" cmpd="sng" algn="ctr">
                      <a:solidFill>
                        <a:schemeClr val="tx1"/>
                      </a:solidFill>
                      <a:prstDash val="solid"/>
                      <a:round/>
                      <a:headEnd type="none" w="med" len="med"/>
                      <a:tailEnd type="none" w="med" len="med"/>
                    </a:lnB>
                  </a:tcPr>
                </a:tc>
                <a:tc>
                  <a:txBody>
                    <a:bodyPr/>
                    <a:lstStyle/>
                    <a:p>
                      <a:endParaRPr kumimoji="1" lang="ja-JP" altLang="en-US"/>
                    </a:p>
                  </a:txBody>
                  <a:tcPr anchor="ctr">
                    <a:lnB w="12700" cap="flat" cmpd="sng" algn="ctr">
                      <a:solidFill>
                        <a:schemeClr val="tx1"/>
                      </a:solidFill>
                      <a:prstDash val="solid"/>
                      <a:round/>
                      <a:headEnd type="none" w="med" len="med"/>
                      <a:tailEnd type="none" w="med" len="med"/>
                    </a:lnB>
                  </a:tcPr>
                </a:tc>
                <a:tc>
                  <a:txBody>
                    <a:bodyPr/>
                    <a:lstStyle/>
                    <a:p>
                      <a:endParaRPr kumimoji="1" lang="ja-JP" altLang="en-US"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3040426"/>
                  </a:ext>
                </a:extLst>
              </a:tr>
              <a:tr h="460438">
                <a:tc>
                  <a:txBody>
                    <a:bodyPr/>
                    <a:lstStyle/>
                    <a:p>
                      <a:pPr algn="ctr"/>
                      <a:r>
                        <a:rPr kumimoji="1" lang="en-US" altLang="ja-JP" sz="1600" dirty="0">
                          <a:latin typeface="ＭＳ ゴシック" panose="020B0609070205080204" pitchFamily="49" charset="-128"/>
                          <a:ea typeface="ＭＳ ゴシック" panose="020B0609070205080204" pitchFamily="49" charset="-128"/>
                        </a:rPr>
                        <a:t>10</a:t>
                      </a:r>
                      <a:endParaRPr kumimoji="1" lang="ja-JP" altLang="en-US" sz="16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コンテスト②</a:t>
                      </a:r>
                    </a:p>
                  </a:txBody>
                  <a:tcPr anchor="ctr">
                    <a:lnT w="12700" cap="flat" cmpd="sng" algn="ctr">
                      <a:solidFill>
                        <a:schemeClr val="tx1"/>
                      </a:solidFill>
                      <a:prstDash val="solid"/>
                      <a:round/>
                      <a:headEnd type="none" w="med" len="med"/>
                      <a:tailEnd type="none" w="med" len="med"/>
                    </a:lnT>
                  </a:tcPr>
                </a:tc>
                <a:tc>
                  <a:txBody>
                    <a:bodyPr/>
                    <a:lstStyle/>
                    <a:p>
                      <a:r>
                        <a:rPr kumimoji="1" lang="ja-JP" altLang="en-US" sz="1400" dirty="0">
                          <a:latin typeface="ＭＳ ゴシック" panose="020B0609070205080204" pitchFamily="49" charset="-128"/>
                          <a:ea typeface="ＭＳ ゴシック" panose="020B0609070205080204" pitchFamily="49" charset="-128"/>
                        </a:rPr>
                        <a:t>発表を見て、感想を言う。</a:t>
                      </a:r>
                    </a:p>
                  </a:txBody>
                  <a:tcPr anchor="ctr">
                    <a:lnT w="12700" cap="flat" cmpd="sng" algn="ctr">
                      <a:solidFill>
                        <a:schemeClr val="tx1"/>
                      </a:solidFill>
                      <a:prstDash val="solid"/>
                      <a:round/>
                      <a:headEnd type="none" w="med" len="med"/>
                      <a:tailEnd type="none" w="med" len="med"/>
                    </a:lnT>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tc>
                  <a:txBody>
                    <a:bodyPr/>
                    <a:lstStyle/>
                    <a:p>
                      <a:pPr algn="ctr"/>
                      <a:endParaRPr kumimoji="1" lang="ja-JP" altLang="en-US" sz="14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10656917"/>
                  </a:ext>
                </a:extLst>
              </a:tr>
            </a:tbl>
          </a:graphicData>
        </a:graphic>
      </p:graphicFrame>
      <p:sp>
        <p:nvSpPr>
          <p:cNvPr id="9" name="テキスト ボックス 8">
            <a:extLst>
              <a:ext uri="{FF2B5EF4-FFF2-40B4-BE49-F238E27FC236}">
                <a16:creationId xmlns:a16="http://schemas.microsoft.com/office/drawing/2014/main" id="{06356E89-C809-7B9E-CC9F-C57CC8F80871}"/>
              </a:ext>
            </a:extLst>
          </p:cNvPr>
          <p:cNvSpPr txBox="1"/>
          <p:nvPr/>
        </p:nvSpPr>
        <p:spPr>
          <a:xfrm>
            <a:off x="-3393" y="7358"/>
            <a:ext cx="9147393" cy="503121"/>
          </a:xfrm>
          <a:prstGeom prst="rect">
            <a:avLst/>
          </a:prstGeom>
          <a:solidFill>
            <a:schemeClr val="bg1">
              <a:lumMod val="85000"/>
            </a:schemeClr>
          </a:solidFill>
          <a:ln>
            <a:noFill/>
          </a:ln>
        </p:spPr>
        <p:txBody>
          <a:bodyPr wrap="square" rtlCol="0" anchor="ctr">
            <a:noAutofit/>
          </a:bodyPr>
          <a:lstStyle/>
          <a:p>
            <a:r>
              <a:rPr lang="ja-JP" altLang="en-US" sz="2400" spc="-300" dirty="0">
                <a:solidFill>
                  <a:schemeClr val="bg1"/>
                </a:solidFill>
                <a:latin typeface="HGｺﾞｼｯｸE" panose="020B0909000000000000" pitchFamily="49" charset="-128"/>
                <a:ea typeface="HGｺﾞｼｯｸE" panose="020B0909000000000000" pitchFamily="49" charset="-128"/>
              </a:rPr>
              <a:t>　</a:t>
            </a:r>
            <a:r>
              <a:rPr lang="ja-JP" altLang="en-US" sz="2400" spc="-300" dirty="0">
                <a:latin typeface="ＭＳ ゴシック" panose="020B0609070205080204" pitchFamily="49" charset="-128"/>
                <a:ea typeface="ＭＳ ゴシック" panose="020B0609070205080204" pitchFamily="49" charset="-128"/>
              </a:rPr>
              <a:t>例：単元の７時間目の評価規準</a:t>
            </a:r>
          </a:p>
        </p:txBody>
      </p:sp>
      <p:sp>
        <p:nvSpPr>
          <p:cNvPr id="8" name="角丸四角形 7"/>
          <p:cNvSpPr/>
          <p:nvPr/>
        </p:nvSpPr>
        <p:spPr>
          <a:xfrm>
            <a:off x="349624" y="4798186"/>
            <a:ext cx="7826187" cy="452369"/>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7583253" y="1675611"/>
            <a:ext cx="592558" cy="3574943"/>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FF4A00AD-10F4-F440-94A3-8F208EEEC912}"/>
              </a:ext>
            </a:extLst>
          </p:cNvPr>
          <p:cNvSpPr txBox="1"/>
          <p:nvPr/>
        </p:nvSpPr>
        <p:spPr>
          <a:xfrm>
            <a:off x="339539" y="627231"/>
            <a:ext cx="6330202" cy="576000"/>
          </a:xfrm>
          <a:prstGeom prst="rect">
            <a:avLst/>
          </a:prstGeom>
          <a:noFill/>
          <a:ln>
            <a:noFill/>
          </a:ln>
        </p:spPr>
        <p:txBody>
          <a:bodyPr wrap="square" rtlCol="0" anchor="ctr">
            <a:noAutofit/>
          </a:bodyPr>
          <a:lstStyle/>
          <a:p>
            <a:r>
              <a:rPr lang="ja-JP" altLang="en-US" dirty="0">
                <a:latin typeface="ＭＳ ゴシック" panose="020B0609070205080204" pitchFamily="49" charset="-128"/>
                <a:ea typeface="ＭＳ ゴシック" panose="020B0609070205080204" pitchFamily="49" charset="-128"/>
              </a:rPr>
              <a:t>中学部 保健体育科　「ダンス」の単元の指導計画</a:t>
            </a:r>
          </a:p>
        </p:txBody>
      </p:sp>
      <p:sp>
        <p:nvSpPr>
          <p:cNvPr id="13" name="スライド番号プレースホルダー 3">
            <a:extLst>
              <a:ext uri="{FF2B5EF4-FFF2-40B4-BE49-F238E27FC236}">
                <a16:creationId xmlns:a16="http://schemas.microsoft.com/office/drawing/2014/main" id="{BB5976F3-4577-D2B4-139E-447E7894C578}"/>
              </a:ext>
            </a:extLst>
          </p:cNvPr>
          <p:cNvSpPr txBox="1">
            <a:spLocks/>
          </p:cNvSpPr>
          <p:nvPr/>
        </p:nvSpPr>
        <p:spPr>
          <a:xfrm>
            <a:off x="6915150" y="639007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ＭＳ ゴシック" panose="020B0609070205080204" pitchFamily="49" charset="-128"/>
                <a:ea typeface="ＭＳ ゴシック" panose="020B0609070205080204" pitchFamily="49" charset="-128"/>
              </a:rPr>
              <a:t>８</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9080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19">
            <a:extLst>
              <a:ext uri="{FF2B5EF4-FFF2-40B4-BE49-F238E27FC236}">
                <a16:creationId xmlns:a16="http://schemas.microsoft.com/office/drawing/2014/main" id="{6B79715D-E706-E89C-DF43-DD5767DF5D0D}"/>
              </a:ext>
            </a:extLst>
          </p:cNvPr>
          <p:cNvSpPr>
            <a:spLocks noChangeArrowheads="1"/>
          </p:cNvSpPr>
          <p:nvPr/>
        </p:nvSpPr>
        <p:spPr bwMode="auto">
          <a:xfrm>
            <a:off x="781386" y="796388"/>
            <a:ext cx="8096609" cy="491873"/>
          </a:xfrm>
          <a:prstGeom prst="rect">
            <a:avLst/>
          </a:prstGeom>
          <a:noFill/>
          <a:ln>
            <a:noFill/>
          </a:ln>
        </p:spPr>
        <p:txBody>
          <a:bodyPr wrap="square" lIns="60395" tIns="30198" rIns="60395" bIns="30198" anchor="ctr">
            <a:spAutoFit/>
          </a:bodyPr>
          <a:lstStyle>
            <a:lvl1pPr marL="354013" indent="-354013"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332185" indent="-332185">
              <a:buNone/>
            </a:pPr>
            <a:r>
              <a:rPr lang="ja-JP" altLang="en-US" sz="2800" dirty="0">
                <a:solidFill>
                  <a:prstClr val="black"/>
                </a:solidFill>
                <a:latin typeface="HGｺﾞｼｯｸE" panose="020B0909000000000000" pitchFamily="49" charset="-128"/>
                <a:ea typeface="HGｺﾞｼｯｸE" panose="020B0909000000000000" pitchFamily="49" charset="-128"/>
              </a:rPr>
              <a:t>　</a:t>
            </a:r>
            <a:endParaRPr lang="en-US" altLang="ja-JP" sz="2800" dirty="0">
              <a:solidFill>
                <a:prstClr val="black"/>
              </a:solidFill>
              <a:latin typeface="HGｺﾞｼｯｸE" panose="020B0909000000000000" pitchFamily="49" charset="-128"/>
              <a:ea typeface="HGｺﾞｼｯｸE" panose="020B0909000000000000" pitchFamily="49" charset="-128"/>
            </a:endParaRPr>
          </a:p>
        </p:txBody>
      </p:sp>
      <p:sp>
        <p:nvSpPr>
          <p:cNvPr id="10" name="テキスト ボックス 9"/>
          <p:cNvSpPr txBox="1"/>
          <p:nvPr/>
        </p:nvSpPr>
        <p:spPr bwMode="white">
          <a:xfrm>
            <a:off x="351691" y="561384"/>
            <a:ext cx="8720667" cy="400110"/>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normalizeH="0" noProof="0" dirty="0">
                <a:ln>
                  <a:noFill/>
                </a:ln>
                <a:solidFill>
                  <a:prstClr val="black"/>
                </a:solidFill>
                <a:effectLst/>
                <a:uLnTx/>
                <a:uFillTx/>
                <a:latin typeface="ＭＳ ゴシック" panose="020B0609070205080204" pitchFamily="49" charset="-128"/>
                <a:ea typeface="ＭＳ ゴシック" panose="020B0609070205080204" pitchFamily="49" charset="-128"/>
              </a:rPr>
              <a:t>中学部 保健体育科 「ダンス」の単元の目標及び評価規準</a:t>
            </a:r>
          </a:p>
        </p:txBody>
      </p:sp>
      <p:graphicFrame>
        <p:nvGraphicFramePr>
          <p:cNvPr id="11" name="表 6">
            <a:extLst>
              <a:ext uri="{FF2B5EF4-FFF2-40B4-BE49-F238E27FC236}">
                <a16:creationId xmlns:a16="http://schemas.microsoft.com/office/drawing/2014/main" id="{C9D0B424-64C9-485A-AF56-8476B5193A0B}"/>
              </a:ext>
            </a:extLst>
          </p:cNvPr>
          <p:cNvGraphicFramePr>
            <a:graphicFrameLocks noGrp="1"/>
          </p:cNvGraphicFramePr>
          <p:nvPr>
            <p:extLst>
              <p:ext uri="{D42A27DB-BD31-4B8C-83A1-F6EECF244321}">
                <p14:modId xmlns:p14="http://schemas.microsoft.com/office/powerpoint/2010/main" val="3379665462"/>
              </p:ext>
            </p:extLst>
          </p:nvPr>
        </p:nvGraphicFramePr>
        <p:xfrm>
          <a:off x="351691" y="990119"/>
          <a:ext cx="8526303" cy="2248970"/>
        </p:xfrm>
        <a:graphic>
          <a:graphicData uri="http://schemas.openxmlformats.org/drawingml/2006/table">
            <a:tbl>
              <a:tblPr firstRow="1" bandRow="1">
                <a:tableStyleId>{5C22544A-7EE6-4342-B048-85BDC9FD1C3A}</a:tableStyleId>
              </a:tblPr>
              <a:tblGrid>
                <a:gridCol w="2550005">
                  <a:extLst>
                    <a:ext uri="{9D8B030D-6E8A-4147-A177-3AD203B41FA5}">
                      <a16:colId xmlns:a16="http://schemas.microsoft.com/office/drawing/2014/main" val="942393576"/>
                    </a:ext>
                  </a:extLst>
                </a:gridCol>
                <a:gridCol w="2987040">
                  <a:extLst>
                    <a:ext uri="{9D8B030D-6E8A-4147-A177-3AD203B41FA5}">
                      <a16:colId xmlns:a16="http://schemas.microsoft.com/office/drawing/2014/main" val="2725692511"/>
                    </a:ext>
                  </a:extLst>
                </a:gridCol>
                <a:gridCol w="2989258">
                  <a:extLst>
                    <a:ext uri="{9D8B030D-6E8A-4147-A177-3AD203B41FA5}">
                      <a16:colId xmlns:a16="http://schemas.microsoft.com/office/drawing/2014/main" val="3198491493"/>
                    </a:ext>
                  </a:extLst>
                </a:gridCol>
              </a:tblGrid>
              <a:tr h="387957">
                <a:tc gridSpan="3">
                  <a:txBody>
                    <a:bodyPr/>
                    <a:lstStyle/>
                    <a:p>
                      <a:pPr algn="ctr"/>
                      <a:r>
                        <a:rPr kumimoji="1" lang="ja-JP" altLang="en-US" sz="1800" b="0" dirty="0">
                          <a:solidFill>
                            <a:schemeClr val="tx1"/>
                          </a:solidFill>
                          <a:latin typeface="ＭＳ ゴシック" panose="020B0609070205080204" pitchFamily="49" charset="-128"/>
                          <a:ea typeface="ＭＳ ゴシック" panose="020B0609070205080204" pitchFamily="49" charset="-128"/>
                        </a:rPr>
                        <a:t>単元の目標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347256092"/>
                  </a:ext>
                </a:extLst>
              </a:tr>
              <a:tr h="397973">
                <a:tc>
                  <a:txBody>
                    <a:bodyPr/>
                    <a:lstStyle/>
                    <a:p>
                      <a:pPr marL="216000" indent="-457200" algn="ctr"/>
                      <a:r>
                        <a:rPr kumimoji="1" lang="ja-JP" altLang="en-US" sz="1800" b="0" dirty="0">
                          <a:solidFill>
                            <a:schemeClr val="tx1"/>
                          </a:solidFill>
                          <a:latin typeface="ＭＳ ゴシック" panose="020B0609070205080204" pitchFamily="49" charset="-128"/>
                          <a:ea typeface="ＭＳ ゴシック" panose="020B0609070205080204" pitchFamily="49" charset="-128"/>
                        </a:rPr>
                        <a:t>知識及び技能</a:t>
                      </a:r>
                      <a:endParaRPr kumimoji="1" lang="en-US" altLang="ja-JP" sz="1800" b="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ctr"/>
                      <a:r>
                        <a:rPr kumimoji="1" lang="ja-JP" altLang="en-US" sz="1800" b="0" dirty="0">
                          <a:solidFill>
                            <a:schemeClr val="tx1"/>
                          </a:solidFill>
                          <a:latin typeface="ＭＳ ゴシック" panose="020B0609070205080204" pitchFamily="49" charset="-128"/>
                          <a:ea typeface="ＭＳ ゴシック" panose="020B0609070205080204" pitchFamily="49" charset="-128"/>
                        </a:rPr>
                        <a:t>思考力・判断力・表現力等</a:t>
                      </a:r>
                      <a:endParaRPr kumimoji="1" lang="en-US" altLang="ja-JP" sz="1800" b="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ctr"/>
                      <a:r>
                        <a:rPr kumimoji="1" lang="ja-JP" altLang="en-US" sz="1800" b="0" dirty="0">
                          <a:solidFill>
                            <a:schemeClr val="tx1"/>
                          </a:solidFill>
                          <a:latin typeface="ＭＳ ゴシック" panose="020B0609070205080204" pitchFamily="49" charset="-128"/>
                          <a:ea typeface="ＭＳ ゴシック" panose="020B0609070205080204" pitchFamily="49" charset="-128"/>
                        </a:rPr>
                        <a:t>学びに向かう力・人間性等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7915917"/>
                  </a:ext>
                </a:extLst>
              </a:tr>
              <a:tr h="1413482">
                <a:tc>
                  <a:txBody>
                    <a:bodyPr/>
                    <a:lstStyle/>
                    <a:p>
                      <a:pPr marL="216000" indent="-457200" algn="just"/>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・ダンスの行い方が分かり、ステップや振り付けを身に付ける。</a:t>
                      </a: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just"/>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800" spc="70" baseline="0" dirty="0">
                          <a:solidFill>
                            <a:schemeClr val="tx1"/>
                          </a:solidFill>
                          <a:latin typeface="HG丸ｺﾞｼｯｸM-PRO" panose="020F0600000000000000" pitchFamily="50" charset="-128"/>
                          <a:ea typeface="HG丸ｺﾞｼｯｸM-PRO" panose="020F0600000000000000" pitchFamily="50" charset="-128"/>
                        </a:rPr>
                        <a:t>ステップや振り付けの得意・不得意に気付き、ダンスの内容を考えたり工夫したりしたことを友達に伝える</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just"/>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・ダンスに進んで取り組み、友達の発表後に、次のダンスにつながる感想を伝える。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6998816"/>
                  </a:ext>
                </a:extLst>
              </a:tr>
            </a:tbl>
          </a:graphicData>
        </a:graphic>
      </p:graphicFrame>
      <p:sp>
        <p:nvSpPr>
          <p:cNvPr id="12" name="二等辺三角形 11">
            <a:extLst>
              <a:ext uri="{FF2B5EF4-FFF2-40B4-BE49-F238E27FC236}">
                <a16:creationId xmlns:a16="http://schemas.microsoft.com/office/drawing/2014/main" id="{5C38FBB2-5617-4DA1-9921-EE1338AAD373}"/>
              </a:ext>
            </a:extLst>
          </p:cNvPr>
          <p:cNvSpPr/>
          <p:nvPr/>
        </p:nvSpPr>
        <p:spPr>
          <a:xfrm flipV="1">
            <a:off x="3876842" y="3308604"/>
            <a:ext cx="1476000" cy="144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aphicFrame>
        <p:nvGraphicFramePr>
          <p:cNvPr id="13" name="表 6">
            <a:extLst>
              <a:ext uri="{FF2B5EF4-FFF2-40B4-BE49-F238E27FC236}">
                <a16:creationId xmlns:a16="http://schemas.microsoft.com/office/drawing/2014/main" id="{C9D0B424-64C9-485A-AF56-8476B5193A0B}"/>
              </a:ext>
            </a:extLst>
          </p:cNvPr>
          <p:cNvGraphicFramePr>
            <a:graphicFrameLocks noGrp="1"/>
          </p:cNvGraphicFramePr>
          <p:nvPr>
            <p:extLst>
              <p:ext uri="{D42A27DB-BD31-4B8C-83A1-F6EECF244321}">
                <p14:modId xmlns:p14="http://schemas.microsoft.com/office/powerpoint/2010/main" val="1412445546"/>
              </p:ext>
            </p:extLst>
          </p:nvPr>
        </p:nvGraphicFramePr>
        <p:xfrm>
          <a:off x="351691" y="3550031"/>
          <a:ext cx="8526303" cy="2806726"/>
        </p:xfrm>
        <a:graphic>
          <a:graphicData uri="http://schemas.openxmlformats.org/drawingml/2006/table">
            <a:tbl>
              <a:tblPr firstRow="1" bandRow="1">
                <a:tableStyleId>{5C22544A-7EE6-4342-B048-85BDC9FD1C3A}</a:tableStyleId>
              </a:tblPr>
              <a:tblGrid>
                <a:gridCol w="2574389">
                  <a:extLst>
                    <a:ext uri="{9D8B030D-6E8A-4147-A177-3AD203B41FA5}">
                      <a16:colId xmlns:a16="http://schemas.microsoft.com/office/drawing/2014/main" val="942393576"/>
                    </a:ext>
                  </a:extLst>
                </a:gridCol>
                <a:gridCol w="2987040">
                  <a:extLst>
                    <a:ext uri="{9D8B030D-6E8A-4147-A177-3AD203B41FA5}">
                      <a16:colId xmlns:a16="http://schemas.microsoft.com/office/drawing/2014/main" val="2725692511"/>
                    </a:ext>
                  </a:extLst>
                </a:gridCol>
                <a:gridCol w="2964874">
                  <a:extLst>
                    <a:ext uri="{9D8B030D-6E8A-4147-A177-3AD203B41FA5}">
                      <a16:colId xmlns:a16="http://schemas.microsoft.com/office/drawing/2014/main" val="3198491493"/>
                    </a:ext>
                  </a:extLst>
                </a:gridCol>
              </a:tblGrid>
              <a:tr h="353359">
                <a:tc gridSpan="3">
                  <a:txBody>
                    <a:bodyPr/>
                    <a:lstStyle/>
                    <a:p>
                      <a:pPr algn="ctr"/>
                      <a:r>
                        <a:rPr kumimoji="1" lang="ja-JP" altLang="en-US" sz="1800" b="0" dirty="0">
                          <a:solidFill>
                            <a:schemeClr val="tx1"/>
                          </a:solidFill>
                          <a:latin typeface="ＭＳ ゴシック" panose="020B0609070205080204" pitchFamily="49" charset="-128"/>
                          <a:ea typeface="ＭＳ ゴシック" panose="020B0609070205080204" pitchFamily="49" charset="-128"/>
                        </a:rPr>
                        <a:t>単元の評価規準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347256092"/>
                  </a:ext>
                </a:extLst>
              </a:tr>
              <a:tr h="395711">
                <a:tc>
                  <a:txBody>
                    <a:bodyPr/>
                    <a:lstStyle/>
                    <a:p>
                      <a:pPr marL="216000" indent="-457200" algn="ctr"/>
                      <a:r>
                        <a:rPr kumimoji="1" lang="ja-JP" altLang="en-US" b="0" dirty="0">
                          <a:solidFill>
                            <a:schemeClr val="tx1"/>
                          </a:solidFill>
                          <a:latin typeface="ＭＳ ゴシック" panose="020B0609070205080204" pitchFamily="49" charset="-128"/>
                          <a:ea typeface="ＭＳ ゴシック" panose="020B0609070205080204" pitchFamily="49" charset="-128"/>
                        </a:rPr>
                        <a:t>知識・技能</a:t>
                      </a:r>
                      <a:endParaRPr kumimoji="1" lang="en-US" altLang="ja-JP"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ctr"/>
                      <a:r>
                        <a:rPr kumimoji="1" lang="ja-JP" altLang="en-US" b="0" dirty="0">
                          <a:solidFill>
                            <a:schemeClr val="tx1"/>
                          </a:solidFill>
                          <a:latin typeface="ＭＳ ゴシック" panose="020B0609070205080204" pitchFamily="49" charset="-128"/>
                          <a:ea typeface="ＭＳ ゴシック" panose="020B0609070205080204" pitchFamily="49" charset="-128"/>
                        </a:rPr>
                        <a:t>思考・判断・表現</a:t>
                      </a:r>
                      <a:endParaRPr kumimoji="1" lang="en-US" altLang="ja-JP"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ctr"/>
                      <a:r>
                        <a:rPr kumimoji="1" lang="ja-JP" altLang="en-US" sz="1600" b="0" dirty="0">
                          <a:solidFill>
                            <a:schemeClr val="tx1"/>
                          </a:solidFill>
                          <a:latin typeface="ＭＳ ゴシック" panose="020B0609070205080204" pitchFamily="49" charset="-128"/>
                          <a:ea typeface="ＭＳ ゴシック" panose="020B0609070205080204" pitchFamily="49" charset="-128"/>
                        </a:rPr>
                        <a:t>主体的に学習に取り組む態度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7915917"/>
                  </a:ext>
                </a:extLst>
              </a:tr>
              <a:tr h="2045255">
                <a:tc>
                  <a:txBody>
                    <a:bodyPr/>
                    <a:lstStyle/>
                    <a:p>
                      <a:pPr marL="216000" indent="-457200" algn="just"/>
                      <a:r>
                        <a:rPr kumimoji="1" lang="ja-JP" altLang="en-US" dirty="0">
                          <a:solidFill>
                            <a:schemeClr val="tx1"/>
                          </a:solidFill>
                          <a:latin typeface="HG丸ｺﾞｼｯｸM-PRO" panose="020F0600000000000000" pitchFamily="50" charset="-128"/>
                          <a:ea typeface="HG丸ｺﾞｼｯｸM-PRO" panose="020F0600000000000000" pitchFamily="50" charset="-128"/>
                        </a:rPr>
                        <a:t>・ダンスの行い方が分かっている。</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pPr marL="216000" indent="-457200" algn="just"/>
                      <a:r>
                        <a:rPr kumimoji="1" lang="ja-JP" altLang="en-US" dirty="0">
                          <a:solidFill>
                            <a:schemeClr val="tx1"/>
                          </a:solidFill>
                          <a:latin typeface="HG丸ｺﾞｼｯｸM-PRO" panose="020F0600000000000000" pitchFamily="50" charset="-128"/>
                          <a:ea typeface="HG丸ｺﾞｼｯｸM-PRO" panose="020F0600000000000000" pitchFamily="50" charset="-128"/>
                        </a:rPr>
                        <a:t>・ステップや振り付けを身に付けている。</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just"/>
                      <a:r>
                        <a:rPr kumimoji="1" lang="ja-JP" altLang="en-US" dirty="0">
                          <a:solidFill>
                            <a:schemeClr val="tx1"/>
                          </a:solidFill>
                          <a:latin typeface="HG丸ｺﾞｼｯｸM-PRO" panose="020F0600000000000000" pitchFamily="50" charset="-128"/>
                          <a:ea typeface="HG丸ｺﾞｼｯｸM-PRO" panose="020F0600000000000000" pitchFamily="50" charset="-128"/>
                        </a:rPr>
                        <a:t>・ステップや振り付けの得意・不得意に気付き、ダンスの内容を考えたり工夫したりしている。</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pPr marL="216000" indent="-457200" algn="just"/>
                      <a:r>
                        <a:rPr kumimoji="1" lang="ja-JP" altLang="en-US"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pc="60" baseline="0" dirty="0">
                          <a:solidFill>
                            <a:schemeClr val="tx1"/>
                          </a:solidFill>
                          <a:latin typeface="HG丸ｺﾞｼｯｸM-PRO" panose="020F0600000000000000" pitchFamily="50" charset="-128"/>
                          <a:ea typeface="HG丸ｺﾞｼｯｸM-PRO" panose="020F0600000000000000" pitchFamily="50" charset="-128"/>
                        </a:rPr>
                        <a:t>考えたり、工夫したりしたことを友達に伝えている。</a:t>
                      </a:r>
                      <a:endParaRPr kumimoji="1" lang="en-US" altLang="ja-JP" spc="6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457200" algn="just"/>
                      <a:r>
                        <a:rPr kumimoji="1" lang="ja-JP" altLang="en-US" dirty="0">
                          <a:solidFill>
                            <a:schemeClr val="tx1"/>
                          </a:solidFill>
                          <a:latin typeface="HG丸ｺﾞｼｯｸM-PRO" panose="020F0600000000000000" pitchFamily="50" charset="-128"/>
                          <a:ea typeface="HG丸ｺﾞｼｯｸM-PRO" panose="020F0600000000000000" pitchFamily="50" charset="-128"/>
                        </a:rPr>
                        <a:t>・ダンスに進んで取り組み、友達の発表後に、次のダンスにつながる感想を伝えようとしている。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6998816"/>
                  </a:ext>
                </a:extLst>
              </a:tr>
            </a:tbl>
          </a:graphicData>
        </a:graphic>
      </p:graphicFrame>
      <p:sp>
        <p:nvSpPr>
          <p:cNvPr id="9" name="テキスト ボックス 8">
            <a:extLst>
              <a:ext uri="{FF2B5EF4-FFF2-40B4-BE49-F238E27FC236}">
                <a16:creationId xmlns:a16="http://schemas.microsoft.com/office/drawing/2014/main" id="{06356E89-C809-7B9E-CC9F-C57CC8F80871}"/>
              </a:ext>
            </a:extLst>
          </p:cNvPr>
          <p:cNvSpPr txBox="1"/>
          <p:nvPr/>
        </p:nvSpPr>
        <p:spPr>
          <a:xfrm>
            <a:off x="-3393" y="6330"/>
            <a:ext cx="9147393" cy="529247"/>
          </a:xfrm>
          <a:prstGeom prst="rect">
            <a:avLst/>
          </a:prstGeom>
          <a:solidFill>
            <a:schemeClr val="bg1">
              <a:lumMod val="85000"/>
            </a:schemeClr>
          </a:solidFill>
          <a:ln>
            <a:noFill/>
          </a:ln>
        </p:spPr>
        <p:txBody>
          <a:bodyPr wrap="square" rtlCol="0" anchor="ctr">
            <a:noAutofit/>
          </a:bodyPr>
          <a:lstStyle/>
          <a:p>
            <a:r>
              <a:rPr kumimoji="1" lang="ja-JP" altLang="en-US" sz="2400" dirty="0">
                <a:latin typeface="ＭＳ ゴシック" panose="020B0609070205080204" pitchFamily="49" charset="-128"/>
                <a:ea typeface="ＭＳ ゴシック" panose="020B0609070205080204" pitchFamily="49" charset="-128"/>
              </a:rPr>
              <a:t>　例：単元の評価規準</a:t>
            </a:r>
          </a:p>
        </p:txBody>
      </p:sp>
      <p:sp>
        <p:nvSpPr>
          <p:cNvPr id="14" name="角丸四角形 13"/>
          <p:cNvSpPr/>
          <p:nvPr/>
        </p:nvSpPr>
        <p:spPr>
          <a:xfrm>
            <a:off x="2944761" y="3910206"/>
            <a:ext cx="3004935" cy="2446552"/>
          </a:xfrm>
          <a:prstGeom prst="roundRect">
            <a:avLst>
              <a:gd name="adj" fmla="val 8981"/>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3">
            <a:extLst>
              <a:ext uri="{FF2B5EF4-FFF2-40B4-BE49-F238E27FC236}">
                <a16:creationId xmlns:a16="http://schemas.microsoft.com/office/drawing/2014/main" id="{BB5976F3-4577-D2B4-139E-447E7894C578}"/>
              </a:ext>
            </a:extLst>
          </p:cNvPr>
          <p:cNvSpPr txBox="1">
            <a:spLocks/>
          </p:cNvSpPr>
          <p:nvPr/>
        </p:nvSpPr>
        <p:spPr>
          <a:xfrm>
            <a:off x="6915150" y="634435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ＭＳ ゴシック" panose="020B0609070205080204" pitchFamily="49" charset="-128"/>
                <a:ea typeface="ＭＳ ゴシック" panose="020B0609070205080204" pitchFamily="49" charset="-128"/>
              </a:rPr>
              <a:t>９</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58388926"/>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9417</TotalTime>
  <Words>1090</Words>
  <Application>Microsoft Office PowerPoint</Application>
  <PresentationFormat>画面に合わせる (4:3)</PresentationFormat>
  <Paragraphs>308</Paragraphs>
  <Slides>14</Slides>
  <Notes>14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14</vt:i4>
      </vt:variant>
    </vt:vector>
  </HeadingPairs>
  <TitlesOfParts>
    <vt:vector size="24" baseType="lpstr">
      <vt:lpstr>HGｺﾞｼｯｸE</vt:lpstr>
      <vt:lpstr>HG丸ｺﾞｼｯｸM-PRO</vt:lpstr>
      <vt:lpstr>ＭＳ Ｐゴシック</vt:lpstr>
      <vt:lpstr>ＭＳ ゴシック</vt:lpstr>
      <vt:lpstr>メイリオ</vt:lpstr>
      <vt:lpstr>Arial</vt:lpstr>
      <vt:lpstr>Calibri</vt:lpstr>
      <vt:lpstr>Calibri Light</vt:lpstr>
      <vt:lpstr>Times New Roman</vt:lpstr>
      <vt:lpstr>Office Theme</vt:lpstr>
      <vt:lpstr>学習評価 ～評価規準の設定～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児童生徒理解</dc:title>
  <dc:creator>北海道</dc:creator>
  <cp:lastModifiedBy>Windows ユーザー</cp:lastModifiedBy>
  <cp:revision>971</cp:revision>
  <cp:lastPrinted>2024-03-19T05:03:16Z</cp:lastPrinted>
  <dcterms:created xsi:type="dcterms:W3CDTF">2017-03-08T08:10:15Z</dcterms:created>
  <dcterms:modified xsi:type="dcterms:W3CDTF">2024-03-25T05:10:52Z</dcterms:modified>
</cp:coreProperties>
</file>