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7" r:id="rId4"/>
  </p:sldMasterIdLst>
  <p:notesMasterIdLst>
    <p:notesMasterId r:id="rId18"/>
  </p:notesMasterIdLst>
  <p:handoutMasterIdLst>
    <p:handoutMasterId r:id="rId19"/>
  </p:handoutMasterIdLst>
  <p:sldIdLst>
    <p:sldId id="267" r:id="rId5"/>
    <p:sldId id="2160" r:id="rId6"/>
    <p:sldId id="2140" r:id="rId7"/>
    <p:sldId id="2141" r:id="rId8"/>
    <p:sldId id="2155" r:id="rId9"/>
    <p:sldId id="2231" r:id="rId10"/>
    <p:sldId id="2216" r:id="rId11"/>
    <p:sldId id="2239" r:id="rId12"/>
    <p:sldId id="2232" r:id="rId13"/>
    <p:sldId id="2243" r:id="rId14"/>
    <p:sldId id="485" r:id="rId15"/>
    <p:sldId id="2246" r:id="rId16"/>
    <p:sldId id="2244"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8EDA9A0-BF26-44C7-AEBA-6ADB84CC66A3}">
          <p14:sldIdLst>
            <p14:sldId id="267"/>
            <p14:sldId id="2160"/>
            <p14:sldId id="2140"/>
            <p14:sldId id="2141"/>
            <p14:sldId id="2155"/>
            <p14:sldId id="2231"/>
            <p14:sldId id="2216"/>
            <p14:sldId id="2239"/>
            <p14:sldId id="2232"/>
            <p14:sldId id="2243"/>
            <p14:sldId id="485"/>
            <p14:sldId id="2246"/>
            <p14:sldId id="22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33CC"/>
    <a:srgbClr val="FF0066"/>
    <a:srgbClr val="FF0000"/>
    <a:srgbClr val="FF3300"/>
    <a:srgbClr val="3399FF"/>
    <a:srgbClr val="FF9900"/>
    <a:srgbClr val="CC9900"/>
    <a:srgbClr val="0099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5" autoAdjust="0"/>
    <p:restoredTop sz="57159" autoAdjust="0"/>
  </p:normalViewPr>
  <p:slideViewPr>
    <p:cSldViewPr snapToGrid="0" snapToObjects="1">
      <p:cViewPr varScale="1">
        <p:scale>
          <a:sx n="53" d="100"/>
          <a:sy n="53" d="100"/>
        </p:scale>
        <p:origin x="1302"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726"/>
    </p:cViewPr>
  </p:sorterViewPr>
  <p:notesViewPr>
    <p:cSldViewPr snapToGrid="0" snapToObjects="1">
      <p:cViewPr varScale="1">
        <p:scale>
          <a:sx n="72" d="100"/>
          <a:sy n="72" d="100"/>
        </p:scale>
        <p:origin x="2286" y="60"/>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6" rIns="91433" bIns="45716" rtlCol="0"/>
          <a:lstStyle>
            <a:lvl1pPr algn="r">
              <a:defRPr sz="1200"/>
            </a:lvl1pPr>
          </a:lstStyle>
          <a:p>
            <a:fld id="{C3AF5283-CCA1-4F6C-9E6C-5C1D379386DB}" type="datetime1">
              <a:rPr kumimoji="1" lang="ja-JP" altLang="en-US" smtClean="0"/>
              <a:t>2024/6/3</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3" tIns="45716" rIns="91433" bIns="45716" rtlCol="0" anchor="b"/>
          <a:lstStyle>
            <a:lvl1pPr algn="r">
              <a:defRPr sz="1200"/>
            </a:lvl1pPr>
          </a:lstStyle>
          <a:p>
            <a:fld id="{848F803B-4539-4D49-ADB0-7A2F5251DBE1}" type="slidenum">
              <a:rPr kumimoji="1" lang="ja-JP" altLang="en-US" smtClean="0"/>
              <a:t>‹#›</a:t>
            </a:fld>
            <a:endParaRPr kumimoji="1" lang="ja-JP" altLang="en-US"/>
          </a:p>
        </p:txBody>
      </p:sp>
    </p:spTree>
    <p:extLst>
      <p:ext uri="{BB962C8B-B14F-4D97-AF65-F5344CB8AC3E}">
        <p14:creationId xmlns:p14="http://schemas.microsoft.com/office/powerpoint/2010/main" val="2140859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3033" y="504000"/>
            <a:ext cx="4801134" cy="3600000"/>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405BCA09-F9CF-6843-B730-55DAB7C4E2FC}" type="slidenum">
              <a:rPr kumimoji="1" lang="ja-JP" altLang="en-US" smtClean="0"/>
              <a:t>‹#›</a:t>
            </a:fld>
            <a:endParaRPr kumimoji="1" lang="ja-JP" altLang="en-US"/>
          </a:p>
        </p:txBody>
      </p:sp>
    </p:spTree>
    <p:extLst>
      <p:ext uri="{BB962C8B-B14F-4D97-AF65-F5344CB8AC3E}">
        <p14:creationId xmlns:p14="http://schemas.microsoft.com/office/powerpoint/2010/main" val="24294027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smtClean="0"/>
              <a:t>※</a:t>
            </a:r>
            <a:r>
              <a:rPr lang="ja-JP" altLang="en-US" dirty="0" smtClean="0"/>
              <a:t>　研修動画はこちら↓をクリック、又はブラウザに貼り付け</a:t>
            </a:r>
            <a:endParaRPr lang="en-US" altLang="ja-JP" dirty="0" smtClean="0"/>
          </a:p>
          <a:p>
            <a:pPr algn="just"/>
            <a:r>
              <a:rPr lang="ja-JP" altLang="en-US" dirty="0" smtClean="0"/>
              <a:t>　　</a:t>
            </a:r>
            <a:r>
              <a:rPr lang="en-US" altLang="ja-JP" u="sng" dirty="0" smtClean="0"/>
              <a:t>http://</a:t>
            </a:r>
            <a:r>
              <a:rPr lang="en-US" altLang="ja-JP" u="sng" dirty="0" err="1" smtClean="0"/>
              <a:t>www.tokucen.hokkaido-c.ed.jp</a:t>
            </a:r>
            <a:r>
              <a:rPr lang="en-US" altLang="ja-JP" u="sng" dirty="0" smtClean="0"/>
              <a:t>/setting/</a:t>
            </a:r>
            <a:r>
              <a:rPr lang="en-US" altLang="ja-JP" u="sng" dirty="0" err="1" smtClean="0"/>
              <a:t>page_371</a:t>
            </a:r>
            <a:r>
              <a:rPr lang="en-US" altLang="ja-JP" u="sng" dirty="0" smtClean="0"/>
              <a:t>/</a:t>
            </a:r>
            <a:r>
              <a:rPr lang="en-US" altLang="ja-JP" u="sng" dirty="0" err="1" smtClean="0"/>
              <a:t>netcommons3</a:t>
            </a:r>
            <a:r>
              <a:rPr lang="en-US" altLang="ja-JP" u="sng" dirty="0" smtClean="0"/>
              <a:t>/</a:t>
            </a:r>
            <a:r>
              <a:rPr lang="en-US" altLang="ja-JP" u="sng" dirty="0" err="1" smtClean="0"/>
              <a:t>page_id1150</a:t>
            </a:r>
            <a:r>
              <a:rPr lang="en-US" altLang="ja-JP" u="sng" dirty="0" smtClean="0"/>
              <a:t>/</a:t>
            </a:r>
            <a:r>
              <a:rPr lang="ja-JP" altLang="en-US" u="sng" dirty="0" smtClean="0"/>
              <a:t>研修動画</a:t>
            </a:r>
            <a:endParaRPr lang="en-US" altLang="ja-JP" u="sng" dirty="0" smtClean="0"/>
          </a:p>
          <a:p>
            <a:pPr algn="just"/>
            <a:endParaRPr lang="en-US" altLang="ja-JP" dirty="0" smtClean="0"/>
          </a:p>
          <a:p>
            <a:pPr algn="just"/>
            <a:r>
              <a:rPr lang="ja-JP" altLang="en-US" dirty="0"/>
              <a:t>　これから、「自立活動の指導の基本」の研修を始めます。</a:t>
            </a:r>
            <a:endParaRPr lang="en-US" altLang="ja-JP" dirty="0"/>
          </a:p>
          <a:p>
            <a:pPr algn="just"/>
            <a:r>
              <a:rPr lang="ja-JP" altLang="en-US" dirty="0"/>
              <a:t>　この研修では、知的障</a:t>
            </a:r>
            <a:r>
              <a:rPr lang="ja-JP" altLang="en-US" dirty="0" smtClean="0"/>
              <a:t>がいの状態に応じた自立活動についての説明</a:t>
            </a:r>
            <a:r>
              <a:rPr lang="ja-JP" altLang="en-US" dirty="0"/>
              <a:t>や、指導内容を整理する演習を通して、自立活動の指導について理解することをねらいとしています。</a:t>
            </a:r>
            <a:endParaRPr lang="en-US" altLang="ja-JP" dirty="0"/>
          </a:p>
          <a:p>
            <a:pPr algn="just"/>
            <a:r>
              <a:rPr lang="ja-JP" altLang="en-US" dirty="0"/>
              <a:t>　前半に説明、後半に演習を行います。　</a:t>
            </a:r>
            <a:endParaRPr lang="en-US" altLang="ja-JP" dirty="0"/>
          </a:p>
          <a:p>
            <a:pPr algn="just"/>
            <a:endParaRPr lang="en-US" altLang="ja-JP" dirty="0"/>
          </a:p>
          <a:p>
            <a:pPr algn="just"/>
            <a:r>
              <a:rPr lang="ja-JP" altLang="en-US" dirty="0"/>
              <a:t>　（</a:t>
            </a:r>
            <a:r>
              <a:rPr lang="ja-JP" altLang="en-US" dirty="0" smtClean="0"/>
              <a:t>時間の目安：</a:t>
            </a:r>
            <a:r>
              <a:rPr lang="ja-JP" altLang="en-US" dirty="0"/>
              <a:t>説明</a:t>
            </a:r>
            <a:r>
              <a:rPr lang="en-US" altLang="ja-JP" dirty="0"/>
              <a:t>20</a:t>
            </a:r>
            <a:r>
              <a:rPr lang="ja-JP" altLang="en-US" dirty="0"/>
              <a:t>分</a:t>
            </a:r>
            <a:r>
              <a:rPr lang="ja-JP" altLang="en-US" dirty="0" smtClean="0"/>
              <a:t>、演習</a:t>
            </a:r>
            <a:r>
              <a:rPr lang="en-US" altLang="ja-JP" dirty="0"/>
              <a:t>20</a:t>
            </a:r>
            <a:r>
              <a:rPr lang="ja-JP" altLang="en-US" dirty="0"/>
              <a:t>分）　</a:t>
            </a:r>
            <a:endParaRPr lang="en-US" altLang="ja-JP" dirty="0"/>
          </a:p>
        </p:txBody>
      </p:sp>
      <p:sp>
        <p:nvSpPr>
          <p:cNvPr id="5" name="スライド番号プレースホルダー 4"/>
          <p:cNvSpPr>
            <a:spLocks noGrp="1"/>
          </p:cNvSpPr>
          <p:nvPr>
            <p:ph type="sldNum" sz="quarter" idx="10"/>
          </p:nvPr>
        </p:nvSpPr>
        <p:spPr/>
        <p:txBody>
          <a:bodyPr/>
          <a:lstStyle/>
          <a:p>
            <a:pPr lvl="0"/>
            <a:fld id="{CEEEB887-679D-4D85-ACAC-2C9ECF041923}" type="slidenum">
              <a:rPr lang="ja-JP" altLang="en-US" noProof="0" smtClean="0"/>
              <a:pPr lvl="0"/>
              <a:t>1</a:t>
            </a:fld>
            <a:endParaRPr lang="ja-JP" altLang="en-US" noProof="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291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smtClean="0"/>
              <a:t>　Ｇさんは、高等部卒業後の進路について、一般企業への就労を希望しています。</a:t>
            </a:r>
            <a:endParaRPr lang="en-US" altLang="ja-JP" dirty="0" smtClean="0"/>
          </a:p>
          <a:p>
            <a:pPr algn="just"/>
            <a:r>
              <a:rPr lang="ja-JP" altLang="en-US" dirty="0" smtClean="0"/>
              <a:t>　一つ前のスライドにあったＧさんの状態や、Ｇさんの将来の働く生活を考え、「困った時に周囲の人に援助を依頼することができる。」という指導目標を設定しました。</a:t>
            </a:r>
          </a:p>
          <a:p>
            <a:pPr algn="just"/>
            <a:r>
              <a:rPr lang="ja-JP" altLang="en-US" dirty="0" smtClean="0"/>
              <a:t>　この指導目標を達成するために、自立活動の内容から、「心理的な安定」の</a:t>
            </a:r>
            <a:r>
              <a:rPr lang="en-US" altLang="ja-JP" dirty="0" smtClean="0"/>
              <a:t>(3)</a:t>
            </a:r>
            <a:r>
              <a:rPr lang="ja-JP" altLang="en-US" dirty="0" err="1" smtClean="0"/>
              <a:t>、</a:t>
            </a:r>
            <a:r>
              <a:rPr lang="ja-JP" altLang="en-US" dirty="0" smtClean="0"/>
              <a:t>「人間関係の形成」の</a:t>
            </a:r>
            <a:r>
              <a:rPr lang="en-US" altLang="ja-JP" dirty="0" smtClean="0"/>
              <a:t>(3)</a:t>
            </a:r>
            <a:r>
              <a:rPr lang="ja-JP" altLang="en-US" dirty="0" smtClean="0"/>
              <a:t>など、４つの項目を関連付けて指導内容を設定しました。</a:t>
            </a:r>
          </a:p>
          <a:p>
            <a:pPr algn="just"/>
            <a:r>
              <a:rPr lang="ja-JP" altLang="en-US" dirty="0" smtClean="0"/>
              <a:t>　具体的な指導内容は、３点設定しています。</a:t>
            </a:r>
          </a:p>
          <a:p>
            <a:pPr algn="just"/>
            <a:r>
              <a:rPr lang="ja-JP" altLang="en-US" dirty="0" smtClean="0"/>
              <a:t>　１点目は、困ったことを相手に伝えることにより、課題が解決されたり、効率的に活動を進めたりできる経験を積み重ね、自分から伝えようとする意欲を育てることをねらい、「①　困った時に援助を依頼し、課題を解決できたという経験を積み重ね、人との関わりに自信を持つ。」という指導内容を設定しました。</a:t>
            </a:r>
          </a:p>
          <a:p>
            <a:pPr algn="just"/>
            <a:r>
              <a:rPr lang="ja-JP" altLang="en-US" dirty="0" smtClean="0"/>
              <a:t>　２点目は、将来の生活や仕事の場面を想定すると、常にコミュニケーションしやすい相手が近くにいるとは限らず、状況によっては他の人に伝えなければならないことも想定されるため、「②　状況に応じて、伝える相手を判断する。」という指導内容を設定しました。</a:t>
            </a:r>
          </a:p>
          <a:p>
            <a:pPr algn="just"/>
            <a:r>
              <a:rPr lang="ja-JP" altLang="en-US" dirty="0" smtClean="0"/>
              <a:t>　３点目は、困っていることを具体的に伝えられるようになる必要があるため、「③　文例を参考に、困ったことを他者に分かりやすく伝える。」という指導内容を設定しました。</a:t>
            </a:r>
            <a:endParaRPr lang="en-US" altLang="ja-JP" dirty="0" smtClean="0"/>
          </a:p>
          <a:p>
            <a:pPr algn="just"/>
            <a:r>
              <a:rPr lang="ja-JP" altLang="en-US" dirty="0" smtClean="0"/>
              <a:t>　次のスライドでは、主に具体的な指導内容の②と③について説明します。</a:t>
            </a:r>
            <a:endParaRPr lang="ja-JP" altLang="en-US" dirty="0"/>
          </a:p>
        </p:txBody>
      </p:sp>
      <p:sp>
        <p:nvSpPr>
          <p:cNvPr id="6" name="スライド番号プレースホルダー 5"/>
          <p:cNvSpPr>
            <a:spLocks noGrp="1"/>
          </p:cNvSpPr>
          <p:nvPr>
            <p:ph type="sldNum" sz="quarter" idx="10"/>
          </p:nvPr>
        </p:nvSpPr>
        <p:spPr/>
        <p:txBody>
          <a:bodyPr/>
          <a:lstStyle/>
          <a:p>
            <a:fld id="{405BCA09-F9CF-6843-B730-55DAB7C4E2FC}" type="slidenum">
              <a:rPr lang="ja-JP" altLang="en-US" smtClean="0"/>
              <a:pPr/>
              <a:t>10</a:t>
            </a:fld>
            <a:endParaRPr lang="ja-JP" altLang="en-US"/>
          </a:p>
        </p:txBody>
      </p:sp>
      <p:sp>
        <p:nvSpPr>
          <p:cNvPr id="5" name="スライド イメージ プレースホルダー 4"/>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55164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smtClean="0"/>
              <a:t>　Ｇさんへの作業学習での指導方法を例示しています。</a:t>
            </a:r>
            <a:endParaRPr lang="en-US" altLang="ja-JP" dirty="0" smtClean="0"/>
          </a:p>
          <a:p>
            <a:pPr algn="just"/>
            <a:r>
              <a:rPr lang="ja-JP" altLang="en-US" dirty="0" smtClean="0"/>
              <a:t>　Ｇさんは、作業中に分からないことや困ったことがあると、話しやすい特定の教員に相談することが多いですが、その教員が別の作業を担当していたり、他の生徒の対応をしていたりする場合、他の教員に相談できず、作業の手が止まってしまうことが課題となっていました。</a:t>
            </a:r>
            <a:endParaRPr lang="en-US" altLang="ja-JP" dirty="0" smtClean="0"/>
          </a:p>
          <a:p>
            <a:pPr algn="just"/>
            <a:r>
              <a:rPr lang="ja-JP" altLang="en-US" dirty="0" smtClean="0"/>
              <a:t>　そこで、作業学習の前に相談できる教員を３名程度決め、本生徒と確認したり、相談できる教員の顔写真を掲示したりして、状況に応じて相談する教員を自分で選択できるようにしました。</a:t>
            </a:r>
            <a:endParaRPr lang="en-US" altLang="ja-JP" dirty="0" smtClean="0"/>
          </a:p>
          <a:p>
            <a:pPr algn="just"/>
            <a:r>
              <a:rPr lang="ja-JP" altLang="en-US" dirty="0" smtClean="0"/>
              <a:t>　また、困ったことを伝える文例を示したカードを複数用意して作業を行う場所に掲示し、カードの文面を参考に自分の困っていることや、助けてもらいたいことを相手に伝えられるようにするとともに、少しずつ伝えられる教員や場面を広げていくようにしました。</a:t>
            </a:r>
            <a:endParaRPr lang="en-US" altLang="ja-JP" dirty="0" smtClean="0"/>
          </a:p>
          <a:p>
            <a:pPr algn="just"/>
            <a:r>
              <a:rPr lang="ja-JP" altLang="en-US" dirty="0" smtClean="0"/>
              <a:t>　生徒の変容としては、作業中に困ったことがあると、自分から対応可能な教員を判断して相談することができるようになるなど、成果が見られました。</a:t>
            </a:r>
            <a:endParaRPr lang="en-US" altLang="ja-JP" dirty="0" smtClean="0"/>
          </a:p>
          <a:p>
            <a:pPr algn="just"/>
            <a:r>
              <a:rPr lang="ja-JP" altLang="en-US" dirty="0" smtClean="0"/>
              <a:t>　このように、子供の実態に応じ、流れ図を参考にして自立活動の目標や内容を整理し、指導内容を決定していくことが大切です。</a:t>
            </a:r>
            <a:endParaRPr lang="en-US" altLang="ja-JP" dirty="0" smtClean="0"/>
          </a:p>
          <a:p>
            <a:pPr algn="just"/>
            <a:r>
              <a:rPr lang="ja-JP" altLang="en-US" dirty="0" smtClean="0"/>
              <a:t>　また、一つ前のスライドには示していませんが、事例のように作業学習の場面で指導するなど、具体的な指導内容を場面を逃さず指導できるよう、いつ・どこで指導するのか、指導場面を記載し、明確にすることも大切です。</a:t>
            </a:r>
            <a:endParaRPr lang="en-US" altLang="ja-JP" dirty="0" smtClean="0"/>
          </a:p>
          <a:p>
            <a:pPr algn="just"/>
            <a:endParaRPr lang="en-US" altLang="ja-JP" dirty="0"/>
          </a:p>
        </p:txBody>
      </p:sp>
      <p:sp>
        <p:nvSpPr>
          <p:cNvPr id="4" name="スライド番号プレースホルダー 3"/>
          <p:cNvSpPr>
            <a:spLocks noGrp="1"/>
          </p:cNvSpPr>
          <p:nvPr>
            <p:ph type="sldNum" sz="quarter" idx="10"/>
          </p:nvPr>
        </p:nvSpPr>
        <p:spPr/>
        <p:txBody>
          <a:bodyPr/>
          <a:lstStyle/>
          <a:p>
            <a:pPr lvl="0"/>
            <a:fld id="{00BE1291-98C2-41D0-8578-34CE76FF8695}" type="slidenum">
              <a:rPr lang="ja-JP" altLang="en-US" noProof="0" smtClean="0"/>
              <a:pPr lvl="0"/>
              <a:t>11</a:t>
            </a:fld>
            <a:endParaRPr lang="ja-JP" altLang="en-US" noProof="0" dirty="0"/>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200485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smtClean="0"/>
              <a:t>　特別支援学校の自立活動の指導の事例については、令和５年度特別支援</a:t>
            </a:r>
            <a:r>
              <a:rPr lang="ja-JP" altLang="en-US" dirty="0" err="1" smtClean="0"/>
              <a:t>教育教育</a:t>
            </a:r>
            <a:r>
              <a:rPr lang="ja-JP" altLang="en-US" dirty="0" smtClean="0"/>
              <a:t>課程改善の手引の第３章に掲載していますので、参考にしてください。</a:t>
            </a:r>
            <a:endParaRPr lang="en-US" altLang="ja-JP" dirty="0"/>
          </a:p>
        </p:txBody>
      </p:sp>
      <p:sp>
        <p:nvSpPr>
          <p:cNvPr id="6" name="スライド番号プレースホルダー 5"/>
          <p:cNvSpPr>
            <a:spLocks noGrp="1"/>
          </p:cNvSpPr>
          <p:nvPr>
            <p:ph type="sldNum" sz="quarter" idx="10"/>
          </p:nvPr>
        </p:nvSpPr>
        <p:spPr/>
        <p:txBody>
          <a:bodyPr/>
          <a:lstStyle/>
          <a:p>
            <a:fld id="{405BCA09-F9CF-6843-B730-55DAB7C4E2FC}" type="slidenum">
              <a:rPr lang="ja-JP" altLang="en-US" smtClean="0"/>
              <a:pPr/>
              <a:t>12</a:t>
            </a:fld>
            <a:endParaRPr lang="ja-JP" altLang="en-US"/>
          </a:p>
        </p:txBody>
      </p:sp>
      <p:sp>
        <p:nvSpPr>
          <p:cNvPr id="5" name="スライド イメージ プレースホルダー 4"/>
          <p:cNvSpPr>
            <a:spLocks noGrp="1" noRot="1" noChangeAspect="1"/>
          </p:cNvSpPr>
          <p:nvPr>
            <p:ph type="sldImg"/>
          </p:nvPr>
        </p:nvSpPr>
        <p:spPr/>
      </p:sp>
    </p:spTree>
    <p:extLst>
      <p:ext uri="{BB962C8B-B14F-4D97-AF65-F5344CB8AC3E}">
        <p14:creationId xmlns:p14="http://schemas.microsoft.com/office/powerpoint/2010/main" val="137387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7F531-3338-57EE-46F3-DDA4FBEDE09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FC88A13B-4C90-AE2B-91BF-1877AA061B42}"/>
              </a:ext>
            </a:extLst>
          </p:cNvPr>
          <p:cNvSpPr>
            <a:spLocks noGrp="1"/>
          </p:cNvSpPr>
          <p:nvPr>
            <p:ph type="body" idx="1"/>
          </p:nvPr>
        </p:nvSpPr>
        <p:spPr>
          <a:xfrm>
            <a:off x="702000" y="4355999"/>
            <a:ext cx="5400000" cy="5364775"/>
          </a:xfrm>
        </p:spPr>
        <p:txBody>
          <a:bodyPr/>
          <a:lstStyle/>
          <a:p>
            <a:pPr algn="just"/>
            <a:r>
              <a:rPr lang="ja-JP" altLang="en-US" dirty="0" smtClean="0"/>
              <a:t>　それでは、ここからは演習を行います。</a:t>
            </a:r>
            <a:endParaRPr lang="en-US" altLang="ja-JP" dirty="0" smtClean="0"/>
          </a:p>
          <a:p>
            <a:pPr algn="just"/>
            <a:r>
              <a:rPr lang="ja-JP" altLang="en-US" dirty="0" smtClean="0"/>
              <a:t>　演習シートと担当している子供の個別の指導計画を準備してください。</a:t>
            </a:r>
            <a:endParaRPr lang="en-US" altLang="ja-JP" dirty="0" smtClean="0"/>
          </a:p>
          <a:p>
            <a:pPr algn="just"/>
            <a:r>
              <a:rPr lang="ja-JP" altLang="en-US" dirty="0" smtClean="0"/>
              <a:t>　この演習では、実態把握から具体的な指導内容を設定するまでの流れの例（流れ図）を、指導事例を基に簡略化したものを用いて、担当している子供の自立活動の指導内容や指導場面などを整理していきます。</a:t>
            </a:r>
            <a:endParaRPr lang="en-US" altLang="ja-JP" dirty="0" smtClean="0"/>
          </a:p>
          <a:p>
            <a:pPr algn="just"/>
            <a:endParaRPr lang="en-US" altLang="ja-JP" dirty="0" smtClean="0"/>
          </a:p>
          <a:p>
            <a:pPr algn="just"/>
            <a:r>
              <a:rPr lang="ja-JP" altLang="en-US" dirty="0" smtClean="0"/>
              <a:t>＜演習の進め方の例＞</a:t>
            </a:r>
            <a:endParaRPr lang="en-US" altLang="ja-JP" dirty="0" smtClean="0"/>
          </a:p>
          <a:p>
            <a:pPr algn="just"/>
            <a:r>
              <a:rPr lang="ja-JP" altLang="en-US" dirty="0" smtClean="0"/>
              <a:t>①　個人思考（</a:t>
            </a:r>
            <a:r>
              <a:rPr lang="en-US" altLang="ja-JP" dirty="0" smtClean="0"/>
              <a:t>10</a:t>
            </a:r>
            <a:r>
              <a:rPr lang="ja-JP" altLang="en-US" dirty="0" smtClean="0"/>
              <a:t>分）</a:t>
            </a:r>
            <a:endParaRPr lang="en-US" altLang="ja-JP" dirty="0" smtClean="0"/>
          </a:p>
          <a:p>
            <a:pPr algn="just"/>
            <a:r>
              <a:rPr lang="ja-JP" altLang="en-US" dirty="0" smtClean="0"/>
              <a:t>・演習シートに記入します。</a:t>
            </a:r>
            <a:endParaRPr lang="en-US" altLang="ja-JP" dirty="0" smtClean="0"/>
          </a:p>
          <a:p>
            <a:pPr algn="just"/>
            <a:r>
              <a:rPr lang="ja-JP" altLang="en-US" dirty="0" smtClean="0"/>
              <a:t>②　交流（</a:t>
            </a:r>
            <a:r>
              <a:rPr lang="en-US" altLang="ja-JP" dirty="0" smtClean="0"/>
              <a:t>10</a:t>
            </a:r>
            <a:r>
              <a:rPr lang="ja-JP" altLang="en-US" dirty="0" smtClean="0"/>
              <a:t>分）</a:t>
            </a:r>
            <a:endParaRPr lang="en-US" altLang="ja-JP" dirty="0" smtClean="0"/>
          </a:p>
          <a:p>
            <a:pPr algn="just"/>
            <a:r>
              <a:rPr lang="ja-JP" altLang="en-US" dirty="0" smtClean="0"/>
              <a:t>・受講者同士や指導教諭と交流しましょう。</a:t>
            </a:r>
            <a:endParaRPr lang="en-US" altLang="ja-JP" dirty="0" smtClean="0"/>
          </a:p>
          <a:p>
            <a:pPr algn="just"/>
            <a:endParaRPr lang="en-US" altLang="ja-JP" dirty="0" smtClean="0"/>
          </a:p>
          <a:p>
            <a:pPr algn="just"/>
            <a:r>
              <a:rPr lang="ja-JP" altLang="en-US" dirty="0" smtClean="0"/>
              <a:t>☆　指導教諭は、子供の困難さの背景にある障がいの特性等に注目させ、どのような指導があれば、学習上又は生活上の困難さが改善するかとの問いや、自立活動の指導によりどのようなことが身に付くのか、身に付いたことが各教科等の学習や日常生活の中でどのように生かされるのかなどの問いを立て、受講者が、自立活動について理解を深められるようにする。</a:t>
            </a:r>
            <a:endParaRPr lang="en-US" altLang="ja-JP" dirty="0" smtClean="0"/>
          </a:p>
          <a:p>
            <a:pPr lvl="0" algn="just"/>
            <a:r>
              <a:rPr lang="ja-JP" altLang="en-US" dirty="0" smtClean="0"/>
              <a:t>☆　また、指導教諭は、自身が担当する子供を例示したりする。</a:t>
            </a:r>
            <a:endParaRPr lang="en-US" altLang="ja-JP" dirty="0" smtClean="0"/>
          </a:p>
          <a:p>
            <a:pPr algn="just"/>
            <a:endParaRPr lang="en-US" altLang="ja-JP" dirty="0" smtClean="0"/>
          </a:p>
          <a:p>
            <a:pPr algn="just"/>
            <a:r>
              <a:rPr lang="en-US" altLang="ja-JP" dirty="0" smtClean="0"/>
              <a:t>〔</a:t>
            </a:r>
            <a:r>
              <a:rPr lang="ja-JP" altLang="en-US" dirty="0" smtClean="0"/>
              <a:t>受講者への問いの例</a:t>
            </a:r>
            <a:r>
              <a:rPr lang="en-US" altLang="ja-JP" dirty="0" smtClean="0"/>
              <a:t>〕</a:t>
            </a:r>
          </a:p>
          <a:p>
            <a:pPr algn="just"/>
            <a:r>
              <a:rPr lang="ja-JP" altLang="en-US" dirty="0" smtClean="0"/>
              <a:t>・子供に、自立活動の指導によりどのようなことが身に付くのか。</a:t>
            </a:r>
            <a:endParaRPr lang="en-US" altLang="ja-JP" dirty="0" smtClean="0"/>
          </a:p>
          <a:p>
            <a:pPr algn="just"/>
            <a:r>
              <a:rPr lang="ja-JP" altLang="en-US" dirty="0" smtClean="0"/>
              <a:t>・子供に身に付いたことは、各教科等の学習や日常生活の中でどのように生かされるのか。</a:t>
            </a:r>
            <a:endParaRPr lang="en-US" altLang="ja-JP" dirty="0" smtClean="0"/>
          </a:p>
          <a:p>
            <a:pPr algn="just"/>
            <a:r>
              <a:rPr lang="ja-JP" altLang="en-US" dirty="0" smtClean="0"/>
              <a:t>・演習シートに記載した具体的な指導内容と指導場面を踏まえ、実際にどのように指導するか。</a:t>
            </a:r>
            <a:endParaRPr lang="en-US" altLang="ja-JP" dirty="0" smtClean="0"/>
          </a:p>
          <a:p>
            <a:pPr algn="just"/>
            <a:endParaRPr lang="en-US" altLang="ja-JP" dirty="0" smtClean="0"/>
          </a:p>
          <a:p>
            <a:pPr algn="just"/>
            <a:r>
              <a:rPr lang="ja-JP" altLang="en-US" dirty="0" smtClean="0"/>
              <a:t>（時間経過後）</a:t>
            </a:r>
            <a:endParaRPr lang="en-US" altLang="ja-JP" dirty="0" smtClean="0"/>
          </a:p>
          <a:p>
            <a:pPr algn="just"/>
            <a:r>
              <a:rPr lang="ja-JP" altLang="en-US" dirty="0" smtClean="0"/>
              <a:t>　これで、「自立活動の指導の基本」の研修を終わります。</a:t>
            </a:r>
            <a:endParaRPr lang="en-US" altLang="ja-JP" dirty="0"/>
          </a:p>
        </p:txBody>
      </p:sp>
      <p:sp>
        <p:nvSpPr>
          <p:cNvPr id="6" name="スライド番号プレースホルダー 5">
            <a:extLst>
              <a:ext uri="{FF2B5EF4-FFF2-40B4-BE49-F238E27FC236}">
                <a16:creationId xmlns:a16="http://schemas.microsoft.com/office/drawing/2014/main" id="{CCAAF5C1-AE69-C285-B5DA-0DB02C223CF6}"/>
              </a:ext>
            </a:extLst>
          </p:cNvPr>
          <p:cNvSpPr>
            <a:spLocks noGrp="1"/>
          </p:cNvSpPr>
          <p:nvPr>
            <p:ph type="sldNum" sz="quarter" idx="10"/>
          </p:nvPr>
        </p:nvSpPr>
        <p:spPr/>
        <p:txBody>
          <a:bodyPr/>
          <a:lstStyle/>
          <a:p>
            <a:fld id="{405BCA09-F9CF-6843-B730-55DAB7C4E2FC}" type="slidenum">
              <a:rPr lang="ja-JP" altLang="en-US" smtClean="0"/>
              <a:pPr/>
              <a:t>13</a:t>
            </a:fld>
            <a:endParaRPr lang="ja-JP" altLang="en-US"/>
          </a:p>
        </p:txBody>
      </p:sp>
      <p:sp>
        <p:nvSpPr>
          <p:cNvPr id="5" name="スライド イメージ プレースホルダー 4"/>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93808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はじめに、障がいの捉え方について確認します。</a:t>
            </a:r>
            <a:endParaRPr lang="en-US" altLang="ja-JP" dirty="0"/>
          </a:p>
          <a:p>
            <a:pPr lvl="0" algn="just"/>
            <a:r>
              <a:rPr lang="ja-JP" altLang="en-US" dirty="0"/>
              <a:t>　左側のＩＣＩＤＨは、ＷＨＯが</a:t>
            </a:r>
            <a:r>
              <a:rPr lang="ja-JP" altLang="en-US" dirty="0" smtClean="0"/>
              <a:t>ＩＣＦ（国際生活機能分類）を</a:t>
            </a:r>
            <a:r>
              <a:rPr lang="ja-JP" altLang="en-US" dirty="0"/>
              <a:t>採択する前の障がいの捉え方を示したものであり、図からも分かるように、一方向のみの矢印となっています。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一方、右側は、本プログラムの「</a:t>
            </a:r>
            <a:r>
              <a:rPr lang="en-US" altLang="ja-JP" dirty="0"/>
              <a:t>Ⅰ</a:t>
            </a:r>
            <a:r>
              <a:rPr lang="ja-JP" altLang="en-US" dirty="0"/>
              <a:t>－</a:t>
            </a:r>
            <a:r>
              <a:rPr lang="en-US" altLang="ja-JP" dirty="0"/>
              <a:t>1</a:t>
            </a:r>
            <a:r>
              <a:rPr lang="ja-JP" altLang="en-US" dirty="0"/>
              <a:t>　障がいの理解」でも説明した</a:t>
            </a:r>
            <a:r>
              <a:rPr lang="ja-JP" altLang="en-US" dirty="0" smtClean="0"/>
              <a:t>、ＩＣＦの</a:t>
            </a:r>
            <a:r>
              <a:rPr lang="ja-JP" altLang="en-US" dirty="0"/>
              <a:t>図で、「生活機能」と「障がい」の状態は、「健康状態」や「環境因子」等と相互に影響し合うものとされています。</a:t>
            </a:r>
            <a:endParaRPr lang="en-US" altLang="ja-JP" dirty="0"/>
          </a:p>
          <a:p>
            <a:pPr algn="just"/>
            <a:r>
              <a:rPr lang="ja-JP" altLang="en-US" dirty="0"/>
              <a:t>　障がいを、疾病等に基づく一方向な</a:t>
            </a:r>
            <a:r>
              <a:rPr lang="ja-JP" altLang="en-US" dirty="0" smtClean="0"/>
              <a:t>見方で捉え</a:t>
            </a:r>
            <a:r>
              <a:rPr lang="ja-JP" altLang="en-US" dirty="0"/>
              <a:t>、</a:t>
            </a:r>
            <a:r>
              <a:rPr lang="ja-JP" altLang="en-US" dirty="0" smtClean="0"/>
              <a:t>その子供の</a:t>
            </a:r>
            <a:r>
              <a:rPr lang="ja-JP" altLang="en-US" dirty="0"/>
              <a:t>苦手な課題ばかりに迫り、その課題を解決できなければ、活動することも社会に参加することもできないものと捉えるのではなく、生活機能に支障がある状態として捉えることが大切です。</a:t>
            </a:r>
            <a:endParaRPr lang="en-US" altLang="ja-JP" dirty="0"/>
          </a:p>
          <a:p>
            <a:pPr algn="just"/>
            <a:r>
              <a:rPr lang="ja-JP" altLang="en-US" dirty="0"/>
              <a:t>　そして、障がいを周囲の環境や個人の性格等も含めた総合的な捉え方で見ることにより、「本人が頑張るところと、環境により支えるところを、バランスよく捉える」という視点</a:t>
            </a:r>
            <a:r>
              <a:rPr lang="ja-JP" altLang="en-US" dirty="0" smtClean="0"/>
              <a:t>を持つこと</a:t>
            </a:r>
            <a:r>
              <a:rPr lang="ja-JP" altLang="en-US" dirty="0"/>
              <a:t>が大切です。</a:t>
            </a:r>
            <a:endParaRPr lang="en-US" altLang="ja-JP" dirty="0"/>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2</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58862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a:t>
            </a:r>
            <a:r>
              <a:rPr lang="ja-JP" altLang="en-US" dirty="0" smtClean="0"/>
              <a:t>次に</a:t>
            </a:r>
            <a:r>
              <a:rPr lang="ja-JP" altLang="en-US" dirty="0"/>
              <a:t>、「自立活動の意義」についてです。</a:t>
            </a:r>
            <a:endParaRPr lang="en-US" altLang="ja-JP" dirty="0"/>
          </a:p>
          <a:p>
            <a:pPr algn="just"/>
            <a:r>
              <a:rPr lang="ja-JP" altLang="en-US" dirty="0"/>
              <a:t>　そもそも、自立活動とは何かについて確認しましょう。</a:t>
            </a:r>
            <a:endParaRPr lang="en-US" altLang="ja-JP" dirty="0"/>
          </a:p>
          <a:p>
            <a:pPr algn="just"/>
            <a:r>
              <a:rPr lang="ja-JP" altLang="en-US" dirty="0"/>
              <a:t>　小・中学校等の教育は</a:t>
            </a:r>
            <a:r>
              <a:rPr lang="ja-JP" altLang="en-US" dirty="0" smtClean="0"/>
              <a:t>、子供の</a:t>
            </a:r>
            <a:r>
              <a:rPr lang="ja-JP" altLang="en-US" dirty="0"/>
              <a:t>生活年齢に即して系統的・段階的に進められています。</a:t>
            </a:r>
            <a:endParaRPr lang="en-US" altLang="ja-JP" dirty="0"/>
          </a:p>
          <a:p>
            <a:pPr algn="just"/>
            <a:r>
              <a:rPr lang="ja-JP" altLang="en-US" dirty="0"/>
              <a:t>　そして、その教育の内容は</a:t>
            </a:r>
            <a:r>
              <a:rPr lang="ja-JP" altLang="en-US" dirty="0" smtClean="0"/>
              <a:t>、子供の</a:t>
            </a:r>
            <a:r>
              <a:rPr lang="ja-JP" altLang="en-US" dirty="0"/>
              <a:t>発達の段階等に即して選定されたものが配列されており、それらを順に教育することにより人間として調和のとれた育成が期待されています。</a:t>
            </a:r>
          </a:p>
          <a:p>
            <a:pPr algn="just"/>
            <a:r>
              <a:rPr lang="ja-JP" altLang="en-US" dirty="0"/>
              <a:t>　しかし、障がいの</a:t>
            </a:r>
            <a:r>
              <a:rPr lang="ja-JP" altLang="en-US" dirty="0" smtClean="0"/>
              <a:t>ある子供の</a:t>
            </a:r>
            <a:r>
              <a:rPr lang="ja-JP" altLang="en-US" dirty="0"/>
              <a:t>場合は、その障がいによって、日常生活や学習場面において様々なつまずきや困難が生じることから、小・中学校等</a:t>
            </a:r>
            <a:r>
              <a:rPr lang="ja-JP" altLang="en-US" dirty="0" smtClean="0"/>
              <a:t>の子供と</a:t>
            </a:r>
            <a:r>
              <a:rPr lang="ja-JP" altLang="en-US" dirty="0"/>
              <a:t>同じように心身の発達の段階等を考慮して教育するだけでは十分とは言えません。</a:t>
            </a:r>
            <a:endParaRPr lang="en-US" altLang="ja-JP" dirty="0"/>
          </a:p>
          <a:p>
            <a:pPr algn="just"/>
            <a:r>
              <a:rPr lang="ja-JP" altLang="en-US" dirty="0"/>
              <a:t>　そこで、個々の障がいによる学習上又は生活上の困難を改善・克服するための指導が必要となります。</a:t>
            </a:r>
            <a:endParaRPr lang="en-US" altLang="ja-JP" dirty="0"/>
          </a:p>
          <a:p>
            <a:pPr algn="just"/>
            <a:r>
              <a:rPr lang="ja-JP" altLang="en-US" dirty="0"/>
              <a:t>　このため、特別支援学校においては、小・中学校等と同様の各教科等に加えて、特に自立活動の領域を設定し、それらを指導することによって</a:t>
            </a:r>
            <a:r>
              <a:rPr lang="ja-JP" altLang="en-US" dirty="0" smtClean="0"/>
              <a:t>、人間</a:t>
            </a:r>
            <a:r>
              <a:rPr lang="ja-JP" altLang="en-US" dirty="0"/>
              <a:t>として調和のとれた育成を目指しています。</a:t>
            </a:r>
          </a:p>
        </p:txBody>
      </p:sp>
      <p:sp>
        <p:nvSpPr>
          <p:cNvPr id="4" name="スライド番号プレースホルダー 3"/>
          <p:cNvSpPr>
            <a:spLocks noGrp="1"/>
          </p:cNvSpPr>
          <p:nvPr>
            <p:ph type="sldNum" sz="quarter" idx="5"/>
          </p:nvPr>
        </p:nvSpPr>
        <p:spPr/>
        <p:txBody>
          <a:bodyPr/>
          <a:lstStyle/>
          <a:p>
            <a:pPr lvl="0"/>
            <a:fld id="{405BCA09-F9CF-6843-B730-55DAB7C4E2FC}" type="slidenum">
              <a:rPr lang="ja-JP" altLang="en-US" noProof="0" smtClean="0"/>
              <a:pPr lvl="0"/>
              <a:t>3</a:t>
            </a:fld>
            <a:endParaRPr lang="ja-JP" altLang="en-US" noProof="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30986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algn="just"/>
            <a:r>
              <a:rPr lang="ja-JP" altLang="en-US" dirty="0"/>
              <a:t>　こちらは、自立活動の目標です。</a:t>
            </a:r>
            <a:endParaRPr lang="en-US" altLang="ja-JP" dirty="0"/>
          </a:p>
          <a:p>
            <a:pPr lvl="0" algn="just"/>
            <a:r>
              <a:rPr lang="ja-JP" altLang="en-US" dirty="0"/>
              <a:t>　「個々の児童又は生徒が自立を目指し、</a:t>
            </a:r>
            <a:r>
              <a:rPr lang="ja-JP" altLang="en-US" dirty="0" err="1" smtClean="0"/>
              <a:t>障がいに</a:t>
            </a:r>
            <a:r>
              <a:rPr lang="ja-JP" altLang="en-US" dirty="0"/>
              <a:t>よる学習上又は生活上の困難を主体的に改善・克服するために必要な知識、技能、態度及び習慣を養い、もって心身の調和的発達の基盤を培う。」とあります。</a:t>
            </a:r>
            <a:endParaRPr lang="en-US" altLang="ja-JP" dirty="0"/>
          </a:p>
          <a:p>
            <a:pPr lvl="0" algn="just"/>
            <a:r>
              <a:rPr lang="ja-JP" altLang="en-US" dirty="0"/>
              <a:t>　注意しなければならないのは、「心身の調和的発達の基盤を培う」であって、「心身の調和的発達を培う」ではないことです。</a:t>
            </a:r>
            <a:endParaRPr lang="en-US" altLang="ja-JP" dirty="0"/>
          </a:p>
          <a:p>
            <a:pPr lvl="0" algn="just"/>
            <a:r>
              <a:rPr lang="ja-JP" altLang="en-US" dirty="0"/>
              <a:t>　そのことを分かりやすく示したのが、下の図になります。自立活動と教科等はこのような関係性になっています。</a:t>
            </a:r>
            <a:endParaRPr lang="en-US" altLang="ja-JP" dirty="0"/>
          </a:p>
          <a:p>
            <a:pPr lvl="0" algn="just"/>
            <a:r>
              <a:rPr lang="ja-JP" altLang="en-US" dirty="0"/>
              <a:t>　つまり、自立活動で基盤</a:t>
            </a:r>
            <a:r>
              <a:rPr lang="ja-JP" altLang="en-US" dirty="0" smtClean="0"/>
              <a:t>を培っていかない</a:t>
            </a:r>
            <a:r>
              <a:rPr lang="ja-JP" altLang="en-US" dirty="0"/>
              <a:t>と</a:t>
            </a:r>
            <a:r>
              <a:rPr lang="ja-JP" altLang="en-US" dirty="0" smtClean="0"/>
              <a:t>、各教科等の資質・能力が</a:t>
            </a:r>
            <a:r>
              <a:rPr lang="ja-JP" altLang="en-US" dirty="0"/>
              <a:t>積み上がっていかないのです。</a:t>
            </a:r>
            <a:endParaRPr lang="en-US" altLang="ja-JP" dirty="0"/>
          </a:p>
          <a:p>
            <a:pPr lvl="0" algn="just"/>
            <a:r>
              <a:rPr lang="ja-JP" altLang="en-US" dirty="0"/>
              <a:t>　また逆に、「自立活動だけしていれば良いのではないか」という声も耳にしますが、</a:t>
            </a:r>
            <a:r>
              <a:rPr lang="ja-JP" altLang="en-US" dirty="0" smtClean="0"/>
              <a:t>基盤を培う自立</a:t>
            </a:r>
            <a:r>
              <a:rPr lang="ja-JP" altLang="en-US" dirty="0"/>
              <a:t>活動を行っても、その上に教科等を積み上げていかなければ、「心身の調和的</a:t>
            </a:r>
            <a:r>
              <a:rPr lang="ja-JP" altLang="en-US" dirty="0" smtClean="0"/>
              <a:t>発達の基盤を</a:t>
            </a:r>
            <a:r>
              <a:rPr lang="ja-JP" altLang="en-US" dirty="0"/>
              <a:t>培う」ことができません。</a:t>
            </a:r>
            <a:endParaRPr lang="en-US" altLang="ja-JP" dirty="0"/>
          </a:p>
        </p:txBody>
      </p:sp>
      <p:sp>
        <p:nvSpPr>
          <p:cNvPr id="5" name="スライド番号プレースホルダー 3">
            <a:extLst>
              <a:ext uri="{FF2B5EF4-FFF2-40B4-BE49-F238E27FC236}">
                <a16:creationId xmlns:a16="http://schemas.microsoft.com/office/drawing/2014/main" id="{F32B7348-9A67-44D3-A7A0-478D0A3EA5D0}"/>
              </a:ext>
            </a:extLst>
          </p:cNvPr>
          <p:cNvSpPr>
            <a:spLocks noGrp="1"/>
          </p:cNvSpPr>
          <p:nvPr>
            <p:ph type="sldNum" sz="quarter" idx="5"/>
          </p:nvPr>
        </p:nvSpPr>
        <p:spPr/>
        <p:txBody>
          <a:bodyPr/>
          <a:lstStyle/>
          <a:p>
            <a:pPr lvl="0"/>
            <a:fld id="{405BCA09-F9CF-6843-B730-55DAB7C4E2FC}" type="slidenum">
              <a:rPr lang="ja-JP" altLang="en-US" noProof="0" smtClean="0"/>
              <a:pPr lvl="0"/>
              <a:t>4</a:t>
            </a:fld>
            <a:endParaRPr lang="ja-JP" altLang="en-US" noProof="0"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47784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次に、自立活動の内容についてです。</a:t>
            </a:r>
            <a:endParaRPr lang="en-US" altLang="ja-JP" dirty="0"/>
          </a:p>
          <a:p>
            <a:pPr algn="just"/>
            <a:r>
              <a:rPr lang="ja-JP" altLang="en-US" dirty="0"/>
              <a:t>　各教科等の「内容」は、全て</a:t>
            </a:r>
            <a:r>
              <a:rPr lang="ja-JP" altLang="en-US" dirty="0" smtClean="0"/>
              <a:t>の子供に</a:t>
            </a:r>
            <a:r>
              <a:rPr lang="ja-JP" altLang="en-US" dirty="0"/>
              <a:t>対して確実に指導しなければならない内容です。</a:t>
            </a:r>
            <a:endParaRPr lang="en-US" altLang="ja-JP" dirty="0"/>
          </a:p>
          <a:p>
            <a:pPr algn="just"/>
            <a:r>
              <a:rPr lang="ja-JP" altLang="en-US" dirty="0"/>
              <a:t>　これに対して、自立活動の「内容」は、その全てを取り扱うものではなく、個々</a:t>
            </a:r>
            <a:r>
              <a:rPr lang="ja-JP" altLang="en-US" dirty="0" smtClean="0"/>
              <a:t>の子供の</a:t>
            </a:r>
            <a:r>
              <a:rPr lang="ja-JP" altLang="en-US" dirty="0"/>
              <a:t>実態に応じて、必要な項目を選定して取り扱うものです。</a:t>
            </a:r>
            <a:endParaRPr lang="en-US" altLang="ja-JP" dirty="0"/>
          </a:p>
          <a:p>
            <a:pPr algn="just"/>
            <a:r>
              <a:rPr lang="ja-JP" altLang="en-US" dirty="0"/>
              <a:t>　自立活動の「内容」は、「人間としての基本的な行動を遂行するために必要な要素」と、「障害による学習上又は生活上の困難を改善・克服するために必要な要素」で構成しており、それらの代表的な要素である</a:t>
            </a:r>
            <a:r>
              <a:rPr lang="en-US" altLang="ja-JP" dirty="0"/>
              <a:t>27</a:t>
            </a:r>
            <a:r>
              <a:rPr lang="ja-JP" altLang="en-US" dirty="0"/>
              <a:t>項目を「健康の保持」、「心理的な安定」、「人間関係の形成」、「環境の把握」、「身体の動き」及び「コミュニケーション」</a:t>
            </a:r>
            <a:r>
              <a:rPr lang="ja-JP" altLang="en-US" dirty="0" smtClean="0"/>
              <a:t>の６つの</a:t>
            </a:r>
            <a:r>
              <a:rPr lang="ja-JP" altLang="en-US" dirty="0"/>
              <a:t>区分に分類・整理したものとなります。</a:t>
            </a:r>
            <a:endParaRPr lang="en-US" altLang="ja-JP" dirty="0"/>
          </a:p>
          <a:p>
            <a:pPr algn="just"/>
            <a:r>
              <a:rPr lang="ja-JP" altLang="en-US" dirty="0"/>
              <a:t>　自立活動の「内容」は、個々</a:t>
            </a:r>
            <a:r>
              <a:rPr lang="ja-JP" altLang="en-US" dirty="0" smtClean="0"/>
              <a:t>の子供に</a:t>
            </a:r>
            <a:r>
              <a:rPr lang="ja-JP" altLang="en-US" dirty="0"/>
              <a:t>設定される具体的な「指導内容」の要素となるものですので、個々</a:t>
            </a:r>
            <a:r>
              <a:rPr lang="ja-JP" altLang="en-US" dirty="0" smtClean="0"/>
              <a:t>の子供に</a:t>
            </a:r>
            <a:r>
              <a:rPr lang="ja-JP" altLang="en-US" dirty="0"/>
              <a:t>設定される具体的な指導内容は、実態把握に基づき、自立を目指して設定される指導目標（ねらい）を達成するために</a:t>
            </a:r>
            <a:r>
              <a:rPr lang="ja-JP" altLang="en-US" dirty="0" smtClean="0"/>
              <a:t>、自立活動の内容の６区分</a:t>
            </a:r>
            <a:r>
              <a:rPr lang="en-US" altLang="ja-JP" dirty="0" smtClean="0"/>
              <a:t>27</a:t>
            </a:r>
            <a:r>
              <a:rPr lang="ja-JP" altLang="en-US" dirty="0" smtClean="0"/>
              <a:t>項目から</a:t>
            </a:r>
            <a:r>
              <a:rPr lang="ja-JP" altLang="en-US" dirty="0"/>
              <a:t>必要な項目を選定し、それらを相互に関連付けて設定する必要があります。</a:t>
            </a:r>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5</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50750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学習指導要領には、実態把握から具体的な指導内容を設定するまでの流れの例（流れ図）が示されています。</a:t>
            </a:r>
            <a:endParaRPr lang="en-US" altLang="ja-JP" dirty="0"/>
          </a:p>
          <a:p>
            <a:pPr algn="just"/>
            <a:r>
              <a:rPr lang="ja-JP" altLang="en-US" dirty="0"/>
              <a:t>　実態把握は、情報収集したものを、３つの段階で整理します。</a:t>
            </a:r>
            <a:endParaRPr lang="en-US" altLang="ja-JP" dirty="0"/>
          </a:p>
          <a:p>
            <a:pPr algn="just"/>
            <a:r>
              <a:rPr lang="ja-JP" altLang="en-US" dirty="0"/>
              <a:t>　実態から得られた課題から中心的な課題を抽出します。</a:t>
            </a:r>
            <a:endParaRPr lang="en-US" altLang="ja-JP" dirty="0"/>
          </a:p>
          <a:p>
            <a:pPr algn="just"/>
            <a:r>
              <a:rPr lang="ja-JP" altLang="en-US" dirty="0"/>
              <a:t>　そして、指導目標を明確にし、自立活動の内容である６区分</a:t>
            </a:r>
            <a:r>
              <a:rPr lang="en-US" altLang="ja-JP" dirty="0"/>
              <a:t>27</a:t>
            </a:r>
            <a:r>
              <a:rPr lang="ja-JP" altLang="en-US" dirty="0"/>
              <a:t>項目を関連付けながら具体的な指導内容を選定していくものです。</a:t>
            </a:r>
            <a:endParaRPr lang="en-US" altLang="ja-JP" dirty="0"/>
          </a:p>
          <a:p>
            <a:pPr algn="just"/>
            <a:r>
              <a:rPr lang="ja-JP" altLang="en-US" dirty="0"/>
              <a:t>　</a:t>
            </a:r>
            <a:r>
              <a:rPr lang="ja-JP" altLang="en-US" dirty="0" smtClean="0"/>
              <a:t>ポイント</a:t>
            </a:r>
            <a:r>
              <a:rPr lang="ja-JP" altLang="en-US" dirty="0"/>
              <a:t>は、自立活動は何でもやっていいというわけではなく、自立活動の内容に即して課題を整理し、自立活動の内容を関連付けながら指導することが大切であるということです。</a:t>
            </a:r>
            <a:endParaRPr lang="en-US" altLang="ja-JP" dirty="0"/>
          </a:p>
        </p:txBody>
      </p:sp>
      <p:sp>
        <p:nvSpPr>
          <p:cNvPr id="6" name="スライド番号プレースホルダー 5"/>
          <p:cNvSpPr>
            <a:spLocks noGrp="1"/>
          </p:cNvSpPr>
          <p:nvPr>
            <p:ph type="sldNum" sz="quarter" idx="10"/>
          </p:nvPr>
        </p:nvSpPr>
        <p:spPr/>
        <p:txBody>
          <a:bodyPr/>
          <a:lstStyle/>
          <a:p>
            <a:pPr lvl="0"/>
            <a:fld id="{405BCA09-F9CF-6843-B730-55DAB7C4E2FC}" type="slidenum">
              <a:rPr lang="ja-JP" altLang="en-US" noProof="0" smtClean="0"/>
              <a:pPr lvl="0"/>
              <a:t>6</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81688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具体的な指導方法に触れる前に、ここまで説明してきた、知的障がいの</a:t>
            </a:r>
            <a:r>
              <a:rPr lang="ja-JP" altLang="en-US" dirty="0" smtClean="0"/>
              <a:t>ある子供の</a:t>
            </a:r>
            <a:r>
              <a:rPr lang="ja-JP" altLang="en-US" dirty="0"/>
              <a:t>状態やその特性から、自立活動の必要性について説明します。</a:t>
            </a:r>
            <a:endParaRPr lang="en-US" altLang="ja-JP" dirty="0"/>
          </a:p>
          <a:p>
            <a:pPr algn="just"/>
            <a:r>
              <a:rPr lang="ja-JP" altLang="en-US" dirty="0"/>
              <a:t>　</a:t>
            </a:r>
            <a:r>
              <a:rPr lang="ja-JP" altLang="en-US" dirty="0" smtClean="0"/>
              <a:t>知的障</a:t>
            </a:r>
            <a:r>
              <a:rPr lang="ja-JP" altLang="en-US" dirty="0"/>
              <a:t>がいの</a:t>
            </a:r>
            <a:r>
              <a:rPr lang="ja-JP" altLang="en-US" dirty="0" smtClean="0"/>
              <a:t>ある子供に</a:t>
            </a:r>
            <a:r>
              <a:rPr lang="ja-JP" altLang="en-US" dirty="0"/>
              <a:t>おいては、知的</a:t>
            </a:r>
            <a:r>
              <a:rPr lang="ja-JP" altLang="en-US" dirty="0" err="1"/>
              <a:t>障がいに</a:t>
            </a:r>
            <a:r>
              <a:rPr lang="ja-JP" altLang="en-US" dirty="0" smtClean="0"/>
              <a:t>随伴して</a:t>
            </a:r>
            <a:r>
              <a:rPr lang="ja-JP" altLang="en-US" dirty="0"/>
              <a:t>、言語、運動、動作、情緒、行動等の特定の分野に、顕著な発達の遅れや特に配慮を必要とする様々な状態像が見られます。</a:t>
            </a:r>
            <a:endParaRPr lang="en-US" altLang="ja-JP" dirty="0"/>
          </a:p>
          <a:p>
            <a:pPr algn="just"/>
            <a:r>
              <a:rPr lang="ja-JP" altLang="en-US" dirty="0"/>
              <a:t>　</a:t>
            </a:r>
            <a:r>
              <a:rPr lang="ja-JP" altLang="en-US" dirty="0" smtClean="0"/>
              <a:t>例えば、</a:t>
            </a:r>
            <a:r>
              <a:rPr lang="ja-JP" altLang="en-US" dirty="0"/>
              <a:t>言語理解の程度に比較して、表出言語が極めて少ないことや全体的な身体機能の発達の程度に比較して、特に平衡感覚が未熟なこと</a:t>
            </a:r>
            <a:r>
              <a:rPr lang="ja-JP" altLang="en-US" dirty="0" smtClean="0"/>
              <a:t>、また、心理</a:t>
            </a:r>
            <a:r>
              <a:rPr lang="ja-JP" altLang="en-US" dirty="0"/>
              <a:t>状態が不安定になり、パニックになりやすいこと、極めて動きが多く、注意集中が困難なこと等があげられます。 </a:t>
            </a:r>
            <a:endParaRPr lang="en-US" altLang="ja-JP" dirty="0"/>
          </a:p>
        </p:txBody>
      </p:sp>
      <p:sp>
        <p:nvSpPr>
          <p:cNvPr id="6" name="スライド番号プレースホルダー 5"/>
          <p:cNvSpPr>
            <a:spLocks noGrp="1"/>
          </p:cNvSpPr>
          <p:nvPr>
            <p:ph type="sldNum" sz="quarter" idx="10"/>
          </p:nvPr>
        </p:nvSpPr>
        <p:spPr/>
        <p:txBody>
          <a:bodyPr/>
          <a:lstStyle/>
          <a:p>
            <a:fld id="{405BCA09-F9CF-6843-B730-55DAB7C4E2FC}" type="slidenum">
              <a:rPr lang="ja-JP" altLang="en-US" smtClean="0"/>
              <a:pPr/>
              <a:t>7</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82727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このスライドの図は、知的障がいの</a:t>
            </a:r>
            <a:r>
              <a:rPr lang="ja-JP" altLang="en-US" dirty="0" smtClean="0"/>
              <a:t>ある子供の</a:t>
            </a:r>
            <a:r>
              <a:rPr lang="ja-JP" altLang="en-US" dirty="0"/>
              <a:t>自立活動の必要性について示したものです。</a:t>
            </a:r>
            <a:endParaRPr lang="en-US" altLang="ja-JP" dirty="0"/>
          </a:p>
          <a:p>
            <a:pPr algn="just"/>
            <a:r>
              <a:rPr lang="ja-JP" altLang="en-US" dirty="0"/>
              <a:t>　知的障がいに随伴して、顕著な発達の遅れや特に配慮を必要とする様々な状態がある場合、知的発達の遅れや適応行動に応じた各教科等の指導だけで</a:t>
            </a:r>
            <a:r>
              <a:rPr lang="ja-JP" altLang="en-US" dirty="0" smtClean="0"/>
              <a:t>は改善</a:t>
            </a:r>
            <a:r>
              <a:rPr lang="ja-JP" altLang="en-US" dirty="0"/>
              <a:t>を図ること</a:t>
            </a:r>
            <a:r>
              <a:rPr lang="ja-JP" altLang="en-US" dirty="0" smtClean="0"/>
              <a:t>は難しい</a:t>
            </a:r>
            <a:r>
              <a:rPr lang="ja-JP" altLang="en-US" dirty="0"/>
              <a:t>と考えられます。</a:t>
            </a:r>
            <a:endParaRPr lang="en-US" altLang="ja-JP" dirty="0"/>
          </a:p>
          <a:p>
            <a:pPr algn="just"/>
            <a:r>
              <a:rPr lang="ja-JP" altLang="en-US" dirty="0"/>
              <a:t>　そこで、個々</a:t>
            </a:r>
            <a:r>
              <a:rPr lang="ja-JP" altLang="en-US" dirty="0" smtClean="0"/>
              <a:t>の子供の</a:t>
            </a:r>
            <a:r>
              <a:rPr lang="ja-JP" altLang="en-US" dirty="0"/>
              <a:t>障がいの状態による困難の改善等を図るための指導の形態である「自立活動」を行うことにより、顕著な発達の遅れや特に配慮を必要とする様々な状態に対応</a:t>
            </a:r>
            <a:r>
              <a:rPr lang="ja-JP" altLang="en-US" dirty="0" smtClean="0"/>
              <a:t>するとともに、人間</a:t>
            </a:r>
            <a:r>
              <a:rPr lang="ja-JP" altLang="en-US" dirty="0"/>
              <a:t>として調和のとれた育成を目指すことが必要となるのです。</a:t>
            </a:r>
            <a:endParaRPr lang="en-US" altLang="ja-JP" dirty="0"/>
          </a:p>
          <a:p>
            <a:pPr algn="just"/>
            <a:endParaRPr lang="en-US" altLang="ja-JP" dirty="0"/>
          </a:p>
        </p:txBody>
      </p:sp>
      <p:sp>
        <p:nvSpPr>
          <p:cNvPr id="6" name="スライド番号プレースホルダー 5"/>
          <p:cNvSpPr>
            <a:spLocks noGrp="1"/>
          </p:cNvSpPr>
          <p:nvPr>
            <p:ph type="sldNum" sz="quarter" idx="10"/>
          </p:nvPr>
        </p:nvSpPr>
        <p:spPr/>
        <p:txBody>
          <a:bodyPr/>
          <a:lstStyle/>
          <a:p>
            <a:fld id="{405BCA09-F9CF-6843-B730-55DAB7C4E2FC}" type="slidenum">
              <a:rPr lang="ja-JP" altLang="en-US" smtClean="0"/>
              <a:pPr/>
              <a:t>8</a:t>
            </a:fld>
            <a:endParaRPr lang="ja-JP" altLang="en-US"/>
          </a:p>
        </p:txBody>
      </p:sp>
      <p:sp>
        <p:nvSpPr>
          <p:cNvPr id="10" name="スライド イメージ プレースホルダー 9"/>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07476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ここからは、自立活動の指導事例を説明します。</a:t>
            </a:r>
            <a:endParaRPr lang="en-US" altLang="ja-JP" dirty="0"/>
          </a:p>
          <a:p>
            <a:pPr algn="just"/>
            <a:r>
              <a:rPr lang="ja-JP" altLang="en-US" dirty="0"/>
              <a:t>　この事例は、知的障がい特別支援学校の職業学科における、各教科等を合わせた指導の中で実施する自立活動の指導についてです。</a:t>
            </a:r>
          </a:p>
          <a:p>
            <a:pPr algn="just"/>
            <a:r>
              <a:rPr lang="ja-JP" altLang="en-US" dirty="0"/>
              <a:t>　</a:t>
            </a:r>
          </a:p>
          <a:p>
            <a:pPr algn="just"/>
            <a:r>
              <a:rPr lang="ja-JP" altLang="en-US" dirty="0"/>
              <a:t>　</a:t>
            </a:r>
            <a:r>
              <a:rPr lang="ja-JP" altLang="en-US" dirty="0" smtClean="0"/>
              <a:t>生徒Ｇさんは</a:t>
            </a:r>
            <a:r>
              <a:rPr lang="ja-JP" altLang="en-US" dirty="0"/>
              <a:t>、高等部第１学年に</a:t>
            </a:r>
            <a:r>
              <a:rPr lang="ja-JP" altLang="en-US" dirty="0" smtClean="0"/>
              <a:t>在籍しています。</a:t>
            </a:r>
            <a:endParaRPr lang="en-US" altLang="ja-JP" dirty="0"/>
          </a:p>
          <a:p>
            <a:pPr algn="just"/>
            <a:r>
              <a:rPr lang="ja-JP" altLang="en-US" dirty="0"/>
              <a:t>　学校では、特定の友達や学級担任とはコミュニケーション</a:t>
            </a:r>
            <a:r>
              <a:rPr lang="ja-JP" altLang="en-US" dirty="0" smtClean="0"/>
              <a:t>をとること</a:t>
            </a:r>
            <a:r>
              <a:rPr lang="ja-JP" altLang="en-US" dirty="0"/>
              <a:t>ができ、</a:t>
            </a:r>
            <a:r>
              <a:rPr lang="ja-JP" altLang="en-US" dirty="0" smtClean="0"/>
              <a:t>困った時は</a:t>
            </a:r>
            <a:r>
              <a:rPr lang="ja-JP" altLang="en-US" dirty="0"/>
              <a:t>学級担任に相談することができる反面、学級担任</a:t>
            </a:r>
            <a:r>
              <a:rPr lang="ja-JP" altLang="en-US" dirty="0" smtClean="0"/>
              <a:t>以外の教員に</a:t>
            </a:r>
            <a:r>
              <a:rPr lang="ja-JP" altLang="en-US" dirty="0"/>
              <a:t>対しては、</a:t>
            </a:r>
            <a:r>
              <a:rPr lang="ja-JP" altLang="en-US" dirty="0" smtClean="0"/>
              <a:t>困った時に</a:t>
            </a:r>
            <a:r>
              <a:rPr lang="ja-JP" altLang="en-US" dirty="0"/>
              <a:t>、自分から援助を依頼することができなかったり、どのように伝えたらよいかが分からず固まってしまったりすることがあります。</a:t>
            </a:r>
          </a:p>
        </p:txBody>
      </p:sp>
      <p:sp>
        <p:nvSpPr>
          <p:cNvPr id="6" name="スライド番号プレースホルダー 5"/>
          <p:cNvSpPr>
            <a:spLocks noGrp="1"/>
          </p:cNvSpPr>
          <p:nvPr>
            <p:ph type="sldNum" sz="quarter" idx="10"/>
          </p:nvPr>
        </p:nvSpPr>
        <p:spPr/>
        <p:txBody>
          <a:bodyPr/>
          <a:lstStyle/>
          <a:p>
            <a:fld id="{405BCA09-F9CF-6843-B730-55DAB7C4E2FC}"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35334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MS Gothic" panose="020B0609070205080204" pitchFamily="49" charset="-128"/>
                <a:ea typeface="MS Gothic"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9AE231EA-30AA-4C09-9013-585541B9785B}"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127367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688213-8A31-437D-BF80-AE3B72C82576}"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96886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DD53E-C415-41AF-8FBC-26CED455EDC7}"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1898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502745-9691-4252-8196-3679F4150264}" type="datetime1">
              <a:rPr kumimoji="1" lang="ja-JP" altLang="en-US" smtClean="0"/>
              <a:t>2024/6/3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29708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35AA2F-46FB-43D3-8946-6261EF537963}" type="datetime1">
              <a:rPr kumimoji="1" lang="ja-JP" altLang="en-US" smtClean="0"/>
              <a:t>2024/6/3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75854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978948D-D749-486A-B26E-870DDF198F3F}" type="datetime1">
              <a:rPr kumimoji="1" lang="ja-JP" altLang="en-US" smtClean="0"/>
              <a:t>2024/6/3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67845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01EEC9-718B-401B-9922-64343C2495D2}" type="datetime1">
              <a:rPr kumimoji="1" lang="ja-JP" altLang="en-US" smtClean="0"/>
              <a:t>2024/6/3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320171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043DC2-E9B2-4B0D-B29A-16DB23C1E475}" type="datetime1">
              <a:rPr kumimoji="1" lang="ja-JP" altLang="en-US" smtClean="0"/>
              <a:t>2024/6/3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4082055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37B543-24F9-426D-99A6-ED1B7AB5E490}" type="datetime1">
              <a:rPr kumimoji="1" lang="ja-JP" altLang="en-US" smtClean="0"/>
              <a:t>2024/6/3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71214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FE157D-7B8B-4342-9090-6C2BFBB29767}" type="datetime1">
              <a:rPr kumimoji="1" lang="ja-JP" altLang="en-US" smtClean="0"/>
              <a:t>2024/6/3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1230992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3766FD-3F8D-4CBE-8390-5007CB437AB5}" type="datetime1">
              <a:rPr kumimoji="1" lang="ja-JP" altLang="en-US" smtClean="0"/>
              <a:t>2024/6/3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170258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D0E691-1915-496B-8CD3-3EB5FF67D3F1}"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946228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2C2FFE-EF33-4AD5-B1AB-13A0398232AD}" type="datetime1">
              <a:rPr kumimoji="1" lang="ja-JP" altLang="en-US" smtClean="0"/>
              <a:t>2024/6/3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598217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19A339-B51A-47D0-8CDF-F45D36C51B11}" type="datetime1">
              <a:rPr kumimoji="1" lang="ja-JP" altLang="en-US" smtClean="0"/>
              <a:t>2024/6/3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230678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930257-08F6-43FB-BAEA-EE09F886544F}" type="datetime1">
              <a:rPr kumimoji="1" lang="ja-JP" altLang="en-US" smtClean="0"/>
              <a:t>2024/6/3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276279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9C8817-17FC-4EC1-8394-309F2C172942}"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3910752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F50810-1388-4A67-BE3A-33A9FF5AAA2E}"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72937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782CD7-CCD5-4607-8C7B-5B21BB7B870A}"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254676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8DBAC0-7BBC-41FA-BB04-B0D376EA13D3}"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82636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AB0404-B1CE-47B7-8507-510B7743299A}" type="datetime1">
              <a:rPr kumimoji="1" lang="ja-JP" altLang="en-US" smtClean="0"/>
              <a:t>2024/6/3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3933513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51487B-C9DB-4DB5-8EB8-68F3EDFA30D9}" type="datetime1">
              <a:rPr kumimoji="1" lang="ja-JP" altLang="en-US" smtClean="0"/>
              <a:t>2024/6/3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1751515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2FB28-5C75-44F4-AA99-A336A13E2CA5}" type="datetime1">
              <a:rPr kumimoji="1" lang="ja-JP" altLang="en-US" smtClean="0"/>
              <a:t>2024/6/3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91185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S Gothic" panose="020B0609070205080204" pitchFamily="49" charset="-128"/>
                <a:ea typeface="MS Gothic" panose="020B0609070205080204" pitchFamily="49"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AE75AE-2BAB-43E6-BB5F-3D2F13972364}"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252536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967C77-038D-404E-BCE3-8FAF66F156B9}"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2908041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72207E-A393-4C7B-A0BC-C88AB4E0CC70}"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332395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6D7095-CC76-4C1A-8C99-BD40241270F4}"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1329340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5E0EDA-A7B0-48BE-9A17-BBE644F23251}"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1375063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C3F879-3D94-4103-ADB4-A2228831441D}"/>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E856E90-A5B2-45C1-B314-C576010A341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59D9EA2-CADB-46AF-8E09-CAF4F349CD77}"/>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5" name="フッター プレースホルダー 4">
            <a:extLst>
              <a:ext uri="{FF2B5EF4-FFF2-40B4-BE49-F238E27FC236}">
                <a16:creationId xmlns:a16="http://schemas.microsoft.com/office/drawing/2014/main" id="{C9645B03-AF20-4821-90A2-D162601408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750D24-1FD0-45E4-AEAC-69C69FC1704E}"/>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195602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4E3A9-ABD7-491E-8CEA-4DF9643326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4CA198-E03A-48BC-901E-D2BB6D88A92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998240-6030-43D4-9D6E-394D989E2FD0}"/>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5" name="フッター プレースホルダー 4">
            <a:extLst>
              <a:ext uri="{FF2B5EF4-FFF2-40B4-BE49-F238E27FC236}">
                <a16:creationId xmlns:a16="http://schemas.microsoft.com/office/drawing/2014/main" id="{7EF9BCD1-12C8-42AF-A2A3-ACFD580708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FEF5B5-9387-4406-9E59-1F9EFD7FC082}"/>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1385139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CC8209-4EEC-4008-9D9D-1EBF1B2F9CD9}"/>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1C743A-C05F-4CC9-B065-A763BAE1134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8795FE-A9A5-497B-A805-536D9FC3C81F}"/>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5" name="フッター プレースホルダー 4">
            <a:extLst>
              <a:ext uri="{FF2B5EF4-FFF2-40B4-BE49-F238E27FC236}">
                <a16:creationId xmlns:a16="http://schemas.microsoft.com/office/drawing/2014/main" id="{A8BF420C-60BB-40DC-8928-93DDFA360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2F6D37-0D0E-4246-801A-D8D921A1B9BC}"/>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3304485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55FD25-1209-4036-A15F-B404860E8F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361A10-0F47-4AE0-B34E-78EF268523E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457E1B3-004F-476F-8CDC-330F2BA5BBE4}"/>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B96D6-20DF-43B8-BB40-EC039633B8A3}"/>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6" name="フッター プレースホルダー 5">
            <a:extLst>
              <a:ext uri="{FF2B5EF4-FFF2-40B4-BE49-F238E27FC236}">
                <a16:creationId xmlns:a16="http://schemas.microsoft.com/office/drawing/2014/main" id="{5A4AFE41-2D6B-4C02-9E6A-55D6EBF72A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711FB7-54FE-4D7A-A2D2-5A7BB820DCD7}"/>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2389253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986758-892C-4FD7-9716-B841DF3196C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9D88B0-B343-4344-B838-413DA2473A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A5A5708-A042-4538-BC41-5E9FB4F2A16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7D83D2-1747-4055-8AC2-4B6E2DC636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5CD7C1B-ED5E-43B3-BF34-33159659CBFD}"/>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E887D61-4EFC-491A-9E9F-07B092D562C9}"/>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8" name="フッター プレースホルダー 7">
            <a:extLst>
              <a:ext uri="{FF2B5EF4-FFF2-40B4-BE49-F238E27FC236}">
                <a16:creationId xmlns:a16="http://schemas.microsoft.com/office/drawing/2014/main" id="{3C58D272-EB41-4B86-8A51-F623EC795CC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588DD4B-0144-4CF0-A712-433082FE9FBE}"/>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1150780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76FF81-9FD6-4CB7-97F1-AA501D6D2F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16D2484-CE7B-44F1-A611-2F7ACDEEAF36}"/>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4" name="フッター プレースホルダー 3">
            <a:extLst>
              <a:ext uri="{FF2B5EF4-FFF2-40B4-BE49-F238E27FC236}">
                <a16:creationId xmlns:a16="http://schemas.microsoft.com/office/drawing/2014/main" id="{9E499BFD-F7DB-4D4C-8D80-899D4DFF45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C37B21-1DC1-4240-AA4C-14485A0C3F46}"/>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235481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FD3F74-E0ED-4B2D-91F8-6DFDCD17C085}"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3203143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8120F4-5A6C-4469-A403-98D1F298E730}"/>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3" name="フッター プレースホルダー 2">
            <a:extLst>
              <a:ext uri="{FF2B5EF4-FFF2-40B4-BE49-F238E27FC236}">
                <a16:creationId xmlns:a16="http://schemas.microsoft.com/office/drawing/2014/main" id="{3295C4DD-FE2C-45AE-9DF3-F3CADADFB4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03D1AB7-B108-4A78-9FEA-874AE4854BB7}"/>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2691071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5106B2-D9E9-4D28-8652-ED9936EAD40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16DEE9-E70C-44B7-BC27-2FA92C07466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A30B7F9-CDF8-4787-BB54-9F89E114AB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488474-8BEF-4187-BA05-0B48C1C262E8}"/>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6" name="フッター プレースホルダー 5">
            <a:extLst>
              <a:ext uri="{FF2B5EF4-FFF2-40B4-BE49-F238E27FC236}">
                <a16:creationId xmlns:a16="http://schemas.microsoft.com/office/drawing/2014/main" id="{E257A2F6-FA2F-4FA7-8A03-FA79ABEF19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4EBA67-3F9B-47F0-B777-0ACF83645DC6}"/>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216636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B661A-BB5B-47B3-8BE7-087C1D70B27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8B5C40C-92BE-47B0-9389-A021078A114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9EC9DF8-EB00-490D-A89E-316AC2BB97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5D5B93-D204-47AC-BF44-7155A1178528}"/>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6" name="フッター プレースホルダー 5">
            <a:extLst>
              <a:ext uri="{FF2B5EF4-FFF2-40B4-BE49-F238E27FC236}">
                <a16:creationId xmlns:a16="http://schemas.microsoft.com/office/drawing/2014/main" id="{49717C5D-0DFB-4686-B9A4-98483FFA8F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1724D2-8064-4FFA-8BB9-1AEFD1BE374E}"/>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83528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5FC7D8-9F7F-49CD-8A5B-E303388F986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134849-D732-485B-A69C-0829F173CFD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6A321A-E257-4B88-9923-F70FA23FD92D}"/>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5" name="フッター プレースホルダー 4">
            <a:extLst>
              <a:ext uri="{FF2B5EF4-FFF2-40B4-BE49-F238E27FC236}">
                <a16:creationId xmlns:a16="http://schemas.microsoft.com/office/drawing/2014/main" id="{92C43CAB-3C02-4DCA-89DA-4A0D01409A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2FF33A-1CF3-4649-B376-2528E24F926C}"/>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1789815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B3F582-4DEB-433B-813D-69693838786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D0ECD-83D2-43FE-8F14-F831F88C2B7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0EED13-7A49-4902-B7A6-8F1A315FA617}"/>
              </a:ext>
            </a:extLst>
          </p:cNvPr>
          <p:cNvSpPr>
            <a:spLocks noGrp="1"/>
          </p:cNvSpPr>
          <p:nvPr>
            <p:ph type="dt" sz="half" idx="10"/>
          </p:nvPr>
        </p:nvSpPr>
        <p:spPr/>
        <p:txBody>
          <a:bodyPr/>
          <a:lstStyle/>
          <a:p>
            <a:fld id="{2855051D-9FAB-47B0-A7C8-10F3F6C449D2}" type="datetimeFigureOut">
              <a:rPr kumimoji="1" lang="ja-JP" altLang="en-US" smtClean="0"/>
              <a:t>2024/6/3</a:t>
            </a:fld>
            <a:endParaRPr kumimoji="1" lang="ja-JP" altLang="en-US"/>
          </a:p>
        </p:txBody>
      </p:sp>
      <p:sp>
        <p:nvSpPr>
          <p:cNvPr id="5" name="フッター プレースホルダー 4">
            <a:extLst>
              <a:ext uri="{FF2B5EF4-FFF2-40B4-BE49-F238E27FC236}">
                <a16:creationId xmlns:a16="http://schemas.microsoft.com/office/drawing/2014/main" id="{DD91A88D-5FCF-4235-8B41-E1A840096D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E35427-1AF8-4CC1-BDED-ED8ADB43D08A}"/>
              </a:ext>
            </a:extLst>
          </p:cNvPr>
          <p:cNvSpPr>
            <a:spLocks noGrp="1"/>
          </p:cNvSpPr>
          <p:nvPr>
            <p:ph type="sldNum" sz="quarter" idx="12"/>
          </p:nvPr>
        </p:nvSpPr>
        <p:spPr/>
        <p:txBody>
          <a:body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38366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S Gothic" panose="020B0609070205080204" pitchFamily="49" charset="-128"/>
                <a:ea typeface="MS Gothic"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S Gothic" panose="020B0609070205080204" pitchFamily="49" charset="-128"/>
                <a:ea typeface="MS Gothic"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lvl1pPr>
              <a:defRPr>
                <a:latin typeface="MS Gothic" panose="020B0609070205080204" pitchFamily="49" charset="-128"/>
                <a:ea typeface="MS Gothic" panose="020B0609070205080204" pitchFamily="49" charset="-128"/>
              </a:defRPr>
            </a:lvl1pPr>
            <a:lvl2pPr>
              <a:defRPr>
                <a:latin typeface="MS Gothic" panose="020B0609070205080204" pitchFamily="49" charset="-128"/>
                <a:ea typeface="MS Gothic" panose="020B0609070205080204" pitchFamily="49" charset="-128"/>
              </a:defRPr>
            </a:lvl2pPr>
            <a:lvl3pPr>
              <a:defRPr>
                <a:latin typeface="MS Gothic" panose="020B0609070205080204" pitchFamily="49" charset="-128"/>
                <a:ea typeface="MS Gothic" panose="020B0609070205080204" pitchFamily="49" charset="-128"/>
              </a:defRPr>
            </a:lvl3pPr>
            <a:lvl4pPr>
              <a:defRPr>
                <a:latin typeface="MS Gothic" panose="020B0609070205080204" pitchFamily="49" charset="-128"/>
                <a:ea typeface="MS Gothic" panose="020B0609070205080204" pitchFamily="49" charset="-128"/>
              </a:defRPr>
            </a:lvl4pPr>
            <a:lvl5pPr>
              <a:defRPr>
                <a:latin typeface="MS Gothic" panose="020B0609070205080204" pitchFamily="49" charset="-128"/>
                <a:ea typeface="MS Gothic" panose="020B0609070205080204" pitchFamily="49"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A2CF7F-00B5-4D16-953A-ADEA1E699C76}" type="datetime1">
              <a:rPr kumimoji="1" lang="ja-JP" altLang="en-US" smtClean="0"/>
              <a:t>2024/6/3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216316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2B4235-6A60-4A07-9772-536E0A9BB5A6}" type="datetime1">
              <a:rPr kumimoji="1" lang="ja-JP" altLang="en-US" smtClean="0"/>
              <a:t>2024/6/3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42019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D623-053E-4F2E-BEC6-F31574A9BA75}" type="datetime1">
              <a:rPr kumimoji="1" lang="ja-JP" altLang="en-US" smtClean="0"/>
              <a:t>2024/6/3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35157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MS Gothic" panose="020B0609070205080204" pitchFamily="49" charset="-128"/>
                <a:ea typeface="MS Gothic" panose="020B0609070205080204" pitchFamily="49" charset="-128"/>
              </a:defRPr>
            </a:lvl1pPr>
            <a:lvl2pPr>
              <a:defRPr sz="2800">
                <a:latin typeface="MS Gothic" panose="020B0609070205080204" pitchFamily="49" charset="-128"/>
                <a:ea typeface="MS Gothic" panose="020B0609070205080204" pitchFamily="49" charset="-128"/>
              </a:defRPr>
            </a:lvl2pPr>
            <a:lvl3pPr>
              <a:defRPr sz="2400">
                <a:latin typeface="MS Gothic" panose="020B0609070205080204" pitchFamily="49" charset="-128"/>
                <a:ea typeface="MS Gothic" panose="020B0609070205080204" pitchFamily="49" charset="-128"/>
              </a:defRPr>
            </a:lvl3pPr>
            <a:lvl4pPr>
              <a:defRPr sz="2000">
                <a:latin typeface="MS Gothic" panose="020B0609070205080204" pitchFamily="49" charset="-128"/>
                <a:ea typeface="MS Gothic" panose="020B0609070205080204" pitchFamily="49" charset="-128"/>
              </a:defRPr>
            </a:lvl4pPr>
            <a:lvl5pPr>
              <a:defRPr sz="2000">
                <a:latin typeface="MS Gothic" panose="020B0609070205080204" pitchFamily="49" charset="-128"/>
                <a:ea typeface="MS Gothic" panose="020B0609070205080204" pitchFamily="49" charset="-128"/>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S Gothic" panose="020B0609070205080204" pitchFamily="49" charset="-128"/>
                <a:ea typeface="MS Gothic"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19155C-912D-4367-8526-17151F90A0B9}"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407822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MS Gothic" panose="020B0609070205080204" pitchFamily="49" charset="-128"/>
                <a:ea typeface="MS Gothic"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S Gothic" panose="020B0609070205080204" pitchFamily="49" charset="-128"/>
                <a:ea typeface="MS Gothic"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C51AC7-A141-488E-A320-5FDBCE3EE589}"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345951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13849-FF92-4684-BF92-CFF1EDBDB6C1}" type="datetime1">
              <a:rPr kumimoji="1" lang="ja-JP" altLang="en-US" smtClean="0"/>
              <a:t>2024/6/3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FAA30-74E7-DD41-BC03-CBBDDD626F58}" type="slidenum">
              <a:rPr kumimoji="1" lang="ja-JP" altLang="en-US" smtClean="0"/>
              <a:t>‹#›</a:t>
            </a:fld>
            <a:endParaRPr kumimoji="1" lang="ja-JP" altLang="en-US"/>
          </a:p>
        </p:txBody>
      </p:sp>
    </p:spTree>
    <p:extLst>
      <p:ext uri="{BB962C8B-B14F-4D97-AF65-F5344CB8AC3E}">
        <p14:creationId xmlns:p14="http://schemas.microsoft.com/office/powerpoint/2010/main" val="62405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649C7-9875-47AA-87D8-EE6C9A2AD48F}" type="datetime1">
              <a:rPr kumimoji="1" lang="ja-JP" altLang="en-US" smtClean="0"/>
              <a:t>2024/6/3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8810B-C6D9-463D-A236-8FB9443FF5F5}" type="slidenum">
              <a:rPr kumimoji="1" lang="ja-JP" altLang="en-US" smtClean="0"/>
              <a:t>‹#›</a:t>
            </a:fld>
            <a:endParaRPr kumimoji="1" lang="ja-JP" altLang="en-US"/>
          </a:p>
        </p:txBody>
      </p:sp>
    </p:spTree>
    <p:extLst>
      <p:ext uri="{BB962C8B-B14F-4D97-AF65-F5344CB8AC3E}">
        <p14:creationId xmlns:p14="http://schemas.microsoft.com/office/powerpoint/2010/main" val="30806642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884C5C-1836-4E08-84E3-E5214BC878BE}" type="datetime1">
              <a:rPr kumimoji="1" lang="ja-JP" altLang="en-US" smtClean="0"/>
              <a:t>2024/6/3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17132D-F196-4ADC-8E38-BEBB4AB82954}" type="slidenum">
              <a:rPr kumimoji="1" lang="ja-JP" altLang="en-US" smtClean="0"/>
              <a:t>‹#›</a:t>
            </a:fld>
            <a:endParaRPr kumimoji="1" lang="ja-JP" altLang="en-US"/>
          </a:p>
        </p:txBody>
      </p:sp>
    </p:spTree>
    <p:extLst>
      <p:ext uri="{BB962C8B-B14F-4D97-AF65-F5344CB8AC3E}">
        <p14:creationId xmlns:p14="http://schemas.microsoft.com/office/powerpoint/2010/main" val="41573964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1665F55-24C2-47F4-BB1B-2D5EBEA654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0F786E-D135-4AA4-8120-63D1526006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77D5AD-13AC-4E13-B013-26E4E7694F3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55051D-9FAB-47B0-A7C8-10F3F6C449D2}" type="datetimeFigureOut">
              <a:rPr kumimoji="1" lang="ja-JP" altLang="en-US" smtClean="0"/>
              <a:t>2024/6/3</a:t>
            </a:fld>
            <a:endParaRPr kumimoji="1" lang="ja-JP" altLang="en-US"/>
          </a:p>
        </p:txBody>
      </p:sp>
      <p:sp>
        <p:nvSpPr>
          <p:cNvPr id="5" name="フッター プレースホルダー 4">
            <a:extLst>
              <a:ext uri="{FF2B5EF4-FFF2-40B4-BE49-F238E27FC236}">
                <a16:creationId xmlns:a16="http://schemas.microsoft.com/office/drawing/2014/main" id="{BD314DFF-0783-40F0-821D-3E42E3EE652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1216A88-A3E7-40A3-845F-7B1C44D306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344F57-E3F9-460A-B21A-3DF900746892}" type="slidenum">
              <a:rPr kumimoji="1" lang="ja-JP" altLang="en-US" smtClean="0"/>
              <a:t>‹#›</a:t>
            </a:fld>
            <a:endParaRPr kumimoji="1" lang="ja-JP" altLang="en-US"/>
          </a:p>
        </p:txBody>
      </p:sp>
    </p:spTree>
    <p:extLst>
      <p:ext uri="{BB962C8B-B14F-4D97-AF65-F5344CB8AC3E}">
        <p14:creationId xmlns:p14="http://schemas.microsoft.com/office/powerpoint/2010/main" val="25954670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kumimoji="1" lang="ja-JP" altLang="en-US" sz="4000" b="1" dirty="0">
                <a:latin typeface="+mj-ea"/>
                <a:cs typeface="メイリオ" panose="020B0604030504040204" pitchFamily="50" charset="-128"/>
              </a:rPr>
              <a:t>自立活動の指導の基本</a:t>
            </a:r>
            <a:r>
              <a:rPr lang="en-US" altLang="ja-JP" sz="4000" b="1" dirty="0">
                <a:latin typeface="+mj-ea"/>
                <a:cs typeface="メイリオ" panose="020B0604030504040204" pitchFamily="50" charset="-128"/>
              </a:rPr>
              <a:t/>
            </a:r>
            <a:br>
              <a:rPr lang="en-US" altLang="ja-JP" sz="4000" b="1" dirty="0">
                <a:latin typeface="+mj-ea"/>
                <a:cs typeface="メイリオ" panose="020B0604030504040204" pitchFamily="50" charset="-128"/>
              </a:rPr>
            </a:br>
            <a:r>
              <a:rPr kumimoji="1" lang="ja-JP" altLang="en-US" sz="2800" b="1" dirty="0">
                <a:latin typeface="+mj-ea"/>
                <a:cs typeface="メイリオ" panose="020B0604030504040204" pitchFamily="50" charset="-128"/>
              </a:rPr>
              <a:t>～知的障がい～</a:t>
            </a:r>
          </a:p>
        </p:txBody>
      </p:sp>
      <p:sp>
        <p:nvSpPr>
          <p:cNvPr id="3" name="サブタイトル 2">
            <a:extLst>
              <a:ext uri="{FF2B5EF4-FFF2-40B4-BE49-F238E27FC236}">
                <a16:creationId xmlns:a16="http://schemas.microsoft.com/office/drawing/2014/main" id="{100BF3BF-356A-2B67-DF38-F71A0F66FC23}"/>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5" name="正方形/長方形 3">
            <a:extLst>
              <a:ext uri="{FF2B5EF4-FFF2-40B4-BE49-F238E27FC236}">
                <a16:creationId xmlns:a16="http://schemas.microsoft.com/office/drawing/2014/main" id="{4D0ED05E-E361-4322-2687-855B60AA3571}"/>
              </a:ext>
            </a:extLst>
          </p:cNvPr>
          <p:cNvSpPr/>
          <p:nvPr/>
        </p:nvSpPr>
        <p:spPr>
          <a:xfrm>
            <a:off x="652424" y="837598"/>
            <a:ext cx="4986375" cy="457802"/>
          </a:xfrm>
          <a:prstGeom prst="roundRect">
            <a:avLst>
              <a:gd name="adj" fmla="val 50000"/>
            </a:avLst>
          </a:prstGeom>
          <a:solidFill>
            <a:schemeClr val="accent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rgbClr val="000000"/>
                </a:solidFill>
                <a:effectLst/>
                <a:ea typeface="ＭＳ ゴシック" panose="020B0609070205080204" pitchFamily="49" charset="-128"/>
                <a:cs typeface="Times New Roman" panose="02020603050405020304" pitchFamily="18" charset="0"/>
              </a:rPr>
              <a:t>〔セクションⅠ〕基礎基本の理解度アップ</a:t>
            </a:r>
            <a:endParaRPr lang="ja-JP" sz="2400" kern="100" dirty="0">
              <a:effectLst/>
              <a:cs typeface="Times New Roman" panose="02020603050405020304" pitchFamily="18" charset="0"/>
            </a:endParaRPr>
          </a:p>
        </p:txBody>
      </p:sp>
      <p:sp>
        <p:nvSpPr>
          <p:cNvPr id="6" name="スライド番号プレースホルダー 2">
            <a:extLst>
              <a:ext uri="{FF2B5EF4-FFF2-40B4-BE49-F238E27FC236}">
                <a16:creationId xmlns:a16="http://schemas.microsoft.com/office/drawing/2014/main" id="{393DC832-63CA-4D16-9028-1C5057650CB9}"/>
              </a:ext>
            </a:extLst>
          </p:cNvPr>
          <p:cNvSpPr>
            <a:spLocks noGrp="1"/>
          </p:cNvSpPr>
          <p:nvPr>
            <p:ph type="sldNum" sz="quarter" idx="12"/>
          </p:nvPr>
        </p:nvSpPr>
        <p:spPr>
          <a:xfrm>
            <a:off x="6973779" y="6418184"/>
            <a:ext cx="2057400" cy="365125"/>
          </a:xfrm>
        </p:spPr>
        <p:txBody>
          <a:bodyPr/>
          <a:lstStyle/>
          <a:p>
            <a:pPr defTabSz="342900"/>
            <a:r>
              <a:rPr lang="ja-JP" altLang="en-US" sz="1200" dirty="0" smtClean="0">
                <a:solidFill>
                  <a:prstClr val="black">
                    <a:tint val="75000"/>
                  </a:prstClr>
                </a:solidFill>
                <a:latin typeface="ＭＳ ゴシック" panose="020B0609070205080204" pitchFamily="49" charset="-128"/>
                <a:ea typeface="ＭＳ ゴシック" panose="020B0609070205080204" pitchFamily="49" charset="-128"/>
              </a:rPr>
              <a:t>１</a:t>
            </a:r>
            <a:endParaRPr lang="ja-JP" altLang="en-US" sz="1200" dirty="0">
              <a:solidFill>
                <a:prstClr val="black">
                  <a:tint val="75000"/>
                </a:prstClr>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5958451" y="5512093"/>
            <a:ext cx="2767804" cy="923330"/>
          </a:xfrm>
          <a:prstGeom prst="rect">
            <a:avLst/>
          </a:prstGeom>
          <a:noFill/>
        </p:spPr>
        <p:txBody>
          <a:bodyPr wrap="square" rtlCol="0">
            <a:spAutoFit/>
          </a:bodyPr>
          <a:lstStyle/>
          <a:p>
            <a:pPr algn="ctr"/>
            <a:r>
              <a:rPr lang="ja-JP" altLang="en-US" dirty="0" smtClean="0"/>
              <a:t>研修動画は</a:t>
            </a:r>
            <a:endParaRPr lang="en-US" altLang="ja-JP" dirty="0" smtClean="0"/>
          </a:p>
          <a:p>
            <a:pPr algn="ctr"/>
            <a:r>
              <a:rPr lang="ja-JP" altLang="en-US" dirty="0" smtClean="0"/>
              <a:t>二次元コードを</a:t>
            </a:r>
            <a:r>
              <a:rPr kumimoji="1" lang="ja-JP" altLang="en-US" dirty="0" smtClean="0"/>
              <a:t>読込み</a:t>
            </a:r>
            <a:endParaRPr kumimoji="1" lang="en-US" altLang="ja-JP" dirty="0" smtClean="0"/>
          </a:p>
          <a:p>
            <a:pPr algn="ctr"/>
            <a:r>
              <a:rPr kumimoji="1" lang="ja-JP" altLang="en-US" dirty="0" smtClean="0"/>
              <a:t>又は、説明原稿を参照</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987" y="5354633"/>
            <a:ext cx="1238250" cy="1238250"/>
          </a:xfrm>
          <a:prstGeom prst="rect">
            <a:avLst/>
          </a:prstGeom>
          <a:ln>
            <a:solidFill>
              <a:schemeClr val="tx1"/>
            </a:solidFill>
          </a:ln>
        </p:spPr>
      </p:pic>
    </p:spTree>
    <p:extLst>
      <p:ext uri="{BB962C8B-B14F-4D97-AF65-F5344CB8AC3E}">
        <p14:creationId xmlns:p14="http://schemas.microsoft.com/office/powerpoint/2010/main" val="252159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6941697" y="6414274"/>
            <a:ext cx="2057400" cy="365125"/>
          </a:xfrm>
        </p:spPr>
        <p:txBody>
          <a:bodyPr/>
          <a:lstStyle/>
          <a:p>
            <a:r>
              <a:rPr kumimoji="1" lang="en-US" altLang="ja-JP" dirty="0" smtClean="0">
                <a:latin typeface="ＭＳ ゴシック" panose="020B0609070205080204" pitchFamily="49" charset="-128"/>
                <a:ea typeface="ＭＳ ゴシック" panose="020B0609070205080204" pitchFamily="49" charset="-128"/>
              </a:rPr>
              <a:t>10</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13" name="コンテンツ プレースホルダー 29">
            <a:extLst>
              <a:ext uri="{FF2B5EF4-FFF2-40B4-BE49-F238E27FC236}">
                <a16:creationId xmlns:a16="http://schemas.microsoft.com/office/drawing/2014/main" id="{28C7C2E9-27F2-474E-883D-B6DB035E0F5B}"/>
              </a:ext>
            </a:extLst>
          </p:cNvPr>
          <p:cNvGraphicFramePr>
            <a:graphicFrameLocks/>
          </p:cNvGraphicFramePr>
          <p:nvPr>
            <p:extLst>
              <p:ext uri="{D42A27DB-BD31-4B8C-83A1-F6EECF244321}">
                <p14:modId xmlns:p14="http://schemas.microsoft.com/office/powerpoint/2010/main" val="2488620066"/>
              </p:ext>
            </p:extLst>
          </p:nvPr>
        </p:nvGraphicFramePr>
        <p:xfrm>
          <a:off x="571499" y="4405044"/>
          <a:ext cx="8431101" cy="1663247"/>
        </p:xfrm>
        <a:graphic>
          <a:graphicData uri="http://schemas.openxmlformats.org/drawingml/2006/table">
            <a:tbl>
              <a:tblPr firstRow="1" bandRow="1">
                <a:tableStyleId>{5C22544A-7EE6-4342-B048-85BDC9FD1C3A}</a:tableStyleId>
              </a:tblPr>
              <a:tblGrid>
                <a:gridCol w="2810367">
                  <a:extLst>
                    <a:ext uri="{9D8B030D-6E8A-4147-A177-3AD203B41FA5}">
                      <a16:colId xmlns:a16="http://schemas.microsoft.com/office/drawing/2014/main" val="2737934210"/>
                    </a:ext>
                  </a:extLst>
                </a:gridCol>
                <a:gridCol w="2810367">
                  <a:extLst>
                    <a:ext uri="{9D8B030D-6E8A-4147-A177-3AD203B41FA5}">
                      <a16:colId xmlns:a16="http://schemas.microsoft.com/office/drawing/2014/main" val="2242074874"/>
                    </a:ext>
                  </a:extLst>
                </a:gridCol>
                <a:gridCol w="2810367">
                  <a:extLst>
                    <a:ext uri="{9D8B030D-6E8A-4147-A177-3AD203B41FA5}">
                      <a16:colId xmlns:a16="http://schemas.microsoft.com/office/drawing/2014/main" val="1203196494"/>
                    </a:ext>
                  </a:extLst>
                </a:gridCol>
              </a:tblGrid>
              <a:tr h="1663247">
                <a:tc>
                  <a:txBody>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①　困った時に、援助を依頼し、課題を解決できたという経験を積み重ね、人との関わりに自信</a:t>
                      </a:r>
                      <a:r>
                        <a:rPr lang="ja-JP" altLang="en-US" sz="1800" b="0" dirty="0" smtClean="0">
                          <a:solidFill>
                            <a:schemeClr val="tx1"/>
                          </a:solidFill>
                          <a:effectLst/>
                          <a:latin typeface="HG丸ｺﾞｼｯｸM-PRO" panose="020F0600000000000000" pitchFamily="50" charset="-128"/>
                          <a:ea typeface="HG丸ｺﾞｼｯｸM-PRO" panose="020F0600000000000000" pitchFamily="50" charset="-128"/>
                        </a:rPr>
                        <a:t>を持つ。</a:t>
                      </a:r>
                      <a:endParaRPr lang="ja-JP" altLang="en-US" sz="1800" b="0" dirty="0">
                        <a:solidFill>
                          <a:schemeClr val="tx1"/>
                        </a:solidFill>
                        <a:effectLst/>
                        <a:latin typeface="HG丸ｺﾞｼｯｸM-PRO" panose="020F0600000000000000" pitchFamily="50" charset="-128"/>
                        <a:ea typeface="HG丸ｺﾞｼｯｸM-PRO" panose="020F0600000000000000" pitchFamily="50" charset="-128"/>
                      </a:endParaRPr>
                    </a:p>
                  </a:txBody>
                  <a:tcPr marL="72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②　状況に応じて、伝える相手を判断する。</a:t>
                      </a:r>
                    </a:p>
                  </a:txBody>
                  <a:tcPr marL="72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③　文例を参考に</a:t>
                      </a:r>
                      <a:r>
                        <a:rPr lang="en-US" altLang="ja-JP" sz="1800" b="0"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困ったことを他者に分かりやすく伝える。</a:t>
                      </a:r>
                    </a:p>
                    <a:p>
                      <a:pPr marL="180000" marR="0" lvl="0" indent="-457200" algn="l" defTabSz="914400" rtl="0" eaLnBrk="1" fontAlgn="auto" latinLnBrk="0" hangingPunct="1">
                        <a:lnSpc>
                          <a:spcPct val="100000"/>
                        </a:lnSpc>
                        <a:spcBef>
                          <a:spcPts val="0"/>
                        </a:spcBef>
                        <a:spcAft>
                          <a:spcPts val="0"/>
                        </a:spcAft>
                        <a:buClrTx/>
                        <a:buSzTx/>
                        <a:buFontTx/>
                        <a:buNone/>
                        <a:tabLst/>
                        <a:defRPr/>
                      </a:pPr>
                      <a:endParaRPr lang="en-US" altLang="ja-JP" sz="1800" b="0" dirty="0">
                        <a:solidFill>
                          <a:schemeClr val="tx1"/>
                        </a:solidFill>
                        <a:effectLst/>
                        <a:latin typeface="HG丸ｺﾞｼｯｸM-PRO" panose="020F0600000000000000" pitchFamily="50" charset="-128"/>
                        <a:ea typeface="HG丸ｺﾞｼｯｸM-PRO" panose="020F0600000000000000" pitchFamily="50" charset="-128"/>
                      </a:endParaRPr>
                    </a:p>
                  </a:txBody>
                  <a:tcPr marL="72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977371"/>
                  </a:ext>
                </a:extLst>
              </a:tr>
            </a:tbl>
          </a:graphicData>
        </a:graphic>
      </p:graphicFrame>
      <p:graphicFrame>
        <p:nvGraphicFramePr>
          <p:cNvPr id="20" name="コンテンツ プレースホルダー 29">
            <a:extLst>
              <a:ext uri="{FF2B5EF4-FFF2-40B4-BE49-F238E27FC236}">
                <a16:creationId xmlns:a16="http://schemas.microsoft.com/office/drawing/2014/main" id="{83D53F7D-D119-D140-A99F-34F4057AA8D5}"/>
              </a:ext>
            </a:extLst>
          </p:cNvPr>
          <p:cNvGraphicFramePr>
            <a:graphicFrameLocks noGrp="1"/>
          </p:cNvGraphicFramePr>
          <p:nvPr>
            <p:ph idx="1"/>
            <p:extLst>
              <p:ext uri="{D42A27DB-BD31-4B8C-83A1-F6EECF244321}">
                <p14:modId xmlns:p14="http://schemas.microsoft.com/office/powerpoint/2010/main" val="3553085972"/>
              </p:ext>
            </p:extLst>
          </p:nvPr>
        </p:nvGraphicFramePr>
        <p:xfrm>
          <a:off x="590845" y="1413288"/>
          <a:ext cx="8411752" cy="2358173"/>
        </p:xfrm>
        <a:graphic>
          <a:graphicData uri="http://schemas.openxmlformats.org/drawingml/2006/table">
            <a:tbl>
              <a:tblPr firstRow="1" bandRow="1">
                <a:tableStyleId>{5C22544A-7EE6-4342-B048-85BDC9FD1C3A}</a:tableStyleId>
              </a:tblPr>
              <a:tblGrid>
                <a:gridCol w="2102938">
                  <a:extLst>
                    <a:ext uri="{9D8B030D-6E8A-4147-A177-3AD203B41FA5}">
                      <a16:colId xmlns:a16="http://schemas.microsoft.com/office/drawing/2014/main" val="2232121665"/>
                    </a:ext>
                  </a:extLst>
                </a:gridCol>
                <a:gridCol w="2102938">
                  <a:extLst>
                    <a:ext uri="{9D8B030D-6E8A-4147-A177-3AD203B41FA5}">
                      <a16:colId xmlns:a16="http://schemas.microsoft.com/office/drawing/2014/main" val="169713333"/>
                    </a:ext>
                  </a:extLst>
                </a:gridCol>
                <a:gridCol w="2102938">
                  <a:extLst>
                    <a:ext uri="{9D8B030D-6E8A-4147-A177-3AD203B41FA5}">
                      <a16:colId xmlns:a16="http://schemas.microsoft.com/office/drawing/2014/main" val="3121650443"/>
                    </a:ext>
                  </a:extLst>
                </a:gridCol>
                <a:gridCol w="2102938">
                  <a:extLst>
                    <a:ext uri="{9D8B030D-6E8A-4147-A177-3AD203B41FA5}">
                      <a16:colId xmlns:a16="http://schemas.microsoft.com/office/drawing/2014/main" val="1203196494"/>
                    </a:ext>
                  </a:extLst>
                </a:gridCol>
              </a:tblGrid>
              <a:tr h="368701">
                <a:tc>
                  <a:txBody>
                    <a:bodyPr/>
                    <a:lstStyle/>
                    <a:p>
                      <a:pPr algn="ctr"/>
                      <a:r>
                        <a:rPr kumimoji="1" lang="ja-JP" altLang="en-US" sz="1800" b="0" dirty="0">
                          <a:solidFill>
                            <a:schemeClr val="tx1"/>
                          </a:solidFill>
                          <a:latin typeface="MS Gothic" panose="020B0609070205080204" pitchFamily="49" charset="-128"/>
                          <a:ea typeface="MS Gothic" panose="020B0609070205080204" pitchFamily="49" charset="-128"/>
                        </a:rPr>
                        <a:t>心理的な安定</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800" b="0" spc="0" dirty="0">
                          <a:solidFill>
                            <a:schemeClr val="tx1"/>
                          </a:solidFill>
                          <a:latin typeface="MS Gothic" panose="020B0609070205080204" pitchFamily="49" charset="-128"/>
                          <a:ea typeface="MS Gothic" panose="020B0609070205080204" pitchFamily="49" charset="-128"/>
                        </a:rPr>
                        <a:t>人間関係の形成</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800" b="0" spc="-150" dirty="0">
                          <a:solidFill>
                            <a:schemeClr val="tx1"/>
                          </a:solidFill>
                          <a:latin typeface="MS Gothic" panose="020B0609070205080204" pitchFamily="49" charset="-128"/>
                          <a:ea typeface="MS Gothic" panose="020B0609070205080204" pitchFamily="49" charset="-128"/>
                        </a:rPr>
                        <a:t>環境の把握</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800" b="0" spc="-150" dirty="0">
                          <a:solidFill>
                            <a:schemeClr val="tx1"/>
                          </a:solidFill>
                          <a:latin typeface="MS Gothic" panose="020B0609070205080204" pitchFamily="49" charset="-128"/>
                          <a:ea typeface="MS Gothic" panose="020B0609070205080204" pitchFamily="49" charset="-128"/>
                        </a:rPr>
                        <a:t>コミュニケーション</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32345273"/>
                  </a:ext>
                </a:extLst>
              </a:tr>
              <a:tr h="1989472">
                <a:tc>
                  <a:txBody>
                    <a:bodyPr/>
                    <a:lstStyle/>
                    <a:p>
                      <a:pPr marL="180000" indent="-457200" algn="just">
                        <a:lnSpc>
                          <a:spcPct val="100000"/>
                        </a:lnSpc>
                        <a:buNone/>
                        <a:tabLst/>
                      </a:pPr>
                      <a:r>
                        <a:rPr kumimoji="1" lang="en-US" altLang="ja-JP" sz="1800" b="0" spc="0" dirty="0">
                          <a:solidFill>
                            <a:schemeClr val="tx1"/>
                          </a:solidFill>
                          <a:latin typeface="HG丸ｺﾞｼｯｸM-PRO" panose="020F0600000000000000" pitchFamily="50" charset="-128"/>
                          <a:ea typeface="HG丸ｺﾞｼｯｸM-PRO" panose="020F0600000000000000" pitchFamily="50" charset="-128"/>
                        </a:rPr>
                        <a:t>(3) </a:t>
                      </a:r>
                      <a:r>
                        <a:rPr kumimoji="1" lang="ja-JP" altLang="en-US" sz="1800" b="0" spc="0" baseline="0" dirty="0">
                          <a:solidFill>
                            <a:schemeClr val="tx1"/>
                          </a:solidFill>
                          <a:latin typeface="HG丸ｺﾞｼｯｸM-PRO" panose="020F0600000000000000" pitchFamily="50" charset="-128"/>
                          <a:ea typeface="HG丸ｺﾞｼｯｸM-PRO" panose="020F0600000000000000" pitchFamily="50" charset="-128"/>
                        </a:rPr>
                        <a:t>障害による学習上又は生活上の困難を改善・克服する意欲に関すること</a:t>
                      </a:r>
                    </a:p>
                  </a:txBody>
                  <a:tcPr marL="72000" marR="108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80000" indent="-457200" algn="just">
                        <a:lnSpc>
                          <a:spcPct val="100000"/>
                        </a:lnSpc>
                        <a:buNone/>
                        <a:tabLst/>
                      </a:pPr>
                      <a:r>
                        <a:rPr kumimoji="1" lang="en-US" altLang="ja-JP" sz="1800" b="0" spc="0" dirty="0">
                          <a:solidFill>
                            <a:schemeClr val="tx1"/>
                          </a:solidFill>
                          <a:latin typeface="HG丸ｺﾞｼｯｸM-PRO" panose="020F0600000000000000" pitchFamily="50" charset="-128"/>
                          <a:ea typeface="HG丸ｺﾞｼｯｸM-PRO" panose="020F0600000000000000" pitchFamily="50" charset="-128"/>
                        </a:rPr>
                        <a:t>(3) </a:t>
                      </a:r>
                      <a:r>
                        <a:rPr kumimoji="1" lang="ja-JP" altLang="en-US" sz="1800" b="0" spc="0" dirty="0">
                          <a:solidFill>
                            <a:schemeClr val="tx1"/>
                          </a:solidFill>
                          <a:latin typeface="HG丸ｺﾞｼｯｸM-PRO" panose="020F0600000000000000" pitchFamily="50" charset="-128"/>
                          <a:ea typeface="HG丸ｺﾞｼｯｸM-PRO" panose="020F0600000000000000" pitchFamily="50" charset="-128"/>
                        </a:rPr>
                        <a:t>自己の理解と行動の調整に関すること</a:t>
                      </a:r>
                    </a:p>
                    <a:p>
                      <a:pPr marL="180000" indent="-457200" algn="just">
                        <a:lnSpc>
                          <a:spcPct val="100000"/>
                        </a:lnSpc>
                        <a:buNone/>
                        <a:tabLst/>
                      </a:pPr>
                      <a:endParaRPr kumimoji="1" lang="ja-JP" altLang="en-US" sz="1800" b="0" spc="0" dirty="0">
                        <a:solidFill>
                          <a:schemeClr val="tx1"/>
                        </a:solidFill>
                        <a:latin typeface="HG丸ｺﾞｼｯｸM-PRO" panose="020F0600000000000000" pitchFamily="50" charset="-128"/>
                        <a:ea typeface="HG丸ｺﾞｼｯｸM-PRO" panose="020F0600000000000000" pitchFamily="50" charset="-128"/>
                      </a:endParaRPr>
                    </a:p>
                  </a:txBody>
                  <a:tcPr marL="72000" marR="108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80000" indent="-457200" algn="just">
                        <a:lnSpc>
                          <a:spcPct val="100000"/>
                        </a:lnSpc>
                        <a:tabLst/>
                      </a:pPr>
                      <a:r>
                        <a:rPr kumimoji="1" lang="en-US" altLang="ja-JP" sz="1800" b="0" spc="0" dirty="0">
                          <a:solidFill>
                            <a:schemeClr val="tx1"/>
                          </a:solidFill>
                          <a:latin typeface="HG丸ｺﾞｼｯｸM-PRO" panose="020F0600000000000000" pitchFamily="50" charset="-128"/>
                          <a:ea typeface="HG丸ｺﾞｼｯｸM-PRO" panose="020F0600000000000000" pitchFamily="50" charset="-128"/>
                        </a:rPr>
                        <a:t>(4) </a:t>
                      </a:r>
                      <a:r>
                        <a:rPr kumimoji="1" lang="ja-JP" altLang="en-US" sz="1800" b="0" spc="0" dirty="0">
                          <a:solidFill>
                            <a:schemeClr val="tx1"/>
                          </a:solidFill>
                          <a:latin typeface="HG丸ｺﾞｼｯｸM-PRO" panose="020F0600000000000000" pitchFamily="50" charset="-128"/>
                          <a:ea typeface="HG丸ｺﾞｼｯｸM-PRO" panose="020F0600000000000000" pitchFamily="50" charset="-128"/>
                        </a:rPr>
                        <a:t>感覚を総合的に活用した周囲の状況についての把握と状況に応じた行動に関すること</a:t>
                      </a:r>
                    </a:p>
                  </a:txBody>
                  <a:tcPr marL="72000" marR="108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80000" indent="-457200" algn="just">
                        <a:lnSpc>
                          <a:spcPct val="100000"/>
                        </a:lnSpc>
                        <a:tabLst/>
                      </a:pPr>
                      <a:r>
                        <a:rPr kumimoji="1" lang="en-US" altLang="ja-JP" sz="1800" b="0" spc="0" dirty="0">
                          <a:solidFill>
                            <a:schemeClr val="tx1"/>
                          </a:solidFill>
                          <a:latin typeface="HG丸ｺﾞｼｯｸM-PRO" panose="020F0600000000000000" pitchFamily="50" charset="-128"/>
                          <a:ea typeface="HG丸ｺﾞｼｯｸM-PRO" panose="020F0600000000000000" pitchFamily="50" charset="-128"/>
                        </a:rPr>
                        <a:t>(5) </a:t>
                      </a:r>
                      <a:r>
                        <a:rPr kumimoji="1" lang="ja-JP" altLang="en-US" sz="1800" b="0" spc="0" dirty="0">
                          <a:solidFill>
                            <a:schemeClr val="tx1"/>
                          </a:solidFill>
                          <a:latin typeface="HG丸ｺﾞｼｯｸM-PRO" panose="020F0600000000000000" pitchFamily="50" charset="-128"/>
                          <a:ea typeface="HG丸ｺﾞｼｯｸM-PRO" panose="020F0600000000000000" pitchFamily="50" charset="-128"/>
                        </a:rPr>
                        <a:t>状況に応じたコミュニケーションに関すること</a:t>
                      </a:r>
                    </a:p>
                  </a:txBody>
                  <a:tcPr marL="72000" marR="108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020588"/>
                  </a:ext>
                </a:extLst>
              </a:tr>
            </a:tbl>
          </a:graphicData>
        </a:graphic>
      </p:graphicFrame>
      <p:sp>
        <p:nvSpPr>
          <p:cNvPr id="25" name="正方形/長方形 24">
            <a:extLst>
              <a:ext uri="{FF2B5EF4-FFF2-40B4-BE49-F238E27FC236}">
                <a16:creationId xmlns:a16="http://schemas.microsoft.com/office/drawing/2014/main" id="{BA407EFA-C3A9-E249-9939-0028EC1DD3D4}"/>
              </a:ext>
            </a:extLst>
          </p:cNvPr>
          <p:cNvSpPr/>
          <p:nvPr/>
        </p:nvSpPr>
        <p:spPr>
          <a:xfrm>
            <a:off x="590845" y="557610"/>
            <a:ext cx="8408252" cy="6766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pc="-150" dirty="0" smtClean="0">
                <a:solidFill>
                  <a:schemeClr val="tx1"/>
                </a:solidFill>
                <a:latin typeface="HG丸ｺﾞｼｯｸM-PRO" panose="020F0600000000000000" pitchFamily="50" charset="-128"/>
                <a:ea typeface="HG丸ｺﾞｼｯｸM-PRO" panose="020F0600000000000000" pitchFamily="50" charset="-128"/>
              </a:rPr>
              <a:t>困った時に</a:t>
            </a:r>
            <a:r>
              <a:rPr lang="ja-JP" altLang="en-US" spc="-150" dirty="0">
                <a:solidFill>
                  <a:schemeClr val="tx1"/>
                </a:solidFill>
                <a:latin typeface="HG丸ｺﾞｼｯｸM-PRO" panose="020F0600000000000000" pitchFamily="50" charset="-128"/>
                <a:ea typeface="HG丸ｺﾞｼｯｸM-PRO" panose="020F0600000000000000" pitchFamily="50" charset="-128"/>
              </a:rPr>
              <a:t>周囲の人に援助を依頼することができる。  　</a:t>
            </a:r>
          </a:p>
        </p:txBody>
      </p:sp>
      <p:sp>
        <p:nvSpPr>
          <p:cNvPr id="27" name="角丸四角形 26">
            <a:extLst>
              <a:ext uri="{FF2B5EF4-FFF2-40B4-BE49-F238E27FC236}">
                <a16:creationId xmlns:a16="http://schemas.microsoft.com/office/drawing/2014/main" id="{B734A8BB-0FE7-644A-A9D4-326C9095DA96}"/>
              </a:ext>
            </a:extLst>
          </p:cNvPr>
          <p:cNvSpPr/>
          <p:nvPr/>
        </p:nvSpPr>
        <p:spPr>
          <a:xfrm>
            <a:off x="190798" y="548182"/>
            <a:ext cx="400047" cy="686079"/>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目標</a:t>
            </a:r>
          </a:p>
        </p:txBody>
      </p:sp>
      <p:sp>
        <p:nvSpPr>
          <p:cNvPr id="28" name="角丸四角形 27">
            <a:extLst>
              <a:ext uri="{FF2B5EF4-FFF2-40B4-BE49-F238E27FC236}">
                <a16:creationId xmlns:a16="http://schemas.microsoft.com/office/drawing/2014/main" id="{CBBA74C7-02D9-EB41-958D-11C55B6544F6}"/>
              </a:ext>
            </a:extLst>
          </p:cNvPr>
          <p:cNvSpPr/>
          <p:nvPr/>
        </p:nvSpPr>
        <p:spPr>
          <a:xfrm>
            <a:off x="190798" y="1413288"/>
            <a:ext cx="402909" cy="2358174"/>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自立活動の内容</a:t>
            </a:r>
          </a:p>
        </p:txBody>
      </p:sp>
      <p:sp>
        <p:nvSpPr>
          <p:cNvPr id="29" name="角丸四角形 28">
            <a:extLst>
              <a:ext uri="{FF2B5EF4-FFF2-40B4-BE49-F238E27FC236}">
                <a16:creationId xmlns:a16="http://schemas.microsoft.com/office/drawing/2014/main" id="{BCC235DF-A415-D546-A45C-E3C2B0AF2F14}"/>
              </a:ext>
            </a:extLst>
          </p:cNvPr>
          <p:cNvSpPr/>
          <p:nvPr/>
        </p:nvSpPr>
        <p:spPr>
          <a:xfrm>
            <a:off x="171451" y="4405044"/>
            <a:ext cx="422256" cy="1663247"/>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指導内容</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cxnSp>
        <p:nvCxnSpPr>
          <p:cNvPr id="4" name="直線コネクタ 3">
            <a:extLst>
              <a:ext uri="{FF2B5EF4-FFF2-40B4-BE49-F238E27FC236}">
                <a16:creationId xmlns:a16="http://schemas.microsoft.com/office/drawing/2014/main" id="{6EFB901F-B84D-2421-79A0-945B37116A0B}"/>
              </a:ext>
            </a:extLst>
          </p:cNvPr>
          <p:cNvCxnSpPr>
            <a:cxnSpLocks/>
          </p:cNvCxnSpPr>
          <p:nvPr/>
        </p:nvCxnSpPr>
        <p:spPr>
          <a:xfrm>
            <a:off x="1628233" y="3771462"/>
            <a:ext cx="5887534" cy="608459"/>
          </a:xfrm>
          <a:prstGeom prst="line">
            <a:avLst/>
          </a:prstGeom>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57354778-7D86-65A7-1A23-2E8DFBCDE1A2}"/>
              </a:ext>
            </a:extLst>
          </p:cNvPr>
          <p:cNvCxnSpPr>
            <a:cxnSpLocks/>
            <a:endCxn id="13" idx="0"/>
          </p:cNvCxnSpPr>
          <p:nvPr/>
        </p:nvCxnSpPr>
        <p:spPr>
          <a:xfrm>
            <a:off x="3778250" y="3771461"/>
            <a:ext cx="1008799" cy="633583"/>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D1C9C507-0F44-7AB7-FEA6-AF02C8BF01BF}"/>
              </a:ext>
            </a:extLst>
          </p:cNvPr>
          <p:cNvCxnSpPr>
            <a:cxnSpLocks/>
          </p:cNvCxnSpPr>
          <p:nvPr/>
        </p:nvCxnSpPr>
        <p:spPr>
          <a:xfrm>
            <a:off x="3778250" y="3771462"/>
            <a:ext cx="3737517" cy="608459"/>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D1F9F303-1A83-4484-868C-65D10385C438}"/>
              </a:ext>
            </a:extLst>
          </p:cNvPr>
          <p:cNvCxnSpPr>
            <a:cxnSpLocks/>
            <a:endCxn id="13" idx="0"/>
          </p:cNvCxnSpPr>
          <p:nvPr/>
        </p:nvCxnSpPr>
        <p:spPr>
          <a:xfrm flipH="1">
            <a:off x="4787049" y="3771462"/>
            <a:ext cx="3264751" cy="633582"/>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0F85FA30-3AC1-8301-8B88-FAF1A97DC8F9}"/>
              </a:ext>
            </a:extLst>
          </p:cNvPr>
          <p:cNvCxnSpPr>
            <a:cxnSpLocks/>
          </p:cNvCxnSpPr>
          <p:nvPr/>
        </p:nvCxnSpPr>
        <p:spPr>
          <a:xfrm flipH="1">
            <a:off x="7515767" y="3771462"/>
            <a:ext cx="536033" cy="608459"/>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437354B3-6BDA-B2E5-E944-872573D47284}"/>
              </a:ext>
            </a:extLst>
          </p:cNvPr>
          <p:cNvCxnSpPr>
            <a:cxnSpLocks/>
          </p:cNvCxnSpPr>
          <p:nvPr/>
        </p:nvCxnSpPr>
        <p:spPr>
          <a:xfrm flipH="1">
            <a:off x="1537042" y="3771461"/>
            <a:ext cx="91191" cy="633583"/>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DEAB454-3878-FC06-1C38-5BBCC95E39F8}"/>
              </a:ext>
            </a:extLst>
          </p:cNvPr>
          <p:cNvCxnSpPr>
            <a:cxnSpLocks/>
          </p:cNvCxnSpPr>
          <p:nvPr/>
        </p:nvCxnSpPr>
        <p:spPr>
          <a:xfrm flipH="1">
            <a:off x="1537042" y="3771461"/>
            <a:ext cx="2241208" cy="633583"/>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DDF80B8F-E8D2-8136-4A2A-01FE0BD7B484}"/>
              </a:ext>
            </a:extLst>
          </p:cNvPr>
          <p:cNvCxnSpPr>
            <a:cxnSpLocks/>
            <a:endCxn id="13" idx="0"/>
          </p:cNvCxnSpPr>
          <p:nvPr/>
        </p:nvCxnSpPr>
        <p:spPr>
          <a:xfrm flipH="1">
            <a:off x="4787049" y="3771461"/>
            <a:ext cx="1086701" cy="633583"/>
          </a:xfrm>
          <a:prstGeom prst="line">
            <a:avLst/>
          </a:prstGeom>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06D9827-50FF-DD97-DE74-69AFAE8C68B3}"/>
              </a:ext>
            </a:extLst>
          </p:cNvPr>
          <p:cNvSpPr/>
          <p:nvPr/>
        </p:nvSpPr>
        <p:spPr>
          <a:xfrm>
            <a:off x="2383329" y="6106497"/>
            <a:ext cx="8149242" cy="307777"/>
          </a:xfrm>
          <a:prstGeom prst="rect">
            <a:avLst/>
          </a:prstGeom>
        </p:spPr>
        <p:txBody>
          <a:bodyPr wrap="square">
            <a:spAutoFit/>
          </a:bodyPr>
          <a:lstStyle/>
          <a:p>
            <a:r>
              <a:rPr lang="ja-JP" altLang="en-US" sz="1400" dirty="0">
                <a:latin typeface="MS Gothic" panose="020B0609070205080204" pitchFamily="49" charset="-128"/>
                <a:ea typeface="MS Gothic" panose="020B0609070205080204" pitchFamily="49" charset="-128"/>
              </a:rPr>
              <a:t>令和５年度特別支援教育教育課程改善の手引（北海道教育委員会）令和５年</a:t>
            </a:r>
            <a:r>
              <a:rPr lang="en-US" altLang="ja-JP" sz="1400" dirty="0">
                <a:latin typeface="MS Gothic" panose="020B0609070205080204" pitchFamily="49" charset="-128"/>
                <a:ea typeface="MS Gothic" panose="020B0609070205080204" pitchFamily="49" charset="-128"/>
              </a:rPr>
              <a:t>12</a:t>
            </a:r>
            <a:r>
              <a:rPr lang="ja-JP" altLang="en-US" sz="1400" dirty="0">
                <a:latin typeface="MS Gothic" panose="020B0609070205080204" pitchFamily="49" charset="-128"/>
                <a:ea typeface="MS Gothic" panose="020B0609070205080204" pitchFamily="49" charset="-128"/>
              </a:rPr>
              <a:t>月</a:t>
            </a:r>
            <a:endParaRPr lang="ja-JP" altLang="en-US" dirty="0">
              <a:latin typeface="MS Gothic" panose="020B0609070205080204" pitchFamily="49" charset="-128"/>
              <a:ea typeface="MS Gothic" panose="020B0609070205080204" pitchFamily="49" charset="-128"/>
            </a:endParaRPr>
          </a:p>
        </p:txBody>
      </p:sp>
      <p:sp>
        <p:nvSpPr>
          <p:cNvPr id="2" name="四角形: 角を丸くする 1">
            <a:extLst>
              <a:ext uri="{FF2B5EF4-FFF2-40B4-BE49-F238E27FC236}">
                <a16:creationId xmlns:a16="http://schemas.microsoft.com/office/drawing/2014/main" id="{7529ED71-FBB6-D454-AA69-0C249B025251}"/>
              </a:ext>
            </a:extLst>
          </p:cNvPr>
          <p:cNvSpPr/>
          <p:nvPr/>
        </p:nvSpPr>
        <p:spPr>
          <a:xfrm>
            <a:off x="3349128" y="4379921"/>
            <a:ext cx="5649969" cy="1663247"/>
          </a:xfrm>
          <a:prstGeom prst="roundRect">
            <a:avLst>
              <a:gd name="adj" fmla="val 805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1801603"/>
      </p:ext>
    </p:extLst>
  </p:cSld>
  <p:clrMapOvr>
    <a:masterClrMapping/>
  </p:clrMapOvr>
  <mc:AlternateContent xmlns:mc="http://schemas.openxmlformats.org/markup-compatibility/2006" xmlns:p14="http://schemas.microsoft.com/office/powerpoint/2010/main">
    <mc:Choice Requires="p14">
      <p:transition spd="slow" p14:dur="2000" advTm="145592"/>
    </mc:Choice>
    <mc:Fallback xmlns="">
      <p:transition spd="slow" advTm="1455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79">
            <a:extLst>
              <a:ext uri="{FF2B5EF4-FFF2-40B4-BE49-F238E27FC236}">
                <a16:creationId xmlns:a16="http://schemas.microsoft.com/office/drawing/2014/main" id="{EE54319C-7436-460E-A7F0-C08C930B6129}"/>
              </a:ext>
            </a:extLst>
          </p:cNvPr>
          <p:cNvSpPr txBox="1"/>
          <p:nvPr/>
        </p:nvSpPr>
        <p:spPr>
          <a:xfrm>
            <a:off x="777421" y="1903015"/>
            <a:ext cx="3902606" cy="1815882"/>
          </a:xfrm>
          <a:prstGeom prst="rect">
            <a:avLst/>
          </a:prstGeom>
          <a:noFill/>
          <a:ln w="19050">
            <a:solidFill>
              <a:schemeClr val="tx1"/>
            </a:solidFill>
          </a:ln>
        </p:spPr>
        <p:txBody>
          <a:bodyPr wrap="square" rtlCol="0">
            <a:noAutofit/>
          </a:bodyPr>
          <a:lstStyle/>
          <a:p>
            <a:pPr marL="216000" indent="-457200" algn="just"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・相談</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できる教員が</a:t>
            </a:r>
            <a:r>
              <a:rPr lang="ja-JP" altLang="en-US" dirty="0">
                <a:solidFill>
                  <a:prstClr val="black"/>
                </a:solidFill>
                <a:latin typeface="HG丸ｺﾞｼｯｸM-PRO" panose="020F0600000000000000" pitchFamily="50" charset="-128"/>
                <a:ea typeface="HG丸ｺﾞｼｯｸM-PRO" panose="020F0600000000000000" pitchFamily="50" charset="-128"/>
              </a:rPr>
              <a:t>一目で分かるよう視覚的に示し、状況に応じて自分で判断できるようにする。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16000" indent="-457200" algn="just"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・表現方法を示したカードを複数用意し、困りごとに応じて適切に自分の意思を伝えられるようにする。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66" name="角丸四角形吹き出し 65"/>
          <p:cNvSpPr/>
          <p:nvPr/>
        </p:nvSpPr>
        <p:spPr>
          <a:xfrm>
            <a:off x="4917611" y="1785056"/>
            <a:ext cx="3874686" cy="2028229"/>
          </a:xfrm>
          <a:prstGeom prst="roundRect">
            <a:avLst>
              <a:gd name="adj" fmla="val 9779"/>
            </a:avLst>
          </a:prstGeom>
          <a:solidFill>
            <a:srgbClr val="CCECFF"/>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defTabSz="685800"/>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取組のポイント</a:t>
            </a:r>
            <a:r>
              <a:rPr lang="en-US" altLang="ja-JP" sz="1600" dirty="0">
                <a:solidFill>
                  <a:srgbClr val="FF0000"/>
                </a:solidFill>
                <a:latin typeface="ＭＳ ゴシック" panose="020B0609070205080204" pitchFamily="49" charset="-128"/>
                <a:ea typeface="ＭＳ ゴシック" panose="020B0609070205080204" pitchFamily="49" charset="-128"/>
              </a:rPr>
              <a:t>】</a:t>
            </a:r>
          </a:p>
          <a:p>
            <a:pPr marL="180000" indent="-457200" algn="just" defTabSz="685800"/>
            <a:r>
              <a:rPr lang="ja-JP" altLang="en-US" sz="1400" dirty="0">
                <a:solidFill>
                  <a:prstClr val="black"/>
                </a:solidFill>
                <a:latin typeface="ＭＳ ゴシック" panose="020B0609070205080204" pitchFamily="49" charset="-128"/>
                <a:ea typeface="ＭＳ ゴシック" panose="020B0609070205080204" pitchFamily="49" charset="-128"/>
              </a:rPr>
              <a:t>○　流れ図を参考に</a:t>
            </a:r>
            <a:r>
              <a:rPr lang="ja-JP" altLang="en-US" sz="1400" b="1" u="sng" dirty="0">
                <a:solidFill>
                  <a:prstClr val="black"/>
                </a:solidFill>
                <a:latin typeface="ＭＳ ゴシック" panose="020B0609070205080204" pitchFamily="49" charset="-128"/>
                <a:ea typeface="ＭＳ ゴシック" panose="020B0609070205080204" pitchFamily="49" charset="-128"/>
              </a:rPr>
              <a:t>自立活動の目標や内容、指導場面などを整理</a:t>
            </a:r>
            <a:r>
              <a:rPr lang="ja-JP" altLang="en-US" sz="1400" dirty="0">
                <a:solidFill>
                  <a:prstClr val="black"/>
                </a:solidFill>
                <a:latin typeface="ＭＳ ゴシック" panose="020B0609070205080204" pitchFamily="49" charset="-128"/>
                <a:ea typeface="ＭＳ ゴシック" panose="020B0609070205080204" pitchFamily="49" charset="-128"/>
              </a:rPr>
              <a:t>し、</a:t>
            </a:r>
            <a:r>
              <a:rPr lang="ja-JP" altLang="en-US" sz="1400" b="1" dirty="0">
                <a:solidFill>
                  <a:prstClr val="black"/>
                </a:solidFill>
                <a:latin typeface="ＭＳ ゴシック" panose="020B0609070205080204" pitchFamily="49" charset="-128"/>
                <a:ea typeface="ＭＳ ゴシック" panose="020B0609070205080204" pitchFamily="49" charset="-128"/>
              </a:rPr>
              <a:t>個別の指導計画に明記</a:t>
            </a:r>
            <a:r>
              <a:rPr lang="ja-JP" altLang="en-US" sz="1400" dirty="0">
                <a:solidFill>
                  <a:prstClr val="black"/>
                </a:solidFill>
                <a:latin typeface="ＭＳ ゴシック" panose="020B0609070205080204" pitchFamily="49" charset="-128"/>
                <a:ea typeface="ＭＳ ゴシック" panose="020B0609070205080204" pitchFamily="49" charset="-128"/>
              </a:rPr>
              <a:t>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lgn="just" defTabSz="685800"/>
            <a:r>
              <a:rPr lang="ja-JP" altLang="en-US" sz="1400" dirty="0">
                <a:solidFill>
                  <a:prstClr val="black"/>
                </a:solidFill>
                <a:latin typeface="ＭＳ ゴシック" panose="020B0609070205080204" pitchFamily="49" charset="-128"/>
                <a:ea typeface="ＭＳ ゴシック" panose="020B0609070205080204" pitchFamily="49" charset="-128"/>
              </a:rPr>
              <a:t>○　作業学習の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単元の指導計画</a:t>
            </a:r>
            <a:r>
              <a:rPr lang="ja-JP" altLang="en-US" sz="1400" dirty="0">
                <a:solidFill>
                  <a:prstClr val="black"/>
                </a:solidFill>
                <a:latin typeface="ＭＳ ゴシック" panose="020B0609070205080204" pitchFamily="49" charset="-128"/>
                <a:ea typeface="ＭＳ ゴシック" panose="020B0609070205080204" pitchFamily="49" charset="-128"/>
              </a:rPr>
              <a:t>における個別目標の欄に自立活動の目標を記載し、教科等の目標を達成するための手立てを具体的に示し、指導者間で共有する。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38" name="角丸四角形 7">
            <a:extLst>
              <a:ext uri="{FF2B5EF4-FFF2-40B4-BE49-F238E27FC236}">
                <a16:creationId xmlns:a16="http://schemas.microsoft.com/office/drawing/2014/main" id="{99CE1798-5740-49F2-9C3F-83C286729690}"/>
              </a:ext>
            </a:extLst>
          </p:cNvPr>
          <p:cNvSpPr/>
          <p:nvPr/>
        </p:nvSpPr>
        <p:spPr>
          <a:xfrm>
            <a:off x="777421" y="4014066"/>
            <a:ext cx="4600697" cy="1905474"/>
          </a:xfrm>
          <a:prstGeom prst="roundRect">
            <a:avLst>
              <a:gd name="adj" fmla="val 0"/>
            </a:avLst>
          </a:prstGeom>
          <a:noFill/>
          <a:ln w="19050">
            <a:solidFill>
              <a:schemeClr val="tx1"/>
            </a:solidFill>
          </a:ln>
        </p:spPr>
        <p:style>
          <a:lnRef idx="1">
            <a:schemeClr val="accent2"/>
          </a:lnRef>
          <a:fillRef idx="2">
            <a:schemeClr val="accent2"/>
          </a:fillRef>
          <a:effectRef idx="1">
            <a:schemeClr val="accent2"/>
          </a:effectRef>
          <a:fontRef idx="minor">
            <a:schemeClr val="dk1"/>
          </a:fontRef>
        </p:style>
        <p:txBody>
          <a:bodyPr lIns="36000" rIns="72000" rtlCol="0" anchor="ctr" anchorCtr="0"/>
          <a:lstStyle/>
          <a:p>
            <a:pPr marL="180000" indent="-457200" algn="just"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・作業中に困ったことがあると、自分から対応可能</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な教員を</a:t>
            </a:r>
            <a:r>
              <a:rPr lang="ja-JP" altLang="en-US" dirty="0">
                <a:solidFill>
                  <a:prstClr val="black"/>
                </a:solidFill>
                <a:latin typeface="HG丸ｺﾞｼｯｸM-PRO" panose="020F0600000000000000" pitchFamily="50" charset="-128"/>
                <a:ea typeface="HG丸ｺﾞｼｯｸM-PRO" panose="020F0600000000000000" pitchFamily="50" charset="-128"/>
              </a:rPr>
              <a:t>判断して相談することができるようになった。</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180000" indent="-457200" algn="just"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・困りごとに応じて、カードを参考にしながら具体的に伝えられるようになったことで、作業効率や出来高が向上した。</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フローチャート: 組合せ 38"/>
          <p:cNvSpPr/>
          <p:nvPr/>
        </p:nvSpPr>
        <p:spPr>
          <a:xfrm rot="16200000">
            <a:off x="5210243" y="4927183"/>
            <a:ext cx="604297" cy="11984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40" name="角丸四角形 7">
            <a:extLst>
              <a:ext uri="{FF2B5EF4-FFF2-40B4-BE49-F238E27FC236}">
                <a16:creationId xmlns:a16="http://schemas.microsoft.com/office/drawing/2014/main" id="{99CE1798-5740-49F2-9C3F-83C286729690}"/>
              </a:ext>
            </a:extLst>
          </p:cNvPr>
          <p:cNvSpPr/>
          <p:nvPr/>
        </p:nvSpPr>
        <p:spPr>
          <a:xfrm>
            <a:off x="6259338" y="4037669"/>
            <a:ext cx="2532959" cy="1885988"/>
          </a:xfrm>
          <a:prstGeom prst="roundRect">
            <a:avLst>
              <a:gd name="adj" fmla="val 0"/>
            </a:avLst>
          </a:prstGeom>
          <a:noFill/>
          <a:ln w="19050">
            <a:solidFill>
              <a:schemeClr val="tx1"/>
            </a:solidFill>
          </a:ln>
        </p:spPr>
        <p:style>
          <a:lnRef idx="1">
            <a:schemeClr val="accent2"/>
          </a:lnRef>
          <a:fillRef idx="2">
            <a:schemeClr val="accent2"/>
          </a:fillRef>
          <a:effectRef idx="1">
            <a:schemeClr val="accent2"/>
          </a:effectRef>
          <a:fontRef idx="minor">
            <a:schemeClr val="dk1"/>
          </a:fontRef>
        </p:style>
        <p:txBody>
          <a:bodyPr lIns="36000" tIns="27000" rIns="72000" bIns="27000" rtlCol="0" anchor="ctr" anchorCtr="0"/>
          <a:lstStyle/>
          <a:p>
            <a:pPr marL="180000" indent="-457200" algn="just" defTabSz="685800"/>
            <a:r>
              <a:rPr lang="ja-JP" altLang="en-US" dirty="0">
                <a:solidFill>
                  <a:prstClr val="black"/>
                </a:solidFill>
                <a:latin typeface="HG丸ｺﾞｼｯｸM-PRO" panose="020F0600000000000000" pitchFamily="50" charset="-128"/>
                <a:ea typeface="HG丸ｺﾞｼｯｸM-PRO" panose="020F0600000000000000" pitchFamily="50" charset="-128"/>
              </a:rPr>
              <a:t>・作業学習でできるようになったことを他の指導場面や学校生活全体で活用できるよう、指導者間で評価を共有する。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83AE0C2D-AAE4-0AD1-8CB1-263345B23532}"/>
              </a:ext>
            </a:extLst>
          </p:cNvPr>
          <p:cNvSpPr/>
          <p:nvPr/>
        </p:nvSpPr>
        <p:spPr>
          <a:xfrm>
            <a:off x="2301326" y="6048129"/>
            <a:ext cx="8149242" cy="307777"/>
          </a:xfrm>
          <a:prstGeom prst="rect">
            <a:avLst/>
          </a:prstGeom>
        </p:spPr>
        <p:txBody>
          <a:bodyPr wrap="square">
            <a:spAutoFit/>
          </a:bodyPr>
          <a:lstStyle/>
          <a:p>
            <a:r>
              <a:rPr lang="ja-JP" altLang="en-US" sz="1400" dirty="0">
                <a:latin typeface="MS Gothic" panose="020B0609070205080204" pitchFamily="49" charset="-128"/>
                <a:ea typeface="MS Gothic" panose="020B0609070205080204" pitchFamily="49" charset="-128"/>
              </a:rPr>
              <a:t>令和５年度特別支援教育教育課程改善の手引（北海道教育委員会）令和５年</a:t>
            </a:r>
            <a:r>
              <a:rPr lang="en-US" altLang="ja-JP" sz="1400" dirty="0">
                <a:latin typeface="MS Gothic" panose="020B0609070205080204" pitchFamily="49" charset="-128"/>
                <a:ea typeface="MS Gothic" panose="020B0609070205080204" pitchFamily="49" charset="-128"/>
              </a:rPr>
              <a:t>12</a:t>
            </a:r>
            <a:r>
              <a:rPr lang="ja-JP" altLang="en-US" sz="1400" dirty="0">
                <a:latin typeface="MS Gothic" panose="020B0609070205080204" pitchFamily="49" charset="-128"/>
                <a:ea typeface="MS Gothic" panose="020B0609070205080204" pitchFamily="49" charset="-128"/>
              </a:rPr>
              <a:t>月</a:t>
            </a:r>
            <a:endParaRPr lang="ja-JP" altLang="en-US" dirty="0">
              <a:latin typeface="MS Gothic" panose="020B0609070205080204" pitchFamily="49" charset="-128"/>
              <a:ea typeface="MS Gothic" panose="020B0609070205080204" pitchFamily="49" charset="-128"/>
            </a:endParaRPr>
          </a:p>
        </p:txBody>
      </p:sp>
      <p:graphicFrame>
        <p:nvGraphicFramePr>
          <p:cNvPr id="4" name="コンテンツ プレースホルダー 29">
            <a:extLst>
              <a:ext uri="{FF2B5EF4-FFF2-40B4-BE49-F238E27FC236}">
                <a16:creationId xmlns:a16="http://schemas.microsoft.com/office/drawing/2014/main" id="{7210959D-67EF-87FA-2D4B-FC6F220E27DB}"/>
              </a:ext>
            </a:extLst>
          </p:cNvPr>
          <p:cNvGraphicFramePr>
            <a:graphicFrameLocks/>
          </p:cNvGraphicFramePr>
          <p:nvPr>
            <p:extLst>
              <p:ext uri="{D42A27DB-BD31-4B8C-83A1-F6EECF244321}">
                <p14:modId xmlns:p14="http://schemas.microsoft.com/office/powerpoint/2010/main" val="619262115"/>
              </p:ext>
            </p:extLst>
          </p:nvPr>
        </p:nvGraphicFramePr>
        <p:xfrm>
          <a:off x="755213" y="572312"/>
          <a:ext cx="5620734" cy="1027886"/>
        </p:xfrm>
        <a:graphic>
          <a:graphicData uri="http://schemas.openxmlformats.org/drawingml/2006/table">
            <a:tbl>
              <a:tblPr firstRow="1" bandRow="1">
                <a:tableStyleId>{5C22544A-7EE6-4342-B048-85BDC9FD1C3A}</a:tableStyleId>
              </a:tblPr>
              <a:tblGrid>
                <a:gridCol w="2810367">
                  <a:extLst>
                    <a:ext uri="{9D8B030D-6E8A-4147-A177-3AD203B41FA5}">
                      <a16:colId xmlns:a16="http://schemas.microsoft.com/office/drawing/2014/main" val="2242074874"/>
                    </a:ext>
                  </a:extLst>
                </a:gridCol>
                <a:gridCol w="2810367">
                  <a:extLst>
                    <a:ext uri="{9D8B030D-6E8A-4147-A177-3AD203B41FA5}">
                      <a16:colId xmlns:a16="http://schemas.microsoft.com/office/drawing/2014/main" val="1203196494"/>
                    </a:ext>
                  </a:extLst>
                </a:gridCol>
              </a:tblGrid>
              <a:tr h="1027886">
                <a:tc>
                  <a:txBody>
                    <a:bodyPr/>
                    <a:lstStyle/>
                    <a:p>
                      <a:pPr marL="216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②　状況に応じて、伝える相手を判断する。</a:t>
                      </a:r>
                    </a:p>
                  </a:txBody>
                  <a:tcPr marL="72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216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③　文例を参考に</a:t>
                      </a:r>
                      <a:r>
                        <a:rPr lang="en-US" altLang="ja-JP" sz="1800" b="0"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800" b="0" dirty="0">
                          <a:solidFill>
                            <a:schemeClr val="tx1"/>
                          </a:solidFill>
                          <a:effectLst/>
                          <a:latin typeface="HG丸ｺﾞｼｯｸM-PRO" panose="020F0600000000000000" pitchFamily="50" charset="-128"/>
                          <a:ea typeface="HG丸ｺﾞｼｯｸM-PRO" panose="020F0600000000000000" pitchFamily="50" charset="-128"/>
                        </a:rPr>
                        <a:t>困ったことを他者に分かりやすく伝える。</a:t>
                      </a:r>
                      <a:endParaRPr lang="en-US" altLang="ja-JP" sz="1800" b="0" dirty="0">
                        <a:solidFill>
                          <a:schemeClr val="tx1"/>
                        </a:solidFill>
                        <a:effectLst/>
                        <a:latin typeface="HG丸ｺﾞｼｯｸM-PRO" panose="020F0600000000000000" pitchFamily="50" charset="-128"/>
                        <a:ea typeface="HG丸ｺﾞｼｯｸM-PRO" panose="020F0600000000000000" pitchFamily="50" charset="-128"/>
                      </a:endParaRPr>
                    </a:p>
                  </a:txBody>
                  <a:tcPr marL="72000" marR="36000" marT="36000" marB="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977371"/>
                  </a:ext>
                </a:extLst>
              </a:tr>
            </a:tbl>
          </a:graphicData>
        </a:graphic>
      </p:graphicFrame>
      <p:sp>
        <p:nvSpPr>
          <p:cNvPr id="7" name="角丸四角形 28">
            <a:extLst>
              <a:ext uri="{FF2B5EF4-FFF2-40B4-BE49-F238E27FC236}">
                <a16:creationId xmlns:a16="http://schemas.microsoft.com/office/drawing/2014/main" id="{EF462B51-D786-6735-4964-E36651F8ED88}"/>
              </a:ext>
            </a:extLst>
          </p:cNvPr>
          <p:cNvSpPr/>
          <p:nvPr/>
        </p:nvSpPr>
        <p:spPr>
          <a:xfrm>
            <a:off x="355165" y="572313"/>
            <a:ext cx="422256" cy="1027885"/>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指導内容</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28">
            <a:extLst>
              <a:ext uri="{FF2B5EF4-FFF2-40B4-BE49-F238E27FC236}">
                <a16:creationId xmlns:a16="http://schemas.microsoft.com/office/drawing/2014/main" id="{E6EC4F26-9681-3E2D-3222-709197F76E0F}"/>
              </a:ext>
            </a:extLst>
          </p:cNvPr>
          <p:cNvSpPr/>
          <p:nvPr/>
        </p:nvSpPr>
        <p:spPr>
          <a:xfrm>
            <a:off x="355165" y="1903015"/>
            <a:ext cx="422256" cy="1815882"/>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指導方法</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 28">
            <a:extLst>
              <a:ext uri="{FF2B5EF4-FFF2-40B4-BE49-F238E27FC236}">
                <a16:creationId xmlns:a16="http://schemas.microsoft.com/office/drawing/2014/main" id="{6EB78DD4-B824-55A0-3DCE-133A4D57F2A6}"/>
              </a:ext>
            </a:extLst>
          </p:cNvPr>
          <p:cNvSpPr/>
          <p:nvPr/>
        </p:nvSpPr>
        <p:spPr>
          <a:xfrm>
            <a:off x="355165" y="4021714"/>
            <a:ext cx="422256" cy="1899442"/>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生徒の変容</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 28">
            <a:extLst>
              <a:ext uri="{FF2B5EF4-FFF2-40B4-BE49-F238E27FC236}">
                <a16:creationId xmlns:a16="http://schemas.microsoft.com/office/drawing/2014/main" id="{AFDCBEF0-F597-35B7-C719-73ED78AA6811}"/>
              </a:ext>
            </a:extLst>
          </p:cNvPr>
          <p:cNvSpPr/>
          <p:nvPr/>
        </p:nvSpPr>
        <p:spPr>
          <a:xfrm>
            <a:off x="5638904" y="4037668"/>
            <a:ext cx="620434" cy="1890105"/>
          </a:xfrm>
          <a:prstGeom prst="roundRect">
            <a:avLst>
              <a:gd name="adj" fmla="val 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dirty="0">
                <a:solidFill>
                  <a:schemeClr val="tx1"/>
                </a:solidFill>
                <a:latin typeface="ＭＳ ゴシック" panose="020B0609070205080204" pitchFamily="49" charset="-128"/>
                <a:ea typeface="ＭＳ ゴシック" panose="020B0609070205080204" pitchFamily="49" charset="-128"/>
              </a:rPr>
              <a:t> 指導の</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評価・改善</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2" name="フローチャート: 組合せ 1">
            <a:extLst>
              <a:ext uri="{FF2B5EF4-FFF2-40B4-BE49-F238E27FC236}">
                <a16:creationId xmlns:a16="http://schemas.microsoft.com/office/drawing/2014/main" id="{BFCBE027-3443-E82F-9C94-735DF84CA012}"/>
              </a:ext>
            </a:extLst>
          </p:cNvPr>
          <p:cNvSpPr/>
          <p:nvPr/>
        </p:nvSpPr>
        <p:spPr>
          <a:xfrm>
            <a:off x="2202173" y="1684491"/>
            <a:ext cx="604297" cy="11984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5" name="フローチャート: 組合せ 4">
            <a:extLst>
              <a:ext uri="{FF2B5EF4-FFF2-40B4-BE49-F238E27FC236}">
                <a16:creationId xmlns:a16="http://schemas.microsoft.com/office/drawing/2014/main" id="{D3CF257C-10C5-5B8C-9CB0-8D3032573375}"/>
              </a:ext>
            </a:extLst>
          </p:cNvPr>
          <p:cNvSpPr/>
          <p:nvPr/>
        </p:nvSpPr>
        <p:spPr>
          <a:xfrm>
            <a:off x="2199342" y="3806559"/>
            <a:ext cx="604297" cy="11984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15" name="スライド番号プレースホルダー 6"/>
          <p:cNvSpPr>
            <a:spLocks noGrp="1"/>
          </p:cNvSpPr>
          <p:nvPr>
            <p:ph type="sldNum" sz="quarter" idx="12"/>
          </p:nvPr>
        </p:nvSpPr>
        <p:spPr>
          <a:xfrm>
            <a:off x="6941697" y="6414274"/>
            <a:ext cx="2057400" cy="365125"/>
          </a:xfrm>
        </p:spPr>
        <p:txBody>
          <a:bodyPr/>
          <a:lstStyle/>
          <a:p>
            <a:r>
              <a:rPr kumimoji="1" lang="en-US" altLang="ja-JP" sz="1200" dirty="0" smtClean="0">
                <a:latin typeface="ＭＳ ゴシック" panose="020B0609070205080204" pitchFamily="49" charset="-128"/>
                <a:ea typeface="ＭＳ ゴシック" panose="020B0609070205080204" pitchFamily="49" charset="-128"/>
              </a:rPr>
              <a:t>11</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23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6906190" y="6340121"/>
            <a:ext cx="2057400" cy="365125"/>
          </a:xfrm>
        </p:spPr>
        <p:txBody>
          <a:bodyPr/>
          <a:lstStyle/>
          <a:p>
            <a:fld id="{B5C5C82A-3C9A-492C-BD9D-7C6867127DF0}" type="slidenum">
              <a:rPr kumimoji="1" lang="ja-JP" altLang="en-US" smtClean="0">
                <a:latin typeface="ＭＳ ゴシック" panose="020B0609070205080204" pitchFamily="49" charset="-128"/>
                <a:ea typeface="ＭＳ ゴシック" panose="020B0609070205080204" pitchFamily="49" charset="-128"/>
              </a:rPr>
              <a:t>12</a:t>
            </a:fld>
            <a:endParaRPr kumimoji="1" lang="ja-JP" altLang="en-US" dirty="0">
              <a:latin typeface="ＭＳ ゴシック" panose="020B0609070205080204" pitchFamily="49" charset="-128"/>
              <a:ea typeface="ＭＳ ゴシック" panose="020B0609070205080204" pitchFamily="49" charset="-128"/>
            </a:endParaRPr>
          </a:p>
        </p:txBody>
      </p:sp>
      <p:sp>
        <p:nvSpPr>
          <p:cNvPr id="18" name="正方形/長方形 17">
            <a:extLst>
              <a:ext uri="{FF2B5EF4-FFF2-40B4-BE49-F238E27FC236}">
                <a16:creationId xmlns:a16="http://schemas.microsoft.com/office/drawing/2014/main" id="{6A362DBD-52F6-964D-8EFA-46D982EF376C}"/>
              </a:ext>
            </a:extLst>
          </p:cNvPr>
          <p:cNvSpPr/>
          <p:nvPr/>
        </p:nvSpPr>
        <p:spPr>
          <a:xfrm>
            <a:off x="565100" y="862488"/>
            <a:ext cx="8149242" cy="830997"/>
          </a:xfrm>
          <a:prstGeom prst="rect">
            <a:avLst/>
          </a:prstGeom>
        </p:spPr>
        <p:txBody>
          <a:bodyPr wrap="square">
            <a:spAutoFit/>
          </a:bodyPr>
          <a:lstStyle/>
          <a:p>
            <a:r>
              <a:rPr lang="ja-JP" altLang="en-US" sz="2400" dirty="0">
                <a:latin typeface="MS Gothic" panose="020B0609070205080204" pitchFamily="49" charset="-128"/>
                <a:ea typeface="MS Gothic" panose="020B0609070205080204" pitchFamily="49" charset="-128"/>
              </a:rPr>
              <a:t>令和５年度特別支援教育教育課程改善の手引</a:t>
            </a:r>
            <a:endParaRPr lang="en-US" altLang="ja-JP" sz="2400" dirty="0">
              <a:latin typeface="MS Gothic" panose="020B0609070205080204" pitchFamily="49" charset="-128"/>
              <a:ea typeface="MS Gothic" panose="020B0609070205080204" pitchFamily="49" charset="-128"/>
            </a:endParaRPr>
          </a:p>
          <a:p>
            <a:r>
              <a:rPr lang="ja-JP" altLang="en-US" sz="2400" dirty="0">
                <a:latin typeface="MS Gothic" panose="020B0609070205080204" pitchFamily="49" charset="-128"/>
                <a:ea typeface="MS Gothic" panose="020B0609070205080204" pitchFamily="49" charset="-128"/>
              </a:rPr>
              <a:t>　　　　　　　　　　（北海道教育委員会）令和５年</a:t>
            </a:r>
            <a:r>
              <a:rPr lang="en-US" altLang="ja-JP" sz="2400" dirty="0">
                <a:latin typeface="MS Gothic" panose="020B0609070205080204" pitchFamily="49" charset="-128"/>
                <a:ea typeface="MS Gothic" panose="020B0609070205080204" pitchFamily="49" charset="-128"/>
              </a:rPr>
              <a:t>12</a:t>
            </a:r>
            <a:r>
              <a:rPr lang="ja-JP" altLang="en-US" sz="2400" dirty="0">
                <a:latin typeface="MS Gothic" panose="020B0609070205080204" pitchFamily="49" charset="-128"/>
                <a:ea typeface="MS Gothic" panose="020B0609070205080204" pitchFamily="49" charset="-128"/>
              </a:rPr>
              <a:t>月</a:t>
            </a:r>
            <a:endParaRPr lang="ja-JP" altLang="en-US" sz="3200" dirty="0">
              <a:latin typeface="MS Gothic" panose="020B0609070205080204" pitchFamily="49" charset="-128"/>
              <a:ea typeface="MS Gothic" panose="020B0609070205080204" pitchFamily="49" charset="-128"/>
            </a:endParaRPr>
          </a:p>
        </p:txBody>
      </p:sp>
      <p:pic>
        <p:nvPicPr>
          <p:cNvPr id="5" name="図 4">
            <a:extLst>
              <a:ext uri="{FF2B5EF4-FFF2-40B4-BE49-F238E27FC236}">
                <a16:creationId xmlns:a16="http://schemas.microsoft.com/office/drawing/2014/main" id="{7395EC4C-D4AD-9FC8-2C60-81DB0AC5A2B5}"/>
              </a:ext>
            </a:extLst>
          </p:cNvPr>
          <p:cNvPicPr>
            <a:picLocks noChangeAspect="1"/>
          </p:cNvPicPr>
          <p:nvPr/>
        </p:nvPicPr>
        <p:blipFill rotWithShape="1">
          <a:blip r:embed="rId3"/>
          <a:srcRect l="16868" t="19100" r="21566" b="13997"/>
          <a:stretch/>
        </p:blipFill>
        <p:spPr>
          <a:xfrm>
            <a:off x="2712014" y="3122734"/>
            <a:ext cx="5846953" cy="3375442"/>
          </a:xfrm>
          <a:prstGeom prst="rect">
            <a:avLst/>
          </a:prstGeom>
          <a:ln>
            <a:solidFill>
              <a:schemeClr val="tx1"/>
            </a:solidFill>
          </a:ln>
        </p:spPr>
      </p:pic>
      <p:pic>
        <p:nvPicPr>
          <p:cNvPr id="8" name="図 7">
            <a:extLst>
              <a:ext uri="{FF2B5EF4-FFF2-40B4-BE49-F238E27FC236}">
                <a16:creationId xmlns:a16="http://schemas.microsoft.com/office/drawing/2014/main" id="{52A2F92F-822C-FC04-8625-2C013B29D60D}"/>
              </a:ext>
            </a:extLst>
          </p:cNvPr>
          <p:cNvPicPr>
            <a:picLocks noChangeAspect="1"/>
          </p:cNvPicPr>
          <p:nvPr/>
        </p:nvPicPr>
        <p:blipFill rotWithShape="1">
          <a:blip r:embed="rId4"/>
          <a:srcRect l="16626" t="20138" r="21928" b="13639"/>
          <a:stretch/>
        </p:blipFill>
        <p:spPr>
          <a:xfrm>
            <a:off x="476615" y="1765406"/>
            <a:ext cx="5001658" cy="2863694"/>
          </a:xfrm>
          <a:prstGeom prst="rect">
            <a:avLst/>
          </a:prstGeom>
          <a:ln>
            <a:solidFill>
              <a:schemeClr val="tx1"/>
            </a:solidFill>
          </a:ln>
        </p:spPr>
      </p:pic>
      <p:sp>
        <p:nvSpPr>
          <p:cNvPr id="9" name="テキスト ボックス 8">
            <a:extLst>
              <a:ext uri="{FF2B5EF4-FFF2-40B4-BE49-F238E27FC236}">
                <a16:creationId xmlns:a16="http://schemas.microsoft.com/office/drawing/2014/main" id="{4EF7C2B3-894C-33C3-2E16-A288210C452D}"/>
              </a:ext>
            </a:extLst>
          </p:cNvPr>
          <p:cNvSpPr txBox="1"/>
          <p:nvPr/>
        </p:nvSpPr>
        <p:spPr>
          <a:xfrm>
            <a:off x="234000" y="326417"/>
            <a:ext cx="8910000" cy="540000"/>
          </a:xfrm>
          <a:prstGeom prst="rect">
            <a:avLst/>
          </a:prstGeom>
          <a:noFill/>
        </p:spPr>
        <p:txBody>
          <a:bodyPr wrap="square" anchor="ctr" anchorCtr="0">
            <a:noAutofit/>
          </a:bodyPr>
          <a:lstStyle/>
          <a:p>
            <a:pPr algn="just" defTabSz="342900"/>
            <a:r>
              <a:rPr kumimoji="0" lang="en-US" altLang="ja-JP" sz="2800" dirty="0">
                <a:solidFill>
                  <a:prstClr val="black"/>
                </a:solidFill>
                <a:latin typeface="HGｺﾞｼｯｸE" panose="020B0909000000000000" pitchFamily="49" charset="-128"/>
                <a:ea typeface="HGｺﾞｼｯｸE" panose="020B0909000000000000" pitchFamily="49" charset="-128"/>
              </a:rPr>
              <a:t>〔</a:t>
            </a:r>
            <a:r>
              <a:rPr kumimoji="0" lang="ja-JP" altLang="en-US" sz="2800" dirty="0">
                <a:solidFill>
                  <a:prstClr val="black"/>
                </a:solidFill>
                <a:latin typeface="HGｺﾞｼｯｸE" panose="020B0909000000000000" pitchFamily="49" charset="-128"/>
                <a:ea typeface="HGｺﾞｼｯｸE" panose="020B0909000000000000" pitchFamily="49" charset="-128"/>
              </a:rPr>
              <a:t>参考資料</a:t>
            </a:r>
            <a:r>
              <a:rPr kumimoji="0" lang="en-US" altLang="ja-JP" sz="2800" dirty="0">
                <a:solidFill>
                  <a:prstClr val="black"/>
                </a:solidFill>
                <a:latin typeface="HGｺﾞｼｯｸE" panose="020B0909000000000000" pitchFamily="49" charset="-128"/>
                <a:ea typeface="HGｺﾞｼｯｸE" panose="020B0909000000000000" pitchFamily="49" charset="-128"/>
              </a:rPr>
              <a:t>〕</a:t>
            </a:r>
            <a:endParaRPr kumimoji="0" lang="en-US" altLang="ja-JP" sz="2800" dirty="0">
              <a:solidFill>
                <a:prstClr val="black"/>
              </a:solidFill>
              <a:latin typeface="HGｺﾞｼｯｸE"/>
              <a:ea typeface="HGｺﾞｼｯｸE"/>
            </a:endParaRPr>
          </a:p>
        </p:txBody>
      </p:sp>
      <p:pic>
        <p:nvPicPr>
          <p:cNvPr id="11" name="図 10" descr="QR コード&#10;&#10;自動的に生成された説明">
            <a:extLst>
              <a:ext uri="{FF2B5EF4-FFF2-40B4-BE49-F238E27FC236}">
                <a16:creationId xmlns:a16="http://schemas.microsoft.com/office/drawing/2014/main" id="{A4602887-8D00-906A-FFBC-3534DAF5EDBF}"/>
              </a:ext>
            </a:extLst>
          </p:cNvPr>
          <p:cNvPicPr>
            <a:picLocks noChangeAspect="1"/>
          </p:cNvPicPr>
          <p:nvPr/>
        </p:nvPicPr>
        <p:blipFill>
          <a:blip r:embed="rId5"/>
          <a:stretch>
            <a:fillRect/>
          </a:stretch>
        </p:blipFill>
        <p:spPr>
          <a:xfrm>
            <a:off x="7513938" y="1939179"/>
            <a:ext cx="1045029" cy="1045029"/>
          </a:xfrm>
          <a:prstGeom prst="rect">
            <a:avLst/>
          </a:prstGeom>
          <a:ln>
            <a:solidFill>
              <a:schemeClr val="tx1"/>
            </a:solidFill>
          </a:ln>
        </p:spPr>
      </p:pic>
    </p:spTree>
    <p:extLst>
      <p:ext uri="{BB962C8B-B14F-4D97-AF65-F5344CB8AC3E}">
        <p14:creationId xmlns:p14="http://schemas.microsoft.com/office/powerpoint/2010/main" val="119972824"/>
      </p:ext>
    </p:extLst>
  </p:cSld>
  <p:clrMapOvr>
    <a:masterClrMapping/>
  </p:clrMapOvr>
  <mc:AlternateContent xmlns:mc="http://schemas.openxmlformats.org/markup-compatibility/2006" xmlns:p14="http://schemas.microsoft.com/office/powerpoint/2010/main">
    <mc:Choice Requires="p14">
      <p:transition spd="slow" p14:dur="2000" advTm="145592"/>
    </mc:Choice>
    <mc:Fallback xmlns="">
      <p:transition spd="slow" advTm="1455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D331-943F-7465-1F7A-0350351B36F0}"/>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583F6339-DA9A-A8E9-5BA2-1C9A2F0B6CD9}"/>
              </a:ext>
            </a:extLst>
          </p:cNvPr>
          <p:cNvSpPr>
            <a:spLocks noGrp="1"/>
          </p:cNvSpPr>
          <p:nvPr>
            <p:ph type="sldNum" sz="quarter" idx="12"/>
          </p:nvPr>
        </p:nvSpPr>
        <p:spPr>
          <a:xfrm>
            <a:off x="6805679" y="6355055"/>
            <a:ext cx="2057400" cy="365125"/>
          </a:xfrm>
        </p:spPr>
        <p:txBody>
          <a:bodyPr/>
          <a:lstStyle/>
          <a:p>
            <a:fld id="{B5C5C82A-3C9A-492C-BD9D-7C6867127DF0}" type="slidenum">
              <a:rPr kumimoji="1" lang="ja-JP" altLang="en-US" smtClean="0">
                <a:latin typeface="ＭＳ ゴシック" panose="020B0609070205080204" pitchFamily="49" charset="-128"/>
                <a:ea typeface="ＭＳ ゴシック" panose="020B0609070205080204" pitchFamily="49" charset="-128"/>
              </a:rPr>
              <a:t>13</a:t>
            </a:fld>
            <a:endParaRPr kumimoji="1" lang="ja-JP" altLang="en-US" dirty="0">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060CCCD8-C5CE-04C6-3E2A-BD9022CACCFF}"/>
              </a:ext>
            </a:extLst>
          </p:cNvPr>
          <p:cNvPicPr>
            <a:picLocks noChangeAspect="1"/>
          </p:cNvPicPr>
          <p:nvPr/>
        </p:nvPicPr>
        <p:blipFill rotWithShape="1">
          <a:blip r:embed="rId3"/>
          <a:srcRect l="36471" t="21020" r="11029" b="14862"/>
          <a:stretch/>
        </p:blipFill>
        <p:spPr>
          <a:xfrm>
            <a:off x="484095" y="995810"/>
            <a:ext cx="7245350" cy="4809939"/>
          </a:xfrm>
          <a:prstGeom prst="rect">
            <a:avLst/>
          </a:prstGeom>
          <a:ln>
            <a:solidFill>
              <a:schemeClr val="tx1"/>
            </a:solidFill>
          </a:ln>
        </p:spPr>
      </p:pic>
      <p:sp>
        <p:nvSpPr>
          <p:cNvPr id="10" name="Text Box 1">
            <a:extLst>
              <a:ext uri="{FF2B5EF4-FFF2-40B4-BE49-F238E27FC236}">
                <a16:creationId xmlns:a16="http://schemas.microsoft.com/office/drawing/2014/main" id="{DB5B4FAF-4920-5C02-9FDC-5EBC046110EC}"/>
              </a:ext>
            </a:extLst>
          </p:cNvPr>
          <p:cNvSpPr txBox="1">
            <a:spLocks noChangeArrowheads="1"/>
          </p:cNvSpPr>
          <p:nvPr/>
        </p:nvSpPr>
        <p:spPr bwMode="auto">
          <a:xfrm>
            <a:off x="4572000" y="3400780"/>
            <a:ext cx="4173513" cy="2955571"/>
          </a:xfrm>
          <a:prstGeom prst="rect">
            <a:avLst/>
          </a:prstGeom>
          <a:solidFill>
            <a:srgbClr val="FFFF99"/>
          </a:solidFill>
          <a:ln w="9525">
            <a:solidFill>
              <a:schemeClr val="tx1"/>
            </a:solidFill>
            <a:round/>
            <a:headEnd/>
            <a:tailEnd/>
          </a:ln>
        </p:spPr>
        <p:txBody>
          <a:bodyPr anchor="ctr"/>
          <a:lstStyle/>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担当して</a:t>
            </a:r>
            <a:r>
              <a:rPr lang="ja-JP" altLang="en-US" sz="2800" dirty="0" smtClean="0">
                <a:latin typeface="ＭＳ ゴシック" panose="020B0609070205080204" pitchFamily="49" charset="-128"/>
                <a:ea typeface="ＭＳ ゴシック" panose="020B0609070205080204" pitchFamily="49" charset="-128"/>
              </a:rPr>
              <a:t>いる子供の</a:t>
            </a:r>
            <a:endParaRPr lang="en-US" altLang="ja-JP" sz="2800" dirty="0">
              <a:latin typeface="ＭＳ ゴシック" panose="020B0609070205080204" pitchFamily="49" charset="-128"/>
              <a:ea typeface="ＭＳ ゴシック" panose="020B0609070205080204" pitchFamily="49"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個別の指導計画を基に、</a:t>
            </a:r>
            <a:endParaRPr lang="en-US" altLang="ja-JP" sz="2800" dirty="0">
              <a:latin typeface="ＭＳ ゴシック" panose="020B0609070205080204" pitchFamily="49" charset="-128"/>
              <a:ea typeface="ＭＳ ゴシック" panose="020B0609070205080204" pitchFamily="49"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自立活動の指導内容や</a:t>
            </a:r>
            <a:endParaRPr lang="en-US" altLang="ja-JP" sz="2800" dirty="0">
              <a:latin typeface="ＭＳ ゴシック" panose="020B0609070205080204" pitchFamily="49" charset="-128"/>
              <a:ea typeface="ＭＳ ゴシック" panose="020B0609070205080204" pitchFamily="49"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指導</a:t>
            </a:r>
            <a:r>
              <a:rPr lang="ja-JP" altLang="en-US" sz="2800" dirty="0" smtClean="0">
                <a:latin typeface="ＭＳ ゴシック" panose="020B0609070205080204" pitchFamily="49" charset="-128"/>
                <a:ea typeface="ＭＳ ゴシック" panose="020B0609070205080204" pitchFamily="49" charset="-128"/>
              </a:rPr>
              <a:t>場面など</a:t>
            </a:r>
            <a:r>
              <a:rPr lang="ja-JP" altLang="en-US" sz="2800" dirty="0">
                <a:latin typeface="ＭＳ ゴシック" panose="020B0609070205080204" pitchFamily="49" charset="-128"/>
                <a:ea typeface="ＭＳ ゴシック" panose="020B0609070205080204" pitchFamily="49" charset="-128"/>
              </a:rPr>
              <a:t>を</a:t>
            </a:r>
            <a:endParaRPr lang="en-US" altLang="ja-JP" sz="2800" dirty="0">
              <a:latin typeface="ＭＳ ゴシック" panose="020B0609070205080204" pitchFamily="49" charset="-128"/>
              <a:ea typeface="ＭＳ ゴシック" panose="020B0609070205080204" pitchFamily="49"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整理してみましょう！</a:t>
            </a:r>
            <a:endParaRPr lang="en-US" altLang="ja-JP" sz="2800" dirty="0">
              <a:latin typeface="ＭＳ ゴシック" panose="020B0609070205080204" pitchFamily="49" charset="-128"/>
              <a:ea typeface="ＭＳ ゴシック" panose="020B0609070205080204" pitchFamily="49" charset="-128"/>
            </a:endParaRPr>
          </a:p>
        </p:txBody>
      </p:sp>
      <p:grpSp>
        <p:nvGrpSpPr>
          <p:cNvPr id="5" name="グループ化 4"/>
          <p:cNvGrpSpPr/>
          <p:nvPr/>
        </p:nvGrpSpPr>
        <p:grpSpPr>
          <a:xfrm>
            <a:off x="388231" y="122042"/>
            <a:ext cx="1696279" cy="646331"/>
            <a:chOff x="384313" y="-31286"/>
            <a:chExt cx="1696279" cy="646331"/>
          </a:xfrm>
        </p:grpSpPr>
        <p:sp>
          <p:nvSpPr>
            <p:cNvPr id="6" name="角丸四角形 5"/>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138894317"/>
      </p:ext>
    </p:extLst>
  </p:cSld>
  <p:clrMapOvr>
    <a:masterClrMapping/>
  </p:clrMapOvr>
  <mc:AlternateContent xmlns:mc="http://schemas.openxmlformats.org/markup-compatibility/2006" xmlns:p14="http://schemas.microsoft.com/office/powerpoint/2010/main">
    <mc:Choice Requires="p14">
      <p:transition spd="slow" p14:dur="2000" advTm="145592"/>
    </mc:Choice>
    <mc:Fallback xmlns="">
      <p:transition spd="slow" advTm="1455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コンテンツ プレースホルダ 2"/>
          <p:cNvSpPr>
            <a:spLocks noGrp="1"/>
          </p:cNvSpPr>
          <p:nvPr>
            <p:ph idx="1"/>
          </p:nvPr>
        </p:nvSpPr>
        <p:spPr>
          <a:xfrm>
            <a:off x="117000" y="1846575"/>
            <a:ext cx="8910000" cy="3780000"/>
          </a:xfrm>
        </p:spPr>
        <p:txBody>
          <a:bodyPr>
            <a:normAutofit/>
          </a:bodyPr>
          <a:lstStyle/>
          <a:p>
            <a:pPr algn="just">
              <a:lnSpc>
                <a:spcPct val="100000"/>
              </a:lnSpc>
              <a:buNone/>
            </a:pPr>
            <a:r>
              <a:rPr lang="ja-JP" altLang="en-US" sz="2700" dirty="0">
                <a:latin typeface="+mn-ea"/>
              </a:rPr>
              <a:t>　</a:t>
            </a:r>
            <a:endParaRPr lang="en-US" altLang="ja-JP" sz="2700" dirty="0">
              <a:latin typeface="+mn-ea"/>
            </a:endParaRPr>
          </a:p>
        </p:txBody>
      </p:sp>
      <p:sp>
        <p:nvSpPr>
          <p:cNvPr id="40" name="角丸四角形 55">
            <a:extLst>
              <a:ext uri="{FF2B5EF4-FFF2-40B4-BE49-F238E27FC236}">
                <a16:creationId xmlns:a16="http://schemas.microsoft.com/office/drawing/2014/main" id="{003C3C3D-9DCF-4EDF-8007-11F061313D5F}"/>
              </a:ext>
            </a:extLst>
          </p:cNvPr>
          <p:cNvSpPr/>
          <p:nvPr/>
        </p:nvSpPr>
        <p:spPr>
          <a:xfrm>
            <a:off x="5251179" y="1146196"/>
            <a:ext cx="3780000" cy="2672974"/>
          </a:xfrm>
          <a:prstGeom prst="roundRect">
            <a:avLst>
              <a:gd name="adj" fmla="val 5663"/>
            </a:avLst>
          </a:prstGeom>
          <a:solidFill>
            <a:schemeClr val="accent2">
              <a:lumMod val="20000"/>
              <a:lumOff val="80000"/>
            </a:schemeClr>
          </a:solid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56" name="角丸四角形 55"/>
          <p:cNvSpPr/>
          <p:nvPr/>
        </p:nvSpPr>
        <p:spPr>
          <a:xfrm>
            <a:off x="116100" y="1146196"/>
            <a:ext cx="3780000" cy="2672974"/>
          </a:xfrm>
          <a:prstGeom prst="roundRect">
            <a:avLst>
              <a:gd name="adj" fmla="val 5663"/>
            </a:avLst>
          </a:prstGeom>
          <a:solidFill>
            <a:schemeClr val="accent1">
              <a:lumMod val="20000"/>
              <a:lumOff val="80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dirty="0">
              <a:solidFill>
                <a:prstClr val="white"/>
              </a:solidFill>
              <a:latin typeface="ＭＳ ゴシック"/>
              <a:ea typeface="ＭＳ ゴシック"/>
            </a:endParaRPr>
          </a:p>
        </p:txBody>
      </p:sp>
      <p:grpSp>
        <p:nvGrpSpPr>
          <p:cNvPr id="31" name="グループ化 30"/>
          <p:cNvGrpSpPr/>
          <p:nvPr/>
        </p:nvGrpSpPr>
        <p:grpSpPr>
          <a:xfrm>
            <a:off x="5396162" y="1417687"/>
            <a:ext cx="3510000" cy="2244641"/>
            <a:chOff x="539552" y="1783388"/>
            <a:chExt cx="5931426" cy="4281096"/>
          </a:xfrm>
        </p:grpSpPr>
        <p:cxnSp>
          <p:nvCxnSpPr>
            <p:cNvPr id="25" name="直線コネクタ 24"/>
            <p:cNvCxnSpPr>
              <a:stCxn id="7" idx="2"/>
            </p:cNvCxnSpPr>
            <p:nvPr/>
          </p:nvCxnSpPr>
          <p:spPr>
            <a:xfrm>
              <a:off x="3649280" y="4320065"/>
              <a:ext cx="0" cy="596226"/>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39552" y="1783388"/>
              <a:ext cx="5931426" cy="4281096"/>
              <a:chOff x="539552" y="1783388"/>
              <a:chExt cx="5931426" cy="4281096"/>
            </a:xfrm>
          </p:grpSpPr>
          <p:sp>
            <p:nvSpPr>
              <p:cNvPr id="4" name="正方形/長方形 3"/>
              <p:cNvSpPr/>
              <p:nvPr/>
            </p:nvSpPr>
            <p:spPr>
              <a:xfrm>
                <a:off x="2749181" y="1783388"/>
                <a:ext cx="1800200" cy="755272"/>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dirty="0">
                    <a:solidFill>
                      <a:prstClr val="black"/>
                    </a:solidFill>
                    <a:latin typeface="ＭＳ ゴシック"/>
                    <a:ea typeface="ＭＳ ゴシック"/>
                  </a:rPr>
                  <a:t>健康状態</a:t>
                </a:r>
              </a:p>
            </p:txBody>
          </p:sp>
          <p:sp>
            <p:nvSpPr>
              <p:cNvPr id="5" name="正方形/長方形 4"/>
              <p:cNvSpPr/>
              <p:nvPr/>
            </p:nvSpPr>
            <p:spPr>
              <a:xfrm>
                <a:off x="539552" y="3427472"/>
                <a:ext cx="1879436" cy="892594"/>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defTabSz="342900">
                  <a:lnSpc>
                    <a:spcPts val="1200"/>
                  </a:lnSpc>
                </a:pPr>
                <a:r>
                  <a:rPr lang="ja-JP" altLang="en-US" sz="1500" dirty="0">
                    <a:solidFill>
                      <a:prstClr val="black"/>
                    </a:solidFill>
                    <a:latin typeface="ＭＳ ゴシック"/>
                    <a:ea typeface="ＭＳ ゴシック"/>
                  </a:rPr>
                  <a:t> </a:t>
                </a:r>
                <a:r>
                  <a:rPr lang="ja-JP" altLang="en-US" sz="1200" dirty="0">
                    <a:solidFill>
                      <a:prstClr val="black"/>
                    </a:solidFill>
                    <a:latin typeface="ＭＳ ゴシック"/>
                    <a:ea typeface="ＭＳ ゴシック"/>
                  </a:rPr>
                  <a:t>心身機能・</a:t>
                </a:r>
                <a:endParaRPr lang="en-US" altLang="ja-JP" sz="1200" dirty="0">
                  <a:solidFill>
                    <a:prstClr val="black"/>
                  </a:solidFill>
                  <a:latin typeface="ＭＳ ゴシック"/>
                  <a:ea typeface="ＭＳ ゴシック"/>
                </a:endParaRPr>
              </a:p>
              <a:p>
                <a:pPr algn="just" defTabSz="342900">
                  <a:lnSpc>
                    <a:spcPts val="1200"/>
                  </a:lnSpc>
                </a:pPr>
                <a:r>
                  <a:rPr lang="ja-JP" altLang="en-US" sz="1200" dirty="0">
                    <a:solidFill>
                      <a:prstClr val="black"/>
                    </a:solidFill>
                    <a:latin typeface="ＭＳ ゴシック"/>
                    <a:ea typeface="ＭＳ ゴシック"/>
                  </a:rPr>
                  <a:t>　　身体構造</a:t>
                </a:r>
              </a:p>
            </p:txBody>
          </p:sp>
          <p:sp>
            <p:nvSpPr>
              <p:cNvPr id="6" name="正方形/長方形 5"/>
              <p:cNvSpPr/>
              <p:nvPr/>
            </p:nvSpPr>
            <p:spPr>
              <a:xfrm>
                <a:off x="4860033" y="3427472"/>
                <a:ext cx="1610945" cy="892594"/>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dirty="0">
                    <a:solidFill>
                      <a:prstClr val="black"/>
                    </a:solidFill>
                    <a:latin typeface="ＭＳ ゴシック"/>
                    <a:ea typeface="ＭＳ ゴシック"/>
                  </a:rPr>
                  <a:t>参 加</a:t>
                </a:r>
              </a:p>
            </p:txBody>
          </p:sp>
          <p:sp>
            <p:nvSpPr>
              <p:cNvPr id="7" name="正方形/長方形 6"/>
              <p:cNvSpPr/>
              <p:nvPr/>
            </p:nvSpPr>
            <p:spPr>
              <a:xfrm>
                <a:off x="2843808" y="3427472"/>
                <a:ext cx="1610945" cy="892594"/>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dirty="0">
                    <a:solidFill>
                      <a:prstClr val="black"/>
                    </a:solidFill>
                    <a:latin typeface="ＭＳ ゴシック"/>
                    <a:ea typeface="ＭＳ ゴシック"/>
                  </a:rPr>
                  <a:t>活 動</a:t>
                </a:r>
              </a:p>
            </p:txBody>
          </p:sp>
          <p:sp>
            <p:nvSpPr>
              <p:cNvPr id="8" name="正方形/長方形 7"/>
              <p:cNvSpPr/>
              <p:nvPr/>
            </p:nvSpPr>
            <p:spPr>
              <a:xfrm>
                <a:off x="1441533" y="5309212"/>
                <a:ext cx="1800200" cy="755272"/>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dirty="0">
                    <a:solidFill>
                      <a:prstClr val="black"/>
                    </a:solidFill>
                    <a:latin typeface="ＭＳ ゴシック"/>
                    <a:ea typeface="ＭＳ ゴシック"/>
                  </a:rPr>
                  <a:t>環境因子</a:t>
                </a:r>
              </a:p>
            </p:txBody>
          </p:sp>
          <p:sp>
            <p:nvSpPr>
              <p:cNvPr id="9" name="正方形/長方形 8"/>
              <p:cNvSpPr/>
              <p:nvPr/>
            </p:nvSpPr>
            <p:spPr>
              <a:xfrm>
                <a:off x="4067944" y="5309212"/>
                <a:ext cx="1800200" cy="755272"/>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ja-JP" altLang="en-US" sz="1500" dirty="0">
                    <a:solidFill>
                      <a:prstClr val="black"/>
                    </a:solidFill>
                    <a:latin typeface="ＭＳ ゴシック"/>
                    <a:ea typeface="ＭＳ ゴシック"/>
                  </a:rPr>
                  <a:t>個人</a:t>
                </a:r>
                <a:r>
                  <a:rPr lang="ja-JP" altLang="en-US" sz="1500" dirty="0">
                    <a:solidFill>
                      <a:prstClr val="black"/>
                    </a:solidFill>
                    <a:latin typeface="ＭＳ ゴシック"/>
                    <a:ea typeface="ＭＳ ゴシック"/>
                  </a:rPr>
                  <a:t>因子</a:t>
                </a:r>
              </a:p>
            </p:txBody>
          </p:sp>
          <p:cxnSp>
            <p:nvCxnSpPr>
              <p:cNvPr id="21" name="直線コネクタ 20"/>
              <p:cNvCxnSpPr>
                <a:endCxn id="7" idx="0"/>
              </p:cNvCxnSpPr>
              <p:nvPr/>
            </p:nvCxnSpPr>
            <p:spPr>
              <a:xfrm>
                <a:off x="3649280" y="2531931"/>
                <a:ext cx="0" cy="895541"/>
              </a:xfrm>
              <a:prstGeom prst="line">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1475653" y="2953525"/>
                <a:ext cx="4189853" cy="473946"/>
                <a:chOff x="2195732" y="2305453"/>
                <a:chExt cx="5345674" cy="473946"/>
              </a:xfrm>
            </p:grpSpPr>
            <p:cxnSp>
              <p:nvCxnSpPr>
                <p:cNvPr id="15" name="直線コネクタ 14"/>
                <p:cNvCxnSpPr/>
                <p:nvPr/>
              </p:nvCxnSpPr>
              <p:spPr>
                <a:xfrm>
                  <a:off x="2195732" y="2326316"/>
                  <a:ext cx="534567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6" idx="0"/>
                </p:cNvCxnSpPr>
                <p:nvPr/>
              </p:nvCxnSpPr>
              <p:spPr>
                <a:xfrm flipV="1">
                  <a:off x="7541406" y="2305453"/>
                  <a:ext cx="0" cy="473946"/>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5" idx="0"/>
                </p:cNvCxnSpPr>
                <p:nvPr/>
              </p:nvCxnSpPr>
              <p:spPr>
                <a:xfrm flipV="1">
                  <a:off x="2200348" y="2305453"/>
                  <a:ext cx="3452" cy="473946"/>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flipV="1">
                <a:off x="1475653" y="4320066"/>
                <a:ext cx="4189853" cy="428837"/>
                <a:chOff x="2195733" y="2685161"/>
                <a:chExt cx="5345673" cy="428837"/>
              </a:xfrm>
            </p:grpSpPr>
            <p:cxnSp>
              <p:nvCxnSpPr>
                <p:cNvPr id="44" name="直線コネクタ 43"/>
                <p:cNvCxnSpPr/>
                <p:nvPr/>
              </p:nvCxnSpPr>
              <p:spPr>
                <a:xfrm>
                  <a:off x="2195733" y="2718111"/>
                  <a:ext cx="5328596"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6" idx="2"/>
                </p:cNvCxnSpPr>
                <p:nvPr/>
              </p:nvCxnSpPr>
              <p:spPr>
                <a:xfrm flipV="1">
                  <a:off x="7541406" y="2685161"/>
                  <a:ext cx="0" cy="428837"/>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5" idx="2"/>
                </p:cNvCxnSpPr>
                <p:nvPr/>
              </p:nvCxnSpPr>
              <p:spPr>
                <a:xfrm flipH="1" flipV="1">
                  <a:off x="2195733" y="2685162"/>
                  <a:ext cx="4616" cy="428836"/>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2339719" y="4879824"/>
                <a:ext cx="2592321" cy="412354"/>
                <a:chOff x="3059799" y="4231752"/>
                <a:chExt cx="3024369" cy="412354"/>
              </a:xfrm>
            </p:grpSpPr>
            <p:cxnSp>
              <p:nvCxnSpPr>
                <p:cNvPr id="50" name="直線コネクタ 49"/>
                <p:cNvCxnSpPr/>
                <p:nvPr/>
              </p:nvCxnSpPr>
              <p:spPr>
                <a:xfrm>
                  <a:off x="3059836" y="4268215"/>
                  <a:ext cx="302433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6084166" y="4231752"/>
                  <a:ext cx="0" cy="412354"/>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3059799" y="4231752"/>
                  <a:ext cx="37" cy="412354"/>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grpSp>
      <p:sp>
        <p:nvSpPr>
          <p:cNvPr id="32" name="正方形/長方形 31">
            <a:extLst>
              <a:ext uri="{FF2B5EF4-FFF2-40B4-BE49-F238E27FC236}">
                <a16:creationId xmlns:a16="http://schemas.microsoft.com/office/drawing/2014/main" id="{42DADC14-89D0-4638-B361-DE892C660295}"/>
              </a:ext>
            </a:extLst>
          </p:cNvPr>
          <p:cNvSpPr/>
          <p:nvPr/>
        </p:nvSpPr>
        <p:spPr>
          <a:xfrm>
            <a:off x="121180" y="4016823"/>
            <a:ext cx="3780000" cy="675000"/>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88000"/>
              </a:lnSpc>
            </a:pPr>
            <a:r>
              <a:rPr kumimoji="0" lang="ja-JP" altLang="en-US" dirty="0">
                <a:solidFill>
                  <a:prstClr val="black"/>
                </a:solidFill>
                <a:latin typeface="ＭＳ ゴシック"/>
                <a:ea typeface="ＭＳ ゴシック"/>
              </a:rPr>
              <a:t>障がいに基づく種々の困難</a:t>
            </a:r>
            <a:endParaRPr kumimoji="0" lang="ja-JP" altLang="ja-JP" dirty="0">
              <a:solidFill>
                <a:prstClr val="black"/>
              </a:solidFill>
              <a:latin typeface="ＭＳ ゴシック"/>
              <a:ea typeface="ＭＳ ゴシック"/>
            </a:endParaRPr>
          </a:p>
        </p:txBody>
      </p:sp>
      <p:sp>
        <p:nvSpPr>
          <p:cNvPr id="33" name="正方形/長方形 32">
            <a:extLst>
              <a:ext uri="{FF2B5EF4-FFF2-40B4-BE49-F238E27FC236}">
                <a16:creationId xmlns:a16="http://schemas.microsoft.com/office/drawing/2014/main" id="{A9AEF413-ACA0-4E2C-AA5F-B8DF8E7784D4}"/>
              </a:ext>
            </a:extLst>
          </p:cNvPr>
          <p:cNvSpPr/>
          <p:nvPr/>
        </p:nvSpPr>
        <p:spPr>
          <a:xfrm>
            <a:off x="5251179" y="4016823"/>
            <a:ext cx="3780000" cy="668898"/>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88000"/>
              </a:lnSpc>
            </a:pPr>
            <a:r>
              <a:rPr kumimoji="0" lang="ja-JP" altLang="en-US" spc="-225" dirty="0">
                <a:solidFill>
                  <a:prstClr val="black"/>
                </a:solidFill>
                <a:latin typeface="ＭＳ ゴシック"/>
                <a:ea typeface="ＭＳ ゴシック"/>
              </a:rPr>
              <a:t>障がいによる学習上又は生活上の困難</a:t>
            </a:r>
            <a:endParaRPr kumimoji="0" lang="ja-JP" altLang="ja-JP" spc="-225" dirty="0">
              <a:solidFill>
                <a:prstClr val="black"/>
              </a:solidFill>
              <a:latin typeface="ＭＳ ゴシック"/>
              <a:ea typeface="ＭＳ ゴシック"/>
            </a:endParaRPr>
          </a:p>
        </p:txBody>
      </p:sp>
      <p:sp>
        <p:nvSpPr>
          <p:cNvPr id="34" name="正方形/長方形 33">
            <a:extLst>
              <a:ext uri="{FF2B5EF4-FFF2-40B4-BE49-F238E27FC236}">
                <a16:creationId xmlns:a16="http://schemas.microsoft.com/office/drawing/2014/main" id="{E52323AF-C9B9-4F83-878D-22667AFF767F}"/>
              </a:ext>
            </a:extLst>
          </p:cNvPr>
          <p:cNvSpPr/>
          <p:nvPr/>
        </p:nvSpPr>
        <p:spPr>
          <a:xfrm>
            <a:off x="931180" y="936108"/>
            <a:ext cx="2160000" cy="324000"/>
          </a:xfrm>
          <a:prstGeom prst="rect">
            <a:avLst/>
          </a:prstGeom>
          <a:solidFill>
            <a:schemeClr val="accent1"/>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dirty="0">
                <a:solidFill>
                  <a:prstClr val="white"/>
                </a:solidFill>
                <a:latin typeface="HGｺﾞｼｯｸE"/>
                <a:ea typeface="HGｺﾞｼｯｸE"/>
              </a:rPr>
              <a:t>ＩＣＩＤＨ</a:t>
            </a:r>
          </a:p>
        </p:txBody>
      </p:sp>
      <p:sp>
        <p:nvSpPr>
          <p:cNvPr id="35" name="正方形/長方形 34">
            <a:extLst>
              <a:ext uri="{FF2B5EF4-FFF2-40B4-BE49-F238E27FC236}">
                <a16:creationId xmlns:a16="http://schemas.microsoft.com/office/drawing/2014/main" id="{D3798140-CEFA-4121-8E05-DE2443599ED5}"/>
              </a:ext>
            </a:extLst>
          </p:cNvPr>
          <p:cNvSpPr/>
          <p:nvPr/>
        </p:nvSpPr>
        <p:spPr>
          <a:xfrm>
            <a:off x="6061179" y="940339"/>
            <a:ext cx="2160000" cy="324000"/>
          </a:xfrm>
          <a:prstGeom prst="rect">
            <a:avLst/>
          </a:prstGeom>
          <a:solidFill>
            <a:schemeClr val="accent2"/>
          </a:solid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dirty="0">
                <a:solidFill>
                  <a:prstClr val="white"/>
                </a:solidFill>
                <a:latin typeface="HGｺﾞｼｯｸE"/>
                <a:ea typeface="HGｺﾞｼｯｸE"/>
              </a:rPr>
              <a:t>ＩＣＦ</a:t>
            </a:r>
          </a:p>
        </p:txBody>
      </p:sp>
      <p:sp>
        <p:nvSpPr>
          <p:cNvPr id="3" name="スライド番号プレースホルダー 2">
            <a:extLst>
              <a:ext uri="{FF2B5EF4-FFF2-40B4-BE49-F238E27FC236}">
                <a16:creationId xmlns:a16="http://schemas.microsoft.com/office/drawing/2014/main" id="{393DC832-63CA-4D16-9028-1C5057650CB9}"/>
              </a:ext>
            </a:extLst>
          </p:cNvPr>
          <p:cNvSpPr>
            <a:spLocks noGrp="1"/>
          </p:cNvSpPr>
          <p:nvPr>
            <p:ph type="sldNum" sz="quarter" idx="12"/>
          </p:nvPr>
        </p:nvSpPr>
        <p:spPr>
          <a:xfrm>
            <a:off x="6973779" y="6418184"/>
            <a:ext cx="2057400" cy="365125"/>
          </a:xfrm>
        </p:spPr>
        <p:txBody>
          <a:bodyPr/>
          <a:lstStyle/>
          <a:p>
            <a:pPr defTabSz="342900"/>
            <a:r>
              <a:rPr lang="ja-JP" altLang="en-US" sz="1200" dirty="0" smtClean="0">
                <a:solidFill>
                  <a:prstClr val="black">
                    <a:tint val="75000"/>
                  </a:prstClr>
                </a:solidFill>
                <a:latin typeface="ＭＳ ゴシック" panose="020B0609070205080204" pitchFamily="49" charset="-128"/>
                <a:ea typeface="ＭＳ ゴシック" panose="020B0609070205080204" pitchFamily="49" charset="-128"/>
              </a:rPr>
              <a:t>２</a:t>
            </a:r>
            <a:endParaRPr lang="ja-JP" altLang="en-US" sz="1200" dirty="0">
              <a:solidFill>
                <a:prstClr val="black">
                  <a:tint val="75000"/>
                </a:prstClr>
              </a:solidFill>
              <a:latin typeface="ＭＳ ゴシック" panose="020B0609070205080204" pitchFamily="49" charset="-128"/>
              <a:ea typeface="ＭＳ ゴシック" panose="020B0609070205080204" pitchFamily="49" charset="-128"/>
            </a:endParaRPr>
          </a:p>
        </p:txBody>
      </p:sp>
      <p:sp>
        <p:nvSpPr>
          <p:cNvPr id="49" name="正方形/長方形 48">
            <a:extLst>
              <a:ext uri="{FF2B5EF4-FFF2-40B4-BE49-F238E27FC236}">
                <a16:creationId xmlns:a16="http://schemas.microsoft.com/office/drawing/2014/main" id="{8A7F9614-686E-4DE3-A83B-8249CC54BC75}"/>
              </a:ext>
            </a:extLst>
          </p:cNvPr>
          <p:cNvSpPr/>
          <p:nvPr/>
        </p:nvSpPr>
        <p:spPr>
          <a:xfrm>
            <a:off x="112821" y="4883374"/>
            <a:ext cx="3780000" cy="1574742"/>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defTabSz="342900">
              <a:lnSpc>
                <a:spcPct val="120000"/>
              </a:lnSpc>
            </a:pPr>
            <a:r>
              <a:rPr kumimoji="0" lang="ja-JP" altLang="en-US" sz="1500" dirty="0">
                <a:solidFill>
                  <a:prstClr val="black"/>
                </a:solidFill>
                <a:latin typeface="ＭＳ ゴシック"/>
                <a:ea typeface="ＭＳ ゴシック"/>
              </a:rPr>
              <a:t>・自立活動の指導によって改善し、又は克服することが期待されるのは、主としてディスアビリティ、すなわちインペアメントに基づく日常生活や学習上の困難</a:t>
            </a:r>
            <a:endParaRPr kumimoji="0" lang="ja-JP" altLang="ja-JP" sz="2100" dirty="0">
              <a:solidFill>
                <a:prstClr val="black"/>
              </a:solidFill>
              <a:latin typeface="ＭＳ ゴシック"/>
              <a:ea typeface="ＭＳ ゴシック"/>
            </a:endParaRPr>
          </a:p>
        </p:txBody>
      </p:sp>
      <p:sp>
        <p:nvSpPr>
          <p:cNvPr id="54" name="正方形/長方形 53">
            <a:extLst>
              <a:ext uri="{FF2B5EF4-FFF2-40B4-BE49-F238E27FC236}">
                <a16:creationId xmlns:a16="http://schemas.microsoft.com/office/drawing/2014/main" id="{5D83ABDF-BA0E-4A80-99BC-8BF45AD0ED77}"/>
              </a:ext>
            </a:extLst>
          </p:cNvPr>
          <p:cNvSpPr/>
          <p:nvPr/>
        </p:nvSpPr>
        <p:spPr>
          <a:xfrm>
            <a:off x="5242820" y="4883374"/>
            <a:ext cx="3780000" cy="1574742"/>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algn="just" defTabSz="342900">
              <a:lnSpc>
                <a:spcPct val="120000"/>
              </a:lnSpc>
            </a:pPr>
            <a:r>
              <a:rPr kumimoji="0" lang="ja-JP" altLang="en-US" sz="1500" dirty="0">
                <a:solidFill>
                  <a:prstClr val="black"/>
                </a:solidFill>
                <a:latin typeface="ＭＳ ゴシック"/>
                <a:ea typeface="ＭＳ ゴシック"/>
              </a:rPr>
              <a:t>・</a:t>
            </a:r>
            <a:r>
              <a:rPr kumimoji="0" lang="ja-JP" altLang="en-US" sz="1500" smtClean="0">
                <a:solidFill>
                  <a:prstClr val="black"/>
                </a:solidFill>
                <a:latin typeface="ＭＳ ゴシック"/>
                <a:ea typeface="ＭＳ ゴシック"/>
              </a:rPr>
              <a:t>障がいに</a:t>
            </a:r>
            <a:r>
              <a:rPr kumimoji="0" lang="ja-JP" altLang="en-US" sz="1500" dirty="0">
                <a:solidFill>
                  <a:prstClr val="black"/>
                </a:solidFill>
                <a:latin typeface="ＭＳ ゴシック"/>
                <a:ea typeface="ＭＳ ゴシック"/>
              </a:rPr>
              <a:t>よる学習上又は生活上の困難を的確に捉える</a:t>
            </a:r>
            <a:endParaRPr kumimoji="0" lang="en-US" altLang="ja-JP" sz="1500" dirty="0">
              <a:solidFill>
                <a:prstClr val="black"/>
              </a:solidFill>
              <a:latin typeface="ＭＳ ゴシック"/>
              <a:ea typeface="ＭＳ ゴシック"/>
            </a:endParaRPr>
          </a:p>
          <a:p>
            <a:pPr marL="180000" indent="-457200" algn="just" defTabSz="342900">
              <a:lnSpc>
                <a:spcPct val="120000"/>
              </a:lnSpc>
            </a:pPr>
            <a:r>
              <a:rPr kumimoji="0" lang="ja-JP" altLang="en-US" sz="1500" dirty="0" smtClean="0">
                <a:solidFill>
                  <a:prstClr val="black"/>
                </a:solidFill>
                <a:latin typeface="ＭＳ ゴシック"/>
                <a:ea typeface="ＭＳ ゴシック"/>
              </a:rPr>
              <a:t>・子供が</a:t>
            </a:r>
            <a:r>
              <a:rPr kumimoji="0" lang="ja-JP" altLang="en-US" sz="1500" dirty="0">
                <a:solidFill>
                  <a:prstClr val="black"/>
                </a:solidFill>
                <a:latin typeface="ＭＳ ゴシック"/>
                <a:ea typeface="ＭＳ ゴシック"/>
              </a:rPr>
              <a:t>現在行っていること</a:t>
            </a:r>
            <a:endParaRPr kumimoji="0" lang="en-US" altLang="ja-JP" sz="1500" dirty="0">
              <a:solidFill>
                <a:prstClr val="black"/>
              </a:solidFill>
              <a:latin typeface="ＭＳ ゴシック"/>
              <a:ea typeface="ＭＳ ゴシック"/>
            </a:endParaRPr>
          </a:p>
          <a:p>
            <a:pPr marL="180000" indent="-457200" algn="just" defTabSz="342900">
              <a:lnSpc>
                <a:spcPct val="120000"/>
              </a:lnSpc>
            </a:pPr>
            <a:r>
              <a:rPr kumimoji="0" lang="ja-JP" altLang="en-US" sz="1500" dirty="0">
                <a:solidFill>
                  <a:prstClr val="black"/>
                </a:solidFill>
                <a:latin typeface="ＭＳ ゴシック"/>
                <a:ea typeface="ＭＳ ゴシック"/>
              </a:rPr>
              <a:t>・指導をすればできること</a:t>
            </a:r>
            <a:endParaRPr kumimoji="0" lang="en-US" altLang="ja-JP" sz="1500" dirty="0">
              <a:solidFill>
                <a:prstClr val="black"/>
              </a:solidFill>
              <a:latin typeface="ＭＳ ゴシック"/>
              <a:ea typeface="ＭＳ ゴシック"/>
            </a:endParaRPr>
          </a:p>
          <a:p>
            <a:pPr marL="180000" indent="-457200" algn="just" defTabSz="342900">
              <a:lnSpc>
                <a:spcPct val="120000"/>
              </a:lnSpc>
            </a:pPr>
            <a:r>
              <a:rPr kumimoji="0" lang="ja-JP" altLang="en-US" sz="1500" dirty="0">
                <a:solidFill>
                  <a:prstClr val="black"/>
                </a:solidFill>
                <a:latin typeface="ＭＳ ゴシック"/>
                <a:ea typeface="ＭＳ ゴシック"/>
              </a:rPr>
              <a:t>・環境を整えればできること　　 　など</a:t>
            </a:r>
            <a:endParaRPr kumimoji="0" lang="ja-JP" altLang="ja-JP" sz="1500" dirty="0">
              <a:solidFill>
                <a:prstClr val="black"/>
              </a:solidFill>
              <a:latin typeface="ＭＳ ゴシック"/>
              <a:ea typeface="ＭＳ ゴシック"/>
            </a:endParaRPr>
          </a:p>
        </p:txBody>
      </p:sp>
      <p:sp>
        <p:nvSpPr>
          <p:cNvPr id="57" name="角丸四角形 14">
            <a:extLst>
              <a:ext uri="{FF2B5EF4-FFF2-40B4-BE49-F238E27FC236}">
                <a16:creationId xmlns:a16="http://schemas.microsoft.com/office/drawing/2014/main" id="{460B2C73-1E86-4E92-82F3-487DEB9D9D84}"/>
              </a:ext>
            </a:extLst>
          </p:cNvPr>
          <p:cNvSpPr/>
          <p:nvPr/>
        </p:nvSpPr>
        <p:spPr>
          <a:xfrm>
            <a:off x="4034090" y="5333245"/>
            <a:ext cx="1080000" cy="675000"/>
          </a:xfrm>
          <a:prstGeom prst="roundRect">
            <a:avLst>
              <a:gd name="adj" fmla="val 15426"/>
            </a:avLst>
          </a:prstGeom>
          <a:solidFill>
            <a:srgbClr val="00B050"/>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r>
              <a:rPr lang="ja-JP" altLang="en-US" sz="2100" dirty="0">
                <a:solidFill>
                  <a:prstClr val="white"/>
                </a:solidFill>
                <a:latin typeface="ＭＳ ゴシック"/>
                <a:ea typeface="ＭＳ ゴシック"/>
              </a:rPr>
              <a:t>指導観</a:t>
            </a:r>
          </a:p>
        </p:txBody>
      </p:sp>
      <p:sp>
        <p:nvSpPr>
          <p:cNvPr id="58" name="角丸四角形 14">
            <a:extLst>
              <a:ext uri="{FF2B5EF4-FFF2-40B4-BE49-F238E27FC236}">
                <a16:creationId xmlns:a16="http://schemas.microsoft.com/office/drawing/2014/main" id="{AB7CA4E0-3B83-496F-9DF1-00F524D73B14}"/>
              </a:ext>
            </a:extLst>
          </p:cNvPr>
          <p:cNvSpPr/>
          <p:nvPr/>
        </p:nvSpPr>
        <p:spPr>
          <a:xfrm>
            <a:off x="4032000" y="2153810"/>
            <a:ext cx="1080000" cy="675000"/>
          </a:xfrm>
          <a:prstGeom prst="roundRect">
            <a:avLst>
              <a:gd name="adj" fmla="val 15426"/>
            </a:avLst>
          </a:prstGeom>
          <a:solidFill>
            <a:srgbClr val="00B050"/>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r>
              <a:rPr lang="ja-JP" altLang="en-US" sz="2100" spc="-225" dirty="0">
                <a:solidFill>
                  <a:prstClr val="white"/>
                </a:solidFill>
                <a:latin typeface="ＭＳ ゴシック"/>
                <a:ea typeface="ＭＳ ゴシック"/>
              </a:rPr>
              <a:t>障がい観</a:t>
            </a:r>
          </a:p>
        </p:txBody>
      </p:sp>
      <p:sp>
        <p:nvSpPr>
          <p:cNvPr id="60" name="角丸四角形 14">
            <a:extLst>
              <a:ext uri="{FF2B5EF4-FFF2-40B4-BE49-F238E27FC236}">
                <a16:creationId xmlns:a16="http://schemas.microsoft.com/office/drawing/2014/main" id="{1BEE8C49-9C56-40A0-97C6-08CB77316F80}"/>
              </a:ext>
            </a:extLst>
          </p:cNvPr>
          <p:cNvSpPr/>
          <p:nvPr/>
        </p:nvSpPr>
        <p:spPr>
          <a:xfrm>
            <a:off x="4032000" y="4016823"/>
            <a:ext cx="1080000" cy="675000"/>
          </a:xfrm>
          <a:prstGeom prst="roundRect">
            <a:avLst>
              <a:gd name="adj" fmla="val 15426"/>
            </a:avLst>
          </a:prstGeom>
          <a:solidFill>
            <a:srgbClr val="00B050"/>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r>
              <a:rPr lang="ja-JP" altLang="en-US" sz="2100" spc="-225" dirty="0">
                <a:solidFill>
                  <a:prstClr val="white"/>
                </a:solidFill>
                <a:latin typeface="ＭＳ ゴシック"/>
                <a:ea typeface="ＭＳ ゴシック"/>
              </a:rPr>
              <a:t>障がいの</a:t>
            </a:r>
            <a:endParaRPr lang="en-US" altLang="ja-JP" sz="2100" spc="-225" dirty="0">
              <a:solidFill>
                <a:prstClr val="white"/>
              </a:solidFill>
              <a:latin typeface="ＭＳ ゴシック"/>
              <a:ea typeface="ＭＳ ゴシック"/>
            </a:endParaRPr>
          </a:p>
          <a:p>
            <a:pPr algn="ctr" defTabSz="342900"/>
            <a:r>
              <a:rPr lang="ja-JP" altLang="en-US" sz="2100" dirty="0">
                <a:solidFill>
                  <a:prstClr val="white"/>
                </a:solidFill>
                <a:latin typeface="ＭＳ ゴシック"/>
                <a:ea typeface="ＭＳ ゴシック"/>
              </a:rPr>
              <a:t>捉え方</a:t>
            </a:r>
          </a:p>
        </p:txBody>
      </p:sp>
      <p:grpSp>
        <p:nvGrpSpPr>
          <p:cNvPr id="11" name="グループ化 10">
            <a:extLst>
              <a:ext uri="{FF2B5EF4-FFF2-40B4-BE49-F238E27FC236}">
                <a16:creationId xmlns:a16="http://schemas.microsoft.com/office/drawing/2014/main" id="{84D5F4B7-622E-46ED-923E-D475BD448C8A}"/>
              </a:ext>
            </a:extLst>
          </p:cNvPr>
          <p:cNvGrpSpPr/>
          <p:nvPr/>
        </p:nvGrpSpPr>
        <p:grpSpPr>
          <a:xfrm>
            <a:off x="172679" y="2168512"/>
            <a:ext cx="3680529" cy="648000"/>
            <a:chOff x="230238" y="1919370"/>
            <a:chExt cx="4907372" cy="864000"/>
          </a:xfrm>
        </p:grpSpPr>
        <p:sp>
          <p:nvSpPr>
            <p:cNvPr id="36" name="正方形/長方形 35">
              <a:extLst>
                <a:ext uri="{FF2B5EF4-FFF2-40B4-BE49-F238E27FC236}">
                  <a16:creationId xmlns:a16="http://schemas.microsoft.com/office/drawing/2014/main" id="{1A657453-AA80-46B4-9749-9137ED5BB960}"/>
                </a:ext>
              </a:extLst>
            </p:cNvPr>
            <p:cNvSpPr/>
            <p:nvPr/>
          </p:nvSpPr>
          <p:spPr>
            <a:xfrm>
              <a:off x="230238" y="1919370"/>
              <a:ext cx="1440000" cy="864000"/>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dirty="0">
                  <a:solidFill>
                    <a:prstClr val="black"/>
                  </a:solidFill>
                  <a:latin typeface="ＭＳ ゴシック"/>
                  <a:ea typeface="ＭＳ ゴシック"/>
                </a:rPr>
                <a:t>機能・</a:t>
              </a:r>
              <a:endParaRPr lang="en-US" altLang="ja-JP" sz="1500" dirty="0">
                <a:solidFill>
                  <a:prstClr val="black"/>
                </a:solidFill>
                <a:latin typeface="ＭＳ ゴシック"/>
                <a:ea typeface="ＭＳ ゴシック"/>
              </a:endParaRPr>
            </a:p>
            <a:p>
              <a:pPr algn="ctr" defTabSz="342900"/>
              <a:r>
                <a:rPr lang="ja-JP" altLang="en-US" sz="1500" dirty="0">
                  <a:solidFill>
                    <a:prstClr val="black"/>
                  </a:solidFill>
                  <a:latin typeface="ＭＳ ゴシック"/>
                  <a:ea typeface="ＭＳ ゴシック"/>
                </a:rPr>
                <a:t>形態障害</a:t>
              </a:r>
            </a:p>
          </p:txBody>
        </p:sp>
        <p:sp>
          <p:nvSpPr>
            <p:cNvPr id="37" name="正方形/長方形 36">
              <a:extLst>
                <a:ext uri="{FF2B5EF4-FFF2-40B4-BE49-F238E27FC236}">
                  <a16:creationId xmlns:a16="http://schemas.microsoft.com/office/drawing/2014/main" id="{F0CE5347-E39A-4C26-B7F3-71F0705BB14B}"/>
                </a:ext>
              </a:extLst>
            </p:cNvPr>
            <p:cNvSpPr/>
            <p:nvPr/>
          </p:nvSpPr>
          <p:spPr>
            <a:xfrm>
              <a:off x="1964339" y="1919370"/>
              <a:ext cx="1440000" cy="864000"/>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dirty="0">
                  <a:solidFill>
                    <a:prstClr val="black"/>
                  </a:solidFill>
                  <a:latin typeface="ＭＳ ゴシック"/>
                  <a:ea typeface="ＭＳ ゴシック"/>
                </a:rPr>
                <a:t>能力障害</a:t>
              </a:r>
              <a:endParaRPr lang="en-US" altLang="ja-JP" sz="1500" dirty="0">
                <a:solidFill>
                  <a:prstClr val="black"/>
                </a:solidFill>
                <a:latin typeface="ＭＳ ゴシック"/>
                <a:ea typeface="ＭＳ ゴシック"/>
              </a:endParaRPr>
            </a:p>
          </p:txBody>
        </p:sp>
        <p:sp>
          <p:nvSpPr>
            <p:cNvPr id="38" name="正方形/長方形 37">
              <a:extLst>
                <a:ext uri="{FF2B5EF4-FFF2-40B4-BE49-F238E27FC236}">
                  <a16:creationId xmlns:a16="http://schemas.microsoft.com/office/drawing/2014/main" id="{49D21F3C-E793-4A1D-B48C-86178EF21924}"/>
                </a:ext>
              </a:extLst>
            </p:cNvPr>
            <p:cNvSpPr/>
            <p:nvPr/>
          </p:nvSpPr>
          <p:spPr>
            <a:xfrm>
              <a:off x="3697610" y="1919370"/>
              <a:ext cx="1440000" cy="864000"/>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500" spc="-113" dirty="0">
                  <a:solidFill>
                    <a:prstClr val="black"/>
                  </a:solidFill>
                  <a:latin typeface="ＭＳ ゴシック"/>
                  <a:ea typeface="ＭＳ ゴシック"/>
                </a:rPr>
                <a:t>社会的不利</a:t>
              </a:r>
            </a:p>
          </p:txBody>
        </p:sp>
        <p:cxnSp>
          <p:nvCxnSpPr>
            <p:cNvPr id="10" name="直線矢印コネクタ 9">
              <a:extLst>
                <a:ext uri="{FF2B5EF4-FFF2-40B4-BE49-F238E27FC236}">
                  <a16:creationId xmlns:a16="http://schemas.microsoft.com/office/drawing/2014/main" id="{C68CD03B-B6EE-4A26-87DE-7AD1EF69A050}"/>
                </a:ext>
              </a:extLst>
            </p:cNvPr>
            <p:cNvCxnSpPr/>
            <p:nvPr/>
          </p:nvCxnSpPr>
          <p:spPr>
            <a:xfrm>
              <a:off x="1685093" y="2365611"/>
              <a:ext cx="2880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16DDF92F-5B7B-4F0A-8C43-914099D00299}"/>
                </a:ext>
              </a:extLst>
            </p:cNvPr>
            <p:cNvCxnSpPr/>
            <p:nvPr/>
          </p:nvCxnSpPr>
          <p:spPr>
            <a:xfrm>
              <a:off x="3416606" y="2349767"/>
              <a:ext cx="2880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38324E75-2868-C2F7-F8CB-508D17081D5C}"/>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１　障がいの捉え方</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155848927"/>
      </p:ext>
    </p:extLst>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3C80B244-652A-4682-AE3B-2FFD81C16265}"/>
              </a:ext>
            </a:extLst>
          </p:cNvPr>
          <p:cNvCxnSpPr>
            <a:cxnSpLocks/>
          </p:cNvCxnSpPr>
          <p:nvPr/>
        </p:nvCxnSpPr>
        <p:spPr>
          <a:xfrm>
            <a:off x="5643923" y="4969612"/>
            <a:ext cx="576000" cy="0"/>
          </a:xfrm>
          <a:prstGeom prst="line">
            <a:avLst/>
          </a:prstGeom>
          <a:ln w="635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1A68747-5739-4348-884F-2FEB6F914FEF}"/>
              </a:ext>
            </a:extLst>
          </p:cNvPr>
          <p:cNvCxnSpPr>
            <a:cxnSpLocks/>
          </p:cNvCxnSpPr>
          <p:nvPr/>
        </p:nvCxnSpPr>
        <p:spPr>
          <a:xfrm>
            <a:off x="5328608" y="4094261"/>
            <a:ext cx="540000" cy="0"/>
          </a:xfrm>
          <a:prstGeom prst="line">
            <a:avLst/>
          </a:prstGeom>
          <a:ln w="635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0B99361-782D-4EF6-B32D-81DF553E9275}"/>
              </a:ext>
            </a:extLst>
          </p:cNvPr>
          <p:cNvCxnSpPr>
            <a:cxnSpLocks/>
          </p:cNvCxnSpPr>
          <p:nvPr/>
        </p:nvCxnSpPr>
        <p:spPr>
          <a:xfrm>
            <a:off x="3321323" y="4077219"/>
            <a:ext cx="594000" cy="0"/>
          </a:xfrm>
          <a:prstGeom prst="line">
            <a:avLst/>
          </a:prstGeom>
          <a:ln w="635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四角形: 角を丸くする 3"/>
          <p:cNvSpPr/>
          <p:nvPr/>
        </p:nvSpPr>
        <p:spPr>
          <a:xfrm>
            <a:off x="791100" y="1189305"/>
            <a:ext cx="3632982" cy="462666"/>
          </a:xfrm>
          <a:prstGeom prst="roundRect">
            <a:avLst/>
          </a:prstGeom>
          <a:solidFill>
            <a:srgbClr val="FF9900"/>
          </a:solidFill>
          <a:ln w="25400" cmpd="sng">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ja-JP" altLang="en-US" sz="2100" dirty="0">
                <a:solidFill>
                  <a:prstClr val="white"/>
                </a:solidFill>
                <a:latin typeface="HGｺﾞｼｯｸE" panose="020B0909000000000000" pitchFamily="49" charset="-128"/>
                <a:ea typeface="HGｺﾞｼｯｸE" panose="020B0909000000000000" pitchFamily="49" charset="-128"/>
              </a:rPr>
              <a:t>小・中学校 等</a:t>
            </a:r>
            <a:endParaRPr lang="ja-JP" altLang="en-US" sz="2100" dirty="0">
              <a:solidFill>
                <a:prstClr val="white"/>
              </a:solidFill>
              <a:latin typeface="HGｺﾞｼｯｸE" panose="020B0909000000000000" pitchFamily="49" charset="-128"/>
              <a:ea typeface="HGｺﾞｼｯｸE" panose="020B0909000000000000" pitchFamily="49" charset="-128"/>
            </a:endParaRPr>
          </a:p>
        </p:txBody>
      </p:sp>
      <p:sp>
        <p:nvSpPr>
          <p:cNvPr id="6" name="右矢印 5"/>
          <p:cNvSpPr/>
          <p:nvPr/>
        </p:nvSpPr>
        <p:spPr>
          <a:xfrm rot="5400000">
            <a:off x="2051074" y="3220674"/>
            <a:ext cx="360000" cy="704701"/>
          </a:xfrm>
          <a:prstGeom prst="rightArrow">
            <a:avLst/>
          </a:prstGeom>
          <a:solidFill>
            <a:schemeClr val="bg1">
              <a:lumMod val="85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dirty="0">
              <a:solidFill>
                <a:prstClr val="white"/>
              </a:solidFill>
              <a:latin typeface="ＭＳ ゴシック"/>
              <a:ea typeface="ＭＳ ゴシック"/>
            </a:endParaRPr>
          </a:p>
        </p:txBody>
      </p:sp>
      <p:sp>
        <p:nvSpPr>
          <p:cNvPr id="10" name="コンテンツ プレースホルダ 2">
            <a:extLst>
              <a:ext uri="{FF2B5EF4-FFF2-40B4-BE49-F238E27FC236}">
                <a16:creationId xmlns:a16="http://schemas.microsoft.com/office/drawing/2014/main" id="{580916AE-99FE-4D27-B6F3-47A0632EBD2C}"/>
              </a:ext>
            </a:extLst>
          </p:cNvPr>
          <p:cNvSpPr txBox="1">
            <a:spLocks/>
          </p:cNvSpPr>
          <p:nvPr/>
        </p:nvSpPr>
        <p:spPr>
          <a:xfrm>
            <a:off x="4787770" y="1737236"/>
            <a:ext cx="3632981" cy="1584000"/>
          </a:xfrm>
          <a:prstGeom prst="rect">
            <a:avLst/>
          </a:prstGeom>
          <a:solidFill>
            <a:schemeClr val="bg1"/>
          </a:solidFill>
          <a:ln w="25400">
            <a:solidFill>
              <a:schemeClr val="bg1">
                <a:lumMod val="50000"/>
              </a:schemeClr>
            </a:solid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52000" lvl="1" indent="-457200" algn="just" defTabSz="685800">
              <a:lnSpc>
                <a:spcPct val="100000"/>
              </a:lnSpc>
              <a:spcBef>
                <a:spcPts val="0"/>
              </a:spcBef>
              <a:buClr>
                <a:srgbClr val="A5A5A5"/>
              </a:buClr>
              <a:buNone/>
            </a:pPr>
            <a:r>
              <a:rPr lang="ja-JP" altLang="en-US" sz="1800" dirty="0">
                <a:solidFill>
                  <a:prstClr val="black"/>
                </a:solidFill>
                <a:latin typeface="HG丸ｺﾞｼｯｸM-PRO" panose="020F0600000000000000" pitchFamily="50" charset="-128"/>
                <a:ea typeface="HG丸ｺﾞｼｯｸM-PRO" panose="020F0600000000000000" pitchFamily="50" charset="-128"/>
              </a:rPr>
              <a:t>・その障がいによって、日常生活や学習場面において様々なつまずきや困難が生じる</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52000" lvl="1" indent="-457200" algn="just" defTabSz="685800">
              <a:lnSpc>
                <a:spcPct val="100000"/>
              </a:lnSpc>
              <a:spcBef>
                <a:spcPts val="0"/>
              </a:spcBef>
              <a:buClr>
                <a:srgbClr val="A5A5A5"/>
              </a:buClr>
              <a:buNone/>
            </a:pPr>
            <a:r>
              <a:rPr lang="ja-JP" altLang="en-US" sz="1800" dirty="0">
                <a:solidFill>
                  <a:prstClr val="black"/>
                </a:solidFill>
                <a:latin typeface="HG丸ｺﾞｼｯｸM-PRO" panose="020F0600000000000000" pitchFamily="50" charset="-128"/>
                <a:ea typeface="HG丸ｺﾞｼｯｸM-PRO" panose="020F0600000000000000" pitchFamily="50" charset="-128"/>
              </a:rPr>
              <a:t>・心身の発達の段階等を考慮して教育するだけでは不十分</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4E9260E3-DC1C-4202-8682-4BAE234AB85D}"/>
              </a:ext>
            </a:extLst>
          </p:cNvPr>
          <p:cNvSpPr/>
          <p:nvPr/>
        </p:nvSpPr>
        <p:spPr>
          <a:xfrm>
            <a:off x="4787770" y="1189438"/>
            <a:ext cx="3620003" cy="462666"/>
          </a:xfrm>
          <a:prstGeom prst="roundRect">
            <a:avLst/>
          </a:prstGeom>
          <a:solidFill>
            <a:srgbClr val="FF9900"/>
          </a:solidFill>
          <a:ln w="25400" cmpd="sng">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100" dirty="0">
                <a:solidFill>
                  <a:prstClr val="white"/>
                </a:solidFill>
                <a:latin typeface="HGｺﾞｼｯｸE" panose="020B0909000000000000" pitchFamily="49" charset="-128"/>
                <a:ea typeface="HGｺﾞｼｯｸE" panose="020B0909000000000000" pitchFamily="49" charset="-128"/>
              </a:rPr>
              <a:t>特別支援学校 等</a:t>
            </a:r>
          </a:p>
        </p:txBody>
      </p:sp>
      <p:sp>
        <p:nvSpPr>
          <p:cNvPr id="13" name="右矢印 5">
            <a:extLst>
              <a:ext uri="{FF2B5EF4-FFF2-40B4-BE49-F238E27FC236}">
                <a16:creationId xmlns:a16="http://schemas.microsoft.com/office/drawing/2014/main" id="{09977766-A46D-42AF-BD78-B1265CBB2B31}"/>
              </a:ext>
            </a:extLst>
          </p:cNvPr>
          <p:cNvSpPr/>
          <p:nvPr/>
        </p:nvSpPr>
        <p:spPr>
          <a:xfrm rot="5400000">
            <a:off x="6746988" y="3241059"/>
            <a:ext cx="360000" cy="675000"/>
          </a:xfrm>
          <a:prstGeom prst="rightArrow">
            <a:avLst/>
          </a:prstGeom>
          <a:solidFill>
            <a:schemeClr val="bg1">
              <a:lumMod val="85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dirty="0">
              <a:solidFill>
                <a:prstClr val="white"/>
              </a:solidFill>
              <a:latin typeface="ＭＳ ゴシック"/>
              <a:ea typeface="ＭＳ ゴシック"/>
            </a:endParaRPr>
          </a:p>
        </p:txBody>
      </p:sp>
      <p:sp>
        <p:nvSpPr>
          <p:cNvPr id="16" name="コンテンツ プレースホルダ 2">
            <a:extLst>
              <a:ext uri="{FF2B5EF4-FFF2-40B4-BE49-F238E27FC236}">
                <a16:creationId xmlns:a16="http://schemas.microsoft.com/office/drawing/2014/main" id="{6ADA462D-B29F-4883-8427-5A14EE4FB3BF}"/>
              </a:ext>
            </a:extLst>
          </p:cNvPr>
          <p:cNvSpPr txBox="1">
            <a:spLocks/>
          </p:cNvSpPr>
          <p:nvPr/>
        </p:nvSpPr>
        <p:spPr>
          <a:xfrm>
            <a:off x="791100" y="1737235"/>
            <a:ext cx="3632982" cy="1584000"/>
          </a:xfrm>
          <a:prstGeom prst="rect">
            <a:avLst/>
          </a:prstGeom>
          <a:solidFill>
            <a:schemeClr val="bg1"/>
          </a:solidFill>
          <a:ln w="25400">
            <a:solidFill>
              <a:schemeClr val="bg1">
                <a:lumMod val="50000"/>
              </a:schemeClr>
            </a:solid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52000" lvl="2" indent="-457200" algn="just" defTabSz="685800">
              <a:lnSpc>
                <a:spcPct val="100000"/>
              </a:lnSpc>
              <a:spcBef>
                <a:spcPts val="0"/>
              </a:spcBef>
              <a:buNone/>
            </a:pPr>
            <a:r>
              <a:rPr lang="ja-JP" altLang="en-US" sz="1800" dirty="0" smtClean="0">
                <a:solidFill>
                  <a:prstClr val="black"/>
                </a:solidFill>
                <a:latin typeface="HG丸ｺﾞｼｯｸM-PRO" panose="020F0600000000000000" pitchFamily="50" charset="-128"/>
                <a:ea typeface="HG丸ｺﾞｼｯｸM-PRO" panose="020F0600000000000000" pitchFamily="50" charset="-128"/>
              </a:rPr>
              <a:t>・子供の</a:t>
            </a:r>
            <a:r>
              <a:rPr lang="ja-JP" altLang="en-US" sz="1800" dirty="0">
                <a:solidFill>
                  <a:prstClr val="black"/>
                </a:solidFill>
                <a:latin typeface="HG丸ｺﾞｼｯｸM-PRO" panose="020F0600000000000000" pitchFamily="50" charset="-128"/>
                <a:ea typeface="HG丸ｺﾞｼｯｸM-PRO" panose="020F0600000000000000" pitchFamily="50" charset="-128"/>
              </a:rPr>
              <a:t>発達の段階等に即して教育の内容を選定し配列</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52000" lvl="2" indent="-457200" algn="just" defTabSz="685800">
              <a:lnSpc>
                <a:spcPct val="100000"/>
              </a:lnSpc>
              <a:spcBef>
                <a:spcPts val="0"/>
              </a:spcBef>
              <a:buNone/>
            </a:pPr>
            <a:r>
              <a:rPr lang="ja-JP" altLang="en-US" sz="1800" dirty="0">
                <a:solidFill>
                  <a:prstClr val="black"/>
                </a:solidFill>
                <a:latin typeface="HG丸ｺﾞｼｯｸM-PRO" panose="020F0600000000000000" pitchFamily="50" charset="-128"/>
                <a:ea typeface="HG丸ｺﾞｼｯｸM-PRO" panose="020F0600000000000000" pitchFamily="50" charset="-128"/>
              </a:rPr>
              <a:t>・それらを順に教育することで、人間として調和のとれた育成が期待</a:t>
            </a:r>
          </a:p>
        </p:txBody>
      </p:sp>
      <p:sp>
        <p:nvSpPr>
          <p:cNvPr id="18" name="下矢印 23">
            <a:extLst>
              <a:ext uri="{FF2B5EF4-FFF2-40B4-BE49-F238E27FC236}">
                <a16:creationId xmlns:a16="http://schemas.microsoft.com/office/drawing/2014/main" id="{140038B4-029C-4D26-84A3-BEE466DC5E80}"/>
              </a:ext>
            </a:extLst>
          </p:cNvPr>
          <p:cNvSpPr/>
          <p:nvPr/>
        </p:nvSpPr>
        <p:spPr>
          <a:xfrm>
            <a:off x="1872014" y="4426165"/>
            <a:ext cx="704701" cy="1028207"/>
          </a:xfrm>
          <a:prstGeom prst="downArrow">
            <a:avLst/>
          </a:prstGeom>
          <a:solidFill>
            <a:srgbClr val="9966FF"/>
          </a:solidFill>
          <a:ln w="254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19" name="下矢印 24">
            <a:extLst>
              <a:ext uri="{FF2B5EF4-FFF2-40B4-BE49-F238E27FC236}">
                <a16:creationId xmlns:a16="http://schemas.microsoft.com/office/drawing/2014/main" id="{E8724C83-5FA4-4386-B136-A2695110048A}"/>
              </a:ext>
            </a:extLst>
          </p:cNvPr>
          <p:cNvSpPr/>
          <p:nvPr/>
        </p:nvSpPr>
        <p:spPr>
          <a:xfrm>
            <a:off x="6580244" y="5274373"/>
            <a:ext cx="704701" cy="180000"/>
          </a:xfrm>
          <a:prstGeom prst="downArrow">
            <a:avLst/>
          </a:prstGeom>
          <a:solidFill>
            <a:srgbClr val="9966FF"/>
          </a:solidFill>
          <a:ln w="254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20" name="四角形: 角を丸くする 19">
            <a:extLst>
              <a:ext uri="{FF2B5EF4-FFF2-40B4-BE49-F238E27FC236}">
                <a16:creationId xmlns:a16="http://schemas.microsoft.com/office/drawing/2014/main" id="{0B5570B6-A925-4AB9-987C-F9D30B17E398}"/>
              </a:ext>
            </a:extLst>
          </p:cNvPr>
          <p:cNvSpPr/>
          <p:nvPr/>
        </p:nvSpPr>
        <p:spPr>
          <a:xfrm>
            <a:off x="791099" y="5565293"/>
            <a:ext cx="7629652" cy="412692"/>
          </a:xfrm>
          <a:prstGeom prst="roundRect">
            <a:avLst/>
          </a:prstGeom>
          <a:solidFill>
            <a:srgbClr val="9966FF"/>
          </a:solidFill>
          <a:ln w="254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100" dirty="0">
                <a:solidFill>
                  <a:prstClr val="white"/>
                </a:solidFill>
                <a:latin typeface="HGｺﾞｼｯｸE" panose="020B0909000000000000" pitchFamily="49" charset="-128"/>
                <a:ea typeface="HGｺﾞｼｯｸE" panose="020B0909000000000000" pitchFamily="49" charset="-128"/>
              </a:rPr>
              <a:t>人間として調和のとれた育成</a:t>
            </a:r>
          </a:p>
        </p:txBody>
      </p:sp>
      <p:sp>
        <p:nvSpPr>
          <p:cNvPr id="24" name="加算記号 23">
            <a:extLst>
              <a:ext uri="{FF2B5EF4-FFF2-40B4-BE49-F238E27FC236}">
                <a16:creationId xmlns:a16="http://schemas.microsoft.com/office/drawing/2014/main" id="{D3AD7F84-2222-4AAD-89F6-03E272FCF8AA}"/>
              </a:ext>
            </a:extLst>
          </p:cNvPr>
          <p:cNvSpPr>
            <a:spLocks noChangeAspect="1"/>
          </p:cNvSpPr>
          <p:nvPr/>
        </p:nvSpPr>
        <p:spPr>
          <a:xfrm>
            <a:off x="6717122" y="4336238"/>
            <a:ext cx="396000" cy="398346"/>
          </a:xfrm>
          <a:prstGeom prst="mathPlus">
            <a:avLst>
              <a:gd name="adj1" fmla="val 27325"/>
            </a:avLst>
          </a:prstGeom>
          <a:solidFill>
            <a:schemeClr val="bg1">
              <a:lumMod val="85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5" name="スライド番号プレースホルダー 4">
            <a:extLst>
              <a:ext uri="{FF2B5EF4-FFF2-40B4-BE49-F238E27FC236}">
                <a16:creationId xmlns:a16="http://schemas.microsoft.com/office/drawing/2014/main" id="{A8E0A7F9-961A-473B-90F7-B7E369AE653D}"/>
              </a:ext>
            </a:extLst>
          </p:cNvPr>
          <p:cNvSpPr>
            <a:spLocks noGrp="1"/>
          </p:cNvSpPr>
          <p:nvPr>
            <p:ph type="sldNum" sz="quarter" idx="12"/>
          </p:nvPr>
        </p:nvSpPr>
        <p:spPr>
          <a:xfrm>
            <a:off x="6874453" y="6296893"/>
            <a:ext cx="2057400" cy="365125"/>
          </a:xfrm>
        </p:spPr>
        <p:txBody>
          <a:bodyPr/>
          <a:lstStyle/>
          <a:p>
            <a:pPr defTabSz="342900"/>
            <a:r>
              <a:rPr lang="ja-JP" altLang="en-US" sz="1200" dirty="0" smtClean="0">
                <a:solidFill>
                  <a:prstClr val="black">
                    <a:tint val="75000"/>
                  </a:prstClr>
                </a:solidFill>
                <a:latin typeface="ＭＳ ゴシック"/>
                <a:ea typeface="ＭＳ ゴシック"/>
              </a:rPr>
              <a:t>３</a:t>
            </a:r>
            <a:endParaRPr lang="ja-JP" altLang="en-US" sz="1200" dirty="0">
              <a:solidFill>
                <a:prstClr val="black">
                  <a:tint val="75000"/>
                </a:prstClr>
              </a:solidFill>
              <a:latin typeface="ＭＳ ゴシック"/>
              <a:ea typeface="ＭＳ ゴシック"/>
            </a:endParaRPr>
          </a:p>
        </p:txBody>
      </p:sp>
      <p:sp>
        <p:nvSpPr>
          <p:cNvPr id="21" name="正方形/長方形 20">
            <a:extLst>
              <a:ext uri="{FF2B5EF4-FFF2-40B4-BE49-F238E27FC236}">
                <a16:creationId xmlns:a16="http://schemas.microsoft.com/office/drawing/2014/main" id="{29186170-E3F3-4B09-B851-C13E421F0BE6}"/>
              </a:ext>
            </a:extLst>
          </p:cNvPr>
          <p:cNvSpPr/>
          <p:nvPr/>
        </p:nvSpPr>
        <p:spPr>
          <a:xfrm>
            <a:off x="5867241" y="4741945"/>
            <a:ext cx="2230782" cy="432000"/>
          </a:xfrm>
          <a:prstGeom prst="rect">
            <a:avLst/>
          </a:prstGeom>
          <a:solidFill>
            <a:schemeClr val="accent1">
              <a:lumMod val="20000"/>
              <a:lumOff val="80000"/>
            </a:schemeClr>
          </a:solidFill>
          <a:ln w="25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ja-JP" altLang="en-US" sz="2400" dirty="0">
                <a:solidFill>
                  <a:srgbClr val="0070C0"/>
                </a:solidFill>
                <a:latin typeface="HGｺﾞｼｯｸE" panose="020B0909000000000000" pitchFamily="49" charset="-128"/>
                <a:ea typeface="HGｺﾞｼｯｸE" panose="020B0909000000000000" pitchFamily="49" charset="-128"/>
              </a:rPr>
              <a:t>自立活動</a:t>
            </a:r>
            <a:endParaRPr lang="ja-JP" altLang="en-US" sz="2400" dirty="0">
              <a:solidFill>
                <a:srgbClr val="0070C0"/>
              </a:solidFill>
              <a:latin typeface="HGｺﾞｼｯｸE" panose="020B0909000000000000" pitchFamily="49" charset="-128"/>
              <a:ea typeface="HGｺﾞｼｯｸE" panose="020B0909000000000000" pitchFamily="49" charset="-128"/>
            </a:endParaRPr>
          </a:p>
        </p:txBody>
      </p:sp>
      <p:sp>
        <p:nvSpPr>
          <p:cNvPr id="23" name="正方形/長方形 22">
            <a:extLst>
              <a:ext uri="{FF2B5EF4-FFF2-40B4-BE49-F238E27FC236}">
                <a16:creationId xmlns:a16="http://schemas.microsoft.com/office/drawing/2014/main" id="{565C4EEE-32F8-4BE2-B7E1-9A81ABA536B9}"/>
              </a:ext>
            </a:extLst>
          </p:cNvPr>
          <p:cNvSpPr/>
          <p:nvPr/>
        </p:nvSpPr>
        <p:spPr>
          <a:xfrm>
            <a:off x="5867241" y="3883359"/>
            <a:ext cx="2230782" cy="432000"/>
          </a:xfrm>
          <a:prstGeom prst="rect">
            <a:avLst/>
          </a:prstGeom>
          <a:solidFill>
            <a:schemeClr val="bg1"/>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zh-TW" altLang="en-US" sz="2100" dirty="0">
                <a:solidFill>
                  <a:srgbClr val="FF0000"/>
                </a:solidFill>
                <a:latin typeface="ＭＳ ゴシック" panose="020B0609070205080204" pitchFamily="49" charset="-128"/>
                <a:ea typeface="ＭＳ ゴシック" panose="020B0609070205080204" pitchFamily="49" charset="-128"/>
              </a:rPr>
              <a:t>各教科</a:t>
            </a:r>
            <a:r>
              <a:rPr kumimoji="0" lang="ja-JP" altLang="en-US" sz="2100" dirty="0">
                <a:solidFill>
                  <a:srgbClr val="FF0000"/>
                </a:solidFill>
                <a:latin typeface="ＭＳ ゴシック" panose="020B0609070205080204" pitchFamily="49" charset="-128"/>
                <a:ea typeface="ＭＳ ゴシック" panose="020B0609070205080204" pitchFamily="49" charset="-128"/>
              </a:rPr>
              <a:t>等</a:t>
            </a:r>
            <a:endParaRPr lang="ja-JP" altLang="en-US" sz="2100" dirty="0">
              <a:solidFill>
                <a:prstClr val="white"/>
              </a:solidFill>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D18264F9-8F11-4421-99DC-8E007C80CEDF}"/>
              </a:ext>
            </a:extLst>
          </p:cNvPr>
          <p:cNvSpPr/>
          <p:nvPr/>
        </p:nvSpPr>
        <p:spPr>
          <a:xfrm>
            <a:off x="1045977" y="3883246"/>
            <a:ext cx="2310121" cy="432000"/>
          </a:xfrm>
          <a:prstGeom prst="rect">
            <a:avLst/>
          </a:prstGeom>
          <a:solidFill>
            <a:schemeClr val="bg1"/>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zh-TW" altLang="en-US" sz="2100" dirty="0">
                <a:solidFill>
                  <a:srgbClr val="FF0000"/>
                </a:solidFill>
                <a:latin typeface="ＭＳ ゴシック" panose="020B0609070205080204" pitchFamily="49" charset="-128"/>
                <a:ea typeface="ＭＳ ゴシック" panose="020B0609070205080204" pitchFamily="49" charset="-128"/>
              </a:rPr>
              <a:t>各教科</a:t>
            </a:r>
            <a:r>
              <a:rPr kumimoji="0" lang="ja-JP" altLang="en-US" sz="2100" dirty="0">
                <a:solidFill>
                  <a:srgbClr val="FF0000"/>
                </a:solidFill>
                <a:latin typeface="ＭＳ ゴシック" panose="020B0609070205080204" pitchFamily="49" charset="-128"/>
                <a:ea typeface="ＭＳ ゴシック" panose="020B0609070205080204" pitchFamily="49" charset="-128"/>
              </a:rPr>
              <a:t>等</a:t>
            </a:r>
            <a:endParaRPr lang="ja-JP" altLang="en-US" sz="2100" dirty="0">
              <a:solidFill>
                <a:prstClr val="white"/>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D927E5A1-1E40-8271-97AD-5AF2EF274C00}"/>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２　自立活動の意義</a:t>
            </a:r>
            <a:endParaRPr lang="ja-JP" altLang="en-US" sz="3600" dirty="0">
              <a:latin typeface="HGｺﾞｼｯｸE" panose="020B0909000000000000" pitchFamily="49" charset="-128"/>
              <a:ea typeface="HGｺﾞｼｯｸE" panose="020B0909000000000000" pitchFamily="49" charset="-128"/>
            </a:endParaRPr>
          </a:p>
        </p:txBody>
      </p:sp>
      <p:sp>
        <p:nvSpPr>
          <p:cNvPr id="29" name="正方形/長方形 28">
            <a:extLst>
              <a:ext uri="{FF2B5EF4-FFF2-40B4-BE49-F238E27FC236}">
                <a16:creationId xmlns:a16="http://schemas.microsoft.com/office/drawing/2014/main" id="{BFD773CF-DBC0-4CB9-A4C0-2FADBD6B18DE}"/>
              </a:ext>
            </a:extLst>
          </p:cNvPr>
          <p:cNvSpPr/>
          <p:nvPr/>
        </p:nvSpPr>
        <p:spPr>
          <a:xfrm>
            <a:off x="3737434" y="3828220"/>
            <a:ext cx="1761752" cy="550256"/>
          </a:xfrm>
          <a:prstGeom prst="rect">
            <a:avLst/>
          </a:prstGeom>
          <a:solidFill>
            <a:srgbClr val="00B050"/>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kumimoji="0" lang="ja-JP" altLang="en-US" sz="1500" b="1" dirty="0">
                <a:solidFill>
                  <a:prstClr val="white"/>
                </a:solidFill>
                <a:latin typeface="HG丸ｺﾞｼｯｸM-PRO" panose="020F0600000000000000" pitchFamily="50" charset="-128"/>
                <a:ea typeface="HG丸ｺﾞｼｯｸM-PRO" panose="020F0600000000000000" pitchFamily="50" charset="-128"/>
              </a:rPr>
              <a:t>系統的・段階的な指導</a:t>
            </a:r>
            <a:endParaRPr lang="ja-JP" altLang="en-US" sz="15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E31D5F78-029C-4AE6-A6C3-F91B64D47921}"/>
              </a:ext>
            </a:extLst>
          </p:cNvPr>
          <p:cNvSpPr/>
          <p:nvPr/>
        </p:nvSpPr>
        <p:spPr>
          <a:xfrm>
            <a:off x="3532685" y="4587670"/>
            <a:ext cx="2160000" cy="800836"/>
          </a:xfrm>
          <a:prstGeom prst="rect">
            <a:avLst/>
          </a:prstGeom>
          <a:solidFill>
            <a:srgbClr val="00B050"/>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1800"/>
              </a:lnSpc>
            </a:pPr>
            <a:r>
              <a:rPr kumimoji="0" lang="ja-JP" altLang="en-US" sz="1500" b="1" spc="-113" dirty="0">
                <a:solidFill>
                  <a:prstClr val="white"/>
                </a:solidFill>
                <a:latin typeface="HG丸ｺﾞｼｯｸM-PRO" panose="020F0600000000000000" pitchFamily="50" charset="-128"/>
                <a:ea typeface="HG丸ｺﾞｼｯｸM-PRO" panose="020F0600000000000000" pitchFamily="50" charset="-128"/>
              </a:rPr>
              <a:t>個々の</a:t>
            </a:r>
            <a:r>
              <a:rPr kumimoji="0" lang="ja-JP" altLang="en-US" sz="1500" b="1" spc="-113" dirty="0" err="1" smtClean="0">
                <a:solidFill>
                  <a:prstClr val="white"/>
                </a:solidFill>
                <a:latin typeface="HG丸ｺﾞｼｯｸM-PRO" panose="020F0600000000000000" pitchFamily="50" charset="-128"/>
                <a:ea typeface="HG丸ｺﾞｼｯｸM-PRO" panose="020F0600000000000000" pitchFamily="50" charset="-128"/>
              </a:rPr>
              <a:t>障がいに</a:t>
            </a:r>
            <a:r>
              <a:rPr kumimoji="0" lang="ja-JP" altLang="en-US" sz="1500" b="1" spc="-113" dirty="0">
                <a:solidFill>
                  <a:prstClr val="white"/>
                </a:solidFill>
                <a:latin typeface="HG丸ｺﾞｼｯｸM-PRO" panose="020F0600000000000000" pitchFamily="50" charset="-128"/>
                <a:ea typeface="HG丸ｺﾞｼｯｸM-PRO" panose="020F0600000000000000" pitchFamily="50" charset="-128"/>
              </a:rPr>
              <a:t>よる学習上又は生活上の困難を改善・克服するための指導</a:t>
            </a:r>
            <a:endParaRPr lang="ja-JP" altLang="en-US" sz="1500" b="1" spc="-113"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6539413"/>
      </p:ext>
    </p:extLst>
  </p:cSld>
  <p:clrMapOvr>
    <a:masterClrMapping/>
  </p:clrMapOvr>
  <mc:AlternateContent xmlns:mc="http://schemas.openxmlformats.org/markup-compatibility/2006" xmlns:p14="http://schemas.microsoft.com/office/powerpoint/2010/main">
    <mc:Choice Requires="p14">
      <p:transition spd="slow" p14:dur="2000" advTm="89601"/>
    </mc:Choice>
    <mc:Fallback xmlns="">
      <p:transition spd="slow" advTm="896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31C8A82-E986-448D-AA0E-52C2F24B9487}"/>
              </a:ext>
            </a:extLst>
          </p:cNvPr>
          <p:cNvSpPr txBox="1"/>
          <p:nvPr/>
        </p:nvSpPr>
        <p:spPr>
          <a:xfrm>
            <a:off x="269886" y="3623311"/>
            <a:ext cx="2025000" cy="1368000"/>
          </a:xfrm>
          <a:prstGeom prst="rect">
            <a:avLst/>
          </a:prstGeom>
          <a:solidFill>
            <a:schemeClr val="accent4">
              <a:lumMod val="40000"/>
              <a:lumOff val="60000"/>
            </a:schemeClr>
          </a:solidFill>
          <a:ln w="9525">
            <a:noFill/>
          </a:ln>
        </p:spPr>
        <p:txBody>
          <a:bodyPr wrap="square" rtlCol="0" anchor="ctr" anchorCtr="0">
            <a:noAutofit/>
          </a:bodyPr>
          <a:lstStyle/>
          <a:p>
            <a:pPr algn="just" defTabSz="342900"/>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631C8A82-E986-448D-AA0E-52C2F24B9487}"/>
              </a:ext>
            </a:extLst>
          </p:cNvPr>
          <p:cNvSpPr txBox="1"/>
          <p:nvPr/>
        </p:nvSpPr>
        <p:spPr>
          <a:xfrm>
            <a:off x="2394883" y="2693436"/>
            <a:ext cx="6345000" cy="3127386"/>
          </a:xfrm>
          <a:prstGeom prst="roundRect">
            <a:avLst>
              <a:gd name="adj" fmla="val 5527"/>
            </a:avLst>
          </a:prstGeom>
          <a:solidFill>
            <a:srgbClr val="FFFF66"/>
          </a:solidFill>
          <a:ln w="25400">
            <a:solidFill>
              <a:srgbClr val="FFFF66"/>
            </a:solidFill>
          </a:ln>
        </p:spPr>
        <p:txBody>
          <a:bodyPr wrap="square" rtlCol="0" anchor="ctr" anchorCtr="0">
            <a:noAutofit/>
          </a:bodyPr>
          <a:lstStyle/>
          <a:p>
            <a:pPr algn="just" defTabSz="342900"/>
            <a:endParaRPr lang="ja-JP" altLang="en-US" sz="2100" dirty="0">
              <a:solidFill>
                <a:prstClr val="black"/>
              </a:solidFill>
              <a:latin typeface="ＭＳ ゴシック"/>
              <a:ea typeface="ＭＳ ゴシック"/>
            </a:endParaRPr>
          </a:p>
        </p:txBody>
      </p:sp>
      <p:sp>
        <p:nvSpPr>
          <p:cNvPr id="3" name="Rectangle 4">
            <a:extLst>
              <a:ext uri="{FF2B5EF4-FFF2-40B4-BE49-F238E27FC236}">
                <a16:creationId xmlns:a16="http://schemas.microsoft.com/office/drawing/2014/main" id="{68756532-C72B-4535-B2C9-6A81A9E81393}"/>
              </a:ext>
            </a:extLst>
          </p:cNvPr>
          <p:cNvSpPr>
            <a:spLocks noChangeArrowheads="1"/>
          </p:cNvSpPr>
          <p:nvPr/>
        </p:nvSpPr>
        <p:spPr bwMode="white">
          <a:xfrm>
            <a:off x="2658689" y="5849856"/>
            <a:ext cx="6345001" cy="694643"/>
          </a:xfrm>
          <a:prstGeom prst="rect">
            <a:avLst/>
          </a:prstGeom>
          <a:solidFill>
            <a:schemeClr val="bg1"/>
          </a:solidFill>
          <a:ln w="9525">
            <a:noFill/>
            <a:miter lim="800000"/>
            <a:headEnd/>
            <a:tailEnd/>
          </a:ln>
        </p:spPr>
        <p:txBody>
          <a:bodyPr wrap="square" anchor="ctr">
            <a:noAutofit/>
          </a:bodyPr>
          <a:lstStyle/>
          <a:p>
            <a:pPr algn="just" defTabSz="342900"/>
            <a:r>
              <a:rPr kumimoji="0" lang="ja-JP" altLang="en-US" sz="1400" spc="-75" dirty="0">
                <a:solidFill>
                  <a:prstClr val="black"/>
                </a:solidFill>
                <a:latin typeface="ＭＳ ゴシック"/>
                <a:ea typeface="ＭＳ ゴシック"/>
              </a:rPr>
              <a:t>「特別支援学校小学部・中学部学習指導要領」文部科学省（平成</a:t>
            </a:r>
            <a:r>
              <a:rPr kumimoji="0" lang="en-US" altLang="ja-JP" sz="1400" spc="-75" dirty="0">
                <a:solidFill>
                  <a:prstClr val="black"/>
                </a:solidFill>
                <a:latin typeface="ＭＳ ゴシック"/>
                <a:ea typeface="ＭＳ ゴシック"/>
              </a:rPr>
              <a:t>29</a:t>
            </a:r>
            <a:r>
              <a:rPr kumimoji="0" lang="ja-JP" altLang="en-US" sz="1400" spc="-75" dirty="0">
                <a:solidFill>
                  <a:prstClr val="black"/>
                </a:solidFill>
                <a:latin typeface="ＭＳ ゴシック"/>
                <a:ea typeface="ＭＳ ゴシック"/>
              </a:rPr>
              <a:t>年４月）</a:t>
            </a:r>
          </a:p>
          <a:p>
            <a:pPr algn="just" defTabSz="342900"/>
            <a:r>
              <a:rPr kumimoji="0" lang="ja-JP" altLang="en-US" sz="1400" spc="-75" dirty="0">
                <a:solidFill>
                  <a:prstClr val="black"/>
                </a:solidFill>
                <a:latin typeface="ＭＳ ゴシック"/>
                <a:ea typeface="ＭＳ ゴシック"/>
              </a:rPr>
              <a:t>「</a:t>
            </a:r>
            <a:r>
              <a:rPr kumimoji="0" lang="zh-TW" altLang="en-US" sz="1400" spc="-75" dirty="0">
                <a:solidFill>
                  <a:prstClr val="black"/>
                </a:solidFill>
                <a:latin typeface="ＭＳ ゴシック"/>
                <a:ea typeface="ＭＳ ゴシック"/>
              </a:rPr>
              <a:t>平成</a:t>
            </a:r>
            <a:r>
              <a:rPr kumimoji="0" lang="en-US" altLang="ja-JP" sz="1400" spc="-75" dirty="0">
                <a:solidFill>
                  <a:prstClr val="black"/>
                </a:solidFill>
                <a:latin typeface="ＭＳ ゴシック"/>
                <a:ea typeface="ＭＳ ゴシック"/>
              </a:rPr>
              <a:t>29</a:t>
            </a:r>
            <a:r>
              <a:rPr kumimoji="0" lang="zh-TW" altLang="en-US" sz="1400" spc="-75" dirty="0">
                <a:solidFill>
                  <a:prstClr val="black"/>
                </a:solidFill>
                <a:latin typeface="ＭＳ ゴシック"/>
                <a:ea typeface="ＭＳ ゴシック"/>
              </a:rPr>
              <a:t>年度徳島県特別支援学校教育課程研究集会</a:t>
            </a:r>
            <a:r>
              <a:rPr kumimoji="0" lang="en-US" altLang="ja-JP" sz="1400" spc="-75" dirty="0">
                <a:solidFill>
                  <a:prstClr val="black"/>
                </a:solidFill>
                <a:latin typeface="ＭＳ ゴシック"/>
                <a:ea typeface="ＭＳ ゴシック"/>
              </a:rPr>
              <a:t>『</a:t>
            </a:r>
            <a:r>
              <a:rPr kumimoji="0" lang="ja-JP" altLang="en-US" sz="1400" spc="-75" dirty="0">
                <a:solidFill>
                  <a:prstClr val="black"/>
                </a:solidFill>
                <a:latin typeface="ＭＳ ゴシック"/>
                <a:ea typeface="ＭＳ ゴシック"/>
              </a:rPr>
              <a:t>自立活動について</a:t>
            </a:r>
            <a:r>
              <a:rPr kumimoji="0" lang="en-US" altLang="ja-JP" sz="1400" spc="-75" dirty="0">
                <a:solidFill>
                  <a:prstClr val="black"/>
                </a:solidFill>
                <a:latin typeface="ＭＳ ゴシック"/>
                <a:ea typeface="ＭＳ ゴシック"/>
              </a:rPr>
              <a:t>』</a:t>
            </a:r>
            <a:r>
              <a:rPr kumimoji="0" lang="ja-JP" altLang="en-US" sz="1400" spc="-75" dirty="0">
                <a:solidFill>
                  <a:prstClr val="black"/>
                </a:solidFill>
                <a:latin typeface="ＭＳ ゴシック"/>
                <a:ea typeface="ＭＳ ゴシック"/>
              </a:rPr>
              <a:t>」</a:t>
            </a:r>
            <a:endParaRPr kumimoji="0" lang="en-US" altLang="ja-JP" sz="1400" spc="-75" dirty="0">
              <a:solidFill>
                <a:prstClr val="black"/>
              </a:solidFill>
              <a:latin typeface="ＭＳ ゴシック"/>
              <a:ea typeface="ＭＳ ゴシック"/>
            </a:endParaRPr>
          </a:p>
          <a:p>
            <a:pPr algn="just" defTabSz="342900"/>
            <a:r>
              <a:rPr kumimoji="0" lang="ja-JP" altLang="en-US" sz="1400" spc="-75" dirty="0">
                <a:solidFill>
                  <a:prstClr val="black"/>
                </a:solidFill>
                <a:latin typeface="ＭＳ ゴシック"/>
                <a:ea typeface="ＭＳ ゴシック"/>
              </a:rPr>
              <a:t>　　　　　　　　　　　　　　　　　　　　　　徳島県立総合教育センター</a:t>
            </a:r>
          </a:p>
        </p:txBody>
      </p:sp>
      <p:sp>
        <p:nvSpPr>
          <p:cNvPr id="4" name="タイトル 1">
            <a:extLst>
              <a:ext uri="{FF2B5EF4-FFF2-40B4-BE49-F238E27FC236}">
                <a16:creationId xmlns:a16="http://schemas.microsoft.com/office/drawing/2014/main" id="{A72417F5-BF73-455F-A883-786E67DA5298}"/>
              </a:ext>
            </a:extLst>
          </p:cNvPr>
          <p:cNvSpPr txBox="1">
            <a:spLocks/>
          </p:cNvSpPr>
          <p:nvPr/>
        </p:nvSpPr>
        <p:spPr bwMode="auto">
          <a:xfrm>
            <a:off x="511742" y="1138778"/>
            <a:ext cx="8120516" cy="1453058"/>
          </a:xfrm>
          <a:prstGeom prst="rect">
            <a:avLst/>
          </a:prstGeom>
          <a:solidFill>
            <a:schemeClr val="bg1"/>
          </a:solidFill>
          <a:ln w="25400">
            <a:solidFill>
              <a:schemeClr val="bg1">
                <a:lumMod val="50000"/>
              </a:schemeClr>
            </a:solidFill>
            <a:miter lim="800000"/>
            <a:headEnd/>
            <a:tailEnd/>
          </a:ln>
          <a:effectLst/>
        </p:spPr>
        <p:txBody>
          <a:bodyPr vert="horz" wrap="square" lIns="68580" tIns="34290" rIns="68580" bIns="34290" numCol="1" anchor="ctr" anchorCtr="0" compatLnSpc="1">
            <a:prstTxWarp prst="textNoShape">
              <a:avLst/>
            </a:prstTxWarp>
          </a:bodyPr>
          <a:lstStyle/>
          <a:p>
            <a:pPr algn="just" defTabSz="342900">
              <a:lnSpc>
                <a:spcPct val="130000"/>
              </a:lnSpc>
              <a:buClr>
                <a:srgbClr val="FF0000"/>
              </a:buClr>
            </a:pPr>
            <a:r>
              <a:rPr kumimoji="0" lang="ja-JP" altLang="en-US" sz="2100" dirty="0">
                <a:solidFill>
                  <a:prstClr val="black"/>
                </a:solidFill>
                <a:latin typeface="HG丸ｺﾞｼｯｸM-PRO" panose="020F0600000000000000" pitchFamily="50" charset="-128"/>
                <a:ea typeface="HG丸ｺﾞｼｯｸM-PRO" panose="020F0600000000000000" pitchFamily="50" charset="-128"/>
              </a:rPr>
              <a:t>　個々の児童又は生徒が自立を目指し、障害による学習上又は生活上の困難を主体的に改善・克服するために必要な知識、技能、態度及び習慣を養い、もって</a:t>
            </a:r>
            <a:r>
              <a:rPr kumimoji="0" lang="ja-JP" altLang="en-US" sz="2100" b="1" u="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心身の調和的発達の基盤</a:t>
            </a:r>
            <a:r>
              <a:rPr kumimoji="0" lang="ja-JP" altLang="en-US" sz="2100" dirty="0">
                <a:solidFill>
                  <a:prstClr val="black"/>
                </a:solidFill>
                <a:uFill>
                  <a:solidFill>
                    <a:srgbClr val="FF0000"/>
                  </a:solidFill>
                </a:uFill>
                <a:latin typeface="HG丸ｺﾞｼｯｸM-PRO" panose="020F0600000000000000" pitchFamily="50" charset="-128"/>
                <a:ea typeface="HG丸ｺﾞｼｯｸM-PRO" panose="020F0600000000000000" pitchFamily="50" charset="-128"/>
              </a:rPr>
              <a:t>を培う</a:t>
            </a:r>
            <a:r>
              <a:rPr kumimoji="0" lang="ja-JP" altLang="en-US" sz="2100" dirty="0">
                <a:solidFill>
                  <a:prstClr val="black"/>
                </a:solidFill>
                <a:latin typeface="HG丸ｺﾞｼｯｸM-PRO" panose="020F0600000000000000" pitchFamily="50" charset="-128"/>
                <a:ea typeface="HG丸ｺﾞｼｯｸM-PRO" panose="020F0600000000000000" pitchFamily="50" charset="-128"/>
              </a:rPr>
              <a:t>。</a:t>
            </a:r>
            <a:endParaRPr kumimoji="0"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二等辺三角形 9">
            <a:extLst>
              <a:ext uri="{FF2B5EF4-FFF2-40B4-BE49-F238E27FC236}">
                <a16:creationId xmlns:a16="http://schemas.microsoft.com/office/drawing/2014/main" id="{1B83C16D-14E6-43D3-9421-D3D36CBB824D}"/>
              </a:ext>
            </a:extLst>
          </p:cNvPr>
          <p:cNvSpPr/>
          <p:nvPr/>
        </p:nvSpPr>
        <p:spPr>
          <a:xfrm rot="5400000">
            <a:off x="1804389" y="4103541"/>
            <a:ext cx="1368000" cy="405000"/>
          </a:xfrm>
          <a:prstGeom prst="triangle">
            <a:avLst/>
          </a:prstGeom>
          <a:solidFill>
            <a:schemeClr val="accent4">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2" name="スライド番号プレースホルダー 1">
            <a:extLst>
              <a:ext uri="{FF2B5EF4-FFF2-40B4-BE49-F238E27FC236}">
                <a16:creationId xmlns:a16="http://schemas.microsoft.com/office/drawing/2014/main" id="{A7064C94-BE28-4F48-BF65-3189FA812089}"/>
              </a:ext>
            </a:extLst>
          </p:cNvPr>
          <p:cNvSpPr>
            <a:spLocks noGrp="1"/>
          </p:cNvSpPr>
          <p:nvPr>
            <p:ph type="sldNum" sz="quarter" idx="12"/>
          </p:nvPr>
        </p:nvSpPr>
        <p:spPr>
          <a:xfrm>
            <a:off x="6844317" y="6361936"/>
            <a:ext cx="2057400" cy="365125"/>
          </a:xfrm>
        </p:spPr>
        <p:txBody>
          <a:bodyPr/>
          <a:lstStyle/>
          <a:p>
            <a:pPr defTabSz="342900"/>
            <a:r>
              <a:rPr lang="ja-JP" altLang="en-US" sz="1200" dirty="0" smtClean="0">
                <a:solidFill>
                  <a:prstClr val="black">
                    <a:tint val="75000"/>
                  </a:prstClr>
                </a:solidFill>
                <a:latin typeface="ＭＳ ゴシック"/>
                <a:ea typeface="ＭＳ ゴシック"/>
              </a:rPr>
              <a:t>４</a:t>
            </a:r>
            <a:endParaRPr lang="ja-JP" altLang="en-US" sz="1200" dirty="0">
              <a:solidFill>
                <a:prstClr val="black">
                  <a:tint val="75000"/>
                </a:prstClr>
              </a:solidFill>
              <a:latin typeface="ＭＳ ゴシック"/>
              <a:ea typeface="ＭＳ ゴシック"/>
            </a:endParaRPr>
          </a:p>
        </p:txBody>
      </p:sp>
      <p:sp>
        <p:nvSpPr>
          <p:cNvPr id="5" name="正方形/長方形 4"/>
          <p:cNvSpPr/>
          <p:nvPr/>
        </p:nvSpPr>
        <p:spPr>
          <a:xfrm>
            <a:off x="2593246" y="2910366"/>
            <a:ext cx="5940000" cy="1001015"/>
          </a:xfrm>
          <a:prstGeom prst="rect">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42900"/>
            <a:r>
              <a:rPr lang="ja-JP" altLang="en-US" sz="1950" dirty="0">
                <a:solidFill>
                  <a:srgbClr val="0070C0"/>
                </a:solidFill>
                <a:latin typeface="HGｺﾞｼｯｸE"/>
                <a:ea typeface="HGｺﾞｼｯｸE"/>
              </a:rPr>
              <a:t>各教科等において育まれる資質・能力</a:t>
            </a:r>
          </a:p>
        </p:txBody>
      </p:sp>
      <p:sp>
        <p:nvSpPr>
          <p:cNvPr id="11" name="角丸四角形 10"/>
          <p:cNvSpPr/>
          <p:nvPr/>
        </p:nvSpPr>
        <p:spPr>
          <a:xfrm>
            <a:off x="2678242" y="3368543"/>
            <a:ext cx="1863000" cy="432000"/>
          </a:xfrm>
          <a:prstGeom prst="round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dirty="0">
                <a:solidFill>
                  <a:prstClr val="black"/>
                </a:solidFill>
                <a:latin typeface="ＭＳ ゴシック"/>
                <a:ea typeface="ＭＳ ゴシック"/>
              </a:rPr>
              <a:t>知識及び技能</a:t>
            </a:r>
          </a:p>
        </p:txBody>
      </p:sp>
      <p:sp>
        <p:nvSpPr>
          <p:cNvPr id="12" name="角丸四角形 11"/>
          <p:cNvSpPr/>
          <p:nvPr/>
        </p:nvSpPr>
        <p:spPr>
          <a:xfrm>
            <a:off x="4626303" y="3368543"/>
            <a:ext cx="1863000" cy="432000"/>
          </a:xfrm>
          <a:prstGeom prst="round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1500"/>
              </a:lnSpc>
            </a:pPr>
            <a:r>
              <a:rPr lang="ja-JP" altLang="en-US" sz="1500" dirty="0">
                <a:solidFill>
                  <a:prstClr val="black"/>
                </a:solidFill>
                <a:latin typeface="ＭＳ ゴシック"/>
                <a:ea typeface="ＭＳ ゴシック"/>
              </a:rPr>
              <a:t>思考力、判断力、表現力等</a:t>
            </a:r>
          </a:p>
        </p:txBody>
      </p:sp>
      <p:sp>
        <p:nvSpPr>
          <p:cNvPr id="13" name="角丸四角形 12"/>
          <p:cNvSpPr/>
          <p:nvPr/>
        </p:nvSpPr>
        <p:spPr>
          <a:xfrm>
            <a:off x="6576320" y="3374826"/>
            <a:ext cx="1863000" cy="432000"/>
          </a:xfrm>
          <a:prstGeom prst="round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1500"/>
              </a:lnSpc>
            </a:pPr>
            <a:r>
              <a:rPr lang="ja-JP" altLang="en-US" sz="1500" dirty="0">
                <a:solidFill>
                  <a:prstClr val="black"/>
                </a:solidFill>
                <a:latin typeface="ＭＳ ゴシック"/>
                <a:ea typeface="ＭＳ ゴシック"/>
              </a:rPr>
              <a:t>学びに向かう力、人間性等</a:t>
            </a:r>
          </a:p>
        </p:txBody>
      </p:sp>
      <p:sp>
        <p:nvSpPr>
          <p:cNvPr id="14" name="正方形/長方形 13"/>
          <p:cNvSpPr/>
          <p:nvPr/>
        </p:nvSpPr>
        <p:spPr>
          <a:xfrm>
            <a:off x="2593246" y="4576991"/>
            <a:ext cx="5940000" cy="1118584"/>
          </a:xfrm>
          <a:prstGeom prst="rect">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42900"/>
            <a:r>
              <a:rPr lang="ja-JP" altLang="en-US" sz="1950" dirty="0">
                <a:solidFill>
                  <a:srgbClr val="00B050"/>
                </a:solidFill>
                <a:latin typeface="HGｺﾞｼｯｸE"/>
                <a:ea typeface="HGｺﾞｼｯｸE"/>
              </a:rPr>
              <a:t>自立活動の指導</a:t>
            </a:r>
          </a:p>
        </p:txBody>
      </p:sp>
      <p:sp>
        <p:nvSpPr>
          <p:cNvPr id="16" name="角丸四角形 15"/>
          <p:cNvSpPr/>
          <p:nvPr/>
        </p:nvSpPr>
        <p:spPr>
          <a:xfrm>
            <a:off x="2666851" y="5068453"/>
            <a:ext cx="2835000" cy="486000"/>
          </a:xfrm>
          <a:prstGeom prst="roundRect">
            <a:avLst/>
          </a:prstGeom>
          <a:solidFill>
            <a:schemeClr val="accent6">
              <a:lumMod val="40000"/>
              <a:lumOff val="6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1500"/>
              </a:lnSpc>
            </a:pPr>
            <a:r>
              <a:rPr kumimoji="0" lang="ja-JP" altLang="en-US" sz="1350" dirty="0">
                <a:solidFill>
                  <a:prstClr val="black"/>
                </a:solidFill>
                <a:latin typeface="ＭＳ ゴシック"/>
                <a:ea typeface="ＭＳ ゴシック"/>
              </a:rPr>
              <a:t>人間としての基本的な行動を遂行するために必要な要素</a:t>
            </a:r>
            <a:endParaRPr lang="ja-JP" altLang="en-US" sz="2100" dirty="0">
              <a:solidFill>
                <a:prstClr val="black"/>
              </a:solidFill>
              <a:latin typeface="ＭＳ ゴシック"/>
              <a:ea typeface="ＭＳ ゴシック"/>
            </a:endParaRPr>
          </a:p>
        </p:txBody>
      </p:sp>
      <p:sp>
        <p:nvSpPr>
          <p:cNvPr id="17" name="角丸四角形 16"/>
          <p:cNvSpPr/>
          <p:nvPr/>
        </p:nvSpPr>
        <p:spPr>
          <a:xfrm>
            <a:off x="5623958" y="5068453"/>
            <a:ext cx="2835000" cy="486000"/>
          </a:xfrm>
          <a:prstGeom prst="roundRect">
            <a:avLst/>
          </a:prstGeom>
          <a:solidFill>
            <a:schemeClr val="accent6">
              <a:lumMod val="40000"/>
              <a:lumOff val="6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1500"/>
              </a:lnSpc>
            </a:pPr>
            <a:r>
              <a:rPr kumimoji="0" lang="ja-JP" altLang="en-US" sz="1350" spc="-113" dirty="0">
                <a:solidFill>
                  <a:prstClr val="black"/>
                </a:solidFill>
                <a:latin typeface="ＭＳ ゴシック"/>
                <a:ea typeface="ＭＳ ゴシック"/>
              </a:rPr>
              <a:t>障害による学習上又は生活上の困難を改善･克服するために必要な要素</a:t>
            </a:r>
            <a:endParaRPr lang="ja-JP" altLang="en-US" sz="2100" spc="-113" dirty="0">
              <a:solidFill>
                <a:prstClr val="black"/>
              </a:solidFill>
              <a:latin typeface="ＭＳ ゴシック"/>
              <a:ea typeface="ＭＳ ゴシック"/>
            </a:endParaRPr>
          </a:p>
        </p:txBody>
      </p:sp>
      <p:sp>
        <p:nvSpPr>
          <p:cNvPr id="18" name="上矢印 17"/>
          <p:cNvSpPr/>
          <p:nvPr/>
        </p:nvSpPr>
        <p:spPr>
          <a:xfrm>
            <a:off x="3519074" y="4006525"/>
            <a:ext cx="4050000" cy="475323"/>
          </a:xfrm>
          <a:prstGeom prst="upArrow">
            <a:avLst>
              <a:gd name="adj1" fmla="val 68884"/>
              <a:gd name="adj2" fmla="val 29648"/>
            </a:avLst>
          </a:prstGeom>
          <a:solidFill>
            <a:schemeClr val="accent2">
              <a:lumMod val="60000"/>
              <a:lumOff val="4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ts val="2250"/>
              </a:lnSpc>
            </a:pPr>
            <a:r>
              <a:rPr lang="ja-JP" altLang="en-US" sz="2100" dirty="0">
                <a:solidFill>
                  <a:srgbClr val="FF0000"/>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rPr>
              <a:t>支える役割</a:t>
            </a:r>
          </a:p>
        </p:txBody>
      </p:sp>
      <p:sp>
        <p:nvSpPr>
          <p:cNvPr id="7" name="テキスト ボックス 6">
            <a:extLst>
              <a:ext uri="{FF2B5EF4-FFF2-40B4-BE49-F238E27FC236}">
                <a16:creationId xmlns:a16="http://schemas.microsoft.com/office/drawing/2014/main" id="{05709814-C397-B9BD-A8DD-2641439F7D24}"/>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３　自立活動の目標</a:t>
            </a:r>
            <a:endParaRPr lang="ja-JP" altLang="en-US" sz="3600" dirty="0">
              <a:latin typeface="HGｺﾞｼｯｸE" panose="020B0909000000000000" pitchFamily="49" charset="-128"/>
              <a:ea typeface="HGｺﾞｼｯｸE" panose="020B0909000000000000" pitchFamily="49" charset="-128"/>
            </a:endParaRPr>
          </a:p>
        </p:txBody>
      </p:sp>
      <p:sp>
        <p:nvSpPr>
          <p:cNvPr id="20" name="テキスト ボックス 19">
            <a:extLst>
              <a:ext uri="{FF2B5EF4-FFF2-40B4-BE49-F238E27FC236}">
                <a16:creationId xmlns:a16="http://schemas.microsoft.com/office/drawing/2014/main" id="{8496A4FA-E2A3-530E-4C11-0CC364F33A15}"/>
              </a:ext>
            </a:extLst>
          </p:cNvPr>
          <p:cNvSpPr txBox="1"/>
          <p:nvPr/>
        </p:nvSpPr>
        <p:spPr>
          <a:xfrm>
            <a:off x="250137" y="3619500"/>
            <a:ext cx="2345039" cy="1350000"/>
          </a:xfrm>
          <a:prstGeom prst="rect">
            <a:avLst/>
          </a:prstGeom>
          <a:noFill/>
          <a:ln w="9525">
            <a:noFill/>
          </a:ln>
        </p:spPr>
        <p:txBody>
          <a:bodyPr wrap="square" rtlCol="0" anchor="ctr" anchorCtr="0">
            <a:noAutofit/>
          </a:bodyPr>
          <a:lstStyle/>
          <a:p>
            <a:pPr algn="just" defTabSz="342900">
              <a:lnSpc>
                <a:spcPct val="130000"/>
              </a:lnSpc>
            </a:pPr>
            <a:r>
              <a:rPr kumimoji="0" lang="ja-JP" altLang="en-US" sz="1600" spc="-100" dirty="0">
                <a:solidFill>
                  <a:prstClr val="black"/>
                </a:solidFill>
                <a:latin typeface="HG丸ｺﾞｼｯｸM-PRO" panose="020F0600000000000000" pitchFamily="50" charset="-128"/>
                <a:ea typeface="HG丸ｺﾞｼｯｸM-PRO" panose="020F0600000000000000" pitchFamily="50" charset="-128"/>
              </a:rPr>
              <a:t>自立活動で基盤を</a:t>
            </a:r>
            <a:endParaRPr kumimoji="0" lang="en-US" altLang="ja-JP" sz="1600" spc="-100" dirty="0">
              <a:solidFill>
                <a:prstClr val="black"/>
              </a:solidFill>
              <a:latin typeface="HG丸ｺﾞｼｯｸM-PRO" panose="020F0600000000000000" pitchFamily="50" charset="-128"/>
              <a:ea typeface="HG丸ｺﾞｼｯｸM-PRO" panose="020F0600000000000000" pitchFamily="50" charset="-128"/>
            </a:endParaRPr>
          </a:p>
          <a:p>
            <a:pPr algn="just" defTabSz="342900">
              <a:lnSpc>
                <a:spcPct val="130000"/>
              </a:lnSpc>
            </a:pPr>
            <a:r>
              <a:rPr kumimoji="0" lang="ja-JP" altLang="en-US" sz="1600" spc="-100" dirty="0" smtClean="0">
                <a:solidFill>
                  <a:prstClr val="black"/>
                </a:solidFill>
                <a:latin typeface="HG丸ｺﾞｼｯｸM-PRO" panose="020F0600000000000000" pitchFamily="50" charset="-128"/>
                <a:ea typeface="HG丸ｺﾞｼｯｸM-PRO" panose="020F0600000000000000" pitchFamily="50" charset="-128"/>
              </a:rPr>
              <a:t>培わない</a:t>
            </a:r>
            <a:r>
              <a:rPr kumimoji="0" lang="ja-JP" altLang="en-US" sz="1600" spc="-100" dirty="0">
                <a:solidFill>
                  <a:prstClr val="black"/>
                </a:solidFill>
                <a:latin typeface="HG丸ｺﾞｼｯｸM-PRO" panose="020F0600000000000000" pitchFamily="50" charset="-128"/>
                <a:ea typeface="HG丸ｺﾞｼｯｸM-PRO" panose="020F0600000000000000" pitchFamily="50" charset="-128"/>
              </a:rPr>
              <a:t>と</a:t>
            </a:r>
            <a:r>
              <a:rPr kumimoji="0" lang="ja-JP" altLang="en-US" sz="1600" spc="-100" dirty="0" smtClean="0">
                <a:solidFill>
                  <a:prstClr val="black"/>
                </a:solidFill>
                <a:latin typeface="HG丸ｺﾞｼｯｸM-PRO" panose="020F0600000000000000" pitchFamily="50" charset="-128"/>
                <a:ea typeface="HG丸ｺﾞｼｯｸM-PRO" panose="020F0600000000000000" pitchFamily="50" charset="-128"/>
              </a:rPr>
              <a:t>、各教科等の</a:t>
            </a:r>
            <a:endParaRPr kumimoji="0" lang="en-US" altLang="ja-JP" sz="1600" spc="-100" dirty="0" smtClean="0">
              <a:solidFill>
                <a:prstClr val="black"/>
              </a:solidFill>
              <a:latin typeface="HG丸ｺﾞｼｯｸM-PRO" panose="020F0600000000000000" pitchFamily="50" charset="-128"/>
              <a:ea typeface="HG丸ｺﾞｼｯｸM-PRO" panose="020F0600000000000000" pitchFamily="50" charset="-128"/>
            </a:endParaRPr>
          </a:p>
          <a:p>
            <a:pPr algn="just" defTabSz="342900">
              <a:lnSpc>
                <a:spcPct val="130000"/>
              </a:lnSpc>
            </a:pPr>
            <a:r>
              <a:rPr kumimoji="0" lang="ja-JP" altLang="en-US" sz="1600" spc="-100" dirty="0" smtClean="0">
                <a:solidFill>
                  <a:prstClr val="black"/>
                </a:solidFill>
                <a:latin typeface="HG丸ｺﾞｼｯｸM-PRO" panose="020F0600000000000000" pitchFamily="50" charset="-128"/>
                <a:ea typeface="HG丸ｺﾞｼｯｸM-PRO" panose="020F0600000000000000" pitchFamily="50" charset="-128"/>
              </a:rPr>
              <a:t>資質・能力が</a:t>
            </a:r>
            <a:endParaRPr kumimoji="0" lang="en-US" altLang="ja-JP" sz="1600" spc="-100" dirty="0">
              <a:solidFill>
                <a:prstClr val="black"/>
              </a:solidFill>
              <a:latin typeface="HG丸ｺﾞｼｯｸM-PRO" panose="020F0600000000000000" pitchFamily="50" charset="-128"/>
              <a:ea typeface="HG丸ｺﾞｼｯｸM-PRO" panose="020F0600000000000000" pitchFamily="50" charset="-128"/>
            </a:endParaRPr>
          </a:p>
          <a:p>
            <a:pPr algn="just" defTabSz="342900">
              <a:lnSpc>
                <a:spcPct val="130000"/>
              </a:lnSpc>
            </a:pPr>
            <a:r>
              <a:rPr kumimoji="0" lang="ja-JP" altLang="en-US" sz="1600" spc="-100" dirty="0">
                <a:solidFill>
                  <a:prstClr val="black"/>
                </a:solidFill>
                <a:latin typeface="HG丸ｺﾞｼｯｸM-PRO" panose="020F0600000000000000" pitchFamily="50" charset="-128"/>
                <a:ea typeface="HG丸ｺﾞｼｯｸM-PRO" panose="020F0600000000000000" pitchFamily="50" charset="-128"/>
              </a:rPr>
              <a:t>積み上がらない</a:t>
            </a:r>
            <a:endParaRPr lang="ja-JP" altLang="en-US" sz="1600" spc="-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4205799"/>
      </p:ext>
    </p:extLst>
  </p:cSld>
  <p:clrMapOvr>
    <a:masterClrMapping/>
  </p:clrMapOvr>
  <mc:AlternateContent xmlns:mc="http://schemas.openxmlformats.org/markup-compatibility/2006" xmlns:p14="http://schemas.microsoft.com/office/powerpoint/2010/main">
    <mc:Choice Requires="p14">
      <p:transition spd="slow" p14:dur="2000" advTm="72657"/>
    </mc:Choice>
    <mc:Fallback xmlns="">
      <p:transition spd="slow" advTm="7265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22000" y="935080"/>
            <a:ext cx="5286388" cy="630454"/>
          </a:xfrm>
        </p:spPr>
        <p:txBody>
          <a:bodyPr>
            <a:noAutofit/>
          </a:bodyPr>
          <a:lstStyle/>
          <a:p>
            <a:pPr algn="just">
              <a:lnSpc>
                <a:spcPct val="100000"/>
              </a:lnSpc>
              <a:spcBef>
                <a:spcPts val="0"/>
              </a:spcBef>
              <a:buNone/>
            </a:pPr>
            <a:r>
              <a:rPr lang="ja-JP" altLang="en-US" sz="2400" dirty="0">
                <a:latin typeface="ＭＳ ゴシック" panose="020B0609070205080204" pitchFamily="49" charset="-128"/>
                <a:ea typeface="ＭＳ ゴシック" panose="020B0609070205080204" pitchFamily="49" charset="-128"/>
              </a:rPr>
              <a:t>自立活動の内容</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６区分</a:t>
            </a:r>
            <a:r>
              <a:rPr lang="en-US" altLang="ja-JP" sz="2400" dirty="0">
                <a:latin typeface="ＭＳ ゴシック" panose="020B0609070205080204" pitchFamily="49" charset="-128"/>
                <a:ea typeface="ＭＳ ゴシック" panose="020B0609070205080204" pitchFamily="49" charset="-128"/>
              </a:rPr>
              <a:t>27</a:t>
            </a:r>
            <a:r>
              <a:rPr lang="ja-JP" altLang="en-US" sz="2400" dirty="0">
                <a:latin typeface="ＭＳ ゴシック" panose="020B0609070205080204" pitchFamily="49" charset="-128"/>
                <a:ea typeface="ＭＳ ゴシック" panose="020B0609070205080204" pitchFamily="49" charset="-128"/>
              </a:rPr>
              <a:t>項目</a:t>
            </a:r>
            <a:r>
              <a:rPr lang="en-US" altLang="ja-JP" sz="2400" dirty="0">
                <a:latin typeface="ＭＳ ゴシック" panose="020B0609070205080204" pitchFamily="49" charset="-128"/>
                <a:ea typeface="ＭＳ ゴシック" panose="020B0609070205080204" pitchFamily="49" charset="-128"/>
              </a:rPr>
              <a:t>)</a:t>
            </a:r>
          </a:p>
        </p:txBody>
      </p:sp>
      <p:sp>
        <p:nvSpPr>
          <p:cNvPr id="9" name="角丸四角形 8"/>
          <p:cNvSpPr/>
          <p:nvPr/>
        </p:nvSpPr>
        <p:spPr>
          <a:xfrm>
            <a:off x="4813769" y="1433727"/>
            <a:ext cx="3890181" cy="2329185"/>
          </a:xfrm>
          <a:prstGeom prst="roundRect">
            <a:avLst>
              <a:gd name="adj" fmla="val 5768"/>
            </a:avLst>
          </a:prstGeom>
          <a:solidFill>
            <a:srgbClr val="FFCCFF"/>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r>
              <a:rPr lang="ja-JP" altLang="en-US" sz="2400" dirty="0">
                <a:solidFill>
                  <a:srgbClr val="FF0000"/>
                </a:solidFill>
                <a:latin typeface="ＭＳ ゴシック" panose="020B0609070205080204" pitchFamily="49" charset="-128"/>
                <a:ea typeface="ＭＳ ゴシック" panose="020B0609070205080204" pitchFamily="49" charset="-128"/>
              </a:rPr>
              <a:t>１　健康の保持</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pPr algn="just" defTabSz="342900"/>
            <a:r>
              <a:rPr lang="ja-JP" altLang="en-US" sz="2400" dirty="0">
                <a:solidFill>
                  <a:srgbClr val="FF0000"/>
                </a:solidFill>
                <a:latin typeface="ＭＳ ゴシック" panose="020B0609070205080204" pitchFamily="49" charset="-128"/>
                <a:ea typeface="ＭＳ ゴシック" panose="020B0609070205080204" pitchFamily="49" charset="-128"/>
              </a:rPr>
              <a:t>２　心理的な安定</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pPr algn="just" defTabSz="342900"/>
            <a:r>
              <a:rPr lang="ja-JP" altLang="en-US" sz="2400" dirty="0">
                <a:solidFill>
                  <a:srgbClr val="FF0000"/>
                </a:solidFill>
                <a:latin typeface="ＭＳ ゴシック" panose="020B0609070205080204" pitchFamily="49" charset="-128"/>
                <a:ea typeface="ＭＳ ゴシック" panose="020B0609070205080204" pitchFamily="49" charset="-128"/>
              </a:rPr>
              <a:t>３　人間関係の形成</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pPr algn="just" defTabSz="342900"/>
            <a:r>
              <a:rPr lang="ja-JP" altLang="en-US" sz="2400" dirty="0">
                <a:solidFill>
                  <a:srgbClr val="FF0000"/>
                </a:solidFill>
                <a:latin typeface="ＭＳ ゴシック" panose="020B0609070205080204" pitchFamily="49" charset="-128"/>
                <a:ea typeface="ＭＳ ゴシック" panose="020B0609070205080204" pitchFamily="49" charset="-128"/>
              </a:rPr>
              <a:t>４　環境の把握</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pPr algn="just" defTabSz="342900"/>
            <a:r>
              <a:rPr lang="ja-JP" altLang="en-US" sz="2400" dirty="0">
                <a:solidFill>
                  <a:srgbClr val="FF0000"/>
                </a:solidFill>
                <a:latin typeface="ＭＳ ゴシック" panose="020B0609070205080204" pitchFamily="49" charset="-128"/>
                <a:ea typeface="ＭＳ ゴシック" panose="020B0609070205080204" pitchFamily="49" charset="-128"/>
              </a:rPr>
              <a:t>５　身体の動き</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pPr algn="just" defTabSz="342900"/>
            <a:r>
              <a:rPr lang="ja-JP" altLang="en-US" sz="2400" dirty="0">
                <a:solidFill>
                  <a:srgbClr val="FF0000"/>
                </a:solidFill>
                <a:latin typeface="ＭＳ ゴシック" panose="020B0609070205080204" pitchFamily="49" charset="-128"/>
                <a:ea typeface="ＭＳ ゴシック" panose="020B0609070205080204" pitchFamily="49" charset="-128"/>
              </a:rPr>
              <a:t>６　コミュニケーション</a:t>
            </a:r>
          </a:p>
        </p:txBody>
      </p:sp>
      <p:sp>
        <p:nvSpPr>
          <p:cNvPr id="6" name="正方形/長方形 5"/>
          <p:cNvSpPr/>
          <p:nvPr/>
        </p:nvSpPr>
        <p:spPr>
          <a:xfrm>
            <a:off x="597874" y="1432248"/>
            <a:ext cx="3674752" cy="1161000"/>
          </a:xfrm>
          <a:prstGeom prst="rect">
            <a:avLst/>
          </a:prstGeom>
          <a:solidFill>
            <a:schemeClr val="accent4">
              <a:lumMod val="20000"/>
              <a:lumOff val="80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r>
              <a:rPr kumimoji="0" lang="ja-JP" altLang="en-US" sz="2100" dirty="0">
                <a:solidFill>
                  <a:prstClr val="black"/>
                </a:solidFill>
                <a:latin typeface="ＭＳ ゴシック"/>
                <a:ea typeface="ＭＳ ゴシック"/>
              </a:rPr>
              <a:t>　人間としての基本的な行動を遂行するために必要な要素</a:t>
            </a:r>
            <a:endParaRPr lang="ja-JP" altLang="en-US" sz="2100" dirty="0">
              <a:solidFill>
                <a:prstClr val="black"/>
              </a:solidFill>
              <a:latin typeface="ＭＳ ゴシック"/>
              <a:ea typeface="ＭＳ ゴシック"/>
            </a:endParaRPr>
          </a:p>
        </p:txBody>
      </p:sp>
      <p:sp>
        <p:nvSpPr>
          <p:cNvPr id="10" name="正方形/長方形 9"/>
          <p:cNvSpPr/>
          <p:nvPr/>
        </p:nvSpPr>
        <p:spPr>
          <a:xfrm>
            <a:off x="597873" y="2593247"/>
            <a:ext cx="3674752" cy="1156165"/>
          </a:xfrm>
          <a:prstGeom prst="rect">
            <a:avLst/>
          </a:prstGeom>
          <a:solidFill>
            <a:schemeClr val="accent6">
              <a:lumMod val="20000"/>
              <a:lumOff val="80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r>
              <a:rPr kumimoji="0" lang="ja-JP" altLang="en-US" sz="2100" dirty="0">
                <a:solidFill>
                  <a:prstClr val="black"/>
                </a:solidFill>
                <a:latin typeface="ＭＳ ゴシック"/>
                <a:ea typeface="ＭＳ ゴシック"/>
              </a:rPr>
              <a:t>　障がいによる学習上又は生活上の困難を改善・克服するために必要な要素</a:t>
            </a:r>
          </a:p>
        </p:txBody>
      </p:sp>
      <p:sp>
        <p:nvSpPr>
          <p:cNvPr id="8" name="四角形: 角を丸くする 7"/>
          <p:cNvSpPr/>
          <p:nvPr/>
        </p:nvSpPr>
        <p:spPr>
          <a:xfrm>
            <a:off x="593258" y="5371144"/>
            <a:ext cx="8110692" cy="829267"/>
          </a:xfrm>
          <a:prstGeom prst="roundRect">
            <a:avLst/>
          </a:prstGeom>
          <a:solidFill>
            <a:schemeClr val="accent1">
              <a:lumMod val="40000"/>
              <a:lumOff val="60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ja-JP" altLang="en-US" sz="2400" dirty="0">
                <a:solidFill>
                  <a:prstClr val="black"/>
                </a:solidFill>
                <a:latin typeface="HGｺﾞｼｯｸE"/>
                <a:ea typeface="HGｺﾞｼｯｸE"/>
              </a:rPr>
              <a:t>自立活動の内容から必要な項目を選定し</a:t>
            </a:r>
            <a:r>
              <a:rPr kumimoji="0" lang="ja-JP" altLang="en-US" sz="2400" dirty="0" smtClean="0">
                <a:solidFill>
                  <a:prstClr val="black"/>
                </a:solidFill>
                <a:latin typeface="HGｺﾞｼｯｸE"/>
                <a:ea typeface="HGｺﾞｼｯｸE"/>
              </a:rPr>
              <a:t>、関連付けて</a:t>
            </a:r>
            <a:endParaRPr kumimoji="0" lang="en-US" altLang="ja-JP" sz="2400" dirty="0">
              <a:solidFill>
                <a:prstClr val="black"/>
              </a:solidFill>
              <a:latin typeface="HGｺﾞｼｯｸE"/>
              <a:ea typeface="HGｺﾞｼｯｸE"/>
            </a:endParaRPr>
          </a:p>
          <a:p>
            <a:pPr algn="ctr" defTabSz="342900"/>
            <a:r>
              <a:rPr kumimoji="0" lang="ja-JP" altLang="en-US" sz="2400" dirty="0">
                <a:solidFill>
                  <a:prstClr val="black"/>
                </a:solidFill>
                <a:latin typeface="HGｺﾞｼｯｸE"/>
                <a:ea typeface="HGｺﾞｼｯｸE"/>
              </a:rPr>
              <a:t>具体的な指導内容を設定</a:t>
            </a:r>
            <a:endParaRPr kumimoji="0" lang="en-US" altLang="ja-JP" sz="2400" dirty="0">
              <a:solidFill>
                <a:prstClr val="black"/>
              </a:solidFill>
              <a:latin typeface="HGｺﾞｼｯｸE"/>
              <a:ea typeface="HGｺﾞｼｯｸE"/>
            </a:endParaRPr>
          </a:p>
        </p:txBody>
      </p:sp>
      <p:sp>
        <p:nvSpPr>
          <p:cNvPr id="12" name="右矢印 11"/>
          <p:cNvSpPr/>
          <p:nvPr/>
        </p:nvSpPr>
        <p:spPr>
          <a:xfrm rot="5400000">
            <a:off x="4394013" y="4684098"/>
            <a:ext cx="177987" cy="970039"/>
          </a:xfrm>
          <a:prstGeom prst="rightArrow">
            <a:avLst>
              <a:gd name="adj1" fmla="val 50000"/>
              <a:gd name="adj2" fmla="val 100000"/>
            </a:avLst>
          </a:prstGeom>
          <a:solidFill>
            <a:schemeClr val="accent1">
              <a:lumMod val="40000"/>
              <a:lumOff val="60000"/>
            </a:schemeClr>
          </a:solidFill>
          <a:ln w="254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2" name="テキスト ボックス 1">
            <a:extLst>
              <a:ext uri="{FF2B5EF4-FFF2-40B4-BE49-F238E27FC236}">
                <a16:creationId xmlns:a16="http://schemas.microsoft.com/office/drawing/2014/main" id="{855C24E9-04C4-420F-919C-475281C6756A}"/>
              </a:ext>
            </a:extLst>
          </p:cNvPr>
          <p:cNvSpPr txBox="1"/>
          <p:nvPr/>
        </p:nvSpPr>
        <p:spPr>
          <a:xfrm>
            <a:off x="593258" y="3892564"/>
            <a:ext cx="8110693" cy="1087329"/>
          </a:xfrm>
          <a:prstGeom prst="rect">
            <a:avLst/>
          </a:prstGeom>
          <a:solidFill>
            <a:schemeClr val="bg1"/>
          </a:solidFill>
          <a:ln w="25400">
            <a:solidFill>
              <a:schemeClr val="bg1">
                <a:lumMod val="50000"/>
              </a:schemeClr>
            </a:solidFill>
          </a:ln>
        </p:spPr>
        <p:txBody>
          <a:bodyPr wrap="square" rtlCol="0" anchor="ctr" anchorCtr="0">
            <a:noAutofit/>
          </a:bodyPr>
          <a:lstStyle/>
          <a:p>
            <a:pPr marL="252000" lvl="1" indent="-457200" algn="just" defTabSz="342900">
              <a:lnSpc>
                <a:spcPct val="110000"/>
              </a:lnSpc>
              <a:buClr>
                <a:srgbClr val="A5A5A5"/>
              </a:buClr>
            </a:pPr>
            <a:r>
              <a:rPr kumimoji="0" lang="ja-JP" altLang="en-US" dirty="0">
                <a:solidFill>
                  <a:prstClr val="black"/>
                </a:solidFill>
                <a:latin typeface="HG丸ｺﾞｼｯｸM-PRO" panose="020F0600000000000000" pitchFamily="50" charset="-128"/>
                <a:ea typeface="HG丸ｺﾞｼｯｸM-PRO" panose="020F0600000000000000" pitchFamily="50" charset="-128"/>
              </a:rPr>
              <a:t>○　個々の児童生徒の障がいの状態や発達の程度等に応じて</a:t>
            </a:r>
            <a:r>
              <a:rPr kumimoji="0" lang="ja-JP" altLang="en-US" b="1" u="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選定</a:t>
            </a:r>
            <a:r>
              <a:rPr kumimoji="0" lang="ja-JP" altLang="en-US" dirty="0">
                <a:solidFill>
                  <a:prstClr val="black"/>
                </a:solidFill>
                <a:latin typeface="HG丸ｺﾞｼｯｸM-PRO" panose="020F0600000000000000" pitchFamily="50" charset="-128"/>
                <a:ea typeface="HG丸ｺﾞｼｯｸM-PRO" panose="020F0600000000000000" pitchFamily="50" charset="-128"/>
              </a:rPr>
              <a:t>されるもの</a:t>
            </a:r>
            <a:endParaRPr kumimoji="0" lang="en-US" altLang="ja-JP" dirty="0">
              <a:solidFill>
                <a:prstClr val="black"/>
              </a:solidFill>
              <a:latin typeface="HG丸ｺﾞｼｯｸM-PRO" panose="020F0600000000000000" pitchFamily="50" charset="-128"/>
              <a:ea typeface="HG丸ｺﾞｼｯｸM-PRO" panose="020F0600000000000000" pitchFamily="50" charset="-128"/>
            </a:endParaRPr>
          </a:p>
          <a:p>
            <a:pPr marL="252000" lvl="1" indent="-457200" algn="just" defTabSz="342900">
              <a:lnSpc>
                <a:spcPct val="110000"/>
              </a:lnSpc>
              <a:buClr>
                <a:srgbClr val="A5A5A5"/>
              </a:buClr>
            </a:pPr>
            <a:r>
              <a:rPr kumimoji="0" lang="ja-JP" altLang="en-US" dirty="0">
                <a:solidFill>
                  <a:prstClr val="black"/>
                </a:solidFill>
                <a:latin typeface="HG丸ｺﾞｼｯｸM-PRO" panose="020F0600000000000000" pitchFamily="50" charset="-128"/>
                <a:ea typeface="HG丸ｺﾞｼｯｸM-PRO" panose="020F0600000000000000" pitchFamily="50" charset="-128"/>
              </a:rPr>
              <a:t>○　自立活動の内容は、個々の児童生徒に設定される</a:t>
            </a:r>
            <a:r>
              <a:rPr kumimoji="0" lang="ja-JP" altLang="en-US" b="1" u="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具体的な「指導内容」の要素</a:t>
            </a:r>
            <a:endParaRPr kumimoji="0" lang="en-US" altLang="ja-JP" b="1" u="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E4512826-AF3E-4B3E-ACC3-3E7E69A0877A}"/>
              </a:ext>
            </a:extLst>
          </p:cNvPr>
          <p:cNvSpPr/>
          <p:nvPr/>
        </p:nvSpPr>
        <p:spPr>
          <a:xfrm>
            <a:off x="-206049" y="6276888"/>
            <a:ext cx="8910000" cy="270000"/>
          </a:xfrm>
          <a:prstGeom prst="rect">
            <a:avLst/>
          </a:prstGeom>
        </p:spPr>
        <p:txBody>
          <a:bodyPr wrap="square" anchor="ctr" anchorCtr="0">
            <a:noAutofit/>
          </a:bodyPr>
          <a:lstStyle/>
          <a:p>
            <a:pPr algn="r" defTabSz="342900"/>
            <a:r>
              <a:rPr kumimoji="0" lang="ja-JP" altLang="en-US" sz="1350" dirty="0">
                <a:solidFill>
                  <a:prstClr val="black"/>
                </a:solidFill>
                <a:latin typeface="ＭＳ ゴシック" panose="020B0609070205080204" pitchFamily="49" charset="-128"/>
                <a:ea typeface="ＭＳ ゴシック" panose="020B0609070205080204" pitchFamily="49" charset="-128"/>
              </a:rPr>
              <a:t>「特別支援学校教育要領、学習指導要領解説 自立活動編」（文部科学省）　　</a:t>
            </a:r>
          </a:p>
        </p:txBody>
      </p:sp>
      <p:sp>
        <p:nvSpPr>
          <p:cNvPr id="4" name="二等辺三角形 3">
            <a:extLst>
              <a:ext uri="{FF2B5EF4-FFF2-40B4-BE49-F238E27FC236}">
                <a16:creationId xmlns:a16="http://schemas.microsoft.com/office/drawing/2014/main" id="{76777EC7-F77F-4AD3-BF67-1D9BA68AF66C}"/>
              </a:ext>
            </a:extLst>
          </p:cNvPr>
          <p:cNvSpPr/>
          <p:nvPr/>
        </p:nvSpPr>
        <p:spPr>
          <a:xfrm rot="5400000">
            <a:off x="3886407" y="2440099"/>
            <a:ext cx="1350000" cy="316439"/>
          </a:xfrm>
          <a:prstGeom prst="triangle">
            <a:avLst/>
          </a:prstGeom>
          <a:solidFill>
            <a:schemeClr val="bg1">
              <a:lumMod val="8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sp>
        <p:nvSpPr>
          <p:cNvPr id="5" name="スライド番号プレースホルダー 4"/>
          <p:cNvSpPr>
            <a:spLocks noGrp="1"/>
          </p:cNvSpPr>
          <p:nvPr>
            <p:ph type="sldNum" sz="quarter" idx="12"/>
          </p:nvPr>
        </p:nvSpPr>
        <p:spPr>
          <a:xfrm>
            <a:off x="6866574" y="6414822"/>
            <a:ext cx="2057400" cy="365125"/>
          </a:xfrm>
        </p:spPr>
        <p:txBody>
          <a:bodyPr/>
          <a:lstStyle/>
          <a:p>
            <a:pPr defTabSz="342900"/>
            <a:r>
              <a:rPr lang="ja-JP" altLang="en-US" sz="1200" dirty="0" smtClean="0">
                <a:solidFill>
                  <a:prstClr val="black">
                    <a:tint val="75000"/>
                  </a:prstClr>
                </a:solidFill>
                <a:latin typeface="ＭＳ ゴシック"/>
                <a:ea typeface="ＭＳ ゴシック"/>
              </a:rPr>
              <a:t>５</a:t>
            </a:r>
            <a:endParaRPr lang="ja-JP" altLang="en-US" sz="1200" dirty="0">
              <a:solidFill>
                <a:prstClr val="black">
                  <a:tint val="75000"/>
                </a:prstClr>
              </a:solidFill>
              <a:latin typeface="ＭＳ ゴシック"/>
              <a:ea typeface="ＭＳ ゴシック"/>
            </a:endParaRPr>
          </a:p>
        </p:txBody>
      </p:sp>
      <p:sp>
        <p:nvSpPr>
          <p:cNvPr id="7" name="テキスト ボックス 6">
            <a:extLst>
              <a:ext uri="{FF2B5EF4-FFF2-40B4-BE49-F238E27FC236}">
                <a16:creationId xmlns:a16="http://schemas.microsoft.com/office/drawing/2014/main" id="{8A537B37-5CE3-768C-674E-56BE807FBEE6}"/>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４　自立活動の内容</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00191669"/>
      </p:ext>
    </p:extLst>
  </p:cSld>
  <p:clrMapOvr>
    <a:masterClrMapping/>
  </p:clrMapOvr>
  <mc:AlternateContent xmlns:mc="http://schemas.openxmlformats.org/markup-compatibility/2006" xmlns:p14="http://schemas.microsoft.com/office/powerpoint/2010/main">
    <mc:Choice Requires="p14">
      <p:transition spd="slow" p14:dur="2000" advTm="98725"/>
    </mc:Choice>
    <mc:Fallback xmlns="">
      <p:transition spd="slow" advTm="987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17277" b="6511"/>
          <a:stretch/>
        </p:blipFill>
        <p:spPr>
          <a:xfrm>
            <a:off x="430007" y="1397091"/>
            <a:ext cx="8233260" cy="4721321"/>
          </a:xfrm>
          <a:prstGeom prst="rect">
            <a:avLst/>
          </a:prstGeom>
        </p:spPr>
      </p:pic>
      <p:sp>
        <p:nvSpPr>
          <p:cNvPr id="3" name="スライド番号プレースホルダー 2"/>
          <p:cNvSpPr>
            <a:spLocks noGrp="1"/>
          </p:cNvSpPr>
          <p:nvPr>
            <p:ph type="sldNum" sz="quarter" idx="12"/>
          </p:nvPr>
        </p:nvSpPr>
        <p:spPr>
          <a:xfrm>
            <a:off x="6844553"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rPr>
              <a:t>６</a:t>
            </a:r>
            <a:endParaRPr kumimoji="1" lang="ja-JP" altLang="en-US" sz="12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57CCA5-9344-67B5-14E8-129DEB801490}"/>
              </a:ext>
            </a:extLst>
          </p:cNvPr>
          <p:cNvSpPr txBox="1"/>
          <p:nvPr/>
        </p:nvSpPr>
        <p:spPr>
          <a:xfrm>
            <a:off x="180000" y="179999"/>
            <a:ext cx="8721953" cy="1178153"/>
          </a:xfrm>
          <a:prstGeom prst="rect">
            <a:avLst/>
          </a:prstGeom>
          <a:noFill/>
        </p:spPr>
        <p:txBody>
          <a:bodyPr wrap="square" anchor="ctr">
            <a:noAutofit/>
          </a:bodyPr>
          <a:lstStyle/>
          <a:p>
            <a:pPr marL="396000" indent="-936000"/>
            <a:r>
              <a:rPr lang="ja-JP" altLang="en-US" sz="3200" dirty="0">
                <a:latin typeface="HGｺﾞｼｯｸE" panose="020B0909000000000000" pitchFamily="49" charset="-128"/>
                <a:ea typeface="HGｺﾞｼｯｸE" panose="020B0909000000000000" pitchFamily="49" charset="-128"/>
              </a:rPr>
              <a:t>５　実態把握から具体的な指導内容を設定するまでの流れ</a:t>
            </a:r>
            <a:endParaRPr lang="ja-JP" altLang="en-US" sz="3600" dirty="0">
              <a:latin typeface="HGｺﾞｼｯｸE" panose="020B0909000000000000" pitchFamily="49" charset="-128"/>
              <a:ea typeface="HGｺﾞｼｯｸE" panose="020B0909000000000000" pitchFamily="49" charset="-128"/>
            </a:endParaRPr>
          </a:p>
        </p:txBody>
      </p:sp>
      <p:sp>
        <p:nvSpPr>
          <p:cNvPr id="8" name="テキスト ボックス 7">
            <a:extLst>
              <a:ext uri="{FF2B5EF4-FFF2-40B4-BE49-F238E27FC236}">
                <a16:creationId xmlns:a16="http://schemas.microsoft.com/office/drawing/2014/main" id="{49749CDA-518D-8D5D-8D8D-CF87B60454C0}"/>
              </a:ext>
            </a:extLst>
          </p:cNvPr>
          <p:cNvSpPr txBox="1"/>
          <p:nvPr/>
        </p:nvSpPr>
        <p:spPr>
          <a:xfrm>
            <a:off x="1930127" y="6060956"/>
            <a:ext cx="6839237" cy="467376"/>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「特別支援学校小学部・中学部学習指導要領」文部科学省（平成</a:t>
            </a:r>
            <a:r>
              <a:rPr kumimoji="1" lang="en-US" altLang="ja-JP"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a:t>
            </a:r>
          </a:p>
        </p:txBody>
      </p:sp>
    </p:spTree>
    <p:extLst>
      <p:ext uri="{BB962C8B-B14F-4D97-AF65-F5344CB8AC3E}">
        <p14:creationId xmlns:p14="http://schemas.microsoft.com/office/powerpoint/2010/main" val="1295506131"/>
      </p:ext>
    </p:extLst>
  </p:cSld>
  <p:clrMapOvr>
    <a:masterClrMapping/>
  </p:clrMapOvr>
  <mc:AlternateContent xmlns:mc="http://schemas.openxmlformats.org/markup-compatibility/2006" xmlns:p14="http://schemas.microsoft.com/office/powerpoint/2010/main">
    <mc:Choice Requires="p14">
      <p:transition spd="slow" p14:dur="2000" advTm="151604"/>
    </mc:Choice>
    <mc:Fallback xmlns="">
      <p:transition spd="slow" advTm="1516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7704D67B-7650-4D92-9222-6EF25513909A}"/>
              </a:ext>
            </a:extLst>
          </p:cNvPr>
          <p:cNvSpPr txBox="1">
            <a:spLocks noChangeArrowheads="1"/>
          </p:cNvSpPr>
          <p:nvPr/>
        </p:nvSpPr>
        <p:spPr bwMode="auto">
          <a:xfrm>
            <a:off x="1723951" y="6099929"/>
            <a:ext cx="7218343" cy="360000"/>
          </a:xfrm>
          <a:prstGeom prst="rect">
            <a:avLst/>
          </a:prstGeom>
          <a:noFill/>
          <a:ln w="9525">
            <a:noFill/>
            <a:miter lim="800000"/>
            <a:headEnd/>
            <a:tailEnd/>
          </a:ln>
        </p:spPr>
        <p:txBody>
          <a:bodyPr wrap="square" anchor="ctr" anchorCtr="0">
            <a:noAutofit/>
          </a:bodyPr>
          <a:lstStyle/>
          <a:p>
            <a:r>
              <a:rPr lang="en-US" altLang="ja-JP" sz="1400" dirty="0">
                <a:latin typeface="ＭＳ ゴシック" panose="020B0609070205080204" pitchFamily="49" charset="-128"/>
                <a:ea typeface="ＭＳ ゴシック" panose="020B0609070205080204" pitchFamily="49" charset="-128"/>
              </a:rPr>
              <a:t>NISE</a:t>
            </a:r>
            <a:r>
              <a:rPr lang="ja-JP" altLang="en-US" sz="1400" dirty="0">
                <a:latin typeface="ＭＳ ゴシック" panose="020B0609070205080204" pitchFamily="49" charset="-128"/>
                <a:ea typeface="ＭＳ ゴシック" panose="020B0609070205080204" pitchFamily="49" charset="-128"/>
              </a:rPr>
              <a:t>学びラボ「知的障害教育における自立活動の指導」国立特別支援教育総合研究所</a:t>
            </a:r>
            <a:endParaRPr lang="en-US" altLang="ja-JP" sz="14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36216DE8-AD1F-4017-8FB9-35EC15D4EDA2}"/>
              </a:ext>
            </a:extLst>
          </p:cNvPr>
          <p:cNvSpPr txBox="1"/>
          <p:nvPr/>
        </p:nvSpPr>
        <p:spPr>
          <a:xfrm>
            <a:off x="510988" y="944971"/>
            <a:ext cx="8122025" cy="2557552"/>
          </a:xfrm>
          <a:prstGeom prst="rect">
            <a:avLst/>
          </a:prstGeom>
          <a:noFill/>
        </p:spPr>
        <p:txBody>
          <a:bodyPr wrap="square" anchor="ctr" anchorCtr="0">
            <a:noAutofit/>
          </a:bodyPr>
          <a:lstStyle/>
          <a:p>
            <a:pPr algn="just"/>
            <a:r>
              <a:rPr lang="ja-JP" altLang="en-US" sz="2800" dirty="0">
                <a:solidFill>
                  <a:srgbClr val="3333CC"/>
                </a:solidFill>
                <a:latin typeface="+mj-ea"/>
                <a:ea typeface="+mj-ea"/>
              </a:rPr>
              <a:t>○　知的障がいに随伴するもの</a:t>
            </a:r>
            <a:endParaRPr lang="en-US" altLang="ja-JP" sz="2800" dirty="0">
              <a:solidFill>
                <a:srgbClr val="3333CC"/>
              </a:solidFill>
              <a:latin typeface="+mj-ea"/>
              <a:ea typeface="+mj-ea"/>
            </a:endParaRPr>
          </a:p>
          <a:p>
            <a:pPr marL="324000" indent="-457200" algn="just"/>
            <a:r>
              <a:rPr lang="ja-JP" altLang="en-US" sz="2400" dirty="0">
                <a:latin typeface="+mj-ea"/>
                <a:ea typeface="+mj-ea"/>
              </a:rPr>
              <a:t>　　全般的な知的発達の程度や適応行動の状態に比較して、言語、運動、動作、情緒、行動等の特定の分野に、</a:t>
            </a:r>
            <a:r>
              <a:rPr lang="ja-JP" altLang="en-US" sz="2400" dirty="0">
                <a:solidFill>
                  <a:srgbClr val="FF0000"/>
                </a:solidFill>
                <a:latin typeface="+mj-ea"/>
                <a:ea typeface="+mj-ea"/>
              </a:rPr>
              <a:t>顕著な発達の遅れや特に配慮を必要とする様々な状態が知的障がいに随伴して見られる。</a:t>
            </a:r>
            <a:r>
              <a:rPr lang="ja-JP" altLang="en-US" sz="2400" dirty="0">
                <a:solidFill>
                  <a:srgbClr val="FF0000"/>
                </a:solidFill>
                <a:latin typeface="HGｺﾞｼｯｸE" panose="020B0909000000000000" pitchFamily="49" charset="-128"/>
                <a:ea typeface="HGｺﾞｼｯｸE" panose="020B0909000000000000" pitchFamily="49" charset="-128"/>
              </a:rPr>
              <a:t>　</a:t>
            </a:r>
            <a:r>
              <a:rPr lang="ja-JP" altLang="en-US" sz="2400" dirty="0">
                <a:latin typeface="HGｺﾞｼｯｸE" panose="020B0909000000000000" pitchFamily="49" charset="-128"/>
                <a:ea typeface="HGｺﾞｼｯｸE" panose="020B0909000000000000" pitchFamily="49" charset="-128"/>
              </a:rPr>
              <a:t>　</a:t>
            </a:r>
            <a:endParaRPr lang="en-US" altLang="ja-JP" sz="2400" dirty="0">
              <a:latin typeface="HGｺﾞｼｯｸE" panose="020B0909000000000000" pitchFamily="49" charset="-128"/>
              <a:ea typeface="HGｺﾞｼｯｸE" panose="020B0909000000000000" pitchFamily="49" charset="-128"/>
            </a:endParaRPr>
          </a:p>
        </p:txBody>
      </p:sp>
      <p:sp>
        <p:nvSpPr>
          <p:cNvPr id="5" name="角丸四角形 4"/>
          <p:cNvSpPr/>
          <p:nvPr/>
        </p:nvSpPr>
        <p:spPr>
          <a:xfrm>
            <a:off x="510989" y="3425407"/>
            <a:ext cx="8122024" cy="2487622"/>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＜知的</a:t>
            </a:r>
            <a:r>
              <a:rPr kumimoji="1" lang="ja-JP" altLang="en-US" sz="2400" dirty="0" err="1">
                <a:solidFill>
                  <a:schemeClr val="tx1"/>
                </a:solidFill>
                <a:latin typeface="+mj-ea"/>
                <a:ea typeface="+mj-ea"/>
              </a:rPr>
              <a:t>障がいに</a:t>
            </a:r>
            <a:r>
              <a:rPr kumimoji="1" lang="ja-JP" altLang="en-US" sz="2400" dirty="0">
                <a:solidFill>
                  <a:schemeClr val="tx1"/>
                </a:solidFill>
                <a:latin typeface="+mj-ea"/>
                <a:ea typeface="+mj-ea"/>
              </a:rPr>
              <a:t>随伴するものの例＞</a:t>
            </a:r>
            <a:endParaRPr kumimoji="1" lang="en-US" altLang="ja-JP" sz="2400" dirty="0">
              <a:solidFill>
                <a:schemeClr val="tx1"/>
              </a:solidFill>
              <a:latin typeface="+mj-ea"/>
              <a:ea typeface="+mj-ea"/>
            </a:endParaRPr>
          </a:p>
          <a:p>
            <a:pPr>
              <a:lnSpc>
                <a:spcPct val="120000"/>
              </a:lnSpc>
            </a:pPr>
            <a:r>
              <a:rPr lang="ja-JP" altLang="en-US" sz="2000" dirty="0">
                <a:solidFill>
                  <a:schemeClr val="tx1"/>
                </a:solidFill>
                <a:latin typeface="+mj-ea"/>
                <a:ea typeface="+mj-ea"/>
              </a:rPr>
              <a:t>　</a:t>
            </a:r>
            <a:r>
              <a:rPr lang="ja-JP" altLang="en-US" sz="2000" dirty="0">
                <a:solidFill>
                  <a:schemeClr val="tx1"/>
                </a:solidFill>
                <a:latin typeface="HG丸ｺﾞｼｯｸM-PRO" panose="020F0600000000000000" pitchFamily="50" charset="-128"/>
                <a:ea typeface="HG丸ｺﾞｼｯｸM-PRO" panose="020F0600000000000000" pitchFamily="50" charset="-128"/>
              </a:rPr>
              <a:t>・言語理解の程度に比較して、表出言語が極めて少ない。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504000" indent="-648000" algn="just">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・全体的な身体機能の発達の程度に比較して、特に平衡感覚が未熟である。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ct val="120000"/>
              </a:lnSpc>
            </a:pP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・心理状態が不安定になり、パニックになりやすい。</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・極めて動きが多く、注意集中が困難である。など</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884894" y="6419997"/>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７</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8A01358C-D25B-A523-381D-89F9BE3FAD1D}"/>
              </a:ext>
            </a:extLst>
          </p:cNvPr>
          <p:cNvSpPr txBox="1"/>
          <p:nvPr/>
        </p:nvSpPr>
        <p:spPr>
          <a:xfrm>
            <a:off x="180000" y="180000"/>
            <a:ext cx="9143999" cy="648000"/>
          </a:xfrm>
          <a:prstGeom prst="rect">
            <a:avLst/>
          </a:prstGeom>
          <a:noFill/>
        </p:spPr>
        <p:txBody>
          <a:bodyPr wrap="square" anchor="ctr">
            <a:noAutofit/>
          </a:bodyPr>
          <a:lstStyle/>
          <a:p>
            <a:r>
              <a:rPr lang="ja-JP" altLang="en-US" sz="3200" spc="-100" dirty="0">
                <a:latin typeface="HGｺﾞｼｯｸE" panose="020B0909000000000000" pitchFamily="49" charset="-128"/>
                <a:ea typeface="HGｺﾞｼｯｸE" panose="020B0909000000000000" pitchFamily="49" charset="-128"/>
              </a:rPr>
              <a:t>６</a:t>
            </a:r>
            <a:r>
              <a:rPr lang="ja-JP" altLang="en-US" sz="2000" spc="-100" dirty="0">
                <a:latin typeface="HGｺﾞｼｯｸE" panose="020B0909000000000000" pitchFamily="49" charset="-128"/>
                <a:ea typeface="HGｺﾞｼｯｸE" panose="020B0909000000000000" pitchFamily="49" charset="-128"/>
              </a:rPr>
              <a:t>　</a:t>
            </a:r>
            <a:r>
              <a:rPr lang="ja-JP" altLang="en-US" sz="3200" spc="-200" dirty="0">
                <a:latin typeface="HGｺﾞｼｯｸE" panose="020B0909000000000000" pitchFamily="49" charset="-128"/>
                <a:ea typeface="HGｺﾞｼｯｸE" panose="020B0909000000000000" pitchFamily="49" charset="-128"/>
              </a:rPr>
              <a:t>知的障がいの</a:t>
            </a:r>
            <a:r>
              <a:rPr lang="ja-JP" altLang="en-US" sz="3200" spc="-200" dirty="0" smtClean="0">
                <a:latin typeface="HGｺﾞｼｯｸE" panose="020B0909000000000000" pitchFamily="49" charset="-128"/>
                <a:ea typeface="HGｺﾞｼｯｸE" panose="020B0909000000000000" pitchFamily="49" charset="-128"/>
              </a:rPr>
              <a:t>ある子供の</a:t>
            </a:r>
            <a:r>
              <a:rPr lang="ja-JP" altLang="en-US" sz="3200" spc="-200" dirty="0">
                <a:latin typeface="HGｺﾞｼｯｸE" panose="020B0909000000000000" pitchFamily="49" charset="-128"/>
                <a:ea typeface="HGｺﾞｼｯｸE" panose="020B0909000000000000" pitchFamily="49" charset="-128"/>
              </a:rPr>
              <a:t>自立活動の必要性</a:t>
            </a:r>
            <a:endParaRPr lang="ja-JP" altLang="en-US" sz="3600" spc="-2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231713463"/>
      </p:ext>
    </p:extLst>
  </p:cSld>
  <p:clrMapOvr>
    <a:masterClrMapping/>
  </p:clrMapOvr>
  <mc:AlternateContent xmlns:mc="http://schemas.openxmlformats.org/markup-compatibility/2006" xmlns:p14="http://schemas.microsoft.com/office/powerpoint/2010/main">
    <mc:Choice Requires="p14">
      <p:transition spd="slow" p14:dur="2000" advTm="73478"/>
    </mc:Choice>
    <mc:Fallback xmlns="">
      <p:transition spd="slow" advTm="734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10989" y="3441742"/>
            <a:ext cx="3989027" cy="2659117"/>
          </a:xfrm>
          <a:prstGeom prst="roundRect">
            <a:avLst>
              <a:gd name="adj" fmla="val 9544"/>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2400" spc="-50" dirty="0">
                <a:solidFill>
                  <a:schemeClr val="tx1"/>
                </a:solidFill>
                <a:latin typeface="+mj-ea"/>
                <a:ea typeface="+mj-ea"/>
              </a:rPr>
              <a:t>知的発達の遅れや適応行動に応じた各教科等の指導</a:t>
            </a:r>
            <a:endParaRPr lang="en-US" altLang="ja-JP" sz="2400" spc="-50" dirty="0">
              <a:solidFill>
                <a:schemeClr val="tx1"/>
              </a:solidFill>
              <a:latin typeface="+mj-ea"/>
              <a:ea typeface="+mj-ea"/>
            </a:endParaRPr>
          </a:p>
          <a:p>
            <a:endParaRPr lang="en-US" altLang="ja-JP" sz="2400" dirty="0">
              <a:solidFill>
                <a:schemeClr val="tx1"/>
              </a:solidFill>
              <a:latin typeface="+mj-ea"/>
              <a:ea typeface="+mj-ea"/>
            </a:endParaRPr>
          </a:p>
          <a:p>
            <a:r>
              <a:rPr lang="ja-JP" altLang="en-US" sz="2400" dirty="0" smtClean="0">
                <a:solidFill>
                  <a:schemeClr val="tx1"/>
                </a:solidFill>
                <a:latin typeface="+mj-ea"/>
                <a:ea typeface="+mj-ea"/>
              </a:rPr>
              <a:t>知的</a:t>
            </a:r>
            <a:r>
              <a:rPr lang="ja-JP" altLang="en-US" sz="2400" dirty="0" err="1" smtClean="0">
                <a:solidFill>
                  <a:schemeClr val="tx1"/>
                </a:solidFill>
                <a:latin typeface="+mj-ea"/>
                <a:ea typeface="+mj-ea"/>
              </a:rPr>
              <a:t>障がい</a:t>
            </a:r>
            <a:r>
              <a:rPr lang="ja-JP" altLang="en-US" sz="2400" dirty="0" smtClean="0">
                <a:solidFill>
                  <a:schemeClr val="tx1"/>
                </a:solidFill>
                <a:latin typeface="+mj-ea"/>
                <a:ea typeface="+mj-ea"/>
              </a:rPr>
              <a:t>特別支援学校の教科</a:t>
            </a:r>
            <a:r>
              <a:rPr lang="ja-JP" altLang="en-US" sz="2400" dirty="0">
                <a:solidFill>
                  <a:schemeClr val="tx1"/>
                </a:solidFill>
                <a:latin typeface="+mj-ea"/>
                <a:ea typeface="+mj-ea"/>
              </a:rPr>
              <a:t>（国語、算数等）</a:t>
            </a:r>
            <a:endParaRPr lang="en-US" altLang="ja-JP" sz="2400" dirty="0">
              <a:solidFill>
                <a:schemeClr val="tx1"/>
              </a:solidFill>
              <a:latin typeface="+mj-ea"/>
              <a:ea typeface="+mj-ea"/>
            </a:endParaRPr>
          </a:p>
        </p:txBody>
      </p:sp>
      <p:sp>
        <p:nvSpPr>
          <p:cNvPr id="3" name="下矢印 2"/>
          <p:cNvSpPr/>
          <p:nvPr/>
        </p:nvSpPr>
        <p:spPr>
          <a:xfrm>
            <a:off x="4148881" y="3082881"/>
            <a:ext cx="845846" cy="295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629265" y="3441742"/>
            <a:ext cx="4003748" cy="2659117"/>
          </a:xfrm>
          <a:prstGeom prst="roundRect">
            <a:avLst>
              <a:gd name="adj" fmla="val 8996"/>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FF0000"/>
                </a:solidFill>
                <a:latin typeface="+mj-ea"/>
                <a:ea typeface="+mj-ea"/>
              </a:rPr>
              <a:t>障がいの状態による困難の改善等を図るための指導</a:t>
            </a:r>
            <a:endParaRPr lang="en-US" altLang="ja-JP" sz="2400" b="1" dirty="0">
              <a:solidFill>
                <a:srgbClr val="FF0000"/>
              </a:solidFill>
              <a:latin typeface="+mj-ea"/>
              <a:ea typeface="+mj-ea"/>
            </a:endParaRPr>
          </a:p>
          <a:p>
            <a:endParaRPr lang="en-US" altLang="ja-JP" sz="2400" dirty="0">
              <a:solidFill>
                <a:srgbClr val="FF0000"/>
              </a:solidFill>
              <a:latin typeface="+mj-ea"/>
              <a:ea typeface="+mj-ea"/>
            </a:endParaRPr>
          </a:p>
          <a:p>
            <a:endParaRPr lang="en-US" altLang="ja-JP" sz="2400" dirty="0">
              <a:solidFill>
                <a:srgbClr val="FF0000"/>
              </a:solidFill>
              <a:latin typeface="+mj-ea"/>
              <a:ea typeface="+mj-ea"/>
            </a:endParaRPr>
          </a:p>
          <a:p>
            <a:endParaRPr lang="en-US" altLang="ja-JP" sz="2400" dirty="0">
              <a:solidFill>
                <a:srgbClr val="FF0000"/>
              </a:solidFill>
              <a:latin typeface="+mj-ea"/>
              <a:ea typeface="+mj-ea"/>
            </a:endParaRPr>
          </a:p>
        </p:txBody>
      </p:sp>
      <p:sp>
        <p:nvSpPr>
          <p:cNvPr id="7" name="楕円 6"/>
          <p:cNvSpPr/>
          <p:nvPr/>
        </p:nvSpPr>
        <p:spPr>
          <a:xfrm>
            <a:off x="4755191" y="4873772"/>
            <a:ext cx="3746712" cy="10223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自立活動</a:t>
            </a:r>
          </a:p>
        </p:txBody>
      </p:sp>
      <p:sp>
        <p:nvSpPr>
          <p:cNvPr id="2" name="スライド番号プレースホルダー 1"/>
          <p:cNvSpPr>
            <a:spLocks noGrp="1"/>
          </p:cNvSpPr>
          <p:nvPr>
            <p:ph type="sldNum" sz="quarter" idx="12"/>
          </p:nvPr>
        </p:nvSpPr>
        <p:spPr>
          <a:xfrm>
            <a:off x="6884894"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８</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角丸四角形 4">
            <a:extLst>
              <a:ext uri="{FF2B5EF4-FFF2-40B4-BE49-F238E27FC236}">
                <a16:creationId xmlns:a16="http://schemas.microsoft.com/office/drawing/2014/main" id="{21B2B3E1-98DE-5201-7D88-6311C60E5AF6}"/>
              </a:ext>
            </a:extLst>
          </p:cNvPr>
          <p:cNvSpPr/>
          <p:nvPr/>
        </p:nvSpPr>
        <p:spPr>
          <a:xfrm>
            <a:off x="510989" y="453611"/>
            <a:ext cx="8122024" cy="2487622"/>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＜知的</a:t>
            </a:r>
            <a:r>
              <a:rPr kumimoji="1" lang="ja-JP" altLang="en-US" sz="2400" dirty="0" err="1">
                <a:solidFill>
                  <a:schemeClr val="tx1"/>
                </a:solidFill>
                <a:latin typeface="+mj-ea"/>
                <a:ea typeface="+mj-ea"/>
              </a:rPr>
              <a:t>障がいに</a:t>
            </a:r>
            <a:r>
              <a:rPr kumimoji="1" lang="ja-JP" altLang="en-US" sz="2400" dirty="0">
                <a:solidFill>
                  <a:schemeClr val="tx1"/>
                </a:solidFill>
                <a:latin typeface="+mj-ea"/>
                <a:ea typeface="+mj-ea"/>
              </a:rPr>
              <a:t>随伴するものの例＞</a:t>
            </a:r>
            <a:endParaRPr kumimoji="1" lang="en-US" altLang="ja-JP" sz="2400" dirty="0">
              <a:solidFill>
                <a:schemeClr val="tx1"/>
              </a:solidFill>
              <a:latin typeface="+mj-ea"/>
              <a:ea typeface="+mj-ea"/>
            </a:endParaRPr>
          </a:p>
          <a:p>
            <a:pPr>
              <a:lnSpc>
                <a:spcPct val="120000"/>
              </a:lnSpc>
            </a:pPr>
            <a:r>
              <a:rPr lang="ja-JP" altLang="en-US" sz="2000" dirty="0">
                <a:solidFill>
                  <a:schemeClr val="tx1"/>
                </a:solidFill>
                <a:latin typeface="+mj-ea"/>
                <a:ea typeface="+mj-ea"/>
              </a:rPr>
              <a:t>　</a:t>
            </a:r>
            <a:r>
              <a:rPr lang="ja-JP" altLang="en-US" sz="2000" dirty="0">
                <a:solidFill>
                  <a:schemeClr val="tx1"/>
                </a:solidFill>
                <a:latin typeface="HG丸ｺﾞｼｯｸM-PRO" panose="020F0600000000000000" pitchFamily="50" charset="-128"/>
                <a:ea typeface="HG丸ｺﾞｼｯｸM-PRO" panose="020F0600000000000000" pitchFamily="50" charset="-128"/>
              </a:rPr>
              <a:t>・言語理解の程度に比較して、表出言語が極めて少ない。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504000" indent="-648000" algn="just">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・全体的な身体機能の発達の程度に比較して、特に平衡感覚が未熟である。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ct val="120000"/>
              </a:lnSpc>
            </a:pP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・心理状態が不安定になり、パニックになりやすい。</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・極めて動きが多く、注意集中が困難である。など</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Text Box 10">
            <a:extLst>
              <a:ext uri="{FF2B5EF4-FFF2-40B4-BE49-F238E27FC236}">
                <a16:creationId xmlns:a16="http://schemas.microsoft.com/office/drawing/2014/main" id="{97845AB5-2F84-1AD1-17D5-6443A130DFA8}"/>
              </a:ext>
            </a:extLst>
          </p:cNvPr>
          <p:cNvSpPr txBox="1">
            <a:spLocks noChangeArrowheads="1"/>
          </p:cNvSpPr>
          <p:nvPr/>
        </p:nvSpPr>
        <p:spPr bwMode="auto">
          <a:xfrm>
            <a:off x="1723951" y="6113376"/>
            <a:ext cx="7218343" cy="360000"/>
          </a:xfrm>
          <a:prstGeom prst="rect">
            <a:avLst/>
          </a:prstGeom>
          <a:noFill/>
          <a:ln w="9525">
            <a:noFill/>
            <a:miter lim="800000"/>
            <a:headEnd/>
            <a:tailEnd/>
          </a:ln>
        </p:spPr>
        <p:txBody>
          <a:bodyPr wrap="square" anchor="ctr" anchorCtr="0">
            <a:noAutofit/>
          </a:bodyPr>
          <a:lstStyle/>
          <a:p>
            <a:r>
              <a:rPr lang="en-US" altLang="ja-JP" sz="1400" dirty="0">
                <a:latin typeface="ＭＳ ゴシック" panose="020B0609070205080204" pitchFamily="49" charset="-128"/>
                <a:ea typeface="ＭＳ ゴシック" panose="020B0609070205080204" pitchFamily="49" charset="-128"/>
              </a:rPr>
              <a:t>NISE</a:t>
            </a:r>
            <a:r>
              <a:rPr lang="ja-JP" altLang="en-US" sz="1400" dirty="0">
                <a:latin typeface="ＭＳ ゴシック" panose="020B0609070205080204" pitchFamily="49" charset="-128"/>
                <a:ea typeface="ＭＳ ゴシック" panose="020B0609070205080204" pitchFamily="49" charset="-128"/>
              </a:rPr>
              <a:t>学びラボ「知的障害教育における自立活動の指導」国立特別支援教育総合研究所</a:t>
            </a:r>
            <a:endParaRPr lang="en-US" altLang="ja-JP"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7421647"/>
      </p:ext>
    </p:extLst>
  </p:cSld>
  <p:clrMapOvr>
    <a:masterClrMapping/>
  </p:clrMapOvr>
  <mc:AlternateContent xmlns:mc="http://schemas.openxmlformats.org/markup-compatibility/2006" xmlns:p14="http://schemas.microsoft.com/office/powerpoint/2010/main">
    <mc:Choice Requires="p14">
      <p:transition spd="slow" p14:dur="2000" advTm="59794"/>
    </mc:Choice>
    <mc:Fallback xmlns="">
      <p:transition spd="slow" advTm="597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コンテンツ プレースホルダー 4"/>
          <p:cNvGraphicFramePr>
            <a:graphicFrameLocks noGrp="1"/>
          </p:cNvGraphicFramePr>
          <p:nvPr>
            <p:ph idx="1"/>
            <p:extLst>
              <p:ext uri="{D42A27DB-BD31-4B8C-83A1-F6EECF244321}">
                <p14:modId xmlns:p14="http://schemas.microsoft.com/office/powerpoint/2010/main" val="2373651880"/>
              </p:ext>
            </p:extLst>
          </p:nvPr>
        </p:nvGraphicFramePr>
        <p:xfrm>
          <a:off x="766482" y="2011679"/>
          <a:ext cx="7611036" cy="3002773"/>
        </p:xfrm>
        <a:graphic>
          <a:graphicData uri="http://schemas.openxmlformats.org/drawingml/2006/table">
            <a:tbl>
              <a:tblPr firstRow="1" bandRow="1">
                <a:tableStyleId>{21E4AEA4-8DFA-4A89-87EB-49C32662AFE0}</a:tableStyleId>
              </a:tblPr>
              <a:tblGrid>
                <a:gridCol w="7611036">
                  <a:extLst>
                    <a:ext uri="{9D8B030D-6E8A-4147-A177-3AD203B41FA5}">
                      <a16:colId xmlns:a16="http://schemas.microsoft.com/office/drawing/2014/main" val="20000"/>
                    </a:ext>
                  </a:extLst>
                </a:gridCol>
              </a:tblGrid>
              <a:tr h="524803">
                <a:tc>
                  <a:txBody>
                    <a:bodyPr/>
                    <a:lstStyle/>
                    <a:p>
                      <a:pPr algn="ctr"/>
                      <a:r>
                        <a:rPr kumimoji="1" lang="ja-JP" altLang="en-US" sz="2000" dirty="0">
                          <a:solidFill>
                            <a:schemeClr val="tx1"/>
                          </a:solidFill>
                          <a:latin typeface="MS Gothic" panose="020B0609070205080204" pitchFamily="49" charset="-128"/>
                          <a:ea typeface="MS Gothic" panose="020B0609070205080204" pitchFamily="49" charset="-128"/>
                        </a:rPr>
                        <a:t>障がいの状態等</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477970">
                <a:tc>
                  <a:txBody>
                    <a:bodyPr/>
                    <a:lstStyle/>
                    <a:p>
                      <a:pPr marL="252000" indent="-457200" algn="just">
                        <a:lnSpc>
                          <a:spcPct val="130000"/>
                        </a:lnSpc>
                      </a:pPr>
                      <a:r>
                        <a:rPr kumimoji="1" lang="ja-JP" altLang="en-US" sz="2000" spc="0" baseline="0" dirty="0" smtClean="0">
                          <a:latin typeface="HG丸ｺﾞｼｯｸM-PRO" panose="020F0600000000000000" pitchFamily="50" charset="-128"/>
                          <a:ea typeface="HG丸ｺﾞｼｯｸM-PRO" panose="020F0600000000000000" pitchFamily="50" charset="-128"/>
                        </a:rPr>
                        <a:t>・</a:t>
                      </a:r>
                      <a:r>
                        <a:rPr kumimoji="1" lang="ja-JP" altLang="en-US" sz="2000" spc="0" baseline="0" dirty="0">
                          <a:latin typeface="HG丸ｺﾞｼｯｸM-PRO" panose="020F0600000000000000" pitchFamily="50" charset="-128"/>
                          <a:ea typeface="HG丸ｺﾞｼｯｸM-PRO" panose="020F0600000000000000" pitchFamily="50" charset="-128"/>
                        </a:rPr>
                        <a:t>学校では、特定の友達や学級担任</a:t>
                      </a:r>
                      <a:r>
                        <a:rPr kumimoji="1" lang="ja-JP" altLang="en-US" sz="2000" spc="0" baseline="0" dirty="0" smtClean="0">
                          <a:latin typeface="HG丸ｺﾞｼｯｸM-PRO" panose="020F0600000000000000" pitchFamily="50" charset="-128"/>
                          <a:ea typeface="HG丸ｺﾞｼｯｸM-PRO" panose="020F0600000000000000" pitchFamily="50" charset="-128"/>
                        </a:rPr>
                        <a:t>とコミュニケーションをとること</a:t>
                      </a:r>
                      <a:r>
                        <a:rPr kumimoji="1" lang="ja-JP" altLang="en-US" sz="2000" spc="0" baseline="0" dirty="0">
                          <a:latin typeface="HG丸ｺﾞｼｯｸM-PRO" panose="020F0600000000000000" pitchFamily="50" charset="-128"/>
                          <a:ea typeface="HG丸ｺﾞｼｯｸM-PRO" panose="020F0600000000000000" pitchFamily="50" charset="-128"/>
                        </a:rPr>
                        <a:t>が</a:t>
                      </a:r>
                      <a:r>
                        <a:rPr kumimoji="1" lang="ja-JP" altLang="en-US" sz="2200" spc="0" baseline="0" dirty="0">
                          <a:latin typeface="HG丸ｺﾞｼｯｸM-PRO" panose="020F0600000000000000" pitchFamily="50" charset="-128"/>
                          <a:ea typeface="HG丸ｺﾞｼｯｸM-PRO" panose="020F0600000000000000" pitchFamily="50" charset="-128"/>
                        </a:rPr>
                        <a:t>でき</a:t>
                      </a:r>
                      <a:r>
                        <a:rPr kumimoji="1" lang="ja-JP" altLang="en-US" sz="2000" spc="0" baseline="0" dirty="0">
                          <a:latin typeface="HG丸ｺﾞｼｯｸM-PRO" panose="020F0600000000000000" pitchFamily="50" charset="-128"/>
                          <a:ea typeface="HG丸ｺﾞｼｯｸM-PRO" panose="020F0600000000000000" pitchFamily="50" charset="-128"/>
                        </a:rPr>
                        <a:t>、</a:t>
                      </a:r>
                      <a:r>
                        <a:rPr kumimoji="1" lang="ja-JP" altLang="en-US" sz="2000" spc="0" baseline="0" dirty="0" smtClean="0">
                          <a:latin typeface="HG丸ｺﾞｼｯｸM-PRO" panose="020F0600000000000000" pitchFamily="50" charset="-128"/>
                          <a:ea typeface="HG丸ｺﾞｼｯｸM-PRO" panose="020F0600000000000000" pitchFamily="50" charset="-128"/>
                        </a:rPr>
                        <a:t>困った時は</a:t>
                      </a:r>
                      <a:r>
                        <a:rPr kumimoji="1" lang="ja-JP" altLang="en-US" sz="2000" spc="0" baseline="0" dirty="0">
                          <a:latin typeface="HG丸ｺﾞｼｯｸM-PRO" panose="020F0600000000000000" pitchFamily="50" charset="-128"/>
                          <a:ea typeface="HG丸ｺﾞｼｯｸM-PRO" panose="020F0600000000000000" pitchFamily="50" charset="-128"/>
                        </a:rPr>
                        <a:t>学級担任に相談することができる。</a:t>
                      </a:r>
                      <a:endParaRPr kumimoji="1" lang="en-US" altLang="ja-JP" sz="2000" spc="0" baseline="0" dirty="0">
                        <a:latin typeface="HG丸ｺﾞｼｯｸM-PRO" panose="020F0600000000000000" pitchFamily="50" charset="-128"/>
                        <a:ea typeface="HG丸ｺﾞｼｯｸM-PRO" panose="020F0600000000000000" pitchFamily="50" charset="-128"/>
                      </a:endParaRPr>
                    </a:p>
                    <a:p>
                      <a:pPr marL="252000" indent="-457200" algn="just">
                        <a:lnSpc>
                          <a:spcPct val="130000"/>
                        </a:lnSpc>
                      </a:pPr>
                      <a:r>
                        <a:rPr kumimoji="1" lang="ja-JP" altLang="en-US" sz="2000" spc="0" baseline="0" dirty="0">
                          <a:latin typeface="HG丸ｺﾞｼｯｸM-PRO" panose="020F0600000000000000" pitchFamily="50" charset="-128"/>
                          <a:ea typeface="HG丸ｺﾞｼｯｸM-PRO" panose="020F0600000000000000" pitchFamily="50" charset="-128"/>
                        </a:rPr>
                        <a:t>・その反面、学級担任以外</a:t>
                      </a:r>
                      <a:r>
                        <a:rPr kumimoji="1" lang="ja-JP" altLang="en-US" sz="2000" spc="0" baseline="0" dirty="0" smtClean="0">
                          <a:latin typeface="HG丸ｺﾞｼｯｸM-PRO" panose="020F0600000000000000" pitchFamily="50" charset="-128"/>
                          <a:ea typeface="HG丸ｺﾞｼｯｸM-PRO" panose="020F0600000000000000" pitchFamily="50" charset="-128"/>
                        </a:rPr>
                        <a:t>の教員に</a:t>
                      </a:r>
                      <a:r>
                        <a:rPr kumimoji="1" lang="ja-JP" altLang="en-US" sz="2000" spc="0" baseline="0" dirty="0">
                          <a:latin typeface="HG丸ｺﾞｼｯｸM-PRO" panose="020F0600000000000000" pitchFamily="50" charset="-128"/>
                          <a:ea typeface="HG丸ｺﾞｼｯｸM-PRO" panose="020F0600000000000000" pitchFamily="50" charset="-128"/>
                        </a:rPr>
                        <a:t>対しては、</a:t>
                      </a:r>
                      <a:r>
                        <a:rPr kumimoji="1" lang="ja-JP" altLang="en-US" sz="2000" spc="0" baseline="0" dirty="0" smtClean="0">
                          <a:latin typeface="HG丸ｺﾞｼｯｸM-PRO" panose="020F0600000000000000" pitchFamily="50" charset="-128"/>
                          <a:ea typeface="HG丸ｺﾞｼｯｸM-PRO" panose="020F0600000000000000" pitchFamily="50" charset="-128"/>
                        </a:rPr>
                        <a:t>困った時に</a:t>
                      </a:r>
                      <a:r>
                        <a:rPr kumimoji="1" lang="ja-JP" altLang="en-US" sz="2000" spc="0" baseline="0" dirty="0">
                          <a:latin typeface="HG丸ｺﾞｼｯｸM-PRO" panose="020F0600000000000000" pitchFamily="50" charset="-128"/>
                          <a:ea typeface="HG丸ｺﾞｼｯｸM-PRO" panose="020F0600000000000000" pitchFamily="50" charset="-128"/>
                        </a:rPr>
                        <a:t>、自分から援助を依頼することができなかったり、どのように伝えたらよいかが分からず固まってしまったりすることがある。</a:t>
                      </a:r>
                    </a:p>
                  </a:txBody>
                  <a:tcPr marR="72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6908711"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９</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81DFE078-60B3-9EB7-EBF9-113A08372031}"/>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７　知的障がいのある生徒の指導事例</a:t>
            </a:r>
            <a:endParaRPr lang="ja-JP" altLang="en-US" sz="3600" dirty="0">
              <a:latin typeface="HGｺﾞｼｯｸE" panose="020B0909000000000000" pitchFamily="49" charset="-128"/>
              <a:ea typeface="HGｺﾞｼｯｸE" panose="020B0909000000000000" pitchFamily="49" charset="-128"/>
            </a:endParaRPr>
          </a:p>
        </p:txBody>
      </p:sp>
      <p:sp>
        <p:nvSpPr>
          <p:cNvPr id="4" name="正方形/長方形 3">
            <a:extLst>
              <a:ext uri="{FF2B5EF4-FFF2-40B4-BE49-F238E27FC236}">
                <a16:creationId xmlns:a16="http://schemas.microsoft.com/office/drawing/2014/main" id="{32A20B8D-D3D6-DE5B-46FC-635C6BD80B0D}"/>
              </a:ext>
            </a:extLst>
          </p:cNvPr>
          <p:cNvSpPr/>
          <p:nvPr/>
        </p:nvSpPr>
        <p:spPr>
          <a:xfrm>
            <a:off x="766482" y="1040652"/>
            <a:ext cx="7611036" cy="707886"/>
          </a:xfrm>
          <a:prstGeom prst="rect">
            <a:avLst/>
          </a:prstGeom>
          <a:solidFill>
            <a:schemeClr val="accent1">
              <a:lumMod val="20000"/>
              <a:lumOff val="80000"/>
            </a:schemeClr>
          </a:solidFill>
        </p:spPr>
        <p:txBody>
          <a:bodyPr wrap="square">
            <a:spAutoFit/>
          </a:bodyPr>
          <a:lstStyle/>
          <a:p>
            <a:pPr defTabSz="685800"/>
            <a:r>
              <a:rPr lang="ja-JP" altLang="en-US" sz="2000" b="1" dirty="0">
                <a:solidFill>
                  <a:prstClr val="black"/>
                </a:solidFill>
                <a:latin typeface="HG丸ｺﾞｼｯｸM-PRO" panose="020F0600000000000000" pitchFamily="50" charset="-128"/>
                <a:ea typeface="HG丸ｺﾞｼｯｸM-PRO" panose="020F0600000000000000" pitchFamily="50" charset="-128"/>
              </a:rPr>
              <a:t> 高等部第１学年生徒（Ｇさん）</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pPr algn="ctr" defTabSz="685800"/>
            <a:r>
              <a:rPr lang="ja-JP" altLang="en-US" sz="2000" b="1" dirty="0">
                <a:solidFill>
                  <a:prstClr val="black"/>
                </a:solidFill>
                <a:latin typeface="HG丸ｺﾞｼｯｸM-PRO" panose="020F0600000000000000" pitchFamily="50" charset="-128"/>
                <a:ea typeface="HG丸ｺﾞｼｯｸM-PRO" panose="020F0600000000000000" pitchFamily="50" charset="-128"/>
              </a:rPr>
              <a:t> 「学校生活全般で伝える力を高める指導」　　</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84509C85-A021-3EF9-D2A0-7992BE9BBB2B}"/>
              </a:ext>
            </a:extLst>
          </p:cNvPr>
          <p:cNvSpPr/>
          <p:nvPr/>
        </p:nvSpPr>
        <p:spPr>
          <a:xfrm>
            <a:off x="1874217" y="5123704"/>
            <a:ext cx="8149242" cy="307777"/>
          </a:xfrm>
          <a:prstGeom prst="rect">
            <a:avLst/>
          </a:prstGeom>
        </p:spPr>
        <p:txBody>
          <a:bodyPr wrap="square">
            <a:spAutoFit/>
          </a:bodyPr>
          <a:lstStyle/>
          <a:p>
            <a:r>
              <a:rPr lang="ja-JP" altLang="en-US" sz="1400" dirty="0">
                <a:latin typeface="MS Gothic" panose="020B0609070205080204" pitchFamily="49" charset="-128"/>
                <a:ea typeface="MS Gothic" panose="020B0609070205080204" pitchFamily="49" charset="-128"/>
              </a:rPr>
              <a:t>令和５年度特別支援教育教育課程改善の手引（北海道教育委員会）令和５年</a:t>
            </a:r>
            <a:r>
              <a:rPr lang="en-US" altLang="ja-JP" sz="1400" dirty="0">
                <a:latin typeface="MS Gothic" panose="020B0609070205080204" pitchFamily="49" charset="-128"/>
                <a:ea typeface="MS Gothic" panose="020B0609070205080204" pitchFamily="49" charset="-128"/>
              </a:rPr>
              <a:t>12</a:t>
            </a:r>
            <a:r>
              <a:rPr lang="ja-JP" altLang="en-US" sz="1400" dirty="0">
                <a:latin typeface="MS Gothic" panose="020B0609070205080204" pitchFamily="49" charset="-128"/>
                <a:ea typeface="MS Gothic" panose="020B0609070205080204" pitchFamily="49" charset="-128"/>
              </a:rPr>
              <a:t>月</a:t>
            </a:r>
            <a:endParaRPr lang="ja-JP" altLang="en-US"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101724153"/>
      </p:ext>
    </p:extLst>
  </p:cSld>
  <p:clrMapOvr>
    <a:masterClrMapping/>
  </p:clrMapOvr>
  <mc:AlternateContent xmlns:mc="http://schemas.openxmlformats.org/markup-compatibility/2006" xmlns:p14="http://schemas.microsoft.com/office/powerpoint/2010/main">
    <mc:Choice Requires="p14">
      <p:transition spd="slow" p14:dur="2000" advTm="88458"/>
    </mc:Choice>
    <mc:Fallback xmlns="">
      <p:transition spd="slow" advTm="88458"/>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平成30年度特別支援教育基本セミナー【講義２】特別の教育課程の基本的な考え方（作成中）" id="{521ABA1D-F44C-D841-B4AA-929809D8C620}" vid="{3ED6284E-DB7C-3E44-8EBD-8A275565F234}"/>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三坂">
      <a:majorFont>
        <a:latin typeface="HGｺﾞｼｯｸE"/>
        <a:ea typeface="HGｺﾞｼｯｸE"/>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17799</TotalTime>
  <Words>1051</Words>
  <Application>Microsoft Office PowerPoint</Application>
  <PresentationFormat>画面に合わせる (4:3)</PresentationFormat>
  <Paragraphs>257</Paragraphs>
  <Slides>13</Slides>
  <Notes>13</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13</vt:i4>
      </vt:variant>
    </vt:vector>
  </HeadingPairs>
  <TitlesOfParts>
    <vt:vector size="31" baseType="lpstr">
      <vt:lpstr>HGｺﾞｼｯｸE</vt:lpstr>
      <vt:lpstr>HG丸ｺﾞｼｯｸM-PRO</vt:lpstr>
      <vt:lpstr>HG創英ﾌﾟﾚｾﾞﾝｽEB</vt:lpstr>
      <vt:lpstr>ＭＳ Ｐゴシック</vt:lpstr>
      <vt:lpstr>MS Gothic</vt:lpstr>
      <vt:lpstr>MS Gothic</vt:lpstr>
      <vt:lpstr>メイリオ</vt:lpstr>
      <vt:lpstr>游ゴシック</vt:lpstr>
      <vt:lpstr>游ゴシック Light</vt:lpstr>
      <vt:lpstr>Arial</vt:lpstr>
      <vt:lpstr>Arial Black</vt:lpstr>
      <vt:lpstr>Calibri</vt:lpstr>
      <vt:lpstr>Calibri Light</vt:lpstr>
      <vt:lpstr>Times New Roman</vt:lpstr>
      <vt:lpstr>Office テーマ</vt:lpstr>
      <vt:lpstr>デザインの設定</vt:lpstr>
      <vt:lpstr>1_Office テーマ</vt:lpstr>
      <vt:lpstr>2_Office テーマ</vt:lpstr>
      <vt:lpstr>自立活動の指導の基本 ～知的障がい～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【講義２】 特別の教育課程の 基本的な考え方</dc:title>
  <dc:creator>syouta narayama</dc:creator>
  <cp:lastModifiedBy>Windows ユーザー</cp:lastModifiedBy>
  <cp:revision>1170</cp:revision>
  <cp:lastPrinted>2021-11-02T06:15:10Z</cp:lastPrinted>
  <dcterms:created xsi:type="dcterms:W3CDTF">2018-03-21T06:55:53Z</dcterms:created>
  <dcterms:modified xsi:type="dcterms:W3CDTF">2024-06-03T03:41:41Z</dcterms:modified>
</cp:coreProperties>
</file>