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1"/>
  </p:notesMasterIdLst>
  <p:handoutMasterIdLst>
    <p:handoutMasterId r:id="rId12"/>
  </p:handoutMasterIdLst>
  <p:sldIdLst>
    <p:sldId id="256" r:id="rId3"/>
    <p:sldId id="500" r:id="rId4"/>
    <p:sldId id="509" r:id="rId5"/>
    <p:sldId id="502" r:id="rId6"/>
    <p:sldId id="513" r:id="rId7"/>
    <p:sldId id="514" r:id="rId8"/>
    <p:sldId id="515" r:id="rId9"/>
    <p:sldId id="496" r:id="rId1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8900"/>
    <a:srgbClr val="FF9B9B"/>
    <a:srgbClr val="FFFFFF"/>
    <a:srgbClr val="29C7FF"/>
    <a:srgbClr val="85DFFF"/>
    <a:srgbClr val="57D3FF"/>
    <a:srgbClr val="FF6F00"/>
    <a:srgbClr val="FD790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65426" autoAdjust="0"/>
  </p:normalViewPr>
  <p:slideViewPr>
    <p:cSldViewPr snapToGrid="0">
      <p:cViewPr varScale="1">
        <p:scale>
          <a:sx n="61" d="100"/>
          <a:sy n="61" d="100"/>
        </p:scale>
        <p:origin x="1278" y="72"/>
      </p:cViewPr>
      <p:guideLst/>
    </p:cSldViewPr>
  </p:slideViewPr>
  <p:notesTextViewPr>
    <p:cViewPr>
      <p:scale>
        <a:sx n="1" d="1"/>
        <a:sy n="1" d="1"/>
      </p:scale>
      <p:origin x="0" y="0"/>
    </p:cViewPr>
  </p:notesTextViewPr>
  <p:sorterViewPr>
    <p:cViewPr>
      <p:scale>
        <a:sx n="100" d="100"/>
        <a:sy n="100" d="100"/>
      </p:scale>
      <p:origin x="0" y="-624"/>
    </p:cViewPr>
  </p:sorterViewPr>
  <p:notesViewPr>
    <p:cSldViewPr snapToGrid="0">
      <p:cViewPr varScale="1">
        <p:scale>
          <a:sx n="72" d="100"/>
          <a:sy n="72" d="100"/>
        </p:scale>
        <p:origin x="228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C570D8-A06C-49B0-8A64-816B4CFDFBD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kumimoji="1" lang="ja-JP" altLang="en-US"/>
        </a:p>
      </dgm:t>
    </dgm:pt>
    <dgm:pt modelId="{654E64A8-95F8-4618-B0D1-E38D2682471A}">
      <dgm:prSet phldrT="[テキスト]" custT="1"/>
      <dgm:spPr/>
      <dgm:t>
        <a:bodyPr/>
        <a:lstStyle/>
        <a:p>
          <a:r>
            <a:rPr kumimoji="1" lang="ja-JP" altLang="en-US" sz="2800" dirty="0" smtClean="0">
              <a:latin typeface="HGｺﾞｼｯｸE" panose="020B0909000000000000" pitchFamily="49" charset="-128"/>
              <a:ea typeface="HGｺﾞｼｯｸE" panose="020B0909000000000000" pitchFamily="49" charset="-128"/>
            </a:rPr>
            <a:t>子供の</a:t>
          </a:r>
          <a:r>
            <a:rPr kumimoji="1" lang="ja-JP" altLang="en-US" sz="2800" dirty="0">
              <a:latin typeface="HGｺﾞｼｯｸE" panose="020B0909000000000000" pitchFamily="49" charset="-128"/>
              <a:ea typeface="HGｺﾞｼｯｸE" panose="020B0909000000000000" pitchFamily="49" charset="-128"/>
            </a:rPr>
            <a:t>よさを捉える</a:t>
          </a:r>
        </a:p>
      </dgm:t>
    </dgm:pt>
    <dgm:pt modelId="{762736CA-442E-4D43-A11B-A01C8EF97967}" type="parTrans" cxnId="{CED68703-C794-46CA-930C-BF97A0A38543}">
      <dgm:prSet/>
      <dgm:spPr/>
      <dgm:t>
        <a:bodyPr/>
        <a:lstStyle/>
        <a:p>
          <a:endParaRPr kumimoji="1" lang="ja-JP" altLang="en-US"/>
        </a:p>
      </dgm:t>
    </dgm:pt>
    <dgm:pt modelId="{1CB7CA84-4F06-47E0-80D2-7BF7371F7A00}" type="sibTrans" cxnId="{CED68703-C794-46CA-930C-BF97A0A38543}">
      <dgm:prSet/>
      <dgm:spPr/>
      <dgm:t>
        <a:bodyPr/>
        <a:lstStyle/>
        <a:p>
          <a:endParaRPr kumimoji="1" lang="ja-JP" altLang="en-US"/>
        </a:p>
      </dgm:t>
    </dgm:pt>
    <dgm:pt modelId="{A6C7720D-C063-42CD-AC40-D824852032B2}">
      <dgm:prSet phldrT="[テキスト]" custT="1"/>
      <dgm:spPr/>
      <dgm:t>
        <a:bodyPr/>
        <a:lstStyle/>
        <a:p>
          <a:r>
            <a:rPr lang="ja-JP" altLang="en-US" sz="2400" dirty="0">
              <a:latin typeface="HG丸ｺﾞｼｯｸM-PRO" panose="020F0600000000000000" pitchFamily="50" charset="-128"/>
              <a:ea typeface="HG丸ｺﾞｼｯｸM-PRO" panose="020F0600000000000000" pitchFamily="50" charset="-128"/>
              <a:cs typeface="Times New Roman" pitchFamily="18" charset="0"/>
            </a:rPr>
            <a:t>得意なこと、興味・関心の</a:t>
          </a:r>
          <a:r>
            <a:rPr lang="ja-JP" altLang="en-US" sz="2400">
              <a:latin typeface="HG丸ｺﾞｼｯｸM-PRO" panose="020F0600000000000000" pitchFamily="50" charset="-128"/>
              <a:ea typeface="HG丸ｺﾞｼｯｸM-PRO" panose="020F0600000000000000" pitchFamily="50" charset="-128"/>
              <a:cs typeface="Times New Roman" pitchFamily="18" charset="0"/>
            </a:rPr>
            <a:t>あること</a:t>
          </a:r>
          <a:endParaRPr kumimoji="1" lang="ja-JP" altLang="en-US" sz="2400" dirty="0">
            <a:latin typeface="HG丸ｺﾞｼｯｸM-PRO" panose="020F0600000000000000" pitchFamily="50" charset="-128"/>
            <a:ea typeface="HG丸ｺﾞｼｯｸM-PRO" panose="020F0600000000000000" pitchFamily="50" charset="-128"/>
          </a:endParaRPr>
        </a:p>
      </dgm:t>
    </dgm:pt>
    <dgm:pt modelId="{BCA69341-5DA3-492B-9361-67C14200C8AB}" type="parTrans" cxnId="{5D7054B6-6223-4777-9F31-67802F2B7860}">
      <dgm:prSet/>
      <dgm:spPr/>
      <dgm:t>
        <a:bodyPr/>
        <a:lstStyle/>
        <a:p>
          <a:endParaRPr kumimoji="1" lang="ja-JP" altLang="en-US"/>
        </a:p>
      </dgm:t>
    </dgm:pt>
    <dgm:pt modelId="{04A895BB-8871-4F9E-9395-E2280B8A95CB}" type="sibTrans" cxnId="{5D7054B6-6223-4777-9F31-67802F2B7860}">
      <dgm:prSet/>
      <dgm:spPr/>
      <dgm:t>
        <a:bodyPr/>
        <a:lstStyle/>
        <a:p>
          <a:endParaRPr kumimoji="1" lang="ja-JP" altLang="en-US"/>
        </a:p>
      </dgm:t>
    </dgm:pt>
    <dgm:pt modelId="{D4AF329E-4E99-4274-884A-A7CAF6507BDE}">
      <dgm:prSet phldrT="[テキスト]" custT="1"/>
      <dgm:spPr/>
      <dgm:t>
        <a:bodyPr/>
        <a:lstStyle/>
        <a:p>
          <a:r>
            <a:rPr kumimoji="1" lang="ja-JP" altLang="en-US" sz="2800" dirty="0" smtClean="0">
              <a:latin typeface="HGｺﾞｼｯｸE" panose="020B0909000000000000" pitchFamily="49" charset="-128"/>
              <a:ea typeface="HGｺﾞｼｯｸE" panose="020B0909000000000000" pitchFamily="49" charset="-128"/>
            </a:rPr>
            <a:t>子供の</a:t>
          </a:r>
          <a:r>
            <a:rPr kumimoji="1" lang="ja-JP" altLang="en-US" sz="2800" dirty="0">
              <a:latin typeface="HGｺﾞｼｯｸE" panose="020B0909000000000000" pitchFamily="49" charset="-128"/>
              <a:ea typeface="HGｺﾞｼｯｸE" panose="020B0909000000000000" pitchFamily="49" charset="-128"/>
            </a:rPr>
            <a:t>課題を捉える</a:t>
          </a:r>
        </a:p>
      </dgm:t>
    </dgm:pt>
    <dgm:pt modelId="{8BCFD2A6-EF79-4916-B3F1-470D14055D64}" type="parTrans" cxnId="{43D86ADA-28DD-4BC1-AC93-A8F69A1346B9}">
      <dgm:prSet/>
      <dgm:spPr/>
      <dgm:t>
        <a:bodyPr/>
        <a:lstStyle/>
        <a:p>
          <a:endParaRPr kumimoji="1" lang="ja-JP" altLang="en-US"/>
        </a:p>
      </dgm:t>
    </dgm:pt>
    <dgm:pt modelId="{DF31D251-28C8-46F4-96C5-3CD45FFA27AA}" type="sibTrans" cxnId="{43D86ADA-28DD-4BC1-AC93-A8F69A1346B9}">
      <dgm:prSet/>
      <dgm:spPr/>
      <dgm:t>
        <a:bodyPr/>
        <a:lstStyle/>
        <a:p>
          <a:endParaRPr kumimoji="1" lang="ja-JP" altLang="en-US"/>
        </a:p>
      </dgm:t>
    </dgm:pt>
    <dgm:pt modelId="{46A0FFAB-F984-481F-9118-1BD3F86F3A92}">
      <dgm:prSet phldrT="[テキスト]" custT="1"/>
      <dgm:spPr/>
      <dgm:t>
        <a:bodyPr/>
        <a:lstStyle/>
        <a:p>
          <a:r>
            <a:rPr lang="ja-JP" altLang="en-US" sz="2400" dirty="0">
              <a:latin typeface="HG丸ｺﾞｼｯｸM-PRO" panose="020F0600000000000000" pitchFamily="50" charset="-128"/>
              <a:ea typeface="HG丸ｺﾞｼｯｸM-PRO" panose="020F0600000000000000" pitchFamily="50" charset="-128"/>
            </a:rPr>
            <a:t>できそうなことは何か</a:t>
          </a:r>
          <a:endParaRPr kumimoji="1" lang="ja-JP" altLang="en-US" sz="2400" dirty="0">
            <a:latin typeface="HG丸ｺﾞｼｯｸM-PRO" panose="020F0600000000000000" pitchFamily="50" charset="-128"/>
            <a:ea typeface="HG丸ｺﾞｼｯｸM-PRO" panose="020F0600000000000000" pitchFamily="50" charset="-128"/>
          </a:endParaRPr>
        </a:p>
      </dgm:t>
    </dgm:pt>
    <dgm:pt modelId="{508B94FB-B69D-4891-904B-E33BBEF866CC}" type="parTrans" cxnId="{6EF3E386-D36F-40E2-949C-2DC12885607C}">
      <dgm:prSet/>
      <dgm:spPr/>
      <dgm:t>
        <a:bodyPr/>
        <a:lstStyle/>
        <a:p>
          <a:endParaRPr kumimoji="1" lang="ja-JP" altLang="en-US"/>
        </a:p>
      </dgm:t>
    </dgm:pt>
    <dgm:pt modelId="{297D544E-020A-4726-A1B4-BFA9B010E32C}" type="sibTrans" cxnId="{6EF3E386-D36F-40E2-949C-2DC12885607C}">
      <dgm:prSet/>
      <dgm:spPr/>
      <dgm:t>
        <a:bodyPr/>
        <a:lstStyle/>
        <a:p>
          <a:endParaRPr kumimoji="1" lang="ja-JP" altLang="en-US"/>
        </a:p>
      </dgm:t>
    </dgm:pt>
    <dgm:pt modelId="{9F359621-F805-400F-A38A-AAA8BBA2E988}">
      <dgm:prSet custT="1"/>
      <dgm:spPr/>
      <dgm:t>
        <a:bodyPr/>
        <a:lstStyle/>
        <a:p>
          <a:r>
            <a:rPr lang="ja-JP" altLang="en-US" sz="2400" dirty="0">
              <a:latin typeface="HG丸ｺﾞｼｯｸM-PRO" panose="020F0600000000000000" pitchFamily="50" charset="-128"/>
              <a:ea typeface="HG丸ｺﾞｼｯｸM-PRO" panose="020F0600000000000000" pitchFamily="50" charset="-128"/>
              <a:cs typeface="Times New Roman" pitchFamily="18" charset="0"/>
            </a:rPr>
            <a:t>その子らしさ、持ち味は何か</a:t>
          </a:r>
          <a:endParaRPr lang="ja-JP" altLang="en-US" sz="2400" dirty="0">
            <a:latin typeface="HG丸ｺﾞｼｯｸM-PRO" panose="020F0600000000000000" pitchFamily="50" charset="-128"/>
            <a:ea typeface="HG丸ｺﾞｼｯｸM-PRO" panose="020F0600000000000000" pitchFamily="50" charset="-128"/>
          </a:endParaRPr>
        </a:p>
      </dgm:t>
    </dgm:pt>
    <dgm:pt modelId="{764ABA84-FB35-4910-831D-556FEBE348E1}" type="parTrans" cxnId="{30420E36-9E2A-4E92-8C1A-001EA80761F0}">
      <dgm:prSet/>
      <dgm:spPr/>
      <dgm:t>
        <a:bodyPr/>
        <a:lstStyle/>
        <a:p>
          <a:endParaRPr kumimoji="1" lang="ja-JP" altLang="en-US"/>
        </a:p>
      </dgm:t>
    </dgm:pt>
    <dgm:pt modelId="{A2864718-BF0D-423A-B3AE-4FD25DCEE472}" type="sibTrans" cxnId="{30420E36-9E2A-4E92-8C1A-001EA80761F0}">
      <dgm:prSet/>
      <dgm:spPr/>
      <dgm:t>
        <a:bodyPr/>
        <a:lstStyle/>
        <a:p>
          <a:endParaRPr kumimoji="1" lang="ja-JP" altLang="en-US"/>
        </a:p>
      </dgm:t>
    </dgm:pt>
    <dgm:pt modelId="{B80C6909-7879-4767-B267-834814283AA6}">
      <dgm:prSet custT="1"/>
      <dgm:spPr/>
      <dgm:t>
        <a:bodyPr/>
        <a:lstStyle/>
        <a:p>
          <a:r>
            <a:rPr lang="ja-JP" altLang="en-US" sz="2400" dirty="0">
              <a:latin typeface="HG丸ｺﾞｼｯｸM-PRO" panose="020F0600000000000000" pitchFamily="50" charset="-128"/>
              <a:ea typeface="HG丸ｺﾞｼｯｸM-PRO" panose="020F0600000000000000" pitchFamily="50" charset="-128"/>
            </a:rPr>
            <a:t>どのようにしたらできそうか</a:t>
          </a:r>
        </a:p>
      </dgm:t>
    </dgm:pt>
    <dgm:pt modelId="{6C4D6FF3-F78D-4842-B117-22EE08C17699}" type="parTrans" cxnId="{A41A0A39-C582-4BB2-BBDA-5EBDA92B37EC}">
      <dgm:prSet/>
      <dgm:spPr/>
      <dgm:t>
        <a:bodyPr/>
        <a:lstStyle/>
        <a:p>
          <a:endParaRPr kumimoji="1" lang="ja-JP" altLang="en-US"/>
        </a:p>
      </dgm:t>
    </dgm:pt>
    <dgm:pt modelId="{E3255BE8-A698-44FA-B796-1336C08CC5C9}" type="sibTrans" cxnId="{A41A0A39-C582-4BB2-BBDA-5EBDA92B37EC}">
      <dgm:prSet/>
      <dgm:spPr/>
      <dgm:t>
        <a:bodyPr/>
        <a:lstStyle/>
        <a:p>
          <a:endParaRPr kumimoji="1" lang="ja-JP" altLang="en-US"/>
        </a:p>
      </dgm:t>
    </dgm:pt>
    <dgm:pt modelId="{619EDE18-053C-4A55-80D1-EADE3E4A10D4}">
      <dgm:prSet custT="1"/>
      <dgm:spPr/>
      <dgm:t>
        <a:bodyPr/>
        <a:lstStyle/>
        <a:p>
          <a:r>
            <a:rPr lang="ja-JP" altLang="en-US" sz="2400" dirty="0">
              <a:latin typeface="HG丸ｺﾞｼｯｸM-PRO" panose="020F0600000000000000" pitchFamily="50" charset="-128"/>
              <a:ea typeface="HG丸ｺﾞｼｯｸM-PRO" panose="020F0600000000000000" pitchFamily="50" charset="-128"/>
            </a:rPr>
            <a:t>困難なことなどは何か</a:t>
          </a:r>
          <a:endParaRPr lang="en-US" altLang="ja-JP" sz="2400" dirty="0">
            <a:latin typeface="HG丸ｺﾞｼｯｸM-PRO" panose="020F0600000000000000" pitchFamily="50" charset="-128"/>
            <a:ea typeface="HG丸ｺﾞｼｯｸM-PRO" panose="020F0600000000000000" pitchFamily="50" charset="-128"/>
          </a:endParaRPr>
        </a:p>
      </dgm:t>
    </dgm:pt>
    <dgm:pt modelId="{478A81A6-9771-42D8-B783-1DA2B35CB9FD}" type="parTrans" cxnId="{6CA15742-8979-46FB-8B5D-F89C5593CC60}">
      <dgm:prSet/>
      <dgm:spPr/>
      <dgm:t>
        <a:bodyPr/>
        <a:lstStyle/>
        <a:p>
          <a:endParaRPr kumimoji="1" lang="ja-JP" altLang="en-US"/>
        </a:p>
      </dgm:t>
    </dgm:pt>
    <dgm:pt modelId="{AB9BEA14-61A6-463B-887A-B6FAF67335D7}" type="sibTrans" cxnId="{6CA15742-8979-46FB-8B5D-F89C5593CC60}">
      <dgm:prSet/>
      <dgm:spPr/>
      <dgm:t>
        <a:bodyPr/>
        <a:lstStyle/>
        <a:p>
          <a:endParaRPr kumimoji="1" lang="ja-JP" altLang="en-US"/>
        </a:p>
      </dgm:t>
    </dgm:pt>
    <dgm:pt modelId="{C22EE615-7CA1-4602-8BF9-0399A57FBC18}">
      <dgm:prSet custT="1"/>
      <dgm:spPr/>
      <dgm:t>
        <a:bodyPr/>
        <a:lstStyle/>
        <a:p>
          <a:r>
            <a:rPr lang="ja-JP" altLang="en-US" sz="2400" dirty="0">
              <a:latin typeface="HG丸ｺﾞｼｯｸM-PRO" panose="020F0600000000000000" pitchFamily="50" charset="-128"/>
              <a:ea typeface="HG丸ｺﾞｼｯｸM-PRO" panose="020F0600000000000000" pitchFamily="50" charset="-128"/>
            </a:rPr>
            <a:t>その原因は何か</a:t>
          </a:r>
        </a:p>
      </dgm:t>
    </dgm:pt>
    <dgm:pt modelId="{090EF4BF-52C2-4D60-A1B3-607D572B455A}" type="parTrans" cxnId="{C21B2623-760A-4477-BBBD-CC9F09E38D4F}">
      <dgm:prSet/>
      <dgm:spPr/>
      <dgm:t>
        <a:bodyPr/>
        <a:lstStyle/>
        <a:p>
          <a:endParaRPr kumimoji="1" lang="ja-JP" altLang="en-US"/>
        </a:p>
      </dgm:t>
    </dgm:pt>
    <dgm:pt modelId="{00D4359D-6AF0-4DA2-B1F3-5AC57D727DCB}" type="sibTrans" cxnId="{C21B2623-760A-4477-BBBD-CC9F09E38D4F}">
      <dgm:prSet/>
      <dgm:spPr/>
      <dgm:t>
        <a:bodyPr/>
        <a:lstStyle/>
        <a:p>
          <a:endParaRPr kumimoji="1" lang="ja-JP" altLang="en-US"/>
        </a:p>
      </dgm:t>
    </dgm:pt>
    <dgm:pt modelId="{5D76592E-D034-45BF-A99E-E2A385C2B583}">
      <dgm:prSet/>
      <dgm:spPr/>
      <dgm:t>
        <a:bodyPr/>
        <a:lstStyle/>
        <a:p>
          <a:endParaRPr lang="ja-JP" altLang="en-US" sz="2500" dirty="0">
            <a:latin typeface="HG丸ｺﾞｼｯｸM-PRO" panose="020F0600000000000000" pitchFamily="50" charset="-128"/>
            <a:ea typeface="HG丸ｺﾞｼｯｸM-PRO" panose="020F0600000000000000" pitchFamily="50" charset="-128"/>
          </a:endParaRPr>
        </a:p>
      </dgm:t>
    </dgm:pt>
    <dgm:pt modelId="{296C41C8-C3E6-4A5B-9CDC-8EF4F254D68A}" type="sibTrans" cxnId="{35601762-DE8A-4511-ABE1-6AE56EBCAF6E}">
      <dgm:prSet/>
      <dgm:spPr/>
      <dgm:t>
        <a:bodyPr/>
        <a:lstStyle/>
        <a:p>
          <a:endParaRPr kumimoji="1" lang="ja-JP" altLang="en-US"/>
        </a:p>
      </dgm:t>
    </dgm:pt>
    <dgm:pt modelId="{E43C7FE6-1842-4FB1-91DE-7241B598BF9F}" type="parTrans" cxnId="{35601762-DE8A-4511-ABE1-6AE56EBCAF6E}">
      <dgm:prSet/>
      <dgm:spPr/>
      <dgm:t>
        <a:bodyPr/>
        <a:lstStyle/>
        <a:p>
          <a:endParaRPr kumimoji="1" lang="ja-JP" altLang="en-US"/>
        </a:p>
      </dgm:t>
    </dgm:pt>
    <dgm:pt modelId="{B2B9D757-9511-4B3B-916F-FABD26E7FA56}">
      <dgm:prSet phldrT="[テキスト]" custT="1"/>
      <dgm:spPr/>
      <dgm:t>
        <a:bodyPr/>
        <a:lstStyle/>
        <a:p>
          <a:r>
            <a:rPr lang="ja-JP" altLang="en-US" sz="2400" dirty="0">
              <a:latin typeface="HG丸ｺﾞｼｯｸM-PRO" panose="020F0600000000000000" pitchFamily="50" charset="-128"/>
              <a:ea typeface="HG丸ｺﾞｼｯｸM-PRO" panose="020F0600000000000000" pitchFamily="50" charset="-128"/>
              <a:cs typeface="Times New Roman" pitchFamily="18" charset="0"/>
            </a:rPr>
            <a:t>は何か</a:t>
          </a:r>
          <a:endParaRPr kumimoji="1" lang="ja-JP" altLang="en-US" sz="2400" dirty="0">
            <a:latin typeface="HG丸ｺﾞｼｯｸM-PRO" panose="020F0600000000000000" pitchFamily="50" charset="-128"/>
            <a:ea typeface="HG丸ｺﾞｼｯｸM-PRO" panose="020F0600000000000000" pitchFamily="50" charset="-128"/>
          </a:endParaRPr>
        </a:p>
      </dgm:t>
    </dgm:pt>
    <dgm:pt modelId="{D427948E-8098-4CAB-A09A-0E3D22E6B2C7}" type="parTrans" cxnId="{85D55EA4-15D7-4966-BAC3-F27589E39262}">
      <dgm:prSet/>
      <dgm:spPr/>
      <dgm:t>
        <a:bodyPr/>
        <a:lstStyle/>
        <a:p>
          <a:endParaRPr kumimoji="1" lang="ja-JP" altLang="en-US"/>
        </a:p>
      </dgm:t>
    </dgm:pt>
    <dgm:pt modelId="{AA346632-746E-4E8E-BAF6-289E217417FC}" type="sibTrans" cxnId="{85D55EA4-15D7-4966-BAC3-F27589E39262}">
      <dgm:prSet/>
      <dgm:spPr/>
      <dgm:t>
        <a:bodyPr/>
        <a:lstStyle/>
        <a:p>
          <a:endParaRPr kumimoji="1" lang="ja-JP" altLang="en-US"/>
        </a:p>
      </dgm:t>
    </dgm:pt>
    <dgm:pt modelId="{263ED407-1CFA-4459-8B82-25608B8E37D7}" type="pres">
      <dgm:prSet presAssocID="{9BC570D8-A06C-49B0-8A64-816B4CFDFBDA}" presName="linear" presStyleCnt="0">
        <dgm:presLayoutVars>
          <dgm:animLvl val="lvl"/>
          <dgm:resizeHandles val="exact"/>
        </dgm:presLayoutVars>
      </dgm:prSet>
      <dgm:spPr/>
      <dgm:t>
        <a:bodyPr/>
        <a:lstStyle/>
        <a:p>
          <a:endParaRPr kumimoji="1" lang="ja-JP" altLang="en-US"/>
        </a:p>
      </dgm:t>
    </dgm:pt>
    <dgm:pt modelId="{80BBD4E4-669A-4C18-A65B-F61B4DF9AE6D}" type="pres">
      <dgm:prSet presAssocID="{654E64A8-95F8-4618-B0D1-E38D2682471A}" presName="parentText" presStyleLbl="node1" presStyleIdx="0" presStyleCnt="2" custScaleY="65089" custLinFactNeighborY="-7541">
        <dgm:presLayoutVars>
          <dgm:chMax val="0"/>
          <dgm:bulletEnabled val="1"/>
        </dgm:presLayoutVars>
      </dgm:prSet>
      <dgm:spPr/>
      <dgm:t>
        <a:bodyPr/>
        <a:lstStyle/>
        <a:p>
          <a:endParaRPr kumimoji="1" lang="ja-JP" altLang="en-US"/>
        </a:p>
      </dgm:t>
    </dgm:pt>
    <dgm:pt modelId="{2E04CC9E-A863-45D8-B354-191E818486B5}" type="pres">
      <dgm:prSet presAssocID="{654E64A8-95F8-4618-B0D1-E38D2682471A}" presName="childText" presStyleLbl="revTx" presStyleIdx="0" presStyleCnt="2" custLinFactNeighborY="0">
        <dgm:presLayoutVars>
          <dgm:bulletEnabled val="1"/>
        </dgm:presLayoutVars>
      </dgm:prSet>
      <dgm:spPr/>
      <dgm:t>
        <a:bodyPr/>
        <a:lstStyle/>
        <a:p>
          <a:endParaRPr kumimoji="1" lang="ja-JP" altLang="en-US"/>
        </a:p>
      </dgm:t>
    </dgm:pt>
    <dgm:pt modelId="{E54D9B95-F195-4FE7-86BB-544E2BC07BD8}" type="pres">
      <dgm:prSet presAssocID="{D4AF329E-4E99-4274-884A-A7CAF6507BDE}" presName="parentText" presStyleLbl="node1" presStyleIdx="1" presStyleCnt="2" custScaleY="65089" custLinFactNeighborY="-9619">
        <dgm:presLayoutVars>
          <dgm:chMax val="0"/>
          <dgm:bulletEnabled val="1"/>
        </dgm:presLayoutVars>
      </dgm:prSet>
      <dgm:spPr/>
      <dgm:t>
        <a:bodyPr/>
        <a:lstStyle/>
        <a:p>
          <a:endParaRPr kumimoji="1" lang="ja-JP" altLang="en-US"/>
        </a:p>
      </dgm:t>
    </dgm:pt>
    <dgm:pt modelId="{E3C8A376-0DCE-47F2-A2B7-9AF182F9FDD7}" type="pres">
      <dgm:prSet presAssocID="{D4AF329E-4E99-4274-884A-A7CAF6507BDE}" presName="childText" presStyleLbl="revTx" presStyleIdx="1" presStyleCnt="2" custScaleY="99007" custLinFactNeighborY="-4496">
        <dgm:presLayoutVars>
          <dgm:bulletEnabled val="1"/>
        </dgm:presLayoutVars>
      </dgm:prSet>
      <dgm:spPr/>
      <dgm:t>
        <a:bodyPr/>
        <a:lstStyle/>
        <a:p>
          <a:endParaRPr kumimoji="1" lang="ja-JP" altLang="en-US"/>
        </a:p>
      </dgm:t>
    </dgm:pt>
  </dgm:ptLst>
  <dgm:cxnLst>
    <dgm:cxn modelId="{5097C75A-EE66-4F3A-B531-06CF9B4D8F37}" type="presOf" srcId="{9F359621-F805-400F-A38A-AAA8BBA2E988}" destId="{2E04CC9E-A863-45D8-B354-191E818486B5}" srcOrd="0" destOrd="2" presId="urn:microsoft.com/office/officeart/2005/8/layout/vList2"/>
    <dgm:cxn modelId="{53C89148-477A-411F-9672-BCA7E4A3CD92}" type="presOf" srcId="{5D76592E-D034-45BF-A99E-E2A385C2B583}" destId="{2E04CC9E-A863-45D8-B354-191E818486B5}" srcOrd="0" destOrd="3" presId="urn:microsoft.com/office/officeart/2005/8/layout/vList2"/>
    <dgm:cxn modelId="{792FEA05-5B32-40C6-9F5F-5BB9ED94722A}" type="presOf" srcId="{619EDE18-053C-4A55-80D1-EADE3E4A10D4}" destId="{E3C8A376-0DCE-47F2-A2B7-9AF182F9FDD7}" srcOrd="0" destOrd="2" presId="urn:microsoft.com/office/officeart/2005/8/layout/vList2"/>
    <dgm:cxn modelId="{35601762-DE8A-4511-ABE1-6AE56EBCAF6E}" srcId="{654E64A8-95F8-4618-B0D1-E38D2682471A}" destId="{5D76592E-D034-45BF-A99E-E2A385C2B583}" srcOrd="3" destOrd="0" parTransId="{E43C7FE6-1842-4FB1-91DE-7241B598BF9F}" sibTransId="{296C41C8-C3E6-4A5B-9CDC-8EF4F254D68A}"/>
    <dgm:cxn modelId="{CED68703-C794-46CA-930C-BF97A0A38543}" srcId="{9BC570D8-A06C-49B0-8A64-816B4CFDFBDA}" destId="{654E64A8-95F8-4618-B0D1-E38D2682471A}" srcOrd="0" destOrd="0" parTransId="{762736CA-442E-4D43-A11B-A01C8EF97967}" sibTransId="{1CB7CA84-4F06-47E0-80D2-7BF7371F7A00}"/>
    <dgm:cxn modelId="{A0B8BE50-6845-4854-AD39-8277E59D81E9}" type="presOf" srcId="{A6C7720D-C063-42CD-AC40-D824852032B2}" destId="{2E04CC9E-A863-45D8-B354-191E818486B5}" srcOrd="0" destOrd="0" presId="urn:microsoft.com/office/officeart/2005/8/layout/vList2"/>
    <dgm:cxn modelId="{6CA15742-8979-46FB-8B5D-F89C5593CC60}" srcId="{D4AF329E-4E99-4274-884A-A7CAF6507BDE}" destId="{619EDE18-053C-4A55-80D1-EADE3E4A10D4}" srcOrd="2" destOrd="0" parTransId="{478A81A6-9771-42D8-B783-1DA2B35CB9FD}" sibTransId="{AB9BEA14-61A6-463B-887A-B6FAF67335D7}"/>
    <dgm:cxn modelId="{B395D29B-E1F7-41C1-9B75-137774AA8164}" type="presOf" srcId="{9BC570D8-A06C-49B0-8A64-816B4CFDFBDA}" destId="{263ED407-1CFA-4459-8B82-25608B8E37D7}" srcOrd="0" destOrd="0" presId="urn:microsoft.com/office/officeart/2005/8/layout/vList2"/>
    <dgm:cxn modelId="{5D7054B6-6223-4777-9F31-67802F2B7860}" srcId="{654E64A8-95F8-4618-B0D1-E38D2682471A}" destId="{A6C7720D-C063-42CD-AC40-D824852032B2}" srcOrd="0" destOrd="0" parTransId="{BCA69341-5DA3-492B-9361-67C14200C8AB}" sibTransId="{04A895BB-8871-4F9E-9395-E2280B8A95CB}"/>
    <dgm:cxn modelId="{364C05C8-209E-45DF-A71D-451F8175703B}" type="presOf" srcId="{B80C6909-7879-4767-B267-834814283AA6}" destId="{E3C8A376-0DCE-47F2-A2B7-9AF182F9FDD7}" srcOrd="0" destOrd="1" presId="urn:microsoft.com/office/officeart/2005/8/layout/vList2"/>
    <dgm:cxn modelId="{C21B2623-760A-4477-BBBD-CC9F09E38D4F}" srcId="{D4AF329E-4E99-4274-884A-A7CAF6507BDE}" destId="{C22EE615-7CA1-4602-8BF9-0399A57FBC18}" srcOrd="3" destOrd="0" parTransId="{090EF4BF-52C2-4D60-A1B3-607D572B455A}" sibTransId="{00D4359D-6AF0-4DA2-B1F3-5AC57D727DCB}"/>
    <dgm:cxn modelId="{85D55EA4-15D7-4966-BAC3-F27589E39262}" srcId="{654E64A8-95F8-4618-B0D1-E38D2682471A}" destId="{B2B9D757-9511-4B3B-916F-FABD26E7FA56}" srcOrd="1" destOrd="0" parTransId="{D427948E-8098-4CAB-A09A-0E3D22E6B2C7}" sibTransId="{AA346632-746E-4E8E-BAF6-289E217417FC}"/>
    <dgm:cxn modelId="{30E28F05-B449-4F57-ABCD-899A7E4B9F5C}" type="presOf" srcId="{46A0FFAB-F984-481F-9118-1BD3F86F3A92}" destId="{E3C8A376-0DCE-47F2-A2B7-9AF182F9FDD7}" srcOrd="0" destOrd="0" presId="urn:microsoft.com/office/officeart/2005/8/layout/vList2"/>
    <dgm:cxn modelId="{F605F28B-99E1-45C5-AD96-1AD761E099BA}" type="presOf" srcId="{B2B9D757-9511-4B3B-916F-FABD26E7FA56}" destId="{2E04CC9E-A863-45D8-B354-191E818486B5}" srcOrd="0" destOrd="1" presId="urn:microsoft.com/office/officeart/2005/8/layout/vList2"/>
    <dgm:cxn modelId="{6EF3E386-D36F-40E2-949C-2DC12885607C}" srcId="{D4AF329E-4E99-4274-884A-A7CAF6507BDE}" destId="{46A0FFAB-F984-481F-9118-1BD3F86F3A92}" srcOrd="0" destOrd="0" parTransId="{508B94FB-B69D-4891-904B-E33BBEF866CC}" sibTransId="{297D544E-020A-4726-A1B4-BFA9B010E32C}"/>
    <dgm:cxn modelId="{29BB5781-97C3-44BA-BC83-EE71E5150196}" type="presOf" srcId="{654E64A8-95F8-4618-B0D1-E38D2682471A}" destId="{80BBD4E4-669A-4C18-A65B-F61B4DF9AE6D}" srcOrd="0" destOrd="0" presId="urn:microsoft.com/office/officeart/2005/8/layout/vList2"/>
    <dgm:cxn modelId="{A41A0A39-C582-4BB2-BBDA-5EBDA92B37EC}" srcId="{D4AF329E-4E99-4274-884A-A7CAF6507BDE}" destId="{B80C6909-7879-4767-B267-834814283AA6}" srcOrd="1" destOrd="0" parTransId="{6C4D6FF3-F78D-4842-B117-22EE08C17699}" sibTransId="{E3255BE8-A698-44FA-B796-1336C08CC5C9}"/>
    <dgm:cxn modelId="{43D86ADA-28DD-4BC1-AC93-A8F69A1346B9}" srcId="{9BC570D8-A06C-49B0-8A64-816B4CFDFBDA}" destId="{D4AF329E-4E99-4274-884A-A7CAF6507BDE}" srcOrd="1" destOrd="0" parTransId="{8BCFD2A6-EF79-4916-B3F1-470D14055D64}" sibTransId="{DF31D251-28C8-46F4-96C5-3CD45FFA27AA}"/>
    <dgm:cxn modelId="{30420E36-9E2A-4E92-8C1A-001EA80761F0}" srcId="{654E64A8-95F8-4618-B0D1-E38D2682471A}" destId="{9F359621-F805-400F-A38A-AAA8BBA2E988}" srcOrd="2" destOrd="0" parTransId="{764ABA84-FB35-4910-831D-556FEBE348E1}" sibTransId="{A2864718-BF0D-423A-B3AE-4FD25DCEE472}"/>
    <dgm:cxn modelId="{6A1DE9F5-BF41-47B9-A049-D104A4E81A59}" type="presOf" srcId="{C22EE615-7CA1-4602-8BF9-0399A57FBC18}" destId="{E3C8A376-0DCE-47F2-A2B7-9AF182F9FDD7}" srcOrd="0" destOrd="3" presId="urn:microsoft.com/office/officeart/2005/8/layout/vList2"/>
    <dgm:cxn modelId="{DE17C78E-9A06-4BD3-9FCB-E1B1B48997A8}" type="presOf" srcId="{D4AF329E-4E99-4274-884A-A7CAF6507BDE}" destId="{E54D9B95-F195-4FE7-86BB-544E2BC07BD8}" srcOrd="0" destOrd="0" presId="urn:microsoft.com/office/officeart/2005/8/layout/vList2"/>
    <dgm:cxn modelId="{65040B61-FF15-4845-986D-6D5F948B4503}" type="presParOf" srcId="{263ED407-1CFA-4459-8B82-25608B8E37D7}" destId="{80BBD4E4-669A-4C18-A65B-F61B4DF9AE6D}" srcOrd="0" destOrd="0" presId="urn:microsoft.com/office/officeart/2005/8/layout/vList2"/>
    <dgm:cxn modelId="{E4DE5FDF-BA9C-4FDC-9671-65F52DE8522B}" type="presParOf" srcId="{263ED407-1CFA-4459-8B82-25608B8E37D7}" destId="{2E04CC9E-A863-45D8-B354-191E818486B5}" srcOrd="1" destOrd="0" presId="urn:microsoft.com/office/officeart/2005/8/layout/vList2"/>
    <dgm:cxn modelId="{5A5683D2-1FB2-4436-A5EA-2BE6490B4E18}" type="presParOf" srcId="{263ED407-1CFA-4459-8B82-25608B8E37D7}" destId="{E54D9B95-F195-4FE7-86BB-544E2BC07BD8}" srcOrd="2" destOrd="0" presId="urn:microsoft.com/office/officeart/2005/8/layout/vList2"/>
    <dgm:cxn modelId="{E77C6943-F98D-4686-8A10-145BC0E70629}" type="presParOf" srcId="{263ED407-1CFA-4459-8B82-25608B8E37D7}" destId="{E3C8A376-0DCE-47F2-A2B7-9AF182F9FDD7}"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BBD4E4-669A-4C18-A65B-F61B4DF9AE6D}">
      <dsp:nvSpPr>
        <dsp:cNvPr id="0" name=""/>
        <dsp:cNvSpPr/>
      </dsp:nvSpPr>
      <dsp:spPr>
        <a:xfrm>
          <a:off x="0" y="0"/>
          <a:ext cx="8610450" cy="79200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kumimoji="1" lang="ja-JP" altLang="en-US" sz="2800" kern="1200" dirty="0" smtClean="0">
              <a:latin typeface="HGｺﾞｼｯｸE" panose="020B0909000000000000" pitchFamily="49" charset="-128"/>
              <a:ea typeface="HGｺﾞｼｯｸE" panose="020B0909000000000000" pitchFamily="49" charset="-128"/>
            </a:rPr>
            <a:t>子供の</a:t>
          </a:r>
          <a:r>
            <a:rPr kumimoji="1" lang="ja-JP" altLang="en-US" sz="2800" kern="1200" dirty="0">
              <a:latin typeface="HGｺﾞｼｯｸE" panose="020B0909000000000000" pitchFamily="49" charset="-128"/>
              <a:ea typeface="HGｺﾞｼｯｸE" panose="020B0909000000000000" pitchFamily="49" charset="-128"/>
            </a:rPr>
            <a:t>よさを捉える</a:t>
          </a:r>
        </a:p>
      </dsp:txBody>
      <dsp:txXfrm>
        <a:off x="38662" y="38662"/>
        <a:ext cx="8533126" cy="714678"/>
      </dsp:txXfrm>
    </dsp:sp>
    <dsp:sp modelId="{2E04CC9E-A863-45D8-B354-191E818486B5}">
      <dsp:nvSpPr>
        <dsp:cNvPr id="0" name=""/>
        <dsp:cNvSpPr/>
      </dsp:nvSpPr>
      <dsp:spPr>
        <a:xfrm>
          <a:off x="0" y="905252"/>
          <a:ext cx="8610450" cy="1749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382"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cs typeface="Times New Roman" pitchFamily="18" charset="0"/>
            </a:rPr>
            <a:t>得意なこと、興味・関心の</a:t>
          </a:r>
          <a:r>
            <a:rPr lang="ja-JP" altLang="en-US" sz="2400" kern="1200">
              <a:latin typeface="HG丸ｺﾞｼｯｸM-PRO" panose="020F0600000000000000" pitchFamily="50" charset="-128"/>
              <a:ea typeface="HG丸ｺﾞｼｯｸM-PRO" panose="020F0600000000000000" pitchFamily="50" charset="-128"/>
              <a:cs typeface="Times New Roman" pitchFamily="18" charset="0"/>
            </a:rPr>
            <a:t>あること</a:t>
          </a:r>
          <a:endParaRPr kumimoji="1" lang="ja-JP" altLang="en-US" sz="2400" kern="1200" dirty="0">
            <a:latin typeface="HG丸ｺﾞｼｯｸM-PRO" panose="020F0600000000000000" pitchFamily="50" charset="-128"/>
            <a:ea typeface="HG丸ｺﾞｼｯｸM-PRO" panose="020F0600000000000000" pitchFamily="50" charset="-128"/>
          </a:endParaRPr>
        </a:p>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cs typeface="Times New Roman" pitchFamily="18" charset="0"/>
            </a:rPr>
            <a:t>は何か</a:t>
          </a:r>
          <a:endParaRPr kumimoji="1" lang="ja-JP" altLang="en-US" sz="2400" kern="1200" dirty="0">
            <a:latin typeface="HG丸ｺﾞｼｯｸM-PRO" panose="020F0600000000000000" pitchFamily="50" charset="-128"/>
            <a:ea typeface="HG丸ｺﾞｼｯｸM-PRO" panose="020F0600000000000000" pitchFamily="50" charset="-128"/>
          </a:endParaRPr>
        </a:p>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cs typeface="Times New Roman" pitchFamily="18" charset="0"/>
            </a:rPr>
            <a:t>その子らしさ、持ち味は何か</a:t>
          </a:r>
          <a:endParaRPr lang="ja-JP" altLang="en-US" sz="2400" kern="1200" dirty="0">
            <a:latin typeface="HG丸ｺﾞｼｯｸM-PRO" panose="020F0600000000000000" pitchFamily="50" charset="-128"/>
            <a:ea typeface="HG丸ｺﾞｼｯｸM-PRO" panose="020F0600000000000000" pitchFamily="50" charset="-128"/>
          </a:endParaRPr>
        </a:p>
        <a:p>
          <a:pPr marL="228600" lvl="1" indent="-228600" algn="l" defTabSz="1111250">
            <a:lnSpc>
              <a:spcPct val="90000"/>
            </a:lnSpc>
            <a:spcBef>
              <a:spcPct val="0"/>
            </a:spcBef>
            <a:spcAft>
              <a:spcPct val="20000"/>
            </a:spcAft>
            <a:buChar char="••"/>
          </a:pPr>
          <a:endParaRPr lang="ja-JP" altLang="en-US" sz="2500" kern="1200" dirty="0">
            <a:latin typeface="HG丸ｺﾞｼｯｸM-PRO" panose="020F0600000000000000" pitchFamily="50" charset="-128"/>
            <a:ea typeface="HG丸ｺﾞｼｯｸM-PRO" panose="020F0600000000000000" pitchFamily="50" charset="-128"/>
          </a:endParaRPr>
        </a:p>
      </dsp:txBody>
      <dsp:txXfrm>
        <a:off x="0" y="905252"/>
        <a:ext cx="8610450" cy="1749150"/>
      </dsp:txXfrm>
    </dsp:sp>
    <dsp:sp modelId="{E54D9B95-F195-4FE7-86BB-544E2BC07BD8}">
      <dsp:nvSpPr>
        <dsp:cNvPr id="0" name=""/>
        <dsp:cNvSpPr/>
      </dsp:nvSpPr>
      <dsp:spPr>
        <a:xfrm>
          <a:off x="0" y="2486151"/>
          <a:ext cx="8610450" cy="792002"/>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kumimoji="1" lang="ja-JP" altLang="en-US" sz="2800" kern="1200" dirty="0" smtClean="0">
              <a:latin typeface="HGｺﾞｼｯｸE" panose="020B0909000000000000" pitchFamily="49" charset="-128"/>
              <a:ea typeface="HGｺﾞｼｯｸE" panose="020B0909000000000000" pitchFamily="49" charset="-128"/>
            </a:rPr>
            <a:t>子供の</a:t>
          </a:r>
          <a:r>
            <a:rPr kumimoji="1" lang="ja-JP" altLang="en-US" sz="2800" kern="1200" dirty="0">
              <a:latin typeface="HGｺﾞｼｯｸE" panose="020B0909000000000000" pitchFamily="49" charset="-128"/>
              <a:ea typeface="HGｺﾞｼｯｸE" panose="020B0909000000000000" pitchFamily="49" charset="-128"/>
            </a:rPr>
            <a:t>課題を捉える</a:t>
          </a:r>
        </a:p>
      </dsp:txBody>
      <dsp:txXfrm>
        <a:off x="38662" y="2524813"/>
        <a:ext cx="8533126" cy="714678"/>
      </dsp:txXfrm>
    </dsp:sp>
    <dsp:sp modelId="{E3C8A376-0DCE-47F2-A2B7-9AF182F9FDD7}">
      <dsp:nvSpPr>
        <dsp:cNvPr id="0" name=""/>
        <dsp:cNvSpPr/>
      </dsp:nvSpPr>
      <dsp:spPr>
        <a:xfrm>
          <a:off x="0" y="3391697"/>
          <a:ext cx="8610450" cy="1731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382"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rPr>
            <a:t>できそうなことは何か</a:t>
          </a:r>
          <a:endParaRPr kumimoji="1" lang="ja-JP" altLang="en-US" sz="2400" kern="1200" dirty="0">
            <a:latin typeface="HG丸ｺﾞｼｯｸM-PRO" panose="020F0600000000000000" pitchFamily="50" charset="-128"/>
            <a:ea typeface="HG丸ｺﾞｼｯｸM-PRO" panose="020F0600000000000000" pitchFamily="50" charset="-128"/>
          </a:endParaRPr>
        </a:p>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rPr>
            <a:t>どのようにしたらできそうか</a:t>
          </a:r>
        </a:p>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rPr>
            <a:t>困難なことなどは何か</a:t>
          </a:r>
          <a:endParaRPr lang="en-US" altLang="ja-JP" sz="2400" kern="1200" dirty="0">
            <a:latin typeface="HG丸ｺﾞｼｯｸM-PRO" panose="020F0600000000000000" pitchFamily="50" charset="-128"/>
            <a:ea typeface="HG丸ｺﾞｼｯｸM-PRO" panose="020F0600000000000000" pitchFamily="50" charset="-128"/>
          </a:endParaRPr>
        </a:p>
        <a:p>
          <a:pPr marL="228600" lvl="1" indent="-228600" algn="l" defTabSz="1066800">
            <a:lnSpc>
              <a:spcPct val="90000"/>
            </a:lnSpc>
            <a:spcBef>
              <a:spcPct val="0"/>
            </a:spcBef>
            <a:spcAft>
              <a:spcPct val="20000"/>
            </a:spcAft>
            <a:buChar char="••"/>
          </a:pPr>
          <a:r>
            <a:rPr lang="ja-JP" altLang="en-US" sz="2400" kern="1200" dirty="0">
              <a:latin typeface="HG丸ｺﾞｼｯｸM-PRO" panose="020F0600000000000000" pitchFamily="50" charset="-128"/>
              <a:ea typeface="HG丸ｺﾞｼｯｸM-PRO" panose="020F0600000000000000" pitchFamily="50" charset="-128"/>
            </a:rPr>
            <a:t>その原因は何か</a:t>
          </a:r>
        </a:p>
      </dsp:txBody>
      <dsp:txXfrm>
        <a:off x="0" y="3391697"/>
        <a:ext cx="8610450" cy="17317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13"/>
            <a:ext cx="2949787" cy="498693"/>
          </a:xfrm>
          <a:prstGeom prst="rect">
            <a:avLst/>
          </a:prstGeom>
        </p:spPr>
        <p:txBody>
          <a:bodyPr vert="horz" lIns="92048" tIns="46024" rIns="92048" bIns="4602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61" y="13"/>
            <a:ext cx="2949787" cy="498693"/>
          </a:xfrm>
          <a:prstGeom prst="rect">
            <a:avLst/>
          </a:prstGeom>
        </p:spPr>
        <p:txBody>
          <a:bodyPr vert="horz" lIns="92048" tIns="46024" rIns="92048" bIns="46024" rtlCol="0"/>
          <a:lstStyle>
            <a:lvl1pPr algn="r">
              <a:defRPr sz="1200"/>
            </a:lvl1pPr>
          </a:lstStyle>
          <a:p>
            <a:fld id="{9F771C3D-8746-4833-88E1-6D962B40C95C}" type="datetimeFigureOut">
              <a:rPr kumimoji="1" lang="ja-JP" altLang="en-US" smtClean="0"/>
              <a:t>2024/6/3</a:t>
            </a:fld>
            <a:endParaRPr kumimoji="1" lang="ja-JP" altLang="en-US"/>
          </a:p>
        </p:txBody>
      </p:sp>
      <p:sp>
        <p:nvSpPr>
          <p:cNvPr id="4" name="フッター プレースホルダー 3"/>
          <p:cNvSpPr>
            <a:spLocks noGrp="1"/>
          </p:cNvSpPr>
          <p:nvPr>
            <p:ph type="ftr" sz="quarter" idx="2"/>
          </p:nvPr>
        </p:nvSpPr>
        <p:spPr>
          <a:xfrm>
            <a:off x="25" y="9440652"/>
            <a:ext cx="2949787" cy="498692"/>
          </a:xfrm>
          <a:prstGeom prst="rect">
            <a:avLst/>
          </a:prstGeom>
        </p:spPr>
        <p:txBody>
          <a:bodyPr vert="horz" lIns="92048" tIns="46024" rIns="92048" bIns="4602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61" y="9440652"/>
            <a:ext cx="2949787" cy="498692"/>
          </a:xfrm>
          <a:prstGeom prst="rect">
            <a:avLst/>
          </a:prstGeom>
        </p:spPr>
        <p:txBody>
          <a:bodyPr vert="horz" lIns="92048" tIns="46024" rIns="92048" bIns="46024"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1004142" y="504000"/>
            <a:ext cx="4798917" cy="3600000"/>
          </a:xfrm>
          <a:prstGeom prst="rect">
            <a:avLst/>
          </a:prstGeom>
          <a:noFill/>
          <a:ln w="12700">
            <a:solidFill>
              <a:prstClr val="black"/>
            </a:solidFill>
          </a:ln>
        </p:spPr>
        <p:txBody>
          <a:bodyPr vert="horz" lIns="92048" tIns="46024" rIns="92048" bIns="46024" rtlCol="0" anchor="ctr"/>
          <a:lstStyle/>
          <a:p>
            <a:endParaRPr lang="ja-JP" altLang="en-US"/>
          </a:p>
        </p:txBody>
      </p:sp>
      <p:sp>
        <p:nvSpPr>
          <p:cNvPr id="5" name="ノート プレースホルダー 4"/>
          <p:cNvSpPr>
            <a:spLocks noGrp="1"/>
          </p:cNvSpPr>
          <p:nvPr>
            <p:ph type="body" sz="quarter" idx="3"/>
          </p:nvPr>
        </p:nvSpPr>
        <p:spPr>
          <a:xfrm>
            <a:off x="702000" y="4356000"/>
            <a:ext cx="5445760" cy="5234793"/>
          </a:xfrm>
          <a:prstGeom prst="rect">
            <a:avLst/>
          </a:prstGeom>
        </p:spPr>
        <p:txBody>
          <a:bodyPr vert="horz" lIns="92048" tIns="46024" rIns="92048" bIns="46024"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ー 6"/>
          <p:cNvSpPr>
            <a:spLocks noGrp="1"/>
          </p:cNvSpPr>
          <p:nvPr>
            <p:ph type="sldNum" sz="quarter" idx="5"/>
          </p:nvPr>
        </p:nvSpPr>
        <p:spPr>
          <a:xfrm>
            <a:off x="3855861" y="9440652"/>
            <a:ext cx="2949787" cy="498692"/>
          </a:xfrm>
          <a:prstGeom prst="rect">
            <a:avLst/>
          </a:prstGeom>
        </p:spPr>
        <p:txBody>
          <a:bodyPr vert="horz" lIns="92048" tIns="46024" rIns="92048" bIns="46024" rtlCol="0" anchor="b"/>
          <a:lstStyle>
            <a:lvl1pPr algn="r">
              <a:defRPr sz="1200"/>
            </a:lvl1pPr>
          </a:lstStyle>
          <a:p>
            <a:fld id="{CEEEB887-679D-4D85-ACAC-2C9ECF041923}"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en-US" altLang="ja-JP" dirty="0" smtClean="0"/>
              <a:t>※</a:t>
            </a:r>
            <a:r>
              <a:rPr lang="ja-JP" altLang="en-US" dirty="0" smtClean="0"/>
              <a:t>　研修動画はこちら↓をクリック、又はブラウザに貼り付け</a:t>
            </a:r>
            <a:endParaRPr lang="en-US" altLang="ja-JP" dirty="0" smtClean="0"/>
          </a:p>
          <a:p>
            <a:pPr algn="just"/>
            <a:r>
              <a:rPr lang="ja-JP" altLang="en-US" dirty="0" smtClean="0"/>
              <a:t>　　</a:t>
            </a:r>
            <a:r>
              <a:rPr lang="en-US" altLang="ja-JP" dirty="0" smtClean="0"/>
              <a:t>http://</a:t>
            </a:r>
            <a:r>
              <a:rPr lang="en-US" altLang="ja-JP" dirty="0" err="1" smtClean="0"/>
              <a:t>www.tokucen.hokkaido-c.ed.jp</a:t>
            </a:r>
            <a:r>
              <a:rPr lang="en-US" altLang="ja-JP" dirty="0" smtClean="0"/>
              <a:t>/setting/</a:t>
            </a:r>
            <a:r>
              <a:rPr lang="en-US" altLang="ja-JP" dirty="0" err="1" smtClean="0"/>
              <a:t>page_371</a:t>
            </a:r>
            <a:r>
              <a:rPr lang="en-US" altLang="ja-JP" dirty="0" smtClean="0"/>
              <a:t>/</a:t>
            </a:r>
            <a:r>
              <a:rPr lang="en-US" altLang="ja-JP" dirty="0" err="1" smtClean="0"/>
              <a:t>netcommons3</a:t>
            </a:r>
            <a:r>
              <a:rPr lang="en-US" altLang="ja-JP" dirty="0" smtClean="0"/>
              <a:t>/</a:t>
            </a:r>
            <a:r>
              <a:rPr lang="en-US" altLang="ja-JP" dirty="0" err="1" smtClean="0"/>
              <a:t>page_id1150</a:t>
            </a:r>
            <a:r>
              <a:rPr lang="en-US" altLang="ja-JP" dirty="0" smtClean="0"/>
              <a:t>/</a:t>
            </a:r>
            <a:r>
              <a:rPr lang="ja-JP" altLang="en-US" smtClean="0"/>
              <a:t>研修動画</a:t>
            </a:r>
            <a:endParaRPr lang="en-US" altLang="ja-JP" u="sng" dirty="0" smtClean="0"/>
          </a:p>
          <a:p>
            <a:pPr algn="just"/>
            <a:endParaRPr lang="en-US" altLang="ja-JP" dirty="0" smtClean="0"/>
          </a:p>
          <a:p>
            <a:pPr algn="just"/>
            <a:r>
              <a:rPr lang="ja-JP" altLang="en-US" dirty="0"/>
              <a:t>　これから、知的障がいの</a:t>
            </a:r>
            <a:r>
              <a:rPr lang="ja-JP" altLang="en-US" dirty="0" smtClean="0"/>
              <a:t>ある子供の</a:t>
            </a:r>
            <a:r>
              <a:rPr lang="ja-JP" altLang="en-US" dirty="0"/>
              <a:t>「実態把握」についての研修を始めます。</a:t>
            </a:r>
            <a:endParaRPr lang="en-US" altLang="ja-JP" dirty="0"/>
          </a:p>
          <a:p>
            <a:pPr algn="just"/>
            <a:r>
              <a:rPr lang="ja-JP" altLang="en-US" dirty="0"/>
              <a:t>　この研修は、知的障がいの</a:t>
            </a:r>
            <a:r>
              <a:rPr lang="ja-JP" altLang="en-US" dirty="0" smtClean="0"/>
              <a:t>ある子供の</a:t>
            </a:r>
            <a:r>
              <a:rPr lang="ja-JP" altLang="en-US" dirty="0"/>
              <a:t>実態把握の内容について理解するとともに、演習を通して</a:t>
            </a:r>
            <a:r>
              <a:rPr lang="ja-JP" altLang="en-US" dirty="0" smtClean="0"/>
              <a:t>、子供の</a:t>
            </a:r>
            <a:r>
              <a:rPr lang="ja-JP" altLang="en-US" dirty="0"/>
              <a:t>実態を整理し、把握する技能を身に付けることをねらいとしています。</a:t>
            </a:r>
            <a:endParaRPr lang="en-US" altLang="ja-JP" dirty="0"/>
          </a:p>
          <a:p>
            <a:pPr algn="just"/>
            <a:r>
              <a:rPr lang="ja-JP" altLang="en-US" dirty="0"/>
              <a:t>　前半に説明、後半に演習を行います。</a:t>
            </a:r>
            <a:endParaRPr lang="en-US" altLang="ja-JP" dirty="0"/>
          </a:p>
          <a:p>
            <a:pPr algn="just"/>
            <a:endParaRPr lang="en-US" altLang="ja-JP" dirty="0"/>
          </a:p>
          <a:p>
            <a:pPr algn="just"/>
            <a:r>
              <a:rPr lang="ja-JP" altLang="en-US" dirty="0"/>
              <a:t>　（</a:t>
            </a:r>
            <a:r>
              <a:rPr lang="ja-JP" altLang="en-US" dirty="0" smtClean="0"/>
              <a:t>時間の目安：</a:t>
            </a:r>
            <a:r>
              <a:rPr lang="ja-JP" altLang="en-US" dirty="0"/>
              <a:t>説明</a:t>
            </a:r>
            <a:r>
              <a:rPr lang="en-US" altLang="ja-JP" dirty="0"/>
              <a:t>10</a:t>
            </a:r>
            <a:r>
              <a:rPr lang="ja-JP" altLang="en-US" dirty="0"/>
              <a:t>分</a:t>
            </a:r>
            <a:r>
              <a:rPr lang="ja-JP" altLang="en-US" dirty="0" smtClean="0"/>
              <a:t>、演習</a:t>
            </a:r>
            <a:r>
              <a:rPr lang="en-US" altLang="ja-JP" dirty="0" smtClean="0"/>
              <a:t>20</a:t>
            </a:r>
            <a:r>
              <a:rPr lang="ja-JP" altLang="en-US" dirty="0"/>
              <a:t>分）</a:t>
            </a:r>
            <a:endParaRPr lang="en-US" altLang="ja-JP" dirty="0"/>
          </a:p>
        </p:txBody>
      </p:sp>
      <p:sp>
        <p:nvSpPr>
          <p:cNvPr id="5" name="スライド番号プレースホルダー 4"/>
          <p:cNvSpPr>
            <a:spLocks noGrp="1"/>
          </p:cNvSpPr>
          <p:nvPr>
            <p:ph type="sldNum" sz="quarter" idx="10"/>
          </p:nvPr>
        </p:nvSpPr>
        <p:spPr/>
        <p:txBody>
          <a:bodyPr/>
          <a:lstStyle/>
          <a:p>
            <a:fld id="{CEEEB887-679D-4D85-ACAC-2C9ECF041923}" type="slidenum">
              <a:rPr lang="ja-JP" altLang="en-US" smtClean="0"/>
              <a:pPr/>
              <a:t>1</a:t>
            </a:fld>
            <a:endParaRPr lang="ja-JP" altLang="en-US"/>
          </a:p>
        </p:txBody>
      </p:sp>
      <p:sp>
        <p:nvSpPr>
          <p:cNvPr id="7" name="スライド イメージ プレースホルダー 6"/>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3304121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特別支援教育は</a:t>
            </a:r>
            <a:r>
              <a:rPr lang="ja-JP" altLang="en-US" dirty="0" smtClean="0"/>
              <a:t>、子供一人一人</a:t>
            </a:r>
            <a:r>
              <a:rPr lang="ja-JP" altLang="en-US" dirty="0"/>
              <a:t>の教育的ニーズに応じて適切な指導や必要な支援を行うものであり、そのために</a:t>
            </a:r>
            <a:r>
              <a:rPr lang="ja-JP" altLang="en-US" dirty="0" smtClean="0"/>
              <a:t>は子供の</a:t>
            </a:r>
            <a:r>
              <a:rPr lang="ja-JP" altLang="en-US" dirty="0"/>
              <a:t>理解が欠かせません。</a:t>
            </a:r>
            <a:endParaRPr lang="en-US" altLang="ja-JP" dirty="0"/>
          </a:p>
          <a:p>
            <a:pPr algn="just"/>
            <a:r>
              <a:rPr lang="ja-JP" altLang="en-US" dirty="0"/>
              <a:t>　</a:t>
            </a:r>
            <a:r>
              <a:rPr lang="ja-JP" altLang="en-US" dirty="0" smtClean="0"/>
              <a:t>子供の</a:t>
            </a:r>
            <a:r>
              <a:rPr lang="ja-JP" altLang="en-US" dirty="0"/>
              <a:t>理解のためには、学校生活のどのような場面でどのような行動が見られるのか、「</a:t>
            </a:r>
            <a:r>
              <a:rPr lang="ja-JP" altLang="en-US" dirty="0" err="1"/>
              <a:t>障がい</a:t>
            </a:r>
            <a:r>
              <a:rPr lang="ja-JP" altLang="en-US" dirty="0"/>
              <a:t>」として理解するのではなく、日常の行動観察から、個々</a:t>
            </a:r>
            <a:r>
              <a:rPr lang="ja-JP" altLang="en-US" dirty="0" smtClean="0"/>
              <a:t>の子供の</a:t>
            </a:r>
            <a:r>
              <a:rPr lang="ja-JP" altLang="en-US" dirty="0"/>
              <a:t>「特性」として理解し、対応を工夫する必要があります。</a:t>
            </a:r>
            <a:endParaRPr lang="en-US" altLang="ja-JP" dirty="0"/>
          </a:p>
          <a:p>
            <a:pPr algn="just"/>
            <a:r>
              <a:rPr lang="ja-JP" altLang="en-US" dirty="0"/>
              <a:t>　そのためには、主観的な理解から客観的な理解へ</a:t>
            </a:r>
            <a:r>
              <a:rPr lang="ja-JP" altLang="en-US" dirty="0" smtClean="0"/>
              <a:t>、更に</a:t>
            </a:r>
            <a:r>
              <a:rPr lang="ja-JP" altLang="en-US" dirty="0"/>
              <a:t>共感的な理解へと段階を進めていくことが求められます。</a:t>
            </a:r>
            <a:endParaRPr lang="en-US" altLang="ja-JP" dirty="0"/>
          </a:p>
          <a:p>
            <a:pPr algn="just"/>
            <a:r>
              <a:rPr lang="ja-JP" altLang="en-US" dirty="0"/>
              <a:t>　「主観的理解」とは</a:t>
            </a:r>
            <a:r>
              <a:rPr lang="ja-JP" altLang="en-US" dirty="0" smtClean="0"/>
              <a:t>、子供と触れ合ったり</a:t>
            </a:r>
            <a:r>
              <a:rPr lang="ja-JP" altLang="en-US" dirty="0"/>
              <a:t>、観察したりして</a:t>
            </a:r>
            <a:r>
              <a:rPr lang="ja-JP" altLang="en-US" dirty="0" smtClean="0"/>
              <a:t>、教員が</a:t>
            </a:r>
            <a:r>
              <a:rPr lang="ja-JP" altLang="en-US" dirty="0"/>
              <a:t>ありのままに思ったことや感じたことを基に理解することです。</a:t>
            </a:r>
            <a:endParaRPr lang="en-US" altLang="ja-JP" dirty="0"/>
          </a:p>
          <a:p>
            <a:pPr algn="just"/>
            <a:r>
              <a:rPr lang="ja-JP" altLang="en-US" dirty="0"/>
              <a:t>　例えば、「挨拶や返事をする礼儀正しい子供」、「一方的に話をしてしまう子供」、「できないことがあっても繰り返し頑張る子供」などと理解することです。</a:t>
            </a:r>
            <a:endParaRPr lang="en-US" altLang="ja-JP" dirty="0"/>
          </a:p>
          <a:p>
            <a:pPr algn="just"/>
            <a:r>
              <a:rPr lang="ja-JP" altLang="en-US" dirty="0"/>
              <a:t>　「客観的理解」とは、保護者からの情報（生育歴、相談歴、行動の特徴等）、医療等からの情報（障がいの状況、治療内容等）、心理検査の情報から理解を図ることです。</a:t>
            </a:r>
          </a:p>
          <a:p>
            <a:pPr algn="just"/>
            <a:r>
              <a:rPr lang="ja-JP" altLang="en-US" dirty="0"/>
              <a:t>　そして「共感的理解」とは、子供の行為を結果だけで捉えるのではなく、なぜそのような行動を取ったのか、子供の立場になって原因を探って理解することです。</a:t>
            </a:r>
            <a:endParaRPr lang="en-US" altLang="ja-JP" dirty="0"/>
          </a:p>
          <a:p>
            <a:pPr algn="just"/>
            <a:r>
              <a:rPr lang="ja-JP" altLang="en-US" dirty="0"/>
              <a:t>　例えば、表情から、「本当はしたくないのにやっているな」、「友達を叩いたのはおもちゃが欲しかったからかな」と子供の心情を想像して、読み取ることが求められます。</a:t>
            </a:r>
          </a:p>
          <a:p>
            <a:pPr algn="just"/>
            <a:r>
              <a:rPr lang="ja-JP" altLang="en-US" dirty="0"/>
              <a:t>　情報の収集と活用のポイントにも示しているとおり、子供を理解する際に</a:t>
            </a:r>
            <a:r>
              <a:rPr lang="ja-JP" altLang="en-US" dirty="0" smtClean="0"/>
              <a:t>は教員一人</a:t>
            </a:r>
            <a:r>
              <a:rPr lang="ja-JP" altLang="en-US" dirty="0"/>
              <a:t>の思い込みにならないように、あるいは検査や調査の結果のみで判断することがないように、複数</a:t>
            </a:r>
            <a:r>
              <a:rPr lang="ja-JP" altLang="en-US" dirty="0" smtClean="0"/>
              <a:t>の教員で</a:t>
            </a:r>
            <a:r>
              <a:rPr lang="ja-JP" altLang="en-US" dirty="0"/>
              <a:t>様々な視点から情報収集し、多面的・総合的に子供を理解することが大切です。</a:t>
            </a:r>
          </a:p>
        </p:txBody>
      </p:sp>
      <p:sp>
        <p:nvSpPr>
          <p:cNvPr id="4" name="スライド番号プレースホルダー 3"/>
          <p:cNvSpPr>
            <a:spLocks noGrp="1"/>
          </p:cNvSpPr>
          <p:nvPr>
            <p:ph type="sldNum" sz="quarter" idx="5"/>
          </p:nvPr>
        </p:nvSpPr>
        <p:spPr/>
        <p:txBody>
          <a:bodyPr/>
          <a:lstStyle/>
          <a:p>
            <a:fld id="{C898A89A-1B09-4A9C-8657-DD536480FA16}" type="slidenum">
              <a:rPr lang="ja-JP" altLang="en-US" smtClean="0"/>
              <a:pPr/>
              <a:t>2</a:t>
            </a:fld>
            <a:endParaRPr lang="ja-JP" altLang="en-US"/>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4143691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障がいの特性を踏まえ</a:t>
            </a:r>
            <a:r>
              <a:rPr lang="ja-JP" altLang="en-US" dirty="0" smtClean="0"/>
              <a:t>、子供に</a:t>
            </a:r>
            <a:r>
              <a:rPr lang="ja-JP" altLang="en-US" dirty="0"/>
              <a:t>対して適切に支援するためには、実態把握が大切です。</a:t>
            </a:r>
            <a:endParaRPr lang="en-US" altLang="ja-JP" dirty="0"/>
          </a:p>
          <a:p>
            <a:pPr algn="just"/>
            <a:r>
              <a:rPr lang="ja-JP" altLang="en-US" dirty="0"/>
              <a:t>　実態把握における情報収集には、スライドの４つの観点が挙げられます。</a:t>
            </a:r>
            <a:endParaRPr lang="en-US" altLang="ja-JP" dirty="0"/>
          </a:p>
          <a:p>
            <a:pPr algn="just"/>
            <a:r>
              <a:rPr lang="ja-JP" altLang="en-US" dirty="0"/>
              <a:t>　「医学的な情報」や「保護者からの情報」、「心理学的な情報」については、関係機関や専門機関、保護者との連携により得ることができます。</a:t>
            </a:r>
            <a:endParaRPr lang="en-US" altLang="ja-JP" dirty="0"/>
          </a:p>
          <a:p>
            <a:pPr algn="just"/>
            <a:r>
              <a:rPr lang="ja-JP" altLang="en-US" dirty="0"/>
              <a:t>　これらの情報を総合して実態を把握することが理想ですが、実際は、難しい場合も多いと思います。</a:t>
            </a:r>
            <a:endParaRPr lang="en-US" altLang="ja-JP" dirty="0"/>
          </a:p>
          <a:p>
            <a:pPr algn="just"/>
            <a:r>
              <a:rPr lang="ja-JP" altLang="en-US" dirty="0"/>
              <a:t>　ただ、どの学校でも、「教育的な情報」については、学級担任</a:t>
            </a:r>
            <a:r>
              <a:rPr lang="ja-JP" altLang="en-US" dirty="0" smtClean="0"/>
              <a:t>や教科担任から</a:t>
            </a:r>
            <a:r>
              <a:rPr lang="ja-JP" altLang="en-US" dirty="0"/>
              <a:t>、学習の状況や興味・関心、指導上の配慮事項等の情報を得て、校内で情報を共有することができます。</a:t>
            </a:r>
            <a:endParaRPr lang="en-US" altLang="ja-JP" dirty="0"/>
          </a:p>
          <a:p>
            <a:pPr algn="just"/>
            <a:r>
              <a:rPr lang="ja-JP" altLang="en-US" dirty="0"/>
              <a:t>　また、校内において</a:t>
            </a:r>
            <a:r>
              <a:rPr lang="ja-JP" altLang="en-US" dirty="0" smtClean="0"/>
              <a:t>、教員同士</a:t>
            </a:r>
            <a:r>
              <a:rPr lang="ja-JP" altLang="en-US" dirty="0"/>
              <a:t>で情報を共有することで、本人の障がいの状態をより的確に把握することにつながります。</a:t>
            </a:r>
            <a:endParaRPr lang="en-US" altLang="ja-JP" dirty="0"/>
          </a:p>
          <a:p>
            <a:pPr algn="just"/>
            <a:endParaRPr lang="ja-JP" altLang="en-US" dirty="0"/>
          </a:p>
        </p:txBody>
      </p:sp>
      <p:sp>
        <p:nvSpPr>
          <p:cNvPr id="4" name="スライド番号プレースホルダー 3"/>
          <p:cNvSpPr>
            <a:spLocks noGrp="1"/>
          </p:cNvSpPr>
          <p:nvPr>
            <p:ph type="sldNum" sz="quarter" idx="5"/>
          </p:nvPr>
        </p:nvSpPr>
        <p:spPr/>
        <p:txBody>
          <a:bodyPr/>
          <a:lstStyle/>
          <a:p>
            <a:fld id="{B850BA8D-DE6D-4559-85CC-9C0B8FDC9400}" type="slidenum">
              <a:rPr lang="ja-JP" altLang="en-US" smtClean="0"/>
              <a:pPr/>
              <a:t>3</a:t>
            </a:fld>
            <a:endParaRPr lang="ja-JP" altLang="en-US"/>
          </a:p>
        </p:txBody>
      </p:sp>
      <p:sp>
        <p:nvSpPr>
          <p:cNvPr id="7" name="スライド イメージ プレースホルダー 6"/>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4108218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ノート プレースホルダ 2"/>
          <p:cNvSpPr>
            <a:spLocks noGrp="1"/>
          </p:cNvSpPr>
          <p:nvPr>
            <p:ph type="body" idx="1"/>
          </p:nvPr>
        </p:nvSpPr>
        <p:spPr/>
        <p:txBody>
          <a:bodyPr/>
          <a:lstStyle/>
          <a:p>
            <a:pPr algn="just"/>
            <a:r>
              <a:rPr lang="ja-JP" altLang="en-US" dirty="0"/>
              <a:t>　実態把握においては</a:t>
            </a:r>
            <a:r>
              <a:rPr lang="ja-JP" altLang="en-US" dirty="0" smtClean="0"/>
              <a:t>、子供の</a:t>
            </a:r>
            <a:r>
              <a:rPr lang="ja-JP" altLang="en-US" dirty="0"/>
              <a:t>よさと課題の両面を把握することが大切です。</a:t>
            </a:r>
            <a:endParaRPr lang="en-US" altLang="ja-JP" dirty="0"/>
          </a:p>
          <a:p>
            <a:pPr algn="just"/>
            <a:r>
              <a:rPr lang="ja-JP" altLang="en-US" dirty="0"/>
              <a:t>　</a:t>
            </a:r>
            <a:r>
              <a:rPr lang="ja-JP" altLang="en-US" dirty="0" smtClean="0"/>
              <a:t>子供一人一人</a:t>
            </a:r>
            <a:r>
              <a:rPr lang="ja-JP" altLang="en-US" dirty="0"/>
              <a:t>の持てる力を高めるために、まず、</a:t>
            </a:r>
            <a:r>
              <a:rPr lang="ja-JP" altLang="en-US" dirty="0" smtClean="0"/>
              <a:t>その子供の</a:t>
            </a:r>
            <a:r>
              <a:rPr lang="ja-JP" altLang="en-US" dirty="0"/>
              <a:t>よさは何か、どのように生かし、伸ばしていくか、課題については、どのように改善していくか把握するようにします。</a:t>
            </a:r>
            <a:endParaRPr lang="en-US" altLang="ja-JP" dirty="0"/>
          </a:p>
          <a:p>
            <a:pPr algn="just"/>
            <a:r>
              <a:rPr lang="ja-JP" altLang="en-US" dirty="0"/>
              <a:t>　</a:t>
            </a:r>
            <a:r>
              <a:rPr lang="ja-JP" altLang="en-US" dirty="0" smtClean="0"/>
              <a:t>子供の</a:t>
            </a:r>
            <a:r>
              <a:rPr lang="ja-JP" altLang="en-US" dirty="0"/>
              <a:t>行動を把握し分析する際には、なぜそのような行動や言動が生じているのかという背景要因に着目することも大切です。</a:t>
            </a:r>
            <a:endParaRPr lang="en-US" altLang="ja-JP" dirty="0"/>
          </a:p>
          <a:p>
            <a:pPr algn="just"/>
            <a:r>
              <a:rPr lang="ja-JP" altLang="en-US" dirty="0"/>
              <a:t>　例えば、友達のことを叩いて</a:t>
            </a:r>
            <a:r>
              <a:rPr lang="ja-JP" altLang="en-US" dirty="0" smtClean="0"/>
              <a:t>しまう子供が</a:t>
            </a:r>
            <a:r>
              <a:rPr lang="ja-JP" altLang="en-US" dirty="0"/>
              <a:t>いた場合、行動のみに着目すると友達を叩かないことが目標となるが、上手く友達を呼んだり気持ちを伝えたりできないから叩いてしまうという背景が理解されていると、指導目標も変わり得るということです。</a:t>
            </a:r>
            <a:endParaRPr lang="en-US" altLang="ja-JP" dirty="0"/>
          </a:p>
          <a:p>
            <a:pPr algn="just"/>
            <a:r>
              <a:rPr lang="ja-JP" altLang="en-US" dirty="0"/>
              <a:t>　実態把握は、学級担任が見取るだけでなく、可能であれば本人から話を聞いたり、保護者や他</a:t>
            </a:r>
            <a:r>
              <a:rPr lang="ja-JP" altLang="en-US" dirty="0" smtClean="0"/>
              <a:t>の教員から</a:t>
            </a:r>
            <a:r>
              <a:rPr lang="ja-JP" altLang="en-US" dirty="0"/>
              <a:t>情報を集めたりするなど、様々な方法で行うことができます。</a:t>
            </a:r>
            <a:endParaRPr lang="en-US" altLang="ja-JP" dirty="0"/>
          </a:p>
          <a:p>
            <a:pPr algn="just"/>
            <a:r>
              <a:rPr lang="ja-JP" altLang="en-US" dirty="0"/>
              <a:t>　個別の指導計画や個別の教育支援計画を活用した</a:t>
            </a:r>
            <a:r>
              <a:rPr lang="ja-JP" altLang="en-US" dirty="0" smtClean="0"/>
              <a:t>引継ぎに</a:t>
            </a:r>
            <a:r>
              <a:rPr lang="ja-JP" altLang="en-US" dirty="0"/>
              <a:t>より、情報を得ることもできます。</a:t>
            </a:r>
          </a:p>
        </p:txBody>
      </p:sp>
      <p:sp>
        <p:nvSpPr>
          <p:cNvPr id="2" name="スライド番号プレースホルダー 1"/>
          <p:cNvSpPr>
            <a:spLocks noGrp="1"/>
          </p:cNvSpPr>
          <p:nvPr>
            <p:ph type="sldNum" sz="quarter" idx="10"/>
          </p:nvPr>
        </p:nvSpPr>
        <p:spPr/>
        <p:txBody>
          <a:bodyPr/>
          <a:lstStyle/>
          <a:p>
            <a:fld id="{0B1465BA-5215-4A9C-A98E-6493AAAF3CF3}" type="slidenum">
              <a:rPr lang="ja-JP" altLang="en-US" smtClean="0"/>
              <a:pPr/>
              <a:t>4</a:t>
            </a:fld>
            <a:endParaRPr lang="ja-JP" altLang="en-US"/>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425229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実態把握の方法や内容は様々なものがありますが、ここでは、「障害のある子供の教育支援の手引」から、教育的な情報を収集するための実態把握の項目を示しています。</a:t>
            </a:r>
            <a:endParaRPr lang="en-US" altLang="ja-JP" dirty="0"/>
          </a:p>
          <a:p>
            <a:pPr algn="just"/>
            <a:r>
              <a:rPr lang="ja-JP" altLang="en-US" dirty="0"/>
              <a:t>　なお、この手引には、知的</a:t>
            </a:r>
            <a:r>
              <a:rPr lang="ja-JP" altLang="en-US" dirty="0" err="1"/>
              <a:t>障がい以</a:t>
            </a:r>
            <a:r>
              <a:rPr lang="ja-JP" altLang="en-US" dirty="0"/>
              <a:t>外の障がいについても、実態把握の項目が掲載されていますので、必要に応じて参考にしてください。</a:t>
            </a:r>
            <a:endParaRPr lang="en-US" altLang="ja-JP" dirty="0"/>
          </a:p>
          <a:p>
            <a:pPr algn="just"/>
            <a:r>
              <a:rPr lang="ja-JP" altLang="en-US" dirty="0"/>
              <a:t>　知的障がいの</a:t>
            </a:r>
            <a:r>
              <a:rPr lang="ja-JP" altLang="en-US" dirty="0" smtClean="0"/>
              <a:t>ある子供は</a:t>
            </a:r>
            <a:r>
              <a:rPr lang="ja-JP" altLang="en-US" dirty="0"/>
              <a:t>、知的機能の発達の遅れから、他者との意思疎通が困難であり、日常生活を</a:t>
            </a:r>
            <a:r>
              <a:rPr lang="ja-JP" altLang="en-US" dirty="0" smtClean="0"/>
              <a:t>送るため</a:t>
            </a:r>
            <a:r>
              <a:rPr lang="ja-JP" altLang="en-US" dirty="0"/>
              <a:t>に支援を必要としています。</a:t>
            </a:r>
            <a:endParaRPr lang="en-US" altLang="ja-JP" dirty="0"/>
          </a:p>
          <a:p>
            <a:pPr algn="just"/>
            <a:r>
              <a:rPr lang="ja-JP" altLang="en-US" dirty="0"/>
              <a:t>　知的障がいの</a:t>
            </a:r>
            <a:r>
              <a:rPr lang="ja-JP" altLang="en-US" dirty="0" smtClean="0"/>
              <a:t>ある子供の</a:t>
            </a:r>
            <a:r>
              <a:rPr lang="ja-JP" altLang="en-US" dirty="0"/>
              <a:t>発達の状態を把握する上では、食事や排せつなどの身辺自立、買い物や公共機関の利用などの社会生活能力、集団行動などの社会性、学習や運動の力、言葉の理解や表出などのコミュニケーションの状況について把握します。</a:t>
            </a:r>
            <a:endParaRPr lang="en-US" altLang="ja-JP" dirty="0"/>
          </a:p>
          <a:p>
            <a:pPr algn="just"/>
            <a:r>
              <a:rPr lang="ja-JP" altLang="en-US" dirty="0"/>
              <a:t>　行動観察によって適応行動の困難さを把握する場合は、同年齢の子供と遊んだり、一緒に行動したりすることができるかどうか、その年齢段階において標準的に要求される身辺処理ができるかどうかなどを把握するようにします。</a:t>
            </a:r>
            <a:endParaRPr lang="en-US" altLang="ja-JP" dirty="0"/>
          </a:p>
        </p:txBody>
      </p:sp>
      <p:sp>
        <p:nvSpPr>
          <p:cNvPr id="4" name="スライド番号プレースホルダー 3"/>
          <p:cNvSpPr>
            <a:spLocks noGrp="1"/>
          </p:cNvSpPr>
          <p:nvPr>
            <p:ph type="sldNum" sz="quarter" idx="5"/>
          </p:nvPr>
        </p:nvSpPr>
        <p:spPr/>
        <p:txBody>
          <a:bodyPr/>
          <a:lstStyle/>
          <a:p>
            <a:pPr lvl="0"/>
            <a:fld id="{405BCA09-F9CF-6843-B730-55DAB7C4E2FC}" type="slidenum">
              <a:rPr lang="ja-JP" altLang="en-US" noProof="0" smtClean="0"/>
              <a:pPr lvl="0"/>
              <a:t>5</a:t>
            </a:fld>
            <a:endParaRPr lang="ja-JP" altLang="en-US" noProof="0"/>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2434220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本人の知的障がいの状態の把握に当たっては、学習等の課題に対する取組の様子や、主体的に行動しようとしているかなどの姿勢や態度について把握します。</a:t>
            </a:r>
          </a:p>
        </p:txBody>
      </p:sp>
      <p:sp>
        <p:nvSpPr>
          <p:cNvPr id="4" name="スライド番号プレースホルダー 3"/>
          <p:cNvSpPr>
            <a:spLocks noGrp="1"/>
          </p:cNvSpPr>
          <p:nvPr>
            <p:ph type="sldNum" sz="quarter" idx="5"/>
          </p:nvPr>
        </p:nvSpPr>
        <p:spPr/>
        <p:txBody>
          <a:bodyPr/>
          <a:lstStyle/>
          <a:p>
            <a:pPr lvl="0"/>
            <a:fld id="{405BCA09-F9CF-6843-B730-55DAB7C4E2FC}" type="slidenum">
              <a:rPr lang="ja-JP" altLang="en-US" noProof="0" smtClean="0"/>
              <a:pPr lvl="0"/>
              <a:t>6</a:t>
            </a:fld>
            <a:endParaRPr lang="ja-JP" altLang="en-US" noProof="0"/>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1006122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集団生活を送るために必要な力が身に付いているかという点では、遊びの中での友達との関わりや興味・関心、対人関係や身体の動き、自己の理解などの社会性の発達の状況を把握する必要があります。</a:t>
            </a:r>
            <a:endParaRPr lang="en-US" altLang="ja-JP" dirty="0"/>
          </a:p>
          <a:p>
            <a:pPr algn="just"/>
            <a:r>
              <a:rPr lang="ja-JP" altLang="en-US" dirty="0"/>
              <a:t>　</a:t>
            </a:r>
            <a:r>
              <a:rPr lang="ja-JP" altLang="en-US" dirty="0" smtClean="0"/>
              <a:t>就学や転学をした子供など</a:t>
            </a:r>
            <a:r>
              <a:rPr lang="ja-JP" altLang="en-US" dirty="0"/>
              <a:t>の場合、保護者や幼稚園、発達支援センター等と連携し、個別の教育支援計画を活用した</a:t>
            </a:r>
            <a:r>
              <a:rPr lang="ja-JP" altLang="en-US" dirty="0" smtClean="0"/>
              <a:t>引継ぎなど</a:t>
            </a:r>
            <a:r>
              <a:rPr lang="ja-JP" altLang="en-US" dirty="0"/>
              <a:t>を通じて、対人関係や自己の理解について、それまでの状況を把握することが大切です。</a:t>
            </a:r>
            <a:endParaRPr lang="en-US" altLang="ja-JP" dirty="0"/>
          </a:p>
        </p:txBody>
      </p:sp>
      <p:sp>
        <p:nvSpPr>
          <p:cNvPr id="4" name="スライド番号プレースホルダー 3"/>
          <p:cNvSpPr>
            <a:spLocks noGrp="1"/>
          </p:cNvSpPr>
          <p:nvPr>
            <p:ph type="sldNum" sz="quarter" idx="5"/>
          </p:nvPr>
        </p:nvSpPr>
        <p:spPr/>
        <p:txBody>
          <a:bodyPr/>
          <a:lstStyle/>
          <a:p>
            <a:pPr lvl="0"/>
            <a:fld id="{405BCA09-F9CF-6843-B730-55DAB7C4E2FC}" type="slidenum">
              <a:rPr lang="ja-JP" altLang="en-US" noProof="0" smtClean="0"/>
              <a:pPr lvl="0"/>
              <a:t>7</a:t>
            </a:fld>
            <a:endParaRPr lang="ja-JP" altLang="en-US" noProof="0"/>
          </a:p>
        </p:txBody>
      </p:sp>
      <p:sp>
        <p:nvSpPr>
          <p:cNvPr id="6" name="スライド イメージ プレースホルダー 5"/>
          <p:cNvSpPr>
            <a:spLocks noGrp="1" noRot="1" noChangeAspect="1"/>
          </p:cNvSpPr>
          <p:nvPr>
            <p:ph type="sldImg"/>
          </p:nvPr>
        </p:nvSpPr>
        <p:spPr>
          <a:xfrm>
            <a:off x="1003300" y="503238"/>
            <a:ext cx="4800600" cy="3600450"/>
          </a:xfrm>
        </p:spPr>
      </p:sp>
    </p:spTree>
    <p:extLst>
      <p:ext uri="{BB962C8B-B14F-4D97-AF65-F5344CB8AC3E}">
        <p14:creationId xmlns:p14="http://schemas.microsoft.com/office/powerpoint/2010/main" val="748754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2A61D3E9-34F3-4CE1-A7A4-D79289125514}" type="slidenum">
              <a:rPr lang="ja-JP" altLang="en-US" smtClean="0"/>
              <a:pPr/>
              <a:t>8</a:t>
            </a:fld>
            <a:endParaRPr lang="ja-JP" altLang="en-US"/>
          </a:p>
        </p:txBody>
      </p:sp>
      <p:sp>
        <p:nvSpPr>
          <p:cNvPr id="5" name="ノート プレースホルダー 4">
            <a:extLst>
              <a:ext uri="{FF2B5EF4-FFF2-40B4-BE49-F238E27FC236}">
                <a16:creationId xmlns:a16="http://schemas.microsoft.com/office/drawing/2014/main" id="{594E5F01-602F-4F21-8240-052B49828872}"/>
              </a:ext>
            </a:extLst>
          </p:cNvPr>
          <p:cNvSpPr>
            <a:spLocks noGrp="1"/>
          </p:cNvSpPr>
          <p:nvPr>
            <p:ph type="body" idx="1"/>
          </p:nvPr>
        </p:nvSpPr>
        <p:spPr>
          <a:xfrm>
            <a:off x="702000" y="3390313"/>
            <a:ext cx="5445760" cy="6217921"/>
          </a:xfrm>
        </p:spPr>
        <p:txBody>
          <a:bodyPr/>
          <a:lstStyle/>
          <a:p>
            <a:pPr algn="just"/>
            <a:r>
              <a:rPr lang="ja-JP" altLang="en-US" dirty="0"/>
              <a:t>　それでは、ここからは演習を行います。</a:t>
            </a:r>
            <a:endParaRPr lang="en-US" altLang="ja-JP" dirty="0"/>
          </a:p>
          <a:p>
            <a:pPr algn="just"/>
            <a:r>
              <a:rPr lang="ja-JP" altLang="en-US" dirty="0"/>
              <a:t>　演習シートと、個別の指導計画など</a:t>
            </a:r>
            <a:r>
              <a:rPr lang="ja-JP" altLang="en-US" dirty="0" smtClean="0"/>
              <a:t>、子供の</a:t>
            </a:r>
            <a:r>
              <a:rPr lang="ja-JP" altLang="en-US" dirty="0"/>
              <a:t>実態に関する情報が記載されている資料を準備してください。</a:t>
            </a:r>
            <a:endParaRPr lang="en-US" altLang="ja-JP" dirty="0"/>
          </a:p>
          <a:p>
            <a:pPr algn="just"/>
            <a:r>
              <a:rPr lang="ja-JP" altLang="en-US" dirty="0"/>
              <a:t>　この演習では、「障害のある子供の教育支援の手引」に示されている実態把握の項目を基に、担当して</a:t>
            </a:r>
            <a:r>
              <a:rPr lang="ja-JP" altLang="en-US" dirty="0" smtClean="0"/>
              <a:t>いる子供の</a:t>
            </a:r>
            <a:r>
              <a:rPr lang="ja-JP" altLang="en-US" dirty="0"/>
              <a:t>実態について整理し把握します。</a:t>
            </a:r>
            <a:endParaRPr lang="en-US" altLang="ja-JP" dirty="0"/>
          </a:p>
          <a:p>
            <a:pPr algn="just"/>
            <a:r>
              <a:rPr lang="ja-JP" altLang="en-US" dirty="0"/>
              <a:t>　演習を通して</a:t>
            </a:r>
            <a:r>
              <a:rPr lang="ja-JP" altLang="en-US" dirty="0" smtClean="0"/>
              <a:t>、子供の</a:t>
            </a:r>
            <a:r>
              <a:rPr lang="ja-JP" altLang="en-US" dirty="0"/>
              <a:t>課題やよさに目を向けたり、行動や様子を環境の側面（障がいの「社会モデル」）から捉え、実態を整理し、指導や支援に生かせるようにしましょう。</a:t>
            </a:r>
            <a:endParaRPr lang="en-US" altLang="ja-JP" dirty="0"/>
          </a:p>
          <a:p>
            <a:pPr algn="just"/>
            <a:endParaRPr lang="en-US" altLang="ja-JP" dirty="0"/>
          </a:p>
          <a:p>
            <a:pPr algn="just"/>
            <a:r>
              <a:rPr lang="ja-JP" altLang="en-US" dirty="0"/>
              <a:t>＜演習の進め方の例＞</a:t>
            </a:r>
            <a:endParaRPr lang="en-US" altLang="ja-JP" dirty="0"/>
          </a:p>
          <a:p>
            <a:pPr algn="just"/>
            <a:r>
              <a:rPr lang="ja-JP" altLang="en-US" dirty="0"/>
              <a:t>①　個人思考（</a:t>
            </a:r>
            <a:r>
              <a:rPr lang="en-US" altLang="ja-JP" dirty="0"/>
              <a:t>10</a:t>
            </a:r>
            <a:r>
              <a:rPr lang="ja-JP" altLang="en-US" dirty="0"/>
              <a:t>分）</a:t>
            </a:r>
            <a:endParaRPr lang="en-US" altLang="ja-JP" dirty="0"/>
          </a:p>
          <a:p>
            <a:pPr algn="just"/>
            <a:r>
              <a:rPr lang="ja-JP" altLang="en-US" dirty="0" smtClean="0"/>
              <a:t>・</a:t>
            </a:r>
            <a:r>
              <a:rPr lang="ja-JP" altLang="en-US" dirty="0"/>
              <a:t>演習シートに記入します。</a:t>
            </a:r>
            <a:endParaRPr lang="en-US" altLang="ja-JP" dirty="0"/>
          </a:p>
          <a:p>
            <a:pPr algn="just"/>
            <a:r>
              <a:rPr lang="ja-JP" altLang="en-US" dirty="0"/>
              <a:t>②　交流（</a:t>
            </a:r>
            <a:r>
              <a:rPr lang="en-US" altLang="ja-JP" dirty="0"/>
              <a:t>10</a:t>
            </a:r>
            <a:r>
              <a:rPr lang="ja-JP" altLang="en-US" dirty="0"/>
              <a:t>分）</a:t>
            </a:r>
            <a:endParaRPr lang="en-US" altLang="ja-JP" dirty="0"/>
          </a:p>
          <a:p>
            <a:pPr algn="just"/>
            <a:r>
              <a:rPr lang="ja-JP" altLang="en-US" dirty="0" smtClean="0"/>
              <a:t>・</a:t>
            </a:r>
            <a:r>
              <a:rPr lang="ja-JP" altLang="en-US" dirty="0"/>
              <a:t>受講者同士や指導</a:t>
            </a:r>
            <a:r>
              <a:rPr lang="ja-JP" altLang="en-US" dirty="0" smtClean="0"/>
              <a:t>教諭と</a:t>
            </a:r>
            <a:r>
              <a:rPr lang="ja-JP" altLang="en-US" dirty="0"/>
              <a:t>交流しましょう。</a:t>
            </a:r>
            <a:endParaRPr lang="en-US" altLang="ja-JP" dirty="0"/>
          </a:p>
          <a:p>
            <a:pPr algn="just"/>
            <a:endParaRPr lang="en-US" altLang="ja-JP" dirty="0"/>
          </a:p>
          <a:p>
            <a:pPr algn="just"/>
            <a:r>
              <a:rPr lang="ja-JP" altLang="en-US" dirty="0"/>
              <a:t>☆　指導</a:t>
            </a:r>
            <a:r>
              <a:rPr lang="ja-JP" altLang="en-US" dirty="0" smtClean="0"/>
              <a:t>教諭は</a:t>
            </a:r>
            <a:r>
              <a:rPr lang="ja-JP" altLang="en-US" dirty="0"/>
              <a:t>、受講者が</a:t>
            </a:r>
            <a:r>
              <a:rPr lang="ja-JP" altLang="en-US" dirty="0" smtClean="0"/>
              <a:t>、子供の</a:t>
            </a:r>
            <a:r>
              <a:rPr lang="ja-JP" altLang="en-US" dirty="0"/>
              <a:t>困難さだけでなく、よさに目を向けて捉えることができるよう、問い掛けたり</a:t>
            </a:r>
            <a:r>
              <a:rPr lang="ja-JP" altLang="en-US" dirty="0" smtClean="0"/>
              <a:t>、自身</a:t>
            </a:r>
            <a:r>
              <a:rPr lang="ja-JP" altLang="en-US" dirty="0"/>
              <a:t>が担当</a:t>
            </a:r>
            <a:r>
              <a:rPr lang="ja-JP" altLang="en-US" dirty="0" smtClean="0"/>
              <a:t>する子供の姿や捉え方を</a:t>
            </a:r>
            <a:r>
              <a:rPr lang="ja-JP" altLang="en-US" dirty="0"/>
              <a:t>例示したりする。</a:t>
            </a:r>
            <a:endParaRPr lang="en-US" altLang="ja-JP" dirty="0"/>
          </a:p>
          <a:p>
            <a:pPr algn="just"/>
            <a:r>
              <a:rPr lang="ja-JP" altLang="en-US" dirty="0" smtClean="0"/>
              <a:t>☆　指導教諭は</a:t>
            </a:r>
            <a:r>
              <a:rPr lang="ja-JP" altLang="en-US" dirty="0"/>
              <a:t>、対話を通して、受講者</a:t>
            </a:r>
            <a:r>
              <a:rPr lang="ja-JP" altLang="en-US" dirty="0" smtClean="0"/>
              <a:t>が自身の考えを振り返ったり整理したりできる</a:t>
            </a:r>
            <a:r>
              <a:rPr lang="ja-JP" altLang="en-US" dirty="0"/>
              <a:t>よう促し、研修後の実態把握や指導・支援に生かすことができるようにする。</a:t>
            </a:r>
            <a:endParaRPr lang="en-US" altLang="ja-JP" dirty="0"/>
          </a:p>
          <a:p>
            <a:pPr algn="just"/>
            <a:endParaRPr lang="en-US" altLang="ja-JP" dirty="0"/>
          </a:p>
          <a:p>
            <a:pPr algn="just"/>
            <a:r>
              <a:rPr lang="en-US" altLang="ja-JP" dirty="0"/>
              <a:t>〔</a:t>
            </a:r>
            <a:r>
              <a:rPr lang="ja-JP" altLang="en-US" dirty="0"/>
              <a:t>受講者への問いの例</a:t>
            </a:r>
            <a:r>
              <a:rPr lang="en-US" altLang="ja-JP" dirty="0"/>
              <a:t>〕</a:t>
            </a:r>
          </a:p>
          <a:p>
            <a:pPr algn="just"/>
            <a:r>
              <a:rPr lang="ja-JP" altLang="en-US" dirty="0" smtClean="0"/>
              <a:t>・子供の</a:t>
            </a:r>
            <a:r>
              <a:rPr lang="ja-JP" altLang="en-US" dirty="0"/>
              <a:t>得意なことや興味・関心のあること、持ち味は何か。</a:t>
            </a:r>
            <a:endParaRPr lang="en-US" altLang="ja-JP" dirty="0"/>
          </a:p>
          <a:p>
            <a:pPr algn="just"/>
            <a:r>
              <a:rPr lang="ja-JP" altLang="en-US" dirty="0" smtClean="0"/>
              <a:t>・子供が</a:t>
            </a:r>
            <a:r>
              <a:rPr lang="ja-JP" altLang="en-US" dirty="0"/>
              <a:t>できそうなことは何か。</a:t>
            </a:r>
            <a:endParaRPr lang="en-US" altLang="ja-JP" dirty="0"/>
          </a:p>
          <a:p>
            <a:pPr algn="just"/>
            <a:r>
              <a:rPr lang="ja-JP" altLang="en-US" dirty="0" smtClean="0"/>
              <a:t>・子供が</a:t>
            </a:r>
            <a:r>
              <a:rPr lang="ja-JP" altLang="en-US" dirty="0"/>
              <a:t>一人では難しいが</a:t>
            </a:r>
            <a:r>
              <a:rPr lang="ja-JP" altLang="en-US" dirty="0" smtClean="0"/>
              <a:t>、支援や励ましを受けながら、取り組もう</a:t>
            </a:r>
            <a:r>
              <a:rPr lang="ja-JP" altLang="en-US" dirty="0"/>
              <a:t>とする</a:t>
            </a:r>
            <a:r>
              <a:rPr lang="ja-JP" altLang="en-US" dirty="0" smtClean="0"/>
              <a:t>ことは何か</a:t>
            </a:r>
            <a:r>
              <a:rPr lang="ja-JP" altLang="en-US" dirty="0"/>
              <a:t>。</a:t>
            </a:r>
            <a:endParaRPr lang="en-US" altLang="ja-JP" dirty="0"/>
          </a:p>
          <a:p>
            <a:pPr algn="just"/>
            <a:r>
              <a:rPr lang="ja-JP" altLang="en-US" dirty="0"/>
              <a:t>　それは、どのようにするとできそうか。</a:t>
            </a:r>
            <a:endParaRPr lang="en-US" altLang="ja-JP" dirty="0"/>
          </a:p>
          <a:p>
            <a:pPr algn="just"/>
            <a:r>
              <a:rPr lang="ja-JP" altLang="en-US" dirty="0" smtClean="0"/>
              <a:t>・子供に</a:t>
            </a:r>
            <a:r>
              <a:rPr lang="ja-JP" altLang="en-US" dirty="0"/>
              <a:t>とって困難なことには、どのようなことがあるか。</a:t>
            </a:r>
            <a:endParaRPr lang="en-US" altLang="ja-JP" dirty="0"/>
          </a:p>
          <a:p>
            <a:pPr algn="just"/>
            <a:r>
              <a:rPr lang="ja-JP" altLang="en-US" dirty="0"/>
              <a:t>　</a:t>
            </a:r>
            <a:r>
              <a:rPr lang="ja-JP" altLang="en-US" dirty="0" smtClean="0"/>
              <a:t>それは、</a:t>
            </a:r>
            <a:r>
              <a:rPr lang="ja-JP" altLang="en-US" dirty="0"/>
              <a:t>どのような原因が背景にあると考えられるか。</a:t>
            </a:r>
            <a:endParaRPr lang="en-US" altLang="ja-JP" dirty="0"/>
          </a:p>
          <a:p>
            <a:pPr algn="just"/>
            <a:endParaRPr lang="en-US" altLang="ja-JP" dirty="0"/>
          </a:p>
          <a:p>
            <a:pPr algn="just"/>
            <a:r>
              <a:rPr lang="ja-JP" altLang="en-US" dirty="0"/>
              <a:t>（時間経過後）</a:t>
            </a:r>
            <a:endParaRPr lang="en-US" altLang="ja-JP" dirty="0"/>
          </a:p>
          <a:p>
            <a:pPr algn="just"/>
            <a:r>
              <a:rPr lang="ja-JP" altLang="en-US" dirty="0"/>
              <a:t>　これで、知的障がいの</a:t>
            </a:r>
            <a:r>
              <a:rPr lang="ja-JP" altLang="en-US" dirty="0" smtClean="0"/>
              <a:t>ある子供の</a:t>
            </a:r>
            <a:r>
              <a:rPr lang="ja-JP" altLang="en-US" dirty="0"/>
              <a:t>実態把握についての研修を終わります。</a:t>
            </a:r>
            <a:endParaRPr lang="en-US" altLang="ja-JP" dirty="0"/>
          </a:p>
        </p:txBody>
      </p:sp>
      <p:sp>
        <p:nvSpPr>
          <p:cNvPr id="7" name="スライド イメージ プレースホルダー 6"/>
          <p:cNvSpPr>
            <a:spLocks noGrp="1" noRot="1" noChangeAspect="1"/>
          </p:cNvSpPr>
          <p:nvPr>
            <p:ph type="sldImg"/>
          </p:nvPr>
        </p:nvSpPr>
        <p:spPr>
          <a:xfrm>
            <a:off x="1566863" y="503238"/>
            <a:ext cx="3673475" cy="2754312"/>
          </a:xfrm>
        </p:spPr>
      </p:sp>
    </p:spTree>
    <p:extLst>
      <p:ext uri="{BB962C8B-B14F-4D97-AF65-F5344CB8AC3E}">
        <p14:creationId xmlns:p14="http://schemas.microsoft.com/office/powerpoint/2010/main" val="329937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0FE2A-A1A1-4613-9208-339CAC8F74AD}"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1721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1415DB9-4E7F-40E9-8459-B6C0A5930C96}"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31687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E921CB-433F-4876-B259-DF0D2317A1BC}"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038820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atin typeface="MS Gothic" panose="020B0609070205080204" pitchFamily="49" charset="-128"/>
                <a:ea typeface="MS Gothic" panose="020B0609070205080204" pitchFamily="49" charset="-128"/>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クリックしてマスター サブタイトルの書式設定</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566C2D3-86B7-47C3-ABF7-D21C19B8A021}"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3872950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a:t>マスター タイトルの書式設定</a:t>
            </a:r>
            <a:endParaRPr lang="en-US" dirty="0"/>
          </a:p>
        </p:txBody>
      </p:sp>
      <p:sp>
        <p:nvSpPr>
          <p:cNvPr id="3" name="Content Placeholder 2"/>
          <p:cNvSpPr>
            <a:spLocks noGrp="1"/>
          </p:cNvSpPr>
          <p:nvPr>
            <p:ph idx="1"/>
          </p:nvPr>
        </p:nvSpPr>
        <p:spPr/>
        <p:txBody>
          <a:bodyPr/>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F7408D7-5321-4B6C-9ABE-7C90A2551A75}"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1299490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1800">
                <a:solidFill>
                  <a:schemeClr val="tx1"/>
                </a:solidFill>
                <a:latin typeface="MS Gothic" panose="020B0609070205080204" pitchFamily="49" charset="-128"/>
                <a:ea typeface="MS Gothic" panose="020B0609070205080204" pitchFamily="49" charset="-128"/>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D41D566-747E-490A-B45D-8C92986CE073}"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343402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EC71D2F-EB2C-4E1B-B285-29870227C11D}"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3781914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atin typeface="MS Gothic" panose="020B0609070205080204" pitchFamily="49" charset="-128"/>
                <a:ea typeface="MS Gothic" panose="020B0609070205080204" pitchFamily="49"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atin typeface="MS Gothic" panose="020B0609070205080204" pitchFamily="49" charset="-128"/>
                <a:ea typeface="MS Gothic" panose="020B0609070205080204" pitchFamily="49" charset="-128"/>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4612665-CBE8-45AA-98FA-54A3F5B29436}"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756966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3CB122-85DE-4A7B-9A8C-041BC8D6569D}"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35607254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596E840-BCBF-4236-BAB5-DB6DC2F7B25C}"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1577969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コンテンツ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2400">
                <a:latin typeface="MS Gothic" panose="020B0609070205080204" pitchFamily="49" charset="-128"/>
                <a:ea typeface="MS Gothic" panose="020B0609070205080204" pitchFamily="49" charset="-128"/>
              </a:defRPr>
            </a:lvl1pPr>
            <a:lvl2pPr>
              <a:defRPr sz="2100">
                <a:latin typeface="MS Gothic" panose="020B0609070205080204" pitchFamily="49" charset="-128"/>
                <a:ea typeface="MS Gothic" panose="020B0609070205080204" pitchFamily="49" charset="-128"/>
              </a:defRPr>
            </a:lvl2pPr>
            <a:lvl3pPr>
              <a:defRPr sz="1800">
                <a:latin typeface="MS Gothic" panose="020B0609070205080204" pitchFamily="49" charset="-128"/>
                <a:ea typeface="MS Gothic" panose="020B0609070205080204" pitchFamily="49" charset="-128"/>
              </a:defRPr>
            </a:lvl3pPr>
            <a:lvl4pPr>
              <a:defRPr sz="1500">
                <a:latin typeface="MS Gothic" panose="020B0609070205080204" pitchFamily="49" charset="-128"/>
                <a:ea typeface="MS Gothic" panose="020B0609070205080204" pitchFamily="49" charset="-128"/>
              </a:defRPr>
            </a:lvl4pPr>
            <a:lvl5pPr>
              <a:defRPr sz="1500">
                <a:latin typeface="MS Gothic" panose="020B0609070205080204" pitchFamily="49" charset="-128"/>
                <a:ea typeface="MS Gothic" panose="020B0609070205080204" pitchFamily="49" charset="-128"/>
              </a:defRPr>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atin typeface="MS Gothic" panose="020B0609070205080204" pitchFamily="49" charset="-128"/>
                <a:ea typeface="MS Gothic" panose="020B0609070205080204" pitchFamily="49"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AB30453-234B-4326-9FB2-33A368A7A417}"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2537577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E68321-3810-4513-B866-891ACA031014}"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2831842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図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400">
                <a:latin typeface="MS Gothic" panose="020B0609070205080204" pitchFamily="49" charset="-128"/>
                <a:ea typeface="MS Gothic" panose="020B0609070205080204" pitchFamily="49" charset="-128"/>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atin typeface="MS Gothic" panose="020B0609070205080204" pitchFamily="49" charset="-128"/>
                <a:ea typeface="MS Gothic" panose="020B0609070205080204" pitchFamily="49" charset="-128"/>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E5CF43B-1724-495E-A955-1C074D3674D6}"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2060420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2360AC-4E22-416B-9817-ED2C49979A05}"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1533278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lvl1pPr>
              <a:defRPr>
                <a:latin typeface="MS Gothic" panose="020B0609070205080204" pitchFamily="49" charset="-128"/>
                <a:ea typeface="MS Gothic" panose="020B0609070205080204" pitchFamily="49" charset="-128"/>
              </a:defRPr>
            </a:lvl1pPr>
            <a:lvl2pPr>
              <a:defRPr>
                <a:latin typeface="MS Gothic" panose="020B0609070205080204" pitchFamily="49" charset="-128"/>
                <a:ea typeface="MS Gothic" panose="020B0609070205080204" pitchFamily="49" charset="-128"/>
              </a:defRPr>
            </a:lvl2pPr>
            <a:lvl3pPr>
              <a:defRPr>
                <a:latin typeface="MS Gothic" panose="020B0609070205080204" pitchFamily="49" charset="-128"/>
                <a:ea typeface="MS Gothic" panose="020B0609070205080204" pitchFamily="49" charset="-128"/>
              </a:defRPr>
            </a:lvl3pPr>
            <a:lvl4pPr>
              <a:defRPr>
                <a:latin typeface="MS Gothic" panose="020B0609070205080204" pitchFamily="49" charset="-128"/>
                <a:ea typeface="MS Gothic" panose="020B0609070205080204" pitchFamily="49" charset="-128"/>
              </a:defRPr>
            </a:lvl4pPr>
            <a:lvl5pPr>
              <a:defRPr>
                <a:latin typeface="MS Gothic" panose="020B0609070205080204" pitchFamily="49" charset="-128"/>
                <a:ea typeface="MS Gothic" panose="020B0609070205080204" pitchFamily="49"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19C0D48-78D7-413C-9CEE-E0AE4FA295E6}"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219830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6B8B52-E6F5-4557-9D4D-863C0DDD24A5}"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375785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77CCD1-A936-4FA7-898E-38036B7D68BC}"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4853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C842F4-16F4-4F05-BC04-19E5853B835C}" type="datetime1">
              <a:rPr kumimoji="1" lang="ja-JP" altLang="en-US" smtClean="0"/>
              <a:t>2024/6/3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57317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996830-B881-4A37-9E81-BE5A69EB8B07}" type="datetime1">
              <a:rPr kumimoji="1" lang="ja-JP" altLang="en-US" smtClean="0"/>
              <a:t>2024/6/3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3496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56CA4-E03C-418D-9268-E17D1054D0ED}" type="datetime1">
              <a:rPr kumimoji="1" lang="ja-JP" altLang="en-US" smtClean="0"/>
              <a:t>2024/6/3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8050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8AD6D1-C73B-4006-9222-665575C06FE2}"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782970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127A0EC-0270-4145-9CC2-5B2060E59E4F}"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4682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E5EF8-8938-4BF5-99E6-1411D3E845CC}" type="datetime1">
              <a:rPr kumimoji="1" lang="ja-JP" altLang="en-US" smtClean="0"/>
              <a:t>2024/6/3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61381764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C5C6618-A31E-4BD7-9A6D-3C1078831DAD}" type="datetime1">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B2FAA30-74E7-DD41-BC03-CBBDDD626F58}" type="slidenum">
              <a:rPr kumimoji="1" lang="ja-JP" altLang="en-US" sz="900" b="0" i="0" u="none" strike="noStrike" kern="1200" cap="none" spc="0" normalizeH="0" baseline="0" noProof="0" smtClean="0">
                <a:ln>
                  <a:noFill/>
                </a:ln>
                <a:solidFill>
                  <a:prstClr val="black">
                    <a:tint val="75000"/>
                  </a:prstClr>
                </a:solidFill>
                <a:effectLst/>
                <a:uLnTx/>
                <a:uFillTx/>
                <a:latin typeface="Arial" panose="020B060402020202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Arial" panose="020B0604020202020204"/>
              <a:ea typeface="ＭＳ Ｐゴシック" panose="020B0600070205080204" pitchFamily="50" charset="-128"/>
              <a:cs typeface="+mn-cs"/>
            </a:endParaRPr>
          </a:p>
        </p:txBody>
      </p:sp>
    </p:spTree>
    <p:extLst>
      <p:ext uri="{BB962C8B-B14F-4D97-AF65-F5344CB8AC3E}">
        <p14:creationId xmlns:p14="http://schemas.microsoft.com/office/powerpoint/2010/main" val="185274337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2425" y="2370484"/>
            <a:ext cx="7862925" cy="1530388"/>
          </a:xfrm>
          <a:solidFill>
            <a:schemeClr val="accent2">
              <a:lumMod val="20000"/>
              <a:lumOff val="80000"/>
            </a:schemeClr>
          </a:solidFill>
          <a:ln w="139700" cmpd="dbl">
            <a:solidFill>
              <a:srgbClr val="FF9B9B"/>
            </a:solidFill>
          </a:ln>
          <a:effectLst>
            <a:outerShdw blurRad="279400" dist="38100" dir="2700000" algn="tl" rotWithShape="0">
              <a:prstClr val="black">
                <a:alpha val="40000"/>
              </a:prstClr>
            </a:outerShdw>
          </a:effectLst>
        </p:spPr>
        <p:txBody>
          <a:bodyPr anchor="ctr">
            <a:noAutofit/>
          </a:bodyPr>
          <a:lstStyle/>
          <a:p>
            <a:pPr>
              <a:lnSpc>
                <a:spcPct val="100000"/>
              </a:lnSpc>
            </a:pPr>
            <a:r>
              <a:rPr lang="ja-JP" altLang="en-US" sz="4000" b="1" dirty="0">
                <a:latin typeface="+mj-ea"/>
                <a:cs typeface="メイリオ" panose="020B0604030504040204" pitchFamily="50" charset="-128"/>
              </a:rPr>
              <a:t>実態把握</a:t>
            </a:r>
            <a:r>
              <a:rPr lang="en-US" altLang="ja-JP" sz="4000" b="1" dirty="0">
                <a:latin typeface="+mj-ea"/>
                <a:cs typeface="メイリオ" panose="020B0604030504040204" pitchFamily="50" charset="-128"/>
              </a:rPr>
              <a:t/>
            </a:r>
            <a:br>
              <a:rPr lang="en-US" altLang="ja-JP" sz="4000" b="1" dirty="0">
                <a:latin typeface="+mj-ea"/>
                <a:cs typeface="メイリオ" panose="020B0604030504040204" pitchFamily="50" charset="-128"/>
              </a:rPr>
            </a:br>
            <a:r>
              <a:rPr lang="ja-JP" altLang="en-US" sz="3200" b="1" dirty="0">
                <a:latin typeface="+mj-ea"/>
                <a:cs typeface="メイリオ" panose="020B0604030504040204" pitchFamily="50" charset="-128"/>
              </a:rPr>
              <a:t>～知的障がい～</a:t>
            </a:r>
            <a:endParaRPr kumimoji="1" lang="ja-JP" altLang="en-US" sz="4000" b="1" dirty="0">
              <a:latin typeface="+mj-ea"/>
              <a:cs typeface="メイリオ" panose="020B0604030504040204" pitchFamily="50" charset="-128"/>
            </a:endParaRPr>
          </a:p>
        </p:txBody>
      </p:sp>
      <p:sp>
        <p:nvSpPr>
          <p:cNvPr id="3" name="サブタイトル 2">
            <a:extLst>
              <a:ext uri="{FF2B5EF4-FFF2-40B4-BE49-F238E27FC236}">
                <a16:creationId xmlns:a16="http://schemas.microsoft.com/office/drawing/2014/main" id="{F78A7CC6-0ACF-02DF-A576-37A39E5A14D7}"/>
              </a:ext>
            </a:extLst>
          </p:cNvPr>
          <p:cNvSpPr>
            <a:spLocks noGrp="1"/>
          </p:cNvSpPr>
          <p:nvPr/>
        </p:nvSpPr>
        <p:spPr>
          <a:xfrm>
            <a:off x="652425" y="405880"/>
            <a:ext cx="6552228" cy="431718"/>
          </a:xfrm>
          <a:prstGeom prst="rect">
            <a:avLst/>
          </a:prstGeom>
        </p:spPr>
        <p:txBody>
          <a:bodyPr vert="horz" lIns="91440" tIns="45720" rIns="91440" bIns="45720" rtlCol="0" anchor="ctr">
            <a:norm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特別支援学校教員スタート・プログラム（試案）</a:t>
            </a:r>
          </a:p>
        </p:txBody>
      </p:sp>
      <p:sp>
        <p:nvSpPr>
          <p:cNvPr id="5" name="正方形/長方形 3">
            <a:extLst>
              <a:ext uri="{FF2B5EF4-FFF2-40B4-BE49-F238E27FC236}">
                <a16:creationId xmlns:a16="http://schemas.microsoft.com/office/drawing/2014/main" id="{453FE63C-4308-4B4F-D25A-CF716460DB0A}"/>
              </a:ext>
            </a:extLst>
          </p:cNvPr>
          <p:cNvSpPr/>
          <p:nvPr/>
        </p:nvSpPr>
        <p:spPr>
          <a:xfrm>
            <a:off x="652424" y="837598"/>
            <a:ext cx="4986375" cy="457802"/>
          </a:xfrm>
          <a:prstGeom prst="roundRect">
            <a:avLst>
              <a:gd name="adj" fmla="val 50000"/>
            </a:avLst>
          </a:prstGeom>
          <a:solidFill>
            <a:schemeClr val="accent4"/>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b="1" kern="100" dirty="0">
                <a:solidFill>
                  <a:srgbClr val="000000"/>
                </a:solidFill>
                <a:effectLst/>
                <a:ea typeface="ＭＳ ゴシック" panose="020B0609070205080204" pitchFamily="49" charset="-128"/>
                <a:cs typeface="Times New Roman" panose="02020603050405020304" pitchFamily="18" charset="0"/>
              </a:rPr>
              <a:t>〔セクションⅠ〕基礎基本の理解度アップ</a:t>
            </a:r>
            <a:endParaRPr lang="ja-JP" sz="2400" kern="100" dirty="0">
              <a:effectLst/>
              <a:cs typeface="Times New Roman" panose="02020603050405020304" pitchFamily="18" charset="0"/>
            </a:endParaRPr>
          </a:p>
        </p:txBody>
      </p:sp>
      <p:sp>
        <p:nvSpPr>
          <p:cNvPr id="6" name="スライド番号プレースホルダー 1"/>
          <p:cNvSpPr>
            <a:spLocks noGrp="1"/>
          </p:cNvSpPr>
          <p:nvPr>
            <p:ph type="sldNum" idx="12"/>
          </p:nvPr>
        </p:nvSpPr>
        <p:spPr>
          <a:xfrm>
            <a:off x="6910590" y="6364384"/>
            <a:ext cx="2057400" cy="365125"/>
          </a:xfrm>
        </p:spPr>
        <p:txBody>
          <a:bodyPr/>
          <a:lstStyle/>
          <a:p>
            <a:pPr marL="0" lvl="0" indent="0" algn="r" rtl="0">
              <a:spcBef>
                <a:spcPts val="0"/>
              </a:spcBef>
              <a:spcAft>
                <a:spcPts val="0"/>
              </a:spcAft>
              <a:buNone/>
            </a:pPr>
            <a:r>
              <a:rPr lang="ja-JP" altLang="en-US" dirty="0" smtClean="0">
                <a:latin typeface="ＭＳ ゴシック" panose="020B0609070205080204" pitchFamily="49" charset="-128"/>
                <a:ea typeface="ＭＳ ゴシック" panose="020B0609070205080204" pitchFamily="49" charset="-128"/>
              </a:rPr>
              <a:t>１</a:t>
            </a:r>
            <a:endParaRPr lang="ja-JP" altLang="en-US" dirty="0">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5958451" y="5512093"/>
            <a:ext cx="2767804" cy="923330"/>
          </a:xfrm>
          <a:prstGeom prst="rect">
            <a:avLst/>
          </a:prstGeom>
          <a:noFill/>
        </p:spPr>
        <p:txBody>
          <a:bodyPr wrap="square" rtlCol="0">
            <a:spAutoFit/>
          </a:bodyPr>
          <a:lstStyle/>
          <a:p>
            <a:pPr algn="ctr"/>
            <a:r>
              <a:rPr lang="ja-JP" altLang="en-US" dirty="0" smtClean="0"/>
              <a:t>研修動画は</a:t>
            </a:r>
            <a:endParaRPr lang="en-US" altLang="ja-JP" dirty="0" smtClean="0"/>
          </a:p>
          <a:p>
            <a:pPr algn="ctr"/>
            <a:r>
              <a:rPr lang="ja-JP" altLang="en-US" dirty="0" smtClean="0"/>
              <a:t>二次元コードを</a:t>
            </a:r>
            <a:r>
              <a:rPr kumimoji="1" lang="ja-JP" altLang="en-US" dirty="0" smtClean="0"/>
              <a:t>読込み</a:t>
            </a:r>
            <a:endParaRPr kumimoji="1" lang="en-US" altLang="ja-JP" dirty="0" smtClean="0"/>
          </a:p>
          <a:p>
            <a:pPr algn="ctr"/>
            <a:r>
              <a:rPr kumimoji="1" lang="ja-JP" altLang="en-US" dirty="0" smtClean="0"/>
              <a:t>又は、説明原稿を参照</a:t>
            </a:r>
            <a:endParaRPr kumimoji="1" lang="ja-JP" altLang="en-US" dirty="0"/>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0201" y="5354633"/>
            <a:ext cx="1238250" cy="1238250"/>
          </a:xfrm>
          <a:prstGeom prst="rect">
            <a:avLst/>
          </a:prstGeom>
          <a:ln>
            <a:solidFill>
              <a:schemeClr val="tx1"/>
            </a:solidFill>
          </a:ln>
        </p:spPr>
      </p:pic>
    </p:spTree>
    <p:extLst>
      <p:ext uri="{BB962C8B-B14F-4D97-AF65-F5344CB8AC3E}">
        <p14:creationId xmlns:p14="http://schemas.microsoft.com/office/powerpoint/2010/main" val="1809105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EC43B90-8589-1041-232A-9D4E6FA50E86}"/>
              </a:ext>
            </a:extLst>
          </p:cNvPr>
          <p:cNvSpPr/>
          <p:nvPr/>
        </p:nvSpPr>
        <p:spPr>
          <a:xfrm>
            <a:off x="427935" y="3298374"/>
            <a:ext cx="8159701" cy="74495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D5636E97-8B42-CC30-1817-77BCAACC518E}"/>
              </a:ext>
            </a:extLst>
          </p:cNvPr>
          <p:cNvSpPr/>
          <p:nvPr/>
        </p:nvSpPr>
        <p:spPr>
          <a:xfrm>
            <a:off x="427935" y="2221447"/>
            <a:ext cx="8159701" cy="74495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69A133F9-0DB6-A897-68B9-8FC2178617FC}"/>
              </a:ext>
            </a:extLst>
          </p:cNvPr>
          <p:cNvSpPr/>
          <p:nvPr/>
        </p:nvSpPr>
        <p:spPr>
          <a:xfrm>
            <a:off x="427935" y="1114070"/>
            <a:ext cx="8159701" cy="74495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B3DC5730-EA8C-BFF4-6F7E-BEA1A452E0D6}"/>
              </a:ext>
            </a:extLst>
          </p:cNvPr>
          <p:cNvSpPr txBox="1"/>
          <p:nvPr/>
        </p:nvSpPr>
        <p:spPr>
          <a:xfrm>
            <a:off x="1012874" y="1195639"/>
            <a:ext cx="3235570" cy="523220"/>
          </a:xfrm>
          <a:prstGeom prst="rect">
            <a:avLst/>
          </a:prstGeom>
          <a:noFill/>
        </p:spPr>
        <p:txBody>
          <a:bodyPr wrap="square" rtlCol="0">
            <a:spAutoFit/>
          </a:bodyPr>
          <a:lstStyle/>
          <a:p>
            <a:r>
              <a:rPr kumimoji="1" lang="ja-JP" altLang="en-US" sz="2800" dirty="0">
                <a:latin typeface="ＭＳ ゴシック" panose="020B0609070205080204" pitchFamily="49" charset="-128"/>
                <a:ea typeface="ＭＳ ゴシック" panose="020B0609070205080204" pitchFamily="49" charset="-128"/>
              </a:rPr>
              <a:t>主観的な理解</a:t>
            </a:r>
          </a:p>
        </p:txBody>
      </p:sp>
      <p:sp>
        <p:nvSpPr>
          <p:cNvPr id="8" name="テキスト ボックス 7">
            <a:extLst>
              <a:ext uri="{FF2B5EF4-FFF2-40B4-BE49-F238E27FC236}">
                <a16:creationId xmlns:a16="http://schemas.microsoft.com/office/drawing/2014/main" id="{5E8EB3AB-5A3F-43F1-EA85-3AF9EE9F57A8}"/>
              </a:ext>
            </a:extLst>
          </p:cNvPr>
          <p:cNvSpPr txBox="1"/>
          <p:nvPr/>
        </p:nvSpPr>
        <p:spPr>
          <a:xfrm>
            <a:off x="4358640" y="1138833"/>
            <a:ext cx="3603673" cy="707886"/>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・多くの教師の多面的な観察</a:t>
            </a:r>
            <a:endParaRPr kumimoji="1" lang="en-US" altLang="ja-JP" sz="2000" dirty="0">
              <a:latin typeface="HG丸ｺﾞｼｯｸM-PRO" panose="020F0600000000000000" pitchFamily="50" charset="-128"/>
              <a:ea typeface="HG丸ｺﾞｼｯｸM-PRO" panose="020F0600000000000000" pitchFamily="50" charset="-128"/>
            </a:endParaRPr>
          </a:p>
          <a:p>
            <a:r>
              <a:rPr lang="ja-JP" altLang="en-US" sz="2000" dirty="0" smtClean="0">
                <a:latin typeface="HG丸ｺﾞｼｯｸM-PRO" panose="020F0600000000000000" pitchFamily="50" charset="-128"/>
                <a:ea typeface="HG丸ｺﾞｼｯｸM-PRO" panose="020F0600000000000000" pitchFamily="50" charset="-128"/>
              </a:rPr>
              <a:t>・子供の</a:t>
            </a:r>
            <a:r>
              <a:rPr lang="ja-JP" altLang="en-US" sz="2000" dirty="0">
                <a:latin typeface="HG丸ｺﾞｼｯｸM-PRO" panose="020F0600000000000000" pitchFamily="50" charset="-128"/>
                <a:ea typeface="HG丸ｺﾞｼｯｸM-PRO" panose="020F0600000000000000" pitchFamily="50" charset="-128"/>
              </a:rPr>
              <a:t>よさを</a:t>
            </a:r>
            <a:r>
              <a:rPr lang="ja-JP" altLang="en-US" sz="2000" dirty="0" smtClean="0">
                <a:latin typeface="HG丸ｺﾞｼｯｸM-PRO" panose="020F0600000000000000" pitchFamily="50" charset="-128"/>
                <a:ea typeface="HG丸ｺﾞｼｯｸM-PRO" panose="020F0600000000000000" pitchFamily="50" charset="-128"/>
              </a:rPr>
              <a:t>見いだす</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CEA3AE02-8B2D-A412-649F-3847801CA74B}"/>
              </a:ext>
            </a:extLst>
          </p:cNvPr>
          <p:cNvSpPr txBox="1"/>
          <p:nvPr/>
        </p:nvSpPr>
        <p:spPr>
          <a:xfrm>
            <a:off x="1012874" y="2303884"/>
            <a:ext cx="3235570" cy="523220"/>
          </a:xfrm>
          <a:prstGeom prst="rect">
            <a:avLst/>
          </a:prstGeom>
          <a:noFill/>
        </p:spPr>
        <p:txBody>
          <a:bodyPr wrap="square" rtlCol="0">
            <a:spAutoFit/>
          </a:bodyPr>
          <a:lstStyle/>
          <a:p>
            <a:r>
              <a:rPr kumimoji="1" lang="ja-JP" altLang="en-US" sz="2800" dirty="0">
                <a:latin typeface="ＭＳ ゴシック" panose="020B0609070205080204" pitchFamily="49" charset="-128"/>
                <a:ea typeface="ＭＳ ゴシック" panose="020B0609070205080204" pitchFamily="49" charset="-128"/>
              </a:rPr>
              <a:t>客観的な理解</a:t>
            </a:r>
          </a:p>
        </p:txBody>
      </p:sp>
      <p:sp>
        <p:nvSpPr>
          <p:cNvPr id="10" name="テキスト ボックス 9">
            <a:extLst>
              <a:ext uri="{FF2B5EF4-FFF2-40B4-BE49-F238E27FC236}">
                <a16:creationId xmlns:a16="http://schemas.microsoft.com/office/drawing/2014/main" id="{66C50713-400E-728B-311B-A8FFDECA5954}"/>
              </a:ext>
            </a:extLst>
          </p:cNvPr>
          <p:cNvSpPr txBox="1"/>
          <p:nvPr/>
        </p:nvSpPr>
        <p:spPr>
          <a:xfrm>
            <a:off x="4358640" y="2233951"/>
            <a:ext cx="3603673" cy="707886"/>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・検査等の資料を基に判断</a:t>
            </a:r>
            <a:endParaRPr kumimoji="1" lang="en-US" altLang="ja-JP" sz="2000" dirty="0">
              <a:latin typeface="HG丸ｺﾞｼｯｸM-PRO" panose="020F0600000000000000" pitchFamily="50" charset="-128"/>
              <a:ea typeface="HG丸ｺﾞｼｯｸM-PRO" panose="020F0600000000000000" pitchFamily="50" charset="-128"/>
            </a:endParaRPr>
          </a:p>
          <a:p>
            <a:r>
              <a:rPr lang="ja-JP" altLang="en-US" sz="2000" dirty="0">
                <a:latin typeface="HG丸ｺﾞｼｯｸM-PRO" panose="020F0600000000000000" pitchFamily="50" charset="-128"/>
                <a:ea typeface="HG丸ｺﾞｼｯｸM-PRO" panose="020F0600000000000000" pitchFamily="50" charset="-128"/>
              </a:rPr>
              <a:t>・より正確</a:t>
            </a:r>
            <a:r>
              <a:rPr lang="ja-JP" altLang="en-US" sz="2000" dirty="0" smtClean="0">
                <a:latin typeface="HG丸ｺﾞｼｯｸM-PRO" panose="020F0600000000000000" pitchFamily="50" charset="-128"/>
                <a:ea typeface="HG丸ｺﾞｼｯｸM-PRO" panose="020F0600000000000000" pitchFamily="50" charset="-128"/>
              </a:rPr>
              <a:t>に子供を</a:t>
            </a:r>
            <a:r>
              <a:rPr lang="ja-JP" altLang="en-US" sz="2000" dirty="0">
                <a:latin typeface="HG丸ｺﾞｼｯｸM-PRO" panose="020F0600000000000000" pitchFamily="50" charset="-128"/>
                <a:ea typeface="HG丸ｺﾞｼｯｸM-PRO" panose="020F0600000000000000" pitchFamily="50" charset="-128"/>
              </a:rPr>
              <a:t>理解</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53D551A5-55F7-B8CA-2DF5-8FCBB7D44CA2}"/>
              </a:ext>
            </a:extLst>
          </p:cNvPr>
          <p:cNvSpPr txBox="1"/>
          <p:nvPr/>
        </p:nvSpPr>
        <p:spPr>
          <a:xfrm>
            <a:off x="1012874" y="3394061"/>
            <a:ext cx="3235570" cy="523220"/>
          </a:xfrm>
          <a:prstGeom prst="rect">
            <a:avLst/>
          </a:prstGeom>
          <a:noFill/>
        </p:spPr>
        <p:txBody>
          <a:bodyPr wrap="square" rtlCol="0">
            <a:spAutoFit/>
          </a:bodyPr>
          <a:lstStyle/>
          <a:p>
            <a:r>
              <a:rPr lang="ja-JP" altLang="en-US" sz="2800" dirty="0">
                <a:latin typeface="ＭＳ ゴシック" panose="020B0609070205080204" pitchFamily="49" charset="-128"/>
                <a:ea typeface="ＭＳ ゴシック" panose="020B0609070205080204" pitchFamily="49" charset="-128"/>
              </a:rPr>
              <a:t>共感的</a:t>
            </a:r>
            <a:r>
              <a:rPr kumimoji="1" lang="ja-JP" altLang="en-US" sz="2800" dirty="0">
                <a:latin typeface="ＭＳ ゴシック" panose="020B0609070205080204" pitchFamily="49" charset="-128"/>
                <a:ea typeface="ＭＳ ゴシック" panose="020B0609070205080204" pitchFamily="49" charset="-128"/>
              </a:rPr>
              <a:t>な理解</a:t>
            </a:r>
          </a:p>
        </p:txBody>
      </p:sp>
      <p:sp>
        <p:nvSpPr>
          <p:cNvPr id="12" name="テキスト ボックス 11">
            <a:extLst>
              <a:ext uri="{FF2B5EF4-FFF2-40B4-BE49-F238E27FC236}">
                <a16:creationId xmlns:a16="http://schemas.microsoft.com/office/drawing/2014/main" id="{952927B4-5FF6-70D3-E7AB-98E1AE5746FD}"/>
              </a:ext>
            </a:extLst>
          </p:cNvPr>
          <p:cNvSpPr txBox="1"/>
          <p:nvPr/>
        </p:nvSpPr>
        <p:spPr>
          <a:xfrm>
            <a:off x="4358640" y="3313845"/>
            <a:ext cx="3603673" cy="707886"/>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・内面的な要素を重視</a:t>
            </a:r>
            <a:endParaRPr kumimoji="1" lang="en-US" altLang="ja-JP" sz="2000" dirty="0">
              <a:latin typeface="HG丸ｺﾞｼｯｸM-PRO" panose="020F0600000000000000" pitchFamily="50" charset="-128"/>
              <a:ea typeface="HG丸ｺﾞｼｯｸM-PRO" panose="020F0600000000000000" pitchFamily="50" charset="-128"/>
            </a:endParaRPr>
          </a:p>
          <a:p>
            <a:r>
              <a:rPr lang="ja-JP" altLang="en-US" sz="2000" dirty="0">
                <a:latin typeface="HG丸ｺﾞｼｯｸM-PRO" panose="020F0600000000000000" pitchFamily="50" charset="-128"/>
                <a:ea typeface="HG丸ｺﾞｼｯｸM-PRO" panose="020F0600000000000000" pitchFamily="50" charset="-128"/>
              </a:rPr>
              <a:t>・心の動きを受け止める</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13" name="二等辺三角形 12">
            <a:extLst>
              <a:ext uri="{FF2B5EF4-FFF2-40B4-BE49-F238E27FC236}">
                <a16:creationId xmlns:a16="http://schemas.microsoft.com/office/drawing/2014/main" id="{F1D23260-881F-7494-157F-88239DA851A7}"/>
              </a:ext>
            </a:extLst>
          </p:cNvPr>
          <p:cNvSpPr/>
          <p:nvPr/>
        </p:nvSpPr>
        <p:spPr>
          <a:xfrm rot="10800000">
            <a:off x="1716259" y="1954014"/>
            <a:ext cx="1280160" cy="184212"/>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二等辺三角形 14">
            <a:extLst>
              <a:ext uri="{FF2B5EF4-FFF2-40B4-BE49-F238E27FC236}">
                <a16:creationId xmlns:a16="http://schemas.microsoft.com/office/drawing/2014/main" id="{99344494-3D87-702A-6618-FC501BD86D63}"/>
              </a:ext>
            </a:extLst>
          </p:cNvPr>
          <p:cNvSpPr/>
          <p:nvPr/>
        </p:nvSpPr>
        <p:spPr>
          <a:xfrm rot="10800000">
            <a:off x="1716259" y="3037136"/>
            <a:ext cx="1280160" cy="184212"/>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A62E2873-9712-7DCE-6700-A64F7B263DD8}"/>
              </a:ext>
            </a:extLst>
          </p:cNvPr>
          <p:cNvSpPr/>
          <p:nvPr/>
        </p:nvSpPr>
        <p:spPr>
          <a:xfrm>
            <a:off x="427934" y="4668005"/>
            <a:ext cx="8159701" cy="1494556"/>
          </a:xfrm>
          <a:prstGeom prst="rect">
            <a:avLst/>
          </a:prstGeom>
          <a:ln w="38100">
            <a:solidFill>
              <a:srgbClr val="FF84A1"/>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400" dirty="0">
                <a:latin typeface="HG丸ｺﾞｼｯｸM-PRO" panose="020F0600000000000000" pitchFamily="50" charset="-128"/>
                <a:ea typeface="HG丸ｺﾞｼｯｸM-PRO" panose="020F0600000000000000" pitchFamily="50" charset="-128"/>
              </a:rPr>
              <a:t>○　継続的に情報を収集する。</a:t>
            </a:r>
            <a:endParaRPr kumimoji="1" lang="en-US" altLang="ja-JP" sz="2400" dirty="0">
              <a:latin typeface="HG丸ｺﾞｼｯｸM-PRO" panose="020F0600000000000000" pitchFamily="50" charset="-128"/>
              <a:ea typeface="HG丸ｺﾞｼｯｸM-PRO" panose="020F0600000000000000" pitchFamily="50" charset="-128"/>
            </a:endParaRPr>
          </a:p>
          <a:p>
            <a:r>
              <a:rPr lang="ja-JP" altLang="en-US" sz="2400" dirty="0">
                <a:latin typeface="HG丸ｺﾞｼｯｸM-PRO" panose="020F0600000000000000" pitchFamily="50" charset="-128"/>
                <a:ea typeface="HG丸ｺﾞｼｯｸM-PRO" panose="020F0600000000000000" pitchFamily="50" charset="-128"/>
              </a:rPr>
              <a:t>○　収集した情報を整理する。</a:t>
            </a:r>
            <a:endParaRPr lang="en-US" altLang="ja-JP" sz="2400" dirty="0">
              <a:latin typeface="HG丸ｺﾞｼｯｸM-PRO" panose="020F0600000000000000" pitchFamily="50" charset="-128"/>
              <a:ea typeface="HG丸ｺﾞｼｯｸM-PRO" panose="020F0600000000000000" pitchFamily="50" charset="-128"/>
            </a:endParaRPr>
          </a:p>
          <a:p>
            <a:r>
              <a:rPr kumimoji="1" lang="ja-JP" altLang="en-US" sz="2400" dirty="0">
                <a:latin typeface="HG丸ｺﾞｼｯｸM-PRO" panose="020F0600000000000000" pitchFamily="50" charset="-128"/>
                <a:ea typeface="HG丸ｺﾞｼｯｸM-PRO" panose="020F0600000000000000" pitchFamily="50" charset="-128"/>
              </a:rPr>
              <a:t>○　検査や調査の結果のみで判断することなく</a:t>
            </a:r>
            <a:r>
              <a:rPr kumimoji="1" lang="ja-JP" altLang="en-US" sz="2400" dirty="0" smtClean="0">
                <a:latin typeface="HG丸ｺﾞｼｯｸM-PRO" panose="020F0600000000000000" pitchFamily="50" charset="-128"/>
                <a:ea typeface="HG丸ｺﾞｼｯｸM-PRO" panose="020F0600000000000000" pitchFamily="50" charset="-128"/>
              </a:rPr>
              <a:t>、子供</a:t>
            </a:r>
            <a:r>
              <a:rPr lang="ja-JP" altLang="en-US" sz="2400" dirty="0" smtClean="0">
                <a:latin typeface="HG丸ｺﾞｼｯｸM-PRO" panose="020F0600000000000000" pitchFamily="50" charset="-128"/>
                <a:ea typeface="HG丸ｺﾞｼｯｸM-PRO" panose="020F0600000000000000" pitchFamily="50" charset="-128"/>
              </a:rPr>
              <a:t>を</a:t>
            </a:r>
            <a:endParaRPr lang="en-US" altLang="ja-JP" sz="2400" dirty="0" smtClean="0">
              <a:latin typeface="HG丸ｺﾞｼｯｸM-PRO" panose="020F0600000000000000" pitchFamily="50" charset="-128"/>
              <a:ea typeface="HG丸ｺﾞｼｯｸM-PRO" panose="020F0600000000000000" pitchFamily="50" charset="-128"/>
            </a:endParaRPr>
          </a:p>
          <a:p>
            <a:r>
              <a:rPr kumimoji="1" lang="ja-JP" altLang="en-US" sz="2400" dirty="0" smtClean="0">
                <a:latin typeface="HG丸ｺﾞｼｯｸM-PRO" panose="020F0600000000000000" pitchFamily="50" charset="-128"/>
                <a:ea typeface="HG丸ｺﾞｼｯｸM-PRO" panose="020F0600000000000000" pitchFamily="50" charset="-128"/>
              </a:rPr>
              <a:t>　　見つめ</a:t>
            </a:r>
            <a:r>
              <a:rPr kumimoji="1" lang="ja-JP" altLang="en-US" sz="2400" dirty="0">
                <a:latin typeface="HG丸ｺﾞｼｯｸM-PRO" panose="020F0600000000000000" pitchFamily="50" charset="-128"/>
                <a:ea typeface="HG丸ｺﾞｼｯｸM-PRO" panose="020F0600000000000000" pitchFamily="50" charset="-128"/>
              </a:rPr>
              <a:t>、総合的に判断する。</a:t>
            </a:r>
          </a:p>
        </p:txBody>
      </p:sp>
      <p:sp>
        <p:nvSpPr>
          <p:cNvPr id="18" name="テキスト ボックス 17">
            <a:extLst>
              <a:ext uri="{FF2B5EF4-FFF2-40B4-BE49-F238E27FC236}">
                <a16:creationId xmlns:a16="http://schemas.microsoft.com/office/drawing/2014/main" id="{CB91EEDF-E1A0-4270-C9D0-EFFF8E0BEE12}"/>
              </a:ext>
            </a:extLst>
          </p:cNvPr>
          <p:cNvSpPr txBox="1"/>
          <p:nvPr/>
        </p:nvSpPr>
        <p:spPr>
          <a:xfrm>
            <a:off x="353295" y="4235436"/>
            <a:ext cx="8159701" cy="342667"/>
          </a:xfrm>
          <a:prstGeom prst="rect">
            <a:avLst/>
          </a:prstGeom>
          <a:noFill/>
        </p:spPr>
        <p:txBody>
          <a:bodyPr wrap="square" rtlCol="0" anchor="ctr" anchorCtr="0">
            <a:noAutofit/>
          </a:bodyPr>
          <a:lstStyle/>
          <a:p>
            <a:r>
              <a:rPr lang="ja-JP" altLang="en-US" sz="2400" dirty="0">
                <a:latin typeface="MS Gothic" panose="020B0609070205080204" pitchFamily="49" charset="-128"/>
                <a:ea typeface="MS Gothic" panose="020B0609070205080204" pitchFamily="49" charset="-128"/>
              </a:rPr>
              <a:t>情報の収集と活用のポイント</a:t>
            </a:r>
            <a:endParaRPr kumimoji="1" lang="ja-JP" altLang="en-US" sz="2400" dirty="0">
              <a:latin typeface="MS Gothic" panose="020B0609070205080204" pitchFamily="49" charset="-128"/>
              <a:ea typeface="MS Gothic" panose="020B0609070205080204" pitchFamily="49" charset="-128"/>
            </a:endParaRPr>
          </a:p>
        </p:txBody>
      </p:sp>
      <p:sp>
        <p:nvSpPr>
          <p:cNvPr id="19" name="スライド番号プレースホルダー 1"/>
          <p:cNvSpPr>
            <a:spLocks noGrp="1"/>
          </p:cNvSpPr>
          <p:nvPr>
            <p:ph type="sldNum" idx="12"/>
          </p:nvPr>
        </p:nvSpPr>
        <p:spPr>
          <a:xfrm>
            <a:off x="6867451" y="6422111"/>
            <a:ext cx="2057400" cy="365125"/>
          </a:xfrm>
        </p:spPr>
        <p:txBody>
          <a:bodyPr/>
          <a:lstStyle/>
          <a:p>
            <a:pPr marL="0" lvl="0" indent="0" algn="r" rtl="0">
              <a:spcBef>
                <a:spcPts val="0"/>
              </a:spcBef>
              <a:spcAft>
                <a:spcPts val="0"/>
              </a:spcAft>
              <a:buNone/>
            </a:pPr>
            <a:r>
              <a:rPr lang="ja-JP" altLang="en-US" dirty="0" smtClean="0">
                <a:latin typeface="ＭＳ ゴシック" panose="020B0609070205080204" pitchFamily="49" charset="-128"/>
                <a:ea typeface="ＭＳ ゴシック" panose="020B0609070205080204" pitchFamily="49" charset="-128"/>
              </a:rPr>
              <a:t>２</a:t>
            </a:r>
            <a:endParaRPr lang="ja-JP" altLang="en-US" dirty="0">
              <a:latin typeface="ＭＳ ゴシック" panose="020B0609070205080204" pitchFamily="49" charset="-128"/>
              <a:ea typeface="ＭＳ ゴシック" panose="020B0609070205080204" pitchFamily="49" charset="-128"/>
            </a:endParaRPr>
          </a:p>
        </p:txBody>
      </p:sp>
      <p:sp>
        <p:nvSpPr>
          <p:cNvPr id="20" name="テキスト ボックス 19">
            <a:extLst>
              <a:ext uri="{FF2B5EF4-FFF2-40B4-BE49-F238E27FC236}">
                <a16:creationId xmlns:a16="http://schemas.microsoft.com/office/drawing/2014/main" id="{A7A9980E-21C3-2DB9-2BF0-42D4C0DF4CAF}"/>
              </a:ext>
            </a:extLst>
          </p:cNvPr>
          <p:cNvSpPr txBox="1"/>
          <p:nvPr/>
        </p:nvSpPr>
        <p:spPr>
          <a:xfrm>
            <a:off x="689194" y="6254360"/>
            <a:ext cx="8159701" cy="342667"/>
          </a:xfrm>
          <a:prstGeom prst="rect">
            <a:avLst/>
          </a:prstGeom>
          <a:noFill/>
        </p:spPr>
        <p:txBody>
          <a:bodyPr wrap="square" rtlCol="0" anchor="ctr" anchorCtr="0">
            <a:noAutofit/>
          </a:bodyPr>
          <a:lstStyle/>
          <a:p>
            <a:pPr algn="r"/>
            <a:r>
              <a:rPr lang="ja-JP" altLang="en-US" sz="1400" dirty="0">
                <a:latin typeface="MS Gothic" panose="020B0609070205080204" pitchFamily="49" charset="-128"/>
                <a:ea typeface="MS Gothic" panose="020B0609070205080204" pitchFamily="49" charset="-128"/>
              </a:rPr>
              <a:t>「</a:t>
            </a:r>
            <a:r>
              <a:rPr kumimoji="1" lang="ja-JP" altLang="en-US" sz="1400" dirty="0">
                <a:latin typeface="MS Gothic" panose="020B0609070205080204" pitchFamily="49" charset="-128"/>
                <a:ea typeface="MS Gothic" panose="020B0609070205080204" pitchFamily="49" charset="-128"/>
              </a:rPr>
              <a:t>特別支援学級担任のハンドブック新訂版」北海道立特別支援教育センター（令和４年３月）　</a:t>
            </a:r>
          </a:p>
        </p:txBody>
      </p:sp>
      <p:sp>
        <p:nvSpPr>
          <p:cNvPr id="7" name="テキスト ボックス 6">
            <a:extLst>
              <a:ext uri="{FF2B5EF4-FFF2-40B4-BE49-F238E27FC236}">
                <a16:creationId xmlns:a16="http://schemas.microsoft.com/office/drawing/2014/main" id="{79471998-5630-F793-66C5-3887BD3F3DE1}"/>
              </a:ext>
            </a:extLst>
          </p:cNvPr>
          <p:cNvSpPr txBox="1"/>
          <p:nvPr/>
        </p:nvSpPr>
        <p:spPr>
          <a:xfrm>
            <a:off x="180000" y="180000"/>
            <a:ext cx="9143999" cy="648000"/>
          </a:xfrm>
          <a:prstGeom prst="rect">
            <a:avLst/>
          </a:prstGeom>
          <a:noFill/>
        </p:spPr>
        <p:txBody>
          <a:bodyPr wrap="square" anchor="ctr">
            <a:noAutofit/>
          </a:bodyPr>
          <a:lstStyle/>
          <a:p>
            <a:r>
              <a:rPr lang="ja-JP" altLang="en-US" sz="3200" dirty="0">
                <a:latin typeface="HGｺﾞｼｯｸE" panose="020B0909000000000000" pitchFamily="49" charset="-128"/>
                <a:ea typeface="HGｺﾞｼｯｸE" panose="020B0909000000000000" pitchFamily="49" charset="-128"/>
              </a:rPr>
              <a:t>１　</a:t>
            </a:r>
            <a:r>
              <a:rPr lang="ja-JP" altLang="en-US" sz="3200" dirty="0" smtClean="0">
                <a:latin typeface="HGｺﾞｼｯｸE" panose="020B0909000000000000" pitchFamily="49" charset="-128"/>
                <a:ea typeface="HGｺﾞｼｯｸE" panose="020B0909000000000000" pitchFamily="49" charset="-128"/>
              </a:rPr>
              <a:t>子供の</a:t>
            </a:r>
            <a:r>
              <a:rPr lang="ja-JP" altLang="en-US" sz="3200" dirty="0">
                <a:latin typeface="HGｺﾞｼｯｸE" panose="020B0909000000000000" pitchFamily="49" charset="-128"/>
                <a:ea typeface="HGｺﾞｼｯｸE" panose="020B0909000000000000" pitchFamily="49" charset="-128"/>
              </a:rPr>
              <a:t>理解の進め方</a:t>
            </a:r>
            <a:endParaRPr lang="ja-JP" altLang="en-US" sz="3600" dirty="0">
              <a:latin typeface="HGｺﾞｼｯｸE" panose="020B0909000000000000" pitchFamily="49" charset="-128"/>
              <a:ea typeface="HGｺﾞｼｯｸE" panose="020B0909000000000000" pitchFamily="49" charset="-128"/>
            </a:endParaRPr>
          </a:p>
        </p:txBody>
      </p:sp>
    </p:spTree>
    <p:extLst>
      <p:ext uri="{BB962C8B-B14F-4D97-AF65-F5344CB8AC3E}">
        <p14:creationId xmlns:p14="http://schemas.microsoft.com/office/powerpoint/2010/main" val="242554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9E76655F-7B86-52C1-2D9D-C89BD147E8A7}"/>
              </a:ext>
            </a:extLst>
          </p:cNvPr>
          <p:cNvGrpSpPr/>
          <p:nvPr/>
        </p:nvGrpSpPr>
        <p:grpSpPr>
          <a:xfrm>
            <a:off x="628650" y="1189955"/>
            <a:ext cx="8045451" cy="4727993"/>
            <a:chOff x="0" y="-153971"/>
            <a:chExt cx="4275856" cy="2438162"/>
          </a:xfrm>
        </p:grpSpPr>
        <p:grpSp>
          <p:nvGrpSpPr>
            <p:cNvPr id="22" name="グループ化 21">
              <a:extLst>
                <a:ext uri="{FF2B5EF4-FFF2-40B4-BE49-F238E27FC236}">
                  <a16:creationId xmlns:a16="http://schemas.microsoft.com/office/drawing/2014/main" id="{1BE330E7-22F8-DA32-743C-C0E994846A00}"/>
                </a:ext>
              </a:extLst>
            </p:cNvPr>
            <p:cNvGrpSpPr/>
            <p:nvPr/>
          </p:nvGrpSpPr>
          <p:grpSpPr>
            <a:xfrm>
              <a:off x="0" y="-153971"/>
              <a:ext cx="1546542" cy="1155846"/>
              <a:chOff x="0" y="-153971"/>
              <a:chExt cx="1546542" cy="1155846"/>
            </a:xfrm>
          </p:grpSpPr>
          <p:sp>
            <p:nvSpPr>
              <p:cNvPr id="32" name="四角形: 角を丸くする 31">
                <a:extLst>
                  <a:ext uri="{FF2B5EF4-FFF2-40B4-BE49-F238E27FC236}">
                    <a16:creationId xmlns:a16="http://schemas.microsoft.com/office/drawing/2014/main" id="{DC3C778E-BA7A-250E-F861-86BF94690CC1}"/>
                  </a:ext>
                </a:extLst>
              </p:cNvPr>
              <p:cNvSpPr/>
              <p:nvPr/>
            </p:nvSpPr>
            <p:spPr>
              <a:xfrm>
                <a:off x="101600" y="-153971"/>
                <a:ext cx="1206500" cy="438150"/>
              </a:xfrm>
              <a:prstGeom prst="roundRect">
                <a:avLst/>
              </a:prstGeom>
            </p:spPr>
            <p:style>
              <a:lnRef idx="1">
                <a:schemeClr val="accent4"/>
              </a:lnRef>
              <a:fillRef idx="2">
                <a:schemeClr val="accent4"/>
              </a:fillRef>
              <a:effectRef idx="1">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医学的な情報</a:t>
                </a:r>
              </a:p>
            </p:txBody>
          </p:sp>
          <p:sp>
            <p:nvSpPr>
              <p:cNvPr id="33" name="テキスト ボックス 2">
                <a:extLst>
                  <a:ext uri="{FF2B5EF4-FFF2-40B4-BE49-F238E27FC236}">
                    <a16:creationId xmlns:a16="http://schemas.microsoft.com/office/drawing/2014/main" id="{9AD92C67-5B87-D827-ACED-28BD1C5FB227}"/>
                  </a:ext>
                </a:extLst>
              </p:cNvPr>
              <p:cNvSpPr txBox="1">
                <a:spLocks noChangeArrowheads="1"/>
              </p:cNvSpPr>
              <p:nvPr/>
            </p:nvSpPr>
            <p:spPr bwMode="auto">
              <a:xfrm>
                <a:off x="0" y="319395"/>
                <a:ext cx="1546542" cy="682480"/>
              </a:xfrm>
              <a:prstGeom prst="rect">
                <a:avLst/>
              </a:prstGeom>
              <a:noFill/>
              <a:ln w="9525">
                <a:noFill/>
                <a:miter lim="800000"/>
                <a:headEnd/>
                <a:tailEnd/>
              </a:ln>
            </p:spPr>
            <p:txBody>
              <a:bodyPr rot="0" vert="horz" wrap="square" lIns="91440" tIns="45720" rIns="91440" bIns="45720" anchor="t" anchorCtr="0">
                <a:spAutoFit/>
              </a:bodyPr>
              <a:lstStyle/>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既往歴や診断の有無</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・健康状態</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・服薬や発作の有無</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・検査結果　　　</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等</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23" name="グループ化 22">
              <a:extLst>
                <a:ext uri="{FF2B5EF4-FFF2-40B4-BE49-F238E27FC236}">
                  <a16:creationId xmlns:a16="http://schemas.microsoft.com/office/drawing/2014/main" id="{BEC40B54-AE4E-01B7-74BD-E666EA609C69}"/>
                </a:ext>
              </a:extLst>
            </p:cNvPr>
            <p:cNvGrpSpPr/>
            <p:nvPr/>
          </p:nvGrpSpPr>
          <p:grpSpPr>
            <a:xfrm>
              <a:off x="0" y="1134693"/>
              <a:ext cx="1466215" cy="1149498"/>
              <a:chOff x="0" y="-96230"/>
              <a:chExt cx="1466215" cy="1149498"/>
            </a:xfrm>
          </p:grpSpPr>
          <p:sp>
            <p:nvSpPr>
              <p:cNvPr id="30" name="四角形: 角を丸くする 29">
                <a:extLst>
                  <a:ext uri="{FF2B5EF4-FFF2-40B4-BE49-F238E27FC236}">
                    <a16:creationId xmlns:a16="http://schemas.microsoft.com/office/drawing/2014/main" id="{7AF69F6C-E6A7-EB00-4956-66F79E2865DD}"/>
                  </a:ext>
                </a:extLst>
              </p:cNvPr>
              <p:cNvSpPr/>
              <p:nvPr/>
            </p:nvSpPr>
            <p:spPr>
              <a:xfrm>
                <a:off x="101600" y="-96230"/>
                <a:ext cx="1206500" cy="438150"/>
              </a:xfrm>
              <a:prstGeom prst="round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2400" b="1"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保護者からの情報</a:t>
                </a:r>
                <a:endParaRPr lang="ja-JP"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31" name="テキスト ボックス 2">
                <a:extLst>
                  <a:ext uri="{FF2B5EF4-FFF2-40B4-BE49-F238E27FC236}">
                    <a16:creationId xmlns:a16="http://schemas.microsoft.com/office/drawing/2014/main" id="{2570878A-1F70-302A-C738-222A295276CC}"/>
                  </a:ext>
                </a:extLst>
              </p:cNvPr>
              <p:cNvSpPr txBox="1">
                <a:spLocks noChangeArrowheads="1"/>
              </p:cNvSpPr>
              <p:nvPr/>
            </p:nvSpPr>
            <p:spPr bwMode="auto">
              <a:xfrm>
                <a:off x="0" y="370789"/>
                <a:ext cx="1466215" cy="682479"/>
              </a:xfrm>
              <a:prstGeom prst="rect">
                <a:avLst/>
              </a:prstGeom>
              <a:noFill/>
              <a:ln w="9525">
                <a:noFill/>
                <a:miter lim="800000"/>
                <a:headEnd/>
                <a:tailEnd/>
              </a:ln>
            </p:spPr>
            <p:txBody>
              <a:bodyPr rot="0" vert="horz" wrap="square" lIns="91440" tIns="45720" rIns="91440" bIns="45720" anchor="t" anchorCtr="0">
                <a:spAutoFit/>
              </a:bodyPr>
              <a:lstStyle/>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・成育歴や教育歴</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・家庭環境</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・生活習慣</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保護者の願い　等</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24" name="グループ化 23">
              <a:extLst>
                <a:ext uri="{FF2B5EF4-FFF2-40B4-BE49-F238E27FC236}">
                  <a16:creationId xmlns:a16="http://schemas.microsoft.com/office/drawing/2014/main" id="{90BA0E14-D248-3892-77EB-F3A859173AAC}"/>
                </a:ext>
              </a:extLst>
            </p:cNvPr>
            <p:cNvGrpSpPr/>
            <p:nvPr/>
          </p:nvGrpSpPr>
          <p:grpSpPr>
            <a:xfrm>
              <a:off x="2286000" y="-153971"/>
              <a:ext cx="1682750" cy="990781"/>
              <a:chOff x="0" y="-153971"/>
              <a:chExt cx="1682750" cy="990781"/>
            </a:xfrm>
          </p:grpSpPr>
          <p:sp>
            <p:nvSpPr>
              <p:cNvPr id="28" name="四角形: 角を丸くする 27">
                <a:extLst>
                  <a:ext uri="{FF2B5EF4-FFF2-40B4-BE49-F238E27FC236}">
                    <a16:creationId xmlns:a16="http://schemas.microsoft.com/office/drawing/2014/main" id="{E08F3FA7-EE81-4ED1-868A-E72AD6AAF279}"/>
                  </a:ext>
                </a:extLst>
              </p:cNvPr>
              <p:cNvSpPr/>
              <p:nvPr/>
            </p:nvSpPr>
            <p:spPr>
              <a:xfrm>
                <a:off x="82550" y="-153971"/>
                <a:ext cx="1319726" cy="438150"/>
              </a:xfrm>
              <a:prstGeom prst="roundRect">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2400" b="1"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心理学的な情報</a:t>
                </a:r>
                <a:endParaRPr lang="ja-JP"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9" name="テキスト ボックス 2">
                <a:extLst>
                  <a:ext uri="{FF2B5EF4-FFF2-40B4-BE49-F238E27FC236}">
                    <a16:creationId xmlns:a16="http://schemas.microsoft.com/office/drawing/2014/main" id="{84096F4B-9470-E0D4-214B-BEC80B2B5B7C}"/>
                  </a:ext>
                </a:extLst>
              </p:cNvPr>
              <p:cNvSpPr txBox="1">
                <a:spLocks noChangeArrowheads="1"/>
              </p:cNvSpPr>
              <p:nvPr/>
            </p:nvSpPr>
            <p:spPr bwMode="auto">
              <a:xfrm>
                <a:off x="0" y="313046"/>
                <a:ext cx="1682750" cy="523764"/>
              </a:xfrm>
              <a:prstGeom prst="rect">
                <a:avLst/>
              </a:prstGeom>
              <a:noFill/>
              <a:ln w="9525">
                <a:noFill/>
                <a:miter lim="800000"/>
                <a:headEnd/>
                <a:tailEnd/>
              </a:ln>
            </p:spPr>
            <p:txBody>
              <a:bodyPr rot="0" vert="horz" wrap="square" lIns="91440" tIns="45720" rIns="91440" bIns="45720" anchor="t" anchorCtr="0">
                <a:spAutoFit/>
              </a:bodyPr>
              <a:lstStyle/>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・知的発達の状態</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社会性の発達の状態</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検査等の結果　等</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25" name="グループ化 24">
              <a:extLst>
                <a:ext uri="{FF2B5EF4-FFF2-40B4-BE49-F238E27FC236}">
                  <a16:creationId xmlns:a16="http://schemas.microsoft.com/office/drawing/2014/main" id="{33C90317-D602-4B15-1ED1-A1DA96328FC4}"/>
                </a:ext>
              </a:extLst>
            </p:cNvPr>
            <p:cNvGrpSpPr/>
            <p:nvPr/>
          </p:nvGrpSpPr>
          <p:grpSpPr>
            <a:xfrm>
              <a:off x="2286000" y="1134693"/>
              <a:ext cx="1989856" cy="1149495"/>
              <a:chOff x="0" y="-96230"/>
              <a:chExt cx="1989856" cy="1149495"/>
            </a:xfrm>
          </p:grpSpPr>
          <p:sp>
            <p:nvSpPr>
              <p:cNvPr id="26" name="四角形: 角を丸くする 25">
                <a:extLst>
                  <a:ext uri="{FF2B5EF4-FFF2-40B4-BE49-F238E27FC236}">
                    <a16:creationId xmlns:a16="http://schemas.microsoft.com/office/drawing/2014/main" id="{64B3ABFC-017B-9BAD-4F73-3F2A2C395F7D}"/>
                  </a:ext>
                </a:extLst>
              </p:cNvPr>
              <p:cNvSpPr/>
              <p:nvPr/>
            </p:nvSpPr>
            <p:spPr>
              <a:xfrm>
                <a:off x="82549" y="-96230"/>
                <a:ext cx="1319726" cy="438150"/>
              </a:xfrm>
              <a:prstGeom prst="roundRect">
                <a:avLst/>
              </a:prstGeom>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2400" b="1"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教育的な情報</a:t>
                </a:r>
                <a:endParaRPr lang="ja-JP"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27" name="テキスト ボックス 2">
                <a:extLst>
                  <a:ext uri="{FF2B5EF4-FFF2-40B4-BE49-F238E27FC236}">
                    <a16:creationId xmlns:a16="http://schemas.microsoft.com/office/drawing/2014/main" id="{12732ED8-E911-D257-E79B-AF84047A16C1}"/>
                  </a:ext>
                </a:extLst>
              </p:cNvPr>
              <p:cNvSpPr txBox="1">
                <a:spLocks noChangeArrowheads="1"/>
              </p:cNvSpPr>
              <p:nvPr/>
            </p:nvSpPr>
            <p:spPr bwMode="auto">
              <a:xfrm>
                <a:off x="0" y="370785"/>
                <a:ext cx="1989856" cy="682480"/>
              </a:xfrm>
              <a:prstGeom prst="rect">
                <a:avLst/>
              </a:prstGeom>
              <a:noFill/>
              <a:ln w="9525">
                <a:noFill/>
                <a:miter lim="800000"/>
                <a:headEnd/>
                <a:tailEnd/>
              </a:ln>
            </p:spPr>
            <p:txBody>
              <a:bodyPr rot="0" vert="horz" wrap="square" lIns="91440" tIns="45720" rIns="91440" bIns="45720" anchor="t" anchorCtr="0">
                <a:spAutoFit/>
              </a:bodyPr>
              <a:lstStyle/>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・学習の状況</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・興味・関心</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・社会性、</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コミュニケーション</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r>
                  <a:rPr lang="ja-JP" sz="2000" kern="100" dirty="0">
                    <a:effectLst/>
                    <a:latin typeface="游明朝" panose="02020400000000000000" pitchFamily="18" charset="-128"/>
                    <a:ea typeface="HG丸ｺﾞｼｯｸM-PRO" panose="020F0600000000000000" pitchFamily="50" charset="-128"/>
                    <a:cs typeface="Times New Roman" panose="02020603050405020304" pitchFamily="18" charset="0"/>
                  </a:rPr>
                  <a:t>・指導上の配慮事項　</a:t>
                </a:r>
                <a:r>
                  <a:rPr lang="ja-JP" sz="2000" kern="0" dirty="0">
                    <a:effectLst/>
                    <a:latin typeface="游明朝" panose="02020400000000000000" pitchFamily="18" charset="-128"/>
                    <a:ea typeface="HG丸ｺﾞｼｯｸM-PRO" panose="020F0600000000000000" pitchFamily="50" charset="-128"/>
                    <a:cs typeface="Times New Roman" panose="02020603050405020304" pitchFamily="18" charset="0"/>
                  </a:rPr>
                  <a:t>等</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sp>
        <p:nvSpPr>
          <p:cNvPr id="19" name="正方形/長方形 18">
            <a:extLst>
              <a:ext uri="{FF2B5EF4-FFF2-40B4-BE49-F238E27FC236}">
                <a16:creationId xmlns:a16="http://schemas.microsoft.com/office/drawing/2014/main" id="{0C50BB74-22C3-F047-F762-58BE4AC65F0C}"/>
              </a:ext>
            </a:extLst>
          </p:cNvPr>
          <p:cNvSpPr/>
          <p:nvPr/>
        </p:nvSpPr>
        <p:spPr>
          <a:xfrm>
            <a:off x="4871922" y="3574780"/>
            <a:ext cx="3929177" cy="2362330"/>
          </a:xfrm>
          <a:prstGeom prst="rect">
            <a:avLst/>
          </a:prstGeom>
          <a:noFill/>
          <a:ln w="920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8" name="Picture 4">
            <a:extLst>
              <a:ext uri="{FF2B5EF4-FFF2-40B4-BE49-F238E27FC236}">
                <a16:creationId xmlns:a16="http://schemas.microsoft.com/office/drawing/2014/main" id="{5C50266D-DC60-9952-0AAA-69C8A7E530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201" y="1850783"/>
            <a:ext cx="1816521" cy="3340730"/>
          </a:xfrm>
          <a:prstGeom prst="rect">
            <a:avLst/>
          </a:prstGeom>
          <a:noFill/>
          <a:extLst>
            <a:ext uri="{909E8E84-426E-40DD-AFC4-6F175D3DCCD1}">
              <a14:hiddenFill xmlns:a14="http://schemas.microsoft.com/office/drawing/2010/main">
                <a:solidFill>
                  <a:srgbClr val="FFFFFF"/>
                </a:solidFill>
              </a14:hiddenFill>
            </a:ext>
          </a:extLst>
        </p:spPr>
      </p:pic>
      <p:sp>
        <p:nvSpPr>
          <p:cNvPr id="2" name="スライド番号プレースホルダー 1">
            <a:extLst>
              <a:ext uri="{FF2B5EF4-FFF2-40B4-BE49-F238E27FC236}">
                <a16:creationId xmlns:a16="http://schemas.microsoft.com/office/drawing/2014/main" id="{0DC10DFE-A1AE-E43D-0CDD-820CDFC50E4E}"/>
              </a:ext>
            </a:extLst>
          </p:cNvPr>
          <p:cNvSpPr>
            <a:spLocks noGrp="1"/>
          </p:cNvSpPr>
          <p:nvPr>
            <p:ph type="sldNum" sz="quarter" idx="12"/>
          </p:nvPr>
        </p:nvSpPr>
        <p:spPr>
          <a:xfrm>
            <a:off x="6856941" y="6254359"/>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３</a:t>
            </a:r>
            <a:endParaRPr kumimoji="1" lang="ja-JP" altLang="en-US" dirty="0">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723D0205-4382-E18D-AEFF-0113490A6B03}"/>
              </a:ext>
            </a:extLst>
          </p:cNvPr>
          <p:cNvSpPr txBox="1"/>
          <p:nvPr/>
        </p:nvSpPr>
        <p:spPr>
          <a:xfrm>
            <a:off x="180000" y="180000"/>
            <a:ext cx="9143999" cy="648000"/>
          </a:xfrm>
          <a:prstGeom prst="rect">
            <a:avLst/>
          </a:prstGeom>
          <a:noFill/>
        </p:spPr>
        <p:txBody>
          <a:bodyPr wrap="square" anchor="ctr">
            <a:noAutofit/>
          </a:bodyPr>
          <a:lstStyle/>
          <a:p>
            <a:r>
              <a:rPr lang="ja-JP" altLang="en-US" sz="3200" dirty="0">
                <a:latin typeface="HGｺﾞｼｯｸE" panose="020B0909000000000000" pitchFamily="49" charset="-128"/>
                <a:ea typeface="HGｺﾞｼｯｸE" panose="020B0909000000000000" pitchFamily="49" charset="-128"/>
              </a:rPr>
              <a:t>２　指導や支援に向けた情報収集</a:t>
            </a:r>
            <a:endParaRPr lang="ja-JP" altLang="en-US" sz="3600" dirty="0">
              <a:latin typeface="HGｺﾞｼｯｸE" panose="020B0909000000000000" pitchFamily="49" charset="-128"/>
              <a:ea typeface="HGｺﾞｼｯｸE" panose="020B0909000000000000" pitchFamily="49" charset="-128"/>
            </a:endParaRPr>
          </a:p>
        </p:txBody>
      </p:sp>
      <p:sp>
        <p:nvSpPr>
          <p:cNvPr id="4" name="テキスト ボックス 3">
            <a:extLst>
              <a:ext uri="{FF2B5EF4-FFF2-40B4-BE49-F238E27FC236}">
                <a16:creationId xmlns:a16="http://schemas.microsoft.com/office/drawing/2014/main" id="{99D4448B-1745-7264-3955-7973C7776A82}"/>
              </a:ext>
            </a:extLst>
          </p:cNvPr>
          <p:cNvSpPr txBox="1"/>
          <p:nvPr/>
        </p:nvSpPr>
        <p:spPr>
          <a:xfrm>
            <a:off x="672148" y="6083026"/>
            <a:ext cx="8159701" cy="342667"/>
          </a:xfrm>
          <a:prstGeom prst="rect">
            <a:avLst/>
          </a:prstGeom>
          <a:noFill/>
        </p:spPr>
        <p:txBody>
          <a:bodyPr wrap="square" rtlCol="0" anchor="ctr" anchorCtr="0">
            <a:noAutofit/>
          </a:bodyPr>
          <a:lstStyle/>
          <a:p>
            <a:pPr algn="r"/>
            <a:r>
              <a:rPr lang="ja-JP" altLang="en-US" sz="1400" dirty="0">
                <a:latin typeface="MS Gothic" panose="020B0609070205080204" pitchFamily="49" charset="-128"/>
                <a:ea typeface="MS Gothic" panose="020B0609070205080204" pitchFamily="49" charset="-128"/>
              </a:rPr>
              <a:t>「</a:t>
            </a:r>
            <a:r>
              <a:rPr kumimoji="1" lang="ja-JP" altLang="en-US" sz="1400" dirty="0">
                <a:latin typeface="MS Gothic" panose="020B0609070205080204" pitchFamily="49" charset="-128"/>
                <a:ea typeface="MS Gothic" panose="020B0609070205080204" pitchFamily="49" charset="-128"/>
              </a:rPr>
              <a:t>特別支援学級担任のハンドブック新訂版」北海道立特別支援教育センター（令和４年３月）　</a:t>
            </a:r>
          </a:p>
        </p:txBody>
      </p:sp>
    </p:spTree>
    <p:extLst>
      <p:ext uri="{BB962C8B-B14F-4D97-AF65-F5344CB8AC3E}">
        <p14:creationId xmlns:p14="http://schemas.microsoft.com/office/powerpoint/2010/main" val="60056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図表 2"/>
          <p:cNvGraphicFramePr/>
          <p:nvPr>
            <p:extLst>
              <p:ext uri="{D42A27DB-BD31-4B8C-83A1-F6EECF244321}">
                <p14:modId xmlns:p14="http://schemas.microsoft.com/office/powerpoint/2010/main" val="3028038022"/>
              </p:ext>
            </p:extLst>
          </p:nvPr>
        </p:nvGraphicFramePr>
        <p:xfrm>
          <a:off x="251520" y="1017885"/>
          <a:ext cx="8610450" cy="5291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5603" name="AutoShape 1"/>
          <p:cNvSpPr>
            <a:spLocks noChangeArrowheads="1"/>
          </p:cNvSpPr>
          <p:nvPr/>
        </p:nvSpPr>
        <p:spPr bwMode="auto">
          <a:xfrm>
            <a:off x="6064275" y="2481919"/>
            <a:ext cx="612775" cy="432048"/>
          </a:xfrm>
          <a:prstGeom prst="rightArrow">
            <a:avLst>
              <a:gd name="adj1" fmla="val 50000"/>
              <a:gd name="adj2" fmla="val 71481"/>
            </a:avLst>
          </a:prstGeom>
          <a:solidFill>
            <a:srgbClr val="FFCC00"/>
          </a:solidFill>
          <a:ln w="9525">
            <a:solidFill>
              <a:srgbClr val="000000"/>
            </a:solidFill>
            <a:miter lim="800000"/>
            <a:headEnd/>
            <a:tailEnd/>
          </a:ln>
        </p:spPr>
        <p:txBody>
          <a:bodyPr lIns="68978" tIns="8254" rIns="68978" bIns="8254"/>
          <a:lstStyle/>
          <a:p>
            <a:endParaRPr lang="ja-JP" altLang="en-US"/>
          </a:p>
        </p:txBody>
      </p:sp>
      <p:sp>
        <p:nvSpPr>
          <p:cNvPr id="25604" name="Oval 2"/>
          <p:cNvSpPr>
            <a:spLocks noChangeArrowheads="1"/>
          </p:cNvSpPr>
          <p:nvPr/>
        </p:nvSpPr>
        <p:spPr bwMode="auto">
          <a:xfrm>
            <a:off x="6804248" y="1983568"/>
            <a:ext cx="1930524" cy="1428750"/>
          </a:xfrm>
          <a:prstGeom prst="ellipse">
            <a:avLst/>
          </a:prstGeom>
          <a:noFill/>
          <a:ln w="22225">
            <a:solidFill>
              <a:srgbClr val="FF0000"/>
            </a:solidFill>
            <a:round/>
            <a:headEnd/>
            <a:tailEnd/>
          </a:ln>
        </p:spPr>
        <p:txBody>
          <a:bodyPr lIns="68978" tIns="8254" rIns="68978" bIns="8254" anchor="ctr" anchorCtr="0"/>
          <a:lstStyle/>
          <a:p>
            <a:pPr algn="ctr" eaLnBrk="0" hangingPunct="0"/>
            <a:r>
              <a:rPr lang="ja-JP" altLang="en-US" sz="2800" dirty="0">
                <a:latin typeface="HG丸ｺﾞｼｯｸM-PRO" pitchFamily="50" charset="-128"/>
                <a:ea typeface="HG丸ｺﾞｼｯｸM-PRO" pitchFamily="50" charset="-128"/>
                <a:cs typeface="Times New Roman" pitchFamily="18" charset="0"/>
              </a:rPr>
              <a:t>生かす</a:t>
            </a:r>
          </a:p>
          <a:p>
            <a:pPr algn="ctr" eaLnBrk="0" hangingPunct="0"/>
            <a:r>
              <a:rPr lang="ja-JP" altLang="en-US" sz="2800" dirty="0">
                <a:latin typeface="HG丸ｺﾞｼｯｸM-PRO" pitchFamily="50" charset="-128"/>
                <a:ea typeface="HG丸ｺﾞｼｯｸM-PRO" pitchFamily="50" charset="-128"/>
                <a:cs typeface="Times New Roman" pitchFamily="18" charset="0"/>
              </a:rPr>
              <a:t>伸ばす</a:t>
            </a:r>
          </a:p>
        </p:txBody>
      </p:sp>
      <p:sp>
        <p:nvSpPr>
          <p:cNvPr id="12292" name="Rectangle 4"/>
          <p:cNvSpPr>
            <a:spLocks noChangeArrowheads="1"/>
          </p:cNvSpPr>
          <p:nvPr/>
        </p:nvSpPr>
        <p:spPr bwMode="auto">
          <a:xfrm>
            <a:off x="0" y="0"/>
            <a:ext cx="171450" cy="347663"/>
          </a:xfrm>
          <a:prstGeom prst="rect">
            <a:avLst/>
          </a:prstGeom>
          <a:noFill/>
          <a:ln w="9525">
            <a:noFill/>
            <a:miter lim="800000"/>
            <a:headEnd/>
            <a:tailEnd/>
          </a:ln>
        </p:spPr>
        <p:txBody>
          <a:bodyPr wrap="none" lIns="84896" tIns="42448" rIns="84896" bIns="42448" anchor="ctr">
            <a:spAutoFit/>
          </a:bodyPr>
          <a:lstStyle/>
          <a:p>
            <a:endParaRPr lang="ja-JP" altLang="en-US"/>
          </a:p>
        </p:txBody>
      </p:sp>
      <p:sp>
        <p:nvSpPr>
          <p:cNvPr id="12293" name="Rectangle 7"/>
          <p:cNvSpPr>
            <a:spLocks noChangeArrowheads="1"/>
          </p:cNvSpPr>
          <p:nvPr/>
        </p:nvSpPr>
        <p:spPr bwMode="auto">
          <a:xfrm>
            <a:off x="0" y="457200"/>
            <a:ext cx="171450" cy="763588"/>
          </a:xfrm>
          <a:prstGeom prst="rect">
            <a:avLst/>
          </a:prstGeom>
          <a:noFill/>
          <a:ln w="9525">
            <a:noFill/>
            <a:miter lim="800000"/>
            <a:headEnd/>
            <a:tailEnd/>
          </a:ln>
        </p:spPr>
        <p:txBody>
          <a:bodyPr wrap="none" lIns="84896" tIns="42448" rIns="84896" bIns="42448" anchor="ctr">
            <a:spAutoFit/>
          </a:bodyPr>
          <a:lstStyle/>
          <a:p>
            <a:pPr eaLnBrk="0" hangingPunct="0"/>
            <a:r>
              <a:rPr lang="ja-JP" altLang="ja-JP" sz="1000"/>
              <a:t/>
            </a:r>
            <a:br>
              <a:rPr lang="ja-JP" altLang="ja-JP" sz="1000"/>
            </a:br>
            <a:endParaRPr lang="ja-JP" altLang="ja-JP"/>
          </a:p>
          <a:p>
            <a:pPr eaLnBrk="0" hangingPunct="0"/>
            <a:endParaRPr lang="ja-JP" altLang="ja-JP"/>
          </a:p>
        </p:txBody>
      </p:sp>
      <p:sp>
        <p:nvSpPr>
          <p:cNvPr id="12294" name="Rectangle 10"/>
          <p:cNvSpPr>
            <a:spLocks noChangeArrowheads="1"/>
          </p:cNvSpPr>
          <p:nvPr/>
        </p:nvSpPr>
        <p:spPr bwMode="auto">
          <a:xfrm>
            <a:off x="0" y="0"/>
            <a:ext cx="171450" cy="347663"/>
          </a:xfrm>
          <a:prstGeom prst="rect">
            <a:avLst/>
          </a:prstGeom>
          <a:noFill/>
          <a:ln w="9525">
            <a:noFill/>
            <a:miter lim="800000"/>
            <a:headEnd/>
            <a:tailEnd/>
          </a:ln>
        </p:spPr>
        <p:txBody>
          <a:bodyPr wrap="none" lIns="84896" tIns="42448" rIns="84896" bIns="42448" anchor="ctr">
            <a:spAutoFit/>
          </a:bodyPr>
          <a:lstStyle/>
          <a:p>
            <a:endParaRPr lang="ja-JP" altLang="en-US"/>
          </a:p>
        </p:txBody>
      </p:sp>
      <p:sp>
        <p:nvSpPr>
          <p:cNvPr id="25610" name="Oval 2"/>
          <p:cNvSpPr>
            <a:spLocks noChangeArrowheads="1"/>
          </p:cNvSpPr>
          <p:nvPr/>
        </p:nvSpPr>
        <p:spPr bwMode="auto">
          <a:xfrm>
            <a:off x="6804248" y="4496703"/>
            <a:ext cx="1930524" cy="1500188"/>
          </a:xfrm>
          <a:prstGeom prst="ellipse">
            <a:avLst/>
          </a:prstGeom>
          <a:noFill/>
          <a:ln w="22225">
            <a:solidFill>
              <a:srgbClr val="FF0000"/>
            </a:solidFill>
            <a:round/>
            <a:headEnd/>
            <a:tailEnd/>
          </a:ln>
        </p:spPr>
        <p:txBody>
          <a:bodyPr lIns="68978" tIns="8254" rIns="68978" bIns="8254" anchor="ctr" anchorCtr="0"/>
          <a:lstStyle/>
          <a:p>
            <a:pPr algn="ctr" eaLnBrk="0" hangingPunct="0"/>
            <a:r>
              <a:rPr lang="ja-JP" altLang="en-US" sz="2600" spc="-300" dirty="0">
                <a:latin typeface="HG丸ｺﾞｼｯｸM-PRO" pitchFamily="50" charset="-128"/>
                <a:ea typeface="HG丸ｺﾞｼｯｸM-PRO" pitchFamily="50" charset="-128"/>
                <a:cs typeface="Times New Roman" pitchFamily="18" charset="0"/>
              </a:rPr>
              <a:t>応じる</a:t>
            </a:r>
          </a:p>
          <a:p>
            <a:pPr algn="ctr" eaLnBrk="0" hangingPunct="0"/>
            <a:r>
              <a:rPr lang="ja-JP" altLang="en-US" sz="2600" spc="-300" dirty="0">
                <a:latin typeface="HG丸ｺﾞｼｯｸM-PRO" pitchFamily="50" charset="-128"/>
                <a:ea typeface="HG丸ｺﾞｼｯｸM-PRO" pitchFamily="50" charset="-128"/>
                <a:cs typeface="Times New Roman" pitchFamily="18" charset="0"/>
              </a:rPr>
              <a:t>改善する</a:t>
            </a:r>
          </a:p>
        </p:txBody>
      </p:sp>
      <p:sp>
        <p:nvSpPr>
          <p:cNvPr id="4" name="正方形/長方形 3"/>
          <p:cNvSpPr/>
          <p:nvPr/>
        </p:nvSpPr>
        <p:spPr bwMode="white">
          <a:xfrm>
            <a:off x="233041" y="2472035"/>
            <a:ext cx="450527" cy="307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AutoShape 1"/>
          <p:cNvSpPr>
            <a:spLocks noChangeArrowheads="1"/>
          </p:cNvSpPr>
          <p:nvPr/>
        </p:nvSpPr>
        <p:spPr bwMode="auto">
          <a:xfrm>
            <a:off x="6064275" y="5030773"/>
            <a:ext cx="612775" cy="432048"/>
          </a:xfrm>
          <a:prstGeom prst="rightArrow">
            <a:avLst>
              <a:gd name="adj1" fmla="val 50000"/>
              <a:gd name="adj2" fmla="val 71481"/>
            </a:avLst>
          </a:prstGeom>
          <a:solidFill>
            <a:srgbClr val="FFCC00"/>
          </a:solidFill>
          <a:ln w="9525">
            <a:solidFill>
              <a:srgbClr val="000000"/>
            </a:solidFill>
            <a:miter lim="800000"/>
            <a:headEnd/>
            <a:tailEnd/>
          </a:ln>
        </p:spPr>
        <p:txBody>
          <a:bodyPr lIns="68978" tIns="8254" rIns="68978" bIns="8254"/>
          <a:lstStyle/>
          <a:p>
            <a:endParaRPr lang="ja-JP" altLang="en-US"/>
          </a:p>
        </p:txBody>
      </p:sp>
      <p:sp>
        <p:nvSpPr>
          <p:cNvPr id="5" name="角丸四角形吹き出し 4"/>
          <p:cNvSpPr/>
          <p:nvPr/>
        </p:nvSpPr>
        <p:spPr>
          <a:xfrm>
            <a:off x="3049499" y="6009846"/>
            <a:ext cx="1902678" cy="612648"/>
          </a:xfrm>
          <a:prstGeom prst="wedgeRoundRectCallout">
            <a:avLst>
              <a:gd name="adj1" fmla="val 62389"/>
              <a:gd name="adj2" fmla="val -40687"/>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600" dirty="0">
                <a:latin typeface="HG丸ｺﾞｼｯｸM-PRO" panose="020F0600000000000000" pitchFamily="50" charset="-128"/>
                <a:ea typeface="HG丸ｺﾞｼｯｸM-PRO" panose="020F0600000000000000" pitchFamily="50" charset="-128"/>
              </a:rPr>
              <a:t>課題の</a:t>
            </a:r>
            <a:r>
              <a:rPr kumimoji="1" lang="ja-JP" altLang="en-US" sz="1600" dirty="0">
                <a:solidFill>
                  <a:srgbClr val="FF0000"/>
                </a:solidFill>
                <a:latin typeface="HGｺﾞｼｯｸE" panose="020B0909000000000000" pitchFamily="49" charset="-128"/>
                <a:ea typeface="HGｺﾞｼｯｸE" panose="020B0909000000000000" pitchFamily="49" charset="-128"/>
              </a:rPr>
              <a:t>背景要因</a:t>
            </a:r>
            <a:r>
              <a:rPr kumimoji="1" lang="ja-JP" altLang="en-US" sz="1600" dirty="0">
                <a:latin typeface="HG丸ｺﾞｼｯｸM-PRO" panose="020F0600000000000000" pitchFamily="50" charset="-128"/>
                <a:ea typeface="HG丸ｺﾞｼｯｸM-PRO" panose="020F0600000000000000" pitchFamily="50" charset="-128"/>
              </a:rPr>
              <a:t>に</a:t>
            </a:r>
            <a:endParaRPr kumimoji="1" lang="en-US" altLang="ja-JP" sz="1600" dirty="0">
              <a:latin typeface="HG丸ｺﾞｼｯｸM-PRO" panose="020F0600000000000000" pitchFamily="50" charset="-128"/>
              <a:ea typeface="HG丸ｺﾞｼｯｸM-PRO" panose="020F0600000000000000" pitchFamily="50" charset="-128"/>
            </a:endParaRPr>
          </a:p>
          <a:p>
            <a:pPr algn="ctr"/>
            <a:r>
              <a:rPr kumimoji="1" lang="ja-JP" altLang="en-US" sz="1600" dirty="0">
                <a:latin typeface="HG丸ｺﾞｼｯｸM-PRO" panose="020F0600000000000000" pitchFamily="50" charset="-128"/>
                <a:ea typeface="HG丸ｺﾞｼｯｸM-PRO" panose="020F0600000000000000" pitchFamily="50" charset="-128"/>
              </a:rPr>
              <a:t>目を向けましょう</a:t>
            </a:r>
          </a:p>
        </p:txBody>
      </p:sp>
      <p:pic>
        <p:nvPicPr>
          <p:cNvPr id="1026" name="Picture 2" descr="先生・講師のイラスト | かわいいフリー素材集 いらすとや"/>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35958"/>
          <a:stretch/>
        </p:blipFill>
        <p:spPr bwMode="auto">
          <a:xfrm>
            <a:off x="5125136" y="5386521"/>
            <a:ext cx="1261296" cy="1282147"/>
          </a:xfrm>
          <a:prstGeom prst="rect">
            <a:avLst/>
          </a:prstGeom>
          <a:noFill/>
          <a:extLst>
            <a:ext uri="{909E8E84-426E-40DD-AFC4-6F175D3DCCD1}">
              <a14:hiddenFill xmlns:a14="http://schemas.microsoft.com/office/drawing/2010/main">
                <a:solidFill>
                  <a:srgbClr val="FFFFFF"/>
                </a:solidFill>
              </a14:hiddenFill>
            </a:ext>
          </a:extLst>
        </p:spPr>
      </p:pic>
      <p:sp>
        <p:nvSpPr>
          <p:cNvPr id="6" name="屈折矢印 5"/>
          <p:cNvSpPr/>
          <p:nvPr/>
        </p:nvSpPr>
        <p:spPr>
          <a:xfrm rot="5400000">
            <a:off x="2123685" y="5604451"/>
            <a:ext cx="359973" cy="1368000"/>
          </a:xfrm>
          <a:prstGeom prst="bentUpArrow">
            <a:avLst>
              <a:gd name="adj1" fmla="val 16180"/>
              <a:gd name="adj2" fmla="val 25000"/>
              <a:gd name="adj3" fmla="val 23235"/>
            </a:avLst>
          </a:prstGeom>
          <a:solidFill>
            <a:srgbClr val="FF0000"/>
          </a:solidFill>
          <a:ln>
            <a:noFill/>
          </a:ln>
          <a:effectLst/>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9" name="直線コネクタ 8"/>
          <p:cNvCxnSpPr/>
          <p:nvPr/>
        </p:nvCxnSpPr>
        <p:spPr>
          <a:xfrm>
            <a:off x="1370977" y="6108464"/>
            <a:ext cx="684000" cy="0"/>
          </a:xfrm>
          <a:prstGeom prst="line">
            <a:avLst/>
          </a:prstGeom>
          <a:ln w="57150">
            <a:solidFill>
              <a:srgbClr val="FF0000"/>
            </a:solidFill>
          </a:ln>
        </p:spPr>
        <p:style>
          <a:lnRef idx="1">
            <a:schemeClr val="accent2"/>
          </a:lnRef>
          <a:fillRef idx="0">
            <a:schemeClr val="accent2"/>
          </a:fillRef>
          <a:effectRef idx="0">
            <a:schemeClr val="accent2"/>
          </a:effectRef>
          <a:fontRef idx="minor">
            <a:schemeClr val="tx1"/>
          </a:fontRef>
        </p:style>
      </p:cxnSp>
      <p:sp>
        <p:nvSpPr>
          <p:cNvPr id="10" name="スライド番号プレースホルダー 9"/>
          <p:cNvSpPr>
            <a:spLocks noGrp="1"/>
          </p:cNvSpPr>
          <p:nvPr>
            <p:ph type="sldNum" sz="quarter" idx="12"/>
          </p:nvPr>
        </p:nvSpPr>
        <p:spPr>
          <a:xfrm>
            <a:off x="6832588" y="6316642"/>
            <a:ext cx="2057400" cy="365125"/>
          </a:xfrm>
        </p:spPr>
        <p:txBody>
          <a:bodyPr/>
          <a:lstStyle/>
          <a:p>
            <a:pPr algn="r"/>
            <a:r>
              <a:rPr lang="ja-JP" altLang="en-US" dirty="0" smtClean="0">
                <a:latin typeface="ＭＳ ゴシック" panose="020B0609070205080204" pitchFamily="49" charset="-128"/>
                <a:ea typeface="ＭＳ ゴシック" panose="020B0609070205080204" pitchFamily="49" charset="-128"/>
              </a:rPr>
              <a:t>４</a:t>
            </a:r>
            <a:endParaRPr lang="ja-JP" altLang="en-US" dirty="0">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DDFD2A04-780D-5029-E5C2-526AB2A2F06F}"/>
              </a:ext>
            </a:extLst>
          </p:cNvPr>
          <p:cNvSpPr txBox="1"/>
          <p:nvPr/>
        </p:nvSpPr>
        <p:spPr>
          <a:xfrm>
            <a:off x="180000" y="180000"/>
            <a:ext cx="9143999" cy="648000"/>
          </a:xfrm>
          <a:prstGeom prst="rect">
            <a:avLst/>
          </a:prstGeom>
          <a:noFill/>
        </p:spPr>
        <p:txBody>
          <a:bodyPr wrap="square" anchor="ctr">
            <a:noAutofit/>
          </a:bodyPr>
          <a:lstStyle/>
          <a:p>
            <a:r>
              <a:rPr lang="ja-JP" altLang="en-US" sz="3200" dirty="0">
                <a:latin typeface="HGｺﾞｼｯｸE" panose="020B0909000000000000" pitchFamily="49" charset="-128"/>
                <a:ea typeface="HGｺﾞｼｯｸE" panose="020B0909000000000000" pitchFamily="49" charset="-128"/>
              </a:rPr>
              <a:t>３　実態把握をする際のポイント</a:t>
            </a:r>
            <a:endParaRPr lang="ja-JP" altLang="en-US" sz="3600" dirty="0">
              <a:latin typeface="HGｺﾞｼｯｸE" panose="020B0909000000000000" pitchFamily="49" charset="-128"/>
              <a:ea typeface="HGｺﾞｼｯｸE" panose="020B0909000000000000" pitchFamily="49" charset="-128"/>
            </a:endParaRPr>
          </a:p>
        </p:txBody>
      </p:sp>
    </p:spTree>
    <p:extLst>
      <p:ext uri="{BB962C8B-B14F-4D97-AF65-F5344CB8AC3E}">
        <p14:creationId xmlns:p14="http://schemas.microsoft.com/office/powerpoint/2010/main" val="582042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Effect transition="in" filter="wipe(left)">
                                      <p:cBhvr>
                                        <p:cTn id="7" dur="500"/>
                                        <p:tgtEl>
                                          <p:spTgt spid="25603"/>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5604"/>
                                        </p:tgtEl>
                                        <p:attrNameLst>
                                          <p:attrName>style.visibility</p:attrName>
                                        </p:attrNameLst>
                                      </p:cBhvr>
                                      <p:to>
                                        <p:strVal val="visible"/>
                                      </p:to>
                                    </p:set>
                                    <p:animEffect transition="in" filter="dissolve">
                                      <p:cBhvr>
                                        <p:cTn id="11" dur="500"/>
                                        <p:tgtEl>
                                          <p:spTgt spid="25604"/>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25610"/>
                                        </p:tgtEl>
                                        <p:attrNameLst>
                                          <p:attrName>style.visibility</p:attrName>
                                        </p:attrNameLst>
                                      </p:cBhvr>
                                      <p:to>
                                        <p:strVal val="visible"/>
                                      </p:to>
                                    </p:set>
                                    <p:animEffect transition="in" filter="dissolve">
                                      <p:cBhvr>
                                        <p:cTn id="15" dur="500"/>
                                        <p:tgtEl>
                                          <p:spTgt spid="256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4" grpId="0" animBg="1"/>
      <p:bldP spid="25610"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214F3DD-B341-CBC4-CDAD-0B3A84C97F20}"/>
              </a:ext>
            </a:extLst>
          </p:cNvPr>
          <p:cNvSpPr>
            <a:spLocks noGrp="1"/>
          </p:cNvSpPr>
          <p:nvPr>
            <p:ph type="sldNum" sz="quarter" idx="12"/>
          </p:nvPr>
        </p:nvSpPr>
        <p:spPr>
          <a:xfrm>
            <a:off x="6868768" y="6361217"/>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５</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
        <p:nvSpPr>
          <p:cNvPr id="17" name="コンテンツ プレースホルダー 16">
            <a:extLst>
              <a:ext uri="{FF2B5EF4-FFF2-40B4-BE49-F238E27FC236}">
                <a16:creationId xmlns:a16="http://schemas.microsoft.com/office/drawing/2014/main" id="{0B0D99A6-4793-1B88-4D7E-FA4824A8DD53}"/>
              </a:ext>
            </a:extLst>
          </p:cNvPr>
          <p:cNvSpPr>
            <a:spLocks noGrp="1"/>
          </p:cNvSpPr>
          <p:nvPr>
            <p:ph idx="1"/>
          </p:nvPr>
        </p:nvSpPr>
        <p:spPr>
          <a:xfrm>
            <a:off x="475200" y="1782330"/>
            <a:ext cx="8151223" cy="3807120"/>
          </a:xfrm>
          <a:ln w="28575">
            <a:solidFill>
              <a:schemeClr val="bg1">
                <a:lumMod val="50000"/>
              </a:schemeClr>
            </a:solidFill>
          </a:ln>
        </p:spPr>
        <p:txBody>
          <a:bodyPr tIns="144000" anchor="ctr">
            <a:noAutofit/>
          </a:bodyPr>
          <a:lstStyle/>
          <a:p>
            <a:pPr marL="0" indent="0">
              <a:lnSpc>
                <a:spcPts val="1000"/>
              </a:lnSpc>
              <a:buNone/>
            </a:pPr>
            <a:r>
              <a:rPr lang="ja-JP" altLang="en-US" sz="2400" dirty="0"/>
              <a:t>・身辺自立</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（食事、排せつ、着替え　等）</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000"/>
              </a:lnSpc>
              <a:buNone/>
            </a:pPr>
            <a:endParaRPr lang="en-US" altLang="ja-JP" sz="2000" dirty="0">
              <a:solidFill>
                <a:schemeClr val="accent5">
                  <a:lumMod val="50000"/>
                </a:schemeClr>
              </a:solidFill>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2400" dirty="0"/>
              <a:t>・社会生活能力</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（買い物、公共機関の利用　等</a:t>
            </a:r>
            <a:r>
              <a:rPr lang="ja-JP" altLang="en-US" sz="1800" dirty="0">
                <a:solidFill>
                  <a:schemeClr val="accent5">
                    <a:lumMod val="50000"/>
                  </a:schemeClr>
                </a:solidFill>
                <a:latin typeface="HG丸ｺﾞｼｯｸM-PRO" panose="020F0600000000000000" pitchFamily="50" charset="-128"/>
                <a:ea typeface="HG丸ｺﾞｼｯｸM-PRO" panose="020F0600000000000000" pitchFamily="50" charset="-128"/>
              </a:rPr>
              <a:t>）</a:t>
            </a:r>
            <a:endParaRPr lang="en-US" altLang="ja-JP" sz="1800" dirty="0">
              <a:solidFill>
                <a:schemeClr val="accent5">
                  <a:lumMod val="50000"/>
                </a:schemeClr>
              </a:solidFill>
              <a:latin typeface="HG丸ｺﾞｼｯｸM-PRO" panose="020F0600000000000000" pitchFamily="50" charset="-128"/>
              <a:ea typeface="HG丸ｺﾞｼｯｸM-PRO" panose="020F0600000000000000" pitchFamily="50" charset="-128"/>
            </a:endParaRPr>
          </a:p>
          <a:p>
            <a:pPr marL="0" indent="0">
              <a:lnSpc>
                <a:spcPts val="1600"/>
              </a:lnSpc>
              <a:buNone/>
            </a:pPr>
            <a:endParaRPr lang="en-US" altLang="ja-JP" sz="1800" dirty="0">
              <a:solidFill>
                <a:schemeClr val="accent1"/>
              </a:solidFill>
            </a:endParaRPr>
          </a:p>
          <a:p>
            <a:pPr marL="0" indent="0">
              <a:lnSpc>
                <a:spcPts val="1600"/>
              </a:lnSpc>
              <a:buNone/>
            </a:pPr>
            <a:r>
              <a:rPr lang="ja-JP" altLang="en-US" sz="2400" dirty="0"/>
              <a:t>・社会性</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（社会的ルールの理解、集団行動　等）</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600"/>
              </a:lnSpc>
              <a:buNone/>
            </a:pPr>
            <a:endParaRPr lang="en-US" altLang="ja-JP" sz="2000" dirty="0">
              <a:solidFill>
                <a:schemeClr val="accent1"/>
              </a:solidFill>
            </a:endParaRPr>
          </a:p>
          <a:p>
            <a:pPr marL="0" indent="0">
              <a:lnSpc>
                <a:spcPts val="1600"/>
              </a:lnSpc>
              <a:buNone/>
            </a:pPr>
            <a:r>
              <a:rPr lang="ja-JP" altLang="en-US" sz="2400" dirty="0"/>
              <a:t>・学習技能</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（読字、書字、計算、推論　等）</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600"/>
              </a:lnSpc>
              <a:buNone/>
            </a:pPr>
            <a:endParaRPr lang="en-US" altLang="ja-JP" sz="24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2400" dirty="0"/>
              <a:t>・運動機能</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（協調運動、持久力　等）</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600"/>
              </a:lnSpc>
              <a:buNone/>
            </a:pPr>
            <a:endParaRPr lang="en-US" altLang="ja-JP" sz="24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600"/>
              </a:lnSpc>
              <a:buNone/>
            </a:pPr>
            <a:r>
              <a:rPr lang="ja-JP" altLang="en-US" sz="2400" dirty="0"/>
              <a:t>・意思の伝達能力と手段</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（言語の理解と表出の状況と手段　等）</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p:txBody>
      </p:sp>
      <p:sp>
        <p:nvSpPr>
          <p:cNvPr id="18" name="テキスト ボックス 17">
            <a:extLst>
              <a:ext uri="{FF2B5EF4-FFF2-40B4-BE49-F238E27FC236}">
                <a16:creationId xmlns:a16="http://schemas.microsoft.com/office/drawing/2014/main" id="{E62C00CA-ED05-718D-D3E9-905B50681841}"/>
              </a:ext>
            </a:extLst>
          </p:cNvPr>
          <p:cNvSpPr txBox="1"/>
          <p:nvPr/>
        </p:nvSpPr>
        <p:spPr>
          <a:xfrm>
            <a:off x="475511" y="1271779"/>
            <a:ext cx="4298240" cy="523220"/>
          </a:xfrm>
          <a:prstGeom prst="rect">
            <a:avLst/>
          </a:prstGeom>
          <a:solidFill>
            <a:schemeClr val="tx2">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30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発達の状態等に関すること</a:t>
            </a:r>
          </a:p>
        </p:txBody>
      </p:sp>
      <p:sp>
        <p:nvSpPr>
          <p:cNvPr id="2" name="テキスト ボックス 1">
            <a:extLst>
              <a:ext uri="{FF2B5EF4-FFF2-40B4-BE49-F238E27FC236}">
                <a16:creationId xmlns:a16="http://schemas.microsoft.com/office/drawing/2014/main" id="{A887E4AF-7646-7C93-C612-6F18319EA331}"/>
              </a:ext>
            </a:extLst>
          </p:cNvPr>
          <p:cNvSpPr txBox="1"/>
          <p:nvPr/>
        </p:nvSpPr>
        <p:spPr>
          <a:xfrm>
            <a:off x="3273419" y="5560001"/>
            <a:ext cx="6369061" cy="540000"/>
          </a:xfrm>
          <a:prstGeom prst="rect">
            <a:avLst/>
          </a:prstGeom>
          <a:noFill/>
          <a:ln w="12700">
            <a:noFill/>
            <a:prstDash val="sysDash"/>
          </a:ln>
        </p:spPr>
        <p:txBody>
          <a:bodyPr wrap="square" lIns="67500" tIns="35100" rIns="67500" bIns="35100"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「障害のある子供の教育支援の手引」</a:t>
            </a:r>
            <a:r>
              <a:rPr kumimoji="1" lang="zh-TW"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（令和３年６月）</a:t>
            </a:r>
          </a:p>
        </p:txBody>
      </p:sp>
      <p:sp>
        <p:nvSpPr>
          <p:cNvPr id="3" name="テキスト ボックス 2">
            <a:extLst>
              <a:ext uri="{FF2B5EF4-FFF2-40B4-BE49-F238E27FC236}">
                <a16:creationId xmlns:a16="http://schemas.microsoft.com/office/drawing/2014/main" id="{B5103D90-1968-C9CC-DFFA-1046FCD78EE6}"/>
              </a:ext>
            </a:extLst>
          </p:cNvPr>
          <p:cNvSpPr txBox="1"/>
          <p:nvPr/>
        </p:nvSpPr>
        <p:spPr>
          <a:xfrm>
            <a:off x="180000" y="180000"/>
            <a:ext cx="9143999" cy="648000"/>
          </a:xfrm>
          <a:prstGeom prst="rect">
            <a:avLst/>
          </a:prstGeom>
          <a:noFill/>
        </p:spPr>
        <p:txBody>
          <a:bodyPr wrap="square" anchor="ctr">
            <a:noAutofit/>
          </a:bodyPr>
          <a:lstStyle/>
          <a:p>
            <a:r>
              <a:rPr lang="ja-JP" altLang="en-US" sz="3200" spc="-150" dirty="0">
                <a:latin typeface="HGｺﾞｼｯｸE" panose="020B0909000000000000" pitchFamily="49" charset="-128"/>
                <a:ea typeface="HGｺﾞｼｯｸE" panose="020B0909000000000000" pitchFamily="49" charset="-128"/>
              </a:rPr>
              <a:t>４　教育的側面からの知的障がいの状態の把握①　</a:t>
            </a:r>
            <a:endParaRPr lang="ja-JP" altLang="en-US" sz="3600" spc="-150" dirty="0">
              <a:latin typeface="HGｺﾞｼｯｸE" panose="020B0909000000000000" pitchFamily="49" charset="-128"/>
              <a:ea typeface="HGｺﾞｼｯｸE" panose="020B0909000000000000" pitchFamily="49" charset="-128"/>
            </a:endParaRPr>
          </a:p>
        </p:txBody>
      </p:sp>
    </p:spTree>
    <p:extLst>
      <p:ext uri="{BB962C8B-B14F-4D97-AF65-F5344CB8AC3E}">
        <p14:creationId xmlns:p14="http://schemas.microsoft.com/office/powerpoint/2010/main" val="3206791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214F3DD-B341-CBC4-CDAD-0B3A84C97F20}"/>
              </a:ext>
            </a:extLst>
          </p:cNvPr>
          <p:cNvSpPr>
            <a:spLocks noGrp="1"/>
          </p:cNvSpPr>
          <p:nvPr>
            <p:ph type="sldNum" sz="quarter" idx="12"/>
          </p:nvPr>
        </p:nvSpPr>
        <p:spPr>
          <a:xfrm>
            <a:off x="6855515" y="6292939"/>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６</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
        <p:nvSpPr>
          <p:cNvPr id="17" name="コンテンツ プレースホルダー 16">
            <a:extLst>
              <a:ext uri="{FF2B5EF4-FFF2-40B4-BE49-F238E27FC236}">
                <a16:creationId xmlns:a16="http://schemas.microsoft.com/office/drawing/2014/main" id="{0B0D99A6-4793-1B88-4D7E-FA4824A8DD53}"/>
              </a:ext>
            </a:extLst>
          </p:cNvPr>
          <p:cNvSpPr>
            <a:spLocks noGrp="1"/>
          </p:cNvSpPr>
          <p:nvPr>
            <p:ph idx="1"/>
          </p:nvPr>
        </p:nvSpPr>
        <p:spPr>
          <a:xfrm>
            <a:off x="475200" y="1669141"/>
            <a:ext cx="8150400" cy="4295810"/>
          </a:xfrm>
          <a:ln w="28575">
            <a:solidFill>
              <a:schemeClr val="bg1">
                <a:lumMod val="50000"/>
              </a:schemeClr>
            </a:solidFill>
          </a:ln>
        </p:spPr>
        <p:txBody>
          <a:bodyPr anchor="t">
            <a:noAutofit/>
          </a:bodyPr>
          <a:lstStyle/>
          <a:p>
            <a:pPr marL="0" indent="0">
              <a:lnSpc>
                <a:spcPct val="50000"/>
              </a:lnSpc>
              <a:buNone/>
            </a:pPr>
            <a:endParaRPr lang="en-US" altLang="ja-JP" sz="2400" dirty="0"/>
          </a:p>
          <a:p>
            <a:pPr marL="0" indent="0">
              <a:lnSpc>
                <a:spcPts val="1700"/>
              </a:lnSpc>
              <a:buNone/>
            </a:pPr>
            <a:r>
              <a:rPr lang="ja-JP" altLang="en-US" sz="2400" dirty="0"/>
              <a:t>・学習意欲、学習に対する取組の姿勢や学習内容の習得</a:t>
            </a: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学習の態度（着席行動、姿勢保持）が身に付いているか。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学習や課題に対して主体的に取り組む態度が見られるか。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学習や課題に対する理解力や集中力があるか。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読み・書き・計算などの学習の習得の状況はどうか。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700"/>
              </a:lnSpc>
              <a:buNone/>
            </a:pP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700"/>
              </a:lnSpc>
              <a:buNone/>
            </a:pPr>
            <a:r>
              <a:rPr lang="ja-JP" altLang="en-US" sz="2400" dirty="0"/>
              <a:t>・自立への意欲</a:t>
            </a:r>
            <a:endParaRPr lang="en-US" altLang="ja-JP" sz="2400" dirty="0"/>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自分で周囲の状況を把握して、行動しようとするか。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周囲の状況を判断して、自分自身で安全管理や危機回避ができるか。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自分でできることを、他者に依存していないか。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 周囲の支援を活用して、自分のやりたいことを実現しようとするか。</a:t>
            </a:r>
            <a:endParaRPr lang="en-US" altLang="ja-JP" sz="1800" dirty="0">
              <a:solidFill>
                <a:schemeClr val="accent1"/>
              </a:solidFill>
            </a:endParaRPr>
          </a:p>
        </p:txBody>
      </p:sp>
      <p:sp>
        <p:nvSpPr>
          <p:cNvPr id="18" name="テキスト ボックス 17">
            <a:extLst>
              <a:ext uri="{FF2B5EF4-FFF2-40B4-BE49-F238E27FC236}">
                <a16:creationId xmlns:a16="http://schemas.microsoft.com/office/drawing/2014/main" id="{E62C00CA-ED05-718D-D3E9-905B50681841}"/>
              </a:ext>
            </a:extLst>
          </p:cNvPr>
          <p:cNvSpPr txBox="1"/>
          <p:nvPr/>
        </p:nvSpPr>
        <p:spPr>
          <a:xfrm>
            <a:off x="475200" y="1158590"/>
            <a:ext cx="5436160" cy="523220"/>
          </a:xfrm>
          <a:prstGeom prst="rect">
            <a:avLst/>
          </a:prstGeom>
          <a:solidFill>
            <a:schemeClr val="tx2">
              <a:lumMod val="20000"/>
              <a:lumOff val="80000"/>
            </a:schemeClr>
          </a:solidFill>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30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本人の</a:t>
            </a:r>
            <a:r>
              <a:rPr kumimoji="1" lang="ja-JP" altLang="en-US" sz="2800" b="0" i="0" u="none" strike="noStrike" kern="1200" cap="none" spc="-300" normalizeH="0" baseline="0" noProof="0" dirty="0" smtClean="0">
                <a:ln>
                  <a:noFill/>
                </a:ln>
                <a:solidFill>
                  <a:prstClr val="black"/>
                </a:solidFill>
                <a:effectLst/>
                <a:uLnTx/>
                <a:uFillTx/>
                <a:latin typeface="HGｺﾞｼｯｸE" panose="020B0909000000000000" pitchFamily="49" charset="-128"/>
                <a:ea typeface="HGｺﾞｼｯｸE" panose="020B0909000000000000" pitchFamily="49" charset="-128"/>
                <a:cs typeface="+mn-cs"/>
              </a:rPr>
              <a:t>障がいの</a:t>
            </a:r>
            <a:r>
              <a:rPr kumimoji="1" lang="ja-JP" altLang="en-US" sz="2800" b="0" i="0" u="none" strike="noStrike" kern="1200" cap="none" spc="-30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状態等に関すること</a:t>
            </a:r>
          </a:p>
        </p:txBody>
      </p:sp>
      <p:sp>
        <p:nvSpPr>
          <p:cNvPr id="3" name="テキスト ボックス 2">
            <a:extLst>
              <a:ext uri="{FF2B5EF4-FFF2-40B4-BE49-F238E27FC236}">
                <a16:creationId xmlns:a16="http://schemas.microsoft.com/office/drawing/2014/main" id="{ADF45AE8-FC30-410D-1E9E-80F816C12D9C}"/>
              </a:ext>
            </a:extLst>
          </p:cNvPr>
          <p:cNvSpPr txBox="1"/>
          <p:nvPr/>
        </p:nvSpPr>
        <p:spPr>
          <a:xfrm>
            <a:off x="180000" y="180000"/>
            <a:ext cx="9143999" cy="648000"/>
          </a:xfrm>
          <a:prstGeom prst="rect">
            <a:avLst/>
          </a:prstGeom>
          <a:noFill/>
        </p:spPr>
        <p:txBody>
          <a:bodyPr wrap="square" anchor="ctr">
            <a:noAutofit/>
          </a:bodyPr>
          <a:lstStyle/>
          <a:p>
            <a:r>
              <a:rPr lang="ja-JP" altLang="en-US" sz="3200" spc="-150" dirty="0">
                <a:latin typeface="HGｺﾞｼｯｸE" panose="020B0909000000000000" pitchFamily="49" charset="-128"/>
                <a:ea typeface="HGｺﾞｼｯｸE" panose="020B0909000000000000" pitchFamily="49" charset="-128"/>
              </a:rPr>
              <a:t>４　教育的側面からの知的障がいの状態の把握②　</a:t>
            </a:r>
            <a:endParaRPr lang="ja-JP" altLang="en-US" sz="3600" spc="-150" dirty="0">
              <a:latin typeface="HGｺﾞｼｯｸE" panose="020B0909000000000000" pitchFamily="49" charset="-128"/>
              <a:ea typeface="HGｺﾞｼｯｸE" panose="020B0909000000000000" pitchFamily="49" charset="-128"/>
            </a:endParaRPr>
          </a:p>
        </p:txBody>
      </p:sp>
      <p:sp>
        <p:nvSpPr>
          <p:cNvPr id="5" name="テキスト ボックス 4">
            <a:extLst>
              <a:ext uri="{FF2B5EF4-FFF2-40B4-BE49-F238E27FC236}">
                <a16:creationId xmlns:a16="http://schemas.microsoft.com/office/drawing/2014/main" id="{707AA576-85D0-0007-73EA-14F2954C6B6E}"/>
              </a:ext>
            </a:extLst>
          </p:cNvPr>
          <p:cNvSpPr txBox="1"/>
          <p:nvPr/>
        </p:nvSpPr>
        <p:spPr>
          <a:xfrm>
            <a:off x="3273419" y="5925765"/>
            <a:ext cx="6369061" cy="540000"/>
          </a:xfrm>
          <a:prstGeom prst="rect">
            <a:avLst/>
          </a:prstGeom>
          <a:noFill/>
          <a:ln w="12700">
            <a:noFill/>
            <a:prstDash val="sysDash"/>
          </a:ln>
        </p:spPr>
        <p:txBody>
          <a:bodyPr wrap="square" lIns="67500" tIns="35100" rIns="67500" bIns="35100"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「障害のある子供の教育支援の手引」</a:t>
            </a:r>
            <a:r>
              <a:rPr kumimoji="1" lang="zh-TW"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（令和３年６月）</a:t>
            </a:r>
          </a:p>
        </p:txBody>
      </p:sp>
    </p:spTree>
    <p:extLst>
      <p:ext uri="{BB962C8B-B14F-4D97-AF65-F5344CB8AC3E}">
        <p14:creationId xmlns:p14="http://schemas.microsoft.com/office/powerpoint/2010/main" val="495290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214F3DD-B341-CBC4-CDAD-0B3A84C97F20}"/>
              </a:ext>
            </a:extLst>
          </p:cNvPr>
          <p:cNvSpPr>
            <a:spLocks noGrp="1"/>
          </p:cNvSpPr>
          <p:nvPr>
            <p:ph type="sldNum" sz="quarter" idx="12"/>
          </p:nvPr>
        </p:nvSpPr>
        <p:spPr>
          <a:xfrm>
            <a:off x="6921777" y="6381819"/>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７</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
        <p:nvSpPr>
          <p:cNvPr id="17" name="コンテンツ プレースホルダー 16">
            <a:extLst>
              <a:ext uri="{FF2B5EF4-FFF2-40B4-BE49-F238E27FC236}">
                <a16:creationId xmlns:a16="http://schemas.microsoft.com/office/drawing/2014/main" id="{0B0D99A6-4793-1B88-4D7E-FA4824A8DD53}"/>
              </a:ext>
            </a:extLst>
          </p:cNvPr>
          <p:cNvSpPr>
            <a:spLocks noGrp="1"/>
          </p:cNvSpPr>
          <p:nvPr>
            <p:ph idx="1"/>
          </p:nvPr>
        </p:nvSpPr>
        <p:spPr>
          <a:xfrm>
            <a:off x="475200" y="480448"/>
            <a:ext cx="8150400" cy="5824560"/>
          </a:xfrm>
          <a:ln w="28575">
            <a:solidFill>
              <a:schemeClr val="bg1">
                <a:lumMod val="50000"/>
              </a:schemeClr>
            </a:solidFill>
          </a:ln>
        </p:spPr>
        <p:txBody>
          <a:bodyPr anchor="ctr" anchorCtr="0">
            <a:noAutofit/>
          </a:bodyPr>
          <a:lstStyle/>
          <a:p>
            <a:pPr marL="0" indent="0">
              <a:lnSpc>
                <a:spcPts val="1700"/>
              </a:lnSpc>
              <a:buNone/>
            </a:pPr>
            <a:r>
              <a:rPr lang="ja-JP" altLang="en-US" sz="2400" dirty="0"/>
              <a:t>・対人関係</a:t>
            </a:r>
            <a:endParaRPr lang="en-US" altLang="ja-JP" sz="2400" dirty="0"/>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＊実用的なコミュニケーションが可能であるか。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7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＊協調性があり、友達と仲良くできるか。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＊集団に積極的に参加することができるか。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＊集団生活の中で、一定の役割を果たすことができるか。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＊自分の意思を十分表現することができるか。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ct val="100000"/>
              </a:lnSpc>
              <a:spcBef>
                <a:spcPts val="0"/>
              </a:spcBef>
              <a:buNone/>
            </a:pPr>
            <a:endParaRPr lang="en-US" altLang="ja-JP" sz="12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700"/>
              </a:lnSpc>
              <a:buNone/>
            </a:pPr>
            <a:r>
              <a:rPr lang="ja-JP" altLang="en-US" sz="2400" dirty="0"/>
              <a:t>・身体の動き</a:t>
            </a:r>
            <a:endParaRPr lang="en-US" altLang="ja-JP" sz="2400" dirty="0"/>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＊粗大運動が円滑にできているか。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＊微細運動が円滑にできているか。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＊目と手の協応動作が円滑にできているか。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ct val="100000"/>
              </a:lnSpc>
              <a:spcBef>
                <a:spcPts val="0"/>
              </a:spcBef>
              <a:buNone/>
            </a:pPr>
            <a:endParaRPr lang="en-US" altLang="ja-JP" sz="12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1700"/>
              </a:lnSpc>
              <a:buNone/>
            </a:pPr>
            <a:r>
              <a:rPr lang="ja-JP" altLang="en-US" sz="2400" dirty="0"/>
              <a:t>・自己の理解</a:t>
            </a:r>
            <a:endParaRPr lang="en-US" altLang="ja-JP" sz="2400" dirty="0"/>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＊学習上又は生活上の困難を改善・克服しようとする意欲をもっているか。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0" indent="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＊自分のできないこと・できることについての認識をもっているか。</a:t>
            </a:r>
            <a:endParaRPr lang="en-US" altLang="ja-JP" sz="1800" dirty="0">
              <a:solidFill>
                <a:schemeClr val="accent1"/>
              </a:solidFill>
              <a:latin typeface="HG丸ｺﾞｼｯｸM-PRO" panose="020F0600000000000000" pitchFamily="50" charset="-128"/>
              <a:ea typeface="HG丸ｺﾞｼｯｸM-PRO" panose="020F0600000000000000" pitchFamily="50" charset="-128"/>
            </a:endParaRPr>
          </a:p>
          <a:p>
            <a:pPr marL="540000" indent="-720000">
              <a:lnSpc>
                <a:spcPts val="2000"/>
              </a:lnSpc>
              <a:buNone/>
            </a:pPr>
            <a:r>
              <a:rPr lang="ja-JP" altLang="en-US" sz="1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800" dirty="0">
                <a:solidFill>
                  <a:schemeClr val="accent1"/>
                </a:solidFill>
                <a:latin typeface="HG丸ｺﾞｼｯｸM-PRO" panose="020F0600000000000000" pitchFamily="50" charset="-128"/>
                <a:ea typeface="HG丸ｺﾞｼｯｸM-PRO" panose="020F0600000000000000" pitchFamily="50" charset="-128"/>
              </a:rPr>
              <a:t>　</a:t>
            </a:r>
            <a:r>
              <a:rPr lang="ja-JP" altLang="en-US" sz="1800" dirty="0">
                <a:solidFill>
                  <a:schemeClr val="accent1"/>
                </a:solidFill>
                <a:latin typeface="HG丸ｺﾞｼｯｸM-PRO" panose="020F0600000000000000" pitchFamily="50" charset="-128"/>
                <a:ea typeface="HG丸ｺﾞｼｯｸM-PRO" panose="020F0600000000000000" pitchFamily="50" charset="-128"/>
              </a:rPr>
              <a:t>＊自分のできないことに関して、教師や友達の支援を適切に求めることができるか。</a:t>
            </a:r>
            <a:endParaRPr lang="en-US" altLang="ja-JP" sz="2400" dirty="0">
              <a:solidFill>
                <a:schemeClr val="accent1"/>
              </a:solidFill>
            </a:endParaRPr>
          </a:p>
        </p:txBody>
      </p:sp>
      <p:sp>
        <p:nvSpPr>
          <p:cNvPr id="2" name="テキスト ボックス 1">
            <a:extLst>
              <a:ext uri="{FF2B5EF4-FFF2-40B4-BE49-F238E27FC236}">
                <a16:creationId xmlns:a16="http://schemas.microsoft.com/office/drawing/2014/main" id="{B7B4DCFC-B144-B2FF-DC4A-56BC804B950E}"/>
              </a:ext>
            </a:extLst>
          </p:cNvPr>
          <p:cNvSpPr txBox="1"/>
          <p:nvPr/>
        </p:nvSpPr>
        <p:spPr>
          <a:xfrm>
            <a:off x="3309167" y="6206944"/>
            <a:ext cx="6369061" cy="540000"/>
          </a:xfrm>
          <a:prstGeom prst="rect">
            <a:avLst/>
          </a:prstGeom>
          <a:noFill/>
          <a:ln w="12700">
            <a:noFill/>
            <a:prstDash val="sysDash"/>
          </a:ln>
        </p:spPr>
        <p:txBody>
          <a:bodyPr wrap="square" lIns="67500" tIns="35100" rIns="67500" bIns="35100"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「障害のある子供の教育支援の手引」</a:t>
            </a:r>
            <a:r>
              <a:rPr kumimoji="1" lang="zh-TW"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（令和３年６月）</a:t>
            </a:r>
          </a:p>
        </p:txBody>
      </p:sp>
    </p:spTree>
    <p:extLst>
      <p:ext uri="{BB962C8B-B14F-4D97-AF65-F5344CB8AC3E}">
        <p14:creationId xmlns:p14="http://schemas.microsoft.com/office/powerpoint/2010/main" val="267732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C028A22-1249-E5EB-D8F3-516ECD884D2C}"/>
              </a:ext>
            </a:extLst>
          </p:cNvPr>
          <p:cNvPicPr>
            <a:picLocks noChangeAspect="1"/>
          </p:cNvPicPr>
          <p:nvPr/>
        </p:nvPicPr>
        <p:blipFill rotWithShape="1">
          <a:blip r:embed="rId3"/>
          <a:srcRect l="46965" t="15991" r="22410" b="14066"/>
          <a:stretch/>
        </p:blipFill>
        <p:spPr>
          <a:xfrm>
            <a:off x="874508" y="1029059"/>
            <a:ext cx="4262890" cy="5292228"/>
          </a:xfrm>
          <a:prstGeom prst="rect">
            <a:avLst/>
          </a:prstGeom>
          <a:ln>
            <a:solidFill>
              <a:schemeClr val="tx1"/>
            </a:solidFill>
          </a:ln>
          <a:effectLst>
            <a:outerShdw blurRad="50800" dist="38100" dir="2700000" algn="tl" rotWithShape="0">
              <a:prstClr val="black">
                <a:alpha val="40000"/>
              </a:prstClr>
            </a:outerShdw>
          </a:effectLst>
        </p:spPr>
      </p:pic>
      <p:sp>
        <p:nvSpPr>
          <p:cNvPr id="10" name="Text Box 1"/>
          <p:cNvSpPr txBox="1">
            <a:spLocks noChangeArrowheads="1"/>
          </p:cNvSpPr>
          <p:nvPr/>
        </p:nvSpPr>
        <p:spPr bwMode="auto">
          <a:xfrm>
            <a:off x="2786743" y="3899108"/>
            <a:ext cx="5669654" cy="2407867"/>
          </a:xfrm>
          <a:prstGeom prst="rect">
            <a:avLst/>
          </a:prstGeom>
          <a:solidFill>
            <a:srgbClr val="FFFF99"/>
          </a:solidFill>
          <a:ln w="9525">
            <a:solidFill>
              <a:schemeClr val="tx1"/>
            </a:solidFill>
            <a:round/>
            <a:headEnd/>
            <a:tailEnd/>
          </a:ln>
        </p:spPr>
        <p:txBody>
          <a:bodyPr anchor="ctr"/>
          <a:lstStyle/>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dirty="0" smtClean="0">
                <a:latin typeface="ＭＳ ゴシック" panose="020B0609070205080204" pitchFamily="49" charset="-128"/>
                <a:ea typeface="ＭＳ ゴシック" panose="020B0609070205080204" pitchFamily="49" charset="-128"/>
              </a:rPr>
              <a:t>担当</a:t>
            </a:r>
            <a:r>
              <a:rPr lang="ja-JP" altLang="en-US" sz="2400" dirty="0">
                <a:latin typeface="ＭＳ ゴシック" panose="020B0609070205080204" pitchFamily="49" charset="-128"/>
                <a:ea typeface="ＭＳ ゴシック" panose="020B0609070205080204" pitchFamily="49" charset="-128"/>
              </a:rPr>
              <a:t>している</a:t>
            </a:r>
            <a:endParaRPr lang="en-US" altLang="ja-JP" sz="2400" dirty="0">
              <a:latin typeface="ＭＳ ゴシック" panose="020B0609070205080204" pitchFamily="49" charset="-128"/>
              <a:ea typeface="ＭＳ ゴシック" panose="020B0609070205080204" pitchFamily="49" charset="-128"/>
            </a:endParaRP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dirty="0" smtClean="0">
                <a:latin typeface="ＭＳ ゴシック" panose="020B0609070205080204" pitchFamily="49" charset="-128"/>
                <a:ea typeface="ＭＳ ゴシック" panose="020B0609070205080204" pitchFamily="49" charset="-128"/>
              </a:rPr>
              <a:t>子供の</a:t>
            </a:r>
            <a:r>
              <a:rPr lang="ja-JP" altLang="en-US" sz="2400" dirty="0">
                <a:latin typeface="ＭＳ ゴシック" panose="020B0609070205080204" pitchFamily="49" charset="-128"/>
                <a:ea typeface="ＭＳ ゴシック" panose="020B0609070205080204" pitchFamily="49" charset="-128"/>
              </a:rPr>
              <a:t>実態について、</a:t>
            </a:r>
            <a:endParaRPr lang="en-US" altLang="ja-JP" sz="2400" dirty="0">
              <a:latin typeface="ＭＳ ゴシック" panose="020B0609070205080204" pitchFamily="49" charset="-128"/>
              <a:ea typeface="ＭＳ ゴシック" panose="020B0609070205080204" pitchFamily="49" charset="-128"/>
            </a:endParaRP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dirty="0" smtClean="0">
                <a:latin typeface="ＭＳ ゴシック" panose="020B0609070205080204" pitchFamily="49" charset="-128"/>
                <a:ea typeface="ＭＳ ゴシック" panose="020B0609070205080204" pitchFamily="49" charset="-128"/>
              </a:rPr>
              <a:t>「障害</a:t>
            </a:r>
            <a:r>
              <a:rPr lang="ja-JP" altLang="en-US" sz="2400" dirty="0">
                <a:latin typeface="ＭＳ ゴシック" panose="020B0609070205080204" pitchFamily="49" charset="-128"/>
                <a:ea typeface="ＭＳ ゴシック" panose="020B0609070205080204" pitchFamily="49" charset="-128"/>
              </a:rPr>
              <a:t>のある子供</a:t>
            </a:r>
            <a:r>
              <a:rPr lang="ja-JP" altLang="en-US" sz="2400" dirty="0" smtClean="0">
                <a:latin typeface="ＭＳ ゴシック" panose="020B0609070205080204" pitchFamily="49" charset="-128"/>
                <a:ea typeface="ＭＳ ゴシック" panose="020B0609070205080204" pitchFamily="49" charset="-128"/>
              </a:rPr>
              <a:t>の教育</a:t>
            </a:r>
            <a:r>
              <a:rPr lang="ja-JP" altLang="en-US" sz="2400" dirty="0">
                <a:latin typeface="ＭＳ ゴシック" panose="020B0609070205080204" pitchFamily="49" charset="-128"/>
                <a:ea typeface="ＭＳ ゴシック" panose="020B0609070205080204" pitchFamily="49" charset="-128"/>
              </a:rPr>
              <a:t>支援の</a:t>
            </a:r>
            <a:r>
              <a:rPr lang="ja-JP" altLang="en-US" sz="2400" dirty="0" smtClean="0">
                <a:latin typeface="ＭＳ ゴシック" panose="020B0609070205080204" pitchFamily="49" charset="-128"/>
                <a:ea typeface="ＭＳ ゴシック" panose="020B0609070205080204" pitchFamily="49" charset="-128"/>
              </a:rPr>
              <a:t>手引」の</a:t>
            </a:r>
            <a:endParaRPr lang="en-US" altLang="ja-JP" sz="2400" dirty="0" smtClean="0">
              <a:latin typeface="ＭＳ ゴシック" panose="020B0609070205080204" pitchFamily="49" charset="-128"/>
              <a:ea typeface="ＭＳ ゴシック" panose="020B0609070205080204" pitchFamily="49" charset="-128"/>
            </a:endParaRPr>
          </a:p>
          <a:p>
            <a:pPr>
              <a:spcBef>
                <a:spcPts val="575"/>
              </a:spcBef>
              <a:buClr>
                <a:srgbClr val="0000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2400" dirty="0" smtClean="0">
                <a:latin typeface="ＭＳ ゴシック" panose="020B0609070205080204" pitchFamily="49" charset="-128"/>
                <a:ea typeface="ＭＳ ゴシック" panose="020B0609070205080204" pitchFamily="49" charset="-128"/>
              </a:rPr>
              <a:t>項目</a:t>
            </a:r>
            <a:r>
              <a:rPr lang="ja-JP" altLang="en-US" sz="2400" dirty="0">
                <a:latin typeface="ＭＳ ゴシック" panose="020B0609070205080204" pitchFamily="49" charset="-128"/>
                <a:ea typeface="ＭＳ ゴシック" panose="020B0609070205080204" pitchFamily="49" charset="-128"/>
              </a:rPr>
              <a:t>に</a:t>
            </a:r>
            <a:r>
              <a:rPr lang="ja-JP" altLang="en-US" sz="2400" dirty="0" smtClean="0">
                <a:latin typeface="ＭＳ ゴシック" panose="020B0609070205080204" pitchFamily="49" charset="-128"/>
                <a:ea typeface="ＭＳ ゴシック" panose="020B0609070205080204" pitchFamily="49" charset="-128"/>
              </a:rPr>
              <a:t>照らして整理</a:t>
            </a:r>
            <a:r>
              <a:rPr lang="ja-JP" altLang="en-US" sz="2400" dirty="0">
                <a:latin typeface="ＭＳ ゴシック" panose="020B0609070205080204" pitchFamily="49" charset="-128"/>
                <a:ea typeface="ＭＳ ゴシック" panose="020B0609070205080204" pitchFamily="49" charset="-128"/>
              </a:rPr>
              <a:t>してみましょう！</a:t>
            </a:r>
            <a:endParaRPr lang="en-US" altLang="ja-JP" sz="240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a:xfrm>
            <a:off x="6841903" y="6306975"/>
            <a:ext cx="2057400" cy="365125"/>
          </a:xfrm>
        </p:spPr>
        <p:txBody>
          <a:bodyPr/>
          <a:lstStyle/>
          <a:p>
            <a:r>
              <a:rPr kumimoji="1" lang="ja-JP" altLang="en-US" dirty="0" smtClean="0">
                <a:latin typeface="ＭＳ ゴシック" panose="020B0609070205080204" pitchFamily="49" charset="-128"/>
                <a:ea typeface="ＭＳ ゴシック" panose="020B0609070205080204" pitchFamily="49" charset="-128"/>
              </a:rPr>
              <a:t>８</a:t>
            </a:r>
            <a:endParaRPr kumimoji="1" lang="ja-JP" altLang="en-US" dirty="0">
              <a:latin typeface="ＭＳ ゴシック" panose="020B0609070205080204" pitchFamily="49" charset="-128"/>
              <a:ea typeface="ＭＳ ゴシック" panose="020B0609070205080204" pitchFamily="49" charset="-128"/>
            </a:endParaRPr>
          </a:p>
        </p:txBody>
      </p:sp>
      <p:grpSp>
        <p:nvGrpSpPr>
          <p:cNvPr id="5" name="グループ化 4"/>
          <p:cNvGrpSpPr/>
          <p:nvPr/>
        </p:nvGrpSpPr>
        <p:grpSpPr>
          <a:xfrm>
            <a:off x="244694" y="191202"/>
            <a:ext cx="1696279" cy="646331"/>
            <a:chOff x="384313" y="-31286"/>
            <a:chExt cx="1696279" cy="646331"/>
          </a:xfrm>
        </p:grpSpPr>
        <p:sp>
          <p:nvSpPr>
            <p:cNvPr id="6" name="角丸四角形 5"/>
            <p:cNvSpPr/>
            <p:nvPr/>
          </p:nvSpPr>
          <p:spPr>
            <a:xfrm>
              <a:off x="384313" y="31116"/>
              <a:ext cx="1696279" cy="568370"/>
            </a:xfrm>
            <a:prstGeom prst="roundRect">
              <a:avLst>
                <a:gd name="adj" fmla="val 50000"/>
              </a:avLst>
            </a:prstGeom>
            <a:solidFill>
              <a:schemeClr val="bg1"/>
            </a:solidFill>
            <a:ln w="38100">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40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7" name="テキスト ボックス 11"/>
            <p:cNvSpPr txBox="1"/>
            <p:nvPr/>
          </p:nvSpPr>
          <p:spPr>
            <a:xfrm>
              <a:off x="678454" y="-31286"/>
              <a:ext cx="1107996" cy="646331"/>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3600" dirty="0" smtClean="0">
                  <a:latin typeface="ＭＳ ゴシック" panose="020B0609070205080204" pitchFamily="49" charset="-128"/>
                  <a:ea typeface="ＭＳ ゴシック" panose="020B0609070205080204" pitchFamily="49" charset="-128"/>
                </a:rPr>
                <a:t>演習</a:t>
              </a:r>
              <a:endParaRPr kumimoji="1" lang="ja-JP" altLang="en-US" dirty="0">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769031211"/>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平成30年度特別支援教育基本セミナー【講義２】特別の教育課程の基本的な考え方（作成中）" id="{521ABA1D-F44C-D841-B4AA-929809D8C620}" vid="{3ED6284E-DB7C-3E44-8EBD-8A275565F234}"/>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8741</TotalTime>
  <Words>430</Words>
  <Application>Microsoft Office PowerPoint</Application>
  <PresentationFormat>画面に合わせる (4:3)</PresentationFormat>
  <Paragraphs>188</Paragraphs>
  <Slides>8</Slides>
  <Notes>8</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8</vt:i4>
      </vt:variant>
    </vt:vector>
  </HeadingPairs>
  <TitlesOfParts>
    <vt:vector size="22" baseType="lpstr">
      <vt:lpstr>HGｺﾞｼｯｸE</vt:lpstr>
      <vt:lpstr>HG丸ｺﾞｼｯｸM-PRO</vt:lpstr>
      <vt:lpstr>ＭＳ Ｐゴシック</vt:lpstr>
      <vt:lpstr>MS Gothic</vt:lpstr>
      <vt:lpstr>MS Gothic</vt:lpstr>
      <vt:lpstr>メイリオ</vt:lpstr>
      <vt:lpstr>游明朝</vt:lpstr>
      <vt:lpstr>Arial</vt:lpstr>
      <vt:lpstr>Arial Black</vt:lpstr>
      <vt:lpstr>Calibri</vt:lpstr>
      <vt:lpstr>Calibri Light</vt:lpstr>
      <vt:lpstr>Times New Roman</vt:lpstr>
      <vt:lpstr>Office Theme</vt:lpstr>
      <vt:lpstr>Office テーマ</vt:lpstr>
      <vt:lpstr>実態把握 ～知的障がい～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Windows ユーザー</cp:lastModifiedBy>
  <cp:revision>888</cp:revision>
  <cp:lastPrinted>2024-03-19T08:07:57Z</cp:lastPrinted>
  <dcterms:created xsi:type="dcterms:W3CDTF">2017-03-08T08:10:15Z</dcterms:created>
  <dcterms:modified xsi:type="dcterms:W3CDTF">2024-06-03T03:41:19Z</dcterms:modified>
</cp:coreProperties>
</file>