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handoutMasterIdLst>
    <p:handoutMasterId r:id="rId11"/>
  </p:handoutMasterIdLst>
  <p:sldIdLst>
    <p:sldId id="256" r:id="rId2"/>
    <p:sldId id="497" r:id="rId3"/>
    <p:sldId id="498" r:id="rId4"/>
    <p:sldId id="499" r:id="rId5"/>
    <p:sldId id="486" r:id="rId6"/>
    <p:sldId id="495" r:id="rId7"/>
    <p:sldId id="494" r:id="rId8"/>
    <p:sldId id="496" r:id="rId9"/>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E6E6E6"/>
    <a:srgbClr val="FF9B9B"/>
    <a:srgbClr val="FF8900"/>
    <a:srgbClr val="FFFFFF"/>
    <a:srgbClr val="29C7FF"/>
    <a:srgbClr val="85DFFF"/>
    <a:srgbClr val="57D3FF"/>
    <a:srgbClr val="FF6F00"/>
    <a:srgbClr val="FD79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21" autoAdjust="0"/>
    <p:restoredTop sz="61585" autoAdjust="0"/>
  </p:normalViewPr>
  <p:slideViewPr>
    <p:cSldViewPr snapToGrid="0">
      <p:cViewPr varScale="1">
        <p:scale>
          <a:sx n="62" d="100"/>
          <a:sy n="62" d="100"/>
        </p:scale>
        <p:origin x="1344" y="60"/>
      </p:cViewPr>
      <p:guideLst/>
    </p:cSldViewPr>
  </p:slideViewPr>
  <p:notesTextViewPr>
    <p:cViewPr>
      <p:scale>
        <a:sx n="1" d="1"/>
        <a:sy n="1" d="1"/>
      </p:scale>
      <p:origin x="0" y="0"/>
    </p:cViewPr>
  </p:notesTextViewPr>
  <p:sorterViewPr>
    <p:cViewPr>
      <p:scale>
        <a:sx n="100" d="100"/>
        <a:sy n="100" d="100"/>
      </p:scale>
      <p:origin x="0" y="-624"/>
    </p:cViewPr>
  </p:sorterViewPr>
  <p:notesViewPr>
    <p:cSldViewPr snapToGrid="0">
      <p:cViewPr varScale="1">
        <p:scale>
          <a:sx n="78" d="100"/>
          <a:sy n="78" d="100"/>
        </p:scale>
        <p:origin x="397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5" y="13"/>
            <a:ext cx="2949787" cy="498693"/>
          </a:xfrm>
          <a:prstGeom prst="rect">
            <a:avLst/>
          </a:prstGeom>
        </p:spPr>
        <p:txBody>
          <a:bodyPr vert="horz" lIns="92048" tIns="46024" rIns="92048" bIns="4602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61" y="13"/>
            <a:ext cx="2949787" cy="498693"/>
          </a:xfrm>
          <a:prstGeom prst="rect">
            <a:avLst/>
          </a:prstGeom>
        </p:spPr>
        <p:txBody>
          <a:bodyPr vert="horz" lIns="92048" tIns="46024" rIns="92048" bIns="46024" rtlCol="0"/>
          <a:lstStyle>
            <a:lvl1pPr algn="r">
              <a:defRPr sz="1200"/>
            </a:lvl1pPr>
          </a:lstStyle>
          <a:p>
            <a:fld id="{9F771C3D-8746-4833-88E1-6D962B40C95C}" type="datetimeFigureOut">
              <a:rPr kumimoji="1" lang="ja-JP" altLang="en-US" smtClean="0"/>
              <a:t>2024/3/25</a:t>
            </a:fld>
            <a:endParaRPr kumimoji="1" lang="ja-JP" altLang="en-US"/>
          </a:p>
        </p:txBody>
      </p:sp>
      <p:sp>
        <p:nvSpPr>
          <p:cNvPr id="4" name="フッター プレースホルダー 3"/>
          <p:cNvSpPr>
            <a:spLocks noGrp="1"/>
          </p:cNvSpPr>
          <p:nvPr>
            <p:ph type="ftr" sz="quarter" idx="2"/>
          </p:nvPr>
        </p:nvSpPr>
        <p:spPr>
          <a:xfrm>
            <a:off x="25" y="9440652"/>
            <a:ext cx="2949787" cy="498692"/>
          </a:xfrm>
          <a:prstGeom prst="rect">
            <a:avLst/>
          </a:prstGeom>
        </p:spPr>
        <p:txBody>
          <a:bodyPr vert="horz" lIns="92048" tIns="46024" rIns="92048" bIns="4602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61" y="9440652"/>
            <a:ext cx="2949787" cy="498692"/>
          </a:xfrm>
          <a:prstGeom prst="rect">
            <a:avLst/>
          </a:prstGeom>
        </p:spPr>
        <p:txBody>
          <a:bodyPr vert="horz" lIns="92048" tIns="46024" rIns="92048" bIns="46024" rtlCol="0" anchor="b"/>
          <a:lstStyle>
            <a:lvl1pPr algn="r">
              <a:defRPr sz="1200"/>
            </a:lvl1pPr>
          </a:lstStyle>
          <a:p>
            <a:fld id="{7C81808D-A683-441C-B95B-911D37C734E1}" type="slidenum">
              <a:rPr kumimoji="1" lang="ja-JP" altLang="en-US" smtClean="0"/>
              <a:t>‹#›</a:t>
            </a:fld>
            <a:endParaRPr kumimoji="1" lang="ja-JP" altLang="en-US"/>
          </a:p>
        </p:txBody>
      </p:sp>
    </p:spTree>
    <p:extLst>
      <p:ext uri="{BB962C8B-B14F-4D97-AF65-F5344CB8AC3E}">
        <p14:creationId xmlns:p14="http://schemas.microsoft.com/office/powerpoint/2010/main" val="9937150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スライド イメージ プレースホルダー 3"/>
          <p:cNvSpPr>
            <a:spLocks noGrp="1" noRot="1" noChangeAspect="1"/>
          </p:cNvSpPr>
          <p:nvPr>
            <p:ph type="sldImg" idx="2"/>
          </p:nvPr>
        </p:nvSpPr>
        <p:spPr>
          <a:xfrm>
            <a:off x="1004142" y="504000"/>
            <a:ext cx="4798917" cy="3600000"/>
          </a:xfrm>
          <a:prstGeom prst="rect">
            <a:avLst/>
          </a:prstGeom>
          <a:noFill/>
          <a:ln w="12700">
            <a:solidFill>
              <a:prstClr val="black"/>
            </a:solidFill>
          </a:ln>
        </p:spPr>
        <p:txBody>
          <a:bodyPr vert="horz" lIns="92048" tIns="46024" rIns="92048" bIns="46024" rtlCol="0" anchor="ctr"/>
          <a:lstStyle/>
          <a:p>
            <a:endParaRPr lang="ja-JP" altLang="en-US"/>
          </a:p>
        </p:txBody>
      </p:sp>
      <p:sp>
        <p:nvSpPr>
          <p:cNvPr id="5" name="ノート プレースホルダー 4"/>
          <p:cNvSpPr>
            <a:spLocks noGrp="1"/>
          </p:cNvSpPr>
          <p:nvPr>
            <p:ph type="body" sz="quarter" idx="3"/>
          </p:nvPr>
        </p:nvSpPr>
        <p:spPr>
          <a:xfrm>
            <a:off x="702000" y="4356000"/>
            <a:ext cx="5400000" cy="5040000"/>
          </a:xfrm>
          <a:prstGeom prst="rect">
            <a:avLst/>
          </a:prstGeom>
        </p:spPr>
        <p:txBody>
          <a:bodyPr vert="horz" lIns="92048" tIns="46024" rIns="92048" bIns="46024"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スライド番号プレースホルダー 6"/>
          <p:cNvSpPr>
            <a:spLocks noGrp="1"/>
          </p:cNvSpPr>
          <p:nvPr>
            <p:ph type="sldNum" sz="quarter" idx="5"/>
          </p:nvPr>
        </p:nvSpPr>
        <p:spPr>
          <a:xfrm>
            <a:off x="3855861" y="9440652"/>
            <a:ext cx="2949787" cy="498692"/>
          </a:xfrm>
          <a:prstGeom prst="rect">
            <a:avLst/>
          </a:prstGeom>
        </p:spPr>
        <p:txBody>
          <a:bodyPr vert="horz" lIns="92048" tIns="46024" rIns="92048" bIns="46024" rtlCol="0" anchor="b"/>
          <a:lstStyle>
            <a:lvl1pPr algn="r">
              <a:defRPr sz="1200"/>
            </a:lvl1pPr>
          </a:lstStyle>
          <a:p>
            <a:fld id="{CEEEB887-679D-4D85-ACAC-2C9ECF041923}" type="slidenum">
              <a:rPr kumimoji="1" lang="ja-JP" altLang="en-US" smtClean="0"/>
              <a:t>‹#›</a:t>
            </a:fld>
            <a:endParaRPr kumimoji="1" lang="ja-JP" altLang="en-US"/>
          </a:p>
        </p:txBody>
      </p:sp>
    </p:spTree>
    <p:extLst>
      <p:ext uri="{BB962C8B-B14F-4D97-AF65-F5344CB8AC3E}">
        <p14:creationId xmlns:p14="http://schemas.microsoft.com/office/powerpoint/2010/main" val="677975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1pPr>
    <a:lvl2pPr marL="4572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2pPr>
    <a:lvl3pPr marL="9144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3pPr>
    <a:lvl4pPr marL="13716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4pPr>
    <a:lvl5pPr marL="18288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r>
              <a:rPr lang="ja-JP" altLang="en-US" dirty="0"/>
              <a:t>　これから、「授業づくりの基本」についての研修を始めます。</a:t>
            </a:r>
            <a:endParaRPr lang="en-US" altLang="ja-JP" dirty="0"/>
          </a:p>
          <a:p>
            <a:r>
              <a:rPr lang="ja-JP" altLang="en-US" dirty="0"/>
              <a:t>　この研修では、１単位時間の授業の目標を明確にするとともに</a:t>
            </a:r>
            <a:r>
              <a:rPr lang="ja-JP" altLang="en-US" dirty="0" smtClean="0"/>
              <a:t>、子供の</a:t>
            </a:r>
            <a:r>
              <a:rPr lang="ja-JP" altLang="en-US" dirty="0"/>
              <a:t>姿を具体的に想定し</a:t>
            </a:r>
            <a:r>
              <a:rPr lang="ja-JP" altLang="en-US" dirty="0" smtClean="0"/>
              <a:t>、目標に正対</a:t>
            </a:r>
            <a:r>
              <a:rPr lang="ja-JP" altLang="en-US" dirty="0"/>
              <a:t>した学習活動を位置付けることについて</a:t>
            </a:r>
            <a:r>
              <a:rPr lang="ja-JP" altLang="en-US" dirty="0" smtClean="0"/>
              <a:t>理解することをねらいとしています。</a:t>
            </a:r>
            <a:endParaRPr lang="en-US" altLang="ja-JP" dirty="0"/>
          </a:p>
          <a:p>
            <a:r>
              <a:rPr lang="ja-JP" altLang="en-US" dirty="0"/>
              <a:t>　前半に説明、後半</a:t>
            </a:r>
            <a:r>
              <a:rPr lang="ja-JP" altLang="en-US" dirty="0" smtClean="0"/>
              <a:t>に学習指導案を基に検討する演習</a:t>
            </a:r>
            <a:r>
              <a:rPr lang="ja-JP" altLang="en-US" dirty="0"/>
              <a:t>を行います。</a:t>
            </a:r>
            <a:endParaRPr lang="en-US" altLang="ja-JP" dirty="0"/>
          </a:p>
          <a:p>
            <a:endParaRPr lang="en-US" altLang="ja-JP" dirty="0"/>
          </a:p>
          <a:p>
            <a:r>
              <a:rPr lang="ja-JP" altLang="en-US" dirty="0"/>
              <a:t>　（</a:t>
            </a:r>
            <a:r>
              <a:rPr lang="ja-JP" altLang="en-US" dirty="0" smtClean="0"/>
              <a:t>時間の目安：</a:t>
            </a:r>
            <a:r>
              <a:rPr lang="ja-JP" altLang="en-US" dirty="0"/>
              <a:t>説明</a:t>
            </a:r>
            <a:r>
              <a:rPr lang="en-US" altLang="ja-JP" dirty="0"/>
              <a:t>10</a:t>
            </a:r>
            <a:r>
              <a:rPr lang="ja-JP" altLang="en-US" dirty="0"/>
              <a:t>分</a:t>
            </a:r>
            <a:r>
              <a:rPr lang="ja-JP" altLang="en-US" dirty="0" smtClean="0"/>
              <a:t>、演習</a:t>
            </a:r>
            <a:r>
              <a:rPr lang="en-US" altLang="ja-JP" dirty="0"/>
              <a:t>20</a:t>
            </a:r>
            <a:r>
              <a:rPr lang="ja-JP" altLang="en-US" dirty="0"/>
              <a:t>分）</a:t>
            </a:r>
            <a:endParaRPr lang="en-US" altLang="ja-JP" dirty="0"/>
          </a:p>
        </p:txBody>
      </p:sp>
      <p:sp>
        <p:nvSpPr>
          <p:cNvPr id="5" name="スライド番号プレースホルダー 4"/>
          <p:cNvSpPr>
            <a:spLocks noGrp="1"/>
          </p:cNvSpPr>
          <p:nvPr>
            <p:ph type="sldNum" sz="quarter" idx="10"/>
          </p:nvPr>
        </p:nvSpPr>
        <p:spPr/>
        <p:txBody>
          <a:bodyPr/>
          <a:lstStyle/>
          <a:p>
            <a:fld id="{CEEEB887-679D-4D85-ACAC-2C9ECF041923}" type="slidenum">
              <a:rPr lang="ja-JP" altLang="en-US" smtClean="0"/>
              <a:pPr/>
              <a:t>1</a:t>
            </a:fld>
            <a:endParaRPr lang="ja-JP" altLang="en-US"/>
          </a:p>
        </p:txBody>
      </p:sp>
      <p:sp>
        <p:nvSpPr>
          <p:cNvPr id="6" name="スライド イメージ プレースホルダー 5"/>
          <p:cNvSpPr>
            <a:spLocks noGrp="1" noRot="1" noChangeAspect="1"/>
          </p:cNvSpPr>
          <p:nvPr>
            <p:ph type="sldImg"/>
          </p:nvPr>
        </p:nvSpPr>
        <p:spPr>
          <a:xfrm>
            <a:off x="1003300" y="503238"/>
            <a:ext cx="4800600" cy="3600450"/>
          </a:xfrm>
        </p:spPr>
      </p:sp>
    </p:spTree>
    <p:extLst>
      <p:ext uri="{BB962C8B-B14F-4D97-AF65-F5344CB8AC3E}">
        <p14:creationId xmlns:p14="http://schemas.microsoft.com/office/powerpoint/2010/main" val="3304121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lvl="0"/>
            <a:r>
              <a:rPr lang="ja-JP" altLang="en-US" dirty="0"/>
              <a:t>　授業づくりにおいては、「</a:t>
            </a:r>
            <a:r>
              <a:rPr lang="en-US" altLang="ja-JP" dirty="0"/>
              <a:t>『</a:t>
            </a:r>
            <a:r>
              <a:rPr lang="ja-JP" altLang="en-US" dirty="0"/>
              <a:t>ねらい</a:t>
            </a:r>
            <a:r>
              <a:rPr lang="en-US" altLang="ja-JP" dirty="0"/>
              <a:t>』</a:t>
            </a:r>
            <a:r>
              <a:rPr lang="ja-JP" altLang="en-US" dirty="0"/>
              <a:t>から</a:t>
            </a:r>
            <a:r>
              <a:rPr lang="en-US" altLang="ja-JP" dirty="0"/>
              <a:t>『</a:t>
            </a:r>
            <a:r>
              <a:rPr lang="ja-JP" altLang="en-US" dirty="0"/>
              <a:t>まとめ・振り返り</a:t>
            </a:r>
            <a:r>
              <a:rPr lang="en-US" altLang="ja-JP" dirty="0"/>
              <a:t>』</a:t>
            </a:r>
            <a:r>
              <a:rPr lang="ja-JP" altLang="en-US" dirty="0"/>
              <a:t>までの１単位時間のデザイン」をすることが大切です。</a:t>
            </a:r>
            <a:endParaRPr lang="en-US" altLang="ja-JP" dirty="0"/>
          </a:p>
          <a:p>
            <a:pPr lvl="0"/>
            <a:endParaRPr lang="ja-JP" altLang="en-US" dirty="0"/>
          </a:p>
          <a:p>
            <a:pPr lvl="0"/>
            <a:r>
              <a:rPr lang="ja-JP" altLang="en-US" dirty="0"/>
              <a:t>　学習活動は、限られた時間内で、本時のねらいを達成するものです。</a:t>
            </a:r>
            <a:endParaRPr lang="en-US" altLang="ja-JP" dirty="0"/>
          </a:p>
          <a:p>
            <a:pPr lvl="0"/>
            <a:r>
              <a:rPr lang="ja-JP" altLang="en-US" dirty="0"/>
              <a:t>　そのため、単元全体を通して、身に付けさせたい力を育成することができるよう、単元の指導計画を基に１単位時間のねらいを明確にし、子供の思考の流れや課題解決の筋道を明らかにして、ねらいに正対した学習活動を位置付けることが重要です。</a:t>
            </a:r>
            <a:endParaRPr lang="en-US" altLang="ja-JP" dirty="0"/>
          </a:p>
          <a:p>
            <a:pPr lvl="0"/>
            <a:endParaRPr lang="en-US" altLang="ja-JP" dirty="0"/>
          </a:p>
          <a:p>
            <a:pPr lvl="0"/>
            <a:r>
              <a:rPr lang="ja-JP" altLang="en-US" dirty="0"/>
              <a:t>　スライドに</a:t>
            </a:r>
            <a:r>
              <a:rPr lang="ja-JP" altLang="en-US" dirty="0" smtClean="0"/>
              <a:t>はポイントを２点示しています</a:t>
            </a:r>
            <a:r>
              <a:rPr lang="ja-JP" altLang="en-US" dirty="0"/>
              <a:t>が、主に下の枠囲みの内容について説明します。</a:t>
            </a:r>
            <a:endParaRPr lang="en-US" altLang="ja-JP" dirty="0"/>
          </a:p>
        </p:txBody>
      </p:sp>
      <p:sp>
        <p:nvSpPr>
          <p:cNvPr id="5" name="スライド番号プレースホルダー 4"/>
          <p:cNvSpPr>
            <a:spLocks noGrp="1"/>
          </p:cNvSpPr>
          <p:nvPr>
            <p:ph type="sldNum" sz="quarter" idx="10"/>
          </p:nvPr>
        </p:nvSpPr>
        <p:spPr/>
        <p:txBody>
          <a:bodyPr/>
          <a:lstStyle/>
          <a:p>
            <a:pPr lvl="0"/>
            <a:fld id="{F06FD01C-C689-4247-8DF1-63ADDC19D4B8}" type="slidenum">
              <a:rPr lang="ja-JP" altLang="en-US" noProof="0" smtClean="0"/>
              <a:pPr lvl="0"/>
              <a:t>2</a:t>
            </a:fld>
            <a:endParaRPr lang="ja-JP" altLang="en-US" noProof="0"/>
          </a:p>
        </p:txBody>
      </p:sp>
      <p:sp>
        <p:nvSpPr>
          <p:cNvPr id="6" name="スライド イメージ プレースホルダー 5"/>
          <p:cNvSpPr>
            <a:spLocks noGrp="1" noRot="1" noChangeAspect="1"/>
          </p:cNvSpPr>
          <p:nvPr>
            <p:ph type="sldImg"/>
          </p:nvPr>
        </p:nvSpPr>
        <p:spPr>
          <a:xfrm>
            <a:off x="1003300" y="503238"/>
            <a:ext cx="4800600" cy="3600450"/>
          </a:xfrm>
        </p:spPr>
      </p:sp>
    </p:spTree>
    <p:extLst>
      <p:ext uri="{BB962C8B-B14F-4D97-AF65-F5344CB8AC3E}">
        <p14:creationId xmlns:p14="http://schemas.microsoft.com/office/powerpoint/2010/main" val="1186737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r>
              <a:rPr lang="ja-JP" altLang="en-US" dirty="0"/>
              <a:t>　１単位時間の授業を構想する際に重要なことは、授業者が「目標を達成</a:t>
            </a:r>
            <a:r>
              <a:rPr lang="ja-JP" altLang="en-US" dirty="0" smtClean="0"/>
              <a:t>した子供の</a:t>
            </a:r>
            <a:r>
              <a:rPr lang="ja-JP" altLang="en-US" dirty="0"/>
              <a:t>姿を具体的に想定していること」です。</a:t>
            </a:r>
            <a:endParaRPr lang="en-US" altLang="ja-JP" dirty="0"/>
          </a:p>
          <a:p>
            <a:r>
              <a:rPr lang="ja-JP" altLang="en-US" dirty="0"/>
              <a:t>　授業の流れはスムーズで、活動は展開されていたけれども、目標を達成</a:t>
            </a:r>
            <a:r>
              <a:rPr lang="ja-JP" altLang="en-US" dirty="0" smtClean="0"/>
              <a:t>した子供の</a:t>
            </a:r>
            <a:r>
              <a:rPr lang="ja-JP" altLang="en-US" dirty="0"/>
              <a:t>姿（評価規準）を具体的に想定できていないため、本時の目標を達成ができたかどうか曖昧になっている場合があります。</a:t>
            </a:r>
          </a:p>
          <a:p>
            <a:r>
              <a:rPr lang="ja-JP" altLang="en-US" dirty="0"/>
              <a:t>　目標を達成</a:t>
            </a:r>
            <a:r>
              <a:rPr lang="ja-JP" altLang="en-US" dirty="0" smtClean="0"/>
              <a:t>した子供の</a:t>
            </a:r>
            <a:r>
              <a:rPr lang="ja-JP" altLang="en-US" dirty="0"/>
              <a:t>姿が曖昧だと、講じた手立て</a:t>
            </a:r>
            <a:r>
              <a:rPr lang="ja-JP" altLang="en-US" dirty="0" smtClean="0"/>
              <a:t>が良かったのか</a:t>
            </a:r>
            <a:r>
              <a:rPr lang="ja-JP" altLang="en-US" dirty="0"/>
              <a:t>、何のための手立てなのかも不明確になってしまうため、授業改善が難しくなります。</a:t>
            </a:r>
            <a:endParaRPr lang="en-US" altLang="ja-JP" dirty="0"/>
          </a:p>
          <a:p>
            <a:r>
              <a:rPr lang="ja-JP" altLang="en-US" dirty="0"/>
              <a:t>　</a:t>
            </a:r>
            <a:r>
              <a:rPr lang="ja-JP" altLang="en-US" dirty="0" smtClean="0"/>
              <a:t>子供に</a:t>
            </a:r>
            <a:r>
              <a:rPr lang="ja-JP" altLang="en-US" dirty="0"/>
              <a:t>どのような姿が見られたら目標達成となるのか、ねらいを実現した子供の姿を評価規準として、具体的に想定し、授業に関わる教員間で共通理解しておくことが重要です。</a:t>
            </a:r>
            <a:endParaRPr lang="en-US" altLang="ja-JP" dirty="0"/>
          </a:p>
          <a:p>
            <a:endParaRPr lang="ja-JP" altLang="en-US" dirty="0"/>
          </a:p>
          <a:p>
            <a:r>
              <a:rPr lang="ja-JP" altLang="en-US" dirty="0"/>
              <a:t>　また、ねらいに正対したまとめと振り返りを設定することも大切です。</a:t>
            </a:r>
            <a:endParaRPr lang="en-US" altLang="ja-JP" dirty="0"/>
          </a:p>
          <a:p>
            <a:r>
              <a:rPr lang="ja-JP" altLang="en-US" dirty="0"/>
              <a:t>　振り返りにおいては、今日の目標（課題）は何で、どうだったか（達成できたか、どんなことが分かったか）など</a:t>
            </a:r>
            <a:r>
              <a:rPr lang="ja-JP" altLang="en-US" dirty="0" smtClean="0"/>
              <a:t>、子供自身</a:t>
            </a:r>
            <a:r>
              <a:rPr lang="ja-JP" altLang="en-US" dirty="0"/>
              <a:t>が振り返る視点を示すことが大切です。</a:t>
            </a:r>
            <a:endParaRPr lang="en-US" altLang="ja-JP" dirty="0"/>
          </a:p>
          <a:p>
            <a:r>
              <a:rPr lang="ja-JP" altLang="en-US" dirty="0"/>
              <a:t>　知的障がいの</a:t>
            </a:r>
            <a:r>
              <a:rPr lang="ja-JP" altLang="en-US" dirty="0" smtClean="0"/>
              <a:t>ある子供に</a:t>
            </a:r>
            <a:r>
              <a:rPr lang="ja-JP" altLang="en-US" dirty="0"/>
              <a:t>は、まとめや振り返りの内容について、「いつ行った何のことを思い出したり、</a:t>
            </a:r>
            <a:r>
              <a:rPr lang="ja-JP" altLang="en-US"/>
              <a:t>考えたり</a:t>
            </a:r>
            <a:r>
              <a:rPr lang="ja-JP" altLang="en-US" smtClean="0"/>
              <a:t>すれば良いか</a:t>
            </a:r>
            <a:r>
              <a:rPr lang="ja-JP" altLang="en-US" dirty="0"/>
              <a:t>」が分かるように工夫する必要があります。</a:t>
            </a:r>
            <a:endParaRPr lang="en-US" altLang="ja-JP" dirty="0"/>
          </a:p>
          <a:p>
            <a:r>
              <a:rPr lang="ja-JP" altLang="en-US" dirty="0"/>
              <a:t>　例えば、創作する活動で</a:t>
            </a:r>
            <a:r>
              <a:rPr lang="ja-JP" altLang="en-US" dirty="0" smtClean="0"/>
              <a:t>、出来上がった物</a:t>
            </a:r>
            <a:r>
              <a:rPr lang="ja-JP" altLang="en-US" dirty="0"/>
              <a:t>よりも作る過程を振り返ってほしい時には</a:t>
            </a:r>
            <a:r>
              <a:rPr lang="ja-JP" altLang="en-US" dirty="0" smtClean="0"/>
              <a:t>、子供の</a:t>
            </a:r>
            <a:r>
              <a:rPr lang="ja-JP" altLang="en-US" dirty="0"/>
              <a:t>活動場面を写真や動画に撮って、見せながら言葉での説明をして振り返りをすることが考えられます。</a:t>
            </a:r>
            <a:endParaRPr lang="en-US" altLang="ja-JP" dirty="0"/>
          </a:p>
        </p:txBody>
      </p:sp>
      <p:sp>
        <p:nvSpPr>
          <p:cNvPr id="4" name="スライド番号プレースホルダー 3"/>
          <p:cNvSpPr>
            <a:spLocks noGrp="1"/>
          </p:cNvSpPr>
          <p:nvPr>
            <p:ph type="sldNum" sz="quarter" idx="5"/>
          </p:nvPr>
        </p:nvSpPr>
        <p:spPr/>
        <p:txBody>
          <a:bodyPr/>
          <a:lstStyle/>
          <a:p>
            <a:fld id="{63C1FB27-BFD5-412F-8A39-09F913EC440C}" type="slidenum">
              <a:rPr lang="ja-JP" altLang="en-US" smtClean="0"/>
              <a:pPr/>
              <a:t>3</a:t>
            </a:fld>
            <a:endParaRPr lang="ja-JP" altLang="en-US"/>
          </a:p>
        </p:txBody>
      </p:sp>
      <p:sp>
        <p:nvSpPr>
          <p:cNvPr id="6" name="スライド イメージ プレースホルダー 5"/>
          <p:cNvSpPr>
            <a:spLocks noGrp="1" noRot="1" noChangeAspect="1"/>
          </p:cNvSpPr>
          <p:nvPr>
            <p:ph type="sldImg"/>
          </p:nvPr>
        </p:nvSpPr>
        <p:spPr>
          <a:xfrm>
            <a:off x="1003300" y="503238"/>
            <a:ext cx="4800600" cy="3600450"/>
          </a:xfrm>
        </p:spPr>
      </p:sp>
    </p:spTree>
    <p:extLst>
      <p:ext uri="{BB962C8B-B14F-4D97-AF65-F5344CB8AC3E}">
        <p14:creationId xmlns:p14="http://schemas.microsoft.com/office/powerpoint/2010/main" val="3851227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r>
              <a:rPr lang="ja-JP" altLang="en-US" dirty="0"/>
              <a:t>　ここからは、事例を基に説明します。</a:t>
            </a:r>
            <a:endParaRPr lang="en-US" altLang="ja-JP" dirty="0"/>
          </a:p>
          <a:p>
            <a:r>
              <a:rPr lang="ja-JP" altLang="en-US" dirty="0"/>
              <a:t>　これは、知的障がい特別支援学校中学部の保健体育科の「ダンス」の単元の目標と評価規準の作成例です。</a:t>
            </a:r>
            <a:endParaRPr lang="en-US" altLang="ja-JP" dirty="0"/>
          </a:p>
          <a:p>
            <a:r>
              <a:rPr lang="ja-JP" altLang="en-US" dirty="0"/>
              <a:t>　中学部の保健体育科のダンス領域の内容と学習評価の参考資料を基に作成したものです。</a:t>
            </a:r>
            <a:endParaRPr lang="en-US" altLang="ja-JP" dirty="0"/>
          </a:p>
          <a:p>
            <a:r>
              <a:rPr lang="ja-JP" altLang="en-US" dirty="0"/>
              <a:t>　目標と評価規準を３つの観点で位置付けています。</a:t>
            </a:r>
            <a:endParaRPr lang="en-US" altLang="ja-JP" dirty="0"/>
          </a:p>
          <a:p>
            <a:endParaRPr lang="en-US" altLang="ja-JP" dirty="0"/>
          </a:p>
        </p:txBody>
      </p:sp>
      <p:sp>
        <p:nvSpPr>
          <p:cNvPr id="4" name="スライド番号プレースホルダー 3"/>
          <p:cNvSpPr>
            <a:spLocks noGrp="1"/>
          </p:cNvSpPr>
          <p:nvPr>
            <p:ph type="sldNum" sz="quarter" idx="10"/>
          </p:nvPr>
        </p:nvSpPr>
        <p:spPr/>
        <p:txBody>
          <a:bodyPr/>
          <a:lstStyle/>
          <a:p>
            <a:fld id="{63C1FB27-BFD5-412F-8A39-09F913EC440C}" type="slidenum">
              <a:rPr lang="ja-JP" altLang="en-US" smtClean="0"/>
              <a:pPr/>
              <a:t>4</a:t>
            </a:fld>
            <a:endParaRPr lang="ja-JP" altLang="en-US"/>
          </a:p>
        </p:txBody>
      </p:sp>
      <p:sp>
        <p:nvSpPr>
          <p:cNvPr id="7" name="スライド イメージ プレースホルダー 6"/>
          <p:cNvSpPr>
            <a:spLocks noGrp="1" noRot="1" noChangeAspect="1"/>
          </p:cNvSpPr>
          <p:nvPr>
            <p:ph type="sldImg"/>
          </p:nvPr>
        </p:nvSpPr>
        <p:spPr>
          <a:xfrm>
            <a:off x="1003300" y="503238"/>
            <a:ext cx="4800600" cy="3600450"/>
          </a:xfrm>
        </p:spPr>
      </p:sp>
    </p:spTree>
    <p:extLst>
      <p:ext uri="{BB962C8B-B14F-4D97-AF65-F5344CB8AC3E}">
        <p14:creationId xmlns:p14="http://schemas.microsoft.com/office/powerpoint/2010/main" val="36242146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r>
              <a:rPr lang="ja-JP" altLang="en-US" dirty="0"/>
              <a:t>　これは、単元の指導計画の例です。</a:t>
            </a:r>
            <a:endParaRPr lang="en-US" altLang="ja-JP" dirty="0"/>
          </a:p>
          <a:p>
            <a:r>
              <a:rPr lang="ja-JP" altLang="en-US" dirty="0"/>
              <a:t>　単元の目標を踏まえて、１単位時間において育成を目指す資質・能力の観点や評価規準を位置付けています。</a:t>
            </a:r>
            <a:endParaRPr lang="en-US" altLang="ja-JP" dirty="0"/>
          </a:p>
          <a:p>
            <a:r>
              <a:rPr lang="ja-JP" altLang="en-US" dirty="0"/>
              <a:t>　単元を計画する際には</a:t>
            </a:r>
            <a:r>
              <a:rPr lang="ja-JP" altLang="en-US" dirty="0" smtClean="0"/>
              <a:t>、１</a:t>
            </a:r>
            <a:r>
              <a:rPr lang="ja-JP" altLang="en-US" dirty="0"/>
              <a:t>単位時間に身に付けさせたい資質・能力を明確にするとともに、授業ごとの評価や、単元の目標や展開を踏まえて、どのタイミングでどのような方法で評価を行うか、計画を立てておくことが大切です。</a:t>
            </a:r>
            <a:endParaRPr lang="en-US" altLang="ja-JP" dirty="0"/>
          </a:p>
          <a:p>
            <a:r>
              <a:rPr lang="ja-JP" altLang="en-US" dirty="0"/>
              <a:t>　また、単元の指導計画の作成に当たっては</a:t>
            </a:r>
            <a:r>
              <a:rPr lang="ja-JP" altLang="en-US" dirty="0" smtClean="0"/>
              <a:t>、教員が</a:t>
            </a:r>
            <a:r>
              <a:rPr lang="ja-JP" altLang="en-US" dirty="0"/>
              <a:t>教える場面や子供に考えさせる場面をどこに設定するかということや、どこで知識・技能を身に付け、それを使った学習活動をどこに設定するか、それまでの学習をどこで振り返るかなど、子供が学ぶ姿や学ぶ</a:t>
            </a:r>
            <a:r>
              <a:rPr lang="ja-JP" altLang="en-US" dirty="0" smtClean="0"/>
              <a:t>過程を</a:t>
            </a:r>
            <a:r>
              <a:rPr lang="ja-JP" altLang="en-US" dirty="0"/>
              <a:t>イメージしながら学習活動を組み立てることが大切です。</a:t>
            </a:r>
            <a:endParaRPr lang="en-US" altLang="ja-JP" dirty="0"/>
          </a:p>
          <a:p>
            <a:r>
              <a:rPr lang="ja-JP" altLang="en-US" dirty="0"/>
              <a:t>　スライドに示した計画を例にすると、基本となる知識・技能を習得し、振り付けの検討や練習を経て一度発表し、他者との関わりなどから振り返り、２回目の発表会で力を発揮できるようにダンスを改善したり技能を身に付けたりしていくといったように構成されています。</a:t>
            </a:r>
            <a:endParaRPr lang="en-US" altLang="ja-JP" dirty="0"/>
          </a:p>
          <a:p>
            <a:r>
              <a:rPr lang="ja-JP" altLang="en-US" dirty="0"/>
              <a:t>　子供が、単元を通して目指すことは何なのか、学習活動に対して目的や見通しを持てるようにすることは、主体的な取組につながります。</a:t>
            </a:r>
            <a:endParaRPr lang="en-US" altLang="ja-JP" dirty="0"/>
          </a:p>
          <a:p>
            <a:r>
              <a:rPr lang="ja-JP" altLang="en-US" dirty="0"/>
              <a:t>　スライドの赤い枠に注目してください。</a:t>
            </a:r>
            <a:endParaRPr lang="en-US" altLang="ja-JP" dirty="0"/>
          </a:p>
          <a:p>
            <a:r>
              <a:rPr lang="ja-JP" altLang="en-US" dirty="0"/>
              <a:t>　この時間は、「思考力、判断力、表現力等」の目標に向けた授業です。</a:t>
            </a:r>
            <a:endParaRPr lang="en-US" altLang="ja-JP" dirty="0"/>
          </a:p>
          <a:p>
            <a:r>
              <a:rPr lang="ja-JP" altLang="en-US" dirty="0"/>
              <a:t>　生徒のどのような姿を目指した授業が考えられるでしょうか。</a:t>
            </a:r>
            <a:endParaRPr lang="en-US" altLang="ja-JP" dirty="0"/>
          </a:p>
        </p:txBody>
      </p:sp>
      <p:sp>
        <p:nvSpPr>
          <p:cNvPr id="4" name="スライド番号プレースホルダー 3"/>
          <p:cNvSpPr>
            <a:spLocks noGrp="1"/>
          </p:cNvSpPr>
          <p:nvPr>
            <p:ph type="sldNum" sz="quarter" idx="10"/>
          </p:nvPr>
        </p:nvSpPr>
        <p:spPr/>
        <p:txBody>
          <a:bodyPr/>
          <a:lstStyle/>
          <a:p>
            <a:fld id="{63C1FB27-BFD5-412F-8A39-09F913EC440C}" type="slidenum">
              <a:rPr lang="ja-JP" altLang="en-US" smtClean="0"/>
              <a:pPr/>
              <a:t>5</a:t>
            </a:fld>
            <a:endParaRPr lang="ja-JP" altLang="en-US" dirty="0"/>
          </a:p>
        </p:txBody>
      </p:sp>
      <p:sp>
        <p:nvSpPr>
          <p:cNvPr id="7" name="スライド イメージ プレースホルダー 6"/>
          <p:cNvSpPr>
            <a:spLocks noGrp="1" noRot="1" noChangeAspect="1"/>
          </p:cNvSpPr>
          <p:nvPr>
            <p:ph type="sldImg"/>
          </p:nvPr>
        </p:nvSpPr>
        <p:spPr>
          <a:xfrm>
            <a:off x="1003300" y="503238"/>
            <a:ext cx="4800600" cy="3600450"/>
          </a:xfrm>
        </p:spPr>
      </p:sp>
    </p:spTree>
    <p:extLst>
      <p:ext uri="{BB962C8B-B14F-4D97-AF65-F5344CB8AC3E}">
        <p14:creationId xmlns:p14="http://schemas.microsoft.com/office/powerpoint/2010/main" val="23237375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lvl="0"/>
            <a:r>
              <a:rPr lang="ja-JP" altLang="en-US" dirty="0"/>
              <a:t>　単元の「思考力、判断力、表現力等」の目標は、「ステップや振り付けの得意・不得意に気付き、ダンスの内容を考えたり工夫したりしたことを友達に伝える」であり、本時の目標は、「踊る振り付けについて考え、意見を言う」です。</a:t>
            </a:r>
            <a:endParaRPr lang="en-US" altLang="ja-JP" dirty="0"/>
          </a:p>
          <a:p>
            <a:r>
              <a:rPr lang="ja-JP" altLang="en-US" dirty="0"/>
              <a:t>　こうしたことを踏まえると、この時間は、「生徒が、前時に学んだ知識・技能を踏まえ、踊るダンスの振り付けや順序などを考え、意見を言う」といった、思考・判断・表現する姿を目指すとともに、評価することが考えられます。</a:t>
            </a:r>
            <a:endParaRPr lang="en-US" altLang="ja-JP" dirty="0"/>
          </a:p>
          <a:p>
            <a:r>
              <a:rPr lang="ja-JP" altLang="en-US" dirty="0"/>
              <a:t>　こうした姿を目指し、目標の達成に向け、導入場面での既習事項の確認、展開場面における本時の課題の提示や学習活動の位置付け、発問、振り付けを考える視点の提示などを工夫します。</a:t>
            </a:r>
            <a:endParaRPr lang="en-US" altLang="ja-JP" dirty="0"/>
          </a:p>
          <a:p>
            <a:r>
              <a:rPr lang="ja-JP" altLang="en-US" dirty="0"/>
              <a:t>　授業では、ダンスの振り付けを確認したり練習したりする場面などがあり、技能に目が行きがちですが、単元の目標や評価規準を踏まえ、本時のねらいを明確化することが大切です。</a:t>
            </a:r>
            <a:endParaRPr lang="en-US" altLang="ja-JP" dirty="0"/>
          </a:p>
        </p:txBody>
      </p:sp>
      <p:sp>
        <p:nvSpPr>
          <p:cNvPr id="4" name="スライド番号プレースホルダー 3"/>
          <p:cNvSpPr>
            <a:spLocks noGrp="1"/>
          </p:cNvSpPr>
          <p:nvPr>
            <p:ph type="sldNum" sz="quarter" idx="5"/>
          </p:nvPr>
        </p:nvSpPr>
        <p:spPr/>
        <p:txBody>
          <a:bodyPr/>
          <a:lstStyle/>
          <a:p>
            <a:fld id="{7D7E1B84-487B-4595-8E7D-E111CB94C545}" type="slidenum">
              <a:rPr lang="ja-JP" altLang="en-US" smtClean="0"/>
              <a:pPr/>
              <a:t>6</a:t>
            </a:fld>
            <a:endParaRPr lang="ja-JP" altLang="en-US"/>
          </a:p>
        </p:txBody>
      </p:sp>
      <p:sp>
        <p:nvSpPr>
          <p:cNvPr id="6" name="スライド イメージ プレースホルダー 5"/>
          <p:cNvSpPr>
            <a:spLocks noGrp="1" noRot="1" noChangeAspect="1"/>
          </p:cNvSpPr>
          <p:nvPr>
            <p:ph type="sldImg"/>
          </p:nvPr>
        </p:nvSpPr>
        <p:spPr>
          <a:xfrm>
            <a:off x="1003300" y="503238"/>
            <a:ext cx="4800600" cy="3600450"/>
          </a:xfrm>
        </p:spPr>
      </p:sp>
    </p:spTree>
    <p:extLst>
      <p:ext uri="{BB962C8B-B14F-4D97-AF65-F5344CB8AC3E}">
        <p14:creationId xmlns:p14="http://schemas.microsoft.com/office/powerpoint/2010/main" val="2862659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5"/>
          </p:nvPr>
        </p:nvSpPr>
        <p:spPr/>
        <p:txBody>
          <a:bodyPr/>
          <a:lstStyle/>
          <a:p>
            <a:fld id="{2A61D3E9-34F3-4CE1-A7A4-D79289125514}" type="slidenum">
              <a:rPr lang="ja-JP" altLang="en-US" smtClean="0"/>
              <a:pPr/>
              <a:t>7</a:t>
            </a:fld>
            <a:endParaRPr lang="ja-JP" altLang="en-US"/>
          </a:p>
        </p:txBody>
      </p:sp>
      <p:sp>
        <p:nvSpPr>
          <p:cNvPr id="5" name="ノート プレースホルダー 4">
            <a:extLst>
              <a:ext uri="{FF2B5EF4-FFF2-40B4-BE49-F238E27FC236}">
                <a16:creationId xmlns:a16="http://schemas.microsoft.com/office/drawing/2014/main" id="{594E5F01-602F-4F21-8240-052B49828872}"/>
              </a:ext>
            </a:extLst>
          </p:cNvPr>
          <p:cNvSpPr>
            <a:spLocks noGrp="1"/>
          </p:cNvSpPr>
          <p:nvPr>
            <p:ph type="body" idx="1"/>
          </p:nvPr>
        </p:nvSpPr>
        <p:spPr/>
        <p:txBody>
          <a:bodyPr/>
          <a:lstStyle/>
          <a:p>
            <a:r>
              <a:rPr lang="ja-JP" altLang="en-US" dirty="0"/>
              <a:t>　保健体育科の「ダンス」の単元の事例を基に説明しました</a:t>
            </a:r>
            <a:r>
              <a:rPr lang="ja-JP" altLang="en-US" dirty="0" smtClean="0"/>
              <a:t>。</a:t>
            </a:r>
            <a:endParaRPr lang="en-US" altLang="ja-JP" dirty="0" smtClean="0"/>
          </a:p>
          <a:p>
            <a:r>
              <a:rPr lang="ja-JP" altLang="en-US" dirty="0" smtClean="0"/>
              <a:t>　事例における本時の目標は、資質・能力の三つの柱のうち「思考力、判断力、表現力等」で、目標を焦点化することにより、生徒の考えている姿や表現している姿を見取って評価することができますし、それを目指した学習活動の設定や発問をすることになります。</a:t>
            </a:r>
            <a:endParaRPr lang="en-US" altLang="ja-JP" dirty="0"/>
          </a:p>
          <a:p>
            <a:r>
              <a:rPr lang="ja-JP" altLang="en-US" dirty="0"/>
              <a:t>　</a:t>
            </a:r>
            <a:r>
              <a:rPr lang="ja-JP" altLang="en-US" dirty="0" smtClean="0"/>
              <a:t>学習指導要領に示されている各教科の内容は、育成を目指す資質・能力の三つの柱で整理されており、単元の目標は、資質・能力の三つの柱から設定しますが、実際の１単位時間の授業で三つの柱の目標を達成することは難しいことです。</a:t>
            </a:r>
            <a:endParaRPr lang="en-US" altLang="ja-JP" dirty="0" smtClean="0"/>
          </a:p>
          <a:p>
            <a:r>
              <a:rPr lang="ja-JP" altLang="en-US" dirty="0" smtClean="0"/>
              <a:t>　そのため、学習内容を考慮しながら、目標及び評価規準を焦点化することが大切です。</a:t>
            </a:r>
            <a:endParaRPr lang="en-US" altLang="ja-JP" dirty="0"/>
          </a:p>
          <a:p>
            <a:r>
              <a:rPr lang="ja-JP" altLang="en-US" dirty="0"/>
              <a:t>　単元全体を通して、身に付けさせたい力を育成するために、単元の指導計画を基に１単位時間のねらいを明確にし、本時のねらいに正対した学習活動を位置付け、評価規準との関連を図ることが大切です。</a:t>
            </a:r>
            <a:endParaRPr lang="en-US" altLang="ja-JP" dirty="0"/>
          </a:p>
        </p:txBody>
      </p:sp>
      <p:sp>
        <p:nvSpPr>
          <p:cNvPr id="6" name="スライド イメージ プレースホルダー 5"/>
          <p:cNvSpPr>
            <a:spLocks noGrp="1" noRot="1" noChangeAspect="1"/>
          </p:cNvSpPr>
          <p:nvPr>
            <p:ph type="sldImg"/>
          </p:nvPr>
        </p:nvSpPr>
        <p:spPr>
          <a:xfrm>
            <a:off x="1003300" y="503238"/>
            <a:ext cx="4800600" cy="3600450"/>
          </a:xfrm>
        </p:spPr>
      </p:sp>
    </p:spTree>
    <p:extLst>
      <p:ext uri="{BB962C8B-B14F-4D97-AF65-F5344CB8AC3E}">
        <p14:creationId xmlns:p14="http://schemas.microsoft.com/office/powerpoint/2010/main" val="14839649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5"/>
          </p:nvPr>
        </p:nvSpPr>
        <p:spPr/>
        <p:txBody>
          <a:bodyPr/>
          <a:lstStyle/>
          <a:p>
            <a:fld id="{2A61D3E9-34F3-4CE1-A7A4-D79289125514}" type="slidenum">
              <a:rPr lang="ja-JP" altLang="en-US" smtClean="0"/>
              <a:pPr/>
              <a:t>8</a:t>
            </a:fld>
            <a:endParaRPr lang="ja-JP" altLang="en-US"/>
          </a:p>
        </p:txBody>
      </p:sp>
      <p:sp>
        <p:nvSpPr>
          <p:cNvPr id="5" name="ノート プレースホルダー 4">
            <a:extLst>
              <a:ext uri="{FF2B5EF4-FFF2-40B4-BE49-F238E27FC236}">
                <a16:creationId xmlns:a16="http://schemas.microsoft.com/office/drawing/2014/main" id="{594E5F01-602F-4F21-8240-052B49828872}"/>
              </a:ext>
            </a:extLst>
          </p:cNvPr>
          <p:cNvSpPr>
            <a:spLocks noGrp="1"/>
          </p:cNvSpPr>
          <p:nvPr>
            <p:ph type="body" idx="1"/>
          </p:nvPr>
        </p:nvSpPr>
        <p:spPr>
          <a:xfrm>
            <a:off x="703600" y="3699803"/>
            <a:ext cx="5400000" cy="6148531"/>
          </a:xfrm>
        </p:spPr>
        <p:txBody>
          <a:bodyPr/>
          <a:lstStyle/>
          <a:p>
            <a:r>
              <a:rPr lang="ja-JP" altLang="en-US" dirty="0"/>
              <a:t>　それでは、ここ</a:t>
            </a:r>
            <a:r>
              <a:rPr lang="ja-JP" altLang="en-US" dirty="0" smtClean="0"/>
              <a:t>から演習</a:t>
            </a:r>
            <a:r>
              <a:rPr lang="ja-JP" altLang="en-US" dirty="0"/>
              <a:t>を行います。</a:t>
            </a:r>
            <a:endParaRPr lang="en-US" altLang="ja-JP" dirty="0"/>
          </a:p>
          <a:p>
            <a:r>
              <a:rPr lang="ja-JP" altLang="en-US" dirty="0"/>
              <a:t>　皆さんが担当している授業</a:t>
            </a:r>
            <a:r>
              <a:rPr lang="ja-JP" altLang="en-US" dirty="0" smtClean="0"/>
              <a:t>の学習指導案（</a:t>
            </a:r>
            <a:r>
              <a:rPr lang="ja-JP" altLang="en-US" dirty="0"/>
              <a:t>指導略案）を準備してください。</a:t>
            </a:r>
            <a:endParaRPr lang="en-US" altLang="ja-JP" dirty="0"/>
          </a:p>
          <a:p>
            <a:r>
              <a:rPr lang="ja-JP" altLang="en-US" dirty="0"/>
              <a:t>　この演習では</a:t>
            </a:r>
            <a:r>
              <a:rPr lang="ja-JP" altLang="en-US" dirty="0" smtClean="0"/>
              <a:t>、学習指導案を</a:t>
            </a:r>
            <a:r>
              <a:rPr lang="ja-JP" altLang="en-US" dirty="0"/>
              <a:t>基に、目標を達成</a:t>
            </a:r>
            <a:r>
              <a:rPr lang="ja-JP" altLang="en-US" dirty="0" smtClean="0"/>
              <a:t>した子供の</a:t>
            </a:r>
            <a:r>
              <a:rPr lang="ja-JP" altLang="en-US" dirty="0"/>
              <a:t>具体的な姿を想定し、学習活動の位置付けや手立てを検討することを通して、本時の目標を資質・能力</a:t>
            </a:r>
            <a:r>
              <a:rPr lang="ja-JP" altLang="en-US" dirty="0" smtClean="0"/>
              <a:t>の三つの</a:t>
            </a:r>
            <a:r>
              <a:rPr lang="ja-JP" altLang="en-US" dirty="0"/>
              <a:t>柱から焦点化して設定することを理解することをねらいとしています。</a:t>
            </a:r>
            <a:endParaRPr lang="en-US" altLang="ja-JP" dirty="0"/>
          </a:p>
          <a:p>
            <a:r>
              <a:rPr lang="ja-JP" altLang="en-US" dirty="0">
                <a:latin typeface="ＭＳ ゴシック" panose="020B0609070205080204" pitchFamily="49" charset="-128"/>
                <a:ea typeface="ＭＳ ゴシック" panose="020B0609070205080204" pitchFamily="49" charset="-128"/>
              </a:rPr>
              <a:t>　授業において、本時の目標を明確にし、正対した学習活動を位置付け</a:t>
            </a:r>
            <a:r>
              <a:rPr lang="ja-JP" altLang="en-US" dirty="0" smtClean="0">
                <a:latin typeface="ＭＳ ゴシック" panose="020B0609070205080204" pitchFamily="49" charset="-128"/>
                <a:ea typeface="ＭＳ ゴシック" panose="020B0609070205080204" pitchFamily="49" charset="-128"/>
              </a:rPr>
              <a:t>、子供の</a:t>
            </a:r>
            <a:r>
              <a:rPr lang="ja-JP" altLang="en-US" dirty="0">
                <a:latin typeface="ＭＳ ゴシック" panose="020B0609070205080204" pitchFamily="49" charset="-128"/>
                <a:ea typeface="ＭＳ ゴシック" panose="020B0609070205080204" pitchFamily="49" charset="-128"/>
              </a:rPr>
              <a:t>姿を見取ることができるよう</a:t>
            </a:r>
            <a:r>
              <a:rPr lang="ja-JP" altLang="en-US" dirty="0" smtClean="0">
                <a:latin typeface="ＭＳ ゴシック" panose="020B0609070205080204" pitchFamily="49" charset="-128"/>
                <a:ea typeface="ＭＳ ゴシック" panose="020B0609070205080204" pitchFamily="49" charset="-128"/>
              </a:rPr>
              <a:t>、実際の学習指導</a:t>
            </a:r>
            <a:r>
              <a:rPr lang="ja-JP" altLang="en-US" dirty="0">
                <a:latin typeface="ＭＳ ゴシック" panose="020B0609070205080204" pitchFamily="49" charset="-128"/>
                <a:ea typeface="ＭＳ ゴシック" panose="020B0609070205080204" pitchFamily="49" charset="-128"/>
              </a:rPr>
              <a:t>案を基に、本時の目標は資質・能力の３つのうちどれなのか</a:t>
            </a:r>
            <a:r>
              <a:rPr lang="ja-JP" altLang="en-US" dirty="0" smtClean="0">
                <a:latin typeface="ＭＳ ゴシック" panose="020B0609070205080204" pitchFamily="49" charset="-128"/>
                <a:ea typeface="ＭＳ ゴシック" panose="020B0609070205080204" pitchFamily="49" charset="-128"/>
              </a:rPr>
              <a:t>、子供に</a:t>
            </a:r>
            <a:r>
              <a:rPr lang="ja-JP" altLang="en-US" dirty="0">
                <a:latin typeface="ＭＳ ゴシック" panose="020B0609070205080204" pitchFamily="49" charset="-128"/>
                <a:ea typeface="ＭＳ ゴシック" panose="020B0609070205080204" pitchFamily="49" charset="-128"/>
              </a:rPr>
              <a:t>どのような姿が見られたら達成となるのかなどについて、個人思考を行ったり、話し合ったりしましょう。</a:t>
            </a:r>
            <a:endParaRPr lang="en-US" altLang="ja-JP" dirty="0">
              <a:latin typeface="ＭＳ ゴシック" panose="020B0609070205080204" pitchFamily="49" charset="-128"/>
              <a:ea typeface="ＭＳ ゴシック" panose="020B0609070205080204" pitchFamily="49" charset="-128"/>
            </a:endParaRPr>
          </a:p>
          <a:p>
            <a:endParaRPr lang="en-US" altLang="ja-JP" dirty="0">
              <a:latin typeface="ＭＳ ゴシック" panose="020B0609070205080204" pitchFamily="49" charset="-128"/>
              <a:ea typeface="ＭＳ ゴシック" panose="020B0609070205080204" pitchFamily="49" charset="-128"/>
            </a:endParaRPr>
          </a:p>
          <a:p>
            <a:r>
              <a:rPr lang="ja-JP" altLang="en-US" dirty="0"/>
              <a:t>＜演習の進め方の例＞</a:t>
            </a:r>
            <a:endParaRPr lang="en-US" altLang="ja-JP" dirty="0"/>
          </a:p>
          <a:p>
            <a:r>
              <a:rPr lang="ja-JP" altLang="en-US" dirty="0"/>
              <a:t>①　個人思考（</a:t>
            </a:r>
            <a:r>
              <a:rPr lang="en-US" altLang="ja-JP" dirty="0"/>
              <a:t>10</a:t>
            </a:r>
            <a:r>
              <a:rPr lang="ja-JP" altLang="en-US" dirty="0"/>
              <a:t>分）</a:t>
            </a:r>
            <a:endParaRPr lang="en-US" altLang="ja-JP" dirty="0"/>
          </a:p>
          <a:p>
            <a:r>
              <a:rPr lang="ja-JP" altLang="en-US" dirty="0"/>
              <a:t>②　協議（</a:t>
            </a:r>
            <a:r>
              <a:rPr lang="en-US" altLang="ja-JP" dirty="0"/>
              <a:t>10</a:t>
            </a:r>
            <a:r>
              <a:rPr lang="ja-JP" altLang="en-US" dirty="0"/>
              <a:t>分）</a:t>
            </a:r>
            <a:endParaRPr lang="en-US" altLang="ja-JP" dirty="0"/>
          </a:p>
          <a:p>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　</a:t>
            </a:r>
            <a:r>
              <a:rPr lang="ja-JP" altLang="en-US" dirty="0" smtClean="0"/>
              <a:t>指導教諭は</a:t>
            </a:r>
            <a:r>
              <a:rPr lang="ja-JP" altLang="en-US" dirty="0"/>
              <a:t>、受講者に、個人思考の観点</a:t>
            </a:r>
            <a:r>
              <a:rPr lang="ja-JP" altLang="en-US" dirty="0" smtClean="0"/>
              <a:t>をスライドに示した内容を</a:t>
            </a:r>
            <a:r>
              <a:rPr lang="ja-JP" altLang="en-US" dirty="0"/>
              <a:t>参考に提示するとともに、協議において、それらの観点で受講者に問い掛けたり、一緒に考えたりするなどして、受講者が対話しながら授業づくりに対する理解を深め、意欲や見通しを持てるようにする。</a:t>
            </a:r>
            <a:endParaRPr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a:t>〔</a:t>
            </a:r>
            <a:r>
              <a:rPr lang="ja-JP" altLang="en-US" dirty="0"/>
              <a:t>個人思考及び協議の観点の例</a:t>
            </a:r>
            <a:r>
              <a:rPr lang="en-US" altLang="ja-JP" dirty="0"/>
              <a:t>〕</a:t>
            </a:r>
          </a:p>
          <a:p>
            <a:r>
              <a:rPr lang="ja-JP" altLang="en-US" dirty="0"/>
              <a:t>・本時の目標を焦点化すると、資質・能力のうちのどれか</a:t>
            </a:r>
            <a:r>
              <a:rPr lang="ja-JP" altLang="en-US" dirty="0" smtClean="0"/>
              <a:t>。</a:t>
            </a:r>
            <a:endParaRPr lang="en-US" altLang="ja-JP" dirty="0" smtClean="0"/>
          </a:p>
          <a:p>
            <a:r>
              <a:rPr lang="ja-JP" altLang="en-US" dirty="0" smtClean="0"/>
              <a:t>・その内容はどの教科の内容か。</a:t>
            </a:r>
          </a:p>
          <a:p>
            <a:r>
              <a:rPr lang="ja-JP" altLang="en-US" dirty="0" smtClean="0"/>
              <a:t>・</a:t>
            </a:r>
            <a:r>
              <a:rPr lang="ja-JP" altLang="en-US" dirty="0"/>
              <a:t>本時において</a:t>
            </a:r>
            <a:r>
              <a:rPr lang="ja-JP" altLang="en-US" dirty="0" smtClean="0"/>
              <a:t>、子供に</a:t>
            </a:r>
            <a:r>
              <a:rPr lang="ja-JP" altLang="en-US" dirty="0"/>
              <a:t>どのような姿が</a:t>
            </a:r>
            <a:r>
              <a:rPr lang="ja-JP" altLang="en-US" dirty="0" smtClean="0"/>
              <a:t>見られたら、本時の目標の達成</a:t>
            </a:r>
            <a:r>
              <a:rPr lang="ja-JP" altLang="en-US" dirty="0"/>
              <a:t>となるのか。</a:t>
            </a:r>
            <a:endParaRPr lang="en-US" altLang="ja-JP" dirty="0"/>
          </a:p>
          <a:p>
            <a:r>
              <a:rPr lang="ja-JP" altLang="en-US" dirty="0"/>
              <a:t>・目標に</a:t>
            </a:r>
            <a:r>
              <a:rPr lang="ja-JP" altLang="en-US" dirty="0" smtClean="0"/>
              <a:t>迫る子供の</a:t>
            </a:r>
            <a:r>
              <a:rPr lang="ja-JP" altLang="en-US" dirty="0"/>
              <a:t>姿を、どの場面でどの</a:t>
            </a:r>
            <a:r>
              <a:rPr lang="ja-JP" altLang="en-US" dirty="0" smtClean="0"/>
              <a:t>ようにして見取る</a:t>
            </a:r>
            <a:r>
              <a:rPr lang="ja-JP" altLang="en-US" dirty="0"/>
              <a:t>か。</a:t>
            </a:r>
            <a:endParaRPr lang="en-US" altLang="ja-JP" dirty="0"/>
          </a:p>
          <a:p>
            <a:r>
              <a:rPr lang="ja-JP" altLang="en-US" dirty="0"/>
              <a:t>・目標の達成に向けた、課題の提示、学習活動、発問、振り返りは、どのような工夫が考えられるか。</a:t>
            </a:r>
            <a:endParaRPr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a:p>
          <a:p>
            <a:r>
              <a:rPr lang="ja-JP" altLang="en-US" dirty="0"/>
              <a:t>（時間経過後）</a:t>
            </a:r>
            <a:endParaRPr lang="en-US" altLang="ja-JP" dirty="0"/>
          </a:p>
          <a:p>
            <a:r>
              <a:rPr lang="ja-JP" altLang="en-US" dirty="0"/>
              <a:t>　これで、「授業づくりの基本」の研修を終わります。</a:t>
            </a:r>
            <a:endParaRPr lang="en-US" altLang="ja-JP" dirty="0"/>
          </a:p>
        </p:txBody>
      </p:sp>
      <p:sp>
        <p:nvSpPr>
          <p:cNvPr id="6" name="スライド イメージ プレースホルダー 5"/>
          <p:cNvSpPr>
            <a:spLocks noGrp="1" noRot="1" noChangeAspect="1"/>
          </p:cNvSpPr>
          <p:nvPr>
            <p:ph type="sldImg"/>
          </p:nvPr>
        </p:nvSpPr>
        <p:spPr>
          <a:xfrm>
            <a:off x="1268413" y="334963"/>
            <a:ext cx="4270375" cy="3203575"/>
          </a:xfrm>
        </p:spPr>
      </p:sp>
    </p:spTree>
    <p:extLst>
      <p:ext uri="{BB962C8B-B14F-4D97-AF65-F5344CB8AC3E}">
        <p14:creationId xmlns:p14="http://schemas.microsoft.com/office/powerpoint/2010/main" val="3299375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E50FE2A-A1A1-4613-9208-339CAC8F74AD}" type="datetime1">
              <a:rPr kumimoji="1" lang="ja-JP" altLang="en-US" smtClean="0"/>
              <a:t>2024/3/25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841721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1415DB9-4E7F-40E9-8459-B6C0A5930C96}" type="datetime1">
              <a:rPr kumimoji="1" lang="ja-JP" altLang="en-US" smtClean="0"/>
              <a:t>2024/3/25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231687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7E921CB-433F-4876-B259-DF0D2317A1BC}" type="datetime1">
              <a:rPr kumimoji="1" lang="ja-JP" altLang="en-US" smtClean="0"/>
              <a:t>2024/3/25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038820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FE68321-3810-4513-B866-891ACA031014}" type="datetime1">
              <a:rPr kumimoji="1" lang="ja-JP" altLang="en-US" smtClean="0"/>
              <a:t>2024/3/25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228318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06B8B52-E6F5-4557-9D4D-863C0DDD24A5}" type="datetime1">
              <a:rPr kumimoji="1" lang="ja-JP" altLang="en-US" smtClean="0"/>
              <a:t>2024/3/25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375785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F77CCD1-A936-4FA7-898E-38036B7D68BC}" type="datetime1">
              <a:rPr kumimoji="1" lang="ja-JP" altLang="en-US" smtClean="0"/>
              <a:t>2024/3/25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048537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4C842F4-16F4-4F05-BC04-19E5853B835C}" type="datetime1">
              <a:rPr kumimoji="1" lang="ja-JP" altLang="en-US" smtClean="0"/>
              <a:t>2024/3/25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573173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0996830-B881-4A37-9E81-BE5A69EB8B07}" type="datetime1">
              <a:rPr kumimoji="1" lang="ja-JP" altLang="en-US" smtClean="0"/>
              <a:t>2024/3/25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034962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956CA4-E03C-418D-9268-E17D1054D0ED}" type="datetime1">
              <a:rPr kumimoji="1" lang="ja-JP" altLang="en-US" smtClean="0"/>
              <a:t>2024/3/25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880509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D8AD6D1-C73B-4006-9222-665575C06FE2}" type="datetime1">
              <a:rPr kumimoji="1" lang="ja-JP" altLang="en-US" smtClean="0"/>
              <a:t>2024/3/25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782970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127A0EC-0270-4145-9CC2-5B2060E59E4F}" type="datetime1">
              <a:rPr kumimoji="1" lang="ja-JP" altLang="en-US" smtClean="0"/>
              <a:t>2024/3/25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846824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7E5EF8-8938-4BF5-99E6-1411D3E845CC}" type="datetime1">
              <a:rPr kumimoji="1" lang="ja-JP" altLang="en-US" smtClean="0"/>
              <a:t>2024/3/25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61381764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52425" y="2370484"/>
            <a:ext cx="7862925" cy="1530388"/>
          </a:xfrm>
          <a:solidFill>
            <a:schemeClr val="accent2">
              <a:lumMod val="20000"/>
              <a:lumOff val="80000"/>
            </a:schemeClr>
          </a:solidFill>
          <a:ln w="139700" cmpd="dbl">
            <a:solidFill>
              <a:srgbClr val="FF9B9B"/>
            </a:solidFill>
          </a:ln>
          <a:effectLst>
            <a:outerShdw blurRad="279400" dist="38100" dir="2700000" algn="tl" rotWithShape="0">
              <a:prstClr val="black">
                <a:alpha val="40000"/>
              </a:prstClr>
            </a:outerShdw>
          </a:effectLst>
        </p:spPr>
        <p:txBody>
          <a:bodyPr anchor="ctr">
            <a:noAutofit/>
          </a:bodyPr>
          <a:lstStyle/>
          <a:p>
            <a:pPr>
              <a:lnSpc>
                <a:spcPct val="100000"/>
              </a:lnSpc>
            </a:pPr>
            <a:r>
              <a:rPr kumimoji="1" lang="ja-JP" altLang="en-US" sz="4000" b="1" dirty="0">
                <a:latin typeface="+mj-ea"/>
                <a:cs typeface="メイリオ" panose="020B0604030504040204" pitchFamily="50" charset="-128"/>
              </a:rPr>
              <a:t>授業づくりの基本</a:t>
            </a:r>
            <a:r>
              <a:rPr kumimoji="1" lang="en-US" altLang="ja-JP" sz="4000" b="1" dirty="0">
                <a:latin typeface="+mj-ea"/>
                <a:cs typeface="メイリオ" panose="020B0604030504040204" pitchFamily="50" charset="-128"/>
              </a:rPr>
              <a:t/>
            </a:r>
            <a:br>
              <a:rPr kumimoji="1" lang="en-US" altLang="ja-JP" sz="4000" b="1" dirty="0">
                <a:latin typeface="+mj-ea"/>
                <a:cs typeface="メイリオ" panose="020B0604030504040204" pitchFamily="50" charset="-128"/>
              </a:rPr>
            </a:br>
            <a:r>
              <a:rPr kumimoji="1" lang="ja-JP" altLang="en-US" sz="2800" b="1" dirty="0">
                <a:latin typeface="+mj-ea"/>
                <a:cs typeface="メイリオ" panose="020B0604030504040204" pitchFamily="50" charset="-128"/>
              </a:rPr>
              <a:t>～１単位時間の授業の目標の明確化～</a:t>
            </a:r>
          </a:p>
        </p:txBody>
      </p:sp>
      <p:sp>
        <p:nvSpPr>
          <p:cNvPr id="3" name="サブタイトル 2">
            <a:extLst>
              <a:ext uri="{FF2B5EF4-FFF2-40B4-BE49-F238E27FC236}">
                <a16:creationId xmlns:a16="http://schemas.microsoft.com/office/drawing/2014/main" id="{392AE77C-41C5-1A83-6A5B-E737F06DB5A1}"/>
              </a:ext>
            </a:extLst>
          </p:cNvPr>
          <p:cNvSpPr>
            <a:spLocks noGrp="1"/>
          </p:cNvSpPr>
          <p:nvPr/>
        </p:nvSpPr>
        <p:spPr>
          <a:xfrm>
            <a:off x="652425" y="405880"/>
            <a:ext cx="6552228" cy="431718"/>
          </a:xfrm>
          <a:prstGeom prst="rect">
            <a:avLst/>
          </a:prstGeom>
        </p:spPr>
        <p:txBody>
          <a:bodyPr vert="horz" lIns="91440" tIns="45720" rIns="91440" bIns="45720" rtlCol="0" anchor="ctr">
            <a:norm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特別支援学校教員スタート・プログラム（試案）</a:t>
            </a:r>
          </a:p>
        </p:txBody>
      </p:sp>
      <p:sp>
        <p:nvSpPr>
          <p:cNvPr id="5" name="正方形/長方形 3">
            <a:extLst>
              <a:ext uri="{FF2B5EF4-FFF2-40B4-BE49-F238E27FC236}">
                <a16:creationId xmlns:a16="http://schemas.microsoft.com/office/drawing/2014/main" id="{BAE5D9B2-AD14-3100-C5D1-AEE8AC6CBBA4}"/>
              </a:ext>
            </a:extLst>
          </p:cNvPr>
          <p:cNvSpPr/>
          <p:nvPr/>
        </p:nvSpPr>
        <p:spPr>
          <a:xfrm>
            <a:off x="652424" y="837598"/>
            <a:ext cx="4986375" cy="457802"/>
          </a:xfrm>
          <a:prstGeom prst="roundRect">
            <a:avLst>
              <a:gd name="adj" fmla="val 50000"/>
            </a:avLst>
          </a:prstGeom>
          <a:solidFill>
            <a:schemeClr val="accent6"/>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r>
              <a:rPr lang="ja-JP" b="1" kern="100" dirty="0">
                <a:solidFill>
                  <a:schemeClr val="bg1"/>
                </a:solidFill>
                <a:effectLst/>
                <a:ea typeface="ＭＳ ゴシック" panose="020B0609070205080204" pitchFamily="49" charset="-128"/>
                <a:cs typeface="Times New Roman" panose="02020603050405020304" pitchFamily="18" charset="0"/>
              </a:rPr>
              <a:t>〔セクション</a:t>
            </a:r>
            <a:r>
              <a:rPr lang="en-US" altLang="ja-JP" b="1" kern="100" dirty="0">
                <a:solidFill>
                  <a:schemeClr val="bg1"/>
                </a:solidFill>
                <a:effectLst/>
                <a:ea typeface="ＭＳ ゴシック" panose="020B0609070205080204" pitchFamily="49" charset="-128"/>
                <a:cs typeface="Times New Roman" panose="02020603050405020304" pitchFamily="18" charset="0"/>
              </a:rPr>
              <a:t>Ⅱ</a:t>
            </a:r>
            <a:r>
              <a:rPr lang="ja-JP" b="1" kern="100" dirty="0">
                <a:solidFill>
                  <a:schemeClr val="bg1"/>
                </a:solidFill>
                <a:effectLst/>
                <a:ea typeface="ＭＳ ゴシック" panose="020B0609070205080204" pitchFamily="49" charset="-128"/>
                <a:cs typeface="Times New Roman" panose="02020603050405020304" pitchFamily="18" charset="0"/>
              </a:rPr>
              <a:t>〕</a:t>
            </a:r>
            <a:r>
              <a:rPr lang="ja-JP" altLang="en-US" b="1" kern="100" dirty="0">
                <a:solidFill>
                  <a:schemeClr val="bg1"/>
                </a:solidFill>
                <a:effectLst/>
                <a:ea typeface="ＭＳ ゴシック" panose="020B0609070205080204" pitchFamily="49" charset="-128"/>
                <a:cs typeface="Times New Roman" panose="02020603050405020304" pitchFamily="18" charset="0"/>
              </a:rPr>
              <a:t>授業力レベル</a:t>
            </a:r>
            <a:r>
              <a:rPr lang="ja-JP" b="1" kern="100" dirty="0">
                <a:solidFill>
                  <a:schemeClr val="bg1"/>
                </a:solidFill>
                <a:effectLst/>
                <a:ea typeface="ＭＳ ゴシック" panose="020B0609070205080204" pitchFamily="49" charset="-128"/>
                <a:cs typeface="Times New Roman" panose="02020603050405020304" pitchFamily="18" charset="0"/>
              </a:rPr>
              <a:t>アップ</a:t>
            </a:r>
            <a:endParaRPr lang="ja-JP" sz="2400" kern="100" dirty="0">
              <a:solidFill>
                <a:schemeClr val="bg1"/>
              </a:solidFill>
              <a:effectLst/>
              <a:cs typeface="Times New Roman" panose="02020603050405020304" pitchFamily="18" charset="0"/>
            </a:endParaRPr>
          </a:p>
        </p:txBody>
      </p:sp>
      <p:sp>
        <p:nvSpPr>
          <p:cNvPr id="6" name="スライド番号プレースホルダー 1"/>
          <p:cNvSpPr>
            <a:spLocks noGrp="1"/>
          </p:cNvSpPr>
          <p:nvPr>
            <p:ph type="sldNum" sz="quarter" idx="12"/>
          </p:nvPr>
        </p:nvSpPr>
        <p:spPr>
          <a:xfrm>
            <a:off x="6964691" y="6375758"/>
            <a:ext cx="2057400" cy="365125"/>
          </a:xfrm>
        </p:spPr>
        <p:txBody>
          <a:bodyPr/>
          <a:lstStyle/>
          <a:p>
            <a:r>
              <a:rPr kumimoji="1" lang="ja-JP" altLang="en-US" dirty="0" smtClean="0">
                <a:latin typeface="ＭＳ ゴシック" panose="020B0609070205080204" pitchFamily="49" charset="-128"/>
                <a:ea typeface="ＭＳ ゴシック" panose="020B0609070205080204" pitchFamily="49" charset="-128"/>
              </a:rPr>
              <a:t>１</a:t>
            </a:r>
            <a:endParaRPr kumimoji="1"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809105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p:cNvGrpSpPr/>
          <p:nvPr/>
        </p:nvGrpSpPr>
        <p:grpSpPr>
          <a:xfrm>
            <a:off x="341358" y="1593959"/>
            <a:ext cx="8396965" cy="1877095"/>
            <a:chOff x="381274" y="1256342"/>
            <a:chExt cx="8396965" cy="1877095"/>
          </a:xfrm>
        </p:grpSpPr>
        <p:sp>
          <p:nvSpPr>
            <p:cNvPr id="23" name="角丸四角形 22"/>
            <p:cNvSpPr/>
            <p:nvPr/>
          </p:nvSpPr>
          <p:spPr>
            <a:xfrm>
              <a:off x="383854" y="1256342"/>
              <a:ext cx="8394385" cy="1105994"/>
            </a:xfrm>
            <a:prstGeom prst="roundRect">
              <a:avLst/>
            </a:prstGeom>
            <a:solidFill>
              <a:schemeClr val="accent1"/>
            </a:solidFill>
            <a:ln>
              <a:solidFill>
                <a:srgbClr val="002060"/>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R="0" lvl="0" algn="just" defTabSz="914344" rtl="0" eaLnBrk="1" fontAlgn="auto" latinLnBrk="0" hangingPunct="1">
                <a:spcBef>
                  <a:spcPts val="0"/>
                </a:spcBef>
                <a:spcAft>
                  <a:spcPts val="0"/>
                </a:spcAft>
                <a:buClrTx/>
                <a:buSzTx/>
                <a:buFontTx/>
                <a:buNone/>
                <a:tabLst>
                  <a:tab pos="179384" algn="l"/>
                </a:tabLst>
                <a:defRPr/>
              </a:pPr>
              <a:r>
                <a:rPr kumimoji="1" lang="ja-JP" altLang="en-US" sz="2800" i="0" u="none" strike="noStrike" kern="100" cap="none" spc="0" normalizeH="0" baseline="0" noProof="0" dirty="0">
                  <a:ln>
                    <a:noFill/>
                  </a:ln>
                  <a:solidFill>
                    <a:srgbClr val="FFFFFF"/>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 １単位時間で完結できる導入・展開・終末の時間配分をする。</a:t>
              </a:r>
              <a:endParaRPr kumimoji="1" lang="ja-JP" altLang="en-US" sz="2800" i="0" u="none" strike="noStrike" kern="1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24" name="テキスト ボックス 23"/>
            <p:cNvSpPr txBox="1"/>
            <p:nvPr/>
          </p:nvSpPr>
          <p:spPr>
            <a:xfrm>
              <a:off x="381274" y="2425551"/>
              <a:ext cx="8391010" cy="707886"/>
            </a:xfrm>
            <a:prstGeom prst="rect">
              <a:avLst/>
            </a:prstGeom>
            <a:noFill/>
          </p:spPr>
          <p:txBody>
            <a:bodyPr wrap="square" rtlCol="0">
              <a:spAutoFit/>
            </a:bodyPr>
            <a:lstStyle/>
            <a:p>
              <a:pPr marL="269875" marR="0" lvl="0" indent="-269875" algn="just" defTabSz="914344"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１単位時間で全ての児童生徒を「概ね満足できる」学習状況にする観点から、時間配分を工夫します。　</a:t>
              </a:r>
            </a:p>
          </p:txBody>
        </p:sp>
      </p:grpSp>
      <p:sp>
        <p:nvSpPr>
          <p:cNvPr id="30" name="サブタイトル 2"/>
          <p:cNvSpPr txBox="1">
            <a:spLocks/>
          </p:cNvSpPr>
          <p:nvPr/>
        </p:nvSpPr>
        <p:spPr>
          <a:xfrm>
            <a:off x="3647542" y="6133508"/>
            <a:ext cx="5496458" cy="253305"/>
          </a:xfrm>
          <a:prstGeom prst="rect">
            <a:avLst/>
          </a:prstGeom>
        </p:spPr>
        <p:txBody>
          <a:bodyPr>
            <a:noAutofit/>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9pPr>
          </a:lstStyle>
          <a:p>
            <a:pPr marL="45720" marR="0" lvl="0" indent="0" algn="l" defTabSz="914400" rtl="0" eaLnBrk="1" fontAlgn="auto" latinLnBrk="0" hangingPunct="1">
              <a:lnSpc>
                <a:spcPct val="100000"/>
              </a:lnSpc>
              <a:spcBef>
                <a:spcPct val="20000"/>
              </a:spcBef>
              <a:spcAft>
                <a:spcPts val="300"/>
              </a:spcAft>
              <a:buClr>
                <a:srgbClr val="70AD47">
                  <a:lumMod val="75000"/>
                </a:srgbClr>
              </a:buClr>
              <a:buSzPct val="130000"/>
              <a:buFont typeface="Georgia" pitchFamily="18" charset="0"/>
              <a:buNone/>
              <a:tabLst/>
              <a:defRPr/>
            </a:pPr>
            <a:r>
              <a:rPr kumimoji="1" lang="ja-JP" altLang="en-US" sz="1400" b="0" i="0" u="none" strike="noStrike" kern="1200" cap="none" spc="0" normalizeH="0" baseline="0" noProof="0" dirty="0">
                <a:ln>
                  <a:noFill/>
                </a:ln>
                <a:solidFill>
                  <a:prstClr val="black">
                    <a:lumMod val="75000"/>
                    <a:lumOff val="25000"/>
                  </a:prstClr>
                </a:solidFill>
                <a:effectLst/>
                <a:uLnTx/>
                <a:uFillTx/>
                <a:latin typeface="ＭＳ ゴシック" panose="020B0609070205080204" pitchFamily="49" charset="-128"/>
                <a:ea typeface="ＭＳ ゴシック" panose="020B0609070205080204" pitchFamily="49" charset="-128"/>
                <a:cs typeface="メイリオ"/>
              </a:rPr>
              <a:t>「令和２年度小学校教育課程編成の手引」（北海道教育委員会）</a:t>
            </a:r>
            <a:endParaRPr kumimoji="1" lang="en-US" altLang="ja-JP" sz="1400" b="0" i="0" u="none" strike="noStrike" kern="1200" cap="none" spc="0" normalizeH="0" baseline="0" noProof="0" dirty="0">
              <a:ln>
                <a:noFill/>
              </a:ln>
              <a:solidFill>
                <a:prstClr val="black">
                  <a:lumMod val="75000"/>
                  <a:lumOff val="25000"/>
                </a:prstClr>
              </a:solidFill>
              <a:effectLst/>
              <a:uLnTx/>
              <a:uFillTx/>
              <a:latin typeface="ＭＳ ゴシック" panose="020B0609070205080204" pitchFamily="49" charset="-128"/>
              <a:ea typeface="ＭＳ ゴシック" panose="020B0609070205080204" pitchFamily="49" charset="-128"/>
              <a:cs typeface="メイリオ"/>
            </a:endParaRPr>
          </a:p>
        </p:txBody>
      </p:sp>
      <p:sp>
        <p:nvSpPr>
          <p:cNvPr id="2" name="スライド番号プレースホルダー 1"/>
          <p:cNvSpPr>
            <a:spLocks noGrp="1"/>
          </p:cNvSpPr>
          <p:nvPr>
            <p:ph type="sldNum" sz="quarter" idx="12"/>
          </p:nvPr>
        </p:nvSpPr>
        <p:spPr>
          <a:xfrm>
            <a:off x="6964691" y="6375758"/>
            <a:ext cx="2057400" cy="365125"/>
          </a:xfrm>
        </p:spPr>
        <p:txBody>
          <a:bodyPr/>
          <a:lstStyle/>
          <a:p>
            <a:r>
              <a:rPr kumimoji="1" lang="ja-JP" altLang="en-US" dirty="0" smtClean="0">
                <a:latin typeface="ＭＳ ゴシック" panose="020B0609070205080204" pitchFamily="49" charset="-128"/>
                <a:ea typeface="ＭＳ ゴシック" panose="020B0609070205080204" pitchFamily="49" charset="-128"/>
              </a:rPr>
              <a:t>２</a:t>
            </a:r>
            <a:endParaRPr kumimoji="1" lang="ja-JP" altLang="en-US" dirty="0">
              <a:latin typeface="ＭＳ ゴシック" panose="020B0609070205080204" pitchFamily="49" charset="-128"/>
              <a:ea typeface="ＭＳ ゴシック" panose="020B0609070205080204" pitchFamily="49" charset="-128"/>
            </a:endParaRPr>
          </a:p>
        </p:txBody>
      </p:sp>
      <p:grpSp>
        <p:nvGrpSpPr>
          <p:cNvPr id="3" name="グループ化 2"/>
          <p:cNvGrpSpPr/>
          <p:nvPr/>
        </p:nvGrpSpPr>
        <p:grpSpPr>
          <a:xfrm>
            <a:off x="253020" y="3740747"/>
            <a:ext cx="8647517" cy="2038691"/>
            <a:chOff x="259800" y="3433588"/>
            <a:chExt cx="8647517" cy="2038691"/>
          </a:xfrm>
        </p:grpSpPr>
        <p:sp>
          <p:nvSpPr>
            <p:cNvPr id="25" name="角丸四角形 24"/>
            <p:cNvSpPr/>
            <p:nvPr/>
          </p:nvSpPr>
          <p:spPr>
            <a:xfrm>
              <a:off x="380164" y="3517965"/>
              <a:ext cx="8391010" cy="1080000"/>
            </a:xfrm>
            <a:prstGeom prst="roundRect">
              <a:avLst/>
            </a:prstGeom>
            <a:solidFill>
              <a:schemeClr val="accent1"/>
            </a:solidFill>
            <a:ln>
              <a:solidFill>
                <a:srgbClr val="002060"/>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0" bIns="45720" numCol="1" spcCol="0" rtlCol="0" fromWordArt="0" anchor="ctr" anchorCtr="0" forceAA="0" compatLnSpc="1">
              <a:prstTxWarp prst="textNoShape">
                <a:avLst/>
              </a:prstTxWarp>
              <a:noAutofit/>
            </a:bodyPr>
            <a:lstStyle/>
            <a:p>
              <a:pPr marR="0" lvl="0" algn="l" defTabSz="914344" rtl="0" eaLnBrk="1" fontAlgn="auto" latinLnBrk="0" hangingPunct="1">
                <a:spcBef>
                  <a:spcPts val="0"/>
                </a:spcBef>
                <a:spcAft>
                  <a:spcPts val="0"/>
                </a:spcAft>
                <a:buClrTx/>
                <a:buSzTx/>
                <a:buFontTx/>
                <a:buNone/>
                <a:tabLst/>
                <a:defRPr/>
              </a:pPr>
              <a:r>
                <a:rPr kumimoji="1" lang="ja-JP" altLang="en-US" sz="2800" i="0" u="none" strike="noStrike" kern="100" cap="none" spc="0" normalizeH="0" baseline="0" noProof="0" dirty="0">
                  <a:ln>
                    <a:noFill/>
                  </a:ln>
                  <a:solidFill>
                    <a:srgbClr val="FFFFFF"/>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　本時のねらいに正対した学習活動を位置付け、評価規準との関連を図る。</a:t>
              </a:r>
              <a:endParaRPr kumimoji="1" lang="ja-JP" altLang="en-US" sz="2800" i="0" u="none" strike="noStrike" kern="1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26" name="テキスト ボックス 25"/>
            <p:cNvSpPr txBox="1"/>
            <p:nvPr/>
          </p:nvSpPr>
          <p:spPr>
            <a:xfrm>
              <a:off x="354093" y="4644279"/>
              <a:ext cx="8391010" cy="828000"/>
            </a:xfrm>
            <a:prstGeom prst="rect">
              <a:avLst/>
            </a:prstGeom>
            <a:noFill/>
          </p:spPr>
          <p:txBody>
            <a:bodyPr wrap="square" rtlCol="0">
              <a:spAutoFit/>
            </a:bodyPr>
            <a:lstStyle/>
            <a:p>
              <a:pPr marL="263519" marR="0" lvl="0" indent="-263519" algn="just" defTabSz="914344" rtl="0" eaLnBrk="1" fontAlgn="auto" latinLnBrk="0" hangingPunct="1">
                <a:lnSpc>
                  <a:spcPct val="100000"/>
                </a:lnSpc>
                <a:spcBef>
                  <a:spcPts val="0"/>
                </a:spcBef>
                <a:spcAft>
                  <a:spcPts val="0"/>
                </a:spcAft>
                <a:buClrTx/>
                <a:buSzTx/>
                <a:buFontTx/>
                <a:buNone/>
                <a:tabLst>
                  <a:tab pos="263519" algn="l"/>
                </a:tabLst>
                <a:defRPr/>
              </a:pPr>
              <a:r>
                <a:rPr kumimoji="1" lang="ja-JP" altLang="en-US" sz="2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本時の「まとめ」、「振り返り」の児童生徒の姿を想定し、終末に至るまでの過程を考え、授業を構想します。　</a:t>
              </a:r>
            </a:p>
          </p:txBody>
        </p:sp>
        <p:sp>
          <p:nvSpPr>
            <p:cNvPr id="11" name="角丸四角形 10"/>
            <p:cNvSpPr/>
            <p:nvPr/>
          </p:nvSpPr>
          <p:spPr>
            <a:xfrm>
              <a:off x="259800" y="3433588"/>
              <a:ext cx="8647517" cy="2016000"/>
            </a:xfrm>
            <a:prstGeom prst="roundRect">
              <a:avLst>
                <a:gd name="adj" fmla="val 12381"/>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 name="テキスト ボックス 4">
            <a:extLst>
              <a:ext uri="{FF2B5EF4-FFF2-40B4-BE49-F238E27FC236}">
                <a16:creationId xmlns:a16="http://schemas.microsoft.com/office/drawing/2014/main" id="{17ED534F-CF40-8399-F8F7-DDAC1C513FFE}"/>
              </a:ext>
            </a:extLst>
          </p:cNvPr>
          <p:cNvSpPr txBox="1"/>
          <p:nvPr/>
        </p:nvSpPr>
        <p:spPr>
          <a:xfrm>
            <a:off x="180000" y="179999"/>
            <a:ext cx="8720537" cy="1144267"/>
          </a:xfrm>
          <a:prstGeom prst="rect">
            <a:avLst/>
          </a:prstGeom>
          <a:noFill/>
        </p:spPr>
        <p:txBody>
          <a:bodyPr wrap="square" anchor="t">
            <a:noAutofit/>
          </a:bodyPr>
          <a:lstStyle/>
          <a:p>
            <a:pPr marL="468000" indent="-457200" algn="just"/>
            <a:r>
              <a:rPr lang="ja-JP" altLang="en-US" sz="3200" dirty="0">
                <a:latin typeface="HGｺﾞｼｯｸE" panose="020B0909000000000000" pitchFamily="49" charset="-128"/>
                <a:ea typeface="HGｺﾞｼｯｸE" panose="020B0909000000000000" pitchFamily="49" charset="-128"/>
              </a:rPr>
              <a:t>１　</a:t>
            </a:r>
            <a:r>
              <a:rPr lang="ja-JP" altLang="en-US" sz="3200" spc="-200" dirty="0">
                <a:latin typeface="HGｺﾞｼｯｸE" panose="020B0909000000000000" pitchFamily="49" charset="-128"/>
                <a:ea typeface="HGｺﾞｼｯｸE" panose="020B0909000000000000" pitchFamily="49" charset="-128"/>
              </a:rPr>
              <a:t>「ねらい」から「まとめ・振り返り」までの１単位時間のデザイン</a:t>
            </a:r>
          </a:p>
          <a:p>
            <a:endParaRPr lang="ja-JP" altLang="en-US" sz="3600" dirty="0">
              <a:latin typeface="HGｺﾞｼｯｸE" panose="020B0909000000000000" pitchFamily="49" charset="-128"/>
              <a:ea typeface="HGｺﾞｼｯｸE" panose="020B0909000000000000" pitchFamily="49" charset="-128"/>
            </a:endParaRPr>
          </a:p>
        </p:txBody>
      </p:sp>
    </p:spTree>
    <p:extLst>
      <p:ext uri="{BB962C8B-B14F-4D97-AF65-F5344CB8AC3E}">
        <p14:creationId xmlns:p14="http://schemas.microsoft.com/office/powerpoint/2010/main" val="287250307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3">
            <a:extLst>
              <a:ext uri="{FF2B5EF4-FFF2-40B4-BE49-F238E27FC236}">
                <a16:creationId xmlns:a16="http://schemas.microsoft.com/office/drawing/2014/main" id="{3E3FCE67-D65D-4B4B-B76A-EA116D0721E8}"/>
              </a:ext>
            </a:extLst>
          </p:cNvPr>
          <p:cNvSpPr/>
          <p:nvPr/>
        </p:nvSpPr>
        <p:spPr>
          <a:xfrm>
            <a:off x="1630908" y="2247697"/>
            <a:ext cx="5882184" cy="4133303"/>
          </a:xfrm>
          <a:prstGeom prst="roundRect">
            <a:avLst>
              <a:gd name="adj" fmla="val 0"/>
            </a:avLst>
          </a:prstGeom>
          <a:no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2000" tIns="36000" rIns="72000" bIns="36000" numCol="1" spcCol="0" rtlCol="0" fromWordArt="0" anchor="t" anchorCtr="0" forceAA="0" compatLnSpc="1">
            <a:prstTxWarp prst="textNoShape">
              <a:avLst/>
            </a:prstTxWarp>
            <a:noAutofit/>
          </a:bodyPr>
          <a:lstStyle/>
          <a:p>
            <a:pPr algn="just">
              <a:lnSpc>
                <a:spcPts val="2400"/>
              </a:lnSpc>
              <a:spcAft>
                <a:spcPts val="0"/>
              </a:spcAft>
            </a:pPr>
            <a:r>
              <a:rPr lang="en-US" sz="1800" b="1" kern="100">
                <a:solidFill>
                  <a:srgbClr val="000000"/>
                </a:solidFill>
                <a:effectLst/>
                <a:latin typeface="メイリオ" panose="020B0604030504040204" pitchFamily="50" charset="-128"/>
                <a:ea typeface="ＭＳ 明朝" panose="02020609040205080304" pitchFamily="17" charset="-128"/>
                <a:cs typeface="Times New Roman" panose="02020603050405020304" pitchFamily="18" charset="0"/>
              </a:rPr>
              <a:t> </a:t>
            </a:r>
            <a:endParaRPr lang="ja-JP" sz="1050" kern="100">
              <a:effectLst/>
              <a:ea typeface="ＭＳ 明朝" panose="02020609040205080304" pitchFamily="17" charset="-128"/>
              <a:cs typeface="Times New Roman" panose="02020603050405020304" pitchFamily="18" charset="0"/>
            </a:endParaRPr>
          </a:p>
        </p:txBody>
      </p:sp>
      <p:grpSp>
        <p:nvGrpSpPr>
          <p:cNvPr id="18" name="グループ化 17">
            <a:extLst>
              <a:ext uri="{FF2B5EF4-FFF2-40B4-BE49-F238E27FC236}">
                <a16:creationId xmlns:a16="http://schemas.microsoft.com/office/drawing/2014/main" id="{01FD2A91-518C-F6AB-C21C-1FB9F076A5D6}"/>
              </a:ext>
            </a:extLst>
          </p:cNvPr>
          <p:cNvGrpSpPr/>
          <p:nvPr/>
        </p:nvGrpSpPr>
        <p:grpSpPr>
          <a:xfrm>
            <a:off x="1772531" y="2298568"/>
            <a:ext cx="5868537" cy="4010628"/>
            <a:chOff x="-1798572" y="2403303"/>
            <a:chExt cx="5868537" cy="4010628"/>
          </a:xfrm>
        </p:grpSpPr>
        <p:sp>
          <p:nvSpPr>
            <p:cNvPr id="22" name="下矢印 63">
              <a:extLst>
                <a:ext uri="{FF2B5EF4-FFF2-40B4-BE49-F238E27FC236}">
                  <a16:creationId xmlns:a16="http://schemas.microsoft.com/office/drawing/2014/main" id="{86064F52-EAFA-409C-A980-56F068E47FAD}"/>
                </a:ext>
              </a:extLst>
            </p:cNvPr>
            <p:cNvSpPr/>
            <p:nvPr/>
          </p:nvSpPr>
          <p:spPr>
            <a:xfrm>
              <a:off x="2857599" y="5957127"/>
              <a:ext cx="144000" cy="144000"/>
            </a:xfrm>
            <a:prstGeom prst="down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7" name="グループ化 6"/>
            <p:cNvGrpSpPr/>
            <p:nvPr/>
          </p:nvGrpSpPr>
          <p:grpSpPr>
            <a:xfrm>
              <a:off x="-1798572" y="2403303"/>
              <a:ext cx="5868537" cy="4010628"/>
              <a:chOff x="1653560" y="2002067"/>
              <a:chExt cx="5868537" cy="4010628"/>
            </a:xfrm>
          </p:grpSpPr>
          <p:grpSp>
            <p:nvGrpSpPr>
              <p:cNvPr id="4" name="グループ化 3"/>
              <p:cNvGrpSpPr/>
              <p:nvPr/>
            </p:nvGrpSpPr>
            <p:grpSpPr>
              <a:xfrm>
                <a:off x="1653560" y="2002067"/>
                <a:ext cx="5868537" cy="4010628"/>
                <a:chOff x="1653560" y="2002067"/>
                <a:chExt cx="5868537" cy="4010628"/>
              </a:xfrm>
            </p:grpSpPr>
            <p:sp>
              <p:nvSpPr>
                <p:cNvPr id="14" name="角丸四角形 55">
                  <a:extLst>
                    <a:ext uri="{FF2B5EF4-FFF2-40B4-BE49-F238E27FC236}">
                      <a16:creationId xmlns:a16="http://schemas.microsoft.com/office/drawing/2014/main" id="{51F51738-69F6-4181-8F00-33A3B1CE64D3}"/>
                    </a:ext>
                  </a:extLst>
                </p:cNvPr>
                <p:cNvSpPr/>
                <p:nvPr/>
              </p:nvSpPr>
              <p:spPr>
                <a:xfrm>
                  <a:off x="2533045" y="5206254"/>
                  <a:ext cx="3027761" cy="298807"/>
                </a:xfrm>
                <a:prstGeom prst="roundRect">
                  <a:avLst>
                    <a:gd name="adj" fmla="val 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2000" tIns="36000" rIns="72000" bIns="36000" numCol="1" spcCol="0" rtlCol="0" fromWordArt="0" anchor="t" anchorCtr="0" forceAA="0" compatLnSpc="1">
                  <a:prstTxWarp prst="textNoShape">
                    <a:avLst/>
                  </a:prstTxWarp>
                  <a:noAutofit/>
                </a:bodyPr>
                <a:lstStyle/>
                <a:p>
                  <a:pPr marL="132080" indent="-130810" algn="ctr">
                    <a:lnSpc>
                      <a:spcPts val="2200"/>
                    </a:lnSpc>
                    <a:spcAft>
                      <a:spcPts val="0"/>
                    </a:spcAft>
                  </a:pPr>
                  <a:r>
                    <a:rPr lang="ja-JP" sz="2000" kern="100" dirty="0">
                      <a:solidFill>
                        <a:srgbClr val="000000"/>
                      </a:solidFill>
                      <a:effectLst/>
                      <a:ea typeface="游ゴシック" panose="020B0400000000000000" pitchFamily="50" charset="-128"/>
                      <a:cs typeface="Times New Roman" panose="02020603050405020304" pitchFamily="18" charset="0"/>
                    </a:rPr>
                    <a:t>まとめ</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2200"/>
                    </a:lnSpc>
                    <a:spcAft>
                      <a:spcPts val="0"/>
                    </a:spcAft>
                  </a:pPr>
                  <a:r>
                    <a:rPr lang="en-US" sz="2800"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22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22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22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22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p:txBody>
            </p:sp>
            <p:sp>
              <p:nvSpPr>
                <p:cNvPr id="6" name="正方形/長方形 5">
                  <a:extLst>
                    <a:ext uri="{FF2B5EF4-FFF2-40B4-BE49-F238E27FC236}">
                      <a16:creationId xmlns:a16="http://schemas.microsoft.com/office/drawing/2014/main" id="{7C1785F8-1FC5-478C-8D7A-F3AA6FA31EE9}"/>
                    </a:ext>
                  </a:extLst>
                </p:cNvPr>
                <p:cNvSpPr/>
                <p:nvPr/>
              </p:nvSpPr>
              <p:spPr>
                <a:xfrm>
                  <a:off x="1653560" y="2002067"/>
                  <a:ext cx="5868537" cy="4881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l">
                    <a:lnSpc>
                      <a:spcPts val="2000"/>
                    </a:lnSpc>
                    <a:spcAft>
                      <a:spcPts val="0"/>
                    </a:spcAft>
                  </a:pPr>
                  <a:r>
                    <a:rPr lang="ja-JP" b="1" kern="100" dirty="0">
                      <a:solidFill>
                        <a:srgbClr val="000000"/>
                      </a:solidFill>
                      <a:effectLst/>
                      <a:ea typeface="游ゴシック" panose="020B0400000000000000" pitchFamily="50" charset="-128"/>
                      <a:cs typeface="Times New Roman" panose="02020603050405020304" pitchFamily="18" charset="0"/>
                    </a:rPr>
                    <a:t>「ねらい」から「まとめ」「振り返り」まで、</a:t>
                  </a:r>
                  <a:r>
                    <a:rPr lang="en-US" b="1" kern="100" dirty="0">
                      <a:solidFill>
                        <a:srgbClr val="000000"/>
                      </a:solidFill>
                      <a:effectLst/>
                      <a:ea typeface="游ゴシック" panose="020B0400000000000000" pitchFamily="50" charset="-128"/>
                      <a:cs typeface="Times New Roman" panose="02020603050405020304" pitchFamily="18" charset="0"/>
                    </a:rPr>
                    <a:t>➊</a:t>
                  </a:r>
                  <a:r>
                    <a:rPr lang="ja-JP" b="1" kern="100" dirty="0">
                      <a:solidFill>
                        <a:srgbClr val="000000"/>
                      </a:solidFill>
                      <a:effectLst/>
                      <a:ea typeface="游ゴシック" panose="020B0400000000000000" pitchFamily="50" charset="-128"/>
                      <a:cs typeface="Times New Roman" panose="02020603050405020304" pitchFamily="18" charset="0"/>
                    </a:rPr>
                    <a:t>～❺の順で学習活動を構想</a:t>
                  </a:r>
                  <a:endParaRPr lang="ja-JP" sz="2400" kern="100" dirty="0">
                    <a:effectLst/>
                    <a:ea typeface="ＭＳ 明朝" panose="02020609040205080304" pitchFamily="17" charset="-128"/>
                    <a:cs typeface="Times New Roman" panose="02020603050405020304" pitchFamily="18" charset="0"/>
                  </a:endParaRPr>
                </a:p>
              </p:txBody>
            </p:sp>
            <p:sp>
              <p:nvSpPr>
                <p:cNvPr id="8" name="角丸四角形 49">
                  <a:extLst>
                    <a:ext uri="{FF2B5EF4-FFF2-40B4-BE49-F238E27FC236}">
                      <a16:creationId xmlns:a16="http://schemas.microsoft.com/office/drawing/2014/main" id="{B5CFBAE7-887A-4977-8687-7B2FFB852CEA}"/>
                    </a:ext>
                  </a:extLst>
                </p:cNvPr>
                <p:cNvSpPr/>
                <p:nvPr/>
              </p:nvSpPr>
              <p:spPr>
                <a:xfrm>
                  <a:off x="2133791" y="2531032"/>
                  <a:ext cx="3877386" cy="313004"/>
                </a:xfrm>
                <a:prstGeom prst="roundRect">
                  <a:avLst>
                    <a:gd name="adj" fmla="val 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2000" tIns="0" rIns="72000" bIns="0" numCol="1" spcCol="0" rtlCol="0" fromWordArt="0" anchor="ctr" anchorCtr="0" forceAA="0" compatLnSpc="1">
                  <a:prstTxWarp prst="textNoShape">
                    <a:avLst/>
                  </a:prstTxWarp>
                  <a:noAutofit/>
                </a:bodyPr>
                <a:lstStyle/>
                <a:p>
                  <a:pPr marL="125730" indent="-124460" algn="l">
                    <a:lnSpc>
                      <a:spcPts val="2200"/>
                    </a:lnSpc>
                    <a:spcAft>
                      <a:spcPts val="0"/>
                    </a:spcAft>
                  </a:pPr>
                  <a:r>
                    <a:rPr lang="ja-JP" b="1" kern="100" dirty="0">
                      <a:solidFill>
                        <a:srgbClr val="000000"/>
                      </a:solidFill>
                      <a:effectLst/>
                      <a:ea typeface="游ゴシック" panose="020B0400000000000000" pitchFamily="50" charset="-128"/>
                      <a:cs typeface="Times New Roman" panose="02020603050405020304" pitchFamily="18" charset="0"/>
                    </a:rPr>
                    <a:t>□本時のねらいの明確化</a:t>
                  </a:r>
                  <a:endParaRPr lang="ja-JP" sz="2000" kern="100" dirty="0">
                    <a:effectLst/>
                    <a:ea typeface="ＭＳ 明朝" panose="02020609040205080304" pitchFamily="17" charset="-128"/>
                    <a:cs typeface="Times New Roman" panose="02020603050405020304" pitchFamily="18" charset="0"/>
                  </a:endParaRPr>
                </a:p>
              </p:txBody>
            </p:sp>
            <p:sp>
              <p:nvSpPr>
                <p:cNvPr id="9" name="角丸四角形 50">
                  <a:extLst>
                    <a:ext uri="{FF2B5EF4-FFF2-40B4-BE49-F238E27FC236}">
                      <a16:creationId xmlns:a16="http://schemas.microsoft.com/office/drawing/2014/main" id="{DA63129D-8566-408E-BA48-76B2E2B8FDF1}"/>
                    </a:ext>
                  </a:extLst>
                </p:cNvPr>
                <p:cNvSpPr/>
                <p:nvPr/>
              </p:nvSpPr>
              <p:spPr>
                <a:xfrm>
                  <a:off x="2124520" y="2883367"/>
                  <a:ext cx="3879719" cy="483902"/>
                </a:xfrm>
                <a:prstGeom prst="roundRect">
                  <a:avLst>
                    <a:gd name="adj" fmla="val 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2000" tIns="72000" rIns="72000" bIns="0" numCol="1" spcCol="0" rtlCol="0" fromWordArt="0" anchor="ctr" anchorCtr="0" forceAA="0" compatLnSpc="1">
                  <a:prstTxWarp prst="textNoShape">
                    <a:avLst/>
                  </a:prstTxWarp>
                  <a:noAutofit/>
                </a:bodyPr>
                <a:lstStyle/>
                <a:p>
                  <a:pPr marL="125730" indent="-124460" algn="l">
                    <a:lnSpc>
                      <a:spcPts val="1700"/>
                    </a:lnSpc>
                    <a:spcAft>
                      <a:spcPts val="0"/>
                    </a:spcAft>
                  </a:pPr>
                  <a:r>
                    <a:rPr lang="ja-JP" b="1" kern="100" dirty="0">
                      <a:solidFill>
                        <a:srgbClr val="000000"/>
                      </a:solidFill>
                      <a:effectLst/>
                      <a:ea typeface="游ゴシック" panose="020B0400000000000000" pitchFamily="50" charset="-128"/>
                      <a:cs typeface="Times New Roman" panose="02020603050405020304" pitchFamily="18" charset="0"/>
                    </a:rPr>
                    <a:t>□</a:t>
                  </a:r>
                  <a:r>
                    <a:rPr lang="ja-JP" b="1" kern="100" spc="20" dirty="0">
                      <a:solidFill>
                        <a:srgbClr val="000000"/>
                      </a:solidFill>
                      <a:effectLst/>
                      <a:ea typeface="游ゴシック" panose="020B0400000000000000" pitchFamily="50" charset="-128"/>
                      <a:cs typeface="Times New Roman" panose="02020603050405020304" pitchFamily="18" charset="0"/>
                    </a:rPr>
                    <a:t>本時のねらいに基づいた評価規準の設定</a:t>
                  </a:r>
                  <a:endParaRPr lang="ja-JP" sz="2000" kern="100" dirty="0">
                    <a:effectLst/>
                    <a:ea typeface="ＭＳ 明朝" panose="02020609040205080304" pitchFamily="17" charset="-128"/>
                    <a:cs typeface="Times New Roman" panose="02020603050405020304" pitchFamily="18" charset="0"/>
                  </a:endParaRPr>
                </a:p>
              </p:txBody>
            </p:sp>
            <p:sp>
              <p:nvSpPr>
                <p:cNvPr id="10" name="角丸四角形 51">
                  <a:extLst>
                    <a:ext uri="{FF2B5EF4-FFF2-40B4-BE49-F238E27FC236}">
                      <a16:creationId xmlns:a16="http://schemas.microsoft.com/office/drawing/2014/main" id="{305A3DD0-E00D-4BA9-B713-42BE6BA1C9AC}"/>
                    </a:ext>
                  </a:extLst>
                </p:cNvPr>
                <p:cNvSpPr/>
                <p:nvPr/>
              </p:nvSpPr>
              <p:spPr>
                <a:xfrm>
                  <a:off x="2131232" y="3401000"/>
                  <a:ext cx="3873008" cy="2611695"/>
                </a:xfrm>
                <a:prstGeom prst="roundRect">
                  <a:avLst>
                    <a:gd name="adj" fmla="val 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2000" tIns="36000" rIns="72000" bIns="36000" numCol="1" spcCol="0" rtlCol="0" fromWordArt="0" anchor="t" anchorCtr="0" forceAA="0" compatLnSpc="1">
                  <a:prstTxWarp prst="textNoShape">
                    <a:avLst/>
                  </a:prstTxWarp>
                  <a:noAutofit/>
                </a:bodyPr>
                <a:lstStyle/>
                <a:p>
                  <a:pPr marL="125730" indent="-124460" algn="l">
                    <a:lnSpc>
                      <a:spcPts val="1900"/>
                    </a:lnSpc>
                    <a:spcAft>
                      <a:spcPts val="0"/>
                    </a:spcAft>
                  </a:pPr>
                  <a:r>
                    <a:rPr lang="ja-JP" b="1" kern="100" dirty="0">
                      <a:solidFill>
                        <a:srgbClr val="000000"/>
                      </a:solidFill>
                      <a:effectLst/>
                      <a:ea typeface="游ゴシック" panose="020B0400000000000000" pitchFamily="50" charset="-128"/>
                      <a:cs typeface="Times New Roman" panose="02020603050405020304" pitchFamily="18" charset="0"/>
                    </a:rPr>
                    <a:t>□</a:t>
                  </a:r>
                  <a:r>
                    <a:rPr lang="ja-JP" b="1" kern="100" spc="20" dirty="0">
                      <a:solidFill>
                        <a:srgbClr val="000000"/>
                      </a:solidFill>
                      <a:effectLst/>
                      <a:ea typeface="游ゴシック" panose="020B0400000000000000" pitchFamily="50" charset="-128"/>
                      <a:cs typeface="Times New Roman" panose="02020603050405020304" pitchFamily="18" charset="0"/>
                    </a:rPr>
                    <a:t>本時のねらいに基づいた学習活動の位置付け</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16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16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16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16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16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16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16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p:txBody>
            </p:sp>
            <p:sp>
              <p:nvSpPr>
                <p:cNvPr id="11" name="角丸四角形 52">
                  <a:extLst>
                    <a:ext uri="{FF2B5EF4-FFF2-40B4-BE49-F238E27FC236}">
                      <a16:creationId xmlns:a16="http://schemas.microsoft.com/office/drawing/2014/main" id="{F87CAA8D-A6EB-4D0F-8858-F0F939B0A863}"/>
                    </a:ext>
                  </a:extLst>
                </p:cNvPr>
                <p:cNvSpPr/>
                <p:nvPr/>
              </p:nvSpPr>
              <p:spPr>
                <a:xfrm>
                  <a:off x="2533045" y="3919066"/>
                  <a:ext cx="3027600" cy="298807"/>
                </a:xfrm>
                <a:prstGeom prst="roundRect">
                  <a:avLst>
                    <a:gd name="adj" fmla="val 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2000" tIns="36000" rIns="72000" bIns="36000" numCol="1" spcCol="0" rtlCol="0" fromWordArt="0" anchor="t" anchorCtr="0" forceAA="0" compatLnSpc="1">
                  <a:prstTxWarp prst="textNoShape">
                    <a:avLst/>
                  </a:prstTxWarp>
                  <a:noAutofit/>
                </a:bodyPr>
                <a:lstStyle/>
                <a:p>
                  <a:pPr marL="132080" indent="-130810" algn="ctr">
                    <a:lnSpc>
                      <a:spcPts val="2200"/>
                    </a:lnSpc>
                    <a:spcAft>
                      <a:spcPts val="0"/>
                    </a:spcAft>
                  </a:pPr>
                  <a:r>
                    <a:rPr lang="ja-JP" sz="2000" kern="100" dirty="0">
                      <a:solidFill>
                        <a:srgbClr val="000000"/>
                      </a:solidFill>
                      <a:effectLst/>
                      <a:ea typeface="游ゴシック" panose="020B0400000000000000" pitchFamily="50" charset="-128"/>
                      <a:cs typeface="Times New Roman" panose="02020603050405020304" pitchFamily="18" charset="0"/>
                    </a:rPr>
                    <a:t>学習課題</a:t>
                  </a: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16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16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16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p:txBody>
            </p:sp>
            <p:sp>
              <p:nvSpPr>
                <p:cNvPr id="12" name="角丸四角形 53">
                  <a:extLst>
                    <a:ext uri="{FF2B5EF4-FFF2-40B4-BE49-F238E27FC236}">
                      <a16:creationId xmlns:a16="http://schemas.microsoft.com/office/drawing/2014/main" id="{E450AB69-64AE-414B-8493-2B9953A34D10}"/>
                    </a:ext>
                  </a:extLst>
                </p:cNvPr>
                <p:cNvSpPr/>
                <p:nvPr/>
              </p:nvSpPr>
              <p:spPr>
                <a:xfrm>
                  <a:off x="2528535" y="4337611"/>
                  <a:ext cx="3027761" cy="298807"/>
                </a:xfrm>
                <a:prstGeom prst="roundRect">
                  <a:avLst>
                    <a:gd name="adj" fmla="val 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2000" tIns="36000" rIns="72000" bIns="36000" numCol="1" spcCol="0" rtlCol="0" fromWordArt="0" anchor="t" anchorCtr="0" forceAA="0" compatLnSpc="1">
                  <a:prstTxWarp prst="textNoShape">
                    <a:avLst/>
                  </a:prstTxWarp>
                  <a:noAutofit/>
                </a:bodyPr>
                <a:lstStyle/>
                <a:p>
                  <a:pPr marL="132080" indent="-130810" algn="ctr">
                    <a:lnSpc>
                      <a:spcPts val="2200"/>
                    </a:lnSpc>
                    <a:spcAft>
                      <a:spcPts val="0"/>
                    </a:spcAft>
                  </a:pPr>
                  <a:r>
                    <a:rPr lang="ja-JP" sz="2000" kern="100" dirty="0">
                      <a:solidFill>
                        <a:srgbClr val="000000"/>
                      </a:solidFill>
                      <a:effectLst/>
                      <a:ea typeface="游ゴシック" panose="020B0400000000000000" pitchFamily="50" charset="-128"/>
                      <a:cs typeface="Times New Roman" panose="02020603050405020304" pitchFamily="18" charset="0"/>
                    </a:rPr>
                    <a:t>見通し</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2200"/>
                    </a:lnSpc>
                    <a:spcAft>
                      <a:spcPts val="0"/>
                    </a:spcAft>
                  </a:pPr>
                  <a:r>
                    <a:rPr lang="en-US" sz="2800"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22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22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22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22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p:txBody>
            </p:sp>
            <p:sp>
              <p:nvSpPr>
                <p:cNvPr id="13" name="角丸四角形 54">
                  <a:extLst>
                    <a:ext uri="{FF2B5EF4-FFF2-40B4-BE49-F238E27FC236}">
                      <a16:creationId xmlns:a16="http://schemas.microsoft.com/office/drawing/2014/main" id="{2A155AF1-DB24-454A-B58C-FB327B98AB6C}"/>
                    </a:ext>
                  </a:extLst>
                </p:cNvPr>
                <p:cNvSpPr/>
                <p:nvPr/>
              </p:nvSpPr>
              <p:spPr>
                <a:xfrm>
                  <a:off x="2533040" y="4778369"/>
                  <a:ext cx="3027761" cy="298807"/>
                </a:xfrm>
                <a:prstGeom prst="roundRect">
                  <a:avLst>
                    <a:gd name="adj" fmla="val 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2000" tIns="36000" rIns="72000" bIns="36000" numCol="1" spcCol="0" rtlCol="0" fromWordArt="0" anchor="t" anchorCtr="0" forceAA="0" compatLnSpc="1">
                  <a:prstTxWarp prst="textNoShape">
                    <a:avLst/>
                  </a:prstTxWarp>
                  <a:noAutofit/>
                </a:bodyPr>
                <a:lstStyle/>
                <a:p>
                  <a:pPr marL="125730" indent="-124460" algn="ctr">
                    <a:lnSpc>
                      <a:spcPts val="2200"/>
                    </a:lnSpc>
                    <a:spcAft>
                      <a:spcPts val="0"/>
                    </a:spcAft>
                  </a:pPr>
                  <a:r>
                    <a:rPr lang="ja-JP" sz="2000" kern="100" dirty="0">
                      <a:solidFill>
                        <a:srgbClr val="000000"/>
                      </a:solidFill>
                      <a:effectLst/>
                      <a:ea typeface="游ゴシック" panose="020B0400000000000000" pitchFamily="50" charset="-128"/>
                      <a:cs typeface="Times New Roman" panose="02020603050405020304" pitchFamily="18" charset="0"/>
                    </a:rPr>
                    <a:t>課題解決</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2200"/>
                    </a:lnSpc>
                    <a:spcAft>
                      <a:spcPts val="0"/>
                    </a:spcAft>
                  </a:pPr>
                  <a:r>
                    <a:rPr lang="en-US" sz="2800"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22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22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22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a:p>
                  <a:pPr marL="150495" indent="-149225" algn="l">
                    <a:lnSpc>
                      <a:spcPts val="2200"/>
                    </a:lnSpc>
                    <a:spcAft>
                      <a:spcPts val="0"/>
                    </a:spcAft>
                  </a:pPr>
                  <a:r>
                    <a:rPr lang="en-US" sz="2800" b="1" kern="100" dirty="0">
                      <a:solidFill>
                        <a:srgbClr val="000000"/>
                      </a:solidFill>
                      <a:effectLst/>
                      <a:latin typeface="游ゴシック" panose="020B0400000000000000" pitchFamily="50" charset="-128"/>
                      <a:ea typeface="ＭＳ 明朝" panose="02020609040205080304" pitchFamily="17" charset="-128"/>
                      <a:cs typeface="Times New Roman" panose="02020603050405020304" pitchFamily="18" charset="0"/>
                    </a:rPr>
                    <a:t> </a:t>
                  </a:r>
                  <a:endParaRPr lang="ja-JP" sz="2000" kern="100" dirty="0">
                    <a:effectLst/>
                    <a:ea typeface="ＭＳ 明朝" panose="02020609040205080304" pitchFamily="17" charset="-128"/>
                    <a:cs typeface="Times New Roman" panose="02020603050405020304" pitchFamily="18" charset="0"/>
                  </a:endParaRPr>
                </a:p>
              </p:txBody>
            </p:sp>
            <p:sp>
              <p:nvSpPr>
                <p:cNvPr id="15" name="角丸四角形 56">
                  <a:extLst>
                    <a:ext uri="{FF2B5EF4-FFF2-40B4-BE49-F238E27FC236}">
                      <a16:creationId xmlns:a16="http://schemas.microsoft.com/office/drawing/2014/main" id="{9E33A650-519C-41E9-8D3F-E2C606F17E36}"/>
                    </a:ext>
                  </a:extLst>
                </p:cNvPr>
                <p:cNvSpPr/>
                <p:nvPr/>
              </p:nvSpPr>
              <p:spPr>
                <a:xfrm>
                  <a:off x="2533045" y="5627891"/>
                  <a:ext cx="3027756" cy="306127"/>
                </a:xfrm>
                <a:prstGeom prst="roundRect">
                  <a:avLst>
                    <a:gd name="adj" fmla="val 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2000" tIns="36000" rIns="72000" bIns="36000" numCol="1" spcCol="0" rtlCol="0" fromWordArt="0" anchor="t" anchorCtr="0" forceAA="0" compatLnSpc="1">
                  <a:prstTxWarp prst="textNoShape">
                    <a:avLst/>
                  </a:prstTxWarp>
                  <a:noAutofit/>
                </a:bodyPr>
                <a:lstStyle/>
                <a:p>
                  <a:pPr marL="132080" indent="-130810" algn="ctr">
                    <a:lnSpc>
                      <a:spcPts val="2200"/>
                    </a:lnSpc>
                    <a:spcAft>
                      <a:spcPts val="0"/>
                    </a:spcAft>
                  </a:pPr>
                  <a:r>
                    <a:rPr lang="ja-JP" sz="2000" kern="100" dirty="0">
                      <a:solidFill>
                        <a:srgbClr val="000000"/>
                      </a:solidFill>
                      <a:effectLst/>
                      <a:ea typeface="游ゴシック" panose="020B0400000000000000" pitchFamily="50" charset="-128"/>
                      <a:cs typeface="Times New Roman" panose="02020603050405020304" pitchFamily="18" charset="0"/>
                    </a:rPr>
                    <a:t>振り返り</a:t>
                  </a:r>
                  <a:endParaRPr lang="ja-JP" sz="2000" kern="100" dirty="0">
                    <a:effectLst/>
                    <a:ea typeface="ＭＳ 明朝" panose="02020609040205080304" pitchFamily="17" charset="-128"/>
                    <a:cs typeface="Times New Roman" panose="02020603050405020304" pitchFamily="18" charset="0"/>
                  </a:endParaRPr>
                </a:p>
              </p:txBody>
            </p:sp>
          </p:grpSp>
          <p:sp>
            <p:nvSpPr>
              <p:cNvPr id="16" name="円/楕円 57">
                <a:extLst>
                  <a:ext uri="{FF2B5EF4-FFF2-40B4-BE49-F238E27FC236}">
                    <a16:creationId xmlns:a16="http://schemas.microsoft.com/office/drawing/2014/main" id="{052FD731-FACC-469C-A2BE-69A09DC6723D}"/>
                  </a:ext>
                </a:extLst>
              </p:cNvPr>
              <p:cNvSpPr>
                <a:spLocks noChangeAspect="1"/>
              </p:cNvSpPr>
              <p:nvPr/>
            </p:nvSpPr>
            <p:spPr>
              <a:xfrm>
                <a:off x="6222521" y="2575103"/>
                <a:ext cx="325388" cy="324000"/>
              </a:xfrm>
              <a:prstGeom prst="ellipse">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1800"/>
                  </a:lnSpc>
                  <a:spcAft>
                    <a:spcPts val="0"/>
                  </a:spcAft>
                </a:pPr>
                <a:r>
                  <a:rPr lang="ja-JP" sz="1600" b="1" kern="100" dirty="0">
                    <a:solidFill>
                      <a:srgbClr val="FFFFFF"/>
                    </a:solidFill>
                    <a:effectLst/>
                    <a:ea typeface="游ゴシック" panose="020B0400000000000000" pitchFamily="50" charset="-128"/>
                    <a:cs typeface="Times New Roman" panose="02020603050405020304" pitchFamily="18" charset="0"/>
                  </a:rPr>
                  <a:t>１</a:t>
                </a:r>
                <a:endParaRPr lang="ja-JP" sz="2400" kern="100" dirty="0">
                  <a:effectLst/>
                  <a:ea typeface="ＭＳ 明朝" panose="02020609040205080304" pitchFamily="17" charset="-128"/>
                  <a:cs typeface="Times New Roman" panose="02020603050405020304" pitchFamily="18" charset="0"/>
                </a:endParaRPr>
              </a:p>
            </p:txBody>
          </p:sp>
          <p:sp>
            <p:nvSpPr>
              <p:cNvPr id="21" name="下矢印 62">
                <a:extLst>
                  <a:ext uri="{FF2B5EF4-FFF2-40B4-BE49-F238E27FC236}">
                    <a16:creationId xmlns:a16="http://schemas.microsoft.com/office/drawing/2014/main" id="{91D41C8F-2F04-46D2-98CD-688C312AB118}"/>
                  </a:ext>
                </a:extLst>
              </p:cNvPr>
              <p:cNvSpPr/>
              <p:nvPr/>
            </p:nvSpPr>
            <p:spPr>
              <a:xfrm>
                <a:off x="6313890" y="3306686"/>
                <a:ext cx="144000" cy="1908000"/>
              </a:xfrm>
              <a:prstGeom prst="down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3" name="下矢印 64">
                <a:extLst>
                  <a:ext uri="{FF2B5EF4-FFF2-40B4-BE49-F238E27FC236}">
                    <a16:creationId xmlns:a16="http://schemas.microsoft.com/office/drawing/2014/main" id="{A1DF6A13-BBDA-469B-BE73-10DD45CC7261}"/>
                  </a:ext>
                </a:extLst>
              </p:cNvPr>
              <p:cNvSpPr/>
              <p:nvPr/>
            </p:nvSpPr>
            <p:spPr>
              <a:xfrm flipV="1">
                <a:off x="6560269" y="4229113"/>
                <a:ext cx="144000" cy="1277467"/>
              </a:xfrm>
              <a:prstGeom prst="down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4" name="下矢印 65">
                <a:extLst>
                  <a:ext uri="{FF2B5EF4-FFF2-40B4-BE49-F238E27FC236}">
                    <a16:creationId xmlns:a16="http://schemas.microsoft.com/office/drawing/2014/main" id="{FB4E3DCE-367D-4321-9269-7DEDB2CD43A1}"/>
                  </a:ext>
                </a:extLst>
              </p:cNvPr>
              <p:cNvSpPr/>
              <p:nvPr/>
            </p:nvSpPr>
            <p:spPr>
              <a:xfrm>
                <a:off x="6828748" y="4204924"/>
                <a:ext cx="144000" cy="1505062"/>
              </a:xfrm>
              <a:prstGeom prst="down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dirty="0"/>
              </a:p>
            </p:txBody>
          </p:sp>
          <p:sp>
            <p:nvSpPr>
              <p:cNvPr id="31" name="円/楕円 57">
                <a:extLst>
                  <a:ext uri="{FF2B5EF4-FFF2-40B4-BE49-F238E27FC236}">
                    <a16:creationId xmlns:a16="http://schemas.microsoft.com/office/drawing/2014/main" id="{A1859F16-105A-49AA-ACAF-0B9C3FD22A29}"/>
                  </a:ext>
                </a:extLst>
              </p:cNvPr>
              <p:cNvSpPr>
                <a:spLocks noChangeAspect="1"/>
              </p:cNvSpPr>
              <p:nvPr/>
            </p:nvSpPr>
            <p:spPr>
              <a:xfrm>
                <a:off x="6225042" y="2983258"/>
                <a:ext cx="325388" cy="324000"/>
              </a:xfrm>
              <a:prstGeom prst="ellipse">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1800"/>
                  </a:lnSpc>
                  <a:spcAft>
                    <a:spcPts val="0"/>
                  </a:spcAft>
                </a:pPr>
                <a:r>
                  <a:rPr lang="ja-JP" altLang="en-US" sz="1600" b="1" kern="100" dirty="0">
                    <a:solidFill>
                      <a:srgbClr val="FFFFFF"/>
                    </a:solidFill>
                    <a:effectLst/>
                    <a:ea typeface="游ゴシック" panose="020B0400000000000000" pitchFamily="50" charset="-128"/>
                    <a:cs typeface="Times New Roman" panose="02020603050405020304" pitchFamily="18" charset="0"/>
                  </a:rPr>
                  <a:t>２</a:t>
                </a:r>
                <a:endParaRPr lang="ja-JP" sz="2400" kern="100" dirty="0">
                  <a:effectLst/>
                  <a:ea typeface="ＭＳ 明朝" panose="02020609040205080304" pitchFamily="17" charset="-128"/>
                  <a:cs typeface="Times New Roman" panose="02020603050405020304" pitchFamily="18" charset="0"/>
                </a:endParaRPr>
              </a:p>
            </p:txBody>
          </p:sp>
          <p:sp>
            <p:nvSpPr>
              <p:cNvPr id="32" name="円/楕円 57">
                <a:extLst>
                  <a:ext uri="{FF2B5EF4-FFF2-40B4-BE49-F238E27FC236}">
                    <a16:creationId xmlns:a16="http://schemas.microsoft.com/office/drawing/2014/main" id="{A5606314-01B0-445F-A250-6C6A84398855}"/>
                  </a:ext>
                </a:extLst>
              </p:cNvPr>
              <p:cNvSpPr>
                <a:spLocks noChangeAspect="1"/>
              </p:cNvSpPr>
              <p:nvPr/>
            </p:nvSpPr>
            <p:spPr>
              <a:xfrm>
                <a:off x="6209526" y="5225222"/>
                <a:ext cx="325388" cy="324000"/>
              </a:xfrm>
              <a:prstGeom prst="ellipse">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1800"/>
                  </a:lnSpc>
                  <a:spcAft>
                    <a:spcPts val="0"/>
                  </a:spcAft>
                </a:pPr>
                <a:r>
                  <a:rPr lang="ja-JP" altLang="en-US" sz="1600" b="1" kern="100" dirty="0">
                    <a:solidFill>
                      <a:srgbClr val="FFFFFF"/>
                    </a:solidFill>
                    <a:effectLst/>
                    <a:ea typeface="游ゴシック" panose="020B0400000000000000" pitchFamily="50" charset="-128"/>
                    <a:cs typeface="Times New Roman" panose="02020603050405020304" pitchFamily="18" charset="0"/>
                  </a:rPr>
                  <a:t>３</a:t>
                </a:r>
                <a:endParaRPr lang="ja-JP" sz="2400" kern="100" dirty="0">
                  <a:effectLst/>
                  <a:ea typeface="ＭＳ 明朝" panose="02020609040205080304" pitchFamily="17" charset="-128"/>
                  <a:cs typeface="Times New Roman" panose="02020603050405020304" pitchFamily="18" charset="0"/>
                </a:endParaRPr>
              </a:p>
            </p:txBody>
          </p:sp>
          <p:sp>
            <p:nvSpPr>
              <p:cNvPr id="33" name="円/楕円 57">
                <a:extLst>
                  <a:ext uri="{FF2B5EF4-FFF2-40B4-BE49-F238E27FC236}">
                    <a16:creationId xmlns:a16="http://schemas.microsoft.com/office/drawing/2014/main" id="{2C3A6E91-136C-4CBE-BFBB-61EDC5172730}"/>
                  </a:ext>
                </a:extLst>
              </p:cNvPr>
              <p:cNvSpPr>
                <a:spLocks noChangeAspect="1"/>
              </p:cNvSpPr>
              <p:nvPr/>
            </p:nvSpPr>
            <p:spPr>
              <a:xfrm>
                <a:off x="6209547" y="5676014"/>
                <a:ext cx="325388" cy="324000"/>
              </a:xfrm>
              <a:prstGeom prst="ellipse">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1800"/>
                  </a:lnSpc>
                  <a:spcAft>
                    <a:spcPts val="0"/>
                  </a:spcAft>
                </a:pPr>
                <a:r>
                  <a:rPr lang="ja-JP" altLang="en-US" sz="1600" b="1" kern="100" dirty="0">
                    <a:solidFill>
                      <a:srgbClr val="FFFFFF"/>
                    </a:solidFill>
                    <a:effectLst/>
                    <a:ea typeface="游ゴシック" panose="020B0400000000000000" pitchFamily="50" charset="-128"/>
                    <a:cs typeface="Times New Roman" panose="02020603050405020304" pitchFamily="18" charset="0"/>
                  </a:rPr>
                  <a:t>４</a:t>
                </a:r>
                <a:endParaRPr lang="ja-JP" sz="2400" kern="100" dirty="0">
                  <a:effectLst/>
                  <a:ea typeface="ＭＳ 明朝" panose="02020609040205080304" pitchFamily="17" charset="-128"/>
                  <a:cs typeface="Times New Roman" panose="02020603050405020304" pitchFamily="18" charset="0"/>
                </a:endParaRPr>
              </a:p>
            </p:txBody>
          </p:sp>
          <p:sp>
            <p:nvSpPr>
              <p:cNvPr id="34" name="円/楕円 57">
                <a:extLst>
                  <a:ext uri="{FF2B5EF4-FFF2-40B4-BE49-F238E27FC236}">
                    <a16:creationId xmlns:a16="http://schemas.microsoft.com/office/drawing/2014/main" id="{5D451745-DBBE-4FE9-AC81-A842B8F76CF3}"/>
                  </a:ext>
                </a:extLst>
              </p:cNvPr>
              <p:cNvSpPr>
                <a:spLocks noChangeAspect="1"/>
              </p:cNvSpPr>
              <p:nvPr/>
            </p:nvSpPr>
            <p:spPr>
              <a:xfrm>
                <a:off x="6578311" y="3906469"/>
                <a:ext cx="325388" cy="324000"/>
              </a:xfrm>
              <a:prstGeom prst="ellipse">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1800"/>
                  </a:lnSpc>
                  <a:spcAft>
                    <a:spcPts val="0"/>
                  </a:spcAft>
                </a:pPr>
                <a:r>
                  <a:rPr lang="ja-JP" altLang="en-US" sz="1600" b="1" kern="100" dirty="0">
                    <a:solidFill>
                      <a:srgbClr val="FFFFFF"/>
                    </a:solidFill>
                    <a:effectLst/>
                    <a:ea typeface="游ゴシック" panose="020B0400000000000000" pitchFamily="50" charset="-128"/>
                    <a:cs typeface="Times New Roman" panose="02020603050405020304" pitchFamily="18" charset="0"/>
                  </a:rPr>
                  <a:t>５</a:t>
                </a:r>
                <a:endParaRPr lang="ja-JP" sz="2400" kern="100" dirty="0">
                  <a:effectLst/>
                  <a:ea typeface="ＭＳ 明朝" panose="02020609040205080304" pitchFamily="17" charset="-128"/>
                  <a:cs typeface="Times New Roman" panose="02020603050405020304" pitchFamily="18" charset="0"/>
                </a:endParaRPr>
              </a:p>
            </p:txBody>
          </p:sp>
        </p:grpSp>
      </p:grpSp>
      <p:sp>
        <p:nvSpPr>
          <p:cNvPr id="27" name="テキスト ボックス 26">
            <a:extLst>
              <a:ext uri="{FF2B5EF4-FFF2-40B4-BE49-F238E27FC236}">
                <a16:creationId xmlns:a16="http://schemas.microsoft.com/office/drawing/2014/main" id="{326F62DB-7F29-4095-A29B-CA4235B1B198}"/>
              </a:ext>
            </a:extLst>
          </p:cNvPr>
          <p:cNvSpPr txBox="1"/>
          <p:nvPr/>
        </p:nvSpPr>
        <p:spPr>
          <a:xfrm>
            <a:off x="-52495" y="6447763"/>
            <a:ext cx="8820000" cy="360000"/>
          </a:xfrm>
          <a:prstGeom prst="rect">
            <a:avLst/>
          </a:prstGeom>
          <a:noFill/>
        </p:spPr>
        <p:txBody>
          <a:bodyPr wrap="square" rtlCol="0" anchor="ctr" anchorCtr="0">
            <a:noAutofit/>
          </a:bodyPr>
          <a:lstStyle/>
          <a:p>
            <a:pPr algn="r"/>
            <a:r>
              <a:rPr lang="ja-JP" altLang="en-US" sz="1400" dirty="0">
                <a:latin typeface="ＭＳ ゴシック" panose="020B0609070205080204" pitchFamily="49" charset="-128"/>
                <a:ea typeface="ＭＳ ゴシック" panose="020B0609070205080204" pitchFamily="49" charset="-128"/>
              </a:rPr>
              <a:t>「令和２年度</a:t>
            </a:r>
            <a:r>
              <a:rPr kumimoji="1" lang="ja-JP" altLang="en-US" sz="1400" dirty="0">
                <a:latin typeface="ＭＳ ゴシック" panose="020B0609070205080204" pitchFamily="49" charset="-128"/>
                <a:ea typeface="ＭＳ ゴシック" panose="020B0609070205080204" pitchFamily="49" charset="-128"/>
              </a:rPr>
              <a:t>小学校教育課程編成の手引」（北海道教育委員会）</a:t>
            </a:r>
          </a:p>
        </p:txBody>
      </p:sp>
      <p:sp>
        <p:nvSpPr>
          <p:cNvPr id="29" name="角丸四角形 28"/>
          <p:cNvSpPr/>
          <p:nvPr/>
        </p:nvSpPr>
        <p:spPr>
          <a:xfrm>
            <a:off x="1161820" y="1331184"/>
            <a:ext cx="6820361" cy="787435"/>
          </a:xfrm>
          <a:prstGeom prst="roundRect">
            <a:avLst/>
          </a:prstGeom>
          <a:solidFill>
            <a:schemeClr val="accent1"/>
          </a:solidFill>
          <a:ln>
            <a:solidFill>
              <a:srgbClr val="002060"/>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0" bIns="45720" numCol="1" spcCol="0" rtlCol="0" fromWordArt="0" anchor="ctr" anchorCtr="0" forceAA="0" compatLnSpc="1">
            <a:prstTxWarp prst="textNoShape">
              <a:avLst/>
            </a:prstTxWarp>
            <a:noAutofit/>
          </a:bodyPr>
          <a:lstStyle/>
          <a:p>
            <a:pPr marR="0" lvl="0" algn="l" defTabSz="914344" rtl="0" eaLnBrk="1" fontAlgn="auto" latinLnBrk="0" hangingPunct="1">
              <a:spcBef>
                <a:spcPts val="0"/>
              </a:spcBef>
              <a:spcAft>
                <a:spcPts val="0"/>
              </a:spcAft>
              <a:buClrTx/>
              <a:buSzTx/>
              <a:buFontTx/>
              <a:buNone/>
              <a:tabLst/>
              <a:defRPr/>
            </a:pPr>
            <a:r>
              <a:rPr kumimoji="1" lang="ja-JP" altLang="en-US" sz="2000" i="0" u="none" strike="noStrike" kern="100" cap="none" spc="0" normalizeH="0" baseline="0" noProof="0" dirty="0">
                <a:ln>
                  <a:noFill/>
                </a:ln>
                <a:solidFill>
                  <a:srgbClr val="FFFFFF"/>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　本時のねらいに正対した学習活動を位置付け、評価規準との関連を図る。</a:t>
            </a:r>
            <a:endParaRPr kumimoji="1" lang="ja-JP" altLang="en-US" sz="2000" i="0" u="none" strike="noStrike" kern="1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17" name="テキスト ボックス 16">
            <a:extLst>
              <a:ext uri="{FF2B5EF4-FFF2-40B4-BE49-F238E27FC236}">
                <a16:creationId xmlns:a16="http://schemas.microsoft.com/office/drawing/2014/main" id="{6A81BBCD-B269-4F79-11B7-AF2295EA6136}"/>
              </a:ext>
            </a:extLst>
          </p:cNvPr>
          <p:cNvSpPr txBox="1"/>
          <p:nvPr/>
        </p:nvSpPr>
        <p:spPr>
          <a:xfrm>
            <a:off x="180000" y="179999"/>
            <a:ext cx="8720537" cy="1144267"/>
          </a:xfrm>
          <a:prstGeom prst="rect">
            <a:avLst/>
          </a:prstGeom>
          <a:noFill/>
        </p:spPr>
        <p:txBody>
          <a:bodyPr wrap="square" anchor="t">
            <a:noAutofit/>
          </a:bodyPr>
          <a:lstStyle/>
          <a:p>
            <a:pPr marL="468000" indent="-457200" algn="just"/>
            <a:r>
              <a:rPr lang="ja-JP" altLang="en-US" sz="3200" dirty="0">
                <a:latin typeface="HGｺﾞｼｯｸE" panose="020B0909000000000000" pitchFamily="49" charset="-128"/>
                <a:ea typeface="HGｺﾞｼｯｸE" panose="020B0909000000000000" pitchFamily="49" charset="-128"/>
              </a:rPr>
              <a:t>２　目標を達成</a:t>
            </a:r>
            <a:r>
              <a:rPr lang="ja-JP" altLang="en-US" sz="3200" dirty="0" smtClean="0">
                <a:latin typeface="HGｺﾞｼｯｸE" panose="020B0909000000000000" pitchFamily="49" charset="-128"/>
                <a:ea typeface="HGｺﾞｼｯｸE" panose="020B0909000000000000" pitchFamily="49" charset="-128"/>
              </a:rPr>
              <a:t>した子供の</a:t>
            </a:r>
            <a:r>
              <a:rPr lang="ja-JP" altLang="en-US" sz="3200" dirty="0">
                <a:latin typeface="HGｺﾞｼｯｸE" panose="020B0909000000000000" pitchFamily="49" charset="-128"/>
                <a:ea typeface="HGｺﾞｼｯｸE" panose="020B0909000000000000" pitchFamily="49" charset="-128"/>
              </a:rPr>
              <a:t>姿を具体的に想定する　</a:t>
            </a:r>
          </a:p>
          <a:p>
            <a:endParaRPr lang="ja-JP" altLang="en-US" sz="3600" dirty="0">
              <a:latin typeface="HGｺﾞｼｯｸE" panose="020B0909000000000000" pitchFamily="49" charset="-128"/>
              <a:ea typeface="HGｺﾞｼｯｸE" panose="020B0909000000000000" pitchFamily="49" charset="-128"/>
            </a:endParaRPr>
          </a:p>
        </p:txBody>
      </p:sp>
      <p:sp>
        <p:nvSpPr>
          <p:cNvPr id="28" name="スライド番号プレースホルダー 1"/>
          <p:cNvSpPr txBox="1">
            <a:spLocks/>
          </p:cNvSpPr>
          <p:nvPr/>
        </p:nvSpPr>
        <p:spPr>
          <a:xfrm>
            <a:off x="6964691" y="6375758"/>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ＭＳ ゴシック" panose="020B0609070205080204" pitchFamily="49" charset="-128"/>
                <a:ea typeface="ＭＳ ゴシック" panose="020B0609070205080204" pitchFamily="49" charset="-128"/>
              </a:rPr>
              <a:t>３</a:t>
            </a:r>
            <a:endParaRPr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091525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6">
            <a:extLst>
              <a:ext uri="{FF2B5EF4-FFF2-40B4-BE49-F238E27FC236}">
                <a16:creationId xmlns:a16="http://schemas.microsoft.com/office/drawing/2014/main" id="{C9D0B424-64C9-485A-AF56-8476B5193A0B}"/>
              </a:ext>
            </a:extLst>
          </p:cNvPr>
          <p:cNvGraphicFramePr>
            <a:graphicFrameLocks noGrp="1"/>
          </p:cNvGraphicFramePr>
          <p:nvPr>
            <p:extLst>
              <p:ext uri="{D42A27DB-BD31-4B8C-83A1-F6EECF244321}">
                <p14:modId xmlns:p14="http://schemas.microsoft.com/office/powerpoint/2010/main" val="1513097759"/>
              </p:ext>
            </p:extLst>
          </p:nvPr>
        </p:nvGraphicFramePr>
        <p:xfrm>
          <a:off x="322133" y="813535"/>
          <a:ext cx="8526302" cy="2208284"/>
        </p:xfrm>
        <a:graphic>
          <a:graphicData uri="http://schemas.openxmlformats.org/drawingml/2006/table">
            <a:tbl>
              <a:tblPr firstRow="1" bandRow="1">
                <a:tableStyleId>{5C22544A-7EE6-4342-B048-85BDC9FD1C3A}</a:tableStyleId>
              </a:tblPr>
              <a:tblGrid>
                <a:gridCol w="2085834">
                  <a:extLst>
                    <a:ext uri="{9D8B030D-6E8A-4147-A177-3AD203B41FA5}">
                      <a16:colId xmlns:a16="http://schemas.microsoft.com/office/drawing/2014/main" val="942393576"/>
                    </a:ext>
                  </a:extLst>
                </a:gridCol>
                <a:gridCol w="3220234">
                  <a:extLst>
                    <a:ext uri="{9D8B030D-6E8A-4147-A177-3AD203B41FA5}">
                      <a16:colId xmlns:a16="http://schemas.microsoft.com/office/drawing/2014/main" val="2725692511"/>
                    </a:ext>
                  </a:extLst>
                </a:gridCol>
                <a:gridCol w="3220234">
                  <a:extLst>
                    <a:ext uri="{9D8B030D-6E8A-4147-A177-3AD203B41FA5}">
                      <a16:colId xmlns:a16="http://schemas.microsoft.com/office/drawing/2014/main" val="3198491493"/>
                    </a:ext>
                  </a:extLst>
                </a:gridCol>
              </a:tblGrid>
              <a:tr h="367873">
                <a:tc gridSpan="3">
                  <a:txBody>
                    <a:bodyPr/>
                    <a:lstStyle/>
                    <a:p>
                      <a:pPr algn="ctr"/>
                      <a:r>
                        <a:rPr kumimoji="1" lang="ja-JP" altLang="en-US" sz="1800" b="1" dirty="0">
                          <a:solidFill>
                            <a:schemeClr val="tx1"/>
                          </a:solidFill>
                          <a:latin typeface="ＭＳ ゴシック" panose="020B0609070205080204" pitchFamily="49" charset="-128"/>
                          <a:ea typeface="ＭＳ ゴシック" panose="020B0609070205080204" pitchFamily="49" charset="-128"/>
                        </a:rPr>
                        <a:t>単元の目標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2347256092"/>
                  </a:ext>
                </a:extLst>
              </a:tr>
              <a:tr h="377371">
                <a:tc>
                  <a:txBody>
                    <a:bodyPr/>
                    <a:lstStyle/>
                    <a:p>
                      <a:pPr marL="216000" indent="-457200" algn="ctr"/>
                      <a:r>
                        <a:rPr kumimoji="1" lang="ja-JP" altLang="en-US" sz="1800" b="1" dirty="0">
                          <a:solidFill>
                            <a:schemeClr val="tx1"/>
                          </a:solidFill>
                          <a:latin typeface="ＭＳ ゴシック" panose="020B0609070205080204" pitchFamily="49" charset="-128"/>
                          <a:ea typeface="ＭＳ ゴシック" panose="020B0609070205080204" pitchFamily="49" charset="-128"/>
                        </a:rPr>
                        <a:t>知識及び技能</a:t>
                      </a:r>
                      <a:endParaRPr kumimoji="1" lang="en-US" altLang="ja-JP" sz="1800" b="1"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16000" indent="-457200" algn="ctr"/>
                      <a:r>
                        <a:rPr kumimoji="1" lang="ja-JP" altLang="en-US" sz="1800" b="1" dirty="0">
                          <a:solidFill>
                            <a:schemeClr val="tx1"/>
                          </a:solidFill>
                          <a:latin typeface="ＭＳ ゴシック" panose="020B0609070205080204" pitchFamily="49" charset="-128"/>
                          <a:ea typeface="ＭＳ ゴシック" panose="020B0609070205080204" pitchFamily="49" charset="-128"/>
                        </a:rPr>
                        <a:t>思考力・判断力・表現力等</a:t>
                      </a:r>
                      <a:endParaRPr kumimoji="1" lang="en-US" altLang="ja-JP" sz="1800" b="1"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16000" indent="-457200" algn="ctr"/>
                      <a:r>
                        <a:rPr kumimoji="1" lang="ja-JP" altLang="en-US" sz="1800" b="1" dirty="0">
                          <a:solidFill>
                            <a:schemeClr val="tx1"/>
                          </a:solidFill>
                          <a:latin typeface="ＭＳ ゴシック" panose="020B0609070205080204" pitchFamily="49" charset="-128"/>
                          <a:ea typeface="ＭＳ ゴシック" panose="020B0609070205080204" pitchFamily="49" charset="-128"/>
                        </a:rPr>
                        <a:t>学びに向かう力・人間性等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27915917"/>
                  </a:ext>
                </a:extLst>
              </a:tr>
              <a:tr h="1294204">
                <a:tc>
                  <a:txBody>
                    <a:bodyPr/>
                    <a:lstStyle/>
                    <a:p>
                      <a:pPr marL="216000" indent="-457200" algn="just"/>
                      <a:r>
                        <a:rPr kumimoji="1" lang="ja-JP" altLang="en-US" sz="1800" dirty="0">
                          <a:solidFill>
                            <a:schemeClr val="tx1"/>
                          </a:solidFill>
                          <a:latin typeface="HG丸ｺﾞｼｯｸM-PRO" panose="020F0600000000000000" pitchFamily="50" charset="-128"/>
                          <a:ea typeface="HG丸ｺﾞｼｯｸM-PRO" panose="020F0600000000000000" pitchFamily="50" charset="-128"/>
                        </a:rPr>
                        <a:t>・ダンスの行い方が分かり、ステップや振り付けを身に付ける。</a:t>
                      </a:r>
                      <a:endParaRPr kumimoji="1" lang="en-US" altLang="ja-JP" sz="1800" dirty="0">
                        <a:solidFill>
                          <a:schemeClr val="tx1"/>
                        </a:solidFill>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16000" indent="-457200" algn="just"/>
                      <a:r>
                        <a:rPr kumimoji="1" lang="ja-JP" altLang="en-US" sz="1800" dirty="0">
                          <a:solidFill>
                            <a:schemeClr val="tx1"/>
                          </a:solidFill>
                          <a:latin typeface="HG丸ｺﾞｼｯｸM-PRO" panose="020F0600000000000000" pitchFamily="50" charset="-128"/>
                          <a:ea typeface="HG丸ｺﾞｼｯｸM-PRO" panose="020F0600000000000000" pitchFamily="50" charset="-128"/>
                        </a:rPr>
                        <a:t>・</a:t>
                      </a:r>
                      <a:r>
                        <a:rPr kumimoji="1" lang="ja-JP" altLang="en-US" sz="1800" spc="70" baseline="0" dirty="0">
                          <a:solidFill>
                            <a:schemeClr val="tx1"/>
                          </a:solidFill>
                          <a:latin typeface="HG丸ｺﾞｼｯｸM-PRO" panose="020F0600000000000000" pitchFamily="50" charset="-128"/>
                          <a:ea typeface="HG丸ｺﾞｼｯｸM-PRO" panose="020F0600000000000000" pitchFamily="50" charset="-128"/>
                        </a:rPr>
                        <a:t>ステップや振り付けの得意・不得意に気付き、ダンスの内容を考えたり工夫したりしたことを友達に伝える。</a:t>
                      </a:r>
                      <a:endParaRPr kumimoji="1" lang="en-US" altLang="ja-JP" sz="1800" spc="70" baseline="0" dirty="0">
                        <a:solidFill>
                          <a:schemeClr val="tx1"/>
                        </a:solidFill>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16000" indent="-457200" algn="just"/>
                      <a:r>
                        <a:rPr kumimoji="1" lang="ja-JP" altLang="en-US" sz="1800" dirty="0">
                          <a:solidFill>
                            <a:schemeClr val="tx1"/>
                          </a:solidFill>
                          <a:latin typeface="HG丸ｺﾞｼｯｸM-PRO" panose="020F0600000000000000" pitchFamily="50" charset="-128"/>
                          <a:ea typeface="HG丸ｺﾞｼｯｸM-PRO" panose="020F0600000000000000" pitchFamily="50" charset="-128"/>
                        </a:rPr>
                        <a:t>・ダンスに進んで取り組み、友達の発表後に、次のダンスにつながる感想を伝える。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6998816"/>
                  </a:ext>
                </a:extLst>
              </a:tr>
            </a:tbl>
          </a:graphicData>
        </a:graphic>
      </p:graphicFrame>
      <p:graphicFrame>
        <p:nvGraphicFramePr>
          <p:cNvPr id="15" name="表 6">
            <a:extLst>
              <a:ext uri="{FF2B5EF4-FFF2-40B4-BE49-F238E27FC236}">
                <a16:creationId xmlns:a16="http://schemas.microsoft.com/office/drawing/2014/main" id="{C9D0B424-64C9-485A-AF56-8476B5193A0B}"/>
              </a:ext>
            </a:extLst>
          </p:cNvPr>
          <p:cNvGraphicFramePr>
            <a:graphicFrameLocks noGrp="1"/>
          </p:cNvGraphicFramePr>
          <p:nvPr>
            <p:extLst>
              <p:ext uri="{D42A27DB-BD31-4B8C-83A1-F6EECF244321}">
                <p14:modId xmlns:p14="http://schemas.microsoft.com/office/powerpoint/2010/main" val="622439647"/>
              </p:ext>
            </p:extLst>
          </p:nvPr>
        </p:nvGraphicFramePr>
        <p:xfrm>
          <a:off x="308848" y="3382453"/>
          <a:ext cx="8526301" cy="2506366"/>
        </p:xfrm>
        <a:graphic>
          <a:graphicData uri="http://schemas.openxmlformats.org/drawingml/2006/table">
            <a:tbl>
              <a:tblPr firstRow="1" bandRow="1">
                <a:tableStyleId>{5C22544A-7EE6-4342-B048-85BDC9FD1C3A}</a:tableStyleId>
              </a:tblPr>
              <a:tblGrid>
                <a:gridCol w="2070842">
                  <a:extLst>
                    <a:ext uri="{9D8B030D-6E8A-4147-A177-3AD203B41FA5}">
                      <a16:colId xmlns:a16="http://schemas.microsoft.com/office/drawing/2014/main" val="942393576"/>
                    </a:ext>
                  </a:extLst>
                </a:gridCol>
                <a:gridCol w="3197089">
                  <a:extLst>
                    <a:ext uri="{9D8B030D-6E8A-4147-A177-3AD203B41FA5}">
                      <a16:colId xmlns:a16="http://schemas.microsoft.com/office/drawing/2014/main" val="2725692511"/>
                    </a:ext>
                  </a:extLst>
                </a:gridCol>
                <a:gridCol w="3258370">
                  <a:extLst>
                    <a:ext uri="{9D8B030D-6E8A-4147-A177-3AD203B41FA5}">
                      <a16:colId xmlns:a16="http://schemas.microsoft.com/office/drawing/2014/main" val="3198491493"/>
                    </a:ext>
                  </a:extLst>
                </a:gridCol>
              </a:tblGrid>
              <a:tr h="371728">
                <a:tc gridSpan="3">
                  <a:txBody>
                    <a:bodyPr/>
                    <a:lstStyle/>
                    <a:p>
                      <a:pPr algn="ctr"/>
                      <a:r>
                        <a:rPr kumimoji="1" lang="ja-JP" altLang="en-US" b="1" dirty="0">
                          <a:solidFill>
                            <a:schemeClr val="tx1"/>
                          </a:solidFill>
                          <a:latin typeface="ＭＳ ゴシック" panose="020B0609070205080204" pitchFamily="49" charset="-128"/>
                          <a:ea typeface="ＭＳ ゴシック" panose="020B0609070205080204" pitchFamily="49" charset="-128"/>
                        </a:rPr>
                        <a:t>単元の評価規準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2347256092"/>
                  </a:ext>
                </a:extLst>
              </a:tr>
              <a:tr h="368930">
                <a:tc>
                  <a:txBody>
                    <a:bodyPr/>
                    <a:lstStyle/>
                    <a:p>
                      <a:pPr marL="216000" indent="-457200" algn="ctr"/>
                      <a:r>
                        <a:rPr kumimoji="1" lang="ja-JP" altLang="en-US" b="1" dirty="0">
                          <a:solidFill>
                            <a:schemeClr val="tx1"/>
                          </a:solidFill>
                          <a:latin typeface="ＭＳ ゴシック" panose="020B0609070205080204" pitchFamily="49" charset="-128"/>
                          <a:ea typeface="ＭＳ ゴシック" panose="020B0609070205080204" pitchFamily="49" charset="-128"/>
                        </a:rPr>
                        <a:t>知識・技能</a:t>
                      </a:r>
                      <a:endParaRPr kumimoji="1" lang="en-US" altLang="ja-JP" b="1"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16000" indent="-457200" algn="ctr"/>
                      <a:r>
                        <a:rPr kumimoji="1" lang="ja-JP" altLang="en-US" b="1" dirty="0">
                          <a:solidFill>
                            <a:schemeClr val="tx1"/>
                          </a:solidFill>
                          <a:latin typeface="ＭＳ ゴシック" panose="020B0609070205080204" pitchFamily="49" charset="-128"/>
                          <a:ea typeface="ＭＳ ゴシック" panose="020B0609070205080204" pitchFamily="49" charset="-128"/>
                        </a:rPr>
                        <a:t>思考・判断・表現</a:t>
                      </a:r>
                      <a:endParaRPr kumimoji="1" lang="en-US" altLang="ja-JP" b="1"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16000" indent="-457200" algn="ctr"/>
                      <a:r>
                        <a:rPr kumimoji="1" lang="ja-JP" altLang="en-US" b="1" dirty="0">
                          <a:solidFill>
                            <a:schemeClr val="tx1"/>
                          </a:solidFill>
                          <a:latin typeface="ＭＳ ゴシック" panose="020B0609070205080204" pitchFamily="49" charset="-128"/>
                          <a:ea typeface="ＭＳ ゴシック" panose="020B0609070205080204" pitchFamily="49" charset="-128"/>
                        </a:rPr>
                        <a:t>主体的に学習に取り組む態度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64480680"/>
                  </a:ext>
                </a:extLst>
              </a:tr>
              <a:tr h="1765708">
                <a:tc>
                  <a:txBody>
                    <a:bodyPr/>
                    <a:lstStyle/>
                    <a:p>
                      <a:pPr marL="216000" indent="-457200" algn="just"/>
                      <a:r>
                        <a:rPr kumimoji="1" lang="ja-JP" altLang="en-US" dirty="0">
                          <a:solidFill>
                            <a:schemeClr val="tx1"/>
                          </a:solidFill>
                          <a:latin typeface="HG丸ｺﾞｼｯｸM-PRO" panose="020F0600000000000000" pitchFamily="50" charset="-128"/>
                          <a:ea typeface="HG丸ｺﾞｼｯｸM-PRO" panose="020F0600000000000000" pitchFamily="50" charset="-128"/>
                        </a:rPr>
                        <a:t>・ダンスの行い方が分かっている。</a:t>
                      </a:r>
                      <a:endParaRPr kumimoji="1" lang="en-US" altLang="ja-JP" dirty="0">
                        <a:solidFill>
                          <a:schemeClr val="tx1"/>
                        </a:solidFill>
                        <a:latin typeface="HG丸ｺﾞｼｯｸM-PRO" panose="020F0600000000000000" pitchFamily="50" charset="-128"/>
                        <a:ea typeface="HG丸ｺﾞｼｯｸM-PRO" panose="020F0600000000000000" pitchFamily="50" charset="-128"/>
                      </a:endParaRPr>
                    </a:p>
                    <a:p>
                      <a:pPr marL="216000" indent="-457200" algn="just"/>
                      <a:r>
                        <a:rPr kumimoji="1" lang="ja-JP" altLang="en-US" dirty="0">
                          <a:solidFill>
                            <a:schemeClr val="tx1"/>
                          </a:solidFill>
                          <a:latin typeface="HG丸ｺﾞｼｯｸM-PRO" panose="020F0600000000000000" pitchFamily="50" charset="-128"/>
                          <a:ea typeface="HG丸ｺﾞｼｯｸM-PRO" panose="020F0600000000000000" pitchFamily="50" charset="-128"/>
                        </a:rPr>
                        <a:t>・ステップや振り付けを身に付けている。</a:t>
                      </a:r>
                      <a:endParaRPr kumimoji="1" lang="en-US" altLang="ja-JP" dirty="0">
                        <a:solidFill>
                          <a:schemeClr val="tx1"/>
                        </a:solidFill>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16000" indent="-457200" algn="just"/>
                      <a:r>
                        <a:rPr kumimoji="1" lang="ja-JP" altLang="en-US" dirty="0">
                          <a:solidFill>
                            <a:schemeClr val="tx1"/>
                          </a:solidFill>
                          <a:latin typeface="HG丸ｺﾞｼｯｸM-PRO" panose="020F0600000000000000" pitchFamily="50" charset="-128"/>
                          <a:ea typeface="HG丸ｺﾞｼｯｸM-PRO" panose="020F0600000000000000" pitchFamily="50" charset="-128"/>
                        </a:rPr>
                        <a:t>・ステップや振り付けの得意・不得意に気付き、ダンスの内容を考えたり工夫したりしている。</a:t>
                      </a:r>
                      <a:endParaRPr kumimoji="1" lang="en-US" altLang="ja-JP" dirty="0">
                        <a:solidFill>
                          <a:schemeClr val="tx1"/>
                        </a:solidFill>
                        <a:latin typeface="HG丸ｺﾞｼｯｸM-PRO" panose="020F0600000000000000" pitchFamily="50" charset="-128"/>
                        <a:ea typeface="HG丸ｺﾞｼｯｸM-PRO" panose="020F0600000000000000" pitchFamily="50" charset="-128"/>
                      </a:endParaRPr>
                    </a:p>
                    <a:p>
                      <a:pPr marL="216000" indent="-457200" algn="just"/>
                      <a:r>
                        <a:rPr kumimoji="1" lang="ja-JP" altLang="en-US" dirty="0">
                          <a:solidFill>
                            <a:schemeClr val="tx1"/>
                          </a:solidFill>
                          <a:latin typeface="HG丸ｺﾞｼｯｸM-PRO" panose="020F0600000000000000" pitchFamily="50" charset="-128"/>
                          <a:ea typeface="HG丸ｺﾞｼｯｸM-PRO" panose="020F0600000000000000" pitchFamily="50" charset="-128"/>
                        </a:rPr>
                        <a:t>・考えたり、工夫したりしたことを友達に伝えている。</a:t>
                      </a:r>
                      <a:endParaRPr kumimoji="1" lang="en-US" altLang="ja-JP" dirty="0">
                        <a:solidFill>
                          <a:schemeClr val="tx1"/>
                        </a:solidFill>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16000" indent="-457200" algn="just"/>
                      <a:r>
                        <a:rPr kumimoji="1" lang="ja-JP" altLang="en-US" dirty="0">
                          <a:solidFill>
                            <a:schemeClr val="tx1"/>
                          </a:solidFill>
                          <a:latin typeface="HG丸ｺﾞｼｯｸM-PRO" panose="020F0600000000000000" pitchFamily="50" charset="-128"/>
                          <a:ea typeface="HG丸ｺﾞｼｯｸM-PRO" panose="020F0600000000000000" pitchFamily="50" charset="-128"/>
                        </a:rPr>
                        <a:t>・ダンスに進んで取り組み、友達の発表後に、次のダンスにつながる感想を伝えようとしている。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6998816"/>
                  </a:ext>
                </a:extLst>
              </a:tr>
            </a:tbl>
          </a:graphicData>
        </a:graphic>
      </p:graphicFrame>
      <p:sp>
        <p:nvSpPr>
          <p:cNvPr id="16" name="二等辺三角形 15">
            <a:extLst>
              <a:ext uri="{FF2B5EF4-FFF2-40B4-BE49-F238E27FC236}">
                <a16:creationId xmlns:a16="http://schemas.microsoft.com/office/drawing/2014/main" id="{5C38FBB2-5617-4DA1-9921-EE1338AAD373}"/>
              </a:ext>
            </a:extLst>
          </p:cNvPr>
          <p:cNvSpPr/>
          <p:nvPr/>
        </p:nvSpPr>
        <p:spPr>
          <a:xfrm flipV="1">
            <a:off x="3833998" y="3113530"/>
            <a:ext cx="1476000" cy="144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745717" y="6059379"/>
            <a:ext cx="8459254" cy="461665"/>
          </a:xfrm>
          <a:prstGeom prst="rect">
            <a:avLst/>
          </a:prstGeom>
          <a:noFill/>
        </p:spPr>
        <p:txBody>
          <a:bodyPr wrap="square" rtlCol="0">
            <a:spAutoFit/>
          </a:bodyPr>
          <a:lstStyle/>
          <a:p>
            <a:pPr marL="269875" marR="0" lvl="0" indent="-269875" algn="just" defTabSz="914344" rtl="0" eaLnBrk="1" fontAlgn="auto" latinLnBrk="0" hangingPunct="1">
              <a:lnSpc>
                <a:spcPct val="100000"/>
              </a:lnSpc>
              <a:spcBef>
                <a:spcPts val="0"/>
              </a:spcBef>
              <a:spcAft>
                <a:spcPts val="0"/>
              </a:spcAft>
              <a:buClrTx/>
              <a:buSzTx/>
              <a:buFontTx/>
              <a:buNone/>
              <a:tabLst/>
              <a:defRPr/>
            </a:pPr>
            <a:r>
              <a:rPr kumimoji="1" lang="ja-JP" altLang="en-US" sz="2400" i="0" u="none" strike="noStrike" kern="1200" cap="none" spc="-80"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rPr>
              <a:t>単元を</a:t>
            </a:r>
            <a:r>
              <a:rPr kumimoji="1" lang="ja-JP" altLang="en-US" sz="2400" i="0" u="none" strike="noStrike" kern="1200" cap="none" spc="-80" normalizeH="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終えた時に</a:t>
            </a:r>
            <a:r>
              <a:rPr kumimoji="1" lang="ja-JP" altLang="en-US" sz="2400" i="0" u="none" strike="noStrike" kern="1200" cap="none" spc="-80"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rPr>
              <a:t>、生徒は</a:t>
            </a:r>
            <a:r>
              <a:rPr kumimoji="1" lang="ja-JP" altLang="en-US" sz="2400" i="0" u="sng" strike="noStrike" kern="1200" cap="none" spc="-80" normalizeH="0" noProof="0" dirty="0">
                <a:ln>
                  <a:noFill/>
                </a:ln>
                <a:solidFill>
                  <a:srgbClr val="FF0000"/>
                </a:solidFill>
                <a:effectLst/>
                <a:uLnTx/>
                <a:uFillTx/>
                <a:latin typeface="ＭＳ ゴシック" panose="020B0609070205080204" pitchFamily="49" charset="-128"/>
                <a:ea typeface="ＭＳ ゴシック" panose="020B0609070205080204" pitchFamily="49" charset="-128"/>
              </a:rPr>
              <a:t>どのような力を身に付けたか</a:t>
            </a:r>
            <a:r>
              <a:rPr kumimoji="1" lang="ja-JP" altLang="en-US" sz="2400" i="0" u="none" strike="noStrike" kern="1200" cap="none" spc="-80"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rPr>
              <a:t>？</a:t>
            </a:r>
          </a:p>
        </p:txBody>
      </p:sp>
      <p:sp>
        <p:nvSpPr>
          <p:cNvPr id="18" name="右矢印 17"/>
          <p:cNvSpPr/>
          <p:nvPr/>
        </p:nvSpPr>
        <p:spPr>
          <a:xfrm>
            <a:off x="260808" y="6007064"/>
            <a:ext cx="484909" cy="6002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0" y="4604"/>
            <a:ext cx="9143999" cy="576000"/>
          </a:xfrm>
          <a:prstGeom prst="rect">
            <a:avLst/>
          </a:prstGeom>
          <a:solidFill>
            <a:schemeClr val="bg1">
              <a:lumMod val="85000"/>
            </a:schemeClr>
          </a:solidFill>
          <a:ln>
            <a:noFill/>
          </a:ln>
        </p:spPr>
        <p:txBody>
          <a:bodyPr wrap="square" rtlCol="0" anchor="ctr">
            <a:noAutofit/>
          </a:bodyPr>
          <a:lstStyle/>
          <a:p>
            <a:pPr algn="ctr"/>
            <a:r>
              <a:rPr lang="ja-JP" altLang="en-US" sz="2400" dirty="0">
                <a:latin typeface="ＭＳ ゴシック" panose="020B0609070205080204" pitchFamily="49" charset="-128"/>
                <a:ea typeface="ＭＳ ゴシック" panose="020B0609070205080204" pitchFamily="49" charset="-128"/>
              </a:rPr>
              <a:t>中学部 保健体育科「ダンス」の例　</a:t>
            </a:r>
            <a:r>
              <a:rPr lang="ja-JP" altLang="en-US" dirty="0">
                <a:latin typeface="HGｺﾞｼｯｸE" panose="020B0909000000000000" pitchFamily="49" charset="-128"/>
                <a:ea typeface="HGｺﾞｼｯｸE" panose="020B0909000000000000" pitchFamily="49" charset="-128"/>
              </a:rPr>
              <a:t>～単元の目標と評価規準～</a:t>
            </a:r>
            <a:endParaRPr lang="ja-JP" altLang="en-US" sz="2800" dirty="0">
              <a:latin typeface="HGｺﾞｼｯｸE" panose="020B0909000000000000" pitchFamily="49" charset="-128"/>
              <a:ea typeface="HGｺﾞｼｯｸE" panose="020B0909000000000000" pitchFamily="49" charset="-128"/>
            </a:endParaRPr>
          </a:p>
        </p:txBody>
      </p:sp>
      <p:sp>
        <p:nvSpPr>
          <p:cNvPr id="9" name="スライド番号プレースホルダー 1"/>
          <p:cNvSpPr txBox="1">
            <a:spLocks/>
          </p:cNvSpPr>
          <p:nvPr/>
        </p:nvSpPr>
        <p:spPr>
          <a:xfrm>
            <a:off x="6964691" y="6375758"/>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ＭＳ ゴシック" panose="020B0609070205080204" pitchFamily="49" charset="-128"/>
                <a:ea typeface="ＭＳ ゴシック" panose="020B0609070205080204" pitchFamily="49" charset="-128"/>
              </a:rPr>
              <a:t>４</a:t>
            </a:r>
            <a:endParaRPr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318594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502710454"/>
              </p:ext>
            </p:extLst>
          </p:nvPr>
        </p:nvGraphicFramePr>
        <p:xfrm>
          <a:off x="349625" y="864690"/>
          <a:ext cx="8413375" cy="5553592"/>
        </p:xfrm>
        <a:graphic>
          <a:graphicData uri="http://schemas.openxmlformats.org/drawingml/2006/table">
            <a:tbl>
              <a:tblPr firstRow="1" bandRow="1">
                <a:tableStyleId>{5940675A-B579-460E-94D1-54222C63F5DA}</a:tableStyleId>
              </a:tblPr>
              <a:tblGrid>
                <a:gridCol w="561027">
                  <a:extLst>
                    <a:ext uri="{9D8B030D-6E8A-4147-A177-3AD203B41FA5}">
                      <a16:colId xmlns:a16="http://schemas.microsoft.com/office/drawing/2014/main" val="2945190164"/>
                    </a:ext>
                  </a:extLst>
                </a:gridCol>
                <a:gridCol w="2175448">
                  <a:extLst>
                    <a:ext uri="{9D8B030D-6E8A-4147-A177-3AD203B41FA5}">
                      <a16:colId xmlns:a16="http://schemas.microsoft.com/office/drawing/2014/main" val="4234144449"/>
                    </a:ext>
                  </a:extLst>
                </a:gridCol>
                <a:gridCol w="3949700">
                  <a:extLst>
                    <a:ext uri="{9D8B030D-6E8A-4147-A177-3AD203B41FA5}">
                      <a16:colId xmlns:a16="http://schemas.microsoft.com/office/drawing/2014/main" val="3387085520"/>
                    </a:ext>
                  </a:extLst>
                </a:gridCol>
                <a:gridCol w="564774">
                  <a:extLst>
                    <a:ext uri="{9D8B030D-6E8A-4147-A177-3AD203B41FA5}">
                      <a16:colId xmlns:a16="http://schemas.microsoft.com/office/drawing/2014/main" val="1436230577"/>
                    </a:ext>
                  </a:extLst>
                </a:gridCol>
                <a:gridCol w="581213">
                  <a:extLst>
                    <a:ext uri="{9D8B030D-6E8A-4147-A177-3AD203B41FA5}">
                      <a16:colId xmlns:a16="http://schemas.microsoft.com/office/drawing/2014/main" val="472392607"/>
                    </a:ext>
                  </a:extLst>
                </a:gridCol>
                <a:gridCol w="581213">
                  <a:extLst>
                    <a:ext uri="{9D8B030D-6E8A-4147-A177-3AD203B41FA5}">
                      <a16:colId xmlns:a16="http://schemas.microsoft.com/office/drawing/2014/main" val="2358731475"/>
                    </a:ext>
                  </a:extLst>
                </a:gridCol>
              </a:tblGrid>
              <a:tr h="514653">
                <a:tc rowSpan="2">
                  <a:txBody>
                    <a:bodyPr/>
                    <a:lstStyle/>
                    <a:p>
                      <a:pPr algn="ctr"/>
                      <a:r>
                        <a:rPr kumimoji="1" lang="ja-JP" altLang="en-US" sz="1800" b="0" dirty="0">
                          <a:latin typeface="ＭＳ ゴシック" panose="020B0609070205080204" pitchFamily="49" charset="-128"/>
                          <a:ea typeface="ＭＳ ゴシック" panose="020B0609070205080204" pitchFamily="49" charset="-128"/>
                        </a:rPr>
                        <a:t>時</a:t>
                      </a:r>
                      <a:endParaRPr kumimoji="1" lang="en-US" altLang="ja-JP" sz="1800" b="0" dirty="0">
                        <a:latin typeface="ＭＳ ゴシック" panose="020B0609070205080204" pitchFamily="49" charset="-128"/>
                        <a:ea typeface="ＭＳ ゴシック" panose="020B0609070205080204" pitchFamily="49" charset="-128"/>
                      </a:endParaRPr>
                    </a:p>
                  </a:txBody>
                  <a:tcPr marL="0" marR="0" anchor="ctr">
                    <a:solidFill>
                      <a:schemeClr val="accent1">
                        <a:lumMod val="40000"/>
                        <a:lumOff val="60000"/>
                      </a:schemeClr>
                    </a:solidFill>
                  </a:tcPr>
                </a:tc>
                <a:tc rowSpan="2">
                  <a:txBody>
                    <a:bodyPr/>
                    <a:lstStyle/>
                    <a:p>
                      <a:pPr algn="ctr"/>
                      <a:r>
                        <a:rPr kumimoji="1" lang="ja-JP" altLang="en-US" sz="1800" b="0" dirty="0">
                          <a:latin typeface="ＭＳ ゴシック" panose="020B0609070205080204" pitchFamily="49" charset="-128"/>
                          <a:ea typeface="ＭＳ ゴシック" panose="020B0609070205080204" pitchFamily="49" charset="-128"/>
                        </a:rPr>
                        <a:t>主な学習活動</a:t>
                      </a:r>
                    </a:p>
                  </a:txBody>
                  <a:tcPr anchor="ctr">
                    <a:solidFill>
                      <a:schemeClr val="accent1">
                        <a:lumMod val="40000"/>
                        <a:lumOff val="60000"/>
                      </a:schemeClr>
                    </a:solidFill>
                  </a:tcPr>
                </a:tc>
                <a:tc rowSpan="2">
                  <a:txBody>
                    <a:bodyPr/>
                    <a:lstStyle/>
                    <a:p>
                      <a:pPr algn="ctr"/>
                      <a:r>
                        <a:rPr kumimoji="1" lang="ja-JP" altLang="en-US" sz="1800" b="0" dirty="0">
                          <a:latin typeface="ＭＳ ゴシック" panose="020B0609070205080204" pitchFamily="49" charset="-128"/>
                          <a:ea typeface="ＭＳ ゴシック" panose="020B0609070205080204" pitchFamily="49" charset="-128"/>
                        </a:rPr>
                        <a:t>目　標</a:t>
                      </a:r>
                    </a:p>
                  </a:txBody>
                  <a:tcPr anchor="ctr">
                    <a:solidFill>
                      <a:schemeClr val="accent1">
                        <a:lumMod val="40000"/>
                        <a:lumOff val="60000"/>
                      </a:schemeClr>
                    </a:solidFill>
                  </a:tcPr>
                </a:tc>
                <a:tc gridSpan="3">
                  <a:txBody>
                    <a:bodyPr/>
                    <a:lstStyle/>
                    <a:p>
                      <a:pPr algn="ctr"/>
                      <a:r>
                        <a:rPr kumimoji="1" lang="ja-JP" altLang="en-US" sz="1800" b="0" dirty="0">
                          <a:latin typeface="ＭＳ ゴシック" panose="020B0609070205080204" pitchFamily="49" charset="-128"/>
                          <a:ea typeface="ＭＳ ゴシック" panose="020B0609070205080204" pitchFamily="49" charset="-128"/>
                        </a:rPr>
                        <a:t>評価の観点</a:t>
                      </a:r>
                    </a:p>
                  </a:txBody>
                  <a:tcPr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dirty="0"/>
                    </a:p>
                  </a:txBody>
                  <a:tcPr/>
                </a:tc>
                <a:tc hMerge="1">
                  <a:txBody>
                    <a:bodyPr/>
                    <a:lstStyle/>
                    <a:p>
                      <a:endParaRPr kumimoji="1" lang="ja-JP" altLang="en-US"/>
                    </a:p>
                  </a:txBody>
                  <a:tcPr/>
                </a:tc>
                <a:extLst>
                  <a:ext uri="{0D108BD9-81ED-4DB2-BD59-A6C34878D82A}">
                    <a16:rowId xmlns:a16="http://schemas.microsoft.com/office/drawing/2014/main" val="3420306834"/>
                  </a:ext>
                </a:extLst>
              </a:tr>
              <a:tr h="37429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800" b="0" dirty="0">
                          <a:latin typeface="ＭＳ ゴシック" panose="020B0609070205080204" pitchFamily="49" charset="-128"/>
                          <a:ea typeface="ＭＳ ゴシック" panose="020B0609070205080204" pitchFamily="49" charset="-128"/>
                        </a:rPr>
                        <a:t>知</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40000"/>
                        <a:lumOff val="60000"/>
                      </a:schemeClr>
                    </a:solidFill>
                  </a:tcPr>
                </a:tc>
                <a:tc>
                  <a:txBody>
                    <a:bodyPr/>
                    <a:lstStyle/>
                    <a:p>
                      <a:pPr algn="ctr"/>
                      <a:r>
                        <a:rPr kumimoji="1" lang="ja-JP" altLang="en-US" sz="1800" b="0" dirty="0">
                          <a:latin typeface="ＭＳ ゴシック" panose="020B0609070205080204" pitchFamily="49" charset="-128"/>
                          <a:ea typeface="ＭＳ ゴシック" panose="020B0609070205080204" pitchFamily="49" charset="-128"/>
                        </a:rPr>
                        <a:t>思</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40000"/>
                        <a:lumOff val="60000"/>
                      </a:schemeClr>
                    </a:solidFill>
                  </a:tcPr>
                </a:tc>
                <a:tc>
                  <a:txBody>
                    <a:bodyPr/>
                    <a:lstStyle/>
                    <a:p>
                      <a:pPr algn="ctr"/>
                      <a:r>
                        <a:rPr kumimoji="1" lang="ja-JP" altLang="en-US" sz="1800" b="0" dirty="0">
                          <a:latin typeface="ＭＳ ゴシック" panose="020B0609070205080204" pitchFamily="49" charset="-128"/>
                          <a:ea typeface="ＭＳ ゴシック" panose="020B0609070205080204" pitchFamily="49" charset="-128"/>
                        </a:rPr>
                        <a:t>主</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1">
                        <a:lumMod val="40000"/>
                        <a:lumOff val="60000"/>
                      </a:schemeClr>
                    </a:solidFill>
                  </a:tcPr>
                </a:tc>
                <a:extLst>
                  <a:ext uri="{0D108BD9-81ED-4DB2-BD59-A6C34878D82A}">
                    <a16:rowId xmlns:a16="http://schemas.microsoft.com/office/drawing/2014/main" val="143945768"/>
                  </a:ext>
                </a:extLst>
              </a:tr>
              <a:tr h="504000">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１</a:t>
                      </a:r>
                      <a:endParaRPr kumimoji="1" lang="en-US" altLang="ja-JP" sz="1600" dirty="0">
                        <a:latin typeface="ＭＳ ゴシック" panose="020B0609070205080204" pitchFamily="49" charset="-128"/>
                        <a:ea typeface="ＭＳ ゴシック" panose="020B0609070205080204" pitchFamily="49" charset="-128"/>
                      </a:endParaRPr>
                    </a:p>
                  </a:txBody>
                  <a:tcPr anchor="ctr">
                    <a:solidFill>
                      <a:schemeClr val="accent1">
                        <a:lumMod val="40000"/>
                        <a:lumOff val="60000"/>
                      </a:schemeClr>
                    </a:solidFill>
                  </a:tcPr>
                </a:tc>
                <a:tc>
                  <a:txBody>
                    <a:bodyPr/>
                    <a:lstStyle/>
                    <a:p>
                      <a:r>
                        <a:rPr kumimoji="1" lang="ja-JP" altLang="en-US" sz="1400" dirty="0">
                          <a:latin typeface="ＭＳ ゴシック" panose="020B0609070205080204" pitchFamily="49" charset="-128"/>
                          <a:ea typeface="ＭＳ ゴシック" panose="020B0609070205080204" pitchFamily="49" charset="-128"/>
                        </a:rPr>
                        <a:t>脚のステップや腕の振り付けの練習</a:t>
                      </a:r>
                    </a:p>
                  </a:txBody>
                  <a:tcPr anchor="ctr"/>
                </a:tc>
                <a:tc>
                  <a:txBody>
                    <a:bodyPr/>
                    <a:lstStyle/>
                    <a:p>
                      <a:r>
                        <a:rPr kumimoji="1" lang="ja-JP" altLang="en-US" sz="1400" dirty="0">
                          <a:latin typeface="ＭＳ ゴシック" panose="020B0609070205080204" pitchFamily="49" charset="-128"/>
                          <a:ea typeface="ＭＳ ゴシック" panose="020B0609070205080204" pitchFamily="49" charset="-128"/>
                        </a:rPr>
                        <a:t>脚のステップや腕の振り付けが分かり、踊ることができる。</a:t>
                      </a:r>
                    </a:p>
                  </a:txBody>
                  <a:tcPr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a:t>
                      </a:r>
                    </a:p>
                  </a:txBody>
                  <a:tcPr anchor="ctr">
                    <a:lnR w="12700" cap="flat" cmpd="sng" algn="ctr">
                      <a:solidFill>
                        <a:schemeClr val="tx1"/>
                      </a:solidFill>
                      <a:prstDash val="solid"/>
                      <a:round/>
                      <a:headEnd type="none" w="med" len="med"/>
                      <a:tailEnd type="none" w="med" len="med"/>
                    </a:lnR>
                  </a:tcPr>
                </a:tc>
                <a:tc>
                  <a:txBody>
                    <a:bodyPr/>
                    <a:lstStyle/>
                    <a:p>
                      <a:endParaRPr lang="ja-JP" altLang="en-US" sz="1400" dirty="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ja-JP" altLang="en-US" sz="1400" dirty="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301363801"/>
                  </a:ext>
                </a:extLst>
              </a:tr>
              <a:tr h="504000">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２</a:t>
                      </a:r>
                      <a:endParaRPr kumimoji="1" lang="en-US" altLang="ja-JP" sz="16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latin typeface="ＭＳ ゴシック" panose="020B0609070205080204" pitchFamily="49" charset="-128"/>
                          <a:ea typeface="ＭＳ ゴシック" panose="020B0609070205080204" pitchFamily="49" charset="-128"/>
                        </a:rPr>
                        <a:t>踊る曲、ステップや振り付けの選択、決定</a:t>
                      </a: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400" dirty="0">
                          <a:latin typeface="ＭＳ ゴシック" panose="020B0609070205080204" pitchFamily="49" charset="-128"/>
                          <a:ea typeface="ＭＳ ゴシック" panose="020B0609070205080204" pitchFamily="49" charset="-128"/>
                        </a:rPr>
                        <a:t>踊る振り付けの選択や決定で、考え</a:t>
                      </a:r>
                      <a:r>
                        <a:rPr kumimoji="1" lang="ja-JP" altLang="en-US" sz="1400" dirty="0" smtClean="0">
                          <a:latin typeface="ＭＳ ゴシック" panose="020B0609070205080204" pitchFamily="49" charset="-128"/>
                          <a:ea typeface="ＭＳ ゴシック" panose="020B0609070205080204" pitchFamily="49" charset="-128"/>
                        </a:rPr>
                        <a:t>を持ち、</a:t>
                      </a:r>
                      <a:r>
                        <a:rPr kumimoji="1" lang="ja-JP" altLang="en-US" sz="1400" dirty="0">
                          <a:latin typeface="ＭＳ ゴシック" panose="020B0609070205080204" pitchFamily="49" charset="-128"/>
                          <a:ea typeface="ＭＳ ゴシック" panose="020B0609070205080204" pitchFamily="49" charset="-128"/>
                        </a:rPr>
                        <a:t>意見を言う。</a:t>
                      </a:r>
                      <a:endParaRPr kumimoji="1" lang="en-US" altLang="ja-JP" sz="14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tcPr>
                </a:tc>
                <a:tc rowSpan="3">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tcPr>
                </a:tc>
                <a:tc rowSpan="3">
                  <a:txBody>
                    <a:bodyPr/>
                    <a:lstStyle/>
                    <a:p>
                      <a:pPr algn="ctr"/>
                      <a:r>
                        <a:rPr kumimoji="1" lang="ja-JP" altLang="en-US" sz="1400" dirty="0">
                          <a:latin typeface="ＭＳ ゴシック" panose="020B0609070205080204" pitchFamily="49" charset="-128"/>
                          <a:ea typeface="ＭＳ ゴシック" panose="020B0609070205080204" pitchFamily="49" charset="-128"/>
                        </a:rPr>
                        <a:t>○</a:t>
                      </a:r>
                    </a:p>
                  </a:txBody>
                  <a:tcPr anchor="ctr">
                    <a:lnB w="12700" cap="flat" cmpd="sng" algn="ctr">
                      <a:solidFill>
                        <a:schemeClr val="tx1"/>
                      </a:solidFill>
                      <a:prstDash val="solid"/>
                      <a:round/>
                      <a:headEnd type="none" w="med" len="med"/>
                      <a:tailEnd type="none" w="med" len="med"/>
                    </a:lnB>
                  </a:tcPr>
                </a:tc>
                <a:tc rowSpan="3">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531764"/>
                  </a:ext>
                </a:extLst>
              </a:tr>
              <a:tr h="396000">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３</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latin typeface="ＭＳ ゴシック" panose="020B0609070205080204" pitchFamily="49" charset="-128"/>
                          <a:ea typeface="ＭＳ ゴシック" panose="020B0609070205080204" pitchFamily="49" charset="-128"/>
                        </a:rPr>
                        <a:t>振り付けの練習①</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振り付けの出来映えや変更点などについて考え</a:t>
                      </a:r>
                      <a:r>
                        <a:rPr kumimoji="1" lang="ja-JP" altLang="en-US" sz="1400" dirty="0" smtClean="0">
                          <a:latin typeface="ＭＳ ゴシック" panose="020B0609070205080204" pitchFamily="49" charset="-128"/>
                          <a:ea typeface="ＭＳ ゴシック" panose="020B0609070205080204" pitchFamily="49" charset="-128"/>
                        </a:rPr>
                        <a:t>を持ち、</a:t>
                      </a:r>
                      <a:r>
                        <a:rPr kumimoji="1" lang="ja-JP" altLang="en-US" sz="1400" dirty="0">
                          <a:latin typeface="ＭＳ ゴシック" panose="020B0609070205080204" pitchFamily="49" charset="-128"/>
                          <a:ea typeface="ＭＳ ゴシック" panose="020B0609070205080204" pitchFamily="49" charset="-128"/>
                        </a:rPr>
                        <a:t>意見を言う。</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406074332"/>
                  </a:ext>
                </a:extLst>
              </a:tr>
              <a:tr h="396000">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４</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latin typeface="ＭＳ ゴシック" panose="020B0609070205080204" pitchFamily="49" charset="-128"/>
                          <a:ea typeface="ＭＳ ゴシック" panose="020B0609070205080204" pitchFamily="49" charset="-128"/>
                        </a:rPr>
                        <a:t>振り付けの練習②</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411399514"/>
                  </a:ext>
                </a:extLst>
              </a:tr>
              <a:tr h="504000">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５</a:t>
                      </a:r>
                    </a:p>
                  </a:txBody>
                  <a:tcPr anchor="ctr">
                    <a:lnT w="12700" cap="flat" cmpd="sng" algn="ctr">
                      <a:solidFill>
                        <a:schemeClr val="tx1"/>
                      </a:solidFill>
                      <a:prstDash val="solid"/>
                      <a:round/>
                      <a:headEnd type="none" w="med" len="med"/>
                      <a:tailEnd type="none" w="med" len="med"/>
                    </a:lnT>
                    <a:solidFill>
                      <a:schemeClr val="accent1">
                        <a:lumMod val="40000"/>
                        <a:lumOff val="60000"/>
                      </a:schemeClr>
                    </a:solidFill>
                  </a:tcPr>
                </a:tc>
                <a:tc>
                  <a:txBody>
                    <a:bodyPr/>
                    <a:lstStyle/>
                    <a:p>
                      <a:r>
                        <a:rPr kumimoji="1" lang="ja-JP" altLang="en-US" sz="1400" dirty="0">
                          <a:latin typeface="ＭＳ ゴシック" panose="020B0609070205080204" pitchFamily="49" charset="-128"/>
                          <a:ea typeface="ＭＳ ゴシック" panose="020B0609070205080204" pitchFamily="49" charset="-128"/>
                        </a:rPr>
                        <a:t>振り付けの確認</a:t>
                      </a:r>
                    </a:p>
                  </a:txBody>
                  <a:tcPr anchor="ctr">
                    <a:lnT w="12700" cap="flat" cmpd="sng" algn="ctr">
                      <a:solidFill>
                        <a:schemeClr val="tx1"/>
                      </a:solidFill>
                      <a:prstDash val="solid"/>
                      <a:round/>
                      <a:headEnd type="none" w="med" len="med"/>
                      <a:tailEnd type="none" w="med" len="med"/>
                    </a:lnT>
                  </a:tcPr>
                </a:tc>
                <a:tc>
                  <a:txBody>
                    <a:bodyPr/>
                    <a:lstStyle/>
                    <a:p>
                      <a:r>
                        <a:rPr kumimoji="1" lang="ja-JP" altLang="en-US" sz="1400" dirty="0">
                          <a:latin typeface="ＭＳ ゴシック" panose="020B0609070205080204" pitchFamily="49" charset="-128"/>
                          <a:ea typeface="ＭＳ ゴシック" panose="020B0609070205080204" pitchFamily="49" charset="-128"/>
                        </a:rPr>
                        <a:t>脚のステップや腕の振り付けを決めたとおりに踊ることができる。</a:t>
                      </a:r>
                    </a:p>
                  </a:txBody>
                  <a:tcPr anchor="ctr">
                    <a:lnT w="12700" cap="flat" cmpd="sng" algn="ctr">
                      <a:solidFill>
                        <a:schemeClr val="tx1"/>
                      </a:solidFill>
                      <a:prstDash val="solid"/>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a:t>
                      </a:r>
                    </a:p>
                  </a:txBody>
                  <a:tcPr anchor="ctr">
                    <a:lnT w="12700" cap="flat" cmpd="sng" algn="ctr">
                      <a:solidFill>
                        <a:schemeClr val="tx1"/>
                      </a:solidFill>
                      <a:prstDash val="solid"/>
                      <a:round/>
                      <a:headEnd type="none" w="med" len="med"/>
                      <a:tailEnd type="none" w="med" len="med"/>
                    </a:lnT>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723158162"/>
                  </a:ext>
                </a:extLst>
              </a:tr>
              <a:tr h="504000">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６</a:t>
                      </a:r>
                      <a:endParaRPr kumimoji="1" lang="en-US" altLang="ja-JP" sz="16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latin typeface="ＭＳ ゴシック" panose="020B0609070205080204" pitchFamily="49" charset="-128"/>
                          <a:ea typeface="ＭＳ ゴシック" panose="020B0609070205080204" pitchFamily="49" charset="-128"/>
                        </a:rPr>
                        <a:t>コンテスト①</a:t>
                      </a: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400" dirty="0">
                          <a:latin typeface="ＭＳ ゴシック" panose="020B0609070205080204" pitchFamily="49" charset="-128"/>
                          <a:ea typeface="ＭＳ ゴシック" panose="020B0609070205080204" pitchFamily="49" charset="-128"/>
                        </a:rPr>
                        <a:t>発表を見て、感想を言う。</a:t>
                      </a:r>
                    </a:p>
                  </a:txBody>
                  <a:tcPr anchor="ctr">
                    <a:lnB w="12700" cap="flat" cmpd="sng" algn="ctr">
                      <a:solidFill>
                        <a:schemeClr val="tx1"/>
                      </a:solidFill>
                      <a:prstDash val="solid"/>
                      <a:round/>
                      <a:headEnd type="none" w="med" len="med"/>
                      <a:tailEnd type="none" w="med" len="med"/>
                    </a:lnB>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026545"/>
                  </a:ext>
                </a:extLst>
              </a:tr>
              <a:tr h="343108">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７</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latin typeface="ＭＳ ゴシック" panose="020B0609070205080204" pitchFamily="49" charset="-128"/>
                          <a:ea typeface="ＭＳ ゴシック" panose="020B0609070205080204" pitchFamily="49" charset="-128"/>
                        </a:rPr>
                        <a:t>振り付けの変更、改善</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a:latin typeface="ＭＳ ゴシック" panose="020B0609070205080204" pitchFamily="49" charset="-128"/>
                          <a:ea typeface="ＭＳ ゴシック" panose="020B0609070205080204" pitchFamily="49" charset="-128"/>
                        </a:rPr>
                        <a:t>コンテストを振り返り、振り付けの変更、改善に考え</a:t>
                      </a:r>
                      <a:r>
                        <a:rPr kumimoji="1" lang="ja-JP" altLang="en-US" sz="1400" dirty="0" smtClean="0">
                          <a:latin typeface="ＭＳ ゴシック" panose="020B0609070205080204" pitchFamily="49" charset="-128"/>
                          <a:ea typeface="ＭＳ ゴシック" panose="020B0609070205080204" pitchFamily="49" charset="-128"/>
                        </a:rPr>
                        <a:t>を持ち、</a:t>
                      </a:r>
                      <a:r>
                        <a:rPr kumimoji="1" lang="ja-JP" altLang="en-US" sz="1400" dirty="0">
                          <a:latin typeface="ＭＳ ゴシック" panose="020B0609070205080204" pitchFamily="49" charset="-128"/>
                          <a:ea typeface="ＭＳ ゴシック" panose="020B0609070205080204" pitchFamily="49" charset="-128"/>
                        </a:rPr>
                        <a:t>意見を言う。</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1307060"/>
                  </a:ext>
                </a:extLst>
              </a:tr>
              <a:tr h="396000">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８</a:t>
                      </a:r>
                    </a:p>
                  </a:txBody>
                  <a:tcPr anchor="ctr">
                    <a:lnT w="12700" cap="flat" cmpd="sng" algn="ctr">
                      <a:solidFill>
                        <a:schemeClr val="tx1"/>
                      </a:solidFill>
                      <a:prstDash val="solid"/>
                      <a:round/>
                      <a:headEnd type="none" w="med" len="med"/>
                      <a:tailEnd type="none" w="med" len="med"/>
                    </a:lnT>
                    <a:solidFill>
                      <a:schemeClr val="accent1">
                        <a:lumMod val="40000"/>
                        <a:lumOff val="60000"/>
                      </a:schemeClr>
                    </a:solidFill>
                  </a:tcPr>
                </a:tc>
                <a:tc>
                  <a:txBody>
                    <a:bodyPr/>
                    <a:lstStyle/>
                    <a:p>
                      <a:r>
                        <a:rPr kumimoji="1" lang="ja-JP" altLang="en-US" sz="1400" dirty="0">
                          <a:latin typeface="ＭＳ ゴシック" panose="020B0609070205080204" pitchFamily="49" charset="-128"/>
                          <a:ea typeface="ＭＳ ゴシック" panose="020B0609070205080204" pitchFamily="49" charset="-128"/>
                        </a:rPr>
                        <a:t>振り付けの練習③</a:t>
                      </a:r>
                    </a:p>
                  </a:txBody>
                  <a:tcPr anchor="ctr">
                    <a:lnT w="12700" cap="flat" cmpd="sng" algn="ctr">
                      <a:solidFill>
                        <a:schemeClr val="tx1"/>
                      </a:solidFill>
                      <a:prstDash val="solid"/>
                      <a:round/>
                      <a:headEnd type="none" w="med" len="med"/>
                      <a:tailEnd type="none" w="med" len="med"/>
                    </a:lnT>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脚のステップや腕の振り付けを決めたとおりに踊ることができる。</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a:t>
                      </a:r>
                    </a:p>
                  </a:txBody>
                  <a:tcPr anchor="ctr">
                    <a:lnT w="12700" cap="flat" cmpd="sng" algn="ctr">
                      <a:solidFill>
                        <a:schemeClr val="tx1"/>
                      </a:solidFill>
                      <a:prstDash val="solid"/>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85076750"/>
                  </a:ext>
                </a:extLst>
              </a:tr>
              <a:tr h="396000">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９</a:t>
                      </a:r>
                      <a:endParaRPr kumimoji="1" lang="en-US" altLang="ja-JP" sz="16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振り付けの練習④</a:t>
                      </a:r>
                    </a:p>
                  </a:txBody>
                  <a:tcPr anchor="ctr">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a:t>
                      </a:r>
                      <a:endParaRPr kumimoji="1" lang="ja-JP" altLang="en-US" dirty="0"/>
                    </a:p>
                  </a:txBody>
                  <a:tcPr anchor="ctr">
                    <a:lnB w="12700" cap="flat" cmpd="sng" algn="ctr">
                      <a:solidFill>
                        <a:schemeClr val="tx1"/>
                      </a:solidFill>
                      <a:prstDash val="solid"/>
                      <a:round/>
                      <a:headEnd type="none" w="med" len="med"/>
                      <a:tailEnd type="none" w="med" len="med"/>
                    </a:lnB>
                  </a:tcPr>
                </a:tc>
                <a:tc>
                  <a:txBody>
                    <a:bodyPr/>
                    <a:lstStyle/>
                    <a:p>
                      <a:endParaRPr kumimoji="1" lang="ja-JP" altLang="en-US"/>
                    </a:p>
                  </a:txBody>
                  <a:tcPr anchor="ctr">
                    <a:lnB w="12700" cap="flat" cmpd="sng" algn="ctr">
                      <a:solidFill>
                        <a:schemeClr val="tx1"/>
                      </a:solidFill>
                      <a:prstDash val="solid"/>
                      <a:round/>
                      <a:headEnd type="none" w="med" len="med"/>
                      <a:tailEnd type="none" w="med" len="med"/>
                    </a:lnB>
                  </a:tcPr>
                </a:tc>
                <a:tc>
                  <a:txBody>
                    <a:bodyPr/>
                    <a:lstStyle/>
                    <a:p>
                      <a:endParaRPr kumimoji="1" lang="ja-JP" altLang="en-US"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3040426"/>
                  </a:ext>
                </a:extLst>
              </a:tr>
              <a:tr h="504000">
                <a:tc>
                  <a:txBody>
                    <a:bodyPr/>
                    <a:lstStyle/>
                    <a:p>
                      <a:pPr algn="ctr"/>
                      <a:r>
                        <a:rPr kumimoji="1" lang="en-US" altLang="ja-JP" sz="1600" dirty="0">
                          <a:latin typeface="ＭＳ ゴシック" panose="020B0609070205080204" pitchFamily="49" charset="-128"/>
                          <a:ea typeface="ＭＳ ゴシック" panose="020B0609070205080204" pitchFamily="49" charset="-128"/>
                        </a:rPr>
                        <a:t>10</a:t>
                      </a:r>
                      <a:endParaRPr kumimoji="1" lang="ja-JP" altLang="en-US" sz="16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コンテスト②</a:t>
                      </a:r>
                    </a:p>
                  </a:txBody>
                  <a:tcPr anchor="ctr">
                    <a:lnT w="12700" cap="flat" cmpd="sng" algn="ctr">
                      <a:solidFill>
                        <a:schemeClr val="tx1"/>
                      </a:solidFill>
                      <a:prstDash val="solid"/>
                      <a:round/>
                      <a:headEnd type="none" w="med" len="med"/>
                      <a:tailEnd type="none" w="med" len="med"/>
                    </a:lnT>
                  </a:tcPr>
                </a:tc>
                <a:tc>
                  <a:txBody>
                    <a:bodyPr/>
                    <a:lstStyle/>
                    <a:p>
                      <a:r>
                        <a:rPr kumimoji="1" lang="ja-JP" altLang="en-US" sz="1400" dirty="0">
                          <a:latin typeface="ＭＳ ゴシック" panose="020B0609070205080204" pitchFamily="49" charset="-128"/>
                          <a:ea typeface="ＭＳ ゴシック" panose="020B0609070205080204" pitchFamily="49" charset="-128"/>
                        </a:rPr>
                        <a:t>発表を見て、感想を言う。</a:t>
                      </a:r>
                    </a:p>
                  </a:txBody>
                  <a:tcPr anchor="ctr">
                    <a:lnT w="12700" cap="flat" cmpd="sng" algn="ctr">
                      <a:solidFill>
                        <a:schemeClr val="tx1"/>
                      </a:solidFill>
                      <a:prstDash val="solid"/>
                      <a:round/>
                      <a:headEnd type="none" w="med" len="med"/>
                      <a:tailEnd type="none" w="med" len="med"/>
                    </a:lnT>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910656917"/>
                  </a:ext>
                </a:extLst>
              </a:tr>
            </a:tbl>
          </a:graphicData>
        </a:graphic>
      </p:graphicFrame>
      <p:sp>
        <p:nvSpPr>
          <p:cNvPr id="3" name="角丸四角形 2"/>
          <p:cNvSpPr/>
          <p:nvPr/>
        </p:nvSpPr>
        <p:spPr>
          <a:xfrm>
            <a:off x="286125" y="2228965"/>
            <a:ext cx="8533650" cy="1390535"/>
          </a:xfrm>
          <a:prstGeom prst="roundRect">
            <a:avLst>
              <a:gd name="adj" fmla="val 12381"/>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0" y="4604"/>
            <a:ext cx="9143999" cy="576000"/>
          </a:xfrm>
          <a:prstGeom prst="rect">
            <a:avLst/>
          </a:prstGeom>
          <a:solidFill>
            <a:schemeClr val="bg1">
              <a:lumMod val="85000"/>
            </a:schemeClr>
          </a:solidFill>
          <a:ln>
            <a:noFill/>
          </a:ln>
        </p:spPr>
        <p:txBody>
          <a:bodyPr wrap="square" rtlCol="0" anchor="ctr">
            <a:noAutofit/>
          </a:bodyPr>
          <a:lstStyle/>
          <a:p>
            <a:pPr algn="ctr"/>
            <a:r>
              <a:rPr lang="ja-JP" altLang="en-US" sz="2400" dirty="0">
                <a:latin typeface="ＭＳ ゴシック" panose="020B0609070205080204" pitchFamily="49" charset="-128"/>
                <a:ea typeface="ＭＳ ゴシック" panose="020B0609070205080204" pitchFamily="49" charset="-128"/>
              </a:rPr>
              <a:t>中学部 保健体育科「ダンス」の例　</a:t>
            </a:r>
            <a:r>
              <a:rPr lang="ja-JP" altLang="en-US" dirty="0" smtClean="0">
                <a:latin typeface="HGｺﾞｼｯｸE" panose="020B0909000000000000" pitchFamily="49" charset="-128"/>
                <a:ea typeface="HGｺﾞｼｯｸE" panose="020B0909000000000000" pitchFamily="49" charset="-128"/>
              </a:rPr>
              <a:t>～単元の指導計画～</a:t>
            </a:r>
            <a:endParaRPr lang="ja-JP" altLang="en-US" sz="2800" dirty="0">
              <a:latin typeface="HGｺﾞｼｯｸE" panose="020B0909000000000000" pitchFamily="49" charset="-128"/>
              <a:ea typeface="HGｺﾞｼｯｸE" panose="020B0909000000000000" pitchFamily="49" charset="-128"/>
            </a:endParaRPr>
          </a:p>
        </p:txBody>
      </p:sp>
      <p:sp>
        <p:nvSpPr>
          <p:cNvPr id="6" name="スライド番号プレースホルダー 1"/>
          <p:cNvSpPr txBox="1">
            <a:spLocks/>
          </p:cNvSpPr>
          <p:nvPr/>
        </p:nvSpPr>
        <p:spPr>
          <a:xfrm>
            <a:off x="6964691" y="6375758"/>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ＭＳ ゴシック" panose="020B0609070205080204" pitchFamily="49" charset="-128"/>
                <a:ea typeface="ＭＳ ゴシック" panose="020B0609070205080204" pitchFamily="49" charset="-128"/>
              </a:rPr>
              <a:t>５</a:t>
            </a:r>
            <a:endParaRPr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495120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テキスト ボックス 52">
            <a:extLst>
              <a:ext uri="{FF2B5EF4-FFF2-40B4-BE49-F238E27FC236}">
                <a16:creationId xmlns:a16="http://schemas.microsoft.com/office/drawing/2014/main" id="{550136D3-6EBB-7715-D454-013B36952CF7}"/>
              </a:ext>
            </a:extLst>
          </p:cNvPr>
          <p:cNvSpPr txBox="1"/>
          <p:nvPr/>
        </p:nvSpPr>
        <p:spPr>
          <a:xfrm>
            <a:off x="1018309" y="2940736"/>
            <a:ext cx="7873689" cy="3455293"/>
          </a:xfrm>
          <a:prstGeom prst="rect">
            <a:avLst/>
          </a:prstGeom>
          <a:noFill/>
          <a:ln>
            <a:solidFill>
              <a:schemeClr val="tx1"/>
            </a:solidFill>
          </a:ln>
        </p:spPr>
        <p:txBody>
          <a:bodyPr wrap="square" tIns="180000" rtlCol="0" anchor="t">
            <a:noAutofit/>
          </a:bodyPr>
          <a:lstStyle/>
          <a:p>
            <a:r>
              <a:rPr lang="ja-JP" altLang="en-US" sz="2400" dirty="0">
                <a:latin typeface="HG丸ｺﾞｼｯｸM-PRO" panose="020F0600000000000000" pitchFamily="50" charset="-128"/>
                <a:ea typeface="HG丸ｺﾞｼｯｸM-PRO" panose="020F0600000000000000" pitchFamily="50" charset="-128"/>
              </a:rPr>
              <a:t>本時の課題を提示する</a:t>
            </a:r>
            <a:endParaRPr lang="en-US" altLang="ja-JP" sz="2400" dirty="0">
              <a:latin typeface="HG丸ｺﾞｼｯｸM-PRO" panose="020F0600000000000000" pitchFamily="50" charset="-128"/>
              <a:ea typeface="HG丸ｺﾞｼｯｸM-PRO" panose="020F0600000000000000" pitchFamily="50" charset="-128"/>
            </a:endParaRPr>
          </a:p>
          <a:p>
            <a:r>
              <a:rPr lang="ja-JP" altLang="en-US" sz="2400" dirty="0">
                <a:latin typeface="HG丸ｺﾞｼｯｸM-PRO" panose="020F0600000000000000" pitchFamily="50" charset="-128"/>
                <a:ea typeface="HG丸ｺﾞｼｯｸM-PRO" panose="020F0600000000000000" pitchFamily="50" charset="-128"/>
              </a:rPr>
              <a:t>生徒が考えるための視点を示す</a:t>
            </a:r>
            <a:endParaRPr lang="en-US" altLang="ja-JP" sz="2400" dirty="0">
              <a:latin typeface="HG丸ｺﾞｼｯｸM-PRO" panose="020F0600000000000000" pitchFamily="50" charset="-128"/>
              <a:ea typeface="HG丸ｺﾞｼｯｸM-PRO" panose="020F0600000000000000" pitchFamily="50" charset="-128"/>
            </a:endParaRPr>
          </a:p>
          <a:p>
            <a:endParaRPr lang="en-US" altLang="ja-JP" sz="4400" b="1" dirty="0">
              <a:latin typeface="メイリオ" panose="020B0604030504040204" pitchFamily="50" charset="-128"/>
              <a:ea typeface="メイリオ" panose="020B0604030504040204" pitchFamily="50" charset="-128"/>
            </a:endParaRPr>
          </a:p>
          <a:p>
            <a:r>
              <a:rPr lang="ja-JP" altLang="en-US" sz="2000" dirty="0">
                <a:latin typeface="HG丸ｺﾞｼｯｸM-PRO" panose="020F0600000000000000" pitchFamily="50" charset="-128"/>
                <a:ea typeface="HG丸ｺﾞｼｯｸM-PRO" panose="020F0600000000000000" pitchFamily="50" charset="-128"/>
              </a:rPr>
              <a:t>（生徒の発言や記述の例）</a:t>
            </a:r>
            <a:endParaRPr lang="en-US" altLang="ja-JP" sz="2000" dirty="0">
              <a:latin typeface="HG丸ｺﾞｼｯｸM-PRO" panose="020F0600000000000000" pitchFamily="50" charset="-128"/>
              <a:ea typeface="HG丸ｺﾞｼｯｸM-PRO" panose="020F0600000000000000" pitchFamily="50" charset="-128"/>
            </a:endParaRPr>
          </a:p>
          <a:p>
            <a:r>
              <a:rPr lang="ja-JP" altLang="en-US" sz="2400" dirty="0">
                <a:latin typeface="HG丸ｺﾞｼｯｸM-PRO" panose="020F0600000000000000" pitchFamily="50" charset="-128"/>
                <a:ea typeface="HG丸ｺﾞｼｯｸM-PRO" panose="020F0600000000000000" pitchFamily="50" charset="-128"/>
              </a:rPr>
              <a:t>「</a:t>
            </a:r>
            <a:r>
              <a:rPr lang="ja-JP" altLang="en-US" sz="2400" u="sng" dirty="0">
                <a:latin typeface="HG丸ｺﾞｼｯｸM-PRO" panose="020F0600000000000000" pitchFamily="50" charset="-128"/>
                <a:ea typeface="HG丸ｺﾞｼｯｸM-PRO" panose="020F0600000000000000" pitchFamily="50" charset="-128"/>
              </a:rPr>
              <a:t>腕のこの振り付けは得意だから、何回か繰り返して取り入れたいな。</a:t>
            </a:r>
            <a:r>
              <a:rPr lang="ja-JP" altLang="en-US" sz="2400" dirty="0">
                <a:latin typeface="HG丸ｺﾞｼｯｸM-PRO" panose="020F0600000000000000" pitchFamily="50" charset="-128"/>
                <a:ea typeface="HG丸ｺﾞｼｯｸM-PRO" panose="020F0600000000000000" pitchFamily="50" charset="-128"/>
              </a:rPr>
              <a:t>」</a:t>
            </a:r>
            <a:endParaRPr lang="en-US" altLang="ja-JP" sz="2400" dirty="0">
              <a:latin typeface="HG丸ｺﾞｼｯｸM-PRO" panose="020F0600000000000000" pitchFamily="50" charset="-128"/>
              <a:ea typeface="HG丸ｺﾞｼｯｸM-PRO" panose="020F0600000000000000" pitchFamily="50" charset="-128"/>
            </a:endParaRPr>
          </a:p>
        </p:txBody>
      </p:sp>
      <p:sp>
        <p:nvSpPr>
          <p:cNvPr id="11" name="テキスト ボックス 10">
            <a:extLst>
              <a:ext uri="{FF2B5EF4-FFF2-40B4-BE49-F238E27FC236}">
                <a16:creationId xmlns:a16="http://schemas.microsoft.com/office/drawing/2014/main" id="{550136D3-6EBB-7715-D454-013B36952CF7}"/>
              </a:ext>
            </a:extLst>
          </p:cNvPr>
          <p:cNvSpPr txBox="1"/>
          <p:nvPr/>
        </p:nvSpPr>
        <p:spPr>
          <a:xfrm>
            <a:off x="1018309" y="1365335"/>
            <a:ext cx="7873689" cy="608201"/>
          </a:xfrm>
          <a:prstGeom prst="rect">
            <a:avLst/>
          </a:prstGeom>
          <a:noFill/>
          <a:ln>
            <a:solidFill>
              <a:schemeClr val="tx1"/>
            </a:solidFill>
          </a:ln>
        </p:spPr>
        <p:txBody>
          <a:bodyPr wrap="square" tIns="46800" rtlCol="0" anchor="ctr">
            <a:noAutofit/>
          </a:bodyPr>
          <a:lstStyle/>
          <a:p>
            <a:r>
              <a:rPr lang="ja-JP" altLang="en-US" sz="2000" dirty="0">
                <a:latin typeface="HG丸ｺﾞｼｯｸM-PRO" panose="020F0600000000000000" pitchFamily="50" charset="-128"/>
                <a:ea typeface="HG丸ｺﾞｼｯｸM-PRO" panose="020F0600000000000000" pitchFamily="50" charset="-128"/>
              </a:rPr>
              <a:t>・脚のステップや腕の振り付け（既習事項の確認）</a:t>
            </a:r>
            <a:endParaRPr lang="en-US" altLang="ja-JP" sz="2000" dirty="0">
              <a:latin typeface="HG丸ｺﾞｼｯｸM-PRO" panose="020F0600000000000000" pitchFamily="50" charset="-128"/>
              <a:ea typeface="HG丸ｺﾞｼｯｸM-PRO" panose="020F0600000000000000" pitchFamily="50" charset="-128"/>
            </a:endParaRPr>
          </a:p>
        </p:txBody>
      </p:sp>
      <p:sp>
        <p:nvSpPr>
          <p:cNvPr id="9" name="テキスト ボックス 8">
            <a:extLst>
              <a:ext uri="{FF2B5EF4-FFF2-40B4-BE49-F238E27FC236}">
                <a16:creationId xmlns:a16="http://schemas.microsoft.com/office/drawing/2014/main" id="{550136D3-6EBB-7715-D454-013B36952CF7}"/>
              </a:ext>
            </a:extLst>
          </p:cNvPr>
          <p:cNvSpPr txBox="1"/>
          <p:nvPr/>
        </p:nvSpPr>
        <p:spPr>
          <a:xfrm>
            <a:off x="1018310" y="2057755"/>
            <a:ext cx="7873689" cy="882981"/>
          </a:xfrm>
          <a:prstGeom prst="rect">
            <a:avLst/>
          </a:prstGeom>
          <a:solidFill>
            <a:srgbClr val="FFFFCC"/>
          </a:solidFill>
          <a:ln>
            <a:solidFill>
              <a:schemeClr val="tx1"/>
            </a:solidFill>
          </a:ln>
        </p:spPr>
        <p:txBody>
          <a:bodyPr wrap="square" tIns="46800" rtlCol="0" anchor="ctr">
            <a:noAutofit/>
          </a:bodyPr>
          <a:lstStyle/>
          <a:p>
            <a:r>
              <a:rPr lang="ja-JP" altLang="en-US" sz="2400" b="1" dirty="0">
                <a:latin typeface="HG丸ｺﾞｼｯｸM-PRO" panose="020F0600000000000000" pitchFamily="50" charset="-128"/>
                <a:ea typeface="HG丸ｺﾞｼｯｸM-PRO" panose="020F0600000000000000" pitchFamily="50" charset="-128"/>
              </a:rPr>
              <a:t>　</a:t>
            </a:r>
            <a:r>
              <a:rPr lang="ja-JP" altLang="en-US" sz="2000" b="1" dirty="0">
                <a:latin typeface="HG丸ｺﾞｼｯｸM-PRO" panose="020F0600000000000000" pitchFamily="50" charset="-128"/>
                <a:ea typeface="HG丸ｺﾞｼｯｸM-PRO" panose="020F0600000000000000" pitchFamily="50" charset="-128"/>
              </a:rPr>
              <a:t>「前時に学んだ知識・技能を踏まえ、踊るダンスの振り付けや順序などを考え、意見を言う」</a:t>
            </a:r>
            <a:endParaRPr lang="en-US" altLang="ja-JP" sz="2000" b="1" dirty="0">
              <a:latin typeface="HG丸ｺﾞｼｯｸM-PRO" panose="020F0600000000000000" pitchFamily="50" charset="-128"/>
              <a:ea typeface="HG丸ｺﾞｼｯｸM-PRO" panose="020F0600000000000000" pitchFamily="50" charset="-128"/>
            </a:endParaRPr>
          </a:p>
        </p:txBody>
      </p:sp>
      <p:sp>
        <p:nvSpPr>
          <p:cNvPr id="4" name="ホームベース 3"/>
          <p:cNvSpPr/>
          <p:nvPr/>
        </p:nvSpPr>
        <p:spPr>
          <a:xfrm rot="5400000">
            <a:off x="240695" y="1425812"/>
            <a:ext cx="682805" cy="581475"/>
          </a:xfrm>
          <a:prstGeom prst="homePlat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kumimoji="1" lang="en-US" altLang="ja-JP" dirty="0"/>
          </a:p>
        </p:txBody>
      </p:sp>
      <p:sp>
        <p:nvSpPr>
          <p:cNvPr id="12" name="ホームベース 11"/>
          <p:cNvSpPr/>
          <p:nvPr/>
        </p:nvSpPr>
        <p:spPr>
          <a:xfrm rot="5400000">
            <a:off x="-1586833" y="3936154"/>
            <a:ext cx="4338274" cy="581475"/>
          </a:xfrm>
          <a:prstGeom prst="homePlat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385077" y="1431488"/>
            <a:ext cx="430887" cy="731927"/>
          </a:xfrm>
          <a:prstGeom prst="rect">
            <a:avLst/>
          </a:prstGeom>
          <a:noFill/>
        </p:spPr>
        <p:txBody>
          <a:bodyPr vert="eaVert" wrap="square" rtlCol="0">
            <a:spAutoFit/>
          </a:bodyPr>
          <a:lstStyle/>
          <a:p>
            <a:r>
              <a:rPr kumimoji="1" lang="ja-JP" altLang="en-US" sz="1600" dirty="0">
                <a:latin typeface="ＭＳ ゴシック" panose="020B0609070205080204" pitchFamily="49" charset="-128"/>
                <a:ea typeface="ＭＳ ゴシック" panose="020B0609070205080204" pitchFamily="49" charset="-128"/>
              </a:rPr>
              <a:t>導入</a:t>
            </a:r>
          </a:p>
        </p:txBody>
      </p:sp>
      <p:sp>
        <p:nvSpPr>
          <p:cNvPr id="13" name="テキスト ボックス 12"/>
          <p:cNvSpPr txBox="1"/>
          <p:nvPr/>
        </p:nvSpPr>
        <p:spPr>
          <a:xfrm>
            <a:off x="323711" y="3255145"/>
            <a:ext cx="492443" cy="1730400"/>
          </a:xfrm>
          <a:prstGeom prst="rect">
            <a:avLst/>
          </a:prstGeom>
          <a:noFill/>
        </p:spPr>
        <p:txBody>
          <a:bodyPr vert="eaVert" wrap="square" rtlCol="0">
            <a:spAutoFit/>
          </a:bodyPr>
          <a:lstStyle/>
          <a:p>
            <a:r>
              <a:rPr kumimoji="1" lang="ja-JP" altLang="en-US" sz="2000" dirty="0">
                <a:latin typeface="ＭＳ ゴシック" panose="020B0609070205080204" pitchFamily="49" charset="-128"/>
                <a:ea typeface="ＭＳ ゴシック" panose="020B0609070205080204" pitchFamily="49" charset="-128"/>
              </a:rPr>
              <a:t>展　開</a:t>
            </a:r>
          </a:p>
        </p:txBody>
      </p:sp>
      <p:sp>
        <p:nvSpPr>
          <p:cNvPr id="14" name="下矢印 2">
            <a:extLst>
              <a:ext uri="{FF2B5EF4-FFF2-40B4-BE49-F238E27FC236}">
                <a16:creationId xmlns:a16="http://schemas.microsoft.com/office/drawing/2014/main" id="{35832B6A-08C3-3D11-A2A7-5D51EC8C3504}"/>
              </a:ext>
            </a:extLst>
          </p:cNvPr>
          <p:cNvSpPr/>
          <p:nvPr/>
        </p:nvSpPr>
        <p:spPr>
          <a:xfrm rot="10800000" flipV="1">
            <a:off x="4244196" y="4120345"/>
            <a:ext cx="655608" cy="3694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a:extLst>
              <a:ext uri="{FF2B5EF4-FFF2-40B4-BE49-F238E27FC236}">
                <a16:creationId xmlns:a16="http://schemas.microsoft.com/office/drawing/2014/main" id="{550136D3-6EBB-7715-D454-013B36952CF7}"/>
              </a:ext>
            </a:extLst>
          </p:cNvPr>
          <p:cNvSpPr txBox="1"/>
          <p:nvPr/>
        </p:nvSpPr>
        <p:spPr>
          <a:xfrm>
            <a:off x="3260600" y="5801852"/>
            <a:ext cx="5504562" cy="493993"/>
          </a:xfrm>
          <a:prstGeom prst="rect">
            <a:avLst/>
          </a:prstGeom>
          <a:solidFill>
            <a:srgbClr val="FF9B9B"/>
          </a:solidFill>
          <a:ln>
            <a:noFill/>
          </a:ln>
        </p:spPr>
        <p:txBody>
          <a:bodyPr wrap="square" tIns="46800" rtlCol="0" anchor="ctr">
            <a:noAutofit/>
          </a:bodyPr>
          <a:lstStyle/>
          <a:p>
            <a:pPr algn="ctr"/>
            <a:r>
              <a:rPr lang="ja-JP" altLang="en-US" sz="2400" b="1" dirty="0">
                <a:latin typeface="ＭＳ ゴシック" panose="020B0609070205080204" pitchFamily="49" charset="-128"/>
                <a:ea typeface="ＭＳ ゴシック" panose="020B0609070205080204" pitchFamily="49" charset="-128"/>
              </a:rPr>
              <a:t>目標を達成</a:t>
            </a:r>
            <a:r>
              <a:rPr lang="ja-JP" altLang="en-US" sz="2400" b="1" dirty="0" smtClean="0">
                <a:latin typeface="ＭＳ ゴシック" panose="020B0609070205080204" pitchFamily="49" charset="-128"/>
                <a:ea typeface="ＭＳ ゴシック" panose="020B0609070205080204" pitchFamily="49" charset="-128"/>
              </a:rPr>
              <a:t>した子供の</a:t>
            </a:r>
            <a:r>
              <a:rPr lang="ja-JP" altLang="en-US" sz="2400" b="1" dirty="0">
                <a:latin typeface="ＭＳ ゴシック" panose="020B0609070205080204" pitchFamily="49" charset="-128"/>
                <a:ea typeface="ＭＳ ゴシック" panose="020B0609070205080204" pitchFamily="49" charset="-128"/>
              </a:rPr>
              <a:t>姿の具体</a:t>
            </a:r>
            <a:endParaRPr lang="en-US" altLang="ja-JP" sz="2400" b="1" dirty="0">
              <a:latin typeface="ＭＳ ゴシック" panose="020B0609070205080204" pitchFamily="49" charset="-128"/>
              <a:ea typeface="ＭＳ ゴシック" panose="020B0609070205080204" pitchFamily="49" charset="-128"/>
            </a:endParaRPr>
          </a:p>
        </p:txBody>
      </p:sp>
      <p:sp>
        <p:nvSpPr>
          <p:cNvPr id="6" name="右大かっこ 5"/>
          <p:cNvSpPr/>
          <p:nvPr/>
        </p:nvSpPr>
        <p:spPr>
          <a:xfrm>
            <a:off x="6106141" y="3078870"/>
            <a:ext cx="185801" cy="936000"/>
          </a:xfrm>
          <a:prstGeom prst="rightBracket">
            <a:avLst/>
          </a:prstGeom>
          <a:ln w="3810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550136D3-6EBB-7715-D454-013B36952CF7}"/>
              </a:ext>
            </a:extLst>
          </p:cNvPr>
          <p:cNvSpPr txBox="1"/>
          <p:nvPr/>
        </p:nvSpPr>
        <p:spPr>
          <a:xfrm>
            <a:off x="6326448" y="3242769"/>
            <a:ext cx="2565549" cy="608201"/>
          </a:xfrm>
          <a:prstGeom prst="rect">
            <a:avLst/>
          </a:prstGeom>
          <a:noFill/>
          <a:ln>
            <a:noFill/>
          </a:ln>
        </p:spPr>
        <p:txBody>
          <a:bodyPr wrap="square" tIns="108000" rtlCol="0" anchor="ctr">
            <a:noAutofit/>
          </a:bodyPr>
          <a:lstStyle/>
          <a:p>
            <a:r>
              <a:rPr lang="ja-JP" altLang="en-US" sz="2000" dirty="0">
                <a:latin typeface="HG丸ｺﾞｼｯｸM-PRO" panose="020F0600000000000000" pitchFamily="50" charset="-128"/>
                <a:ea typeface="HG丸ｺﾞｼｯｸM-PRO" panose="020F0600000000000000" pitchFamily="50" charset="-128"/>
              </a:rPr>
              <a:t>学習活動の位置付け</a:t>
            </a:r>
            <a:endParaRPr lang="en-US" altLang="ja-JP" sz="2000" dirty="0">
              <a:latin typeface="HG丸ｺﾞｼｯｸM-PRO" panose="020F0600000000000000" pitchFamily="50" charset="-128"/>
              <a:ea typeface="HG丸ｺﾞｼｯｸM-PRO" panose="020F0600000000000000" pitchFamily="50" charset="-128"/>
            </a:endParaRPr>
          </a:p>
          <a:p>
            <a:r>
              <a:rPr lang="ja-JP" altLang="en-US" sz="2000" dirty="0">
                <a:latin typeface="HG丸ｺﾞｼｯｸM-PRO" panose="020F0600000000000000" pitchFamily="50" charset="-128"/>
                <a:ea typeface="HG丸ｺﾞｼｯｸM-PRO" panose="020F0600000000000000" pitchFamily="50" charset="-128"/>
              </a:rPr>
              <a:t>手立て</a:t>
            </a:r>
            <a:endParaRPr lang="en-US" altLang="ja-JP" sz="2000" dirty="0">
              <a:latin typeface="HG丸ｺﾞｼｯｸM-PRO" panose="020F0600000000000000" pitchFamily="50" charset="-128"/>
              <a:ea typeface="HG丸ｺﾞｼｯｸM-PRO" panose="020F0600000000000000" pitchFamily="50" charset="-128"/>
            </a:endParaRPr>
          </a:p>
        </p:txBody>
      </p:sp>
      <p:sp>
        <p:nvSpPr>
          <p:cNvPr id="16" name="テキスト ボックス 15">
            <a:extLst>
              <a:ext uri="{FF2B5EF4-FFF2-40B4-BE49-F238E27FC236}">
                <a16:creationId xmlns:a16="http://schemas.microsoft.com/office/drawing/2014/main" id="{550136D3-6EBB-7715-D454-013B36952CF7}"/>
              </a:ext>
            </a:extLst>
          </p:cNvPr>
          <p:cNvSpPr txBox="1"/>
          <p:nvPr/>
        </p:nvSpPr>
        <p:spPr>
          <a:xfrm>
            <a:off x="262747" y="784209"/>
            <a:ext cx="8600637" cy="482369"/>
          </a:xfrm>
          <a:prstGeom prst="rect">
            <a:avLst/>
          </a:prstGeom>
          <a:noFill/>
          <a:ln>
            <a:solidFill>
              <a:schemeClr val="tx1"/>
            </a:solidFill>
          </a:ln>
        </p:spPr>
        <p:txBody>
          <a:bodyPr wrap="square" tIns="46800" rtlCol="0" anchor="ctr">
            <a:noAutofit/>
          </a:bodyPr>
          <a:lstStyle/>
          <a:p>
            <a:pPr marL="1548000" indent="-1620000" algn="just"/>
            <a:r>
              <a:rPr lang="en-US" altLang="ja-JP" sz="2200" dirty="0">
                <a:latin typeface="ＭＳ ゴシック" panose="020B0609070205080204" pitchFamily="49" charset="-128"/>
                <a:ea typeface="ＭＳ ゴシック" panose="020B0609070205080204" pitchFamily="49" charset="-128"/>
              </a:rPr>
              <a:t>【</a:t>
            </a:r>
            <a:r>
              <a:rPr lang="ja-JP" altLang="en-US" sz="2200" dirty="0">
                <a:latin typeface="ＭＳ ゴシック" panose="020B0609070205080204" pitchFamily="49" charset="-128"/>
                <a:ea typeface="ＭＳ ゴシック" panose="020B0609070205080204" pitchFamily="49" charset="-128"/>
              </a:rPr>
              <a:t>目標</a:t>
            </a:r>
            <a:r>
              <a:rPr lang="en-US" altLang="ja-JP" sz="2200" dirty="0">
                <a:latin typeface="ＭＳ ゴシック" panose="020B0609070205080204" pitchFamily="49" charset="-128"/>
                <a:ea typeface="ＭＳ ゴシック" panose="020B0609070205080204" pitchFamily="49" charset="-128"/>
              </a:rPr>
              <a:t>】</a:t>
            </a:r>
            <a:r>
              <a:rPr lang="ja-JP" altLang="en-US" sz="2200" dirty="0">
                <a:latin typeface="ＭＳ ゴシック" panose="020B0609070205080204" pitchFamily="49" charset="-128"/>
                <a:ea typeface="ＭＳ ゴシック" panose="020B0609070205080204" pitchFamily="49" charset="-128"/>
              </a:rPr>
              <a:t>・踊る振り付けについて考え、意見を言う。</a:t>
            </a:r>
            <a:endParaRPr lang="en-US" altLang="ja-JP" sz="2200" dirty="0">
              <a:latin typeface="ＭＳ ゴシック" panose="020B0609070205080204" pitchFamily="49" charset="-128"/>
              <a:ea typeface="ＭＳ ゴシック" panose="020B0609070205080204" pitchFamily="49" charset="-128"/>
            </a:endParaRPr>
          </a:p>
        </p:txBody>
      </p:sp>
      <p:sp>
        <p:nvSpPr>
          <p:cNvPr id="3" name="テキスト ボックス 2">
            <a:extLst>
              <a:ext uri="{FF2B5EF4-FFF2-40B4-BE49-F238E27FC236}">
                <a16:creationId xmlns:a16="http://schemas.microsoft.com/office/drawing/2014/main" id="{4F22582B-36E3-3E26-E018-C3F60904FB6F}"/>
              </a:ext>
            </a:extLst>
          </p:cNvPr>
          <p:cNvSpPr txBox="1"/>
          <p:nvPr/>
        </p:nvSpPr>
        <p:spPr>
          <a:xfrm>
            <a:off x="0" y="4604"/>
            <a:ext cx="9143999" cy="576000"/>
          </a:xfrm>
          <a:prstGeom prst="rect">
            <a:avLst/>
          </a:prstGeom>
          <a:solidFill>
            <a:schemeClr val="bg1">
              <a:lumMod val="85000"/>
            </a:schemeClr>
          </a:solidFill>
          <a:ln>
            <a:noFill/>
          </a:ln>
        </p:spPr>
        <p:txBody>
          <a:bodyPr wrap="square" rtlCol="0" anchor="ctr">
            <a:noAutofit/>
          </a:bodyPr>
          <a:lstStyle/>
          <a:p>
            <a:pPr algn="ctr"/>
            <a:r>
              <a:rPr lang="ja-JP" altLang="en-US" sz="2400" dirty="0">
                <a:latin typeface="ＭＳ ゴシック" panose="020B0609070205080204" pitchFamily="49" charset="-128"/>
                <a:ea typeface="ＭＳ ゴシック" panose="020B0609070205080204" pitchFamily="49" charset="-128"/>
              </a:rPr>
              <a:t>中学部 保健体育科「ダンス」の例　</a:t>
            </a:r>
            <a:r>
              <a:rPr lang="ja-JP" altLang="en-US" dirty="0">
                <a:latin typeface="HGｺﾞｼｯｸE" panose="020B0909000000000000" pitchFamily="49" charset="-128"/>
                <a:ea typeface="HGｺﾞｼｯｸE" panose="020B0909000000000000" pitchFamily="49" charset="-128"/>
              </a:rPr>
              <a:t>～本時の授業～</a:t>
            </a:r>
            <a:endParaRPr lang="ja-JP" altLang="en-US" sz="2800" dirty="0">
              <a:latin typeface="HGｺﾞｼｯｸE" panose="020B0909000000000000" pitchFamily="49" charset="-128"/>
              <a:ea typeface="HGｺﾞｼｯｸE" panose="020B0909000000000000" pitchFamily="49" charset="-128"/>
            </a:endParaRPr>
          </a:p>
        </p:txBody>
      </p:sp>
      <p:sp>
        <p:nvSpPr>
          <p:cNvPr id="18" name="スライド番号プレースホルダー 1"/>
          <p:cNvSpPr txBox="1">
            <a:spLocks/>
          </p:cNvSpPr>
          <p:nvPr/>
        </p:nvSpPr>
        <p:spPr>
          <a:xfrm>
            <a:off x="6964691" y="6375758"/>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ＭＳ ゴシック" panose="020B0609070205080204" pitchFamily="49" charset="-128"/>
                <a:ea typeface="ＭＳ ゴシック" panose="020B0609070205080204" pitchFamily="49" charset="-128"/>
              </a:rPr>
              <a:t>６</a:t>
            </a:r>
            <a:endParaRPr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905662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1"/>
          <p:cNvSpPr txBox="1">
            <a:spLocks noChangeArrowheads="1"/>
          </p:cNvSpPr>
          <p:nvPr/>
        </p:nvSpPr>
        <p:spPr bwMode="auto">
          <a:xfrm>
            <a:off x="3358343" y="942879"/>
            <a:ext cx="5407968" cy="2278777"/>
          </a:xfrm>
          <a:prstGeom prst="rect">
            <a:avLst/>
          </a:prstGeom>
          <a:solidFill>
            <a:schemeClr val="accent1">
              <a:lumMod val="40000"/>
              <a:lumOff val="60000"/>
            </a:schemeClr>
          </a:solidFill>
          <a:ln w="9525">
            <a:noFill/>
            <a:round/>
            <a:headEnd/>
            <a:tailEnd/>
          </a:ln>
        </p:spPr>
        <p:txBody>
          <a:bodyPr anchor="ctr"/>
          <a:lstStyle/>
          <a:p>
            <a:pPr>
              <a:spcBef>
                <a:spcPts val="575"/>
              </a:spcBef>
              <a:buClr>
                <a:srgbClr val="0000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800" dirty="0" smtClean="0">
                <a:latin typeface="ＭＳ Ｐゴシック" panose="020B0600070205080204" pitchFamily="50" charset="-128"/>
                <a:ea typeface="ＭＳ Ｐゴシック" panose="020B0600070205080204" pitchFamily="50" charset="-128"/>
              </a:rPr>
              <a:t> </a:t>
            </a:r>
            <a:r>
              <a:rPr lang="en-US" altLang="ja-JP" sz="2800" dirty="0" smtClean="0">
                <a:latin typeface="ＭＳ Ｐゴシック" panose="020B0600070205080204" pitchFamily="50" charset="-128"/>
                <a:ea typeface="ＭＳ Ｐゴシック" panose="020B0600070205080204" pitchFamily="50" charset="-128"/>
              </a:rPr>
              <a:t>【</a:t>
            </a:r>
            <a:r>
              <a:rPr lang="ja-JP" altLang="en-US" sz="2800" dirty="0" smtClean="0">
                <a:latin typeface="ＭＳ Ｐゴシック" panose="020B0600070205080204" pitchFamily="50" charset="-128"/>
                <a:ea typeface="ＭＳ Ｐゴシック" panose="020B0600070205080204" pitchFamily="50" charset="-128"/>
              </a:rPr>
              <a:t>単元の評価規準</a:t>
            </a:r>
            <a:r>
              <a:rPr lang="en-US" altLang="ja-JP" sz="2800" dirty="0" smtClean="0">
                <a:latin typeface="ＭＳ Ｐゴシック" panose="020B0600070205080204" pitchFamily="50" charset="-128"/>
                <a:ea typeface="ＭＳ Ｐゴシック" panose="020B0600070205080204" pitchFamily="50" charset="-128"/>
              </a:rPr>
              <a:t>】</a:t>
            </a:r>
          </a:p>
          <a:p>
            <a:pPr>
              <a:spcBef>
                <a:spcPts val="575"/>
              </a:spcBef>
              <a:buClr>
                <a:srgbClr val="0000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800" dirty="0" smtClean="0">
                <a:latin typeface="ＭＳ ゴシック" panose="020B0609070205080204" pitchFamily="49" charset="-128"/>
                <a:ea typeface="ＭＳ ゴシック" panose="020B0609070205080204" pitchFamily="49" charset="-128"/>
              </a:rPr>
              <a:t>　知識</a:t>
            </a:r>
            <a:r>
              <a:rPr lang="ja-JP" altLang="en-US" sz="2800" dirty="0">
                <a:latin typeface="ＭＳ ゴシック" panose="020B0609070205080204" pitchFamily="49" charset="-128"/>
                <a:ea typeface="ＭＳ ゴシック" panose="020B0609070205080204" pitchFamily="49" charset="-128"/>
              </a:rPr>
              <a:t>・</a:t>
            </a:r>
            <a:r>
              <a:rPr lang="ja-JP" altLang="en-US" sz="2800" dirty="0" smtClean="0">
                <a:latin typeface="ＭＳ ゴシック" panose="020B0609070205080204" pitchFamily="49" charset="-128"/>
                <a:ea typeface="ＭＳ ゴシック" panose="020B0609070205080204" pitchFamily="49" charset="-128"/>
              </a:rPr>
              <a:t>技能</a:t>
            </a:r>
            <a:endParaRPr lang="en-US" altLang="ja-JP" sz="2800" dirty="0">
              <a:latin typeface="ＭＳ ゴシック" panose="020B0609070205080204" pitchFamily="49" charset="-128"/>
              <a:ea typeface="ＭＳ ゴシック" panose="020B0609070205080204" pitchFamily="49" charset="-128"/>
            </a:endParaRPr>
          </a:p>
          <a:p>
            <a:pPr>
              <a:spcBef>
                <a:spcPts val="575"/>
              </a:spcBef>
              <a:buClr>
                <a:srgbClr val="0000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800" b="1" dirty="0" smtClean="0">
                <a:uFill>
                  <a:solidFill>
                    <a:srgbClr val="FF0000"/>
                  </a:solidFill>
                </a:uFill>
                <a:latin typeface="ＭＳ ゴシック" panose="020B0609070205080204" pitchFamily="49" charset="-128"/>
                <a:ea typeface="ＭＳ ゴシック" panose="020B0609070205080204" pitchFamily="49" charset="-128"/>
              </a:rPr>
              <a:t>　</a:t>
            </a:r>
            <a:r>
              <a:rPr lang="ja-JP" altLang="en-US" sz="2800" b="1" u="heavy" dirty="0" smtClean="0">
                <a:uFill>
                  <a:solidFill>
                    <a:srgbClr val="FF0000"/>
                  </a:solidFill>
                </a:uFill>
                <a:latin typeface="ＭＳ ゴシック" panose="020B0609070205080204" pitchFamily="49" charset="-128"/>
                <a:ea typeface="ＭＳ ゴシック" panose="020B0609070205080204" pitchFamily="49" charset="-128"/>
              </a:rPr>
              <a:t>思考</a:t>
            </a:r>
            <a:r>
              <a:rPr lang="ja-JP" altLang="en-US" sz="2800" b="1" u="heavy" dirty="0">
                <a:uFill>
                  <a:solidFill>
                    <a:srgbClr val="FF0000"/>
                  </a:solidFill>
                </a:uFill>
                <a:latin typeface="ＭＳ ゴシック" panose="020B0609070205080204" pitchFamily="49" charset="-128"/>
                <a:ea typeface="ＭＳ ゴシック" panose="020B0609070205080204" pitchFamily="49" charset="-128"/>
              </a:rPr>
              <a:t>・判断・表現</a:t>
            </a:r>
            <a:endParaRPr lang="en-US" altLang="ja-JP" sz="2800" b="1" u="heavy" dirty="0">
              <a:uFill>
                <a:solidFill>
                  <a:srgbClr val="FF0000"/>
                </a:solidFill>
              </a:uFill>
              <a:latin typeface="ＭＳ ゴシック" panose="020B0609070205080204" pitchFamily="49" charset="-128"/>
              <a:ea typeface="ＭＳ ゴシック" panose="020B0609070205080204" pitchFamily="49" charset="-128"/>
            </a:endParaRPr>
          </a:p>
          <a:p>
            <a:pPr>
              <a:spcBef>
                <a:spcPts val="575"/>
              </a:spcBef>
              <a:buClr>
                <a:srgbClr val="0000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800" dirty="0" smtClean="0">
                <a:latin typeface="ＭＳ ゴシック" panose="020B0609070205080204" pitchFamily="49" charset="-128"/>
                <a:ea typeface="ＭＳ ゴシック" panose="020B0609070205080204" pitchFamily="49" charset="-128"/>
              </a:rPr>
              <a:t>　主体的</a:t>
            </a:r>
            <a:r>
              <a:rPr lang="ja-JP" altLang="en-US" sz="2800" dirty="0">
                <a:latin typeface="ＭＳ ゴシック" panose="020B0609070205080204" pitchFamily="49" charset="-128"/>
                <a:ea typeface="ＭＳ ゴシック" panose="020B0609070205080204" pitchFamily="49" charset="-128"/>
              </a:rPr>
              <a:t>に学習に取り組む態度　　　</a:t>
            </a:r>
            <a:endParaRPr lang="en-US" altLang="ja-JP" sz="2800" dirty="0">
              <a:latin typeface="ＭＳ ゴシック" panose="020B0609070205080204" pitchFamily="49" charset="-128"/>
              <a:ea typeface="ＭＳ ゴシック" panose="020B0609070205080204" pitchFamily="49" charset="-128"/>
            </a:endParaRPr>
          </a:p>
        </p:txBody>
      </p:sp>
      <p:sp>
        <p:nvSpPr>
          <p:cNvPr id="2" name="正方形/長方形 1"/>
          <p:cNvSpPr/>
          <p:nvPr/>
        </p:nvSpPr>
        <p:spPr>
          <a:xfrm>
            <a:off x="3358343" y="3471268"/>
            <a:ext cx="5407969" cy="2131509"/>
          </a:xfrm>
          <a:prstGeom prst="rect">
            <a:avLst/>
          </a:prstGeom>
          <a:ln>
            <a:solidFill>
              <a:schemeClr val="tx1"/>
            </a:solidFill>
          </a:ln>
        </p:spPr>
        <p:txBody>
          <a:bodyPr wrap="square" anchor="ctr" anchorCtr="0">
            <a:noAutofit/>
          </a:bodyPr>
          <a:lstStyle/>
          <a:p>
            <a:pPr marL="360000" indent="-457200" algn="just"/>
            <a:r>
              <a:rPr lang="ja-JP" altLang="en-US" sz="2400" dirty="0">
                <a:latin typeface="ＭＳ ゴシック" panose="020B0609070205080204" pitchFamily="49" charset="-128"/>
                <a:ea typeface="ＭＳ ゴシック" panose="020B0609070205080204" pitchFamily="49" charset="-128"/>
              </a:rPr>
              <a:t>・ステップや振り付けの得意・不得意に気付き、ダンスの内容を</a:t>
            </a:r>
            <a:r>
              <a:rPr lang="ja-JP" altLang="en-US" sz="2400" u="sng" dirty="0">
                <a:latin typeface="ＭＳ ゴシック" panose="020B0609070205080204" pitchFamily="49" charset="-128"/>
                <a:ea typeface="ＭＳ ゴシック" panose="020B0609070205080204" pitchFamily="49" charset="-128"/>
              </a:rPr>
              <a:t>考えたり工夫したりしている</a:t>
            </a:r>
            <a:r>
              <a:rPr lang="ja-JP" altLang="en-US" sz="2400" dirty="0">
                <a:latin typeface="ＭＳ ゴシック" panose="020B0609070205080204" pitchFamily="49" charset="-128"/>
                <a:ea typeface="ＭＳ ゴシック" panose="020B0609070205080204" pitchFamily="49" charset="-128"/>
              </a:rPr>
              <a:t>。</a:t>
            </a:r>
            <a:endParaRPr lang="en-US" altLang="ja-JP" sz="2400" dirty="0">
              <a:latin typeface="ＭＳ ゴシック" panose="020B0609070205080204" pitchFamily="49" charset="-128"/>
              <a:ea typeface="ＭＳ ゴシック" panose="020B0609070205080204" pitchFamily="49" charset="-128"/>
            </a:endParaRPr>
          </a:p>
          <a:p>
            <a:pPr marL="360000" indent="-457200"/>
            <a:r>
              <a:rPr lang="ja-JP" altLang="en-US" sz="2400" dirty="0">
                <a:latin typeface="ＭＳ ゴシック" panose="020B0609070205080204" pitchFamily="49" charset="-128"/>
                <a:ea typeface="ＭＳ ゴシック" panose="020B0609070205080204" pitchFamily="49" charset="-128"/>
              </a:rPr>
              <a:t>・</a:t>
            </a:r>
            <a:r>
              <a:rPr lang="ja-JP" altLang="en-US" sz="2400" u="sng" dirty="0">
                <a:latin typeface="ＭＳ ゴシック" panose="020B0609070205080204" pitchFamily="49" charset="-128"/>
                <a:ea typeface="ＭＳ ゴシック" panose="020B0609070205080204" pitchFamily="49" charset="-128"/>
              </a:rPr>
              <a:t>考えたり、工夫したりしたことを友達に伝えている</a:t>
            </a:r>
            <a:r>
              <a:rPr lang="ja-JP" altLang="en-US" sz="2400" dirty="0">
                <a:latin typeface="ＭＳ ゴシック" panose="020B0609070205080204" pitchFamily="49" charset="-128"/>
                <a:ea typeface="ＭＳ ゴシック" panose="020B0609070205080204" pitchFamily="49" charset="-128"/>
              </a:rPr>
              <a:t>。</a:t>
            </a:r>
            <a:endParaRPr lang="en-US" altLang="ja-JP" sz="2400" dirty="0">
              <a:latin typeface="ＭＳ ゴシック" panose="020B0609070205080204" pitchFamily="49" charset="-128"/>
              <a:ea typeface="ＭＳ ゴシック" panose="020B0609070205080204" pitchFamily="49" charset="-128"/>
            </a:endParaRPr>
          </a:p>
        </p:txBody>
      </p:sp>
      <p:sp>
        <p:nvSpPr>
          <p:cNvPr id="3" name="右カーブ矢印 2"/>
          <p:cNvSpPr/>
          <p:nvPr/>
        </p:nvSpPr>
        <p:spPr>
          <a:xfrm>
            <a:off x="2842954" y="2263441"/>
            <a:ext cx="716284" cy="23400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 name="テキスト ボックス 5">
            <a:extLst>
              <a:ext uri="{FF2B5EF4-FFF2-40B4-BE49-F238E27FC236}">
                <a16:creationId xmlns:a16="http://schemas.microsoft.com/office/drawing/2014/main" id="{550136D3-6EBB-7715-D454-013B36952CF7}"/>
              </a:ext>
            </a:extLst>
          </p:cNvPr>
          <p:cNvSpPr txBox="1"/>
          <p:nvPr/>
        </p:nvSpPr>
        <p:spPr>
          <a:xfrm>
            <a:off x="333304" y="5833830"/>
            <a:ext cx="8433008" cy="641029"/>
          </a:xfrm>
          <a:prstGeom prst="rect">
            <a:avLst/>
          </a:prstGeom>
          <a:solidFill>
            <a:schemeClr val="accent2"/>
          </a:solidFill>
          <a:ln>
            <a:noFill/>
          </a:ln>
        </p:spPr>
        <p:txBody>
          <a:bodyPr wrap="square" tIns="46800" rtlCol="0" anchor="ctr">
            <a:noAutofit/>
          </a:bodyPr>
          <a:lstStyle/>
          <a:p>
            <a:pPr algn="ctr"/>
            <a:r>
              <a:rPr lang="ja-JP" altLang="en-US" sz="2800" b="1" dirty="0">
                <a:solidFill>
                  <a:schemeClr val="bg1"/>
                </a:solidFill>
                <a:latin typeface="ＭＳ ゴシック" panose="020B0609070205080204" pitchFamily="49" charset="-128"/>
                <a:ea typeface="ＭＳ ゴシック" panose="020B0609070205080204" pitchFamily="49" charset="-128"/>
              </a:rPr>
              <a:t>生徒の考えている姿や表現している姿を見取る</a:t>
            </a:r>
            <a:endParaRPr lang="en-US" altLang="ja-JP" sz="2800" b="1" dirty="0">
              <a:solidFill>
                <a:schemeClr val="bg1"/>
              </a:solidFill>
              <a:latin typeface="ＭＳ ゴシック" panose="020B0609070205080204" pitchFamily="49" charset="-128"/>
              <a:ea typeface="ＭＳ ゴシック" panose="020B0609070205080204" pitchFamily="49" charset="-128"/>
            </a:endParaRPr>
          </a:p>
        </p:txBody>
      </p:sp>
      <p:sp>
        <p:nvSpPr>
          <p:cNvPr id="7" name="Google Shape;160;p9">
            <a:extLst>
              <a:ext uri="{FF2B5EF4-FFF2-40B4-BE49-F238E27FC236}">
                <a16:creationId xmlns:a16="http://schemas.microsoft.com/office/drawing/2014/main" id="{B9EA31EE-86DF-82F1-24A3-E94DE9A51545}"/>
              </a:ext>
            </a:extLst>
          </p:cNvPr>
          <p:cNvSpPr txBox="1"/>
          <p:nvPr/>
        </p:nvSpPr>
        <p:spPr>
          <a:xfrm>
            <a:off x="0" y="-1"/>
            <a:ext cx="9144000" cy="577755"/>
          </a:xfrm>
          <a:prstGeom prst="rect">
            <a:avLst/>
          </a:prstGeom>
          <a:solidFill>
            <a:schemeClr val="accent5"/>
          </a:solidFill>
          <a:ln>
            <a:noFill/>
          </a:ln>
        </p:spPr>
        <p:txBody>
          <a:bodyPr spcFirstLastPara="1" wrap="square" lIns="91425" tIns="45700" rIns="91425" bIns="45700" anchor="ctr" anchorCtr="0">
            <a:noAutofit/>
          </a:bodyPr>
          <a:lstStyle/>
          <a:p>
            <a:pPr lvl="0" algn="ctr"/>
            <a:r>
              <a:rPr lang="ja-JP" altLang="en-US" sz="2400" dirty="0" smtClean="0">
                <a:solidFill>
                  <a:schemeClr val="lt1"/>
                </a:solidFill>
                <a:latin typeface="ＭＳ ゴシック" panose="020B0609070205080204" pitchFamily="49" charset="-128"/>
                <a:ea typeface="ＭＳ ゴシック" panose="020B0609070205080204" pitchFamily="49" charset="-128"/>
                <a:cs typeface="Calibri"/>
                <a:sym typeface="Calibri"/>
              </a:rPr>
              <a:t>本時の目標及び評価規準の焦点化</a:t>
            </a:r>
            <a:endParaRPr lang="ja-JP" altLang="en-US" sz="2400" dirty="0">
              <a:solidFill>
                <a:schemeClr val="lt1"/>
              </a:solidFill>
              <a:latin typeface="ＭＳ ゴシック" panose="020B0609070205080204" pitchFamily="49" charset="-128"/>
              <a:ea typeface="ＭＳ ゴシック" panose="020B0609070205080204" pitchFamily="49" charset="-128"/>
              <a:cs typeface="Calibri"/>
              <a:sym typeface="Calibri"/>
            </a:endParaRPr>
          </a:p>
        </p:txBody>
      </p:sp>
      <p:sp>
        <p:nvSpPr>
          <p:cNvPr id="8" name="テキスト ボックス 7"/>
          <p:cNvSpPr txBox="1"/>
          <p:nvPr/>
        </p:nvSpPr>
        <p:spPr>
          <a:xfrm>
            <a:off x="333304" y="2454892"/>
            <a:ext cx="2360019" cy="2032754"/>
          </a:xfrm>
          <a:prstGeom prst="roundRect">
            <a:avLst>
              <a:gd name="adj" fmla="val 8666"/>
            </a:avLst>
          </a:prstGeom>
          <a:solidFill>
            <a:srgbClr val="FFFF99"/>
          </a:solidFill>
        </p:spPr>
        <p:txBody>
          <a:bodyPr wrap="square" lIns="72000" rIns="36000" rtlCol="0">
            <a:spAutoFit/>
          </a:bodyPr>
          <a:lstStyle/>
          <a:p>
            <a:r>
              <a:rPr kumimoji="1" lang="ja-JP" altLang="en-US" sz="2400" b="1" dirty="0" smtClean="0">
                <a:latin typeface="ＭＳ ゴシック" panose="020B0609070205080204" pitchFamily="49" charset="-128"/>
                <a:ea typeface="ＭＳ ゴシック" panose="020B0609070205080204" pitchFamily="49" charset="-128"/>
              </a:rPr>
              <a:t>単元の目標を</a:t>
            </a:r>
            <a:endParaRPr kumimoji="1" lang="en-US" altLang="ja-JP" sz="2400" b="1" dirty="0" smtClean="0">
              <a:latin typeface="ＭＳ ゴシック" panose="020B0609070205080204" pitchFamily="49" charset="-128"/>
              <a:ea typeface="ＭＳ ゴシック" panose="020B0609070205080204" pitchFamily="49" charset="-128"/>
            </a:endParaRPr>
          </a:p>
          <a:p>
            <a:r>
              <a:rPr kumimoji="1" lang="ja-JP" altLang="en-US" sz="2400" b="1" dirty="0" smtClean="0">
                <a:latin typeface="ＭＳ ゴシック" panose="020B0609070205080204" pitchFamily="49" charset="-128"/>
                <a:ea typeface="ＭＳ ゴシック" panose="020B0609070205080204" pitchFamily="49" charset="-128"/>
              </a:rPr>
              <a:t>踏まえ</a:t>
            </a:r>
            <a:r>
              <a:rPr lang="ja-JP" altLang="en-US" sz="2400" b="1" dirty="0" smtClean="0">
                <a:latin typeface="ＭＳ ゴシック" panose="020B0609070205080204" pitchFamily="49" charset="-128"/>
                <a:ea typeface="ＭＳ ゴシック" panose="020B0609070205080204" pitchFamily="49" charset="-128"/>
              </a:rPr>
              <a:t>て、</a:t>
            </a:r>
            <a:endParaRPr lang="en-US" altLang="ja-JP" sz="2400" b="1" dirty="0" smtClean="0">
              <a:latin typeface="ＭＳ ゴシック" panose="020B0609070205080204" pitchFamily="49" charset="-128"/>
              <a:ea typeface="ＭＳ ゴシック" panose="020B0609070205080204" pitchFamily="49" charset="-128"/>
            </a:endParaRPr>
          </a:p>
          <a:p>
            <a:r>
              <a:rPr kumimoji="1" lang="ja-JP" altLang="en-US" sz="2400" b="1" dirty="0">
                <a:latin typeface="ＭＳ ゴシック" panose="020B0609070205080204" pitchFamily="49" charset="-128"/>
                <a:ea typeface="ＭＳ ゴシック" panose="020B0609070205080204" pitchFamily="49" charset="-128"/>
              </a:rPr>
              <a:t>本時</a:t>
            </a:r>
            <a:r>
              <a:rPr kumimoji="1" lang="ja-JP" altLang="en-US" sz="2400" b="1" dirty="0" smtClean="0">
                <a:latin typeface="ＭＳ ゴシック" panose="020B0609070205080204" pitchFamily="49" charset="-128"/>
                <a:ea typeface="ＭＳ ゴシック" panose="020B0609070205080204" pitchFamily="49" charset="-128"/>
              </a:rPr>
              <a:t>の目標</a:t>
            </a:r>
            <a:endParaRPr kumimoji="1" lang="en-US" altLang="ja-JP" sz="2400" b="1" dirty="0" smtClean="0">
              <a:latin typeface="ＭＳ ゴシック" panose="020B0609070205080204" pitchFamily="49" charset="-128"/>
              <a:ea typeface="ＭＳ ゴシック" panose="020B0609070205080204" pitchFamily="49" charset="-128"/>
            </a:endParaRPr>
          </a:p>
          <a:p>
            <a:r>
              <a:rPr kumimoji="1" lang="ja-JP" altLang="en-US" sz="2400" b="1" dirty="0" smtClean="0">
                <a:latin typeface="ＭＳ ゴシック" panose="020B0609070205080204" pitchFamily="49" charset="-128"/>
                <a:ea typeface="ＭＳ ゴシック" panose="020B0609070205080204" pitchFamily="49" charset="-128"/>
              </a:rPr>
              <a:t>及び評価規準を</a:t>
            </a:r>
            <a:endParaRPr kumimoji="1" lang="en-US" altLang="ja-JP" sz="2400" b="1" dirty="0" smtClean="0">
              <a:latin typeface="ＭＳ ゴシック" panose="020B0609070205080204" pitchFamily="49" charset="-128"/>
              <a:ea typeface="ＭＳ ゴシック" panose="020B0609070205080204" pitchFamily="49" charset="-128"/>
            </a:endParaRPr>
          </a:p>
          <a:p>
            <a:r>
              <a:rPr kumimoji="1" lang="ja-JP" altLang="en-US" sz="2400" b="1" dirty="0" smtClean="0">
                <a:latin typeface="ＭＳ ゴシック" panose="020B0609070205080204" pitchFamily="49" charset="-128"/>
                <a:ea typeface="ＭＳ ゴシック" panose="020B0609070205080204" pitchFamily="49" charset="-128"/>
              </a:rPr>
              <a:t>焦点化</a:t>
            </a:r>
            <a:endParaRPr kumimoji="1" lang="en-US" altLang="ja-JP" sz="2400" b="1" dirty="0" smtClean="0">
              <a:latin typeface="ＭＳ ゴシック" panose="020B0609070205080204" pitchFamily="49" charset="-128"/>
              <a:ea typeface="ＭＳ ゴシック" panose="020B0609070205080204" pitchFamily="49" charset="-128"/>
            </a:endParaRPr>
          </a:p>
        </p:txBody>
      </p:sp>
      <p:sp>
        <p:nvSpPr>
          <p:cNvPr id="9" name="スライド番号プレースホルダー 1"/>
          <p:cNvSpPr txBox="1">
            <a:spLocks/>
          </p:cNvSpPr>
          <p:nvPr/>
        </p:nvSpPr>
        <p:spPr>
          <a:xfrm>
            <a:off x="6964691" y="6375758"/>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ＭＳ ゴシック" panose="020B0609070205080204" pitchFamily="49" charset="-128"/>
                <a:ea typeface="ＭＳ ゴシック" panose="020B0609070205080204" pitchFamily="49" charset="-128"/>
              </a:rPr>
              <a:t>７</a:t>
            </a:r>
            <a:endParaRPr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76035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1"/>
          <p:cNvSpPr txBox="1">
            <a:spLocks noChangeArrowheads="1"/>
          </p:cNvSpPr>
          <p:nvPr/>
        </p:nvSpPr>
        <p:spPr bwMode="auto">
          <a:xfrm>
            <a:off x="387626" y="1136019"/>
            <a:ext cx="8368748" cy="2099204"/>
          </a:xfrm>
          <a:prstGeom prst="rect">
            <a:avLst/>
          </a:prstGeom>
          <a:solidFill>
            <a:srgbClr val="FFFF99"/>
          </a:solidFill>
          <a:ln w="9525">
            <a:solidFill>
              <a:schemeClr val="tx1"/>
            </a:solidFill>
            <a:round/>
            <a:headEnd/>
            <a:tailEnd/>
          </a:ln>
        </p:spPr>
        <p:txBody>
          <a:bodyPr anchor="ctr"/>
          <a:lstStyle/>
          <a:p>
            <a:pPr algn="ctr">
              <a:spcBef>
                <a:spcPts val="575"/>
              </a:spcBef>
              <a:buClr>
                <a:srgbClr val="0000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800" dirty="0">
                <a:latin typeface="ＭＳ ゴシック" panose="020B0609070205080204" pitchFamily="49" charset="-128"/>
                <a:ea typeface="ＭＳ ゴシック" panose="020B0609070205080204" pitchFamily="49" charset="-128"/>
              </a:rPr>
              <a:t>自分の授業のねらい（目標）について、</a:t>
            </a:r>
            <a:endParaRPr lang="en-US" altLang="ja-JP" sz="2800" dirty="0">
              <a:latin typeface="ＭＳ ゴシック" panose="020B0609070205080204" pitchFamily="49" charset="-128"/>
              <a:ea typeface="ＭＳ ゴシック" panose="020B0609070205080204" pitchFamily="49" charset="-128"/>
            </a:endParaRPr>
          </a:p>
          <a:p>
            <a:pPr algn="ctr">
              <a:spcBef>
                <a:spcPts val="575"/>
              </a:spcBef>
              <a:buClr>
                <a:srgbClr val="0000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800" dirty="0">
                <a:latin typeface="ＭＳ ゴシック" panose="020B0609070205080204" pitchFamily="49" charset="-128"/>
                <a:ea typeface="ＭＳ ゴシック" panose="020B0609070205080204" pitchFamily="49" charset="-128"/>
              </a:rPr>
              <a:t>どのような姿が見られたら達成となるのか、</a:t>
            </a:r>
            <a:endParaRPr lang="en-US" altLang="ja-JP" sz="2800" dirty="0">
              <a:latin typeface="ＭＳ ゴシック" panose="020B0609070205080204" pitchFamily="49" charset="-128"/>
              <a:ea typeface="ＭＳ ゴシック" panose="020B0609070205080204" pitchFamily="49" charset="-128"/>
            </a:endParaRPr>
          </a:p>
          <a:p>
            <a:pPr algn="ctr">
              <a:spcBef>
                <a:spcPts val="575"/>
              </a:spcBef>
              <a:buClr>
                <a:srgbClr val="0000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800" dirty="0">
                <a:latin typeface="ＭＳ ゴシック" panose="020B0609070205080204" pitchFamily="49" charset="-128"/>
                <a:ea typeface="ＭＳ ゴシック" panose="020B0609070205080204" pitchFamily="49" charset="-128"/>
              </a:rPr>
              <a:t>考えてみましょう！</a:t>
            </a:r>
            <a:endParaRPr lang="en-US" altLang="ja-JP" sz="2800" dirty="0">
              <a:latin typeface="ＭＳ ゴシック" panose="020B0609070205080204" pitchFamily="49" charset="-128"/>
              <a:ea typeface="ＭＳ ゴシック" panose="020B0609070205080204" pitchFamily="49" charset="-128"/>
            </a:endParaRPr>
          </a:p>
        </p:txBody>
      </p:sp>
      <p:sp>
        <p:nvSpPr>
          <p:cNvPr id="3" name="正方形/長方形 2">
            <a:extLst>
              <a:ext uri="{FF2B5EF4-FFF2-40B4-BE49-F238E27FC236}">
                <a16:creationId xmlns:a16="http://schemas.microsoft.com/office/drawing/2014/main" id="{C9013E0C-655D-6C6E-F9CD-07CC110FE589}"/>
              </a:ext>
            </a:extLst>
          </p:cNvPr>
          <p:cNvSpPr/>
          <p:nvPr/>
        </p:nvSpPr>
        <p:spPr>
          <a:xfrm>
            <a:off x="387626" y="3425655"/>
            <a:ext cx="8368748" cy="2492990"/>
          </a:xfrm>
          <a:prstGeom prst="rect">
            <a:avLst/>
          </a:prstGeom>
        </p:spPr>
        <p:txBody>
          <a:bodyPr wrap="square">
            <a:spAutoFit/>
          </a:bodyPr>
          <a:lstStyle/>
          <a:p>
            <a:pPr>
              <a:lnSpc>
                <a:spcPct val="130000"/>
              </a:lnSpc>
            </a:pPr>
            <a:r>
              <a:rPr lang="ja-JP" altLang="en-US" sz="2000" dirty="0">
                <a:latin typeface="HG丸ｺﾞｼｯｸM-PRO" panose="020F0600000000000000" pitchFamily="50" charset="-128"/>
                <a:ea typeface="HG丸ｺﾞｼｯｸM-PRO" panose="020F0600000000000000" pitchFamily="50" charset="-128"/>
              </a:rPr>
              <a:t>・本時の</a:t>
            </a:r>
            <a:r>
              <a:rPr lang="ja-JP" altLang="en-US" sz="2000" dirty="0" smtClean="0">
                <a:latin typeface="HG丸ｺﾞｼｯｸM-PRO" panose="020F0600000000000000" pitchFamily="50" charset="-128"/>
                <a:ea typeface="HG丸ｺﾞｼｯｸM-PRO" panose="020F0600000000000000" pitchFamily="50" charset="-128"/>
              </a:rPr>
              <a:t>目標は、３つの資質</a:t>
            </a:r>
            <a:r>
              <a:rPr lang="ja-JP" altLang="en-US" sz="2000" dirty="0">
                <a:latin typeface="HG丸ｺﾞｼｯｸM-PRO" panose="020F0600000000000000" pitchFamily="50" charset="-128"/>
                <a:ea typeface="HG丸ｺﾞｼｯｸM-PRO" panose="020F0600000000000000" pitchFamily="50" charset="-128"/>
              </a:rPr>
              <a:t>・能力</a:t>
            </a:r>
            <a:r>
              <a:rPr lang="ja-JP" altLang="en-US" sz="2000" dirty="0" smtClean="0">
                <a:latin typeface="HG丸ｺﾞｼｯｸM-PRO" panose="020F0600000000000000" pitchFamily="50" charset="-128"/>
                <a:ea typeface="HG丸ｺﾞｼｯｸM-PRO" panose="020F0600000000000000" pitchFamily="50" charset="-128"/>
              </a:rPr>
              <a:t>のうちのどれ</a:t>
            </a:r>
            <a:r>
              <a:rPr lang="ja-JP" altLang="en-US" sz="2000" dirty="0">
                <a:latin typeface="HG丸ｺﾞｼｯｸM-PRO" panose="020F0600000000000000" pitchFamily="50" charset="-128"/>
                <a:ea typeface="HG丸ｺﾞｼｯｸM-PRO" panose="020F0600000000000000" pitchFamily="50" charset="-128"/>
              </a:rPr>
              <a:t>か。</a:t>
            </a:r>
            <a:endParaRPr lang="en-US" altLang="ja-JP" sz="2000" dirty="0">
              <a:latin typeface="HG丸ｺﾞｼｯｸM-PRO" panose="020F0600000000000000" pitchFamily="50" charset="-128"/>
              <a:ea typeface="HG丸ｺﾞｼｯｸM-PRO" panose="020F0600000000000000" pitchFamily="50" charset="-128"/>
            </a:endParaRPr>
          </a:p>
          <a:p>
            <a:pPr>
              <a:lnSpc>
                <a:spcPct val="130000"/>
              </a:lnSpc>
            </a:pPr>
            <a:r>
              <a:rPr lang="ja-JP" altLang="en-US" sz="2000" dirty="0">
                <a:latin typeface="HG丸ｺﾞｼｯｸM-PRO" panose="020F0600000000000000" pitchFamily="50" charset="-128"/>
                <a:ea typeface="HG丸ｺﾞｼｯｸM-PRO" panose="020F0600000000000000" pitchFamily="50" charset="-128"/>
              </a:rPr>
              <a:t>・その内容はどの教科の内容か。</a:t>
            </a:r>
            <a:endParaRPr lang="en-US" altLang="ja-JP" sz="2000" dirty="0">
              <a:latin typeface="HG丸ｺﾞｼｯｸM-PRO" panose="020F0600000000000000" pitchFamily="50" charset="-128"/>
              <a:ea typeface="HG丸ｺﾞｼｯｸM-PRO" panose="020F0600000000000000" pitchFamily="50" charset="-128"/>
            </a:endParaRPr>
          </a:p>
          <a:p>
            <a:pPr>
              <a:lnSpc>
                <a:spcPct val="130000"/>
              </a:lnSpc>
            </a:pPr>
            <a:r>
              <a:rPr lang="ja-JP" altLang="en-US" sz="2000" dirty="0" smtClean="0">
                <a:latin typeface="HG丸ｺﾞｼｯｸM-PRO" panose="020F0600000000000000" pitchFamily="50" charset="-128"/>
                <a:ea typeface="HG丸ｺﾞｼｯｸM-PRO" panose="020F0600000000000000" pitchFamily="50" charset="-128"/>
              </a:rPr>
              <a:t>・子供に</a:t>
            </a:r>
            <a:r>
              <a:rPr lang="ja-JP" altLang="en-US" sz="2000" dirty="0">
                <a:latin typeface="HG丸ｺﾞｼｯｸM-PRO" panose="020F0600000000000000" pitchFamily="50" charset="-128"/>
                <a:ea typeface="HG丸ｺﾞｼｯｸM-PRO" panose="020F0600000000000000" pitchFamily="50" charset="-128"/>
              </a:rPr>
              <a:t>どのような姿が見られたら、</a:t>
            </a:r>
            <a:r>
              <a:rPr lang="ja-JP" altLang="en-US" sz="2000" dirty="0" smtClean="0">
                <a:latin typeface="HG丸ｺﾞｼｯｸM-PRO" panose="020F0600000000000000" pitchFamily="50" charset="-128"/>
                <a:ea typeface="HG丸ｺﾞｼｯｸM-PRO" panose="020F0600000000000000" pitchFamily="50" charset="-128"/>
              </a:rPr>
              <a:t>本時の目標の達成</a:t>
            </a:r>
            <a:r>
              <a:rPr lang="ja-JP" altLang="en-US" sz="2000" dirty="0">
                <a:latin typeface="HG丸ｺﾞｼｯｸM-PRO" panose="020F0600000000000000" pitchFamily="50" charset="-128"/>
                <a:ea typeface="HG丸ｺﾞｼｯｸM-PRO" panose="020F0600000000000000" pitchFamily="50" charset="-128"/>
              </a:rPr>
              <a:t>となるのか。</a:t>
            </a:r>
            <a:endParaRPr lang="en-US" altLang="ja-JP" sz="2000" dirty="0">
              <a:latin typeface="HG丸ｺﾞｼｯｸM-PRO" panose="020F0600000000000000" pitchFamily="50" charset="-128"/>
              <a:ea typeface="HG丸ｺﾞｼｯｸM-PRO" panose="020F0600000000000000" pitchFamily="50" charset="-128"/>
            </a:endParaRPr>
          </a:p>
          <a:p>
            <a:pPr>
              <a:lnSpc>
                <a:spcPct val="130000"/>
              </a:lnSpc>
            </a:pPr>
            <a:r>
              <a:rPr lang="ja-JP" altLang="en-US" sz="2000" dirty="0">
                <a:latin typeface="HG丸ｺﾞｼｯｸM-PRO" panose="020F0600000000000000" pitchFamily="50" charset="-128"/>
                <a:ea typeface="HG丸ｺﾞｼｯｸM-PRO" panose="020F0600000000000000" pitchFamily="50" charset="-128"/>
              </a:rPr>
              <a:t>・目標に</a:t>
            </a:r>
            <a:r>
              <a:rPr lang="ja-JP" altLang="en-US" sz="2000" dirty="0" smtClean="0">
                <a:latin typeface="HG丸ｺﾞｼｯｸM-PRO" panose="020F0600000000000000" pitchFamily="50" charset="-128"/>
                <a:ea typeface="HG丸ｺﾞｼｯｸM-PRO" panose="020F0600000000000000" pitchFamily="50" charset="-128"/>
              </a:rPr>
              <a:t>迫る子供の</a:t>
            </a:r>
            <a:r>
              <a:rPr lang="ja-JP" altLang="en-US" sz="2000" dirty="0">
                <a:latin typeface="HG丸ｺﾞｼｯｸM-PRO" panose="020F0600000000000000" pitchFamily="50" charset="-128"/>
                <a:ea typeface="HG丸ｺﾞｼｯｸM-PRO" panose="020F0600000000000000" pitchFamily="50" charset="-128"/>
              </a:rPr>
              <a:t>姿を、どの場面でどの</a:t>
            </a:r>
            <a:r>
              <a:rPr lang="ja-JP" altLang="en-US" sz="2000" dirty="0" smtClean="0">
                <a:latin typeface="HG丸ｺﾞｼｯｸM-PRO" panose="020F0600000000000000" pitchFamily="50" charset="-128"/>
                <a:ea typeface="HG丸ｺﾞｼｯｸM-PRO" panose="020F0600000000000000" pitchFamily="50" charset="-128"/>
              </a:rPr>
              <a:t>ようにして見取る</a:t>
            </a:r>
            <a:r>
              <a:rPr lang="ja-JP" altLang="en-US" sz="2000" dirty="0">
                <a:latin typeface="HG丸ｺﾞｼｯｸM-PRO" panose="020F0600000000000000" pitchFamily="50" charset="-128"/>
                <a:ea typeface="HG丸ｺﾞｼｯｸM-PRO" panose="020F0600000000000000" pitchFamily="50" charset="-128"/>
              </a:rPr>
              <a:t>か。</a:t>
            </a:r>
            <a:endParaRPr lang="en-US" altLang="ja-JP" sz="2000" dirty="0">
              <a:latin typeface="HG丸ｺﾞｼｯｸM-PRO" panose="020F0600000000000000" pitchFamily="50" charset="-128"/>
              <a:ea typeface="HG丸ｺﾞｼｯｸM-PRO" panose="020F0600000000000000" pitchFamily="50" charset="-128"/>
            </a:endParaRPr>
          </a:p>
          <a:p>
            <a:pPr marL="252000" indent="-457200">
              <a:lnSpc>
                <a:spcPct val="130000"/>
              </a:lnSpc>
            </a:pPr>
            <a:r>
              <a:rPr lang="ja-JP" altLang="en-US" sz="2000" dirty="0">
                <a:latin typeface="HG丸ｺﾞｼｯｸM-PRO" panose="020F0600000000000000" pitchFamily="50" charset="-128"/>
                <a:ea typeface="HG丸ｺﾞｼｯｸM-PRO" panose="020F0600000000000000" pitchFamily="50" charset="-128"/>
              </a:rPr>
              <a:t>・目標の達成に向けた、課題の提示</a:t>
            </a:r>
            <a:r>
              <a:rPr lang="ja-JP" altLang="en-US" sz="2000" dirty="0" smtClean="0">
                <a:latin typeface="HG丸ｺﾞｼｯｸM-PRO" panose="020F0600000000000000" pitchFamily="50" charset="-128"/>
                <a:ea typeface="HG丸ｺﾞｼｯｸM-PRO" panose="020F0600000000000000" pitchFamily="50" charset="-128"/>
              </a:rPr>
              <a:t>、学習活動、発問</a:t>
            </a:r>
            <a:r>
              <a:rPr lang="ja-JP" altLang="en-US" sz="2000" dirty="0">
                <a:latin typeface="HG丸ｺﾞｼｯｸM-PRO" panose="020F0600000000000000" pitchFamily="50" charset="-128"/>
                <a:ea typeface="HG丸ｺﾞｼｯｸM-PRO" panose="020F0600000000000000" pitchFamily="50" charset="-128"/>
              </a:rPr>
              <a:t>、振り返りは、どのような工夫が考えられるか</a:t>
            </a:r>
            <a:r>
              <a:rPr lang="ja-JP" altLang="en-US" sz="2000" dirty="0" smtClean="0">
                <a:latin typeface="HG丸ｺﾞｼｯｸM-PRO" panose="020F0600000000000000" pitchFamily="50" charset="-128"/>
                <a:ea typeface="HG丸ｺﾞｼｯｸM-PRO" panose="020F0600000000000000" pitchFamily="50" charset="-128"/>
              </a:rPr>
              <a:t>。</a:t>
            </a:r>
            <a:endParaRPr lang="en-US" altLang="ja-JP" sz="2400" dirty="0">
              <a:latin typeface="HG丸ｺﾞｼｯｸM-PRO" panose="020F0600000000000000" pitchFamily="50" charset="-128"/>
              <a:ea typeface="HG丸ｺﾞｼｯｸM-PRO" panose="020F0600000000000000" pitchFamily="50" charset="-128"/>
            </a:endParaRPr>
          </a:p>
        </p:txBody>
      </p:sp>
      <p:sp>
        <p:nvSpPr>
          <p:cNvPr id="5" name="スライド番号プレースホルダー 1"/>
          <p:cNvSpPr txBox="1">
            <a:spLocks/>
          </p:cNvSpPr>
          <p:nvPr/>
        </p:nvSpPr>
        <p:spPr>
          <a:xfrm>
            <a:off x="6964691" y="6375758"/>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ＭＳ ゴシック" panose="020B0609070205080204" pitchFamily="49" charset="-128"/>
                <a:ea typeface="ＭＳ ゴシック" panose="020B0609070205080204" pitchFamily="49" charset="-128"/>
              </a:rPr>
              <a:t>８</a:t>
            </a:r>
            <a:endParaRPr lang="ja-JP" altLang="en-US" dirty="0">
              <a:latin typeface="ＭＳ ゴシック" panose="020B0609070205080204" pitchFamily="49" charset="-128"/>
              <a:ea typeface="ＭＳ ゴシック" panose="020B0609070205080204" pitchFamily="49" charset="-128"/>
            </a:endParaRPr>
          </a:p>
        </p:txBody>
      </p:sp>
      <p:grpSp>
        <p:nvGrpSpPr>
          <p:cNvPr id="6" name="グループ化 5"/>
          <p:cNvGrpSpPr/>
          <p:nvPr/>
        </p:nvGrpSpPr>
        <p:grpSpPr>
          <a:xfrm>
            <a:off x="387626" y="289755"/>
            <a:ext cx="1696279" cy="646331"/>
            <a:chOff x="384313" y="-31286"/>
            <a:chExt cx="1696279" cy="646331"/>
          </a:xfrm>
        </p:grpSpPr>
        <p:sp>
          <p:nvSpPr>
            <p:cNvPr id="7" name="角丸四角形 6"/>
            <p:cNvSpPr/>
            <p:nvPr/>
          </p:nvSpPr>
          <p:spPr>
            <a:xfrm>
              <a:off x="384313" y="31116"/>
              <a:ext cx="1696279" cy="568370"/>
            </a:xfrm>
            <a:prstGeom prst="roundRect">
              <a:avLst>
                <a:gd name="adj" fmla="val 50000"/>
              </a:avLst>
            </a:prstGeom>
            <a:solidFill>
              <a:schemeClr val="bg1"/>
            </a:solidFill>
            <a:ln w="38100">
              <a:solidFill>
                <a:schemeClr val="accent4"/>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sz="400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8" name="テキスト ボックス 11"/>
            <p:cNvSpPr txBox="1"/>
            <p:nvPr/>
          </p:nvSpPr>
          <p:spPr>
            <a:xfrm>
              <a:off x="678454" y="-31286"/>
              <a:ext cx="1107996" cy="646331"/>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3600" dirty="0" smtClean="0">
                  <a:latin typeface="ＭＳ ゴシック" panose="020B0609070205080204" pitchFamily="49" charset="-128"/>
                  <a:ea typeface="ＭＳ ゴシック" panose="020B0609070205080204" pitchFamily="49" charset="-128"/>
                </a:rPr>
                <a:t>演習</a:t>
              </a:r>
              <a:endParaRPr kumimoji="1" lang="ja-JP" altLang="en-US" dirty="0">
                <a:latin typeface="ＭＳ ゴシック" panose="020B0609070205080204" pitchFamily="49" charset="-128"/>
                <a:ea typeface="ＭＳ ゴシック" panose="020B0609070205080204" pitchFamily="49" charset="-128"/>
              </a:endParaRPr>
            </a:p>
          </p:txBody>
        </p:sp>
      </p:grpSp>
    </p:spTree>
    <p:extLst>
      <p:ext uri="{BB962C8B-B14F-4D97-AF65-F5344CB8AC3E}">
        <p14:creationId xmlns:p14="http://schemas.microsoft.com/office/powerpoint/2010/main" val="769031211"/>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8676</TotalTime>
  <Words>831</Words>
  <Application>Microsoft Office PowerPoint</Application>
  <PresentationFormat>画面に合わせる (4:3)</PresentationFormat>
  <Paragraphs>228</Paragraphs>
  <Slides>8</Slides>
  <Notes>8</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8</vt:i4>
      </vt:variant>
    </vt:vector>
  </HeadingPairs>
  <TitlesOfParts>
    <vt:vector size="21" baseType="lpstr">
      <vt:lpstr>HGｺﾞｼｯｸE</vt:lpstr>
      <vt:lpstr>HG丸ｺﾞｼｯｸM-PRO</vt:lpstr>
      <vt:lpstr>ＭＳ Ｐゴシック</vt:lpstr>
      <vt:lpstr>ＭＳ ゴシック</vt:lpstr>
      <vt:lpstr>ＭＳ 明朝</vt:lpstr>
      <vt:lpstr>メイリオ</vt:lpstr>
      <vt:lpstr>游ゴシック</vt:lpstr>
      <vt:lpstr>Arial</vt:lpstr>
      <vt:lpstr>Calibri</vt:lpstr>
      <vt:lpstr>Calibri Light</vt:lpstr>
      <vt:lpstr>Georgia</vt:lpstr>
      <vt:lpstr>Times New Roman</vt:lpstr>
      <vt:lpstr>Office Theme</vt:lpstr>
      <vt:lpstr>授業づくりの基本 ～１単位時間の授業の目標の明確化～</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児童生徒理解</dc:title>
  <dc:creator>北海道</dc:creator>
  <cp:lastModifiedBy>Windows ユーザー</cp:lastModifiedBy>
  <cp:revision>903</cp:revision>
  <cp:lastPrinted>2024-03-19T06:32:31Z</cp:lastPrinted>
  <dcterms:created xsi:type="dcterms:W3CDTF">2017-03-08T08:10:15Z</dcterms:created>
  <dcterms:modified xsi:type="dcterms:W3CDTF">2024-03-25T05:08:05Z</dcterms:modified>
</cp:coreProperties>
</file>