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9" r:id="rId4"/>
  </p:sldMasterIdLst>
  <p:notesMasterIdLst>
    <p:notesMasterId r:id="rId16"/>
  </p:notesMasterIdLst>
  <p:sldIdLst>
    <p:sldId id="267" r:id="rId5"/>
    <p:sldId id="257" r:id="rId6"/>
    <p:sldId id="266" r:id="rId7"/>
    <p:sldId id="258" r:id="rId8"/>
    <p:sldId id="2161" r:id="rId9"/>
    <p:sldId id="262" r:id="rId10"/>
    <p:sldId id="263" r:id="rId11"/>
    <p:sldId id="264" r:id="rId12"/>
    <p:sldId id="265" r:id="rId13"/>
    <p:sldId id="261" r:id="rId14"/>
    <p:sldId id="269"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66007" autoAdjust="0"/>
  </p:normalViewPr>
  <p:slideViewPr>
    <p:cSldViewPr snapToGrid="0">
      <p:cViewPr varScale="1">
        <p:scale>
          <a:sx n="62" d="100"/>
          <a:sy n="62" d="100"/>
        </p:scale>
        <p:origin x="1158" y="60"/>
      </p:cViewPr>
      <p:guideLst/>
    </p:cSldViewPr>
  </p:slideViewPr>
  <p:notesTextViewPr>
    <p:cViewPr>
      <p:scale>
        <a:sx n="1" d="1"/>
        <a:sy n="1" d="1"/>
      </p:scale>
      <p:origin x="0" y="0"/>
    </p:cViewPr>
  </p:notesTextViewPr>
  <p:notesViewPr>
    <p:cSldViewPr snapToGrid="0">
      <p:cViewPr varScale="1">
        <p:scale>
          <a:sx n="72" d="100"/>
          <a:sy n="72" d="100"/>
        </p:scale>
        <p:origin x="22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4734" y="504000"/>
            <a:ext cx="4797732" cy="3600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3600" y="4356000"/>
            <a:ext cx="5400000" cy="50400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0722206-1365-4561-A812-033789702859}" type="slidenum">
              <a:rPr kumimoji="1" lang="ja-JP" altLang="en-US" smtClean="0"/>
              <a:t>‹#›</a:t>
            </a:fld>
            <a:endParaRPr kumimoji="1" lang="ja-JP" altLang="en-US"/>
          </a:p>
        </p:txBody>
      </p:sp>
    </p:spTree>
    <p:extLst>
      <p:ext uri="{BB962C8B-B14F-4D97-AF65-F5344CB8AC3E}">
        <p14:creationId xmlns:p14="http://schemas.microsoft.com/office/powerpoint/2010/main" val="34883227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en-US" altLang="ja-JP" dirty="0" smtClean="0"/>
              <a:t>※</a:t>
            </a:r>
            <a:r>
              <a:rPr lang="ja-JP" altLang="en-US" dirty="0" smtClean="0"/>
              <a:t>　研修動画はこちら↓をクリック、又はブラウザに貼り付け</a:t>
            </a:r>
            <a:endParaRPr lang="en-US" altLang="ja-JP" dirty="0" smtClean="0"/>
          </a:p>
          <a:p>
            <a:pPr algn="just"/>
            <a:r>
              <a:rPr lang="ja-JP" altLang="en-US" dirty="0" smtClean="0"/>
              <a:t>　　</a:t>
            </a:r>
            <a:r>
              <a:rPr lang="en-US" altLang="ja-JP" u="sng" dirty="0" smtClean="0"/>
              <a:t>http://</a:t>
            </a:r>
            <a:r>
              <a:rPr lang="en-US" altLang="ja-JP" u="sng" dirty="0" err="1" smtClean="0"/>
              <a:t>www.tokucen.hokkaido-c.ed.jp</a:t>
            </a:r>
            <a:r>
              <a:rPr lang="en-US" altLang="ja-JP" u="sng" dirty="0" smtClean="0"/>
              <a:t>/setting/</a:t>
            </a:r>
            <a:r>
              <a:rPr lang="en-US" altLang="ja-JP" u="sng" dirty="0" err="1" smtClean="0"/>
              <a:t>page_371</a:t>
            </a:r>
            <a:r>
              <a:rPr lang="en-US" altLang="ja-JP" u="sng" dirty="0" smtClean="0"/>
              <a:t>/</a:t>
            </a:r>
            <a:r>
              <a:rPr lang="en-US" altLang="ja-JP" u="sng" dirty="0" err="1" smtClean="0"/>
              <a:t>netcommons3</a:t>
            </a:r>
            <a:r>
              <a:rPr lang="en-US" altLang="ja-JP" u="sng" dirty="0" smtClean="0"/>
              <a:t>/</a:t>
            </a:r>
            <a:r>
              <a:rPr lang="en-US" altLang="ja-JP" u="sng" dirty="0" err="1" smtClean="0"/>
              <a:t>page_id1150</a:t>
            </a:r>
            <a:r>
              <a:rPr lang="en-US" altLang="ja-JP" u="sng" dirty="0" smtClean="0"/>
              <a:t>/</a:t>
            </a:r>
            <a:r>
              <a:rPr lang="ja-JP" altLang="en-US" u="sng" smtClean="0"/>
              <a:t>研修動画</a:t>
            </a:r>
            <a:endParaRPr lang="en-US" altLang="ja-JP" u="sng" dirty="0" smtClean="0"/>
          </a:p>
          <a:p>
            <a:pPr algn="just"/>
            <a:endParaRPr lang="en-US" altLang="ja-JP" dirty="0" smtClean="0"/>
          </a:p>
          <a:p>
            <a:pPr algn="just"/>
            <a:r>
              <a:rPr lang="en-US" altLang="ja-JP" dirty="0" smtClean="0"/>
              <a:t>※</a:t>
            </a:r>
            <a:r>
              <a:rPr lang="ja-JP" altLang="en-US" dirty="0"/>
              <a:t>　スライド</a:t>
            </a:r>
            <a:r>
              <a:rPr lang="en-US" altLang="ja-JP" dirty="0"/>
              <a:t>11</a:t>
            </a:r>
            <a:r>
              <a:rPr lang="ja-JP" altLang="en-US" dirty="0"/>
              <a:t>は、演習シートを兼ねています。Ａ４サイズで印刷して配付してください。</a:t>
            </a:r>
            <a:endParaRPr lang="en-US" altLang="ja-JP" dirty="0"/>
          </a:p>
          <a:p>
            <a:pPr algn="just"/>
            <a:endParaRPr lang="en-US" altLang="ja-JP" dirty="0"/>
          </a:p>
          <a:p>
            <a:pPr algn="just"/>
            <a:r>
              <a:rPr lang="ja-JP" altLang="en-US" dirty="0"/>
              <a:t>　これから、「障がいの理解」の研修を始めます。</a:t>
            </a:r>
            <a:endParaRPr lang="en-US" altLang="ja-JP" dirty="0"/>
          </a:p>
          <a:p>
            <a:pPr algn="just"/>
            <a:r>
              <a:rPr lang="ja-JP" altLang="en-US" dirty="0"/>
              <a:t>　この研修では、ＩＣＦや障がいの社会モデルに基づく障がいの捉え方を理解し</a:t>
            </a:r>
            <a:r>
              <a:rPr lang="ja-JP" altLang="en-US" dirty="0" smtClean="0"/>
              <a:t>、子供の</a:t>
            </a:r>
            <a:r>
              <a:rPr lang="ja-JP" altLang="en-US" dirty="0"/>
              <a:t>行動について、環境因子に目を向け分析する技能を身に付けることをねらいとしています。</a:t>
            </a:r>
            <a:endParaRPr lang="en-US" altLang="ja-JP" dirty="0"/>
          </a:p>
          <a:p>
            <a:pPr algn="just"/>
            <a:r>
              <a:rPr lang="ja-JP" altLang="en-US" dirty="0"/>
              <a:t>　前半に説明、後半に演習を行います。</a:t>
            </a:r>
            <a:endParaRPr lang="en-US" altLang="ja-JP" dirty="0"/>
          </a:p>
          <a:p>
            <a:pPr algn="just"/>
            <a:endParaRPr lang="en-US" altLang="ja-JP" dirty="0"/>
          </a:p>
          <a:p>
            <a:pPr algn="just"/>
            <a:r>
              <a:rPr lang="ja-JP" altLang="en-US" dirty="0"/>
              <a:t>　（</a:t>
            </a:r>
            <a:r>
              <a:rPr lang="ja-JP" altLang="en-US" dirty="0" smtClean="0"/>
              <a:t>時間の目安：</a:t>
            </a:r>
            <a:r>
              <a:rPr lang="ja-JP" altLang="en-US" dirty="0"/>
              <a:t>説明</a:t>
            </a:r>
            <a:r>
              <a:rPr lang="en-US" altLang="ja-JP" dirty="0"/>
              <a:t>10</a:t>
            </a:r>
            <a:r>
              <a:rPr lang="ja-JP" altLang="en-US" dirty="0"/>
              <a:t>分</a:t>
            </a:r>
            <a:r>
              <a:rPr lang="ja-JP" altLang="en-US" dirty="0" smtClean="0"/>
              <a:t>、演習</a:t>
            </a:r>
            <a:r>
              <a:rPr lang="en-US" altLang="ja-JP" dirty="0" smtClean="0"/>
              <a:t>20</a:t>
            </a:r>
            <a:r>
              <a:rPr lang="ja-JP" altLang="en-US" dirty="0" smtClean="0"/>
              <a:t>分</a:t>
            </a:r>
            <a:r>
              <a:rPr lang="ja-JP" altLang="en-US" dirty="0"/>
              <a:t>）</a:t>
            </a:r>
            <a:endParaRPr lang="en-US" altLang="ja-JP" dirty="0"/>
          </a:p>
        </p:txBody>
      </p:sp>
      <p:sp>
        <p:nvSpPr>
          <p:cNvPr id="5" name="スライド番号プレースホルダー 4"/>
          <p:cNvSpPr>
            <a:spLocks noGrp="1"/>
          </p:cNvSpPr>
          <p:nvPr>
            <p:ph type="sldNum" sz="quarter" idx="10"/>
          </p:nvPr>
        </p:nvSpPr>
        <p:spPr/>
        <p:txBody>
          <a:bodyPr/>
          <a:lstStyle/>
          <a:p>
            <a:pPr lvl="0"/>
            <a:fld id="{CEEEB887-679D-4D85-ACAC-2C9ECF041923}" type="slidenum">
              <a:rPr lang="ja-JP" altLang="en-US" noProof="0" smtClean="0"/>
              <a:pPr lvl="0"/>
              <a:t>1</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0291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a:t>
            </a:r>
            <a:r>
              <a:rPr lang="ja-JP" altLang="en-US" dirty="0" smtClean="0"/>
              <a:t>子供の</a:t>
            </a:r>
            <a:r>
              <a:rPr lang="ja-JP" altLang="en-US" dirty="0"/>
              <a:t>つまずきや気になる行動に対する指導や支援を考える時に</a:t>
            </a:r>
            <a:r>
              <a:rPr lang="ja-JP" altLang="en-US" dirty="0" smtClean="0"/>
              <a:t>、子供の</a:t>
            </a:r>
            <a:r>
              <a:rPr lang="ja-JP" altLang="en-US" dirty="0"/>
              <a:t>見える姿だけを見て指導すべき課題を明確にしても、効果的な指導とならない場合があります。</a:t>
            </a:r>
            <a:endParaRPr lang="en-US" altLang="ja-JP" dirty="0"/>
          </a:p>
          <a:p>
            <a:pPr algn="just"/>
            <a:r>
              <a:rPr lang="ja-JP" altLang="en-US" dirty="0"/>
              <a:t>　その行動を引き起こす背景として見えない要因があることを理解し、一人一人がどのような苦手さ</a:t>
            </a:r>
            <a:r>
              <a:rPr lang="ja-JP" altLang="en-US" dirty="0" smtClean="0"/>
              <a:t>を持っている</a:t>
            </a:r>
            <a:r>
              <a:rPr lang="ja-JP" altLang="en-US" dirty="0"/>
              <a:t>のかを探っていくことが求められます。</a:t>
            </a:r>
          </a:p>
          <a:p>
            <a:pPr algn="just"/>
            <a:r>
              <a:rPr lang="ja-JP" altLang="en-US" dirty="0"/>
              <a:t>　見えない要因を探るためには、課題となる行動に関する事前の状況などの行動観察が必要です。</a:t>
            </a:r>
            <a:endParaRPr lang="en-US" altLang="ja-JP" dirty="0"/>
          </a:p>
          <a:p>
            <a:pPr algn="just"/>
            <a:r>
              <a:rPr lang="ja-JP" altLang="en-US" dirty="0"/>
              <a:t>　また、複数の</a:t>
            </a:r>
            <a:r>
              <a:rPr lang="ja-JP" altLang="en-US" dirty="0" smtClean="0"/>
              <a:t>教員</a:t>
            </a:r>
            <a:r>
              <a:rPr lang="ja-JP" altLang="en-US" dirty="0"/>
              <a:t>による情報収集や本人の話、以前から継続している課題か、これまでに見られなかった課題かなど、多面的・多角的に検討します。</a:t>
            </a:r>
            <a:endParaRPr lang="en-US" altLang="ja-JP" dirty="0"/>
          </a:p>
          <a:p>
            <a:pPr algn="just"/>
            <a:r>
              <a:rPr lang="ja-JP" altLang="en-US" dirty="0"/>
              <a:t>　この時に、本人の障がいの状態等の個人因子だけでなく、環境の面からも考えることが重要です。</a:t>
            </a:r>
            <a:endParaRPr lang="en-US" altLang="ja-JP" dirty="0"/>
          </a:p>
          <a:p>
            <a:pPr algn="just"/>
            <a:endParaRPr lang="en-US" altLang="ja-JP" dirty="0"/>
          </a:p>
          <a:p>
            <a:pPr algn="just"/>
            <a:r>
              <a:rPr lang="ja-JP" altLang="en-US" dirty="0"/>
              <a:t>（以下、必要に応じて「氷山モデル」について説明する。）</a:t>
            </a:r>
            <a:endParaRPr lang="en-US" altLang="ja-JP" dirty="0"/>
          </a:p>
          <a:p>
            <a:pPr algn="just"/>
            <a:r>
              <a:rPr lang="ja-JP" altLang="en-US" dirty="0"/>
              <a:t>　このように、その行動の困難さを理解するために、氷山に例えて見立てるという考え方があります。</a:t>
            </a:r>
            <a:endParaRPr lang="en-US" altLang="ja-JP" dirty="0"/>
          </a:p>
          <a:p>
            <a:pPr algn="just"/>
            <a:r>
              <a:rPr lang="ja-JP" altLang="en-US" dirty="0"/>
              <a:t>　氷山は、水面上に見える部分だけでなく、水面下にある部分の方が大きいことから、全体像を見るときには、その氷山の一角に注目するのではなく、水面下の隠された部分を見ることが重要であり、この考え方を「氷山モデル」と言います。</a:t>
            </a:r>
            <a:endParaRPr lang="en-US" altLang="ja-JP" dirty="0"/>
          </a:p>
        </p:txBody>
      </p:sp>
      <p:sp>
        <p:nvSpPr>
          <p:cNvPr id="4" name="スライド番号プレースホルダー 3"/>
          <p:cNvSpPr>
            <a:spLocks noGrp="1"/>
          </p:cNvSpPr>
          <p:nvPr>
            <p:ph type="sldNum" sz="quarter" idx="10"/>
          </p:nvPr>
        </p:nvSpPr>
        <p:spPr/>
        <p:txBody>
          <a:bodyPr/>
          <a:lstStyle/>
          <a:p>
            <a:pPr lvl="0"/>
            <a:fld id="{244D2774-29B4-4868-8272-04C052AFD281}" type="slidenum">
              <a:rPr lang="ja-JP" altLang="en-US" noProof="0" smtClean="0"/>
              <a:pPr lvl="0"/>
              <a:t>10</a:t>
            </a:fld>
            <a:endParaRPr lang="ja-JP" altLang="en-US" noProof="0"/>
          </a:p>
        </p:txBody>
      </p:sp>
      <p:sp>
        <p:nvSpPr>
          <p:cNvPr id="7" name="スライド イメージ プレースホルダー 6"/>
          <p:cNvSpPr>
            <a:spLocks noGrp="1" noRot="1" noChangeAspect="1"/>
          </p:cNvSpPr>
          <p:nvPr>
            <p:ph type="sldImg"/>
          </p:nvPr>
        </p:nvSpPr>
        <p:spPr>
          <a:xfrm>
            <a:off x="1003300" y="508000"/>
            <a:ext cx="4800600" cy="3600450"/>
          </a:xfrm>
        </p:spPr>
      </p:sp>
    </p:spTree>
    <p:extLst>
      <p:ext uri="{BB962C8B-B14F-4D97-AF65-F5344CB8AC3E}">
        <p14:creationId xmlns:p14="http://schemas.microsoft.com/office/powerpoint/2010/main" val="410803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氷山モデルを用いた演習をします。</a:t>
            </a:r>
            <a:endParaRPr lang="en-US" altLang="ja-JP" dirty="0"/>
          </a:p>
          <a:p>
            <a:pPr algn="just"/>
            <a:r>
              <a:rPr lang="ja-JP" altLang="en-US" dirty="0"/>
              <a:t>　実際に担当して</a:t>
            </a:r>
            <a:r>
              <a:rPr lang="ja-JP" altLang="en-US" dirty="0" smtClean="0"/>
              <a:t>いる子供につ</a:t>
            </a:r>
            <a:r>
              <a:rPr lang="ja-JP" altLang="en-US" dirty="0"/>
              <a:t>いて、見える姿と見えない要因について考え、今後の指導や支援に生かせるよう整理をしてみましょう。</a:t>
            </a:r>
            <a:endParaRPr lang="en-US" altLang="ja-JP" dirty="0"/>
          </a:p>
          <a:p>
            <a:pPr algn="just"/>
            <a:endParaRPr lang="en-US" altLang="ja-JP" dirty="0"/>
          </a:p>
          <a:p>
            <a:pPr algn="just"/>
            <a:r>
              <a:rPr lang="ja-JP" altLang="en-US" dirty="0"/>
              <a:t>＜演習の進め方の例＞</a:t>
            </a:r>
            <a:endParaRPr lang="en-US" altLang="ja-JP" dirty="0"/>
          </a:p>
          <a:p>
            <a:pPr algn="just"/>
            <a:r>
              <a:rPr lang="ja-JP" altLang="en-US" dirty="0"/>
              <a:t>①　個人思考（２分）</a:t>
            </a:r>
            <a:endParaRPr lang="en-US" altLang="ja-JP" dirty="0"/>
          </a:p>
          <a:p>
            <a:pPr algn="just"/>
            <a:r>
              <a:rPr lang="ja-JP" altLang="en-US" dirty="0" smtClean="0"/>
              <a:t>・</a:t>
            </a:r>
            <a:r>
              <a:rPr lang="ja-JP" altLang="en-US" dirty="0"/>
              <a:t>実際に担当して</a:t>
            </a:r>
            <a:r>
              <a:rPr lang="ja-JP" altLang="en-US" dirty="0" smtClean="0"/>
              <a:t>いる子供の</a:t>
            </a:r>
            <a:r>
              <a:rPr lang="ja-JP" altLang="en-US" dirty="0"/>
              <a:t>様子を思い浮かべ、見える姿である</a:t>
            </a:r>
            <a:r>
              <a:rPr lang="ja-JP" altLang="en-US" dirty="0" smtClean="0"/>
              <a:t>「子供の</a:t>
            </a:r>
            <a:r>
              <a:rPr lang="ja-JP" altLang="en-US" dirty="0"/>
              <a:t>行動等」を記入します。</a:t>
            </a:r>
            <a:endParaRPr lang="en-US" altLang="ja-JP" dirty="0"/>
          </a:p>
          <a:p>
            <a:pPr algn="just"/>
            <a:r>
              <a:rPr lang="ja-JP" altLang="en-US" dirty="0"/>
              <a:t>②　個人思考（３分）</a:t>
            </a:r>
            <a:endParaRPr lang="en-US" altLang="ja-JP" dirty="0"/>
          </a:p>
          <a:p>
            <a:pPr algn="just"/>
            <a:r>
              <a:rPr lang="ja-JP" altLang="en-US" dirty="0" smtClean="0"/>
              <a:t>・</a:t>
            </a:r>
            <a:r>
              <a:rPr lang="ja-JP" altLang="en-US" dirty="0"/>
              <a:t>見えない要因には、どのようなことが考えられるか、スライド</a:t>
            </a:r>
            <a:r>
              <a:rPr lang="en-US" altLang="ja-JP" dirty="0"/>
              <a:t>10</a:t>
            </a:r>
            <a:r>
              <a:rPr lang="ja-JP" altLang="en-US" dirty="0"/>
              <a:t>で示した手掛かりの中から具体的に考えられることを書き入れてみましょう。</a:t>
            </a:r>
            <a:endParaRPr lang="en-US" altLang="ja-JP" dirty="0"/>
          </a:p>
          <a:p>
            <a:pPr algn="just"/>
            <a:r>
              <a:rPr lang="ja-JP" altLang="en-US" dirty="0"/>
              <a:t>③　交流（</a:t>
            </a:r>
            <a:r>
              <a:rPr lang="en-US" altLang="ja-JP" dirty="0" smtClean="0"/>
              <a:t>15</a:t>
            </a:r>
            <a:r>
              <a:rPr lang="ja-JP" altLang="en-US" dirty="0" smtClean="0"/>
              <a:t>分</a:t>
            </a:r>
            <a:r>
              <a:rPr lang="ja-JP" altLang="en-US" dirty="0"/>
              <a:t>）</a:t>
            </a:r>
            <a:endParaRPr lang="en-US" altLang="ja-JP" dirty="0"/>
          </a:p>
          <a:p>
            <a:pPr algn="just"/>
            <a:r>
              <a:rPr lang="ja-JP" altLang="en-US" dirty="0" smtClean="0"/>
              <a:t>・</a:t>
            </a:r>
            <a:r>
              <a:rPr lang="ja-JP" altLang="en-US" dirty="0"/>
              <a:t>受講者同士や指導</a:t>
            </a:r>
            <a:r>
              <a:rPr lang="ja-JP" altLang="en-US" dirty="0" smtClean="0"/>
              <a:t>教諭と</a:t>
            </a:r>
            <a:r>
              <a:rPr lang="ja-JP" altLang="en-US" dirty="0"/>
              <a:t>交流しましょう。</a:t>
            </a:r>
            <a:endParaRPr lang="en-US" altLang="ja-JP" dirty="0"/>
          </a:p>
          <a:p>
            <a:pPr algn="just"/>
            <a:r>
              <a:rPr lang="ja-JP" altLang="en-US" dirty="0" smtClean="0"/>
              <a:t>・</a:t>
            </a:r>
            <a:r>
              <a:rPr lang="ja-JP" altLang="en-US" dirty="0"/>
              <a:t>順番に①と②を発表し、②について、他にも考えられることを意見交流しましょう。</a:t>
            </a:r>
            <a:endParaRPr lang="en-US" altLang="ja-JP" dirty="0"/>
          </a:p>
          <a:p>
            <a:pPr algn="just"/>
            <a:endParaRPr lang="en-US" altLang="ja-JP" dirty="0"/>
          </a:p>
          <a:p>
            <a:pPr algn="just"/>
            <a:r>
              <a:rPr lang="ja-JP" altLang="en-US" dirty="0" smtClean="0"/>
              <a:t>（時間</a:t>
            </a:r>
            <a:r>
              <a:rPr lang="ja-JP" altLang="en-US" dirty="0"/>
              <a:t>経過後）</a:t>
            </a:r>
            <a:endParaRPr lang="en-US" altLang="ja-JP" dirty="0"/>
          </a:p>
          <a:p>
            <a:pPr algn="just"/>
            <a:r>
              <a:rPr lang="ja-JP" altLang="en-US" dirty="0"/>
              <a:t>　これで、「障がいの理解」の研修を終わります。</a:t>
            </a:r>
            <a:endParaRPr lang="en-US" altLang="ja-JP" dirty="0"/>
          </a:p>
        </p:txBody>
      </p:sp>
      <p:sp>
        <p:nvSpPr>
          <p:cNvPr id="4" name="スライド番号プレースホルダー 3"/>
          <p:cNvSpPr>
            <a:spLocks noGrp="1"/>
          </p:cNvSpPr>
          <p:nvPr>
            <p:ph type="sldNum" sz="quarter" idx="10"/>
          </p:nvPr>
        </p:nvSpPr>
        <p:spPr/>
        <p:txBody>
          <a:bodyPr/>
          <a:lstStyle/>
          <a:p>
            <a:pPr lvl="0"/>
            <a:fld id="{244D2774-29B4-4868-8272-04C052AFD281}" type="slidenum">
              <a:rPr lang="ja-JP" altLang="en-US" noProof="0" smtClean="0"/>
              <a:pPr lvl="0"/>
              <a:t>11</a:t>
            </a:fld>
            <a:endParaRPr lang="ja-JP" altLang="en-US" noProof="0"/>
          </a:p>
        </p:txBody>
      </p:sp>
      <p:sp>
        <p:nvSpPr>
          <p:cNvPr id="6" name="スライド イメージ プレースホルダー 5"/>
          <p:cNvSpPr>
            <a:spLocks noGrp="1" noRot="1" noChangeAspect="1"/>
          </p:cNvSpPr>
          <p:nvPr>
            <p:ph type="sldImg"/>
          </p:nvPr>
        </p:nvSpPr>
        <p:spPr>
          <a:xfrm>
            <a:off x="1003300" y="508000"/>
            <a:ext cx="4800600" cy="3600450"/>
          </a:xfrm>
        </p:spPr>
      </p:sp>
    </p:spTree>
    <p:extLst>
      <p:ext uri="{BB962C8B-B14F-4D97-AF65-F5344CB8AC3E}">
        <p14:creationId xmlns:p14="http://schemas.microsoft.com/office/powerpoint/2010/main" val="367629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特別支援学校に在籍</a:t>
            </a:r>
            <a:r>
              <a:rPr lang="ja-JP" altLang="en-US" dirty="0" smtClean="0"/>
              <a:t>する子供は</a:t>
            </a:r>
            <a:r>
              <a:rPr lang="ja-JP" altLang="en-US" dirty="0"/>
              <a:t>、障がいの状態等により、生活や学習などの場面で、様々な困難さを抱えています。</a:t>
            </a:r>
            <a:endParaRPr lang="en-US" altLang="ja-JP" dirty="0"/>
          </a:p>
          <a:p>
            <a:pPr algn="just"/>
            <a:r>
              <a:rPr lang="ja-JP" altLang="en-US" dirty="0"/>
              <a:t>　それらの困難さにより、活動が停滞したり、説明したことと異なる行動を取ったりすることや、望ましくない行動として表面化する場合もあります。</a:t>
            </a:r>
            <a:endParaRPr lang="en-US" altLang="ja-JP" dirty="0"/>
          </a:p>
          <a:p>
            <a:pPr algn="just"/>
            <a:r>
              <a:rPr lang="ja-JP" altLang="en-US" dirty="0"/>
              <a:t>　皆さんは、こうした行動や様子をどのような視点から捉え、教員として対応しますか？</a:t>
            </a:r>
            <a:endParaRPr lang="en-US" altLang="ja-JP" dirty="0"/>
          </a:p>
          <a:p>
            <a:pPr algn="just"/>
            <a:endParaRPr lang="en-US" altLang="ja-JP" dirty="0"/>
          </a:p>
        </p:txBody>
      </p:sp>
      <p:sp>
        <p:nvSpPr>
          <p:cNvPr id="4" name="スライド番号プレースホルダー 3"/>
          <p:cNvSpPr>
            <a:spLocks noGrp="1"/>
          </p:cNvSpPr>
          <p:nvPr>
            <p:ph type="sldNum" sz="quarter" idx="10"/>
          </p:nvPr>
        </p:nvSpPr>
        <p:spPr/>
        <p:txBody>
          <a:bodyPr/>
          <a:lstStyle/>
          <a:p>
            <a:fld id="{D30FBB20-0015-41B8-8E87-AB264AD5B97E}" type="slidenum">
              <a:rPr lang="ja-JP" altLang="en-US" smtClean="0"/>
              <a:pPr/>
              <a:t>2</a:t>
            </a:fld>
            <a:endParaRPr lang="ja-JP" altLang="en-US" dirty="0"/>
          </a:p>
        </p:txBody>
      </p:sp>
      <p:sp>
        <p:nvSpPr>
          <p:cNvPr id="7" name="スライド イメージ プレースホルダー 6"/>
          <p:cNvSpPr>
            <a:spLocks noGrp="1" noRot="1" noChangeAspect="1"/>
          </p:cNvSpPr>
          <p:nvPr>
            <p:ph type="sldImg"/>
          </p:nvPr>
        </p:nvSpPr>
        <p:spPr>
          <a:xfrm>
            <a:off x="1003300" y="508000"/>
            <a:ext cx="4800600" cy="3600450"/>
          </a:xfrm>
        </p:spPr>
      </p:sp>
    </p:spTree>
    <p:extLst>
      <p:ext uri="{BB962C8B-B14F-4D97-AF65-F5344CB8AC3E}">
        <p14:creationId xmlns:p14="http://schemas.microsoft.com/office/powerpoint/2010/main" val="113967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特別支援教育においては、「適切な指導」と「必要な支援」の両方に取り組むことが求められます。</a:t>
            </a:r>
            <a:endParaRPr lang="en-US" altLang="ja-JP" dirty="0"/>
          </a:p>
          <a:p>
            <a:pPr algn="just"/>
            <a:r>
              <a:rPr lang="ja-JP" altLang="en-US" dirty="0"/>
              <a:t>　例えば、感情のコントロールが苦手で、カッとなると友達への暴言や他害が</a:t>
            </a:r>
            <a:r>
              <a:rPr lang="ja-JP" altLang="en-US" dirty="0" smtClean="0"/>
              <a:t>ある子供が</a:t>
            </a:r>
            <a:r>
              <a:rPr lang="ja-JP" altLang="en-US" dirty="0"/>
              <a:t>いた場合、学校</a:t>
            </a:r>
            <a:r>
              <a:rPr lang="ja-JP" altLang="en-US" dirty="0" smtClean="0"/>
              <a:t>が子供の</a:t>
            </a:r>
            <a:r>
              <a:rPr lang="ja-JP" altLang="en-US" dirty="0"/>
              <a:t>ためにクールダウンの部屋を用意していることがあります</a:t>
            </a:r>
            <a:r>
              <a:rPr lang="ja-JP" altLang="en-US" dirty="0" smtClean="0"/>
              <a:t>。子供が</a:t>
            </a:r>
            <a:r>
              <a:rPr lang="ja-JP" altLang="en-US" dirty="0"/>
              <a:t>、静かな部屋でクールダウンできるようにすることは、気持ちの安定を図ることにつながる必要な支援となります</a:t>
            </a:r>
            <a:r>
              <a:rPr lang="ja-JP" altLang="en-US" dirty="0" smtClean="0"/>
              <a:t>。しかし、それ以降もまた</a:t>
            </a:r>
            <a:r>
              <a:rPr lang="ja-JP" altLang="en-US" dirty="0"/>
              <a:t>暴言や他害が見られるなど、学校が支援しても</a:t>
            </a:r>
            <a:r>
              <a:rPr lang="ja-JP" altLang="en-US" dirty="0" smtClean="0"/>
              <a:t>、子供の</a:t>
            </a:r>
            <a:r>
              <a:rPr lang="ja-JP" altLang="en-US" dirty="0"/>
              <a:t>困難が改善・克服されないというケースがあります。</a:t>
            </a:r>
            <a:endParaRPr lang="en-US" altLang="ja-JP" dirty="0"/>
          </a:p>
          <a:p>
            <a:pPr algn="just"/>
            <a:r>
              <a:rPr lang="ja-JP" altLang="en-US" dirty="0"/>
              <a:t>　</a:t>
            </a:r>
            <a:r>
              <a:rPr lang="ja-JP" altLang="en-US" dirty="0" smtClean="0"/>
              <a:t>このことから、クールダウン</a:t>
            </a:r>
            <a:r>
              <a:rPr lang="ja-JP" altLang="en-US" dirty="0"/>
              <a:t>できる環境を用意することは必要な支援ですが、支援だけで</a:t>
            </a:r>
            <a:r>
              <a:rPr lang="ja-JP" altLang="en-US" dirty="0" smtClean="0"/>
              <a:t>は子供の</a:t>
            </a:r>
            <a:r>
              <a:rPr lang="ja-JP" altLang="en-US" dirty="0"/>
              <a:t>持てる</a:t>
            </a:r>
            <a:r>
              <a:rPr lang="ja-JP" altLang="en-US" dirty="0" smtClean="0"/>
              <a:t>力を高めることはできないということが分かります。子供が</a:t>
            </a:r>
            <a:r>
              <a:rPr lang="ja-JP" altLang="en-US" dirty="0"/>
              <a:t>、カッとなっても暴言や他害をせずに友達と関われるような適切な指導が必要です。</a:t>
            </a:r>
            <a:endParaRPr lang="en-US" altLang="ja-JP" dirty="0"/>
          </a:p>
          <a:p>
            <a:pPr algn="just"/>
            <a:r>
              <a:rPr lang="ja-JP" altLang="en-US" dirty="0"/>
              <a:t>　適切な指導と必要な支援が効果を発揮し</a:t>
            </a:r>
            <a:r>
              <a:rPr lang="ja-JP" altLang="en-US" dirty="0" smtClean="0"/>
              <a:t>、子供の</a:t>
            </a:r>
            <a:r>
              <a:rPr lang="ja-JP" altLang="en-US" dirty="0"/>
              <a:t>持てる力が高まることで暴言や他害が減り、クールダウンの部屋を使用することを減らしていけるようにすることが大切であり、</a:t>
            </a:r>
            <a:r>
              <a:rPr lang="ja-JP" altLang="en-US" dirty="0" smtClean="0"/>
              <a:t>効果的で適切</a:t>
            </a:r>
            <a:r>
              <a:rPr lang="ja-JP" altLang="en-US" dirty="0"/>
              <a:t>な指導及び必要な支援を行うことは、本人の自立や社会参加、学校が行う支援の負担を軽減することにつながります。</a:t>
            </a:r>
            <a:endParaRPr lang="en-US" altLang="ja-JP" dirty="0"/>
          </a:p>
        </p:txBody>
      </p:sp>
      <p:sp>
        <p:nvSpPr>
          <p:cNvPr id="4" name="スライド番号プレースホルダー 3"/>
          <p:cNvSpPr>
            <a:spLocks noGrp="1"/>
          </p:cNvSpPr>
          <p:nvPr>
            <p:ph type="sldNum" sz="quarter" idx="10"/>
          </p:nvPr>
        </p:nvSpPr>
        <p:spPr/>
        <p:txBody>
          <a:bodyPr/>
          <a:lstStyle/>
          <a:p>
            <a:fld id="{D30FBB20-0015-41B8-8E87-AB264AD5B97E}" type="slidenum">
              <a:rPr lang="ja-JP" altLang="en-US" smtClean="0"/>
              <a:pPr/>
              <a:t>3</a:t>
            </a:fld>
            <a:endParaRPr lang="ja-JP" altLang="en-US" dirty="0"/>
          </a:p>
        </p:txBody>
      </p:sp>
      <p:sp>
        <p:nvSpPr>
          <p:cNvPr id="7" name="スライド イメージ プレースホルダー 6"/>
          <p:cNvSpPr>
            <a:spLocks noGrp="1" noRot="1" noChangeAspect="1"/>
          </p:cNvSpPr>
          <p:nvPr>
            <p:ph type="sldImg"/>
          </p:nvPr>
        </p:nvSpPr>
        <p:spPr>
          <a:xfrm>
            <a:off x="1003300" y="508000"/>
            <a:ext cx="4800600" cy="3600450"/>
          </a:xfrm>
        </p:spPr>
      </p:sp>
    </p:spTree>
    <p:extLst>
      <p:ext uri="{BB962C8B-B14F-4D97-AF65-F5344CB8AC3E}">
        <p14:creationId xmlns:p14="http://schemas.microsoft.com/office/powerpoint/2010/main" val="197067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障がいの</a:t>
            </a:r>
            <a:r>
              <a:rPr lang="ja-JP" altLang="en-US" dirty="0" smtClean="0"/>
              <a:t>ある子供に</a:t>
            </a:r>
            <a:r>
              <a:rPr lang="ja-JP" altLang="en-US" dirty="0"/>
              <a:t>対して、</a:t>
            </a:r>
            <a:r>
              <a:rPr lang="ja-JP" altLang="en-US" dirty="0" err="1"/>
              <a:t>障がいに</a:t>
            </a:r>
            <a:r>
              <a:rPr lang="ja-JP" altLang="en-US" dirty="0"/>
              <a:t>よって生じる日常生活や学習場面における様々なつまずきや困難を改善・克服するための指導が、自立活動の指導です。</a:t>
            </a:r>
            <a:endParaRPr lang="en-US" altLang="ja-JP" dirty="0"/>
          </a:p>
          <a:p>
            <a:pPr algn="just"/>
            <a:r>
              <a:rPr lang="ja-JP" altLang="en-US" dirty="0"/>
              <a:t>　各学校においては、障</a:t>
            </a:r>
            <a:r>
              <a:rPr lang="ja-JP" altLang="en-US" dirty="0" smtClean="0"/>
              <a:t>がいの有る無しに</a:t>
            </a:r>
            <a:r>
              <a:rPr lang="ja-JP" altLang="en-US" dirty="0"/>
              <a:t>関わらず、全て</a:t>
            </a:r>
            <a:r>
              <a:rPr lang="ja-JP" altLang="en-US" dirty="0" smtClean="0"/>
              <a:t>の子供に</a:t>
            </a:r>
            <a:r>
              <a:rPr lang="ja-JP" altLang="en-US" dirty="0"/>
              <a:t>対して、心身の発達の段階等を考慮して教育を行いますが、それだけでは十分ではなく、障がいの状態等に応じた特別な指導を必要と</a:t>
            </a:r>
            <a:r>
              <a:rPr lang="ja-JP" altLang="en-US" dirty="0" smtClean="0"/>
              <a:t>する子供が</a:t>
            </a:r>
            <a:r>
              <a:rPr lang="ja-JP" altLang="en-US" dirty="0"/>
              <a:t>、特別支援学校に在籍して学んでいます。</a:t>
            </a:r>
            <a:endParaRPr lang="en-US" altLang="ja-JP" dirty="0"/>
          </a:p>
        </p:txBody>
      </p:sp>
      <p:sp>
        <p:nvSpPr>
          <p:cNvPr id="4" name="スライド番号プレースホルダー 3"/>
          <p:cNvSpPr>
            <a:spLocks noGrp="1"/>
          </p:cNvSpPr>
          <p:nvPr>
            <p:ph type="sldNum" sz="quarter" idx="10"/>
          </p:nvPr>
        </p:nvSpPr>
        <p:spPr/>
        <p:txBody>
          <a:bodyPr/>
          <a:lstStyle/>
          <a:p>
            <a:fld id="{A91C583F-FF4B-42F2-94B4-2F99C9D06DF8}" type="slidenum">
              <a:rPr lang="en-US" altLang="ja-JP" smtClean="0"/>
              <a:pPr/>
              <a:t>4</a:t>
            </a:fld>
            <a:endParaRPr lang="en-US" altLang="ja-JP" dirty="0"/>
          </a:p>
        </p:txBody>
      </p:sp>
      <p:sp>
        <p:nvSpPr>
          <p:cNvPr id="6" name="スライド イメージ プレースホルダー 5"/>
          <p:cNvSpPr>
            <a:spLocks noGrp="1" noRot="1" noChangeAspect="1"/>
          </p:cNvSpPr>
          <p:nvPr>
            <p:ph type="sldImg"/>
          </p:nvPr>
        </p:nvSpPr>
        <p:spPr>
          <a:xfrm>
            <a:off x="1003300" y="508000"/>
            <a:ext cx="4800600" cy="3600450"/>
          </a:xfrm>
        </p:spPr>
      </p:sp>
    </p:spTree>
    <p:extLst>
      <p:ext uri="{BB962C8B-B14F-4D97-AF65-F5344CB8AC3E}">
        <p14:creationId xmlns:p14="http://schemas.microsoft.com/office/powerpoint/2010/main" val="14206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noChangeAspect="1"/>
          </p:cNvSpPr>
          <p:nvPr>
            <p:ph type="body" idx="1"/>
          </p:nvPr>
        </p:nvSpPr>
        <p:spPr/>
        <p:txBody>
          <a:bodyPr/>
          <a:lstStyle/>
          <a:p>
            <a:pPr lvl="0" algn="just"/>
            <a:r>
              <a:rPr lang="ja-JP" altLang="en-US" dirty="0"/>
              <a:t>　自立活動が指導の対象とする「障がいによる学習上又は生活上の困難」は、ＷＨＯにおいて</a:t>
            </a:r>
            <a:r>
              <a:rPr lang="ja-JP" altLang="en-US" dirty="0" smtClean="0"/>
              <a:t>ＩＣＦ（国際生活機能分類）が</a:t>
            </a:r>
            <a:r>
              <a:rPr lang="ja-JP" altLang="en-US" dirty="0"/>
              <a:t>採択されたことを踏まえて捉える必要があります。</a:t>
            </a:r>
            <a:endParaRPr lang="en-US" altLang="ja-JP" dirty="0"/>
          </a:p>
          <a:p>
            <a:pPr algn="just"/>
            <a:r>
              <a:rPr lang="ja-JP" altLang="en-US" dirty="0"/>
              <a:t>　スライドは</a:t>
            </a:r>
            <a:r>
              <a:rPr lang="ja-JP" altLang="en-US" dirty="0" smtClean="0"/>
              <a:t>、ＩＣＦの</a:t>
            </a:r>
            <a:r>
              <a:rPr lang="ja-JP" altLang="en-US" dirty="0"/>
              <a:t>「構成要素間の相互作用の図」です。</a:t>
            </a:r>
            <a:endParaRPr lang="en-US" altLang="ja-JP" dirty="0"/>
          </a:p>
          <a:p>
            <a:pPr algn="just"/>
            <a:r>
              <a:rPr lang="ja-JP" altLang="en-US" dirty="0"/>
              <a:t>　ＩＣＦでは、人間の生活機能は「心身機能・身体構造」、「活動」、「参加」の三つの要素で構成されており、それらの生活機能に支障がある状態を「障がい」と捉えています。</a:t>
            </a:r>
            <a:endParaRPr lang="en-US" altLang="ja-JP" dirty="0"/>
          </a:p>
          <a:p>
            <a:pPr algn="just"/>
            <a:r>
              <a:rPr lang="ja-JP" altLang="en-US" dirty="0"/>
              <a:t>　そして、生活機能の障がいの状態は、健康状態や環境因子等と相互に影響し合うものと示されています。</a:t>
            </a:r>
            <a:endParaRPr lang="en-US" altLang="ja-JP" dirty="0"/>
          </a:p>
          <a:p>
            <a:pPr algn="just"/>
            <a:r>
              <a:rPr lang="ja-JP" altLang="en-US" dirty="0"/>
              <a:t>　つまり、精神機能や視覚・聴覚などの「心身機能・身体構造」、歩行やＡＤＬ（食事や排泄、入浴等の日常生活動作）などの「活動」、趣味や地域活動などの「参加」といった生活機能との関連で「障がい」を把握することが大切です。</a:t>
            </a:r>
            <a:endParaRPr lang="en-US" altLang="ja-JP" dirty="0"/>
          </a:p>
          <a:p>
            <a:pPr algn="just"/>
            <a:r>
              <a:rPr lang="ja-JP" altLang="en-US" dirty="0"/>
              <a:t>　個人因子や環境因子等との関わりなども踏まえて、個々</a:t>
            </a:r>
            <a:r>
              <a:rPr lang="ja-JP" altLang="en-US" dirty="0" smtClean="0"/>
              <a:t>の子供の</a:t>
            </a:r>
            <a:r>
              <a:rPr lang="ja-JP" altLang="en-US" dirty="0"/>
              <a:t>「学習上又は生活上の困難」を把握したり、その改善・克服を図るための指導の方向性や関係機関等の連携の在り方などを検討したりすることが、一層求められています。</a:t>
            </a:r>
          </a:p>
        </p:txBody>
      </p:sp>
      <p:sp>
        <p:nvSpPr>
          <p:cNvPr id="4" name="スライド番号プレースホルダー 3"/>
          <p:cNvSpPr>
            <a:spLocks noGrp="1"/>
          </p:cNvSpPr>
          <p:nvPr>
            <p:ph type="sldNum" sz="quarter" idx="5"/>
          </p:nvPr>
        </p:nvSpPr>
        <p:spPr/>
        <p:txBody>
          <a:bodyPr/>
          <a:lstStyle/>
          <a:p>
            <a:pPr lvl="0"/>
            <a:fld id="{13BD2687-F22A-46D8-B5C5-39837DBEAC51}" type="slidenum">
              <a:rPr lang="ja-JP" altLang="en-US" noProof="0" smtClean="0"/>
              <a:pPr lvl="0"/>
              <a:t>5</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00105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0719A6DD-0CBC-44C3-800F-45BFA3A98202}"/>
              </a:ext>
            </a:extLst>
          </p:cNvPr>
          <p:cNvSpPr>
            <a:spLocks noGrp="1"/>
          </p:cNvSpPr>
          <p:nvPr>
            <p:ph type="body" idx="1"/>
          </p:nvPr>
        </p:nvSpPr>
        <p:spPr/>
        <p:txBody>
          <a:bodyPr/>
          <a:lstStyle/>
          <a:p>
            <a:pPr algn="just"/>
            <a:r>
              <a:rPr lang="ja-JP" altLang="en-US" dirty="0"/>
              <a:t>　令和３年に中教審から示された</a:t>
            </a:r>
            <a:r>
              <a:rPr lang="ja-JP" altLang="en-US" dirty="0" smtClean="0"/>
              <a:t>、「</a:t>
            </a:r>
            <a:r>
              <a:rPr lang="en-US" altLang="ja-JP" dirty="0" smtClean="0"/>
              <a:t>『</a:t>
            </a:r>
            <a:r>
              <a:rPr lang="ja-JP" altLang="en-US" dirty="0" smtClean="0"/>
              <a:t>令和</a:t>
            </a:r>
            <a:r>
              <a:rPr lang="ja-JP" altLang="en-US" dirty="0"/>
              <a:t>の日本型学校</a:t>
            </a:r>
            <a:r>
              <a:rPr lang="ja-JP" altLang="en-US" dirty="0" smtClean="0"/>
              <a:t>教育</a:t>
            </a:r>
            <a:r>
              <a:rPr lang="en-US" altLang="ja-JP" dirty="0" smtClean="0"/>
              <a:t>』</a:t>
            </a:r>
            <a:r>
              <a:rPr lang="ja-JP" altLang="en-US" dirty="0" smtClean="0"/>
              <a:t>の</a:t>
            </a:r>
            <a:r>
              <a:rPr lang="ja-JP" altLang="en-US" dirty="0"/>
              <a:t>構築を</a:t>
            </a:r>
            <a:r>
              <a:rPr lang="ja-JP" altLang="en-US" dirty="0" smtClean="0"/>
              <a:t>目指して」に</a:t>
            </a:r>
            <a:r>
              <a:rPr lang="ja-JP" altLang="en-US" dirty="0"/>
              <a:t>おいては、特別支援教育を担う教師の専門性として、スライド上段に示した全ての教師に求められる３つの専門性に加え、下の枠内のとおり、教職員一人一人がいわゆる「社会モデル」の考え方</a:t>
            </a:r>
            <a:r>
              <a:rPr lang="ja-JP" altLang="en-US" dirty="0" smtClean="0"/>
              <a:t>を持ち、</a:t>
            </a:r>
            <a:r>
              <a:rPr lang="ja-JP" altLang="en-US" dirty="0"/>
              <a:t>個々</a:t>
            </a:r>
            <a:r>
              <a:rPr lang="ja-JP" altLang="en-US" dirty="0" smtClean="0"/>
              <a:t>の子供の</a:t>
            </a:r>
            <a:r>
              <a:rPr lang="ja-JP" altLang="en-US" dirty="0"/>
              <a:t>学習上や生活上の困難を</a:t>
            </a:r>
            <a:r>
              <a:rPr lang="ja-JP" altLang="en-US" dirty="0" smtClean="0"/>
              <a:t>、子供の</a:t>
            </a:r>
            <a:r>
              <a:rPr lang="ja-JP" altLang="en-US" dirty="0"/>
              <a:t>立場に立って捉えて、指導や支援の内容等を検討していくことができる力の育成が求められています。</a:t>
            </a:r>
            <a:endParaRPr lang="en-US" altLang="ja-JP" dirty="0"/>
          </a:p>
          <a:p>
            <a:pPr algn="just"/>
            <a:endParaRPr lang="en-US" altLang="ja-JP" dirty="0"/>
          </a:p>
        </p:txBody>
      </p:sp>
      <p:sp>
        <p:nvSpPr>
          <p:cNvPr id="194564" name="スライド番号プレースホルダー 3">
            <a:extLst>
              <a:ext uri="{FF2B5EF4-FFF2-40B4-BE49-F238E27FC236}">
                <a16:creationId xmlns:a16="http://schemas.microsoft.com/office/drawing/2014/main" id="{7F3B804C-CB29-48E8-85D0-C7ECD39EE1FB}"/>
              </a:ext>
            </a:extLst>
          </p:cNvPr>
          <p:cNvSpPr>
            <a:spLocks noGrp="1"/>
          </p:cNvSpPr>
          <p:nvPr>
            <p:ph type="sldNum" sz="quarter" idx="5"/>
          </p:nvPr>
        </p:nvSpPr>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62143" indent="-29300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73636" indent="-23376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42769" indent="-23376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11903" indent="-23376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73032"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34159"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95288"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56416"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lvl="0"/>
            <a:fld id="{3C449553-FF9A-40F9-A110-1717249AB35F}" type="slidenum">
              <a:rPr lang="ja-JP" altLang="en-US" noProof="0" smtClean="0"/>
              <a:pPr lvl="0"/>
              <a:t>6</a:t>
            </a:fld>
            <a:endParaRPr lang="ja-JP" altLang="en-US" noProof="0"/>
          </a:p>
        </p:txBody>
      </p:sp>
      <p:sp>
        <p:nvSpPr>
          <p:cNvPr id="5" name="スライド イメージ プレースホルダー 4"/>
          <p:cNvSpPr>
            <a:spLocks noGrp="1" noRot="1" noChangeAspect="1"/>
          </p:cNvSpPr>
          <p:nvPr>
            <p:ph type="sldImg"/>
          </p:nvPr>
        </p:nvSpPr>
        <p:spPr>
          <a:xfrm>
            <a:off x="1003300" y="508000"/>
            <a:ext cx="4800600" cy="3600450"/>
          </a:xfrm>
        </p:spPr>
      </p:sp>
    </p:spTree>
    <p:extLst>
      <p:ext uri="{BB962C8B-B14F-4D97-AF65-F5344CB8AC3E}">
        <p14:creationId xmlns:p14="http://schemas.microsoft.com/office/powerpoint/2010/main" val="80866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0719A6DD-0CBC-44C3-800F-45BFA3A98202}"/>
              </a:ext>
            </a:extLst>
          </p:cNvPr>
          <p:cNvSpPr>
            <a:spLocks noGrp="1"/>
          </p:cNvSpPr>
          <p:nvPr>
            <p:ph type="body" idx="1"/>
          </p:nvPr>
        </p:nvSpPr>
        <p:spPr/>
        <p:txBody>
          <a:bodyPr/>
          <a:lstStyle/>
          <a:p>
            <a:pPr algn="just"/>
            <a:r>
              <a:rPr lang="ja-JP" altLang="en-US" dirty="0"/>
              <a:t>　「社会モデル」の考え方を理解するための例示として、まず、その対となる「医学モデル」について説明します。</a:t>
            </a:r>
            <a:endParaRPr lang="en-US" altLang="ja-JP" dirty="0"/>
          </a:p>
          <a:p>
            <a:pPr algn="just"/>
            <a:r>
              <a:rPr lang="ja-JP" altLang="en-US" dirty="0"/>
              <a:t>　例えば、授業中、落ち着きが</a:t>
            </a:r>
            <a:r>
              <a:rPr lang="ja-JP" altLang="en-US" dirty="0" smtClean="0"/>
              <a:t>ない子供が</a:t>
            </a:r>
            <a:r>
              <a:rPr lang="ja-JP" altLang="en-US" dirty="0"/>
              <a:t>いたとします。</a:t>
            </a:r>
            <a:endParaRPr lang="en-US" altLang="ja-JP" dirty="0"/>
          </a:p>
          <a:p>
            <a:pPr algn="just"/>
            <a:r>
              <a:rPr lang="ja-JP" altLang="en-US" dirty="0"/>
              <a:t>　そのよう</a:t>
            </a:r>
            <a:r>
              <a:rPr lang="ja-JP" altLang="en-US" dirty="0" smtClean="0"/>
              <a:t>な子供の</a:t>
            </a:r>
            <a:r>
              <a:rPr lang="ja-JP" altLang="en-US" dirty="0"/>
              <a:t>様子について、「医学モデル」で考えると、「この子は、落ち着きがないなぁ。」、「病院に行って診察してもらってはどうだろうか。」など、落ち着きがないことについて</a:t>
            </a:r>
            <a:r>
              <a:rPr lang="ja-JP" altLang="en-US" dirty="0" smtClean="0"/>
              <a:t>、子供の</a:t>
            </a:r>
            <a:r>
              <a:rPr lang="ja-JP" altLang="en-US" dirty="0"/>
              <a:t>心身機能等だけを原因とすることになり、保護者に対し、医療機関の受診を勧めることになるかもしれません。</a:t>
            </a:r>
            <a:endParaRPr lang="en-US" altLang="ja-JP" dirty="0"/>
          </a:p>
          <a:p>
            <a:pPr algn="just"/>
            <a:endParaRPr lang="en-US" altLang="ja-JP" dirty="0"/>
          </a:p>
          <a:p>
            <a:pPr algn="just"/>
            <a:r>
              <a:rPr lang="ja-JP" altLang="en-US" dirty="0"/>
              <a:t>　</a:t>
            </a:r>
            <a:r>
              <a:rPr lang="ja-JP" altLang="en-US" dirty="0" smtClean="0"/>
              <a:t>この子供につ</a:t>
            </a:r>
            <a:r>
              <a:rPr lang="ja-JP" altLang="en-US" dirty="0"/>
              <a:t>いて、病院に相談する必要が全くないとは言い切れませんが、この言葉を</a:t>
            </a:r>
            <a:r>
              <a:rPr lang="ja-JP" altLang="en-US" dirty="0" smtClean="0"/>
              <a:t>聞いた子供や</a:t>
            </a:r>
            <a:r>
              <a:rPr lang="ja-JP" altLang="en-US" dirty="0"/>
              <a:t>保護者は、どのように受け止めるでしょうか。</a:t>
            </a:r>
          </a:p>
        </p:txBody>
      </p:sp>
      <p:sp>
        <p:nvSpPr>
          <p:cNvPr id="194564" name="スライド番号プレースホルダー 3">
            <a:extLst>
              <a:ext uri="{FF2B5EF4-FFF2-40B4-BE49-F238E27FC236}">
                <a16:creationId xmlns:a16="http://schemas.microsoft.com/office/drawing/2014/main" id="{7F3B804C-CB29-48E8-85D0-C7ECD39EE1FB}"/>
              </a:ext>
            </a:extLst>
          </p:cNvPr>
          <p:cNvSpPr>
            <a:spLocks noGrp="1"/>
          </p:cNvSpPr>
          <p:nvPr>
            <p:ph type="sldNum" sz="quarter" idx="5"/>
          </p:nvPr>
        </p:nvSpPr>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62143" indent="-29300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73636" indent="-23376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42769" indent="-23376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11903" indent="-23376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73032"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34159"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95288"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56416"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lvl="0"/>
            <a:fld id="{3C449553-FF9A-40F9-A110-1717249AB35F}" type="slidenum">
              <a:rPr lang="ja-JP" altLang="en-US" noProof="0" smtClean="0"/>
              <a:pPr lvl="0"/>
              <a:t>7</a:t>
            </a:fld>
            <a:endParaRPr lang="ja-JP" altLang="en-US" noProof="0"/>
          </a:p>
        </p:txBody>
      </p:sp>
      <p:sp>
        <p:nvSpPr>
          <p:cNvPr id="5" name="スライド イメージ プレースホルダー 4"/>
          <p:cNvSpPr>
            <a:spLocks noGrp="1" noRot="1" noChangeAspect="1"/>
          </p:cNvSpPr>
          <p:nvPr>
            <p:ph type="sldImg"/>
          </p:nvPr>
        </p:nvSpPr>
        <p:spPr>
          <a:xfrm>
            <a:off x="1003300" y="508000"/>
            <a:ext cx="4800600" cy="3600450"/>
          </a:xfrm>
        </p:spPr>
      </p:sp>
    </p:spTree>
    <p:extLst>
      <p:ext uri="{BB962C8B-B14F-4D97-AF65-F5344CB8AC3E}">
        <p14:creationId xmlns:p14="http://schemas.microsoft.com/office/powerpoint/2010/main" val="397162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0719A6DD-0CBC-44C3-800F-45BFA3A98202}"/>
              </a:ext>
            </a:extLst>
          </p:cNvPr>
          <p:cNvSpPr>
            <a:spLocks noGrp="1"/>
          </p:cNvSpPr>
          <p:nvPr>
            <p:ph type="body" idx="1"/>
          </p:nvPr>
        </p:nvSpPr>
        <p:spPr/>
        <p:txBody>
          <a:bodyPr/>
          <a:lstStyle/>
          <a:p>
            <a:pPr algn="just"/>
            <a:r>
              <a:rPr lang="ja-JP" altLang="en-US" dirty="0"/>
              <a:t>　次に、「社会モデル」で考えます。</a:t>
            </a:r>
            <a:endParaRPr lang="en-US" altLang="ja-JP" dirty="0"/>
          </a:p>
          <a:p>
            <a:pPr algn="just"/>
            <a:r>
              <a:rPr lang="ja-JP" altLang="en-US" dirty="0"/>
              <a:t>　「落ち着きがないのは、環境のせいかもしれない。」、「興味のある活動を取り入れるなど、学習活動の工夫や改善が必要かもしれない。」というように</a:t>
            </a:r>
            <a:r>
              <a:rPr lang="ja-JP" altLang="en-US" dirty="0" smtClean="0"/>
              <a:t>、子供の</a:t>
            </a:r>
            <a:r>
              <a:rPr lang="ja-JP" altLang="en-US" dirty="0"/>
              <a:t>目線や環境の側から授業や学習内容</a:t>
            </a:r>
            <a:r>
              <a:rPr lang="ja-JP" altLang="en-US" dirty="0" smtClean="0"/>
              <a:t>、手立てに</a:t>
            </a:r>
            <a:r>
              <a:rPr lang="ja-JP" altLang="en-US" dirty="0"/>
              <a:t>原因があるかもしれないと考え、まず、学習者が能動的に学習できる働き掛けなどについての支援を検討することになります。</a:t>
            </a:r>
            <a:endParaRPr lang="en-US" altLang="ja-JP" dirty="0"/>
          </a:p>
          <a:p>
            <a:pPr algn="just"/>
            <a:r>
              <a:rPr lang="ja-JP" altLang="en-US" dirty="0"/>
              <a:t>　この場合、授業において興味のあるものを教材に取り入れてみることや動きのある活動場面を設定すること、活動の見通</a:t>
            </a:r>
            <a:r>
              <a:rPr lang="ja-JP" altLang="en-US" dirty="0" smtClean="0"/>
              <a:t>しが持てるよう</a:t>
            </a:r>
            <a:r>
              <a:rPr lang="ja-JP" altLang="en-US" dirty="0"/>
              <a:t>に提示の方法を工夫することを試みるなど、教員間や保護者と連携するなどして必要な支援を探り、共通理解を図っていきます。</a:t>
            </a:r>
            <a:endParaRPr lang="en-US" altLang="ja-JP" dirty="0"/>
          </a:p>
        </p:txBody>
      </p:sp>
      <p:sp>
        <p:nvSpPr>
          <p:cNvPr id="194564" name="スライド番号プレースホルダー 3">
            <a:extLst>
              <a:ext uri="{FF2B5EF4-FFF2-40B4-BE49-F238E27FC236}">
                <a16:creationId xmlns:a16="http://schemas.microsoft.com/office/drawing/2014/main" id="{7F3B804C-CB29-48E8-85D0-C7ECD39EE1FB}"/>
              </a:ext>
            </a:extLst>
          </p:cNvPr>
          <p:cNvSpPr>
            <a:spLocks noGrp="1"/>
          </p:cNvSpPr>
          <p:nvPr>
            <p:ph type="sldNum" sz="quarter" idx="5"/>
          </p:nvPr>
        </p:nvSpPr>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62143" indent="-29300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73636" indent="-23376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42769" indent="-23376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11903" indent="-23376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73032"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34159"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95288"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56416" indent="-23376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lvl="0"/>
            <a:fld id="{3C449553-FF9A-40F9-A110-1717249AB35F}" type="slidenum">
              <a:rPr lang="ja-JP" altLang="en-US" noProof="0" smtClean="0"/>
              <a:pPr lvl="0"/>
              <a:t>8</a:t>
            </a:fld>
            <a:endParaRPr lang="ja-JP" altLang="en-US" noProof="0"/>
          </a:p>
        </p:txBody>
      </p:sp>
      <p:sp>
        <p:nvSpPr>
          <p:cNvPr id="6" name="スライド イメージ プレースホルダー 5"/>
          <p:cNvSpPr>
            <a:spLocks noGrp="1" noRot="1" noChangeAspect="1"/>
          </p:cNvSpPr>
          <p:nvPr>
            <p:ph type="sldImg"/>
          </p:nvPr>
        </p:nvSpPr>
        <p:spPr>
          <a:xfrm>
            <a:off x="1003300" y="508000"/>
            <a:ext cx="4800600" cy="3600450"/>
          </a:xfrm>
        </p:spPr>
      </p:sp>
    </p:spTree>
    <p:extLst>
      <p:ext uri="{BB962C8B-B14F-4D97-AF65-F5344CB8AC3E}">
        <p14:creationId xmlns:p14="http://schemas.microsoft.com/office/powerpoint/2010/main" val="207928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「社会モデル」で考えるとは、気になる行動</a:t>
            </a:r>
            <a:r>
              <a:rPr lang="ja-JP" altLang="en-US" dirty="0" smtClean="0"/>
              <a:t>を子供の</a:t>
            </a:r>
            <a:r>
              <a:rPr lang="ja-JP" altLang="en-US" dirty="0"/>
              <a:t>心身機能や特性が要因となって起こると考える「医学モデル」とは異なり、心身機能や特性と身の回りの状況や目に見えないルールなどの環境との相互作用によって、気になる行動が大きくなったり、小さくなったりするという考え方です。</a:t>
            </a:r>
            <a:endParaRPr lang="en-US" altLang="ja-JP" dirty="0"/>
          </a:p>
          <a:p>
            <a:pPr algn="just"/>
            <a:r>
              <a:rPr lang="ja-JP" altLang="en-US" dirty="0"/>
              <a:t>　環境との相互作用が困難を生み、気になる行動を大きくしているという考え方をすることは</a:t>
            </a:r>
            <a:r>
              <a:rPr lang="ja-JP" altLang="en-US" dirty="0" smtClean="0"/>
              <a:t>、子供の</a:t>
            </a:r>
            <a:r>
              <a:rPr lang="ja-JP" altLang="en-US" dirty="0"/>
              <a:t>立場になって困難を捉えることにつながるため</a:t>
            </a:r>
            <a:r>
              <a:rPr lang="ja-JP" altLang="en-US" dirty="0" smtClean="0"/>
              <a:t>、子供や</a:t>
            </a:r>
            <a:r>
              <a:rPr lang="ja-JP" altLang="en-US" dirty="0"/>
              <a:t>保護者にとっても受け止めやすい考え方となります。</a:t>
            </a:r>
            <a:endParaRPr lang="en-US" altLang="ja-JP" dirty="0"/>
          </a:p>
          <a:p>
            <a:pPr algn="just"/>
            <a:r>
              <a:rPr lang="ja-JP" altLang="en-US" dirty="0"/>
              <a:t>　また、障がいの</a:t>
            </a:r>
            <a:r>
              <a:rPr lang="ja-JP" altLang="en-US" dirty="0" smtClean="0"/>
              <a:t>ある子供が</a:t>
            </a:r>
            <a:r>
              <a:rPr lang="ja-JP" altLang="en-US" dirty="0"/>
              <a:t>、障がいの状態等により、本人が頑張っていても困難さが生じ、うまく対応することが難しいことについて、本人のせいにしたり頑張らせたりするのではなく、関わる人も含めて環境因子と捉え、どのような工夫や配慮をすることで主体的に学ぶことができるか、ステップアップしていけるか</a:t>
            </a:r>
            <a:r>
              <a:rPr lang="ja-JP" altLang="en-US" dirty="0" smtClean="0"/>
              <a:t>を子供に</a:t>
            </a:r>
            <a:r>
              <a:rPr lang="ja-JP" altLang="en-US" dirty="0"/>
              <a:t>寄り添って検討して</a:t>
            </a:r>
            <a:r>
              <a:rPr lang="ja-JP" altLang="en-US" dirty="0" smtClean="0"/>
              <a:t>いくための大切</a:t>
            </a:r>
            <a:r>
              <a:rPr lang="ja-JP" altLang="en-US" dirty="0"/>
              <a:t>な考え方です。</a:t>
            </a:r>
          </a:p>
        </p:txBody>
      </p:sp>
      <p:sp>
        <p:nvSpPr>
          <p:cNvPr id="4" name="スライド番号プレースホルダー 3"/>
          <p:cNvSpPr>
            <a:spLocks noGrp="1"/>
          </p:cNvSpPr>
          <p:nvPr>
            <p:ph type="sldNum" sz="quarter" idx="10"/>
          </p:nvPr>
        </p:nvSpPr>
        <p:spPr/>
        <p:txBody>
          <a:bodyPr/>
          <a:lstStyle/>
          <a:p>
            <a:pPr lvl="0"/>
            <a:fld id="{B850BA8D-DE6D-4559-85CC-9C0B8FDC9400}" type="slidenum">
              <a:rPr lang="ja-JP" altLang="en-US" noProof="0" smtClean="0"/>
              <a:pPr lvl="0"/>
              <a:t>9</a:t>
            </a:fld>
            <a:endParaRPr lang="ja-JP" altLang="en-US" noProof="0"/>
          </a:p>
        </p:txBody>
      </p:sp>
      <p:sp>
        <p:nvSpPr>
          <p:cNvPr id="6" name="スライド イメージ プレースホルダー 5"/>
          <p:cNvSpPr>
            <a:spLocks noGrp="1" noRot="1" noChangeAspect="1"/>
          </p:cNvSpPr>
          <p:nvPr>
            <p:ph type="sldImg"/>
          </p:nvPr>
        </p:nvSpPr>
        <p:spPr>
          <a:xfrm>
            <a:off x="1003300" y="508000"/>
            <a:ext cx="4800600" cy="3600450"/>
          </a:xfrm>
        </p:spPr>
      </p:sp>
    </p:spTree>
    <p:extLst>
      <p:ext uri="{BB962C8B-B14F-4D97-AF65-F5344CB8AC3E}">
        <p14:creationId xmlns:p14="http://schemas.microsoft.com/office/powerpoint/2010/main" val="76659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D520C58-CBD0-477C-A437-1021B14202DE}"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269451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C37018-3801-4FA8-8603-927A926538DC}"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331492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F4DD83-DA74-4205-AA2B-91E089FB0BDA}"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64384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1BF0CF-6795-42A8-982B-E4F66E68837E}"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3967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97C9C4-AB04-4E2F-AF98-895D219746F1}"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822451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6BE7EB-21FC-4F9D-8EA5-51CA47B2ECE6}"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1770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02CAB-95F4-4272-9215-62A4A5EDC6F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7732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E773ED-A6AB-4AFA-8EAE-1966C82A44C7}"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6650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90AEDA-340E-4BD4-B47C-68F8249FE89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04288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0239C9-F1EA-4AC7-8402-2EC5F3BBF11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5472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40F817-E054-408A-B18F-6DC3D11E9024}"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67471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2FBE50-6F48-4B31-B609-B3AFE8911151}"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331413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50605-E84D-40E5-990E-6CC1344DE74B}"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68540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471DAB-C33D-41DC-8E5A-2A586F1DD21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5944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C0F79F-82C4-4890-A1FA-D5771558EB81}"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77914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19F1C3-D11D-4F27-A154-78DB23C31A5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92057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449C2B-BB8F-4920-8EDB-E22734EC15B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a:xfrm>
            <a:off x="7064298" y="645415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28604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20BDDE-A25A-48C1-8FD3-AA343AE377C8}"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4382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13B4B6-33E9-4D8E-A140-2F57BF25645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80726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97682-4242-4639-94CB-340A23552D8A}"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89060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CF970F-08A6-4E53-8866-7EAC73CDD306}"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49953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4C051D-F610-429F-8EA6-D514F50FE2C7}"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6362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F05AFF-84DB-45DE-8518-E13EBF8ED071}"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1018596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2FA2A-84BE-43D3-8674-B4CA82AFA15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67460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A17FE2-1457-428C-BBBF-F9A3926BF999}"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45806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CDDCD-7B61-4AA8-BBD7-7528147CA089}"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49024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A1B8F-D21C-4108-A8CC-144577E3A80A}"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53148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4A8BF4-A99E-4872-9DF9-EE6B3F55F7A8}" type="datetime1">
              <a:rPr kumimoji="0"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0"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C5C82A-3C9A-492C-BD9D-7C6867127DF0}" type="slidenum">
              <a:rPr kumimoji="0"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82494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12FC40-0FB7-4915-9B34-3CDB238487A0}"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60491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BA018D-72EA-4EA6-A61E-4981764559C6}"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28290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41C4C-BFD0-408B-B37C-2A71F8823C4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06474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BFFA7-27EE-4157-96AF-EDD486F40FA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3821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1BD014-FA71-4771-9B51-A18DE8AF510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1727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2F3B7E-078B-4E39-ACC4-7A4A595668A4}"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351489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55BD31-3DA3-4247-9A24-CAAFE4EB9E91}"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07388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74DFF9-B441-43A6-B98D-68314402D884}"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190424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D3B84A-16BF-4870-8900-1869DD396FE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5573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A0B36-4BE7-4345-8C76-0EEE43729471}"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83431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2ADAD4-6B96-4376-A51D-FD635D4AD639}"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08764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ED0104-08E8-4EE7-9C10-2672454667FB}"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0324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357113-115B-41A8-956F-CA4BB0A68B88}" type="datetime1">
              <a:rPr kumimoji="1" lang="ja-JP" altLang="en-US" smtClean="0"/>
              <a:t>2024/6/3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13790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CE36C4-B309-4071-AF78-B5E3AEB323C0}" type="datetime1">
              <a:rPr kumimoji="1" lang="ja-JP" altLang="en-US" smtClean="0"/>
              <a:t>2024/6/3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426364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76DA1-29D9-417A-BEB2-61E7AFFA7B54}" type="datetime1">
              <a:rPr kumimoji="1" lang="ja-JP" altLang="en-US" smtClean="0"/>
              <a:t>2024/6/3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417396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72A008-0751-440E-926C-F29E1D6409A1}"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2134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75C2A3-9013-4C70-AC3A-BA1716BCC470}"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150331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92CAD-67EE-421E-9C32-5CD7DEB9A872}" type="datetime1">
              <a:rPr kumimoji="1" lang="ja-JP" altLang="en-US" smtClean="0"/>
              <a:t>2024/6/3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8EF09-5CDD-47B9-913D-46897DD3CECF}" type="slidenum">
              <a:rPr kumimoji="1" lang="ja-JP" altLang="en-US" smtClean="0"/>
              <a:t>‹#›</a:t>
            </a:fld>
            <a:endParaRPr kumimoji="1" lang="ja-JP" altLang="en-US"/>
          </a:p>
        </p:txBody>
      </p:sp>
    </p:spTree>
    <p:extLst>
      <p:ext uri="{BB962C8B-B14F-4D97-AF65-F5344CB8AC3E}">
        <p14:creationId xmlns:p14="http://schemas.microsoft.com/office/powerpoint/2010/main" val="1025158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AC04B6-5D2F-42B7-BC3C-1E8C435FCAB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116980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466F76-EB2A-48EF-AB01-DC13BD9267EE}"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4"/>
          </p:nvPr>
        </p:nvSpPr>
        <p:spPr>
          <a:xfrm>
            <a:off x="7060114" y="645400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5C82A-3C9A-492C-BD9D-7C6867127DF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05833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F37AE7-27B1-4A03-A2E9-31785B9E27C9}"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2024/6/3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C35AD2-8B7B-4CF4-BC66-4791DB21DCB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863477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2425" y="2370484"/>
            <a:ext cx="7862925" cy="1530388"/>
          </a:xfrm>
          <a:solidFill>
            <a:schemeClr val="accent2">
              <a:lumMod val="20000"/>
              <a:lumOff val="80000"/>
            </a:schemeClr>
          </a:solidFill>
          <a:ln w="139700" cmpd="dbl">
            <a:solidFill>
              <a:srgbClr val="FF9B9B"/>
            </a:solidFill>
          </a:ln>
          <a:effectLst>
            <a:outerShdw blurRad="279400" dist="38100" dir="2700000" algn="tl" rotWithShape="0">
              <a:prstClr val="black">
                <a:alpha val="40000"/>
              </a:prstClr>
            </a:outerShdw>
          </a:effectLst>
        </p:spPr>
        <p:txBody>
          <a:bodyPr anchor="ctr">
            <a:noAutofit/>
          </a:bodyPr>
          <a:lstStyle/>
          <a:p>
            <a:pPr>
              <a:lnSpc>
                <a:spcPct val="100000"/>
              </a:lnSpc>
            </a:pPr>
            <a:r>
              <a:rPr kumimoji="1" lang="ja-JP" altLang="en-US" sz="4000" b="1" dirty="0">
                <a:latin typeface="+mj-ea"/>
                <a:cs typeface="メイリオ" panose="020B0604030504040204" pitchFamily="50" charset="-128"/>
              </a:rPr>
              <a:t>障がいの理解</a:t>
            </a:r>
            <a:r>
              <a:rPr lang="en-US" altLang="ja-JP" sz="4000" b="1" dirty="0">
                <a:latin typeface="+mj-ea"/>
                <a:cs typeface="メイリオ" panose="020B0604030504040204" pitchFamily="50" charset="-128"/>
              </a:rPr>
              <a:t/>
            </a:r>
            <a:br>
              <a:rPr lang="en-US" altLang="ja-JP" sz="4000" b="1" dirty="0">
                <a:latin typeface="+mj-ea"/>
                <a:cs typeface="メイリオ" panose="020B0604030504040204" pitchFamily="50" charset="-128"/>
              </a:rPr>
            </a:br>
            <a:r>
              <a:rPr kumimoji="1" lang="ja-JP" altLang="en-US" sz="2800" b="1" dirty="0">
                <a:latin typeface="+mj-ea"/>
                <a:cs typeface="メイリオ" panose="020B0604030504040204" pitchFamily="50" charset="-128"/>
              </a:rPr>
              <a:t>～「</a:t>
            </a:r>
            <a:r>
              <a:rPr kumimoji="1" lang="ja-JP" altLang="en-US" sz="2800" b="1" dirty="0" err="1">
                <a:latin typeface="+mj-ea"/>
                <a:cs typeface="メイリオ" panose="020B0604030504040204" pitchFamily="50" charset="-128"/>
              </a:rPr>
              <a:t>障がい</a:t>
            </a:r>
            <a:r>
              <a:rPr kumimoji="1" lang="ja-JP" altLang="en-US" sz="2800" b="1" dirty="0">
                <a:latin typeface="+mj-ea"/>
                <a:cs typeface="メイリオ" panose="020B0604030504040204" pitchFamily="50" charset="-128"/>
              </a:rPr>
              <a:t>」を環境から捉える～</a:t>
            </a:r>
          </a:p>
        </p:txBody>
      </p:sp>
      <p:sp>
        <p:nvSpPr>
          <p:cNvPr id="4" name="サブタイトル 2"/>
          <p:cNvSpPr>
            <a:spLocks noGrp="1"/>
          </p:cNvSpPr>
          <p:nvPr/>
        </p:nvSpPr>
        <p:spPr>
          <a:xfrm>
            <a:off x="652425" y="405880"/>
            <a:ext cx="6552228" cy="431718"/>
          </a:xfrm>
          <a:prstGeom prst="rect">
            <a:avLst/>
          </a:prstGeom>
        </p:spPr>
        <p:txBody>
          <a:bodyPr vert="horz" lIns="91440" tIns="45720" rIns="91440" bIns="45720" rtlCol="0" anchor="ctr">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特別支援学校教員スタート・プログラム（試案）</a:t>
            </a:r>
          </a:p>
        </p:txBody>
      </p:sp>
      <p:sp>
        <p:nvSpPr>
          <p:cNvPr id="3" name="正方形/長方形 3">
            <a:extLst>
              <a:ext uri="{FF2B5EF4-FFF2-40B4-BE49-F238E27FC236}">
                <a16:creationId xmlns:a16="http://schemas.microsoft.com/office/drawing/2014/main" id="{54736246-A778-B1AB-24A0-B60E3A10BC02}"/>
              </a:ext>
            </a:extLst>
          </p:cNvPr>
          <p:cNvSpPr/>
          <p:nvPr/>
        </p:nvSpPr>
        <p:spPr>
          <a:xfrm>
            <a:off x="652424" y="837598"/>
            <a:ext cx="4986375" cy="457802"/>
          </a:xfrm>
          <a:prstGeom prst="roundRect">
            <a:avLst>
              <a:gd name="adj" fmla="val 50000"/>
            </a:avLst>
          </a:prstGeom>
          <a:solidFill>
            <a:schemeClr val="accent4"/>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b="1" kern="100" dirty="0">
                <a:solidFill>
                  <a:srgbClr val="000000"/>
                </a:solidFill>
                <a:effectLst/>
                <a:ea typeface="ＭＳ ゴシック" panose="020B0609070205080204" pitchFamily="49" charset="-128"/>
                <a:cs typeface="Times New Roman" panose="02020603050405020304" pitchFamily="18" charset="0"/>
              </a:rPr>
              <a:t>〔セクションⅠ〕基礎基本の理解度アップ</a:t>
            </a:r>
            <a:endParaRPr lang="ja-JP" sz="2400" kern="100" dirty="0">
              <a:effectLst/>
              <a:cs typeface="Times New Roman" panose="02020603050405020304" pitchFamily="18" charset="0"/>
            </a:endParaRPr>
          </a:p>
        </p:txBody>
      </p:sp>
      <p:sp>
        <p:nvSpPr>
          <p:cNvPr id="5" name="スライド番号プレースホルダー 9"/>
          <p:cNvSpPr>
            <a:spLocks noGrp="1"/>
          </p:cNvSpPr>
          <p:nvPr>
            <p:ph type="sldNum" sz="quarter" idx="12"/>
          </p:nvPr>
        </p:nvSpPr>
        <p:spPr>
          <a:xfrm>
            <a:off x="6970569" y="6384060"/>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１</a:t>
            </a:r>
            <a:endParaRPr kumimoji="1" lang="ja-JP" altLang="en-US"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5958451" y="5512093"/>
            <a:ext cx="2767804" cy="923330"/>
          </a:xfrm>
          <a:prstGeom prst="rect">
            <a:avLst/>
          </a:prstGeom>
          <a:noFill/>
        </p:spPr>
        <p:txBody>
          <a:bodyPr wrap="square" rtlCol="0">
            <a:spAutoFit/>
          </a:bodyPr>
          <a:lstStyle/>
          <a:p>
            <a:pPr algn="ctr"/>
            <a:r>
              <a:rPr lang="ja-JP" altLang="en-US" dirty="0" smtClean="0"/>
              <a:t>研修動画は</a:t>
            </a:r>
            <a:endParaRPr lang="en-US" altLang="ja-JP" dirty="0" smtClean="0"/>
          </a:p>
          <a:p>
            <a:pPr algn="ctr"/>
            <a:r>
              <a:rPr lang="ja-JP" altLang="en-US" dirty="0" smtClean="0"/>
              <a:t>二次元コードを</a:t>
            </a:r>
            <a:r>
              <a:rPr kumimoji="1" lang="ja-JP" altLang="en-US" dirty="0" smtClean="0"/>
              <a:t>読込み</a:t>
            </a:r>
            <a:endParaRPr kumimoji="1" lang="en-US" altLang="ja-JP" dirty="0" smtClean="0"/>
          </a:p>
          <a:p>
            <a:pPr algn="ctr"/>
            <a:r>
              <a:rPr kumimoji="1" lang="ja-JP" altLang="en-US" dirty="0" smtClean="0"/>
              <a:t>又は、説明原稿を参照</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201" y="5354633"/>
            <a:ext cx="1238250" cy="1238250"/>
          </a:xfrm>
          <a:prstGeom prst="rect">
            <a:avLst/>
          </a:prstGeom>
          <a:ln>
            <a:solidFill>
              <a:schemeClr val="tx1"/>
            </a:solidFill>
          </a:ln>
        </p:spPr>
      </p:pic>
    </p:spTree>
    <p:extLst>
      <p:ext uri="{BB962C8B-B14F-4D97-AF65-F5344CB8AC3E}">
        <p14:creationId xmlns:p14="http://schemas.microsoft.com/office/powerpoint/2010/main" val="252159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ソース画像を表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5" y="889004"/>
            <a:ext cx="5968995" cy="596899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a:cxnSpLocks/>
          </p:cNvCxnSpPr>
          <p:nvPr/>
        </p:nvCxnSpPr>
        <p:spPr>
          <a:xfrm>
            <a:off x="444327" y="2885142"/>
            <a:ext cx="80124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06286" y="924443"/>
            <a:ext cx="5176717" cy="1698098"/>
          </a:xfrm>
          <a:prstGeom prst="rect">
            <a:avLst/>
          </a:prstGeom>
          <a:solidFill>
            <a:schemeClr val="accent2">
              <a:lumMod val="20000"/>
              <a:lumOff val="80000"/>
            </a:schemeClr>
          </a:solidFill>
        </p:spPr>
        <p:txBody>
          <a:bodyPr wrap="square" lIns="108000" rIns="108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子供の</a:t>
            </a:r>
            <a:r>
              <a:rPr kumimoji="1" lang="ja-JP" altLang="en-US" sz="2400" b="0" i="0" u="none" strike="noStrike" kern="1200" cap="none"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行動等</a:t>
            </a:r>
            <a:r>
              <a:rPr kumimoji="1" lang="en-US" altLang="ja-JP" sz="2400" b="0" i="0" u="none" strike="noStrike" kern="1200" cap="none"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イライラすると、大声を出したりクラスメート</a:t>
            </a:r>
            <a:r>
              <a:rPr kumimoji="1" lang="ja-JP" altLang="en-US" sz="2400" b="0" i="0" u="none" strike="noStrike" kern="1200" cap="none"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や教員に</a:t>
            </a:r>
            <a:r>
              <a:rPr kumimoji="1" lang="ja-JP" altLang="en-US" sz="2400" b="0" i="0" u="none" strike="noStrike" kern="1200" cap="none"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乱暴な言葉遣いをしたり</a:t>
            </a:r>
            <a:r>
              <a:rPr kumimoji="1" lang="ja-JP" altLang="en-US" sz="2400" b="0" i="0" u="none" strike="noStrike" kern="1200" cap="none"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する</a:t>
            </a:r>
            <a:endParaRPr kumimoji="1" lang="ja-JP" altLang="en-US" sz="2400" b="0" i="0" u="none" strike="noStrike" kern="1200" cap="none"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890555" y="6393378"/>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rPr>
              <a:t>10</a:t>
            </a:r>
            <a:endParaRPr kumimoji="1" lang="ja-JP" altLang="en-US" sz="12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endParaRPr>
          </a:p>
        </p:txBody>
      </p:sp>
      <p:grpSp>
        <p:nvGrpSpPr>
          <p:cNvPr id="15" name="グループ化 14"/>
          <p:cNvGrpSpPr/>
          <p:nvPr/>
        </p:nvGrpSpPr>
        <p:grpSpPr>
          <a:xfrm>
            <a:off x="6714515" y="1120541"/>
            <a:ext cx="2034113" cy="1492444"/>
            <a:chOff x="6487542" y="1130966"/>
            <a:chExt cx="2034113" cy="1492444"/>
          </a:xfrm>
        </p:grpSpPr>
        <p:sp>
          <p:nvSpPr>
            <p:cNvPr id="8" name="正方形/長方形 7"/>
            <p:cNvSpPr/>
            <p:nvPr/>
          </p:nvSpPr>
          <p:spPr>
            <a:xfrm>
              <a:off x="6686150" y="1709010"/>
              <a:ext cx="183550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HGSｺﾞｼｯｸE" panose="020B0900000000000000" pitchFamily="50" charset="-128"/>
                  <a:ea typeface="HGSｺﾞｼｯｸE" panose="020B0900000000000000" pitchFamily="50" charset="-128"/>
                  <a:cs typeface="+mn-cs"/>
                </a:rPr>
                <a:t>見える姿</a:t>
              </a:r>
            </a:p>
          </p:txBody>
        </p:sp>
        <p:sp>
          <p:nvSpPr>
            <p:cNvPr id="11" name="下矢印 10"/>
            <p:cNvSpPr/>
            <p:nvPr/>
          </p:nvSpPr>
          <p:spPr>
            <a:xfrm flipV="1">
              <a:off x="6487542" y="1130966"/>
              <a:ext cx="484632" cy="1457494"/>
            </a:xfrm>
            <a:prstGeom prst="downArrow">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7202" y="1042156"/>
            <a:ext cx="1146300" cy="1146300"/>
          </a:xfrm>
          <a:prstGeom prst="rect">
            <a:avLst/>
          </a:prstGeom>
        </p:spPr>
      </p:pic>
      <p:grpSp>
        <p:nvGrpSpPr>
          <p:cNvPr id="14" name="グループ化 13"/>
          <p:cNvGrpSpPr/>
          <p:nvPr/>
        </p:nvGrpSpPr>
        <p:grpSpPr>
          <a:xfrm>
            <a:off x="6713422" y="3498488"/>
            <a:ext cx="2526111" cy="2795394"/>
            <a:chOff x="6465407" y="3422351"/>
            <a:chExt cx="2526111" cy="2795394"/>
          </a:xfrm>
        </p:grpSpPr>
        <p:sp>
          <p:nvSpPr>
            <p:cNvPr id="10" name="下矢印 9"/>
            <p:cNvSpPr/>
            <p:nvPr/>
          </p:nvSpPr>
          <p:spPr>
            <a:xfrm>
              <a:off x="6465407" y="3422351"/>
              <a:ext cx="484632" cy="2795394"/>
            </a:xfrm>
            <a:prstGeom prst="downArrow">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正方形/長方形 8"/>
            <p:cNvSpPr/>
            <p:nvPr/>
          </p:nvSpPr>
          <p:spPr>
            <a:xfrm>
              <a:off x="6866626" y="3443416"/>
              <a:ext cx="212489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HGSｺﾞｼｯｸE" panose="020B0900000000000000" pitchFamily="50" charset="-128"/>
                  <a:ea typeface="HGSｺﾞｼｯｸE" panose="020B0900000000000000" pitchFamily="50" charset="-128"/>
                  <a:cs typeface="+mn-cs"/>
                </a:rPr>
                <a:t>見えない</a:t>
              </a:r>
              <a:endParaRPr kumimoji="1" lang="en-US" altLang="ja-JP" sz="2800" b="0" i="0" u="none" strike="noStrike" kern="1200" cap="none" spc="0" normalizeH="0" baseline="0" noProof="0" dirty="0">
                <a:ln>
                  <a:noFill/>
                </a:ln>
                <a:solidFill>
                  <a:srgbClr val="002060"/>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HGSｺﾞｼｯｸE" panose="020B0900000000000000" pitchFamily="50" charset="-128"/>
                  <a:ea typeface="HGSｺﾞｼｯｸE" panose="020B0900000000000000" pitchFamily="50" charset="-128"/>
                  <a:cs typeface="+mn-cs"/>
                </a:rPr>
                <a:t>要因</a:t>
              </a:r>
            </a:p>
          </p:txBody>
        </p:sp>
      </p:grpSp>
      <p:sp>
        <p:nvSpPr>
          <p:cNvPr id="20" name="コンテンツ プレースホルダー 2">
            <a:extLst>
              <a:ext uri="{FF2B5EF4-FFF2-40B4-BE49-F238E27FC236}">
                <a16:creationId xmlns:a16="http://schemas.microsoft.com/office/drawing/2014/main" id="{D2EC349A-C7D7-1A41-21D3-D81D45B67318}"/>
              </a:ext>
            </a:extLst>
          </p:cNvPr>
          <p:cNvSpPr txBox="1">
            <a:spLocks/>
          </p:cNvSpPr>
          <p:nvPr/>
        </p:nvSpPr>
        <p:spPr>
          <a:xfrm>
            <a:off x="781018" y="5859927"/>
            <a:ext cx="2268000" cy="540000"/>
          </a:xfrm>
          <a:prstGeom prst="roundRect">
            <a:avLst/>
          </a:prstGeom>
          <a:solidFill>
            <a:schemeClr val="accent4"/>
          </a:solidFill>
          <a:ln w="12700">
            <a:solidFill>
              <a:schemeClr val="tx1"/>
            </a:solidFill>
            <a:prstDash val="sysDash"/>
          </a:ln>
        </p:spPr>
        <p:txBody>
          <a:bodyPr vert="horz" lIns="68580" tIns="0" rIns="6858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000" b="1" i="0" u="none" strike="noStrike" kern="1200" cap="none" spc="100" normalizeH="0" noProof="0" dirty="0">
                <a:ln>
                  <a:noFill/>
                </a:ln>
                <a:effectLst/>
                <a:uLnTx/>
                <a:uFillTx/>
                <a:latin typeface="ＭＳ ゴシック" panose="020B0609070205080204" pitchFamily="49" charset="-128"/>
                <a:ea typeface="ＭＳ ゴシック" panose="020B0609070205080204" pitchFamily="49" charset="-128"/>
              </a:rPr>
              <a:t>個人因子</a:t>
            </a:r>
            <a:endParaRPr kumimoji="1" lang="ja-JP" altLang="en-US" sz="2400" b="1" i="0" u="none" strike="noStrike" kern="1200" cap="none" spc="100" normalizeH="0" noProof="0" dirty="0">
              <a:ln>
                <a:noFill/>
              </a:ln>
              <a:effectLst/>
              <a:uLnTx/>
              <a:uFillTx/>
              <a:latin typeface="ＭＳ ゴシック" panose="020B0609070205080204" pitchFamily="49" charset="-128"/>
              <a:ea typeface="ＭＳ ゴシック" panose="020B0609070205080204" pitchFamily="49" charset="-128"/>
            </a:endParaRPr>
          </a:p>
        </p:txBody>
      </p:sp>
      <p:sp>
        <p:nvSpPr>
          <p:cNvPr id="21" name="コンテンツ プレースホルダー 2">
            <a:extLst>
              <a:ext uri="{FF2B5EF4-FFF2-40B4-BE49-F238E27FC236}">
                <a16:creationId xmlns:a16="http://schemas.microsoft.com/office/drawing/2014/main" id="{D2EC349A-C7D7-1A41-21D3-D81D45B67318}"/>
              </a:ext>
            </a:extLst>
          </p:cNvPr>
          <p:cNvSpPr txBox="1">
            <a:spLocks/>
          </p:cNvSpPr>
          <p:nvPr/>
        </p:nvSpPr>
        <p:spPr>
          <a:xfrm>
            <a:off x="3172692" y="5859927"/>
            <a:ext cx="2966811" cy="540000"/>
          </a:xfrm>
          <a:prstGeom prst="roundRect">
            <a:avLst/>
          </a:prstGeom>
          <a:solidFill>
            <a:srgbClr val="00B050"/>
          </a:solidFill>
          <a:ln w="57150">
            <a:solidFill>
              <a:srgbClr val="FF0000"/>
            </a:solidFill>
            <a:prstDash val="solid"/>
          </a:ln>
        </p:spPr>
        <p:txBody>
          <a:bodyPr vert="horz" lIns="36000" tIns="0" rIns="36000" bIns="36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1" i="0" u="none" strike="noStrike" kern="1200" cap="none" spc="100" normalizeH="0" noProof="0" dirty="0">
                <a:ln>
                  <a:noFill/>
                </a:ln>
                <a:solidFill>
                  <a:schemeClr val="bg1"/>
                </a:solidFill>
                <a:effectLst/>
                <a:uLnTx/>
                <a:uFillTx/>
                <a:latin typeface="ＭＳ ゴシック" panose="020B0609070205080204" pitchFamily="49" charset="-128"/>
                <a:ea typeface="ＭＳ ゴシック" panose="020B0609070205080204" pitchFamily="49" charset="-128"/>
              </a:rPr>
              <a:t>環境因子</a:t>
            </a:r>
            <a:endParaRPr kumimoji="1" lang="ja-JP" altLang="en-US" b="1" i="0" u="none" strike="noStrike" kern="1200" cap="none" spc="100" normalizeH="0" noProof="0" dirty="0">
              <a:ln>
                <a:noFill/>
              </a:ln>
              <a:solidFill>
                <a:schemeClr val="bg1"/>
              </a:solidFill>
              <a:effectLst/>
              <a:uLnTx/>
              <a:uFillTx/>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1306286" y="3705630"/>
            <a:ext cx="5176717" cy="1938992"/>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背景要因を検討する手掛かり</a:t>
            </a:r>
            <a:r>
              <a:rPr kumimoji="1" lang="en-US" altLang="ja-JP"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・行動観察・記録</a:t>
            </a:r>
            <a:endParaRPr kumimoji="1" lang="en-US" altLang="ja-JP"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・複数</a:t>
            </a:r>
            <a:r>
              <a:rPr kumimoji="1" lang="ja-JP" altLang="en-US" sz="2400" b="0" i="0" u="none" strike="noStrike" kern="1200" cap="none" spc="0" normalizeH="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の</a:t>
            </a:r>
            <a:r>
              <a:rPr kumimoji="1" lang="ja-JP" altLang="en-US" sz="2400" b="0" i="0" u="none" strike="noStrike" kern="1200" cap="none" spc="0" normalizeH="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教員</a:t>
            </a:r>
            <a:r>
              <a:rPr kumimoji="1" lang="ja-JP" altLang="en-US"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による情報収集</a:t>
            </a:r>
            <a:endParaRPr kumimoji="1" lang="en-US" altLang="ja-JP"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・本人の話</a:t>
            </a:r>
            <a:endParaRPr kumimoji="1" lang="en-US" altLang="ja-JP"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・保護者の話（生育歴）　など</a:t>
            </a:r>
          </a:p>
        </p:txBody>
      </p:sp>
      <p:pic>
        <p:nvPicPr>
          <p:cNvPr id="2050" name="Picture 2" descr="https://3.bp.blogspot.com/-Ka_YaLHRfy0/XAnvT-ACxoI/AAAAAAABQnA/4zmOcON6iLI-acq51kPZqASi3ZWnPa3YQCLcBGAs/s800/business_woman2_1_ide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02" y="3490853"/>
            <a:ext cx="807886" cy="1097532"/>
          </a:xfrm>
          <a:prstGeom prst="rect">
            <a:avLst/>
          </a:prstGeom>
          <a:noFill/>
          <a:extLst>
            <a:ext uri="{909E8E84-426E-40DD-AFC4-6F175D3DCCD1}">
              <a14:hiddenFill xmlns:a14="http://schemas.microsoft.com/office/drawing/2010/main">
                <a:solidFill>
                  <a:srgbClr val="FFFFFF"/>
                </a:solidFill>
              </a14:hiddenFill>
            </a:ext>
          </a:extLst>
        </p:spPr>
      </p:pic>
      <p:sp>
        <p:nvSpPr>
          <p:cNvPr id="2" name="ホームベース 1"/>
          <p:cNvSpPr/>
          <p:nvPr/>
        </p:nvSpPr>
        <p:spPr>
          <a:xfrm flipH="1">
            <a:off x="5609484" y="6025252"/>
            <a:ext cx="972000" cy="432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r"/>
            <a:r>
              <a:rPr kumimoji="1" lang="ja-JP" altLang="en-US" b="1" dirty="0">
                <a:solidFill>
                  <a:srgbClr val="FF0000"/>
                </a:solidFill>
                <a:latin typeface="+mj-ea"/>
                <a:ea typeface="+mj-ea"/>
              </a:rPr>
              <a:t>重要！</a:t>
            </a:r>
          </a:p>
        </p:txBody>
      </p:sp>
      <p:sp>
        <p:nvSpPr>
          <p:cNvPr id="5" name="テキスト ボックス 4">
            <a:extLst>
              <a:ext uri="{FF2B5EF4-FFF2-40B4-BE49-F238E27FC236}">
                <a16:creationId xmlns:a16="http://schemas.microsoft.com/office/drawing/2014/main" id="{3380C0B6-FE86-EB6A-412D-4511415C5883}"/>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６　氷山モデル</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64653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ソース画像を表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273" y="889004"/>
            <a:ext cx="5968995" cy="596899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a:cxnSpLocks/>
          </p:cNvCxnSpPr>
          <p:nvPr/>
        </p:nvCxnSpPr>
        <p:spPr>
          <a:xfrm>
            <a:off x="410817" y="2888974"/>
            <a:ext cx="82826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10817" y="3185507"/>
            <a:ext cx="6419232" cy="3483299"/>
          </a:xfrm>
          <a:prstGeom prst="rect">
            <a:avLst/>
          </a:prstGeom>
          <a:solidFill>
            <a:schemeClr val="accent4">
              <a:lumMod val="20000"/>
              <a:lumOff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背景要因を検討する手掛かり</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sp>
        <p:nvSpPr>
          <p:cNvPr id="18" name="テキスト ボックス 17"/>
          <p:cNvSpPr txBox="1"/>
          <p:nvPr/>
        </p:nvSpPr>
        <p:spPr>
          <a:xfrm>
            <a:off x="410817" y="937188"/>
            <a:ext cx="6419232" cy="1736659"/>
          </a:xfrm>
          <a:prstGeom prst="rect">
            <a:avLst/>
          </a:prstGeom>
          <a:solidFill>
            <a:schemeClr val="accent2">
              <a:lumMod val="20000"/>
              <a:lumOff val="80000"/>
            </a:schemeClr>
          </a:solidFill>
        </p:spPr>
        <p:txBody>
          <a:bodyPr wrap="square" lIns="108000" rIns="108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15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15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子供の</a:t>
            </a:r>
            <a:r>
              <a:rPr kumimoji="1" lang="ja-JP" altLang="en-US" sz="2400" b="0" i="0" u="none" strike="noStrike" kern="1200" cap="none" spc="-15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行動等</a:t>
            </a:r>
            <a:r>
              <a:rPr kumimoji="1" lang="en-US" altLang="ja-JP" sz="2400" b="0" i="0" u="none" strike="noStrike" kern="1200" cap="none" spc="-15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2400" b="0" i="0" u="none" strike="noStrike" kern="1200" cap="none" spc="-15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36252" y="6393378"/>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rPr>
              <a:t>11</a:t>
            </a:r>
            <a:endParaRPr kumimoji="1" lang="ja-JP" altLang="en-US" sz="12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endParaRPr>
          </a:p>
        </p:txBody>
      </p:sp>
      <p:grpSp>
        <p:nvGrpSpPr>
          <p:cNvPr id="15" name="グループ化 14"/>
          <p:cNvGrpSpPr/>
          <p:nvPr/>
        </p:nvGrpSpPr>
        <p:grpSpPr>
          <a:xfrm>
            <a:off x="6833783" y="1120541"/>
            <a:ext cx="2103388" cy="1492444"/>
            <a:chOff x="6487542" y="1130966"/>
            <a:chExt cx="2103388" cy="1492444"/>
          </a:xfrm>
        </p:grpSpPr>
        <p:sp>
          <p:nvSpPr>
            <p:cNvPr id="8" name="正方形/長方形 7"/>
            <p:cNvSpPr/>
            <p:nvPr/>
          </p:nvSpPr>
          <p:spPr>
            <a:xfrm>
              <a:off x="6755425" y="1709010"/>
              <a:ext cx="183550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HGSｺﾞｼｯｸE" panose="020B0900000000000000" pitchFamily="50" charset="-128"/>
                  <a:ea typeface="HGSｺﾞｼｯｸE" panose="020B0900000000000000" pitchFamily="50" charset="-128"/>
                  <a:cs typeface="+mn-cs"/>
                </a:rPr>
                <a:t>見える姿</a:t>
              </a:r>
            </a:p>
          </p:txBody>
        </p:sp>
        <p:sp>
          <p:nvSpPr>
            <p:cNvPr id="11" name="下矢印 10"/>
            <p:cNvSpPr/>
            <p:nvPr/>
          </p:nvSpPr>
          <p:spPr>
            <a:xfrm flipV="1">
              <a:off x="6487542" y="1130966"/>
              <a:ext cx="484632" cy="1457494"/>
            </a:xfrm>
            <a:prstGeom prst="downArrow">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14" name="グループ化 13"/>
          <p:cNvGrpSpPr/>
          <p:nvPr/>
        </p:nvGrpSpPr>
        <p:grpSpPr>
          <a:xfrm>
            <a:off x="6832690" y="3498488"/>
            <a:ext cx="2526111" cy="2795394"/>
            <a:chOff x="6465407" y="3422351"/>
            <a:chExt cx="2526111" cy="2795394"/>
          </a:xfrm>
        </p:grpSpPr>
        <p:sp>
          <p:nvSpPr>
            <p:cNvPr id="10" name="下矢印 9"/>
            <p:cNvSpPr/>
            <p:nvPr/>
          </p:nvSpPr>
          <p:spPr>
            <a:xfrm>
              <a:off x="6465407" y="3422351"/>
              <a:ext cx="484632" cy="2795394"/>
            </a:xfrm>
            <a:prstGeom prst="downArrow">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正方形/長方形 8"/>
            <p:cNvSpPr/>
            <p:nvPr/>
          </p:nvSpPr>
          <p:spPr>
            <a:xfrm>
              <a:off x="6866626" y="3443416"/>
              <a:ext cx="212489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HGSｺﾞｼｯｸE" panose="020B0900000000000000" pitchFamily="50" charset="-128"/>
                  <a:ea typeface="HGSｺﾞｼｯｸE" panose="020B0900000000000000" pitchFamily="50" charset="-128"/>
                  <a:cs typeface="+mn-cs"/>
                </a:rPr>
                <a:t>見えない</a:t>
              </a:r>
              <a:endParaRPr kumimoji="1" lang="en-US" altLang="ja-JP" sz="2800" b="0" i="0" u="none" strike="noStrike" kern="1200" cap="none" spc="0" normalizeH="0" baseline="0" noProof="0" dirty="0">
                <a:ln>
                  <a:noFill/>
                </a:ln>
                <a:solidFill>
                  <a:srgbClr val="002060"/>
                </a:solidFill>
                <a:effectLst/>
                <a:uLnTx/>
                <a:uFillTx/>
                <a:latin typeface="HGSｺﾞｼｯｸE" panose="020B0900000000000000" pitchFamily="50" charset="-128"/>
                <a:ea typeface="HGS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HGSｺﾞｼｯｸE" panose="020B0900000000000000" pitchFamily="50" charset="-128"/>
                  <a:ea typeface="HGSｺﾞｼｯｸE" panose="020B0900000000000000" pitchFamily="50" charset="-128"/>
                  <a:cs typeface="+mn-cs"/>
                </a:rPr>
                <a:t>要因</a:t>
              </a:r>
            </a:p>
          </p:txBody>
        </p:sp>
      </p:grpSp>
      <p:sp>
        <p:nvSpPr>
          <p:cNvPr id="17" name="Rectangle 20">
            <a:extLst>
              <a:ext uri="{FF2B5EF4-FFF2-40B4-BE49-F238E27FC236}">
                <a16:creationId xmlns:a16="http://schemas.microsoft.com/office/drawing/2014/main" id="{BDDDF476-C45F-9974-077B-0B668BF7CCE5}"/>
              </a:ext>
            </a:extLst>
          </p:cNvPr>
          <p:cNvSpPr txBox="1">
            <a:spLocks noChangeArrowheads="1"/>
          </p:cNvSpPr>
          <p:nvPr/>
        </p:nvSpPr>
        <p:spPr bwMode="auto">
          <a:xfrm>
            <a:off x="4" y="-75802"/>
            <a:ext cx="9144000" cy="865309"/>
          </a:xfrm>
          <a:prstGeom prst="rect">
            <a:avLst/>
          </a:prstGeom>
          <a:solidFill>
            <a:schemeClr val="bg1">
              <a:lumMod val="95000"/>
            </a:schemeClr>
          </a:solidFill>
          <a:ln w="9525">
            <a:noFill/>
            <a:miter lim="800000"/>
            <a:headEnd/>
            <a:tailEnd/>
          </a:ln>
        </p:spPr>
        <p:txBody>
          <a:bodyPr anchor="ctr"/>
          <a:lstStyle/>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　　　　</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氷山</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モデルで考える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3" name="グループ化 12"/>
          <p:cNvGrpSpPr/>
          <p:nvPr/>
        </p:nvGrpSpPr>
        <p:grpSpPr>
          <a:xfrm>
            <a:off x="384313" y="56639"/>
            <a:ext cx="1696279" cy="646331"/>
            <a:chOff x="384313" y="-31286"/>
            <a:chExt cx="1696279" cy="646331"/>
          </a:xfrm>
        </p:grpSpPr>
        <p:sp>
          <p:nvSpPr>
            <p:cNvPr id="2" name="角丸四角形 1"/>
            <p:cNvSpPr/>
            <p:nvPr/>
          </p:nvSpPr>
          <p:spPr>
            <a:xfrm>
              <a:off x="384313" y="31116"/>
              <a:ext cx="1696279" cy="568370"/>
            </a:xfrm>
            <a:prstGeom prst="roundRect">
              <a:avLst>
                <a:gd name="adj" fmla="val 50000"/>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tIns="0" bIns="0" rtlCol="0" anchor="ctr"/>
            <a:lstStyle/>
            <a:p>
              <a:pPr algn="ctr"/>
              <a:endParaRPr kumimoji="1"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678454" y="-31286"/>
              <a:ext cx="1107996" cy="646331"/>
            </a:xfrm>
            <a:prstGeom prst="rect">
              <a:avLst/>
            </a:prstGeom>
            <a:noFill/>
          </p:spPr>
          <p:txBody>
            <a:bodyPr wrap="none" rtlCol="0">
              <a:spAutoFit/>
            </a:bodyPr>
            <a:lstStyle/>
            <a:p>
              <a:r>
                <a:rPr kumimoji="1" lang="ja-JP" altLang="en-US" sz="3600" dirty="0" smtClean="0">
                  <a:latin typeface="ＭＳ ゴシック" panose="020B0609070205080204" pitchFamily="49" charset="-128"/>
                  <a:ea typeface="ＭＳ ゴシック" panose="020B0609070205080204" pitchFamily="49" charset="-128"/>
                </a:rPr>
                <a:t>演習</a:t>
              </a:r>
              <a:endParaRPr kumimoji="1" lang="ja-JP" altLang="en-US"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3242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楕円 28"/>
          <p:cNvSpPr>
            <a:spLocks noChangeAspect="1"/>
          </p:cNvSpPr>
          <p:nvPr/>
        </p:nvSpPr>
        <p:spPr>
          <a:xfrm>
            <a:off x="2389022" y="2975945"/>
            <a:ext cx="3810000" cy="38100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a:spLocks noChangeAspect="1"/>
          </p:cNvSpPr>
          <p:nvPr/>
        </p:nvSpPr>
        <p:spPr>
          <a:xfrm>
            <a:off x="4951795" y="1363343"/>
            <a:ext cx="3810000" cy="38100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a:spLocks noChangeAspect="1"/>
          </p:cNvSpPr>
          <p:nvPr/>
        </p:nvSpPr>
        <p:spPr>
          <a:xfrm>
            <a:off x="369187" y="791935"/>
            <a:ext cx="3810000" cy="38100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82" y="1447579"/>
            <a:ext cx="3405018" cy="2406212"/>
          </a:xfrm>
          <a:prstGeom prst="rect">
            <a:avLst/>
          </a:prstGeom>
        </p:spPr>
      </p:pic>
      <p:sp>
        <p:nvSpPr>
          <p:cNvPr id="8" name="テキスト ボックス 7">
            <a:extLst>
              <a:ext uri="{FF2B5EF4-FFF2-40B4-BE49-F238E27FC236}">
                <a16:creationId xmlns:a16="http://schemas.microsoft.com/office/drawing/2014/main" id="{93BE90DE-6C31-4F13-872E-0B8D5F7E32D5}"/>
              </a:ext>
            </a:extLst>
          </p:cNvPr>
          <p:cNvSpPr txBox="1"/>
          <p:nvPr/>
        </p:nvSpPr>
        <p:spPr>
          <a:xfrm>
            <a:off x="-2598" y="-1"/>
            <a:ext cx="9143999" cy="648000"/>
          </a:xfrm>
          <a:prstGeom prst="rect">
            <a:avLst/>
          </a:prstGeom>
          <a:solidFill>
            <a:schemeClr val="bg1">
              <a:lumMod val="95000"/>
            </a:schemeClr>
          </a:solidFill>
        </p:spPr>
        <p:txBody>
          <a:bodyPr wrap="square" anchor="ctr">
            <a:noAutofit/>
          </a:bodyPr>
          <a:lstStyle/>
          <a:p>
            <a:r>
              <a:rPr lang="ja-JP" altLang="en-US" sz="2400" dirty="0">
                <a:latin typeface="HGPｺﾞｼｯｸE" panose="020B0900000000000000" pitchFamily="50" charset="-128"/>
                <a:ea typeface="HGPｺﾞｼｯｸE" panose="020B0900000000000000" pitchFamily="50" charset="-128"/>
              </a:rPr>
              <a:t> 　</a:t>
            </a:r>
            <a:r>
              <a:rPr lang="ja-JP" altLang="en-US" sz="2400" spc="-150" dirty="0">
                <a:latin typeface="HG丸ｺﾞｼｯｸM-PRO" panose="020F0600000000000000" pitchFamily="50" charset="-128"/>
                <a:ea typeface="HG丸ｺﾞｼｯｸM-PRO" panose="020F0600000000000000" pitchFamily="50" charset="-128"/>
              </a:rPr>
              <a:t>生活上又は学習上の困難さ</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740" y="1363343"/>
            <a:ext cx="2574895" cy="2574895"/>
          </a:xfrm>
          <a:prstGeom prst="rect">
            <a:avLst/>
          </a:prstGeom>
        </p:spPr>
      </p:pic>
      <p:sp>
        <p:nvSpPr>
          <p:cNvPr id="10" name="スライド番号プレースホルダー 9"/>
          <p:cNvSpPr>
            <a:spLocks noGrp="1"/>
          </p:cNvSpPr>
          <p:nvPr>
            <p:ph type="sldNum" sz="quarter" idx="12"/>
          </p:nvPr>
        </p:nvSpPr>
        <p:spPr>
          <a:xfrm>
            <a:off x="6970569" y="6384060"/>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２</a:t>
            </a:r>
            <a:endParaRPr kumimoji="1" lang="ja-JP" altLang="en-US" dirty="0">
              <a:latin typeface="ＭＳ ゴシック" panose="020B0609070205080204" pitchFamily="49" charset="-128"/>
              <a:ea typeface="ＭＳ ゴシック" panose="020B0609070205080204" pitchFamily="49" charset="-128"/>
            </a:endParaRPr>
          </a:p>
        </p:txBody>
      </p:sp>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782780" y="2112474"/>
            <a:ext cx="2405225" cy="2405225"/>
          </a:xfrm>
          <a:prstGeom prst="rect">
            <a:avLst/>
          </a:prstGeom>
        </p:spPr>
      </p:pic>
      <p:pic>
        <p:nvPicPr>
          <p:cNvPr id="1026" name="Picture 2" descr="https://2.bp.blogspot.com/-eFbDPrc_b6E/Vt_uA_CY_8I/AAAAAAAA4sE/AiulimPg_eQ/s800/study_wakaranai_bo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5330" y="3424898"/>
            <a:ext cx="2784680" cy="278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64" y="1491734"/>
            <a:ext cx="2739009" cy="1935566"/>
          </a:xfrm>
          <a:prstGeom prst="rect">
            <a:avLst/>
          </a:prstGeom>
        </p:spPr>
      </p:pic>
      <p:sp>
        <p:nvSpPr>
          <p:cNvPr id="8" name="テキスト ボックス 7">
            <a:extLst>
              <a:ext uri="{FF2B5EF4-FFF2-40B4-BE49-F238E27FC236}">
                <a16:creationId xmlns:a16="http://schemas.microsoft.com/office/drawing/2014/main" id="{93BE90DE-6C31-4F13-872E-0B8D5F7E32D5}"/>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１　適切な指導及び必要な支援</a:t>
            </a:r>
            <a:endParaRPr lang="ja-JP" altLang="en-US" sz="3600" dirty="0">
              <a:latin typeface="HGｺﾞｼｯｸE" panose="020B0909000000000000" pitchFamily="49" charset="-128"/>
              <a:ea typeface="HGｺﾞｼｯｸE" panose="020B0909000000000000" pitchFamily="49" charset="-128"/>
            </a:endParaRPr>
          </a:p>
        </p:txBody>
      </p:sp>
      <p:sp>
        <p:nvSpPr>
          <p:cNvPr id="3" name="スライド番号プレースホルダー 2"/>
          <p:cNvSpPr>
            <a:spLocks noGrp="1"/>
          </p:cNvSpPr>
          <p:nvPr>
            <p:ph type="sldNum" sz="quarter" idx="12"/>
          </p:nvPr>
        </p:nvSpPr>
        <p:spPr>
          <a:xfrm>
            <a:off x="6942257" y="6372406"/>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３</a:t>
            </a:r>
            <a:endParaRPr kumimoji="1" lang="ja-JP" altLang="en-US" dirty="0">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22" y="1407498"/>
            <a:ext cx="2071255" cy="2071255"/>
          </a:xfrm>
          <a:prstGeom prst="rect">
            <a:avLst/>
          </a:prstGeom>
        </p:spPr>
      </p:pic>
      <p:sp>
        <p:nvSpPr>
          <p:cNvPr id="4" name="屈折矢印 3"/>
          <p:cNvSpPr/>
          <p:nvPr/>
        </p:nvSpPr>
        <p:spPr>
          <a:xfrm rot="5400000">
            <a:off x="1463428" y="3140278"/>
            <a:ext cx="2032568" cy="2881681"/>
          </a:xfrm>
          <a:prstGeom prst="bentUpArrow">
            <a:avLst>
              <a:gd name="adj1" fmla="val 13592"/>
              <a:gd name="adj2" fmla="val 11947"/>
              <a:gd name="adj3" fmla="val 1471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3781324" y="3502583"/>
            <a:ext cx="4531378" cy="2058130"/>
            <a:chOff x="3694567" y="4295122"/>
            <a:chExt cx="4531378" cy="2058130"/>
          </a:xfrm>
        </p:grpSpPr>
        <p:sp>
          <p:nvSpPr>
            <p:cNvPr id="6" name="角丸四角形 5"/>
            <p:cNvSpPr/>
            <p:nvPr/>
          </p:nvSpPr>
          <p:spPr>
            <a:xfrm>
              <a:off x="3694567" y="4758949"/>
              <a:ext cx="1876300" cy="648000"/>
            </a:xfrm>
            <a:prstGeom prst="roundRect">
              <a:avLst>
                <a:gd name="adj" fmla="val 273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ＭＳ ゴシック" panose="020B0609070205080204" pitchFamily="49" charset="-128"/>
                  <a:ea typeface="ＭＳ ゴシック" panose="020B0609070205080204" pitchFamily="49" charset="-128"/>
                </a:rPr>
                <a:t>支援</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9354" y="4295122"/>
              <a:ext cx="1826591" cy="2058130"/>
            </a:xfrm>
            <a:prstGeom prst="rect">
              <a:avLst/>
            </a:prstGeom>
          </p:spPr>
        </p:pic>
        <p:sp>
          <p:nvSpPr>
            <p:cNvPr id="13" name="テキスト ボックス 12">
              <a:extLst>
                <a:ext uri="{FF2B5EF4-FFF2-40B4-BE49-F238E27FC236}">
                  <a16:creationId xmlns:a16="http://schemas.microsoft.com/office/drawing/2014/main" id="{83C319A8-F558-4357-8330-5E818C0035D8}"/>
                </a:ext>
              </a:extLst>
            </p:cNvPr>
            <p:cNvSpPr txBox="1"/>
            <p:nvPr/>
          </p:nvSpPr>
          <p:spPr>
            <a:xfrm>
              <a:off x="3816142" y="5441561"/>
              <a:ext cx="2497364" cy="830997"/>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クールダウン</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◎気持ちの安定</a:t>
              </a:r>
            </a:p>
          </p:txBody>
        </p:sp>
      </p:grpSp>
      <p:grpSp>
        <p:nvGrpSpPr>
          <p:cNvPr id="9" name="グループ化 8"/>
          <p:cNvGrpSpPr/>
          <p:nvPr/>
        </p:nvGrpSpPr>
        <p:grpSpPr>
          <a:xfrm>
            <a:off x="3701454" y="1229407"/>
            <a:ext cx="4548449" cy="1604185"/>
            <a:chOff x="3607682" y="941164"/>
            <a:chExt cx="4548449" cy="1604185"/>
          </a:xfrm>
        </p:grpSpPr>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1440" y="952564"/>
              <a:ext cx="1774691" cy="1592785"/>
            </a:xfrm>
            <a:prstGeom prst="rect">
              <a:avLst/>
            </a:prstGeom>
          </p:spPr>
        </p:pic>
        <p:sp>
          <p:nvSpPr>
            <p:cNvPr id="14" name="角丸四角形 13"/>
            <p:cNvSpPr/>
            <p:nvPr/>
          </p:nvSpPr>
          <p:spPr>
            <a:xfrm>
              <a:off x="3607682" y="941164"/>
              <a:ext cx="1876300" cy="648000"/>
            </a:xfrm>
            <a:prstGeom prst="roundRect">
              <a:avLst>
                <a:gd name="adj" fmla="val 273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ＭＳ ゴシック" panose="020B0609070205080204" pitchFamily="49" charset="-128"/>
                  <a:ea typeface="ＭＳ ゴシック" panose="020B0609070205080204" pitchFamily="49" charset="-128"/>
                </a:rPr>
                <a:t>指導</a:t>
              </a:r>
            </a:p>
          </p:txBody>
        </p:sp>
      </p:grpSp>
      <p:grpSp>
        <p:nvGrpSpPr>
          <p:cNvPr id="27" name="グループ化 26"/>
          <p:cNvGrpSpPr/>
          <p:nvPr/>
        </p:nvGrpSpPr>
        <p:grpSpPr>
          <a:xfrm>
            <a:off x="3346863" y="1133295"/>
            <a:ext cx="5400000" cy="5356891"/>
            <a:chOff x="3277588" y="1382465"/>
            <a:chExt cx="5400000" cy="5336058"/>
          </a:xfrm>
        </p:grpSpPr>
        <p:sp>
          <p:nvSpPr>
            <p:cNvPr id="23" name="正方形/長方形 22"/>
            <p:cNvSpPr/>
            <p:nvPr/>
          </p:nvSpPr>
          <p:spPr>
            <a:xfrm>
              <a:off x="3305454" y="1382465"/>
              <a:ext cx="5339782" cy="449485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3BE90DE-6C31-4F13-872E-0B8D5F7E32D5}"/>
                </a:ext>
              </a:extLst>
            </p:cNvPr>
            <p:cNvSpPr txBox="1"/>
            <p:nvPr/>
          </p:nvSpPr>
          <p:spPr>
            <a:xfrm>
              <a:off x="3277588" y="5893743"/>
              <a:ext cx="5400000" cy="824780"/>
            </a:xfrm>
            <a:prstGeom prst="rect">
              <a:avLst/>
            </a:prstGeom>
            <a:solidFill>
              <a:srgbClr val="C00000"/>
            </a:solidFill>
          </p:spPr>
          <p:txBody>
            <a:bodyPr wrap="square">
              <a:noAutofit/>
            </a:bodyP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持てる力を高める</a:t>
              </a:r>
              <a:endParaRPr lang="en-US" altLang="ja-JP" sz="2800"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1600" b="1" dirty="0">
                  <a:solidFill>
                    <a:schemeClr val="bg1"/>
                  </a:solidFill>
                  <a:latin typeface="ＭＳ ゴシック" panose="020B0609070205080204" pitchFamily="49" charset="-128"/>
                  <a:ea typeface="ＭＳ ゴシック" panose="020B0609070205080204" pitchFamily="49" charset="-128"/>
                </a:rPr>
                <a:t>（配慮や補助ツールがあれば自分でできる）</a:t>
              </a:r>
              <a:endParaRPr lang="ja-JP" altLang="en-US" sz="2800" b="1" dirty="0">
                <a:solidFill>
                  <a:schemeClr val="bg1"/>
                </a:solidFill>
                <a:latin typeface="ＭＳ ゴシック" panose="020B0609070205080204" pitchFamily="49" charset="-128"/>
                <a:ea typeface="ＭＳ ゴシック" panose="020B0609070205080204" pitchFamily="49" charset="-128"/>
              </a:endParaRPr>
            </a:p>
          </p:txBody>
        </p:sp>
      </p:grpSp>
      <p:sp>
        <p:nvSpPr>
          <p:cNvPr id="16" name="屈折矢印 15"/>
          <p:cNvSpPr/>
          <p:nvPr/>
        </p:nvSpPr>
        <p:spPr>
          <a:xfrm rot="16200000">
            <a:off x="3551545" y="2025048"/>
            <a:ext cx="1195718" cy="2669157"/>
          </a:xfrm>
          <a:prstGeom prst="bentUpArrow">
            <a:avLst>
              <a:gd name="adj1" fmla="val 21576"/>
              <a:gd name="adj2" fmla="val 23599"/>
              <a:gd name="adj3" fmla="val 2775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2967641" y="2061330"/>
            <a:ext cx="3507571" cy="830997"/>
            <a:chOff x="2967641" y="1651541"/>
            <a:chExt cx="3507571" cy="830997"/>
          </a:xfrm>
        </p:grpSpPr>
        <p:sp>
          <p:nvSpPr>
            <p:cNvPr id="15" name="テキスト ボックス 14">
              <a:extLst>
                <a:ext uri="{FF2B5EF4-FFF2-40B4-BE49-F238E27FC236}">
                  <a16:creationId xmlns:a16="http://schemas.microsoft.com/office/drawing/2014/main" id="{83C319A8-F558-4357-8330-5E818C0035D8}"/>
                </a:ext>
              </a:extLst>
            </p:cNvPr>
            <p:cNvSpPr txBox="1"/>
            <p:nvPr/>
          </p:nvSpPr>
          <p:spPr>
            <a:xfrm>
              <a:off x="3759641" y="1651541"/>
              <a:ext cx="2715571" cy="830997"/>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◎友達との接し方◎感情のモニター</a:t>
              </a:r>
            </a:p>
          </p:txBody>
        </p:sp>
        <p:cxnSp>
          <p:nvCxnSpPr>
            <p:cNvPr id="20" name="直線矢印コネクタ 19"/>
            <p:cNvCxnSpPr/>
            <p:nvPr/>
          </p:nvCxnSpPr>
          <p:spPr>
            <a:xfrm>
              <a:off x="2967641" y="2067039"/>
              <a:ext cx="792000" cy="0"/>
            </a:xfrm>
            <a:prstGeom prst="straightConnector1">
              <a:avLst/>
            </a:prstGeom>
            <a:ln w="13335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978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テキスト ボックス 7"/>
          <p:cNvSpPr txBox="1">
            <a:spLocks noChangeArrowheads="1"/>
          </p:cNvSpPr>
          <p:nvPr/>
        </p:nvSpPr>
        <p:spPr bwMode="white">
          <a:xfrm>
            <a:off x="534955" y="891329"/>
            <a:ext cx="8122722" cy="1398649"/>
          </a:xfrm>
          <a:prstGeom prst="rect">
            <a:avLst/>
          </a:prstGeom>
          <a:solidFill>
            <a:schemeClr val="bg1"/>
          </a:solidFill>
          <a:ln w="9525">
            <a:noFill/>
            <a:miter lim="800000"/>
            <a:headEnd/>
            <a:tailEnd/>
          </a:ln>
        </p:spPr>
        <p:txBody>
          <a:bodyPr lIns="108000" tIns="108000" rIns="108000" anchor="t">
            <a:noAutofit/>
          </a:bodyPr>
          <a:lstStyle/>
          <a:p>
            <a:pPr algn="just"/>
            <a:r>
              <a:rPr lang="ja-JP" altLang="en-US" sz="2400" dirty="0">
                <a:latin typeface="ＭＳ ゴシック" panose="020B0609070205080204" pitchFamily="49" charset="-128"/>
                <a:ea typeface="ＭＳ ゴシック" panose="020B0609070205080204" pitchFamily="49" charset="-128"/>
              </a:rPr>
              <a:t>　</a:t>
            </a:r>
            <a:r>
              <a:rPr lang="ja-JP" altLang="en-US" sz="2400" b="1" dirty="0">
                <a:latin typeface="ＭＳ ゴシック" panose="020B0609070205080204" pitchFamily="49" charset="-128"/>
                <a:ea typeface="ＭＳ ゴシック" panose="020B0609070205080204" pitchFamily="49" charset="-128"/>
              </a:rPr>
              <a:t>障がいの</a:t>
            </a:r>
            <a:r>
              <a:rPr lang="ja-JP" altLang="en-US" sz="2400" b="1" dirty="0" smtClean="0">
                <a:latin typeface="ＭＳ ゴシック" panose="020B0609070205080204" pitchFamily="49" charset="-128"/>
                <a:ea typeface="ＭＳ ゴシック" panose="020B0609070205080204" pitchFamily="49" charset="-128"/>
              </a:rPr>
              <a:t>ある子供の</a:t>
            </a:r>
            <a:r>
              <a:rPr lang="ja-JP" altLang="en-US" sz="2400" b="1" dirty="0">
                <a:latin typeface="ＭＳ ゴシック" panose="020B0609070205080204" pitchFamily="49" charset="-128"/>
                <a:ea typeface="ＭＳ ゴシック" panose="020B0609070205080204" pitchFamily="49" charset="-128"/>
              </a:rPr>
              <a:t>場合は、その障がいによって、日常生活や学習場面において</a:t>
            </a:r>
            <a:r>
              <a:rPr lang="ja-JP" altLang="en-US" sz="2400" b="1" u="sng" dirty="0">
                <a:latin typeface="ＭＳ ゴシック" panose="020B0609070205080204" pitchFamily="49" charset="-128"/>
                <a:ea typeface="ＭＳ ゴシック" panose="020B0609070205080204" pitchFamily="49" charset="-128"/>
              </a:rPr>
              <a:t>様々なつまずきや困難</a:t>
            </a:r>
            <a:r>
              <a:rPr lang="ja-JP" altLang="en-US" sz="2400" b="1" dirty="0">
                <a:latin typeface="ＭＳ ゴシック" panose="020B0609070205080204" pitchFamily="49" charset="-128"/>
                <a:ea typeface="ＭＳ ゴシック" panose="020B0609070205080204" pitchFamily="49" charset="-128"/>
              </a:rPr>
              <a:t>が生じる。</a:t>
            </a:r>
            <a:endParaRPr lang="en-US" altLang="ja-JP" sz="2400" dirty="0">
              <a:latin typeface="ＭＳ ゴシック" panose="020B0609070205080204" pitchFamily="49" charset="-128"/>
              <a:ea typeface="ＭＳ ゴシック" panose="020B0609070205080204" pitchFamily="49" charset="-128"/>
            </a:endParaRPr>
          </a:p>
        </p:txBody>
      </p:sp>
      <p:sp>
        <p:nvSpPr>
          <p:cNvPr id="11" name="Rectangle 4"/>
          <p:cNvSpPr>
            <a:spLocks noChangeArrowheads="1"/>
          </p:cNvSpPr>
          <p:nvPr/>
        </p:nvSpPr>
        <p:spPr bwMode="white">
          <a:xfrm>
            <a:off x="2765289" y="6343384"/>
            <a:ext cx="6248829" cy="307777"/>
          </a:xfrm>
          <a:prstGeom prst="rect">
            <a:avLst/>
          </a:prstGeom>
          <a:noFill/>
          <a:ln w="9525">
            <a:noFill/>
            <a:miter lim="800000"/>
            <a:headEnd/>
            <a:tailEnd/>
          </a:ln>
        </p:spPr>
        <p:txBody>
          <a:bodyPr wrap="square" anchor="ctr">
            <a:spAutoFit/>
          </a:bodyPr>
          <a:lstStyle/>
          <a:p>
            <a:r>
              <a:rPr lang="ja-JP" altLang="en-US" sz="1400" dirty="0">
                <a:latin typeface="ＭＳ ゴシック" panose="020B0609070205080204" pitchFamily="49" charset="-128"/>
                <a:ea typeface="ＭＳ ゴシック" panose="020B0609070205080204" pitchFamily="49" charset="-128"/>
              </a:rPr>
              <a:t>特別支援学校教育要領・</a:t>
            </a:r>
            <a:r>
              <a:rPr lang="zh-TW" altLang="en-US" sz="1400" dirty="0">
                <a:latin typeface="ＭＳ ゴシック" panose="020B0609070205080204" pitchFamily="49" charset="-128"/>
                <a:ea typeface="ＭＳ ゴシック" panose="020B0609070205080204" pitchFamily="49" charset="-128"/>
              </a:rPr>
              <a:t>学習指導要領</a:t>
            </a:r>
            <a:r>
              <a:rPr lang="ja-JP" altLang="en-US" sz="1400" dirty="0">
                <a:latin typeface="ＭＳ ゴシック" panose="020B0609070205080204" pitchFamily="49" charset="-128"/>
                <a:ea typeface="ＭＳ ゴシック" panose="020B0609070205080204" pitchFamily="49" charset="-128"/>
              </a:rPr>
              <a:t>解説　自立活動</a:t>
            </a:r>
            <a:r>
              <a:rPr lang="zh-TW" altLang="en-US" sz="1400" dirty="0">
                <a:latin typeface="ＭＳ ゴシック" panose="020B0609070205080204" pitchFamily="49" charset="-128"/>
                <a:ea typeface="ＭＳ ゴシック" panose="020B0609070205080204" pitchFamily="49" charset="-128"/>
              </a:rPr>
              <a:t>編</a:t>
            </a:r>
            <a:r>
              <a:rPr lang="ja-JP" altLang="en-US" sz="1400" dirty="0">
                <a:latin typeface="ＭＳ ゴシック" panose="020B0609070205080204" pitchFamily="49" charset="-128"/>
                <a:ea typeface="ＭＳ ゴシック" panose="020B0609070205080204" pitchFamily="49" charset="-128"/>
              </a:rPr>
              <a:t>（平成</a:t>
            </a:r>
            <a:r>
              <a:rPr lang="en-US" altLang="ja-JP" sz="1400" dirty="0">
                <a:latin typeface="ＭＳ ゴシック" panose="020B0609070205080204" pitchFamily="49" charset="-128"/>
                <a:ea typeface="ＭＳ ゴシック" panose="020B0609070205080204" pitchFamily="49" charset="-128"/>
              </a:rPr>
              <a:t>30</a:t>
            </a:r>
            <a:r>
              <a:rPr lang="ja-JP" altLang="en-US" sz="1400" dirty="0">
                <a:latin typeface="ＭＳ ゴシック" panose="020B0609070205080204" pitchFamily="49" charset="-128"/>
                <a:ea typeface="ＭＳ ゴシック" panose="020B0609070205080204" pitchFamily="49" charset="-128"/>
              </a:rPr>
              <a:t>年３月）</a:t>
            </a:r>
          </a:p>
        </p:txBody>
      </p:sp>
      <p:sp>
        <p:nvSpPr>
          <p:cNvPr id="4" name="スライド番号プレースホルダー 3"/>
          <p:cNvSpPr>
            <a:spLocks noGrp="1"/>
          </p:cNvSpPr>
          <p:nvPr>
            <p:ph type="sldNum" sz="quarter" idx="12"/>
          </p:nvPr>
        </p:nvSpPr>
        <p:spPr>
          <a:xfrm>
            <a:off x="6901298" y="638406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４</a:t>
            </a:r>
            <a:endParaRPr kumimoji="1" lang="ja-JP" altLang="en-US" dirty="0">
              <a:latin typeface="ＭＳ ゴシック" panose="020B0609070205080204" pitchFamily="49" charset="-128"/>
              <a:ea typeface="ＭＳ ゴシック" panose="020B0609070205080204" pitchFamily="49" charset="-128"/>
            </a:endParaRPr>
          </a:p>
        </p:txBody>
      </p:sp>
      <p:sp>
        <p:nvSpPr>
          <p:cNvPr id="19" name="二等辺三角形 18"/>
          <p:cNvSpPr/>
          <p:nvPr/>
        </p:nvSpPr>
        <p:spPr>
          <a:xfrm rot="10800000">
            <a:off x="3911250" y="2141030"/>
            <a:ext cx="1321500" cy="252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7"/>
          <p:cNvSpPr txBox="1">
            <a:spLocks noChangeArrowheads="1"/>
          </p:cNvSpPr>
          <p:nvPr/>
        </p:nvSpPr>
        <p:spPr bwMode="white">
          <a:xfrm>
            <a:off x="1515657" y="2426173"/>
            <a:ext cx="6112686" cy="535677"/>
          </a:xfrm>
          <a:prstGeom prst="rect">
            <a:avLst/>
          </a:prstGeom>
          <a:solidFill>
            <a:schemeClr val="bg1"/>
          </a:solidFill>
          <a:ln w="9525">
            <a:noFill/>
            <a:miter lim="800000"/>
            <a:headEnd/>
            <a:tailEnd/>
          </a:ln>
        </p:spPr>
        <p:txBody>
          <a:bodyPr lIns="288000" rIns="288000" anchor="ctr">
            <a:noAutofit/>
          </a:bodyPr>
          <a:lstStyle/>
          <a:p>
            <a:pPr algn="just"/>
            <a:r>
              <a:rPr lang="ja-JP" altLang="en-US" sz="2400" b="1" dirty="0">
                <a:latin typeface="ＭＳ ゴシック" panose="020B0609070205080204" pitchFamily="49" charset="-128"/>
                <a:ea typeface="ＭＳ ゴシック" panose="020B0609070205080204" pitchFamily="49" charset="-128"/>
              </a:rPr>
              <a:t>心身の発達の段階等を</a:t>
            </a:r>
            <a:r>
              <a:rPr lang="ja-JP" altLang="en-US" sz="2400" b="1" u="sng" dirty="0">
                <a:solidFill>
                  <a:srgbClr val="C00000"/>
                </a:solidFill>
                <a:latin typeface="ＭＳ ゴシック" panose="020B0609070205080204" pitchFamily="49" charset="-128"/>
                <a:ea typeface="ＭＳ ゴシック" panose="020B0609070205080204" pitchFamily="49" charset="-128"/>
              </a:rPr>
              <a:t>考慮</a:t>
            </a:r>
            <a:r>
              <a:rPr lang="ja-JP" altLang="en-US" sz="2400" b="1" dirty="0">
                <a:latin typeface="ＭＳ ゴシック" panose="020B0609070205080204" pitchFamily="49" charset="-128"/>
                <a:ea typeface="ＭＳ ゴシック" panose="020B0609070205080204" pitchFamily="49" charset="-128"/>
              </a:rPr>
              <a:t>して教育する。</a:t>
            </a:r>
            <a:endParaRPr lang="en-US" altLang="ja-JP" sz="2400" b="1" dirty="0">
              <a:latin typeface="ＭＳ ゴシック" panose="020B0609070205080204" pitchFamily="49" charset="-128"/>
              <a:ea typeface="ＭＳ ゴシック" panose="020B0609070205080204" pitchFamily="49" charset="-128"/>
            </a:endParaRPr>
          </a:p>
        </p:txBody>
      </p:sp>
      <p:grpSp>
        <p:nvGrpSpPr>
          <p:cNvPr id="2" name="グループ化 1">
            <a:extLst>
              <a:ext uri="{FF2B5EF4-FFF2-40B4-BE49-F238E27FC236}">
                <a16:creationId xmlns:a16="http://schemas.microsoft.com/office/drawing/2014/main" id="{08608F1C-8618-4C0F-A14F-BC83FD8726DF}"/>
              </a:ext>
            </a:extLst>
          </p:cNvPr>
          <p:cNvGrpSpPr/>
          <p:nvPr/>
        </p:nvGrpSpPr>
        <p:grpSpPr>
          <a:xfrm>
            <a:off x="642583" y="3292503"/>
            <a:ext cx="7853635" cy="1388855"/>
            <a:chOff x="-1243820" y="2751451"/>
            <a:chExt cx="7518654" cy="1388855"/>
          </a:xfrm>
        </p:grpSpPr>
        <p:sp>
          <p:nvSpPr>
            <p:cNvPr id="13" name="テキスト ボックス 7"/>
            <p:cNvSpPr txBox="1">
              <a:spLocks noChangeArrowheads="1"/>
            </p:cNvSpPr>
            <p:nvPr/>
          </p:nvSpPr>
          <p:spPr bwMode="auto">
            <a:xfrm>
              <a:off x="413116" y="2751451"/>
              <a:ext cx="5861718" cy="1388855"/>
            </a:xfrm>
            <a:prstGeom prst="rect">
              <a:avLst/>
            </a:prstGeom>
            <a:solidFill>
              <a:schemeClr val="accent6">
                <a:lumMod val="20000"/>
                <a:lumOff val="80000"/>
              </a:schemeClr>
            </a:solidFill>
            <a:ln w="9525">
              <a:noFill/>
              <a:miter lim="800000"/>
              <a:headEnd/>
              <a:tailEnd/>
            </a:ln>
          </p:spPr>
          <p:txBody>
            <a:bodyPr lIns="108000" rIns="108000" anchor="ctr">
              <a:noAutofit/>
            </a:bodyPr>
            <a:lstStyle/>
            <a:p>
              <a:pPr algn="just"/>
              <a:r>
                <a:rPr lang="ja-JP" altLang="en-US" sz="2800"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心身の発達の段階等を考慮して教育するだけでは</a:t>
              </a:r>
              <a:r>
                <a:rPr lang="ja-JP" altLang="en-US" sz="2400" b="1" u="sng" dirty="0">
                  <a:solidFill>
                    <a:srgbClr val="C00000"/>
                  </a:solidFill>
                  <a:latin typeface="HG丸ｺﾞｼｯｸM-PRO" panose="020F0600000000000000" pitchFamily="50" charset="-128"/>
                  <a:ea typeface="HG丸ｺﾞｼｯｸM-PRO" panose="020F0600000000000000" pitchFamily="50" charset="-128"/>
                </a:rPr>
                <a:t>十分とは言えない場合</a:t>
              </a:r>
              <a:r>
                <a:rPr lang="ja-JP" altLang="en-US" sz="2400" b="1" dirty="0">
                  <a:latin typeface="HG丸ｺﾞｼｯｸM-PRO" panose="020F0600000000000000" pitchFamily="50" charset="-128"/>
                  <a:ea typeface="HG丸ｺﾞｼｯｸM-PRO" panose="020F0600000000000000" pitchFamily="50" charset="-128"/>
                </a:rPr>
                <a:t>がある。</a:t>
              </a:r>
              <a:endParaRPr lang="en-US" altLang="ja-JP" sz="2400" b="1" dirty="0">
                <a:latin typeface="HG丸ｺﾞｼｯｸM-PRO" panose="020F0600000000000000" pitchFamily="50" charset="-128"/>
                <a:ea typeface="HG丸ｺﾞｼｯｸM-PRO" panose="020F0600000000000000" pitchFamily="50" charset="-128"/>
              </a:endParaRPr>
            </a:p>
          </p:txBody>
        </p:sp>
        <p:pic>
          <p:nvPicPr>
            <p:cNvPr id="21" name="図 20"/>
            <p:cNvPicPr>
              <a:picLocks noChangeAspect="1"/>
            </p:cNvPicPr>
            <p:nvPr/>
          </p:nvPicPr>
          <p:blipFill rotWithShape="1">
            <a:blip r:embed="rId3"/>
            <a:srcRect l="45381" t="33384" r="16985" b="19843"/>
            <a:stretch/>
          </p:blipFill>
          <p:spPr>
            <a:xfrm>
              <a:off x="-1243820" y="2865136"/>
              <a:ext cx="1590285" cy="1111226"/>
            </a:xfrm>
            <a:prstGeom prst="rect">
              <a:avLst/>
            </a:prstGeom>
          </p:spPr>
        </p:pic>
      </p:grpSp>
      <p:sp>
        <p:nvSpPr>
          <p:cNvPr id="14" name="テキスト ボックス 7"/>
          <p:cNvSpPr txBox="1">
            <a:spLocks noChangeArrowheads="1"/>
          </p:cNvSpPr>
          <p:nvPr/>
        </p:nvSpPr>
        <p:spPr bwMode="white">
          <a:xfrm>
            <a:off x="2271350" y="5089011"/>
            <a:ext cx="6462269" cy="1184660"/>
          </a:xfrm>
          <a:prstGeom prst="rect">
            <a:avLst/>
          </a:prstGeom>
          <a:solidFill>
            <a:schemeClr val="bg1"/>
          </a:solidFill>
          <a:ln w="9525">
            <a:noFill/>
            <a:miter lim="800000"/>
            <a:headEnd/>
            <a:tailEnd/>
          </a:ln>
        </p:spPr>
        <p:txBody>
          <a:bodyPr lIns="288000" rIns="288000" anchor="ctr">
            <a:noAutofit/>
          </a:bodyPr>
          <a:lstStyle/>
          <a:p>
            <a:pPr algn="just"/>
            <a:r>
              <a:rPr lang="ja-JP" altLang="en-US" sz="2800"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個々の障がいによる</a:t>
            </a:r>
            <a:r>
              <a:rPr lang="ja-JP" altLang="en-US" sz="2400" b="1" u="sng" dirty="0">
                <a:solidFill>
                  <a:srgbClr val="C00000"/>
                </a:solidFill>
                <a:latin typeface="HG丸ｺﾞｼｯｸM-PRO" panose="020F0600000000000000" pitchFamily="50" charset="-128"/>
                <a:ea typeface="HG丸ｺﾞｼｯｸM-PRO" panose="020F0600000000000000" pitchFamily="50" charset="-128"/>
              </a:rPr>
              <a:t>学習上又は生活上の困難を改善・克服するための指導</a:t>
            </a:r>
            <a:r>
              <a:rPr lang="ja-JP" altLang="en-US" sz="2400" b="1" dirty="0">
                <a:latin typeface="HG丸ｺﾞｼｯｸM-PRO" panose="020F0600000000000000" pitchFamily="50" charset="-128"/>
                <a:ea typeface="HG丸ｺﾞｼｯｸM-PRO" panose="020F0600000000000000" pitchFamily="50" charset="-128"/>
              </a:rPr>
              <a:t>が必要。</a:t>
            </a:r>
            <a:endParaRPr lang="en-US" altLang="ja-JP" sz="2400" b="1" dirty="0">
              <a:latin typeface="HG丸ｺﾞｼｯｸM-PRO" panose="020F0600000000000000" pitchFamily="50" charset="-128"/>
              <a:ea typeface="HG丸ｺﾞｼｯｸM-PRO" panose="020F0600000000000000" pitchFamily="50" charset="-128"/>
            </a:endParaRPr>
          </a:p>
        </p:txBody>
      </p:sp>
      <p:pic>
        <p:nvPicPr>
          <p:cNvPr id="20" name="図 19"/>
          <p:cNvPicPr>
            <a:picLocks noChangeAspect="1"/>
          </p:cNvPicPr>
          <p:nvPr/>
        </p:nvPicPr>
        <p:blipFill rotWithShape="1">
          <a:blip r:embed="rId4"/>
          <a:srcRect l="31909" t="30678" r="30075" b="17151"/>
          <a:stretch/>
        </p:blipFill>
        <p:spPr>
          <a:xfrm>
            <a:off x="730615" y="4855056"/>
            <a:ext cx="1540735" cy="1248340"/>
          </a:xfrm>
          <a:prstGeom prst="rect">
            <a:avLst/>
          </a:prstGeom>
        </p:spPr>
      </p:pic>
      <p:sp>
        <p:nvSpPr>
          <p:cNvPr id="22" name="二等辺三角形 21"/>
          <p:cNvSpPr/>
          <p:nvPr/>
        </p:nvSpPr>
        <p:spPr>
          <a:xfrm rot="10800000">
            <a:off x="3911251" y="4832041"/>
            <a:ext cx="1321500" cy="252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10639" y="3098045"/>
            <a:ext cx="8122722" cy="3151418"/>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54A2575-E0A2-7EB6-11BE-930F7F1A8FD3}"/>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２　自立活動の考え方</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98082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17000" y="1206574"/>
            <a:ext cx="8910000" cy="711390"/>
          </a:xfrm>
        </p:spPr>
        <p:txBody>
          <a:bodyPr>
            <a:normAutofit/>
          </a:bodyPr>
          <a:lstStyle/>
          <a:p>
            <a:pPr algn="just">
              <a:lnSpc>
                <a:spcPct val="100000"/>
              </a:lnSpc>
              <a:spcBef>
                <a:spcPts val="0"/>
              </a:spcBef>
              <a:buNone/>
            </a:pPr>
            <a:r>
              <a:rPr lang="ja-JP" altLang="en-US" dirty="0">
                <a:latin typeface="ＭＳ ゴシック" panose="020B0609070205080204" pitchFamily="49" charset="-128"/>
                <a:ea typeface="ＭＳ ゴシック" panose="020B0609070205080204" pitchFamily="49" charset="-128"/>
              </a:rPr>
              <a:t>　❖　構成要素間の相互作用の図</a:t>
            </a:r>
          </a:p>
        </p:txBody>
      </p:sp>
      <p:sp>
        <p:nvSpPr>
          <p:cNvPr id="2" name="スライド番号プレースホルダー 1">
            <a:extLst>
              <a:ext uri="{FF2B5EF4-FFF2-40B4-BE49-F238E27FC236}">
                <a16:creationId xmlns:a16="http://schemas.microsoft.com/office/drawing/2014/main" id="{FAC6D693-4BB9-4F59-B42D-34E3E795E8F1}"/>
              </a:ext>
            </a:extLst>
          </p:cNvPr>
          <p:cNvSpPr>
            <a:spLocks noGrp="1"/>
          </p:cNvSpPr>
          <p:nvPr>
            <p:ph type="sldNum" sz="quarter" idx="12"/>
          </p:nvPr>
        </p:nvSpPr>
        <p:spPr>
          <a:xfrm>
            <a:off x="6913571" y="6390993"/>
            <a:ext cx="2057400" cy="365125"/>
          </a:xfrm>
        </p:spPr>
        <p:txBody>
          <a:bodyPr/>
          <a:lstStyle/>
          <a:p>
            <a:pPr defTabSz="342900"/>
            <a:r>
              <a:rPr lang="ja-JP" altLang="en-US" dirty="0" smtClean="0">
                <a:solidFill>
                  <a:prstClr val="black">
                    <a:tint val="75000"/>
                  </a:prstClr>
                </a:solidFill>
                <a:latin typeface="ＭＳ ゴシック"/>
                <a:ea typeface="ＭＳ ゴシック"/>
              </a:rPr>
              <a:t>５</a:t>
            </a:r>
            <a:endParaRPr lang="ja-JP" altLang="en-US" dirty="0">
              <a:solidFill>
                <a:prstClr val="black">
                  <a:tint val="75000"/>
                </a:prstClr>
              </a:solidFill>
              <a:latin typeface="ＭＳ ゴシック"/>
              <a:ea typeface="ＭＳ ゴシック"/>
            </a:endParaRPr>
          </a:p>
        </p:txBody>
      </p:sp>
      <p:sp>
        <p:nvSpPr>
          <p:cNvPr id="5" name="角丸四角形 55">
            <a:extLst>
              <a:ext uri="{FF2B5EF4-FFF2-40B4-BE49-F238E27FC236}">
                <a16:creationId xmlns:a16="http://schemas.microsoft.com/office/drawing/2014/main" id="{54EED0D0-DA1E-4C77-8EAA-E9061BABC96B}"/>
              </a:ext>
            </a:extLst>
          </p:cNvPr>
          <p:cNvSpPr/>
          <p:nvPr/>
        </p:nvSpPr>
        <p:spPr>
          <a:xfrm>
            <a:off x="251100" y="3054828"/>
            <a:ext cx="5670000" cy="945000"/>
          </a:xfrm>
          <a:prstGeom prst="roundRect">
            <a:avLst/>
          </a:prstGeom>
          <a:solidFill>
            <a:srgbClr val="FFFF99"/>
          </a:solidFill>
          <a:ln w="25400" cmpd="sng">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ＭＳ ゴシック"/>
              <a:ea typeface="ＭＳ ゴシック"/>
            </a:endParaRPr>
          </a:p>
        </p:txBody>
      </p:sp>
      <p:grpSp>
        <p:nvGrpSpPr>
          <p:cNvPr id="6" name="グループ化 5">
            <a:extLst>
              <a:ext uri="{FF2B5EF4-FFF2-40B4-BE49-F238E27FC236}">
                <a16:creationId xmlns:a16="http://schemas.microsoft.com/office/drawing/2014/main" id="{AD1DE190-5637-4886-8DA0-FDC2D7F058AA}"/>
              </a:ext>
            </a:extLst>
          </p:cNvPr>
          <p:cNvGrpSpPr/>
          <p:nvPr/>
        </p:nvGrpSpPr>
        <p:grpSpPr>
          <a:xfrm>
            <a:off x="523268" y="2016861"/>
            <a:ext cx="5167840" cy="3464243"/>
            <a:chOff x="539552" y="2203914"/>
            <a:chExt cx="5870524" cy="4305850"/>
          </a:xfrm>
        </p:grpSpPr>
        <p:cxnSp>
          <p:nvCxnSpPr>
            <p:cNvPr id="7" name="直線コネクタ 6">
              <a:extLst>
                <a:ext uri="{FF2B5EF4-FFF2-40B4-BE49-F238E27FC236}">
                  <a16:creationId xmlns:a16="http://schemas.microsoft.com/office/drawing/2014/main" id="{C77F26D6-A55D-4468-A09F-5DC53F9275ED}"/>
                </a:ext>
              </a:extLst>
            </p:cNvPr>
            <p:cNvCxnSpPr>
              <a:stCxn id="12" idx="2"/>
            </p:cNvCxnSpPr>
            <p:nvPr/>
          </p:nvCxnSpPr>
          <p:spPr>
            <a:xfrm>
              <a:off x="3599892" y="4437854"/>
              <a:ext cx="1" cy="1101181"/>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997F0E28-D26C-4060-ABF1-31F300182368}"/>
                </a:ext>
              </a:extLst>
            </p:cNvPr>
            <p:cNvGrpSpPr/>
            <p:nvPr/>
          </p:nvGrpSpPr>
          <p:grpSpPr>
            <a:xfrm>
              <a:off x="539552" y="2203914"/>
              <a:ext cx="5870524" cy="4305850"/>
              <a:chOff x="539552" y="2203914"/>
              <a:chExt cx="5870524" cy="4305850"/>
            </a:xfrm>
          </p:grpSpPr>
          <p:sp>
            <p:nvSpPr>
              <p:cNvPr id="9" name="正方形/長方形 8">
                <a:extLst>
                  <a:ext uri="{FF2B5EF4-FFF2-40B4-BE49-F238E27FC236}">
                    <a16:creationId xmlns:a16="http://schemas.microsoft.com/office/drawing/2014/main" id="{C5268928-DF3E-4FB5-92D9-6BDEC48BBD5B}"/>
                  </a:ext>
                </a:extLst>
              </p:cNvPr>
              <p:cNvSpPr/>
              <p:nvPr/>
            </p:nvSpPr>
            <p:spPr>
              <a:xfrm>
                <a:off x="2699793" y="2203914"/>
                <a:ext cx="1800199" cy="504056"/>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100" dirty="0">
                    <a:solidFill>
                      <a:prstClr val="black"/>
                    </a:solidFill>
                    <a:latin typeface="ＭＳ ゴシック"/>
                    <a:ea typeface="ＭＳ ゴシック"/>
                  </a:rPr>
                  <a:t>健康状態</a:t>
                </a:r>
              </a:p>
            </p:txBody>
          </p:sp>
          <p:sp>
            <p:nvSpPr>
              <p:cNvPr id="10" name="正方形/長方形 9">
                <a:extLst>
                  <a:ext uri="{FF2B5EF4-FFF2-40B4-BE49-F238E27FC236}">
                    <a16:creationId xmlns:a16="http://schemas.microsoft.com/office/drawing/2014/main" id="{90BDF192-C974-4EC5-82B3-C314F8818F5A}"/>
                  </a:ext>
                </a:extLst>
              </p:cNvPr>
              <p:cNvSpPr/>
              <p:nvPr/>
            </p:nvSpPr>
            <p:spPr>
              <a:xfrm>
                <a:off x="539552" y="3779308"/>
                <a:ext cx="1872208" cy="648072"/>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sz="1500" dirty="0">
                    <a:solidFill>
                      <a:prstClr val="black"/>
                    </a:solidFill>
                    <a:latin typeface="ＭＳ ゴシック"/>
                    <a:ea typeface="ＭＳ ゴシック"/>
                  </a:rPr>
                  <a:t> 心身機能・</a:t>
                </a:r>
                <a:endParaRPr lang="en-US" altLang="ja-JP" sz="1500" dirty="0">
                  <a:solidFill>
                    <a:prstClr val="black"/>
                  </a:solidFill>
                  <a:latin typeface="ＭＳ ゴシック"/>
                  <a:ea typeface="ＭＳ ゴシック"/>
                </a:endParaRPr>
              </a:p>
              <a:p>
                <a:pPr algn="ctr" defTabSz="342900"/>
                <a:r>
                  <a:rPr lang="ja-JP" altLang="en-US" sz="1500" dirty="0">
                    <a:solidFill>
                      <a:prstClr val="black"/>
                    </a:solidFill>
                    <a:latin typeface="ＭＳ ゴシック"/>
                    <a:ea typeface="ＭＳ ゴシック"/>
                  </a:rPr>
                  <a:t>　　身体構造</a:t>
                </a:r>
              </a:p>
            </p:txBody>
          </p:sp>
          <p:sp>
            <p:nvSpPr>
              <p:cNvPr id="11" name="正方形/長方形 10">
                <a:extLst>
                  <a:ext uri="{FF2B5EF4-FFF2-40B4-BE49-F238E27FC236}">
                    <a16:creationId xmlns:a16="http://schemas.microsoft.com/office/drawing/2014/main" id="{F50CA4BD-6EA6-4CD7-9C3B-7D149CF2A63E}"/>
                  </a:ext>
                </a:extLst>
              </p:cNvPr>
              <p:cNvSpPr/>
              <p:nvPr/>
            </p:nvSpPr>
            <p:spPr>
              <a:xfrm>
                <a:off x="4897907" y="3789039"/>
                <a:ext cx="1512169" cy="648815"/>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100" dirty="0">
                    <a:solidFill>
                      <a:prstClr val="black"/>
                    </a:solidFill>
                    <a:latin typeface="ＭＳ ゴシック"/>
                    <a:ea typeface="ＭＳ ゴシック"/>
                  </a:rPr>
                  <a:t>参 加</a:t>
                </a:r>
              </a:p>
            </p:txBody>
          </p:sp>
          <p:sp>
            <p:nvSpPr>
              <p:cNvPr id="12" name="正方形/長方形 11">
                <a:extLst>
                  <a:ext uri="{FF2B5EF4-FFF2-40B4-BE49-F238E27FC236}">
                    <a16:creationId xmlns:a16="http://schemas.microsoft.com/office/drawing/2014/main" id="{6ED38A2D-9AF4-43A2-ACE1-D46649425DA5}"/>
                  </a:ext>
                </a:extLst>
              </p:cNvPr>
              <p:cNvSpPr/>
              <p:nvPr/>
            </p:nvSpPr>
            <p:spPr>
              <a:xfrm>
                <a:off x="2843807" y="3789039"/>
                <a:ext cx="1512168" cy="648815"/>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100" dirty="0">
                    <a:solidFill>
                      <a:prstClr val="black"/>
                    </a:solidFill>
                    <a:latin typeface="ＭＳ ゴシック"/>
                    <a:ea typeface="ＭＳ ゴシック"/>
                  </a:rPr>
                  <a:t>活 動</a:t>
                </a:r>
              </a:p>
            </p:txBody>
          </p:sp>
          <p:sp>
            <p:nvSpPr>
              <p:cNvPr id="13" name="正方形/長方形 12">
                <a:extLst>
                  <a:ext uri="{FF2B5EF4-FFF2-40B4-BE49-F238E27FC236}">
                    <a16:creationId xmlns:a16="http://schemas.microsoft.com/office/drawing/2014/main" id="{0A46244F-7255-42D6-86F5-37FF972296CA}"/>
                  </a:ext>
                </a:extLst>
              </p:cNvPr>
              <p:cNvSpPr/>
              <p:nvPr/>
            </p:nvSpPr>
            <p:spPr>
              <a:xfrm>
                <a:off x="1403648" y="6005708"/>
                <a:ext cx="1800200" cy="504056"/>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100" dirty="0">
                    <a:solidFill>
                      <a:prstClr val="black"/>
                    </a:solidFill>
                    <a:latin typeface="ＭＳ ゴシック"/>
                    <a:ea typeface="ＭＳ ゴシック"/>
                  </a:rPr>
                  <a:t>環境因子</a:t>
                </a:r>
              </a:p>
            </p:txBody>
          </p:sp>
          <p:sp>
            <p:nvSpPr>
              <p:cNvPr id="14" name="正方形/長方形 13">
                <a:extLst>
                  <a:ext uri="{FF2B5EF4-FFF2-40B4-BE49-F238E27FC236}">
                    <a16:creationId xmlns:a16="http://schemas.microsoft.com/office/drawing/2014/main" id="{1764AEB9-E1E8-4E75-AEBB-E0F97F7B34EC}"/>
                  </a:ext>
                </a:extLst>
              </p:cNvPr>
              <p:cNvSpPr/>
              <p:nvPr/>
            </p:nvSpPr>
            <p:spPr>
              <a:xfrm>
                <a:off x="4067945" y="6005708"/>
                <a:ext cx="1800200" cy="504056"/>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kumimoji="0" lang="ja-JP" altLang="en-US" sz="2100" dirty="0">
                    <a:solidFill>
                      <a:prstClr val="black"/>
                    </a:solidFill>
                    <a:latin typeface="ＭＳ ゴシック"/>
                    <a:ea typeface="ＭＳ ゴシック"/>
                  </a:rPr>
                  <a:t>個人</a:t>
                </a:r>
                <a:r>
                  <a:rPr lang="ja-JP" altLang="en-US" sz="2100" dirty="0">
                    <a:solidFill>
                      <a:prstClr val="black"/>
                    </a:solidFill>
                    <a:latin typeface="ＭＳ ゴシック"/>
                    <a:ea typeface="ＭＳ ゴシック"/>
                  </a:rPr>
                  <a:t>因子</a:t>
                </a:r>
              </a:p>
            </p:txBody>
          </p:sp>
          <p:cxnSp>
            <p:nvCxnSpPr>
              <p:cNvPr id="15" name="直線コネクタ 14">
                <a:extLst>
                  <a:ext uri="{FF2B5EF4-FFF2-40B4-BE49-F238E27FC236}">
                    <a16:creationId xmlns:a16="http://schemas.microsoft.com/office/drawing/2014/main" id="{0DBA8572-55CD-4C3B-81D2-CAE02B70FF55}"/>
                  </a:ext>
                </a:extLst>
              </p:cNvPr>
              <p:cNvCxnSpPr/>
              <p:nvPr/>
            </p:nvCxnSpPr>
            <p:spPr>
              <a:xfrm flipH="1">
                <a:off x="3599893" y="2710612"/>
                <a:ext cx="1" cy="1078347"/>
              </a:xfrm>
              <a:prstGeom prst="line">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AE9D46FB-37FC-48DF-8502-EE05A23293DA}"/>
                  </a:ext>
                </a:extLst>
              </p:cNvPr>
              <p:cNvGrpSpPr/>
              <p:nvPr/>
            </p:nvGrpSpPr>
            <p:grpSpPr>
              <a:xfrm>
                <a:off x="1475656" y="3112173"/>
                <a:ext cx="4178340" cy="644542"/>
                <a:chOff x="2195736" y="2464101"/>
                <a:chExt cx="5330985" cy="644542"/>
              </a:xfrm>
            </p:grpSpPr>
            <p:cxnSp>
              <p:nvCxnSpPr>
                <p:cNvPr id="26" name="直線コネクタ 25">
                  <a:extLst>
                    <a:ext uri="{FF2B5EF4-FFF2-40B4-BE49-F238E27FC236}">
                      <a16:creationId xmlns:a16="http://schemas.microsoft.com/office/drawing/2014/main" id="{E0561C76-225A-4CBC-A996-5F41727DD8D8}"/>
                    </a:ext>
                  </a:extLst>
                </p:cNvPr>
                <p:cNvCxnSpPr/>
                <p:nvPr/>
              </p:nvCxnSpPr>
              <p:spPr>
                <a:xfrm>
                  <a:off x="2195736" y="2474703"/>
                  <a:ext cx="532859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5A4C4BF-4C8D-41D0-A989-7AEB5710557F}"/>
                    </a:ext>
                  </a:extLst>
                </p:cNvPr>
                <p:cNvCxnSpPr/>
                <p:nvPr/>
              </p:nvCxnSpPr>
              <p:spPr>
                <a:xfrm flipV="1">
                  <a:off x="7524328" y="2464101"/>
                  <a:ext cx="2393" cy="644542"/>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784BA91-4153-4AA3-A5C9-32BB10C8DE47}"/>
                    </a:ext>
                  </a:extLst>
                </p:cNvPr>
                <p:cNvCxnSpPr/>
                <p:nvPr/>
              </p:nvCxnSpPr>
              <p:spPr>
                <a:xfrm flipV="1">
                  <a:off x="2195736" y="2474703"/>
                  <a:ext cx="0" cy="566816"/>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86F57375-6EE8-42E7-B302-CD3D28EC745B}"/>
                  </a:ext>
                </a:extLst>
              </p:cNvPr>
              <p:cNvGrpSpPr/>
              <p:nvPr/>
            </p:nvGrpSpPr>
            <p:grpSpPr>
              <a:xfrm flipV="1">
                <a:off x="1475656" y="4427380"/>
                <a:ext cx="4178337" cy="688862"/>
                <a:chOff x="2195736" y="2317822"/>
                <a:chExt cx="5330981" cy="688862"/>
              </a:xfrm>
            </p:grpSpPr>
            <p:cxnSp>
              <p:nvCxnSpPr>
                <p:cNvPr id="23" name="直線コネクタ 22">
                  <a:extLst>
                    <a:ext uri="{FF2B5EF4-FFF2-40B4-BE49-F238E27FC236}">
                      <a16:creationId xmlns:a16="http://schemas.microsoft.com/office/drawing/2014/main" id="{C6131427-76BF-4DE0-BBA9-3C56E651D84C}"/>
                    </a:ext>
                  </a:extLst>
                </p:cNvPr>
                <p:cNvCxnSpPr/>
                <p:nvPr/>
              </p:nvCxnSpPr>
              <p:spPr>
                <a:xfrm>
                  <a:off x="2195736" y="2328426"/>
                  <a:ext cx="5328593"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4253EBD-CC09-4C62-898B-EA6E035DE838}"/>
                    </a:ext>
                  </a:extLst>
                </p:cNvPr>
                <p:cNvCxnSpPr>
                  <a:stCxn id="11" idx="2"/>
                </p:cNvCxnSpPr>
                <p:nvPr/>
              </p:nvCxnSpPr>
              <p:spPr>
                <a:xfrm flipH="1" flipV="1">
                  <a:off x="7524331" y="2317822"/>
                  <a:ext cx="2386" cy="678387"/>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5BDBB00-3CA1-49F8-8194-9DFDC24F0267}"/>
                    </a:ext>
                  </a:extLst>
                </p:cNvPr>
                <p:cNvCxnSpPr>
                  <a:stCxn id="10" idx="2"/>
                </p:cNvCxnSpPr>
                <p:nvPr/>
              </p:nvCxnSpPr>
              <p:spPr>
                <a:xfrm flipV="1">
                  <a:off x="2195736" y="2317822"/>
                  <a:ext cx="0" cy="688862"/>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1C4C0FFC-DA89-48C2-B765-9D4887DEC15A}"/>
                  </a:ext>
                </a:extLst>
              </p:cNvPr>
              <p:cNvGrpSpPr/>
              <p:nvPr/>
            </p:nvGrpSpPr>
            <p:grpSpPr>
              <a:xfrm>
                <a:off x="2339752" y="5558090"/>
                <a:ext cx="2592288" cy="432048"/>
                <a:chOff x="3059832" y="4910018"/>
                <a:chExt cx="3024336" cy="432048"/>
              </a:xfrm>
            </p:grpSpPr>
            <p:cxnSp>
              <p:nvCxnSpPr>
                <p:cNvPr id="19" name="直線コネクタ 18">
                  <a:extLst>
                    <a:ext uri="{FF2B5EF4-FFF2-40B4-BE49-F238E27FC236}">
                      <a16:creationId xmlns:a16="http://schemas.microsoft.com/office/drawing/2014/main" id="{8C24B530-8EB8-424B-82ED-C0A4AFC0D081}"/>
                    </a:ext>
                  </a:extLst>
                </p:cNvPr>
                <p:cNvCxnSpPr/>
                <p:nvPr/>
              </p:nvCxnSpPr>
              <p:spPr>
                <a:xfrm>
                  <a:off x="3059832" y="4910019"/>
                  <a:ext cx="3024336"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ECE587E-908C-4A27-92E5-0251D71B903C}"/>
                    </a:ext>
                  </a:extLst>
                </p:cNvPr>
                <p:cNvCxnSpPr/>
                <p:nvPr/>
              </p:nvCxnSpPr>
              <p:spPr>
                <a:xfrm rot="5400000" flipH="1" flipV="1">
                  <a:off x="5868143" y="5126042"/>
                  <a:ext cx="432048" cy="0"/>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242F608-9A28-464B-8D0E-45B49C3FADE7}"/>
                    </a:ext>
                  </a:extLst>
                </p:cNvPr>
                <p:cNvCxnSpPr/>
                <p:nvPr/>
              </p:nvCxnSpPr>
              <p:spPr>
                <a:xfrm rot="5400000" flipH="1" flipV="1">
                  <a:off x="2843832" y="5126019"/>
                  <a:ext cx="432000" cy="0"/>
                </a:xfrm>
                <a:prstGeom prst="line">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grpSp>
      <p:sp>
        <p:nvSpPr>
          <p:cNvPr id="29" name="角丸四角形 58">
            <a:extLst>
              <a:ext uri="{FF2B5EF4-FFF2-40B4-BE49-F238E27FC236}">
                <a16:creationId xmlns:a16="http://schemas.microsoft.com/office/drawing/2014/main" id="{538E7206-82C4-44B6-A27E-4C473D71076E}"/>
              </a:ext>
            </a:extLst>
          </p:cNvPr>
          <p:cNvSpPr/>
          <p:nvPr/>
        </p:nvSpPr>
        <p:spPr>
          <a:xfrm>
            <a:off x="6657665" y="3230192"/>
            <a:ext cx="1485000" cy="540000"/>
          </a:xfrm>
          <a:prstGeom prst="roundRect">
            <a:avLst/>
          </a:prstGeom>
          <a:solidFill>
            <a:srgbClr val="FFFF99"/>
          </a:solidFill>
          <a:ln w="38100" cmpd="sng">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342900"/>
            <a:r>
              <a:rPr lang="ja-JP" altLang="en-US" sz="2400" dirty="0">
                <a:solidFill>
                  <a:srgbClr val="FF0000"/>
                </a:solidFill>
                <a:latin typeface="HGｺﾞｼｯｸE"/>
                <a:ea typeface="HGｺﾞｼｯｸE"/>
              </a:rPr>
              <a:t>生活機能</a:t>
            </a:r>
          </a:p>
        </p:txBody>
      </p:sp>
      <p:sp>
        <p:nvSpPr>
          <p:cNvPr id="30" name="等号 60">
            <a:extLst>
              <a:ext uri="{FF2B5EF4-FFF2-40B4-BE49-F238E27FC236}">
                <a16:creationId xmlns:a16="http://schemas.microsoft.com/office/drawing/2014/main" id="{D6822E69-53AF-402F-8CE8-CD98A75D0F4C}"/>
              </a:ext>
            </a:extLst>
          </p:cNvPr>
          <p:cNvSpPr/>
          <p:nvPr/>
        </p:nvSpPr>
        <p:spPr>
          <a:xfrm>
            <a:off x="6019382" y="3302337"/>
            <a:ext cx="540000" cy="405000"/>
          </a:xfrm>
          <a:prstGeom prst="mathEqual">
            <a:avLst/>
          </a:prstGeom>
          <a:solidFill>
            <a:srgbClr val="FFFF99"/>
          </a:solidFill>
          <a:ln w="25400" cmpd="sng">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black"/>
              </a:solidFill>
              <a:latin typeface="ＭＳ ゴシック"/>
              <a:ea typeface="ＭＳ ゴシック"/>
            </a:endParaRPr>
          </a:p>
        </p:txBody>
      </p:sp>
      <p:sp>
        <p:nvSpPr>
          <p:cNvPr id="31" name="線吹き出し 1 (枠付き) 61">
            <a:extLst>
              <a:ext uri="{FF2B5EF4-FFF2-40B4-BE49-F238E27FC236}">
                <a16:creationId xmlns:a16="http://schemas.microsoft.com/office/drawing/2014/main" id="{07C3305C-78A1-4441-BFDD-75D6C76C8A37}"/>
              </a:ext>
            </a:extLst>
          </p:cNvPr>
          <p:cNvSpPr/>
          <p:nvPr/>
        </p:nvSpPr>
        <p:spPr>
          <a:xfrm>
            <a:off x="5499593" y="1853331"/>
            <a:ext cx="3375000" cy="945000"/>
          </a:xfrm>
          <a:prstGeom prst="borderCallout1">
            <a:avLst>
              <a:gd name="adj1" fmla="val 100952"/>
              <a:gd name="adj2" fmla="val 22829"/>
              <a:gd name="adj3" fmla="val 157150"/>
              <a:gd name="adj4" fmla="val 38494"/>
            </a:avLst>
          </a:prstGeom>
          <a:solidFill>
            <a:schemeClr val="accent4">
              <a:lumMod val="20000"/>
              <a:lumOff val="80000"/>
            </a:schemeClr>
          </a:solidFill>
          <a:ln w="38100" cmpd="sng">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lnSpc>
                <a:spcPts val="2250"/>
              </a:lnSpc>
            </a:pPr>
            <a:r>
              <a:rPr kumimoji="0" lang="ja-JP" altLang="en-US" sz="2100" dirty="0">
                <a:solidFill>
                  <a:prstClr val="black"/>
                </a:solidFill>
                <a:latin typeface="ＭＳ ゴシック"/>
                <a:ea typeface="ＭＳ ゴシック"/>
              </a:rPr>
              <a:t>　人間としての基本的な行動を遂行するために必要な要素</a:t>
            </a:r>
            <a:endParaRPr lang="ja-JP" altLang="en-US" sz="2100" dirty="0">
              <a:solidFill>
                <a:prstClr val="black"/>
              </a:solidFill>
              <a:latin typeface="ＭＳ ゴシック"/>
              <a:ea typeface="ＭＳ ゴシック"/>
            </a:endParaRPr>
          </a:p>
        </p:txBody>
      </p:sp>
      <p:sp>
        <p:nvSpPr>
          <p:cNvPr id="32" name="角丸四角形吹き出し 64">
            <a:extLst>
              <a:ext uri="{FF2B5EF4-FFF2-40B4-BE49-F238E27FC236}">
                <a16:creationId xmlns:a16="http://schemas.microsoft.com/office/drawing/2014/main" id="{2AF35CC7-A558-49E4-BB97-4B9FB2D0E750}"/>
              </a:ext>
            </a:extLst>
          </p:cNvPr>
          <p:cNvSpPr/>
          <p:nvPr/>
        </p:nvSpPr>
        <p:spPr>
          <a:xfrm>
            <a:off x="6913571" y="3999826"/>
            <a:ext cx="1755000" cy="612000"/>
          </a:xfrm>
          <a:prstGeom prst="wedgeRoundRectCallout">
            <a:avLst>
              <a:gd name="adj1" fmla="val -35003"/>
              <a:gd name="adj2" fmla="val -93655"/>
              <a:gd name="adj3" fmla="val 16667"/>
            </a:avLst>
          </a:prstGeom>
          <a:solidFill>
            <a:srgbClr val="CCFF66"/>
          </a:solidFill>
          <a:ln w="381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defTabSz="342900">
              <a:lnSpc>
                <a:spcPts val="1950"/>
              </a:lnSpc>
            </a:pPr>
            <a:r>
              <a:rPr lang="ja-JP" altLang="en-US" b="1" dirty="0">
                <a:solidFill>
                  <a:prstClr val="black"/>
                </a:solidFill>
                <a:latin typeface="ＭＳ ゴシック"/>
                <a:ea typeface="ＭＳ ゴシック"/>
              </a:rPr>
              <a:t>支障がある状態</a:t>
            </a:r>
            <a:endParaRPr lang="en-US" altLang="ja-JP" b="1" dirty="0">
              <a:solidFill>
                <a:prstClr val="black"/>
              </a:solidFill>
              <a:latin typeface="ＭＳ ゴシック"/>
              <a:ea typeface="ＭＳ ゴシック"/>
            </a:endParaRPr>
          </a:p>
          <a:p>
            <a:pPr algn="ctr" defTabSz="342900">
              <a:lnSpc>
                <a:spcPts val="1950"/>
              </a:lnSpc>
            </a:pPr>
            <a:r>
              <a:rPr lang="ja-JP" altLang="en-US" b="1" dirty="0">
                <a:solidFill>
                  <a:prstClr val="black"/>
                </a:solidFill>
                <a:latin typeface="ＭＳ ゴシック"/>
                <a:ea typeface="ＭＳ ゴシック"/>
              </a:rPr>
              <a:t>を</a:t>
            </a:r>
            <a:r>
              <a:rPr lang="ja-JP" altLang="en-US" b="1" dirty="0">
                <a:solidFill>
                  <a:srgbClr val="FF0000"/>
                </a:solidFill>
                <a:latin typeface="HGｺﾞｼｯｸE"/>
                <a:ea typeface="HGｺﾞｼｯｸE"/>
              </a:rPr>
              <a:t>「</a:t>
            </a:r>
            <a:r>
              <a:rPr lang="ja-JP" altLang="en-US" b="1" dirty="0" err="1">
                <a:solidFill>
                  <a:srgbClr val="FF0000"/>
                </a:solidFill>
                <a:latin typeface="HGｺﾞｼｯｸE"/>
                <a:ea typeface="HGｺﾞｼｯｸE"/>
              </a:rPr>
              <a:t>障がい</a:t>
            </a:r>
            <a:r>
              <a:rPr lang="ja-JP" altLang="en-US" b="1" dirty="0">
                <a:solidFill>
                  <a:srgbClr val="FF0000"/>
                </a:solidFill>
                <a:latin typeface="HGｺﾞｼｯｸE"/>
                <a:ea typeface="HGｺﾞｼｯｸE"/>
              </a:rPr>
              <a:t>」</a:t>
            </a:r>
          </a:p>
        </p:txBody>
      </p:sp>
      <p:sp>
        <p:nvSpPr>
          <p:cNvPr id="33" name="線吹き出し 1 (枠付き) 62">
            <a:extLst>
              <a:ext uri="{FF2B5EF4-FFF2-40B4-BE49-F238E27FC236}">
                <a16:creationId xmlns:a16="http://schemas.microsoft.com/office/drawing/2014/main" id="{D3C79D8A-5DDE-4280-8BAD-28BAEF7EA722}"/>
              </a:ext>
            </a:extLst>
          </p:cNvPr>
          <p:cNvSpPr/>
          <p:nvPr/>
        </p:nvSpPr>
        <p:spPr>
          <a:xfrm>
            <a:off x="5510480" y="4790655"/>
            <a:ext cx="3375000" cy="945000"/>
          </a:xfrm>
          <a:prstGeom prst="borderCallout1">
            <a:avLst>
              <a:gd name="adj1" fmla="val -661"/>
              <a:gd name="adj2" fmla="val 22037"/>
              <a:gd name="adj3" fmla="val -39198"/>
              <a:gd name="adj4" fmla="val 44155"/>
            </a:avLst>
          </a:prstGeom>
          <a:solidFill>
            <a:schemeClr val="accent6">
              <a:lumMod val="20000"/>
              <a:lumOff val="80000"/>
            </a:schemeClr>
          </a:solidFill>
          <a:ln w="38100" cmpd="sng">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lnSpc>
                <a:spcPts val="2250"/>
              </a:lnSpc>
            </a:pPr>
            <a:r>
              <a:rPr kumimoji="0" lang="ja-JP" altLang="en-US" sz="2100" dirty="0">
                <a:solidFill>
                  <a:prstClr val="black"/>
                </a:solidFill>
                <a:latin typeface="ＭＳ ゴシック"/>
                <a:ea typeface="ＭＳ ゴシック"/>
              </a:rPr>
              <a:t>　障害による学習上又は生活上の困難を改善・克服するために必要な要素</a:t>
            </a:r>
            <a:endParaRPr lang="ja-JP" altLang="en-US" sz="2100" dirty="0">
              <a:solidFill>
                <a:prstClr val="black"/>
              </a:solidFill>
              <a:latin typeface="ＭＳ ゴシック"/>
              <a:ea typeface="ＭＳ ゴシック"/>
            </a:endParaRPr>
          </a:p>
        </p:txBody>
      </p:sp>
      <p:sp>
        <p:nvSpPr>
          <p:cNvPr id="34" name="Rectangle 4">
            <a:extLst>
              <a:ext uri="{FF2B5EF4-FFF2-40B4-BE49-F238E27FC236}">
                <a16:creationId xmlns:a16="http://schemas.microsoft.com/office/drawing/2014/main" id="{5DFFDD1F-7DE1-4079-B426-814EFF46D5F4}"/>
              </a:ext>
            </a:extLst>
          </p:cNvPr>
          <p:cNvSpPr>
            <a:spLocks noChangeArrowheads="1"/>
          </p:cNvSpPr>
          <p:nvPr/>
        </p:nvSpPr>
        <p:spPr bwMode="white">
          <a:xfrm>
            <a:off x="-95059" y="5853831"/>
            <a:ext cx="8909999" cy="656401"/>
          </a:xfrm>
          <a:prstGeom prst="rect">
            <a:avLst/>
          </a:prstGeom>
          <a:solidFill>
            <a:schemeClr val="bg1"/>
          </a:solidFill>
          <a:ln w="9525">
            <a:noFill/>
            <a:miter lim="800000"/>
            <a:headEnd/>
            <a:tailEnd/>
          </a:ln>
        </p:spPr>
        <p:txBody>
          <a:bodyPr wrap="square" anchor="ctr">
            <a:noAutofit/>
          </a:bodyPr>
          <a:lstStyle/>
          <a:p>
            <a:pPr lvl="0" algn="r" defTabSz="342900"/>
            <a:r>
              <a:rPr kumimoji="0" lang="ja-JP" altLang="en-US" sz="1400" dirty="0">
                <a:solidFill>
                  <a:prstClr val="black"/>
                </a:solidFill>
                <a:latin typeface="ＭＳ ゴシック" panose="020B0609070205080204" pitchFamily="49" charset="-128"/>
                <a:ea typeface="ＭＳ ゴシック" panose="020B0609070205080204" pitchFamily="49" charset="-128"/>
              </a:rPr>
              <a:t>「特別支援学校教育要領・学習指導要領解説 自立活動編（幼稚部・小学部・中学部）」</a:t>
            </a:r>
            <a:endParaRPr kumimoji="0" lang="en-US" altLang="ja-JP" sz="1400" dirty="0">
              <a:solidFill>
                <a:prstClr val="black"/>
              </a:solidFill>
              <a:latin typeface="ＭＳ ゴシック" panose="020B0609070205080204" pitchFamily="49" charset="-128"/>
              <a:ea typeface="ＭＳ ゴシック" panose="020B0609070205080204" pitchFamily="49" charset="-128"/>
            </a:endParaRPr>
          </a:p>
          <a:p>
            <a:pPr lvl="0" algn="r" defTabSz="342900"/>
            <a:r>
              <a:rPr kumimoji="0" lang="ja-JP" altLang="en-US" sz="1400" dirty="0">
                <a:solidFill>
                  <a:prstClr val="black"/>
                </a:solidFill>
                <a:latin typeface="ＭＳ ゴシック" panose="020B0609070205080204" pitchFamily="49" charset="-128"/>
                <a:ea typeface="ＭＳ ゴシック" panose="020B0609070205080204" pitchFamily="49" charset="-128"/>
              </a:rPr>
              <a:t>文部科学省</a:t>
            </a:r>
            <a:r>
              <a:rPr lang="ja-JP" altLang="en-US" sz="1400" dirty="0">
                <a:solidFill>
                  <a:prstClr val="black"/>
                </a:solidFill>
                <a:latin typeface="ＭＳ ゴシック" panose="020B0609070205080204" pitchFamily="49" charset="-128"/>
                <a:ea typeface="ＭＳ ゴシック" panose="020B0609070205080204" pitchFamily="49" charset="-128"/>
              </a:rPr>
              <a:t>（平成</a:t>
            </a:r>
            <a:r>
              <a:rPr lang="en-US" altLang="ja-JP" sz="1400" dirty="0">
                <a:solidFill>
                  <a:prstClr val="black"/>
                </a:solidFill>
                <a:latin typeface="ＭＳ ゴシック" panose="020B0609070205080204" pitchFamily="49" charset="-128"/>
                <a:ea typeface="ＭＳ ゴシック" panose="020B0609070205080204" pitchFamily="49" charset="-128"/>
              </a:rPr>
              <a:t>30</a:t>
            </a:r>
            <a:r>
              <a:rPr lang="ja-JP" altLang="en-US" sz="1400" dirty="0">
                <a:solidFill>
                  <a:prstClr val="black"/>
                </a:solidFill>
                <a:latin typeface="ＭＳ ゴシック" panose="020B0609070205080204" pitchFamily="49" charset="-128"/>
                <a:ea typeface="ＭＳ ゴシック" panose="020B0609070205080204" pitchFamily="49" charset="-128"/>
              </a:rPr>
              <a:t>年３月）</a:t>
            </a:r>
            <a:endParaRPr kumimoji="0"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EA1FC2D4-8748-3E3E-AC4B-72F6998F7ED2}"/>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３　障がいの捉え方</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850329769"/>
      </p:ext>
    </p:extLst>
  </p:cSld>
  <p:clrMapOvr>
    <a:masterClrMapping/>
  </p:clrMapOvr>
  <mc:AlternateContent xmlns:mc="http://schemas.openxmlformats.org/markup-compatibility/2006" xmlns:p14="http://schemas.microsoft.com/office/powerpoint/2010/main">
    <mc:Choice Requires="p14">
      <p:transition spd="slow" p14:dur="2000" advTm="114631"/>
    </mc:Choice>
    <mc:Fallback xmlns="">
      <p:transition spd="slow" advTm="1146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3" name="スライド番号プレースホルダー 3">
            <a:extLst>
              <a:ext uri="{FF2B5EF4-FFF2-40B4-BE49-F238E27FC236}">
                <a16:creationId xmlns:a16="http://schemas.microsoft.com/office/drawing/2014/main" id="{276612A2-9AF1-4BC2-9849-F1010317BEFF}"/>
              </a:ext>
            </a:extLst>
          </p:cNvPr>
          <p:cNvSpPr>
            <a:spLocks noGrp="1"/>
          </p:cNvSpPr>
          <p:nvPr>
            <p:ph type="sldNum" sz="quarter" idx="12"/>
          </p:nvPr>
        </p:nvSpPr>
        <p:spPr bwMode="auto">
          <a:xfrm>
            <a:off x="7412913" y="6423291"/>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57213" indent="-214313">
              <a:lnSpc>
                <a:spcPct val="90000"/>
              </a:lnSpc>
              <a:spcBef>
                <a:spcPts val="375"/>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2pPr>
            <a:lvl3pPr marL="857250" indent="-17145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898989"/>
                </a:solidFill>
                <a:effectLst/>
                <a:uLnTx/>
                <a:uFillTx/>
                <a:latin typeface="ＭＳ ゴシック" panose="020B0609070205080204" pitchFamily="49" charset="-128"/>
                <a:ea typeface="ＭＳ ゴシック" panose="020B0609070205080204" pitchFamily="49" charset="-128"/>
              </a:rPr>
              <a:t>６</a:t>
            </a:r>
            <a:endParaRPr kumimoji="1" lang="ja-JP" altLang="en-US" sz="1200" b="0" i="0" u="none" strike="noStrike" kern="1200" cap="none" spc="0" normalizeH="0" baseline="0" noProof="0" dirty="0">
              <a:ln>
                <a:noFill/>
              </a:ln>
              <a:solidFill>
                <a:srgbClr val="898989"/>
              </a:solidFill>
              <a:effectLst/>
              <a:uLnTx/>
              <a:uFillTx/>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3C33B0CF-EC0C-BA87-BCFA-DC218B9A52DE}"/>
              </a:ext>
            </a:extLst>
          </p:cNvPr>
          <p:cNvSpPr>
            <a:spLocks noGrp="1"/>
          </p:cNvSpPr>
          <p:nvPr>
            <p:ph idx="1"/>
          </p:nvPr>
        </p:nvSpPr>
        <p:spPr>
          <a:xfrm>
            <a:off x="462282" y="1360965"/>
            <a:ext cx="8264723" cy="2133349"/>
          </a:xfrm>
          <a:ln w="19050">
            <a:solidFill>
              <a:schemeClr val="tx1"/>
            </a:solidFill>
          </a:ln>
        </p:spPr>
        <p:txBody>
          <a:bodyPr wrap="square" lIns="108000" rIns="108000" anchor="ctr">
            <a:noAutofit/>
          </a:bodyPr>
          <a:lstStyle/>
          <a:p>
            <a:pPr marL="0" indent="-457200" algn="just">
              <a:lnSpc>
                <a:spcPts val="3500"/>
              </a:lnSpc>
              <a:spcBef>
                <a:spcPts val="0"/>
              </a:spcBef>
              <a:buNone/>
              <a:defRPr/>
            </a:pPr>
            <a:r>
              <a:rPr lang="ja-JP" altLang="en-US" sz="2400" dirty="0">
                <a:latin typeface="ＭＳ ゴシック" panose="020B0609070205080204" pitchFamily="49" charset="-128"/>
                <a:ea typeface="ＭＳ ゴシック" panose="020B0609070205080204" pitchFamily="49" charset="-128"/>
              </a:rPr>
              <a:t>○　</a:t>
            </a:r>
            <a:r>
              <a:rPr lang="ja-JP" altLang="en-US" sz="2400" spc="40" dirty="0">
                <a:latin typeface="ＭＳ Ｐゴシック" panose="020B0600070205080204" pitchFamily="50" charset="-128"/>
                <a:ea typeface="ＭＳ Ｐゴシック" panose="020B0600070205080204" pitchFamily="50" charset="-128"/>
              </a:rPr>
              <a:t>障がいの特性等に関する理解と指導方法を工夫できる力</a:t>
            </a:r>
            <a:endParaRPr lang="en-US" altLang="ja-JP" sz="2400" spc="40" dirty="0">
              <a:latin typeface="ＭＳ Ｐゴシック" panose="020B0600070205080204" pitchFamily="50" charset="-128"/>
              <a:ea typeface="ＭＳ Ｐゴシック" panose="020B0600070205080204" pitchFamily="50" charset="-128"/>
            </a:endParaRPr>
          </a:p>
          <a:p>
            <a:pPr marL="324000" indent="-457200" algn="just">
              <a:lnSpc>
                <a:spcPts val="3500"/>
              </a:lnSpc>
              <a:spcBef>
                <a:spcPts val="0"/>
              </a:spcBef>
              <a:buNone/>
              <a:defRPr/>
            </a:pPr>
            <a:r>
              <a:rPr lang="ja-JP" altLang="en-US" sz="2400" dirty="0">
                <a:latin typeface="ＭＳ ゴシック" panose="020B0609070205080204" pitchFamily="49" charset="-128"/>
                <a:ea typeface="ＭＳ ゴシック" panose="020B0609070205080204" pitchFamily="49" charset="-128"/>
              </a:rPr>
              <a:t>○　個別の教育支援計画・個別の指導計画などの特別支援教育に関する基礎的な知識 </a:t>
            </a:r>
            <a:endParaRPr lang="en-US" altLang="ja-JP" sz="2400" dirty="0">
              <a:latin typeface="ＭＳ ゴシック" panose="020B0609070205080204" pitchFamily="49" charset="-128"/>
              <a:ea typeface="ＭＳ ゴシック" panose="020B0609070205080204" pitchFamily="49" charset="-128"/>
            </a:endParaRPr>
          </a:p>
          <a:p>
            <a:pPr marL="0" indent="-457200" algn="just">
              <a:lnSpc>
                <a:spcPts val="3500"/>
              </a:lnSpc>
              <a:spcBef>
                <a:spcPts val="0"/>
              </a:spcBef>
              <a:buNone/>
              <a:defRPr/>
            </a:pPr>
            <a:r>
              <a:rPr lang="ja-JP" altLang="en-US" sz="2400" dirty="0">
                <a:latin typeface="ＭＳ ゴシック" panose="020B0609070205080204" pitchFamily="49" charset="-128"/>
                <a:ea typeface="ＭＳ ゴシック" panose="020B0609070205080204" pitchFamily="49" charset="-128"/>
              </a:rPr>
              <a:t>○　合理的配慮に対する理解 等</a:t>
            </a:r>
            <a:endParaRPr lang="ja-JP" altLang="en-US" sz="20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0C39F694-66D6-6846-5B0E-DBC357BD525C}"/>
              </a:ext>
            </a:extLst>
          </p:cNvPr>
          <p:cNvSpPr txBox="1"/>
          <p:nvPr/>
        </p:nvSpPr>
        <p:spPr>
          <a:xfrm>
            <a:off x="447184" y="4074547"/>
            <a:ext cx="8249626" cy="1749964"/>
          </a:xfrm>
          <a:prstGeom prst="rect">
            <a:avLst/>
          </a:prstGeom>
          <a:solidFill>
            <a:schemeClr val="accent2">
              <a:lumMod val="20000"/>
              <a:lumOff val="80000"/>
            </a:schemeClr>
          </a:solidFill>
          <a:ln w="19050">
            <a:solidFill>
              <a:schemeClr val="tx1"/>
            </a:solidFill>
          </a:ln>
        </p:spPr>
        <p:txBody>
          <a:bodyPr wrap="square" lIns="108000" tIns="135000" rIns="108000" bIns="135000">
            <a:spAutoFit/>
          </a:bodyPr>
          <a:lstStyle/>
          <a:p>
            <a:pPr marL="324000" marR="0" lvl="0" indent="-457200" algn="just" defTabSz="457200" rtl="0" eaLnBrk="1" fontAlgn="auto" latinLnBrk="0" hangingPunct="1">
              <a:lnSpc>
                <a:spcPct val="100000"/>
              </a:lnSpc>
              <a:spcBef>
                <a:spcPts val="0"/>
              </a:spcBef>
              <a:spcAft>
                <a:spcPts val="0"/>
              </a:spcAft>
              <a:buClrTx/>
              <a:buSzTx/>
              <a:buFontTx/>
              <a:buNone/>
              <a:tabLst/>
              <a:defRPr/>
            </a:pPr>
            <a:r>
              <a:rPr lang="ja-JP" altLang="en-US" sz="2400" dirty="0">
                <a:latin typeface="ＭＳ ゴシック" panose="020B0609070205080204" pitchFamily="49" charset="-128"/>
                <a:ea typeface="ＭＳ ゴシック" panose="020B0609070205080204" pitchFamily="49" charset="-128"/>
              </a:rPr>
              <a:t>○　</a:t>
            </a: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いわゆる</a:t>
            </a:r>
            <a:r>
              <a:rPr kumimoji="0" lang="ja-JP" altLang="en-US" sz="2400"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「社会モデル」の考え方</a:t>
            </a: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を踏まえ、</a:t>
            </a:r>
            <a:r>
              <a:rPr kumimoji="0" lang="ja-JP" altLang="en-US" sz="24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障がいによる学習上又は生活上の困難について</a:t>
            </a:r>
            <a:r>
              <a:rPr kumimoji="0" lang="ja-JP" altLang="en-US" sz="2400"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本人の立場に立って捉え</a:t>
            </a: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、それに対する</a:t>
            </a:r>
            <a:r>
              <a:rPr kumimoji="0" lang="ja-JP" altLang="en-US" sz="2400"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必要な支援の内容を一緒に考えていくような経験や態度</a:t>
            </a: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の育成</a:t>
            </a:r>
            <a:endParaRPr kumimoji="0"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コンテンツ プレースホルダー 2">
            <a:extLst>
              <a:ext uri="{FF2B5EF4-FFF2-40B4-BE49-F238E27FC236}">
                <a16:creationId xmlns:a16="http://schemas.microsoft.com/office/drawing/2014/main" id="{91C02CCE-5652-26F4-9444-918DD52E89F2}"/>
              </a:ext>
            </a:extLst>
          </p:cNvPr>
          <p:cNvSpPr txBox="1">
            <a:spLocks/>
          </p:cNvSpPr>
          <p:nvPr/>
        </p:nvSpPr>
        <p:spPr>
          <a:xfrm>
            <a:off x="462280" y="887421"/>
            <a:ext cx="8249627" cy="414043"/>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全ての教師に求められる特別支援教育に関する専門性</a:t>
            </a:r>
          </a:p>
        </p:txBody>
      </p:sp>
      <p:sp>
        <p:nvSpPr>
          <p:cNvPr id="6" name="二等辺三角形 5"/>
          <p:cNvSpPr/>
          <p:nvPr/>
        </p:nvSpPr>
        <p:spPr>
          <a:xfrm rot="10800000">
            <a:off x="3866918" y="3624189"/>
            <a:ext cx="1410159" cy="344150"/>
          </a:xfrm>
          <a:prstGeom prst="triangl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Rectangle 3">
            <a:extLst>
              <a:ext uri="{FF2B5EF4-FFF2-40B4-BE49-F238E27FC236}">
                <a16:creationId xmlns:a16="http://schemas.microsoft.com/office/drawing/2014/main" id="{23526476-865D-4228-9665-3DA5D13EA068}"/>
              </a:ext>
            </a:extLst>
          </p:cNvPr>
          <p:cNvSpPr>
            <a:spLocks noChangeArrowheads="1"/>
          </p:cNvSpPr>
          <p:nvPr/>
        </p:nvSpPr>
        <p:spPr bwMode="auto">
          <a:xfrm>
            <a:off x="180000" y="5981304"/>
            <a:ext cx="8603198" cy="423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0">
            <a:noAutofit/>
          </a:bodyPr>
          <a:lstStyle>
            <a:lvl1pPr eaLnBrk="0" hangingPunct="0">
              <a:defRPr kumimoji="1" sz="2000">
                <a:solidFill>
                  <a:schemeClr val="tx1"/>
                </a:solidFill>
                <a:latin typeface="Times" charset="0"/>
                <a:ea typeface="Osaka" charset="-128"/>
              </a:defRPr>
            </a:lvl1pPr>
            <a:lvl2pPr marL="742950" indent="-285750" eaLnBrk="0" hangingPunct="0">
              <a:defRPr kumimoji="1" sz="2000">
                <a:solidFill>
                  <a:schemeClr val="tx1"/>
                </a:solidFill>
                <a:latin typeface="Times" charset="0"/>
                <a:ea typeface="Osaka" charset="-128"/>
              </a:defRPr>
            </a:lvl2pPr>
            <a:lvl3pPr marL="1143000" indent="-228600" eaLnBrk="0" hangingPunct="0">
              <a:defRPr kumimoji="1" sz="2000">
                <a:solidFill>
                  <a:schemeClr val="tx1"/>
                </a:solidFill>
                <a:latin typeface="Times" charset="0"/>
                <a:ea typeface="Osaka" charset="-128"/>
              </a:defRPr>
            </a:lvl3pPr>
            <a:lvl4pPr marL="1600200" indent="-228600" eaLnBrk="0" hangingPunct="0">
              <a:defRPr kumimoji="1" sz="2000">
                <a:solidFill>
                  <a:schemeClr val="tx1"/>
                </a:solidFill>
                <a:latin typeface="Times" charset="0"/>
                <a:ea typeface="Osaka" charset="-128"/>
              </a:defRPr>
            </a:lvl4pPr>
            <a:lvl5pPr marL="2057400" indent="-228600" eaLnBrk="0" hangingPunct="0">
              <a:defRPr kumimoji="1" sz="2000">
                <a:solidFill>
                  <a:schemeClr val="tx1"/>
                </a:solidFill>
                <a:latin typeface="Times" charset="0"/>
                <a:ea typeface="Osaka" charset="-128"/>
              </a:defRPr>
            </a:lvl5pPr>
            <a:lvl6pPr marL="2514600" indent="-228600" algn="ctr" eaLnBrk="0" fontAlgn="base" hangingPunct="0">
              <a:lnSpc>
                <a:spcPct val="70000"/>
              </a:lnSpc>
              <a:spcBef>
                <a:spcPct val="0"/>
              </a:spcBef>
              <a:spcAft>
                <a:spcPct val="0"/>
              </a:spcAft>
              <a:defRPr kumimoji="1" sz="2000">
                <a:solidFill>
                  <a:schemeClr val="tx1"/>
                </a:solidFill>
                <a:latin typeface="Times" charset="0"/>
                <a:ea typeface="Osaka" charset="-128"/>
              </a:defRPr>
            </a:lvl6pPr>
            <a:lvl7pPr marL="2971800" indent="-228600" algn="ctr" eaLnBrk="0" fontAlgn="base" hangingPunct="0">
              <a:lnSpc>
                <a:spcPct val="70000"/>
              </a:lnSpc>
              <a:spcBef>
                <a:spcPct val="0"/>
              </a:spcBef>
              <a:spcAft>
                <a:spcPct val="0"/>
              </a:spcAft>
              <a:defRPr kumimoji="1" sz="2000">
                <a:solidFill>
                  <a:schemeClr val="tx1"/>
                </a:solidFill>
                <a:latin typeface="Times" charset="0"/>
                <a:ea typeface="Osaka" charset="-128"/>
              </a:defRPr>
            </a:lvl7pPr>
            <a:lvl8pPr marL="3429000" indent="-228600" algn="ctr" eaLnBrk="0" fontAlgn="base" hangingPunct="0">
              <a:lnSpc>
                <a:spcPct val="70000"/>
              </a:lnSpc>
              <a:spcBef>
                <a:spcPct val="0"/>
              </a:spcBef>
              <a:spcAft>
                <a:spcPct val="0"/>
              </a:spcAft>
              <a:defRPr kumimoji="1" sz="2000">
                <a:solidFill>
                  <a:schemeClr val="tx1"/>
                </a:solidFill>
                <a:latin typeface="Times" charset="0"/>
                <a:ea typeface="Osaka" charset="-128"/>
              </a:defRPr>
            </a:lvl8pPr>
            <a:lvl9pPr marL="3886200" indent="-228600" algn="ctr" eaLnBrk="0" fontAlgn="base" hangingPunct="0">
              <a:lnSpc>
                <a:spcPct val="70000"/>
              </a:lnSpc>
              <a:spcBef>
                <a:spcPct val="0"/>
              </a:spcBef>
              <a:spcAft>
                <a:spcPct val="0"/>
              </a:spcAft>
              <a:defRPr kumimoji="1" sz="2000">
                <a:solidFill>
                  <a:schemeClr val="tx1"/>
                </a:solidFill>
                <a:latin typeface="Times" charset="0"/>
                <a:ea typeface="Osaka"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 P教科書体M"/>
              </a:rPr>
              <a:t>「</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 P教科書体M"/>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 P教科書体M"/>
              </a:rPr>
              <a:t>令和の日本型学校教育</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 P教科書体M"/>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 P教科書体M"/>
              </a:rPr>
              <a:t>の構築を目指して」文部科学省（令和３年１月）</a:t>
            </a:r>
          </a:p>
        </p:txBody>
      </p:sp>
      <p:sp>
        <p:nvSpPr>
          <p:cNvPr id="3" name="テキスト ボックス 2">
            <a:extLst>
              <a:ext uri="{FF2B5EF4-FFF2-40B4-BE49-F238E27FC236}">
                <a16:creationId xmlns:a16="http://schemas.microsoft.com/office/drawing/2014/main" id="{E359D4D4-3E6D-694F-4156-1A0617A3A740}"/>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４　障がいの「社会モデル」</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95697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a:extLst>
              <a:ext uri="{FF2B5EF4-FFF2-40B4-BE49-F238E27FC236}">
                <a16:creationId xmlns:a16="http://schemas.microsoft.com/office/drawing/2014/main" id="{BFEC388A-7882-775C-A76E-422288B4C38B}"/>
              </a:ext>
            </a:extLst>
          </p:cNvPr>
          <p:cNvSpPr txBox="1">
            <a:spLocks/>
          </p:cNvSpPr>
          <p:nvPr/>
        </p:nvSpPr>
        <p:spPr>
          <a:xfrm>
            <a:off x="715969" y="1627499"/>
            <a:ext cx="7712063" cy="2311305"/>
          </a:xfrm>
          <a:prstGeom prst="rect">
            <a:avLst/>
          </a:prstGeom>
          <a:ln w="12700">
            <a:solidFill>
              <a:schemeClr val="tx1"/>
            </a:solidFill>
            <a:prstDash val="solid"/>
          </a:ln>
        </p:spPr>
        <p:txBody>
          <a:bodyPr vert="horz" lIns="68580" tIns="34290" rIns="21600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520000" marR="0" lvl="0" indent="-28800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176213" algn="l"/>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「この子は、落ち着きがないなぁ。」</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520000" marR="0" lvl="0" indent="-28800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176213" algn="l"/>
              </a:tabLst>
              <a:defRPr/>
            </a:pP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520000" lvl="0" indent="-288000" algn="just">
              <a:lnSpc>
                <a:spcPct val="100000"/>
              </a:lnSpc>
              <a:spcBef>
                <a:spcPts val="0"/>
              </a:spcBef>
              <a:buNone/>
              <a:tabLst>
                <a:tab pos="176213" algn="l"/>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ja-JP" altLang="en-US" sz="2400" spc="-150" dirty="0">
                <a:solidFill>
                  <a:prstClr val="black"/>
                </a:solidFill>
                <a:latin typeface="HG丸ｺﾞｼｯｸM-PRO" panose="020F0600000000000000" pitchFamily="50" charset="-128"/>
                <a:ea typeface="HG丸ｺﾞｼｯｸM-PRO" panose="020F0600000000000000" pitchFamily="50" charset="-128"/>
              </a:rPr>
              <a:t>病院に行って診察してもらってはどうだろうか。」</a:t>
            </a:r>
            <a:endPar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93543" name="スライド番号プレースホルダー 3">
            <a:extLst>
              <a:ext uri="{FF2B5EF4-FFF2-40B4-BE49-F238E27FC236}">
                <a16:creationId xmlns:a16="http://schemas.microsoft.com/office/drawing/2014/main" id="{276612A2-9AF1-4BC2-9849-F1010317BEFF}"/>
              </a:ext>
            </a:extLst>
          </p:cNvPr>
          <p:cNvSpPr>
            <a:spLocks noGrp="1"/>
          </p:cNvSpPr>
          <p:nvPr>
            <p:ph type="sldNum" sz="quarter" idx="12"/>
          </p:nvPr>
        </p:nvSpPr>
        <p:spPr bwMode="auto">
          <a:xfrm>
            <a:off x="7447189" y="6445513"/>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57213" indent="-214313">
              <a:lnSpc>
                <a:spcPct val="90000"/>
              </a:lnSpc>
              <a:spcBef>
                <a:spcPts val="375"/>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2pPr>
            <a:lvl3pPr marL="857250" indent="-17145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898989"/>
                </a:solidFill>
                <a:effectLst/>
                <a:uLnTx/>
                <a:uFillTx/>
                <a:latin typeface="ＭＳ ゴシック" panose="020B0609070205080204" pitchFamily="49" charset="-128"/>
                <a:ea typeface="ＭＳ ゴシック" panose="020B0609070205080204" pitchFamily="49" charset="-128"/>
              </a:rPr>
              <a:t>７</a:t>
            </a:r>
            <a:endParaRPr kumimoji="1" lang="ja-JP" altLang="en-US" sz="1200" b="0" i="0" u="none" strike="noStrike" kern="1200" cap="none" spc="0" normalizeH="0" baseline="0" noProof="0" dirty="0">
              <a:ln>
                <a:noFill/>
              </a:ln>
              <a:solidFill>
                <a:srgbClr val="898989"/>
              </a:solidFill>
              <a:effectLst/>
              <a:uLnTx/>
              <a:uFillTx/>
              <a:latin typeface="ＭＳ ゴシック" panose="020B0609070205080204" pitchFamily="49" charset="-128"/>
              <a:ea typeface="ＭＳ ゴシック" panose="020B0609070205080204" pitchFamily="49" charset="-128"/>
            </a:endParaRPr>
          </a:p>
        </p:txBody>
      </p:sp>
      <p:sp>
        <p:nvSpPr>
          <p:cNvPr id="19" name="コンテンツ プレースホルダー 2"/>
          <p:cNvSpPr>
            <a:spLocks noGrp="1"/>
          </p:cNvSpPr>
          <p:nvPr>
            <p:ph idx="1"/>
          </p:nvPr>
        </p:nvSpPr>
        <p:spPr>
          <a:xfrm>
            <a:off x="571180" y="1013695"/>
            <a:ext cx="4770304" cy="587696"/>
          </a:xfrm>
          <a:ln w="12700">
            <a:noFill/>
            <a:prstDash val="sysDash"/>
          </a:ln>
        </p:spPr>
        <p:txBody>
          <a:bodyPr>
            <a:noAutofit/>
          </a:bodyPr>
          <a:lstStyle/>
          <a:p>
            <a:pPr marL="0" indent="0" algn="just">
              <a:lnSpc>
                <a:spcPct val="100000"/>
              </a:lnSpc>
              <a:spcBef>
                <a:spcPts val="0"/>
              </a:spcBef>
              <a:buNone/>
            </a:pPr>
            <a:r>
              <a:rPr lang="ja-JP" altLang="en-US" sz="2400" dirty="0">
                <a:latin typeface="ＭＳ ゴシック" panose="020B0609070205080204" pitchFamily="49" charset="-128"/>
                <a:ea typeface="ＭＳ ゴシック" panose="020B0609070205080204" pitchFamily="49" charset="-128"/>
              </a:rPr>
              <a:t>「医学モデル」で考えると・・・</a:t>
            </a:r>
          </a:p>
        </p:txBody>
      </p:sp>
      <p:grpSp>
        <p:nvGrpSpPr>
          <p:cNvPr id="5" name="グループ化 4"/>
          <p:cNvGrpSpPr/>
          <p:nvPr/>
        </p:nvGrpSpPr>
        <p:grpSpPr>
          <a:xfrm>
            <a:off x="1692000" y="4108100"/>
            <a:ext cx="5760000" cy="2390279"/>
            <a:chOff x="2623036" y="4128484"/>
            <a:chExt cx="5760000" cy="2390279"/>
          </a:xfrm>
        </p:grpSpPr>
        <p:sp>
          <p:nvSpPr>
            <p:cNvPr id="12" name="角丸四角形 11"/>
            <p:cNvSpPr/>
            <p:nvPr/>
          </p:nvSpPr>
          <p:spPr>
            <a:xfrm>
              <a:off x="2623036" y="4401498"/>
              <a:ext cx="5760000" cy="589443"/>
            </a:xfrm>
            <a:prstGeom prst="roundRect">
              <a:avLst/>
            </a:prstGeom>
            <a:solidFill>
              <a:schemeClr val="accent5">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子供の</a:t>
              </a:r>
              <a:r>
                <a:rPr kumimoji="0"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心身機能等だけを原因とする</a:t>
              </a:r>
              <a:endParaRPr kumimoji="0"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二等辺三角形 19"/>
            <p:cNvSpPr/>
            <p:nvPr/>
          </p:nvSpPr>
          <p:spPr>
            <a:xfrm rot="10800000">
              <a:off x="4939013" y="4128484"/>
              <a:ext cx="1065074" cy="175451"/>
            </a:xfrm>
            <a:prstGeom prst="triangle">
              <a:avLst/>
            </a:prstGeom>
            <a:solidFill>
              <a:schemeClr val="accent5">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3268" y="5285012"/>
              <a:ext cx="1233751" cy="1233751"/>
            </a:xfrm>
            <a:prstGeom prst="rect">
              <a:avLst/>
            </a:prstGeom>
          </p:spPr>
        </p:pic>
        <p:sp>
          <p:nvSpPr>
            <p:cNvPr id="21" name="コンテンツ プレースホルダー 2">
              <a:extLst>
                <a:ext uri="{FF2B5EF4-FFF2-40B4-BE49-F238E27FC236}">
                  <a16:creationId xmlns:a16="http://schemas.microsoft.com/office/drawing/2014/main" id="{7835DB82-354B-F2E4-621E-4F6797B817A3}"/>
                </a:ext>
              </a:extLst>
            </p:cNvPr>
            <p:cNvSpPr txBox="1">
              <a:spLocks/>
            </p:cNvSpPr>
            <p:nvPr/>
          </p:nvSpPr>
          <p:spPr>
            <a:xfrm>
              <a:off x="4276224" y="5067990"/>
              <a:ext cx="4102001" cy="1219327"/>
            </a:xfrm>
            <a:prstGeom prst="rect">
              <a:avLst/>
            </a:prstGeom>
            <a:ln w="12700">
              <a:noFill/>
              <a:prstDash val="solid"/>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「医師による治療が解決策」</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7" name="グループ化"/>
          <p:cNvGrpSpPr/>
          <p:nvPr/>
        </p:nvGrpSpPr>
        <p:grpSpPr>
          <a:xfrm>
            <a:off x="3578500" y="5368301"/>
            <a:ext cx="3758341" cy="890802"/>
            <a:chOff x="4556834" y="5343181"/>
            <a:chExt cx="3758341" cy="890802"/>
          </a:xfrm>
        </p:grpSpPr>
        <p:sp>
          <p:nvSpPr>
            <p:cNvPr id="18" name="楕円 17">
              <a:extLst>
                <a:ext uri="{FF2B5EF4-FFF2-40B4-BE49-F238E27FC236}">
                  <a16:creationId xmlns:a16="http://schemas.microsoft.com/office/drawing/2014/main" id="{CA499EA8-D7BF-6625-3C37-1AB1E67F401C}"/>
                </a:ext>
              </a:extLst>
            </p:cNvPr>
            <p:cNvSpPr/>
            <p:nvPr/>
          </p:nvSpPr>
          <p:spPr>
            <a:xfrm>
              <a:off x="4556834" y="5576754"/>
              <a:ext cx="3758341" cy="650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子供の</a:t>
              </a:r>
              <a:r>
                <a:rPr kumimoji="0"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環境は？</a:t>
              </a:r>
              <a:endPar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861" y="5343181"/>
              <a:ext cx="647317" cy="890802"/>
            </a:xfrm>
            <a:prstGeom prst="rect">
              <a:avLst/>
            </a:prstGeom>
          </p:spPr>
        </p:pic>
      </p:grpSp>
      <p:sp>
        <p:nvSpPr>
          <p:cNvPr id="2" name="テキスト ボックス 1">
            <a:extLst>
              <a:ext uri="{FF2B5EF4-FFF2-40B4-BE49-F238E27FC236}">
                <a16:creationId xmlns:a16="http://schemas.microsoft.com/office/drawing/2014/main" id="{6B578D8A-DC86-2E15-9470-B4F8B18FCC78}"/>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５　「医学モデル」と「社会モデル」</a:t>
            </a:r>
            <a:endParaRPr lang="ja-JP" altLang="en-US" sz="3600" dirty="0">
              <a:latin typeface="HGｺﾞｼｯｸE" panose="020B0909000000000000" pitchFamily="49" charset="-128"/>
              <a:ea typeface="HGｺﾞｼｯｸE" panose="020B0909000000000000" pitchFamily="49" charset="-128"/>
            </a:endParaRPr>
          </a:p>
        </p:txBody>
      </p:sp>
      <p:pic>
        <p:nvPicPr>
          <p:cNvPr id="1026" name="Picture 2">
            <a:extLst>
              <a:ext uri="{FF2B5EF4-FFF2-40B4-BE49-F238E27FC236}">
                <a16:creationId xmlns:a16="http://schemas.microsoft.com/office/drawing/2014/main" id="{20087566-CAB4-7969-65F6-1B06B596B0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397" y="1712383"/>
            <a:ext cx="2066871" cy="221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a:extLst>
              <a:ext uri="{FF2B5EF4-FFF2-40B4-BE49-F238E27FC236}">
                <a16:creationId xmlns:a16="http://schemas.microsoft.com/office/drawing/2014/main" id="{BFEC388A-7882-775C-A76E-422288B4C38B}"/>
              </a:ext>
            </a:extLst>
          </p:cNvPr>
          <p:cNvSpPr txBox="1">
            <a:spLocks/>
          </p:cNvSpPr>
          <p:nvPr/>
        </p:nvSpPr>
        <p:spPr>
          <a:xfrm>
            <a:off x="687706" y="1158529"/>
            <a:ext cx="7768589" cy="2676062"/>
          </a:xfrm>
          <a:prstGeom prst="rect">
            <a:avLst/>
          </a:prstGeom>
          <a:ln w="12700">
            <a:solidFill>
              <a:schemeClr val="tx1"/>
            </a:solidFill>
            <a:prstDash val="solid"/>
          </a:ln>
        </p:spPr>
        <p:txBody>
          <a:bodyPr vert="horz" lIns="68580" tIns="34290" rIns="21600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424113" marR="0" lvl="0" indent="-276225"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「落ち着きがないのは、</a:t>
            </a:r>
            <a:r>
              <a:rPr kumimoji="1" lang="ja-JP" altLang="en-US" sz="2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rPr>
              <a:t>環境</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のせいかもしれない。」</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424113" marR="0" lvl="0" indent="-276225"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424113" marR="0" lvl="0" indent="-276225"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「興味のある活動を取り入れるなど、</a:t>
            </a:r>
            <a:r>
              <a:rPr kumimoji="1" lang="ja-JP" altLang="en-US" sz="2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rPr>
              <a:t>学習活動</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の工夫や改善が必要かもしれない。」</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93543" name="スライド番号プレースホルダー 3">
            <a:extLst>
              <a:ext uri="{FF2B5EF4-FFF2-40B4-BE49-F238E27FC236}">
                <a16:creationId xmlns:a16="http://schemas.microsoft.com/office/drawing/2014/main" id="{276612A2-9AF1-4BC2-9849-F1010317BEFF}"/>
              </a:ext>
            </a:extLst>
          </p:cNvPr>
          <p:cNvSpPr>
            <a:spLocks noGrp="1"/>
          </p:cNvSpPr>
          <p:nvPr>
            <p:ph type="sldNum" sz="quarter" idx="12"/>
          </p:nvPr>
        </p:nvSpPr>
        <p:spPr bwMode="auto">
          <a:xfrm>
            <a:off x="7447189" y="6445513"/>
            <a:ext cx="15430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557213" indent="-214313">
              <a:lnSpc>
                <a:spcPct val="90000"/>
              </a:lnSpc>
              <a:spcBef>
                <a:spcPts val="375"/>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2pPr>
            <a:lvl3pPr marL="857250" indent="-17145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2001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898989"/>
                </a:solidFill>
                <a:effectLst/>
                <a:uLnTx/>
                <a:uFillTx/>
                <a:latin typeface="ＭＳ ゴシック" panose="020B0609070205080204" pitchFamily="49" charset="-128"/>
                <a:ea typeface="ＭＳ ゴシック" panose="020B0609070205080204" pitchFamily="49" charset="-128"/>
              </a:rPr>
              <a:t>８</a:t>
            </a:r>
            <a:endParaRPr kumimoji="1" lang="ja-JP" altLang="en-US" sz="1200" b="0" i="0" u="none" strike="noStrike" kern="1200" cap="none" spc="0" normalizeH="0" baseline="0" noProof="0" dirty="0">
              <a:ln>
                <a:noFill/>
              </a:ln>
              <a:solidFill>
                <a:srgbClr val="898989"/>
              </a:solidFill>
              <a:effectLst/>
              <a:uLnTx/>
              <a:uFillTx/>
              <a:latin typeface="ＭＳ ゴシック" panose="020B0609070205080204" pitchFamily="49" charset="-128"/>
              <a:ea typeface="ＭＳ ゴシック" panose="020B0609070205080204" pitchFamily="49" charset="-128"/>
            </a:endParaRPr>
          </a:p>
        </p:txBody>
      </p:sp>
      <p:sp>
        <p:nvSpPr>
          <p:cNvPr id="19" name="コンテンツ プレースホルダー 2"/>
          <p:cNvSpPr>
            <a:spLocks noGrp="1"/>
          </p:cNvSpPr>
          <p:nvPr>
            <p:ph idx="1"/>
          </p:nvPr>
        </p:nvSpPr>
        <p:spPr>
          <a:xfrm>
            <a:off x="571180" y="570833"/>
            <a:ext cx="4770304" cy="587696"/>
          </a:xfrm>
          <a:ln w="12700">
            <a:noFill/>
            <a:prstDash val="sysDash"/>
          </a:ln>
        </p:spPr>
        <p:txBody>
          <a:bodyPr>
            <a:noAutofit/>
          </a:bodyPr>
          <a:lstStyle/>
          <a:p>
            <a:pPr marL="0" indent="0" algn="just">
              <a:lnSpc>
                <a:spcPct val="100000"/>
              </a:lnSpc>
              <a:spcBef>
                <a:spcPts val="0"/>
              </a:spcBef>
              <a:buNone/>
            </a:pPr>
            <a:r>
              <a:rPr lang="ja-JP" altLang="en-US" sz="2400" dirty="0">
                <a:latin typeface="ＭＳ ゴシック" panose="020B0609070205080204" pitchFamily="49" charset="-128"/>
                <a:ea typeface="ＭＳ ゴシック" panose="020B0609070205080204" pitchFamily="49" charset="-128"/>
              </a:rPr>
              <a:t>「社会モデル」で考えると・・・</a:t>
            </a:r>
          </a:p>
        </p:txBody>
      </p:sp>
      <p:grpSp>
        <p:nvGrpSpPr>
          <p:cNvPr id="7" name="グループ化 6"/>
          <p:cNvGrpSpPr/>
          <p:nvPr/>
        </p:nvGrpSpPr>
        <p:grpSpPr>
          <a:xfrm>
            <a:off x="1692000" y="3924571"/>
            <a:ext cx="6289407" cy="2357742"/>
            <a:chOff x="2555175" y="4153509"/>
            <a:chExt cx="6289407" cy="2222924"/>
          </a:xfrm>
        </p:grpSpPr>
        <p:sp>
          <p:nvSpPr>
            <p:cNvPr id="12" name="コンテンツ プレースホルダー 2">
              <a:extLst>
                <a:ext uri="{FF2B5EF4-FFF2-40B4-BE49-F238E27FC236}">
                  <a16:creationId xmlns:a16="http://schemas.microsoft.com/office/drawing/2014/main" id="{7835DB82-354B-F2E4-621E-4F6797B817A3}"/>
                </a:ext>
              </a:extLst>
            </p:cNvPr>
            <p:cNvSpPr txBox="1">
              <a:spLocks/>
            </p:cNvSpPr>
            <p:nvPr/>
          </p:nvSpPr>
          <p:spPr>
            <a:xfrm>
              <a:off x="4311056" y="5157106"/>
              <a:ext cx="4533526" cy="1219327"/>
            </a:xfrm>
            <a:prstGeom prst="rect">
              <a:avLst/>
            </a:prstGeom>
            <a:ln w="12700">
              <a:noFill/>
              <a:prstDash val="solid"/>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「興味のあるものを教材にしよう。」</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「動きのある活動</a:t>
              </a:r>
              <a:r>
                <a:rPr kumimoji="1" lang="ja-JP" altLang="en-US" sz="20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場面</a:t>
              </a:r>
              <a:r>
                <a:rPr kumimoji="1" lang="ja-JP" altLang="en-US" sz="20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を作ろう</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「活動の見通</a:t>
              </a:r>
              <a:r>
                <a:rPr kumimoji="1" lang="ja-JP" altLang="en-US"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しが持てるよう</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に提示を工夫しよう。」　　　　　　　</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角丸四角形 4"/>
            <p:cNvSpPr/>
            <p:nvPr/>
          </p:nvSpPr>
          <p:spPr>
            <a:xfrm>
              <a:off x="2555175" y="4413796"/>
              <a:ext cx="5760000" cy="589443"/>
            </a:xfrm>
            <a:prstGeom prst="roundRect">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学習者が能動的に学習できる働き掛け</a:t>
              </a:r>
              <a:endParaRPr kumimoji="0"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二等辺三角形 15"/>
            <p:cNvSpPr/>
            <p:nvPr/>
          </p:nvSpPr>
          <p:spPr>
            <a:xfrm rot="10800000">
              <a:off x="4910943" y="4153509"/>
              <a:ext cx="1065074" cy="175451"/>
            </a:xfrm>
            <a:prstGeom prst="triangl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2" name="Picture 2">
            <a:extLst>
              <a:ext uri="{FF2B5EF4-FFF2-40B4-BE49-F238E27FC236}">
                <a16:creationId xmlns:a16="http://schemas.microsoft.com/office/drawing/2014/main" id="{28690FEE-2F4E-54AD-B7DD-45E68AE88C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428" y="1253959"/>
            <a:ext cx="2066871" cy="22134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88FF8A5-F5D5-2C4B-C28C-89FC61A60F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4810" y="4924268"/>
            <a:ext cx="881631" cy="9504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F56E368-CB5F-98C1-5EEC-5372FE536D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9321" y="5431049"/>
            <a:ext cx="1162220" cy="99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BFEC388A-7882-775C-A76E-422288B4C38B}"/>
              </a:ext>
            </a:extLst>
          </p:cNvPr>
          <p:cNvSpPr txBox="1">
            <a:spLocks/>
          </p:cNvSpPr>
          <p:nvPr/>
        </p:nvSpPr>
        <p:spPr>
          <a:xfrm>
            <a:off x="2637306" y="669108"/>
            <a:ext cx="5790598" cy="1008000"/>
          </a:xfrm>
          <a:prstGeom prst="rect">
            <a:avLst/>
          </a:prstGeom>
          <a:ln w="12700">
            <a:solidFill>
              <a:schemeClr val="tx1"/>
            </a:solidFill>
            <a:prstDash val="solid"/>
          </a:ln>
        </p:spPr>
        <p:txBody>
          <a:bodyPr vert="horz" lIns="144000" tIns="34290" rIns="14400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気になる行動は</a:t>
            </a:r>
            <a:r>
              <a:rPr kumimoji="1" lang="ja-JP" altLang="en-US" sz="2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、子供の</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内側にある心身機能や身体構造によって起こる。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コンテンツ プレースホルダー 2">
            <a:extLst>
              <a:ext uri="{FF2B5EF4-FFF2-40B4-BE49-F238E27FC236}">
                <a16:creationId xmlns:a16="http://schemas.microsoft.com/office/drawing/2014/main" id="{A972BC0D-00B8-2596-6E8A-847A933139AC}"/>
              </a:ext>
            </a:extLst>
          </p:cNvPr>
          <p:cNvSpPr txBox="1">
            <a:spLocks/>
          </p:cNvSpPr>
          <p:nvPr/>
        </p:nvSpPr>
        <p:spPr>
          <a:xfrm>
            <a:off x="2637305" y="1904836"/>
            <a:ext cx="5790599" cy="1584000"/>
          </a:xfrm>
          <a:prstGeom prst="rect">
            <a:avLst/>
          </a:prstGeom>
          <a:ln w="12700">
            <a:solidFill>
              <a:schemeClr val="tx1"/>
            </a:solidFill>
            <a:prstDash val="solid"/>
          </a:ln>
        </p:spPr>
        <p:txBody>
          <a:bodyPr vert="horz" lIns="144000" tIns="34290" rIns="14400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just">
              <a:lnSpc>
                <a:spcPct val="100000"/>
              </a:lnSpc>
              <a:spcBef>
                <a:spcPts val="0"/>
              </a:spcBef>
              <a:buNone/>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325"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気になる行動は</a:t>
            </a:r>
            <a:r>
              <a:rPr lang="ja-JP" altLang="en-US" sz="2325" dirty="0" err="1">
                <a:solidFill>
                  <a:prstClr val="black"/>
                </a:solidFill>
                <a:latin typeface="HG丸ｺﾞｼｯｸM-PRO" panose="020F0600000000000000" pitchFamily="50" charset="-128"/>
                <a:ea typeface="HG丸ｺﾞｼｯｸM-PRO" panose="020F0600000000000000" pitchFamily="50" charset="-128"/>
              </a:rPr>
              <a:t>、</a:t>
            </a:r>
            <a:r>
              <a:rPr lang="ja-JP" altLang="en-US" sz="2325" dirty="0">
                <a:solidFill>
                  <a:prstClr val="black"/>
                </a:solidFill>
                <a:latin typeface="HG丸ｺﾞｼｯｸM-PRO" panose="020F0600000000000000" pitchFamily="50" charset="-128"/>
                <a:ea typeface="HG丸ｺﾞｼｯｸM-PRO" panose="020F0600000000000000" pitchFamily="50" charset="-128"/>
              </a:rPr>
              <a:t>子供の</a:t>
            </a:r>
            <a:r>
              <a:rPr kumimoji="1" lang="ja-JP" altLang="en-US" sz="2325"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内側にある心身機能や身体構造</a:t>
            </a:r>
            <a:r>
              <a:rPr kumimoji="1" lang="ja-JP" altLang="en-US" sz="2325"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と子供の</a:t>
            </a:r>
            <a:r>
              <a:rPr kumimoji="1" lang="ja-JP" altLang="en-US" sz="2325"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外側にあるモノや制度・文化などの</a:t>
            </a:r>
            <a:r>
              <a:rPr kumimoji="1" lang="ja-JP" altLang="en-US" sz="2325"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環境との相互作用</a:t>
            </a:r>
            <a:r>
              <a:rPr kumimoji="1" lang="ja-JP" altLang="en-US" sz="2325"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によって起こる。</a:t>
            </a:r>
            <a:endParaRPr kumimoji="1" lang="en-US" altLang="ja-JP" sz="2325"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コンテンツ プレースホルダー 2">
            <a:extLst>
              <a:ext uri="{FF2B5EF4-FFF2-40B4-BE49-F238E27FC236}">
                <a16:creationId xmlns:a16="http://schemas.microsoft.com/office/drawing/2014/main" id="{841C901B-22D3-2ECB-48F1-1667B0B6D5EF}"/>
              </a:ext>
            </a:extLst>
          </p:cNvPr>
          <p:cNvSpPr txBox="1">
            <a:spLocks/>
          </p:cNvSpPr>
          <p:nvPr/>
        </p:nvSpPr>
        <p:spPr>
          <a:xfrm>
            <a:off x="641540" y="3952530"/>
            <a:ext cx="7786364" cy="1016028"/>
          </a:xfrm>
          <a:prstGeom prst="rect">
            <a:avLst/>
          </a:prstGeom>
          <a:solidFill>
            <a:schemeClr val="accent2">
              <a:lumMod val="20000"/>
              <a:lumOff val="80000"/>
            </a:schemeClr>
          </a:solidFill>
          <a:ln w="12700">
            <a:solidFill>
              <a:schemeClr val="tx1"/>
            </a:solidFill>
            <a:prstDash val="solid"/>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0" i="0" u="none" strike="noStrike" kern="1200" cap="none" spc="-11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1" i="0" u="none" strike="noStrike" kern="1200" cap="none" spc="-113"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環境との相互作用</a:t>
            </a:r>
            <a:r>
              <a:rPr kumimoji="1" lang="ja-JP" altLang="en-US" sz="2400" b="0" i="0" u="none" strike="noStrike" kern="1200" cap="none" spc="-11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が困難を生み、</a:t>
            </a:r>
            <a:endParaRPr kumimoji="1" lang="en-US" altLang="ja-JP" sz="2400" b="0" i="0" u="none" strike="noStrike" kern="1200" cap="none" spc="-11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0" i="0" u="none" strike="noStrike" kern="1200" cap="none" spc="-11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気になる行動を大きくしているという考え方</a:t>
            </a:r>
            <a:endParaRPr kumimoji="1" lang="en-US" altLang="ja-JP" sz="2400" b="0" i="0" u="none" strike="noStrike" kern="1200" cap="none" spc="-11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コンテンツ プレースホルダー 2">
            <a:extLst>
              <a:ext uri="{FF2B5EF4-FFF2-40B4-BE49-F238E27FC236}">
                <a16:creationId xmlns:a16="http://schemas.microsoft.com/office/drawing/2014/main" id="{09A3CFC1-CDCE-A976-2749-667E9ED4E5AF}"/>
              </a:ext>
            </a:extLst>
          </p:cNvPr>
          <p:cNvSpPr txBox="1">
            <a:spLocks/>
          </p:cNvSpPr>
          <p:nvPr/>
        </p:nvSpPr>
        <p:spPr>
          <a:xfrm>
            <a:off x="641540" y="1904836"/>
            <a:ext cx="1980000" cy="1584000"/>
          </a:xfrm>
          <a:prstGeom prst="rect">
            <a:avLst/>
          </a:prstGeom>
          <a:solidFill>
            <a:srgbClr val="C00000"/>
          </a:solidFill>
          <a:ln w="12700">
            <a:solidFill>
              <a:schemeClr val="tx1"/>
            </a:solidFill>
            <a:prstDash val="sysDash"/>
          </a:ln>
        </p:spPr>
        <p:txBody>
          <a:bodyPr vert="horz" lIns="68580" tIns="54000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ts val="2325"/>
              </a:lnSpc>
              <a:spcBef>
                <a:spcPts val="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社会モデル</a:t>
            </a:r>
            <a:endParaRPr kumimoji="1" lang="ja-JP" altLang="en-US" sz="2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コンテンツ プレースホルダー 2">
            <a:extLst>
              <a:ext uri="{FF2B5EF4-FFF2-40B4-BE49-F238E27FC236}">
                <a16:creationId xmlns:a16="http://schemas.microsoft.com/office/drawing/2014/main" id="{D2EC349A-C7D7-1A41-21D3-D81D45B67318}"/>
              </a:ext>
            </a:extLst>
          </p:cNvPr>
          <p:cNvSpPr txBox="1">
            <a:spLocks/>
          </p:cNvSpPr>
          <p:nvPr/>
        </p:nvSpPr>
        <p:spPr>
          <a:xfrm>
            <a:off x="642760" y="669109"/>
            <a:ext cx="1980000" cy="1008000"/>
          </a:xfrm>
          <a:prstGeom prst="rect">
            <a:avLst/>
          </a:prstGeom>
          <a:solidFill>
            <a:schemeClr val="accent5">
              <a:lumMod val="50000"/>
            </a:schemeClr>
          </a:solidFill>
          <a:ln w="12700">
            <a:solidFill>
              <a:schemeClr val="tx1"/>
            </a:solidFill>
            <a:prstDash val="sysDash"/>
          </a:ln>
        </p:spPr>
        <p:txBody>
          <a:bodyPr vert="horz" lIns="68580" tIns="25200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ts val="2325"/>
              </a:lnSpc>
              <a:spcBef>
                <a:spcPts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医学モデル</a:t>
            </a:r>
            <a:endPar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スライド番号プレースホルダー 3"/>
          <p:cNvSpPr>
            <a:spLocks noGrp="1"/>
          </p:cNvSpPr>
          <p:nvPr>
            <p:ph type="sldNum" sz="quarter" idx="12"/>
          </p:nvPr>
        </p:nvSpPr>
        <p:spPr>
          <a:xfrm>
            <a:off x="6892020" y="643138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rPr>
              <a:t>９</a:t>
            </a:r>
            <a:endParaRPr kumimoji="1" lang="ja-JP" altLang="en-US"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endParaRPr>
          </a:p>
        </p:txBody>
      </p:sp>
      <p:sp>
        <p:nvSpPr>
          <p:cNvPr id="19" name="二等辺三角形 18"/>
          <p:cNvSpPr/>
          <p:nvPr/>
        </p:nvSpPr>
        <p:spPr>
          <a:xfrm rot="10800000">
            <a:off x="4039464" y="3654977"/>
            <a:ext cx="1065074" cy="175451"/>
          </a:xfrm>
          <a:prstGeom prst="triangl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 name="グループ化 4"/>
          <p:cNvGrpSpPr/>
          <p:nvPr/>
        </p:nvGrpSpPr>
        <p:grpSpPr>
          <a:xfrm>
            <a:off x="1583804" y="5292516"/>
            <a:ext cx="5960626" cy="997470"/>
            <a:chOff x="2461461" y="5576299"/>
            <a:chExt cx="5960626" cy="997470"/>
          </a:xfrm>
        </p:grpSpPr>
        <p:sp>
          <p:nvSpPr>
            <p:cNvPr id="22" name="楕円 21">
              <a:extLst>
                <a:ext uri="{FF2B5EF4-FFF2-40B4-BE49-F238E27FC236}">
                  <a16:creationId xmlns:a16="http://schemas.microsoft.com/office/drawing/2014/main" id="{CA499EA8-D7BF-6625-3C37-1AB1E67F401C}"/>
                </a:ext>
              </a:extLst>
            </p:cNvPr>
            <p:cNvSpPr/>
            <p:nvPr/>
          </p:nvSpPr>
          <p:spPr>
            <a:xfrm>
              <a:off x="3514962" y="5590885"/>
              <a:ext cx="4019802" cy="982884"/>
            </a:xfrm>
            <a:prstGeom prst="ellipse">
              <a:avLst/>
            </a:prstGeom>
            <a:solidFill>
              <a:srgbClr val="FF66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子供の</a:t>
              </a:r>
              <a:r>
                <a:rPr kumimoji="0"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立場に</a:t>
              </a:r>
              <a:r>
                <a:rPr kumimoji="0" lang="ja-JP" altLang="en-US" sz="2000" b="1"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なって</a:t>
              </a:r>
              <a:endParaRPr kumimoji="0" lang="en-US" altLang="ja-JP" sz="2000" b="1"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困難</a:t>
              </a:r>
              <a:r>
                <a:rPr kumimoji="0"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を捉える</a:t>
              </a:r>
              <a:endPar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0" name="図 19" descr="ゲームのキャラクター&#10;&#10;中程度の精度で自動的に生成された説明">
              <a:extLst>
                <a:ext uri="{FF2B5EF4-FFF2-40B4-BE49-F238E27FC236}">
                  <a16:creationId xmlns:a16="http://schemas.microsoft.com/office/drawing/2014/main" id="{69954190-1EF8-DAF6-2566-108A8BF6E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617" y="5576299"/>
              <a:ext cx="997470" cy="99747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1461" y="5577030"/>
              <a:ext cx="1013282" cy="982884"/>
            </a:xfrm>
            <a:prstGeom prst="rect">
              <a:avLst/>
            </a:prstGeom>
          </p:spPr>
        </p:pic>
      </p:grpSp>
      <p:sp>
        <p:nvSpPr>
          <p:cNvPr id="21" name="コンテンツ プレースホルダー 2">
            <a:extLst>
              <a:ext uri="{FF2B5EF4-FFF2-40B4-BE49-F238E27FC236}">
                <a16:creationId xmlns:a16="http://schemas.microsoft.com/office/drawing/2014/main" id="{D2EC349A-C7D7-1A41-21D3-D81D45B67318}"/>
              </a:ext>
            </a:extLst>
          </p:cNvPr>
          <p:cNvSpPr txBox="1">
            <a:spLocks/>
          </p:cNvSpPr>
          <p:nvPr/>
        </p:nvSpPr>
        <p:spPr>
          <a:xfrm>
            <a:off x="1136072" y="1279498"/>
            <a:ext cx="1385455" cy="324000"/>
          </a:xfrm>
          <a:prstGeom prst="roundRect">
            <a:avLst/>
          </a:prstGeom>
          <a:solidFill>
            <a:schemeClr val="accent4"/>
          </a:solidFill>
          <a:ln w="12700">
            <a:solidFill>
              <a:schemeClr val="tx1"/>
            </a:solidFill>
            <a:prstDash val="sysDash"/>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ts val="2325"/>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個人因子</a:t>
            </a:r>
            <a:endPar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コンテンツ プレースホルダー 2">
            <a:extLst>
              <a:ext uri="{FF2B5EF4-FFF2-40B4-BE49-F238E27FC236}">
                <a16:creationId xmlns:a16="http://schemas.microsoft.com/office/drawing/2014/main" id="{D2EC349A-C7D7-1A41-21D3-D81D45B67318}"/>
              </a:ext>
            </a:extLst>
          </p:cNvPr>
          <p:cNvSpPr txBox="1">
            <a:spLocks/>
          </p:cNvSpPr>
          <p:nvPr/>
        </p:nvSpPr>
        <p:spPr>
          <a:xfrm>
            <a:off x="1136072" y="2843567"/>
            <a:ext cx="1385455" cy="324000"/>
          </a:xfrm>
          <a:prstGeom prst="roundRect">
            <a:avLst/>
          </a:prstGeom>
          <a:solidFill>
            <a:srgbClr val="00B050"/>
          </a:solidFill>
          <a:ln w="12700">
            <a:solidFill>
              <a:schemeClr val="tx1"/>
            </a:solidFill>
            <a:prstDash val="sysDash"/>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ts val="2325"/>
              </a:lnSpc>
              <a:spcBef>
                <a:spcPts val="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cs typeface="+mn-cs"/>
              </a:rPr>
              <a:t>環境因子</a:t>
            </a:r>
            <a:endParaRPr kumimoji="1" lang="ja-JP" altLang="en-US" sz="2000" b="1"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83896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TotalTime>
  <Words>418</Words>
  <Application>Microsoft Office PowerPoint</Application>
  <PresentationFormat>画面に合わせる (4:3)</PresentationFormat>
  <Paragraphs>173</Paragraphs>
  <Slides>11</Slides>
  <Notes>11</Notes>
  <HiddenSlides>0</HiddenSlides>
  <MMClips>0</MMClips>
  <ScaleCrop>false</ScaleCrop>
  <HeadingPairs>
    <vt:vector size="6" baseType="variant">
      <vt:variant>
        <vt:lpstr>使用されているフォント</vt:lpstr>
      </vt:variant>
      <vt:variant>
        <vt:i4>14</vt:i4>
      </vt:variant>
      <vt:variant>
        <vt:lpstr>テーマ</vt:lpstr>
      </vt:variant>
      <vt:variant>
        <vt:i4>4</vt:i4>
      </vt:variant>
      <vt:variant>
        <vt:lpstr>スライド タイトル</vt:lpstr>
      </vt:variant>
      <vt:variant>
        <vt:i4>11</vt:i4>
      </vt:variant>
    </vt:vector>
  </HeadingPairs>
  <TitlesOfParts>
    <vt:vector size="29" baseType="lpstr">
      <vt:lpstr>AR P教科書体M</vt:lpstr>
      <vt:lpstr>HGPｺﾞｼｯｸE</vt:lpstr>
      <vt:lpstr>HGSｺﾞｼｯｸE</vt:lpstr>
      <vt:lpstr>HGｺﾞｼｯｸE</vt:lpstr>
      <vt:lpstr>HG丸ｺﾞｼｯｸM-PRO</vt:lpstr>
      <vt:lpstr>ＭＳ Ｐゴシック</vt:lpstr>
      <vt:lpstr>ＭＳ ゴシック</vt:lpstr>
      <vt:lpstr>メイリオ</vt:lpstr>
      <vt:lpstr>游ゴシック</vt:lpstr>
      <vt:lpstr>游ゴシック Light</vt:lpstr>
      <vt:lpstr>Arial</vt:lpstr>
      <vt:lpstr>Calibri</vt:lpstr>
      <vt:lpstr>Calibri Light</vt:lpstr>
      <vt:lpstr>Times New Roman</vt:lpstr>
      <vt:lpstr>Office テーマ</vt:lpstr>
      <vt:lpstr>2_Office テーマ</vt:lpstr>
      <vt:lpstr>3_Office テーマ</vt:lpstr>
      <vt:lpstr>Office Theme</vt:lpstr>
      <vt:lpstr>障がいの理解 ～「障がい」を環境から捉える～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169</cp:revision>
  <cp:lastPrinted>2024-03-19T08:12:06Z</cp:lastPrinted>
  <dcterms:created xsi:type="dcterms:W3CDTF">2023-11-24T01:09:32Z</dcterms:created>
  <dcterms:modified xsi:type="dcterms:W3CDTF">2024-06-03T03:39:22Z</dcterms:modified>
</cp:coreProperties>
</file>