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6619" autoAdjust="0"/>
  </p:normalViewPr>
  <p:slideViewPr>
    <p:cSldViewPr snapToGrid="0" showGuides="1">
      <p:cViewPr varScale="1">
        <p:scale>
          <a:sx n="80" d="100"/>
          <a:sy n="80" d="100"/>
        </p:scale>
        <p:origin x="3040" y="4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330B0E-16A7-484E-AD9F-89B87A2AA9AD}" type="datetimeFigureOut">
              <a:rPr kumimoji="1" lang="ja-JP" altLang="en-US" smtClean="0"/>
              <a:t>2024/7/1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DA280D-9B68-46F2-B4FC-A71295E3EEE7}" type="slidenum">
              <a:rPr kumimoji="1" lang="ja-JP" altLang="en-US" smtClean="0"/>
              <a:t>‹#›</a:t>
            </a:fld>
            <a:endParaRPr kumimoji="1" lang="ja-JP" altLang="en-US"/>
          </a:p>
        </p:txBody>
      </p:sp>
    </p:spTree>
    <p:extLst>
      <p:ext uri="{BB962C8B-B14F-4D97-AF65-F5344CB8AC3E}">
        <p14:creationId xmlns:p14="http://schemas.microsoft.com/office/powerpoint/2010/main" val="3295975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330B0E-16A7-484E-AD9F-89B87A2AA9AD}" type="datetimeFigureOut">
              <a:rPr kumimoji="1" lang="ja-JP" altLang="en-US" smtClean="0"/>
              <a:t>2024/7/1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DA280D-9B68-46F2-B4FC-A71295E3EEE7}" type="slidenum">
              <a:rPr kumimoji="1" lang="ja-JP" altLang="en-US" smtClean="0"/>
              <a:t>‹#›</a:t>
            </a:fld>
            <a:endParaRPr kumimoji="1" lang="ja-JP" altLang="en-US"/>
          </a:p>
        </p:txBody>
      </p:sp>
    </p:spTree>
    <p:extLst>
      <p:ext uri="{BB962C8B-B14F-4D97-AF65-F5344CB8AC3E}">
        <p14:creationId xmlns:p14="http://schemas.microsoft.com/office/powerpoint/2010/main" val="215240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330B0E-16A7-484E-AD9F-89B87A2AA9AD}" type="datetimeFigureOut">
              <a:rPr kumimoji="1" lang="ja-JP" altLang="en-US" smtClean="0"/>
              <a:t>2024/7/1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DA280D-9B68-46F2-B4FC-A71295E3EEE7}" type="slidenum">
              <a:rPr kumimoji="1" lang="ja-JP" altLang="en-US" smtClean="0"/>
              <a:t>‹#›</a:t>
            </a:fld>
            <a:endParaRPr kumimoji="1" lang="ja-JP" altLang="en-US"/>
          </a:p>
        </p:txBody>
      </p:sp>
    </p:spTree>
    <p:extLst>
      <p:ext uri="{BB962C8B-B14F-4D97-AF65-F5344CB8AC3E}">
        <p14:creationId xmlns:p14="http://schemas.microsoft.com/office/powerpoint/2010/main" val="132707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330B0E-16A7-484E-AD9F-89B87A2AA9AD}" type="datetimeFigureOut">
              <a:rPr kumimoji="1" lang="ja-JP" altLang="en-US" smtClean="0"/>
              <a:t>2024/7/1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DA280D-9B68-46F2-B4FC-A71295E3EEE7}" type="slidenum">
              <a:rPr kumimoji="1" lang="ja-JP" altLang="en-US" smtClean="0"/>
              <a:t>‹#›</a:t>
            </a:fld>
            <a:endParaRPr kumimoji="1" lang="ja-JP" altLang="en-US"/>
          </a:p>
        </p:txBody>
      </p:sp>
    </p:spTree>
    <p:extLst>
      <p:ext uri="{BB962C8B-B14F-4D97-AF65-F5344CB8AC3E}">
        <p14:creationId xmlns:p14="http://schemas.microsoft.com/office/powerpoint/2010/main" val="66802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6330B0E-16A7-484E-AD9F-89B87A2AA9AD}" type="datetimeFigureOut">
              <a:rPr kumimoji="1" lang="ja-JP" altLang="en-US" smtClean="0"/>
              <a:t>2024/7/1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DA280D-9B68-46F2-B4FC-A71295E3EEE7}" type="slidenum">
              <a:rPr kumimoji="1" lang="ja-JP" altLang="en-US" smtClean="0"/>
              <a:t>‹#›</a:t>
            </a:fld>
            <a:endParaRPr kumimoji="1" lang="ja-JP" altLang="en-US"/>
          </a:p>
        </p:txBody>
      </p:sp>
    </p:spTree>
    <p:extLst>
      <p:ext uri="{BB962C8B-B14F-4D97-AF65-F5344CB8AC3E}">
        <p14:creationId xmlns:p14="http://schemas.microsoft.com/office/powerpoint/2010/main" val="1268856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6330B0E-16A7-484E-AD9F-89B87A2AA9AD}" type="datetimeFigureOut">
              <a:rPr kumimoji="1" lang="ja-JP" altLang="en-US" smtClean="0"/>
              <a:t>2024/7/1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DA280D-9B68-46F2-B4FC-A71295E3EEE7}" type="slidenum">
              <a:rPr kumimoji="1" lang="ja-JP" altLang="en-US" smtClean="0"/>
              <a:t>‹#›</a:t>
            </a:fld>
            <a:endParaRPr kumimoji="1" lang="ja-JP" altLang="en-US"/>
          </a:p>
        </p:txBody>
      </p:sp>
    </p:spTree>
    <p:extLst>
      <p:ext uri="{BB962C8B-B14F-4D97-AF65-F5344CB8AC3E}">
        <p14:creationId xmlns:p14="http://schemas.microsoft.com/office/powerpoint/2010/main" val="604599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6330B0E-16A7-484E-AD9F-89B87A2AA9AD}" type="datetimeFigureOut">
              <a:rPr kumimoji="1" lang="ja-JP" altLang="en-US" smtClean="0"/>
              <a:t>2024/7/1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9DA280D-9B68-46F2-B4FC-A71295E3EEE7}" type="slidenum">
              <a:rPr kumimoji="1" lang="ja-JP" altLang="en-US" smtClean="0"/>
              <a:t>‹#›</a:t>
            </a:fld>
            <a:endParaRPr kumimoji="1" lang="ja-JP" altLang="en-US"/>
          </a:p>
        </p:txBody>
      </p:sp>
    </p:spTree>
    <p:extLst>
      <p:ext uri="{BB962C8B-B14F-4D97-AF65-F5344CB8AC3E}">
        <p14:creationId xmlns:p14="http://schemas.microsoft.com/office/powerpoint/2010/main" val="379215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330B0E-16A7-484E-AD9F-89B87A2AA9AD}" type="datetimeFigureOut">
              <a:rPr kumimoji="1" lang="ja-JP" altLang="en-US" smtClean="0"/>
              <a:t>2024/7/1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9DA280D-9B68-46F2-B4FC-A71295E3EEE7}" type="slidenum">
              <a:rPr kumimoji="1" lang="ja-JP" altLang="en-US" smtClean="0"/>
              <a:t>‹#›</a:t>
            </a:fld>
            <a:endParaRPr kumimoji="1" lang="ja-JP" altLang="en-US"/>
          </a:p>
        </p:txBody>
      </p:sp>
    </p:spTree>
    <p:extLst>
      <p:ext uri="{BB962C8B-B14F-4D97-AF65-F5344CB8AC3E}">
        <p14:creationId xmlns:p14="http://schemas.microsoft.com/office/powerpoint/2010/main" val="854378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30B0E-16A7-484E-AD9F-89B87A2AA9AD}" type="datetimeFigureOut">
              <a:rPr kumimoji="1" lang="ja-JP" altLang="en-US" smtClean="0"/>
              <a:t>2024/7/1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9DA280D-9B68-46F2-B4FC-A71295E3EEE7}" type="slidenum">
              <a:rPr kumimoji="1" lang="ja-JP" altLang="en-US" smtClean="0"/>
              <a:t>‹#›</a:t>
            </a:fld>
            <a:endParaRPr kumimoji="1" lang="ja-JP" altLang="en-US"/>
          </a:p>
        </p:txBody>
      </p:sp>
    </p:spTree>
    <p:extLst>
      <p:ext uri="{BB962C8B-B14F-4D97-AF65-F5344CB8AC3E}">
        <p14:creationId xmlns:p14="http://schemas.microsoft.com/office/powerpoint/2010/main" val="193663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330B0E-16A7-484E-AD9F-89B87A2AA9AD}" type="datetimeFigureOut">
              <a:rPr kumimoji="1" lang="ja-JP" altLang="en-US" smtClean="0"/>
              <a:t>2024/7/1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DA280D-9B68-46F2-B4FC-A71295E3EEE7}" type="slidenum">
              <a:rPr kumimoji="1" lang="ja-JP" altLang="en-US" smtClean="0"/>
              <a:t>‹#›</a:t>
            </a:fld>
            <a:endParaRPr kumimoji="1" lang="ja-JP" altLang="en-US"/>
          </a:p>
        </p:txBody>
      </p:sp>
    </p:spTree>
    <p:extLst>
      <p:ext uri="{BB962C8B-B14F-4D97-AF65-F5344CB8AC3E}">
        <p14:creationId xmlns:p14="http://schemas.microsoft.com/office/powerpoint/2010/main" val="110941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330B0E-16A7-484E-AD9F-89B87A2AA9AD}" type="datetimeFigureOut">
              <a:rPr kumimoji="1" lang="ja-JP" altLang="en-US" smtClean="0"/>
              <a:t>2024/7/1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DA280D-9B68-46F2-B4FC-A71295E3EEE7}" type="slidenum">
              <a:rPr kumimoji="1" lang="ja-JP" altLang="en-US" smtClean="0"/>
              <a:t>‹#›</a:t>
            </a:fld>
            <a:endParaRPr kumimoji="1" lang="ja-JP" altLang="en-US"/>
          </a:p>
        </p:txBody>
      </p:sp>
    </p:spTree>
    <p:extLst>
      <p:ext uri="{BB962C8B-B14F-4D97-AF65-F5344CB8AC3E}">
        <p14:creationId xmlns:p14="http://schemas.microsoft.com/office/powerpoint/2010/main" val="2691082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F6330B0E-16A7-484E-AD9F-89B87A2AA9AD}" type="datetimeFigureOut">
              <a:rPr kumimoji="1" lang="ja-JP" altLang="en-US" smtClean="0"/>
              <a:t>2024/7/1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D9DA280D-9B68-46F2-B4FC-A71295E3EEE7}" type="slidenum">
              <a:rPr kumimoji="1" lang="ja-JP" altLang="en-US" smtClean="0"/>
              <a:t>‹#›</a:t>
            </a:fld>
            <a:endParaRPr kumimoji="1" lang="ja-JP" altLang="en-US"/>
          </a:p>
        </p:txBody>
      </p:sp>
    </p:spTree>
    <p:extLst>
      <p:ext uri="{BB962C8B-B14F-4D97-AF65-F5344CB8AC3E}">
        <p14:creationId xmlns:p14="http://schemas.microsoft.com/office/powerpoint/2010/main" val="512100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書類 3">
            <a:extLst>
              <a:ext uri="{FF2B5EF4-FFF2-40B4-BE49-F238E27FC236}">
                <a16:creationId xmlns:a16="http://schemas.microsoft.com/office/drawing/2014/main" id="{7EB3EDD9-4443-A381-CCDA-4C9DA1F35B40}"/>
              </a:ext>
            </a:extLst>
          </p:cNvPr>
          <p:cNvSpPr/>
          <p:nvPr/>
        </p:nvSpPr>
        <p:spPr>
          <a:xfrm>
            <a:off x="-7620" y="1"/>
            <a:ext cx="6865620" cy="13792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8536"/>
              <a:gd name="connsiteX1" fmla="*/ 21600 w 21600"/>
              <a:gd name="connsiteY1" fmla="*/ 0 h 18536"/>
              <a:gd name="connsiteX2" fmla="*/ 21600 w 21600"/>
              <a:gd name="connsiteY2" fmla="*/ 17322 h 18536"/>
              <a:gd name="connsiteX3" fmla="*/ 0 w 21600"/>
              <a:gd name="connsiteY3" fmla="*/ 16688 h 18536"/>
              <a:gd name="connsiteX4" fmla="*/ 0 w 21600"/>
              <a:gd name="connsiteY4" fmla="*/ 0 h 18536"/>
              <a:gd name="connsiteX0" fmla="*/ 24 w 21624"/>
              <a:gd name="connsiteY0" fmla="*/ 0 h 19434"/>
              <a:gd name="connsiteX1" fmla="*/ 21624 w 21624"/>
              <a:gd name="connsiteY1" fmla="*/ 0 h 19434"/>
              <a:gd name="connsiteX2" fmla="*/ 21624 w 21624"/>
              <a:gd name="connsiteY2" fmla="*/ 17322 h 19434"/>
              <a:gd name="connsiteX3" fmla="*/ 0 w 21624"/>
              <a:gd name="connsiteY3" fmla="*/ 17907 h 19434"/>
              <a:gd name="connsiteX4" fmla="*/ 24 w 21624"/>
              <a:gd name="connsiteY4" fmla="*/ 0 h 19434"/>
              <a:gd name="connsiteX0" fmla="*/ 24 w 21624"/>
              <a:gd name="connsiteY0" fmla="*/ 0 h 19934"/>
              <a:gd name="connsiteX1" fmla="*/ 21624 w 21624"/>
              <a:gd name="connsiteY1" fmla="*/ 0 h 19934"/>
              <a:gd name="connsiteX2" fmla="*/ 21624 w 21624"/>
              <a:gd name="connsiteY2" fmla="*/ 17322 h 19934"/>
              <a:gd name="connsiteX3" fmla="*/ 0 w 21624"/>
              <a:gd name="connsiteY3" fmla="*/ 17907 h 19934"/>
              <a:gd name="connsiteX4" fmla="*/ 24 w 21624"/>
              <a:gd name="connsiteY4" fmla="*/ 0 h 19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4" h="19934">
                <a:moveTo>
                  <a:pt x="24" y="0"/>
                </a:moveTo>
                <a:lnTo>
                  <a:pt x="21624" y="0"/>
                </a:lnTo>
                <a:lnTo>
                  <a:pt x="21624" y="17322"/>
                </a:lnTo>
                <a:cubicBezTo>
                  <a:pt x="10824" y="17322"/>
                  <a:pt x="10800" y="22789"/>
                  <a:pt x="0" y="17907"/>
                </a:cubicBezTo>
                <a:lnTo>
                  <a:pt x="24" y="0"/>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8FE5030C-2906-5419-0FD9-56133F897723}"/>
              </a:ext>
            </a:extLst>
          </p:cNvPr>
          <p:cNvSpPr/>
          <p:nvPr/>
        </p:nvSpPr>
        <p:spPr>
          <a:xfrm>
            <a:off x="0" y="72392"/>
            <a:ext cx="3017520" cy="419764"/>
          </a:xfrm>
          <a:prstGeom prst="rect">
            <a:avLst/>
          </a:prstGeom>
          <a:gradFill flip="none" rotWithShape="1">
            <a:gsLst>
              <a:gs pos="53218">
                <a:schemeClr val="accent6"/>
              </a:gs>
              <a:gs pos="69024">
                <a:schemeClr val="accent6"/>
              </a:gs>
              <a:gs pos="41740">
                <a:schemeClr val="accent6"/>
              </a:gs>
              <a:gs pos="28046">
                <a:schemeClr val="accent6"/>
              </a:gs>
              <a:gs pos="0">
                <a:schemeClr val="accent6"/>
              </a:gs>
              <a:gs pos="96000">
                <a:schemeClr val="accent6">
                  <a:tint val="44500"/>
                  <a:satMod val="160000"/>
                </a:schemeClr>
              </a:gs>
              <a:gs pos="100000">
                <a:schemeClr val="accent6">
                  <a:lumMod val="20000"/>
                  <a:lumOff val="8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latin typeface="HGS創英角ﾎﾟｯﾌﾟ体" panose="040B0A00000000000000" pitchFamily="50" charset="-128"/>
                <a:ea typeface="HGS創英角ﾎﾟｯﾌﾟ体" panose="040B0A00000000000000" pitchFamily="50" charset="-128"/>
              </a:rPr>
              <a:t>　</a:t>
            </a:r>
            <a:r>
              <a:rPr kumimoji="1" lang="ja-JP" altLang="en-US" dirty="0" smtClean="0">
                <a:latin typeface="HGS創英角ﾎﾟｯﾌﾟ体" panose="040B0A00000000000000" pitchFamily="50" charset="-128"/>
                <a:ea typeface="HGS創英角ﾎﾟｯﾌﾟ体" panose="040B0A00000000000000" pitchFamily="50" charset="-128"/>
              </a:rPr>
              <a:t>保護者向けリーフレット</a:t>
            </a:r>
            <a:endParaRPr kumimoji="1" lang="ja-JP" altLang="en-US" dirty="0">
              <a:latin typeface="HGS創英角ﾎﾟｯﾌﾟ体" panose="040B0A00000000000000" pitchFamily="50" charset="-128"/>
              <a:ea typeface="HGS創英角ﾎﾟｯﾌﾟ体" panose="040B0A00000000000000" pitchFamily="50" charset="-128"/>
            </a:endParaRPr>
          </a:p>
        </p:txBody>
      </p:sp>
      <p:sp>
        <p:nvSpPr>
          <p:cNvPr id="7" name="テキスト ボックス 6">
            <a:extLst>
              <a:ext uri="{FF2B5EF4-FFF2-40B4-BE49-F238E27FC236}">
                <a16:creationId xmlns:a16="http://schemas.microsoft.com/office/drawing/2014/main" id="{216233DE-AA94-CDB9-70A8-EE0B1704EEE3}"/>
              </a:ext>
            </a:extLst>
          </p:cNvPr>
          <p:cNvSpPr txBox="1"/>
          <p:nvPr/>
        </p:nvSpPr>
        <p:spPr bwMode="gray">
          <a:xfrm>
            <a:off x="1564005" y="564547"/>
            <a:ext cx="3729990" cy="667287"/>
          </a:xfrm>
          <a:prstGeom prst="rect">
            <a:avLst/>
          </a:prstGeom>
          <a:noFill/>
        </p:spPr>
        <p:txBody>
          <a:bodyPr wrap="square" rtlCol="0">
            <a:spAutoFit/>
          </a:bodyPr>
          <a:lstStyle/>
          <a:p>
            <a:r>
              <a:rPr kumimoji="1" lang="ja-JP" altLang="en-US" sz="3600" dirty="0">
                <a:ln w="57150">
                  <a:solidFill>
                    <a:schemeClr val="bg1"/>
                  </a:solidFill>
                </a:ln>
                <a:solidFill>
                  <a:schemeClr val="bg1"/>
                </a:solidFill>
                <a:latin typeface="HGS創英角ﾎﾟｯﾌﾟ体" panose="040B0A00000000000000" pitchFamily="50" charset="-128"/>
                <a:ea typeface="HGS創英角ﾎﾟｯﾌﾟ体" panose="040B0A00000000000000" pitchFamily="50" charset="-128"/>
              </a:rPr>
              <a:t>通級による指導</a:t>
            </a:r>
          </a:p>
        </p:txBody>
      </p:sp>
      <p:sp>
        <p:nvSpPr>
          <p:cNvPr id="6" name="テキスト ボックス 5">
            <a:extLst>
              <a:ext uri="{FF2B5EF4-FFF2-40B4-BE49-F238E27FC236}">
                <a16:creationId xmlns:a16="http://schemas.microsoft.com/office/drawing/2014/main" id="{19CB7C0E-5628-C1ED-52CD-41F910E0CA69}"/>
              </a:ext>
            </a:extLst>
          </p:cNvPr>
          <p:cNvSpPr txBox="1"/>
          <p:nvPr/>
        </p:nvSpPr>
        <p:spPr bwMode="gray">
          <a:xfrm>
            <a:off x="1574546" y="563813"/>
            <a:ext cx="3726180" cy="646331"/>
          </a:xfrm>
          <a:prstGeom prst="rect">
            <a:avLst/>
          </a:prstGeom>
          <a:noFill/>
        </p:spPr>
        <p:txBody>
          <a:bodyPr wrap="square" rtlCol="0">
            <a:spAutoFit/>
          </a:bodyPr>
          <a:lstStyle/>
          <a:p>
            <a:r>
              <a:rPr kumimoji="1" lang="ja-JP" altLang="en-US" sz="3600" dirty="0">
                <a:latin typeface="HGS創英角ﾎﾟｯﾌﾟ体" panose="040B0A00000000000000" pitchFamily="50" charset="-128"/>
                <a:ea typeface="HGS創英角ﾎﾟｯﾌﾟ体" panose="040B0A00000000000000" pitchFamily="50" charset="-128"/>
              </a:rPr>
              <a:t>通級による指導</a:t>
            </a:r>
          </a:p>
        </p:txBody>
      </p:sp>
      <p:sp>
        <p:nvSpPr>
          <p:cNvPr id="8" name="吹き出し: 円形 7">
            <a:extLst>
              <a:ext uri="{FF2B5EF4-FFF2-40B4-BE49-F238E27FC236}">
                <a16:creationId xmlns:a16="http://schemas.microsoft.com/office/drawing/2014/main" id="{3E00BDA5-A1F7-D208-4D22-3F714A92E3B5}"/>
              </a:ext>
            </a:extLst>
          </p:cNvPr>
          <p:cNvSpPr/>
          <p:nvPr/>
        </p:nvSpPr>
        <p:spPr>
          <a:xfrm>
            <a:off x="4340821" y="124228"/>
            <a:ext cx="2362200" cy="541017"/>
          </a:xfrm>
          <a:prstGeom prst="wedgeEllipseCallout">
            <a:avLst>
              <a:gd name="adj1" fmla="val -25671"/>
              <a:gd name="adj2" fmla="val 7038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CB9D1504-171A-5896-B235-668DEC8A3C9E}"/>
              </a:ext>
            </a:extLst>
          </p:cNvPr>
          <p:cNvSpPr txBox="1"/>
          <p:nvPr/>
        </p:nvSpPr>
        <p:spPr>
          <a:xfrm>
            <a:off x="4553229" y="162290"/>
            <a:ext cx="2005965" cy="400110"/>
          </a:xfrm>
          <a:prstGeom prst="rect">
            <a:avLst/>
          </a:prstGeom>
          <a:noFill/>
        </p:spPr>
        <p:txBody>
          <a:bodyPr wrap="squar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知っておきたい</a:t>
            </a:r>
          </a:p>
        </p:txBody>
      </p:sp>
      <p:sp>
        <p:nvSpPr>
          <p:cNvPr id="2" name="テキスト ボックス 1"/>
          <p:cNvSpPr txBox="1"/>
          <p:nvPr/>
        </p:nvSpPr>
        <p:spPr>
          <a:xfrm>
            <a:off x="198783" y="1380545"/>
            <a:ext cx="6576667" cy="769441"/>
          </a:xfrm>
          <a:prstGeom prst="rect">
            <a:avLst/>
          </a:prstGeom>
          <a:noFill/>
        </p:spPr>
        <p:txBody>
          <a:bodyPr wrap="square" rtlCol="0">
            <a:spAutoFit/>
          </a:bodyPr>
          <a:lstStyle/>
          <a:p>
            <a:r>
              <a:rPr kumimoji="1" lang="ja-JP" altLang="en-US" sz="1400" dirty="0">
                <a:solidFill>
                  <a:srgbClr val="0070C0"/>
                </a:solidFill>
                <a:latin typeface="ＤＦ特太ゴシック体" panose="020B0509000000000000" pitchFamily="49" charset="-128"/>
                <a:ea typeface="ＤＦ特太ゴシック体" panose="020B0509000000000000" pitchFamily="49" charset="-128"/>
              </a:rPr>
              <a:t>通級による指導とは・・・</a:t>
            </a:r>
            <a:endParaRPr kumimoji="1" lang="en-US" altLang="ja-JP" sz="1400" dirty="0">
              <a:solidFill>
                <a:srgbClr val="0070C0"/>
              </a:solidFill>
              <a:latin typeface="ＤＦ特太ゴシック体" panose="020B0509000000000000" pitchFamily="49" charset="-128"/>
              <a:ea typeface="ＤＦ特太ゴシック体" panose="020B0509000000000000" pitchFamily="49" charset="-128"/>
            </a:endParaRPr>
          </a:p>
          <a:p>
            <a:endParaRPr kumimoji="1" lang="en-US" altLang="ja-JP" sz="600" dirty="0">
              <a:solidFill>
                <a:srgbClr val="0070C0"/>
              </a:solidFill>
            </a:endParaRPr>
          </a:p>
          <a:p>
            <a:r>
              <a:rPr kumimoji="1" lang="ja-JP" altLang="en-US" sz="1200" dirty="0">
                <a:latin typeface="UD デジタル 教科書体 NP-R" panose="02020400000000000000" pitchFamily="18" charset="-128"/>
                <a:ea typeface="UD デジタル 教科書体 NP-R" panose="02020400000000000000" pitchFamily="18" charset="-128"/>
              </a:rPr>
              <a:t>　通常の学級に在籍し、大部分の授業は通常の学級で受けながら、一部、「通級指導教室」という特別な場で、子ども一人一人の困難さに応じた指導を受けます。</a:t>
            </a:r>
          </a:p>
        </p:txBody>
      </p:sp>
      <p:sp>
        <p:nvSpPr>
          <p:cNvPr id="3" name="正方形/長方形 2"/>
          <p:cNvSpPr/>
          <p:nvPr/>
        </p:nvSpPr>
        <p:spPr>
          <a:xfrm>
            <a:off x="221174" y="3513969"/>
            <a:ext cx="6487767" cy="2622550"/>
          </a:xfrm>
          <a:prstGeom prst="rect">
            <a:avLst/>
          </a:pr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28601" y="3543787"/>
            <a:ext cx="6546849" cy="1600438"/>
          </a:xfrm>
          <a:prstGeom prst="rect">
            <a:avLst/>
          </a:prstGeom>
          <a:noFill/>
        </p:spPr>
        <p:txBody>
          <a:bodyPr wrap="square" rtlCol="0">
            <a:spAutoFit/>
          </a:bodyPr>
          <a:lstStyle/>
          <a:p>
            <a:r>
              <a:rPr kumimoji="1" lang="ja-JP" altLang="en-US" sz="1400" dirty="0">
                <a:solidFill>
                  <a:schemeClr val="accent6">
                    <a:lumMod val="60000"/>
                    <a:lumOff val="40000"/>
                  </a:schemeClr>
                </a:solidFill>
                <a:latin typeface="ＤＦ特太ゴシック体" panose="020B0509000000000000" pitchFamily="49" charset="-128"/>
                <a:ea typeface="ＤＦ特太ゴシック体" panose="020B0509000000000000" pitchFamily="49" charset="-128"/>
              </a:rPr>
              <a:t>●　</a:t>
            </a:r>
            <a:r>
              <a:rPr kumimoji="1" lang="ja-JP" altLang="en-US" sz="1400" dirty="0" smtClean="0">
                <a:latin typeface="ＤＦ特太ゴシック体" panose="020B0509000000000000" pitchFamily="49" charset="-128"/>
                <a:ea typeface="ＤＦ特太ゴシック体" panose="020B0509000000000000" pitchFamily="49" charset="-128"/>
              </a:rPr>
              <a:t>対象はどのような子どもですか？</a:t>
            </a:r>
            <a:endParaRPr kumimoji="1" lang="en-US" altLang="ja-JP" sz="600" dirty="0"/>
          </a:p>
          <a:p>
            <a:endParaRPr kumimoji="1" lang="en-US" altLang="ja-JP" sz="1200" dirty="0">
              <a:latin typeface="UD デジタル 教科書体 NP-R" panose="02020400000000000000" pitchFamily="18" charset="-128"/>
              <a:ea typeface="UD デジタル 教科書体 NP-R" panose="02020400000000000000" pitchFamily="18" charset="-128"/>
            </a:endParaRPr>
          </a:p>
          <a:p>
            <a:r>
              <a:rPr kumimoji="1" lang="ja-JP" altLang="en-US" sz="1200" dirty="0">
                <a:latin typeface="UD デジタル 教科書体 NP-R" panose="02020400000000000000" pitchFamily="18" charset="-128"/>
                <a:ea typeface="UD デジタル 教科書体 NP-R" panose="02020400000000000000" pitchFamily="18" charset="-128"/>
              </a:rPr>
              <a:t>　次の障がいがあり、通常の学級の学習におおむね参加でき、一部特別な指導を必要とする程度の子どもが対象です。</a:t>
            </a:r>
            <a:endParaRPr kumimoji="1" lang="en-US" altLang="ja-JP" sz="1200" dirty="0">
              <a:latin typeface="UD デジタル 教科書体 NP-R" panose="02020400000000000000" pitchFamily="18" charset="-128"/>
              <a:ea typeface="UD デジタル 教科書体 NP-R" panose="02020400000000000000" pitchFamily="18" charset="-128"/>
            </a:endParaRPr>
          </a:p>
          <a:p>
            <a:r>
              <a:rPr kumimoji="1" lang="ja-JP" altLang="en-US" sz="1200" dirty="0">
                <a:latin typeface="UD デジタル 教科書体 NP-R" panose="02020400000000000000" pitchFamily="18" charset="-128"/>
                <a:ea typeface="UD デジタル 教科書体 NP-R" panose="02020400000000000000" pitchFamily="18" charset="-128"/>
              </a:rPr>
              <a:t>　なお、医学的な診断の有無だけで判断するものではありません。</a:t>
            </a:r>
            <a:endParaRPr kumimoji="1" lang="en-US" altLang="ja-JP" sz="1200" dirty="0">
              <a:latin typeface="UD デジタル 教科書体 NP-R" panose="02020400000000000000" pitchFamily="18" charset="-128"/>
              <a:ea typeface="UD デジタル 教科書体 NP-R" panose="02020400000000000000" pitchFamily="18" charset="-128"/>
            </a:endParaRPr>
          </a:p>
          <a:p>
            <a:r>
              <a:rPr kumimoji="1" lang="ja-JP" altLang="en-US" sz="1200" dirty="0" smtClean="0">
                <a:latin typeface="UD デジタル 教科書体 NP-R" panose="02020400000000000000" pitchFamily="18" charset="-128"/>
                <a:ea typeface="UD デジタル 教科書体 NP-R" panose="02020400000000000000" pitchFamily="18" charset="-128"/>
              </a:rPr>
              <a:t>・</a:t>
            </a:r>
            <a:r>
              <a:rPr kumimoji="1" lang="ja-JP" altLang="en-US" sz="1200" dirty="0">
                <a:latin typeface="UD デジタル 教科書体 NP-R" panose="02020400000000000000" pitchFamily="18" charset="-128"/>
                <a:ea typeface="UD デジタル 教科書体 NP-R" panose="02020400000000000000" pitchFamily="18" charset="-128"/>
              </a:rPr>
              <a:t>言語障がい　　・自閉症　　・情緒障がい　　・弱視　　・難聴　　・</a:t>
            </a:r>
            <a:r>
              <a:rPr kumimoji="1" lang="en-US" altLang="ja-JP" sz="1200" dirty="0">
                <a:latin typeface="UD デジタル 教科書体 NP-R" panose="02020400000000000000" pitchFamily="18" charset="-128"/>
                <a:ea typeface="UD デジタル 教科書体 NP-R" panose="02020400000000000000" pitchFamily="18" charset="-128"/>
              </a:rPr>
              <a:t>LD</a:t>
            </a:r>
            <a:r>
              <a:rPr kumimoji="1" lang="ja-JP" altLang="en-US" sz="1200" dirty="0">
                <a:latin typeface="UD デジタル 教科書体 NP-R" panose="02020400000000000000" pitchFamily="18" charset="-128"/>
                <a:ea typeface="UD デジタル 教科書体 NP-R" panose="02020400000000000000" pitchFamily="18" charset="-128"/>
              </a:rPr>
              <a:t>（</a:t>
            </a:r>
            <a:r>
              <a:rPr kumimoji="1" lang="ja-JP" altLang="en-US" sz="1200" dirty="0" err="1">
                <a:latin typeface="UD デジタル 教科書体 NP-R" panose="02020400000000000000" pitchFamily="18" charset="-128"/>
                <a:ea typeface="UD デジタル 教科書体 NP-R" panose="02020400000000000000" pitchFamily="18" charset="-128"/>
              </a:rPr>
              <a:t>学習障がい</a:t>
            </a:r>
            <a:r>
              <a:rPr kumimoji="1" lang="ja-JP" altLang="en-US" sz="1200" dirty="0">
                <a:latin typeface="UD デジタル 教科書体 NP-R" panose="02020400000000000000" pitchFamily="18" charset="-128"/>
                <a:ea typeface="UD デジタル 教科書体 NP-R" panose="02020400000000000000" pitchFamily="18" charset="-128"/>
              </a:rPr>
              <a:t>）</a:t>
            </a:r>
            <a:endParaRPr kumimoji="1" lang="en-US" altLang="ja-JP" sz="1200" dirty="0">
              <a:latin typeface="UD デジタル 教科書体 NP-R" panose="02020400000000000000" pitchFamily="18" charset="-128"/>
              <a:ea typeface="UD デジタル 教科書体 NP-R" panose="02020400000000000000" pitchFamily="18" charset="-128"/>
            </a:endParaRPr>
          </a:p>
          <a:p>
            <a:r>
              <a:rPr kumimoji="1" lang="ja-JP" altLang="en-US" sz="1200" dirty="0">
                <a:latin typeface="UD デジタル 教科書体 NP-R" panose="02020400000000000000" pitchFamily="18" charset="-128"/>
                <a:ea typeface="UD デジタル 教科書体 NP-R" panose="02020400000000000000" pitchFamily="18" charset="-128"/>
              </a:rPr>
              <a:t>・</a:t>
            </a:r>
            <a:r>
              <a:rPr kumimoji="1" lang="en-US" altLang="ja-JP" sz="1200" dirty="0">
                <a:latin typeface="UD デジタル 教科書体 NP-R" panose="02020400000000000000" pitchFamily="18" charset="-128"/>
                <a:ea typeface="UD デジタル 教科書体 NP-R" panose="02020400000000000000" pitchFamily="18" charset="-128"/>
              </a:rPr>
              <a:t>ADHD</a:t>
            </a:r>
            <a:r>
              <a:rPr kumimoji="1" lang="ja-JP" altLang="en-US" sz="1200" dirty="0">
                <a:latin typeface="UD デジタル 教科書体 NP-R" panose="02020400000000000000" pitchFamily="18" charset="-128"/>
                <a:ea typeface="UD デジタル 教科書体 NP-R" panose="02020400000000000000" pitchFamily="18" charset="-128"/>
              </a:rPr>
              <a:t>（注意欠陥多動性</a:t>
            </a:r>
            <a:r>
              <a:rPr kumimoji="1" lang="ja-JP" altLang="en-US" sz="1200" dirty="0" err="1">
                <a:latin typeface="UD デジタル 教科書体 NP-R" panose="02020400000000000000" pitchFamily="18" charset="-128"/>
                <a:ea typeface="UD デジタル 教科書体 NP-R" panose="02020400000000000000" pitchFamily="18" charset="-128"/>
              </a:rPr>
              <a:t>障がい</a:t>
            </a:r>
            <a:r>
              <a:rPr kumimoji="1" lang="ja-JP" altLang="en-US" sz="1200" dirty="0">
                <a:latin typeface="UD デジタル 教科書体 NP-R" panose="02020400000000000000" pitchFamily="18" charset="-128"/>
                <a:ea typeface="UD デジタル 教科書体 NP-R" panose="02020400000000000000" pitchFamily="18" charset="-128"/>
              </a:rPr>
              <a:t>）　　・肢体不自由　　・病弱及び身体虚弱</a:t>
            </a:r>
            <a:endParaRPr kumimoji="1" lang="en-US" altLang="ja-JP" sz="1200" dirty="0">
              <a:latin typeface="UD デジタル 教科書体 NP-R" panose="02020400000000000000" pitchFamily="18" charset="-128"/>
              <a:ea typeface="UD デジタル 教科書体 NP-R" panose="02020400000000000000" pitchFamily="18" charset="-128"/>
            </a:endParaRPr>
          </a:p>
          <a:p>
            <a:r>
              <a:rPr kumimoji="1" lang="ja-JP" altLang="en-US" sz="1200" dirty="0">
                <a:latin typeface="UD デジタル 教科書体 NP-R" panose="02020400000000000000" pitchFamily="18" charset="-128"/>
                <a:ea typeface="UD デジタル 教科書体 NP-R" panose="02020400000000000000" pitchFamily="18" charset="-128"/>
              </a:rPr>
              <a:t>　例えば・・・</a:t>
            </a:r>
          </a:p>
        </p:txBody>
      </p:sp>
      <p:pic>
        <p:nvPicPr>
          <p:cNvPr id="11" name="Picture 26">
            <a:extLst>
              <a:ext uri="{FF2B5EF4-FFF2-40B4-BE49-F238E27FC236}">
                <a16:creationId xmlns:a16="http://schemas.microsoft.com/office/drawing/2014/main" id="{3EEE6627-67A2-255A-0584-1F20D65564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897" y="5317449"/>
            <a:ext cx="632619" cy="8061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a:extLst>
              <a:ext uri="{FF2B5EF4-FFF2-40B4-BE49-F238E27FC236}">
                <a16:creationId xmlns:a16="http://schemas.microsoft.com/office/drawing/2014/main" id="{A2BC3317-2957-C3FF-58D0-F5E93FA21A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1179" y="5301840"/>
            <a:ext cx="812674" cy="8126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a:extLst>
              <a:ext uri="{FF2B5EF4-FFF2-40B4-BE49-F238E27FC236}">
                <a16:creationId xmlns:a16="http://schemas.microsoft.com/office/drawing/2014/main" id="{3A658073-5C50-25C2-4211-8A14A0CDCDD5}"/>
              </a:ext>
            </a:extLst>
          </p:cNvPr>
          <p:cNvPicPr>
            <a:picLocks noChangeAspect="1" noChangeArrowheads="1"/>
          </p:cNvPicPr>
          <p:nvPr/>
        </p:nvPicPr>
        <p:blipFill rotWithShape="1">
          <a:blip r:embed="rId4"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6415"/>
          <a:stretch/>
        </p:blipFill>
        <p:spPr bwMode="auto">
          <a:xfrm>
            <a:off x="4467947" y="5377462"/>
            <a:ext cx="707187" cy="719101"/>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36205" y="5330216"/>
            <a:ext cx="933714" cy="767980"/>
          </a:xfrm>
          <a:prstGeom prst="rect">
            <a:avLst/>
          </a:prstGeom>
        </p:spPr>
      </p:pic>
      <p:sp>
        <p:nvSpPr>
          <p:cNvPr id="17" name="フローチャート: 結合子 16"/>
          <p:cNvSpPr/>
          <p:nvPr/>
        </p:nvSpPr>
        <p:spPr>
          <a:xfrm>
            <a:off x="461982" y="5223979"/>
            <a:ext cx="885832" cy="492787"/>
          </a:xfrm>
          <a:prstGeom prst="flowChartConnector">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47870" y="5261471"/>
            <a:ext cx="723991" cy="431030"/>
          </a:xfrm>
          <a:prstGeom prst="rect">
            <a:avLst/>
          </a:prstGeom>
          <a:noFill/>
        </p:spPr>
        <p:txBody>
          <a:bodyPr wrap="square" rtlCol="0">
            <a:spAutoFit/>
          </a:bodyPr>
          <a:lstStyle/>
          <a:p>
            <a:r>
              <a:rPr kumimoji="1" lang="ja-JP" altLang="en-US" sz="1050" dirty="0">
                <a:latin typeface="HG創英角ﾎﾟｯﾌﾟ体" panose="040B0A09000000000000" pitchFamily="49" charset="-128"/>
                <a:ea typeface="HG創英角ﾎﾟｯﾌﾟ体" panose="040B0A09000000000000" pitchFamily="49" charset="-128"/>
              </a:rPr>
              <a:t>集中力が続かない</a:t>
            </a:r>
          </a:p>
        </p:txBody>
      </p:sp>
      <p:sp>
        <p:nvSpPr>
          <p:cNvPr id="19" name="楕円 18"/>
          <p:cNvSpPr/>
          <p:nvPr/>
        </p:nvSpPr>
        <p:spPr>
          <a:xfrm>
            <a:off x="4556690" y="4957831"/>
            <a:ext cx="1699399" cy="438697"/>
          </a:xfrm>
          <a:prstGeom prst="ellipse">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4614801" y="4957831"/>
            <a:ext cx="1658926" cy="415498"/>
          </a:xfrm>
          <a:prstGeom prst="rect">
            <a:avLst/>
          </a:prstGeom>
          <a:noFill/>
        </p:spPr>
        <p:txBody>
          <a:bodyPr wrap="square" rtlCol="0">
            <a:spAutoFit/>
          </a:bodyPr>
          <a:lstStyle/>
          <a:p>
            <a:r>
              <a:rPr kumimoji="1" lang="ja-JP" altLang="en-US" sz="1050" dirty="0">
                <a:latin typeface="HG創英角ﾎﾟｯﾌﾟ体" panose="040B0A09000000000000" pitchFamily="49" charset="-128"/>
                <a:ea typeface="HG創英角ﾎﾟｯﾌﾟ体" panose="040B0A09000000000000" pitchFamily="49" charset="-128"/>
              </a:rPr>
              <a:t>気持ちのコントロールが上手くできない</a:t>
            </a:r>
          </a:p>
        </p:txBody>
      </p:sp>
      <p:sp>
        <p:nvSpPr>
          <p:cNvPr id="21" name="楕円 20"/>
          <p:cNvSpPr/>
          <p:nvPr/>
        </p:nvSpPr>
        <p:spPr>
          <a:xfrm>
            <a:off x="5402533" y="5503194"/>
            <a:ext cx="1190625" cy="517876"/>
          </a:xfrm>
          <a:prstGeom prst="ellipse">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p:cNvSpPr/>
          <p:nvPr/>
        </p:nvSpPr>
        <p:spPr>
          <a:xfrm>
            <a:off x="2701321" y="4905709"/>
            <a:ext cx="1720906" cy="425633"/>
          </a:xfrm>
          <a:prstGeom prst="ellipse">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789057" y="4911914"/>
            <a:ext cx="1684519" cy="415498"/>
          </a:xfrm>
          <a:prstGeom prst="rect">
            <a:avLst/>
          </a:prstGeom>
          <a:noFill/>
        </p:spPr>
        <p:txBody>
          <a:bodyPr wrap="square" rtlCol="0">
            <a:spAutoFit/>
          </a:bodyPr>
          <a:lstStyle/>
          <a:p>
            <a:r>
              <a:rPr kumimoji="1" lang="ja-JP" altLang="en-US" sz="1050" dirty="0">
                <a:latin typeface="HG創英角ﾎﾟｯﾌﾟ体" panose="040B0A09000000000000" pitchFamily="49" charset="-128"/>
                <a:ea typeface="HG創英角ﾎﾟｯﾌﾟ体" panose="040B0A09000000000000" pitchFamily="49" charset="-128"/>
              </a:rPr>
              <a:t>文章を読んだり書いたりするのが苦手</a:t>
            </a:r>
          </a:p>
        </p:txBody>
      </p:sp>
      <p:sp>
        <p:nvSpPr>
          <p:cNvPr id="27" name="テキスト ボックス 26"/>
          <p:cNvSpPr txBox="1"/>
          <p:nvPr/>
        </p:nvSpPr>
        <p:spPr>
          <a:xfrm>
            <a:off x="5436869" y="5546369"/>
            <a:ext cx="1156290" cy="415498"/>
          </a:xfrm>
          <a:prstGeom prst="rect">
            <a:avLst/>
          </a:prstGeom>
          <a:noFill/>
        </p:spPr>
        <p:txBody>
          <a:bodyPr wrap="square" rtlCol="0">
            <a:spAutoFit/>
          </a:bodyPr>
          <a:lstStyle/>
          <a:p>
            <a:r>
              <a:rPr kumimoji="1" lang="ja-JP" altLang="en-US" sz="1050" dirty="0">
                <a:latin typeface="HG創英角ﾎﾟｯﾌﾟ体" panose="040B0A09000000000000" pitchFamily="49" charset="-128"/>
                <a:ea typeface="HG創英角ﾎﾟｯﾌﾟ体" panose="040B0A09000000000000" pitchFamily="49" charset="-128"/>
              </a:rPr>
              <a:t>友だちと上手く</a:t>
            </a:r>
            <a:endParaRPr kumimoji="1" lang="en-US" altLang="ja-JP" sz="1050" dirty="0">
              <a:latin typeface="HG創英角ﾎﾟｯﾌﾟ体" panose="040B0A09000000000000" pitchFamily="49" charset="-128"/>
              <a:ea typeface="HG創英角ﾎﾟｯﾌﾟ体" panose="040B0A09000000000000" pitchFamily="49" charset="-128"/>
            </a:endParaRPr>
          </a:p>
          <a:p>
            <a:r>
              <a:rPr kumimoji="1" lang="ja-JP" altLang="en-US" sz="1050" dirty="0">
                <a:latin typeface="HG創英角ﾎﾟｯﾌﾟ体" panose="040B0A09000000000000" pitchFamily="49" charset="-128"/>
                <a:ea typeface="HG創英角ﾎﾟｯﾌﾟ体" panose="040B0A09000000000000" pitchFamily="49" charset="-128"/>
              </a:rPr>
              <a:t>関われない</a:t>
            </a:r>
          </a:p>
        </p:txBody>
      </p:sp>
      <p:sp>
        <p:nvSpPr>
          <p:cNvPr id="28" name="フローチャート: 結合子 27"/>
          <p:cNvSpPr/>
          <p:nvPr/>
        </p:nvSpPr>
        <p:spPr>
          <a:xfrm>
            <a:off x="1620269" y="4941399"/>
            <a:ext cx="885832" cy="426371"/>
          </a:xfrm>
          <a:prstGeom prst="flowChartConnector">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715181" y="4941399"/>
            <a:ext cx="826224" cy="415498"/>
          </a:xfrm>
          <a:prstGeom prst="rect">
            <a:avLst/>
          </a:prstGeom>
          <a:noFill/>
        </p:spPr>
        <p:txBody>
          <a:bodyPr wrap="square" rtlCol="0">
            <a:spAutoFit/>
          </a:bodyPr>
          <a:lstStyle/>
          <a:p>
            <a:r>
              <a:rPr kumimoji="1" lang="ja-JP" altLang="en-US" sz="1050" dirty="0">
                <a:latin typeface="HG創英角ﾎﾟｯﾌﾟ体" panose="040B0A09000000000000" pitchFamily="49" charset="-128"/>
                <a:ea typeface="HG創英角ﾎﾟｯﾌﾟ体" panose="040B0A09000000000000" pitchFamily="49" charset="-128"/>
              </a:rPr>
              <a:t>落ち着きがない</a:t>
            </a:r>
          </a:p>
        </p:txBody>
      </p:sp>
      <p:cxnSp>
        <p:nvCxnSpPr>
          <p:cNvPr id="29" name="直線コネクタ 28"/>
          <p:cNvCxnSpPr/>
          <p:nvPr/>
        </p:nvCxnSpPr>
        <p:spPr>
          <a:xfrm flipV="1">
            <a:off x="336550" y="3873500"/>
            <a:ext cx="6192000" cy="0"/>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31" name="正方形/長方形 30"/>
          <p:cNvSpPr/>
          <p:nvPr/>
        </p:nvSpPr>
        <p:spPr>
          <a:xfrm>
            <a:off x="3355922" y="6256528"/>
            <a:ext cx="3353020" cy="1432990"/>
          </a:xfrm>
          <a:prstGeom prst="rect">
            <a:avLst/>
          </a:pr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3344348" y="6278612"/>
            <a:ext cx="3407735" cy="1415772"/>
          </a:xfrm>
          <a:prstGeom prst="rect">
            <a:avLst/>
          </a:prstGeom>
          <a:noFill/>
        </p:spPr>
        <p:txBody>
          <a:bodyPr wrap="square" rtlCol="0">
            <a:spAutoFit/>
          </a:bodyPr>
          <a:lstStyle/>
          <a:p>
            <a:r>
              <a:rPr kumimoji="1" lang="ja-JP" altLang="en-US" sz="1400" dirty="0">
                <a:solidFill>
                  <a:schemeClr val="accent6">
                    <a:lumMod val="60000"/>
                    <a:lumOff val="40000"/>
                  </a:schemeClr>
                </a:solidFill>
                <a:latin typeface="ＤＦ特太ゴシック体" panose="020B0509000000000000" pitchFamily="49" charset="-128"/>
                <a:ea typeface="ＤＦ特太ゴシック体" panose="020B0509000000000000" pitchFamily="49" charset="-128"/>
              </a:rPr>
              <a:t>●　</a:t>
            </a:r>
            <a:r>
              <a:rPr kumimoji="1" lang="ja-JP" altLang="en-US" sz="1400" spc="-100" dirty="0">
                <a:latin typeface="ＤＦ特太ゴシック体" panose="020B0509000000000000" pitchFamily="49" charset="-128"/>
                <a:ea typeface="ＤＦ特太ゴシック体" panose="020B0509000000000000" pitchFamily="49" charset="-128"/>
              </a:rPr>
              <a:t>いつ、何時間くらい</a:t>
            </a:r>
            <a:r>
              <a:rPr kumimoji="1" lang="ja-JP" altLang="en-US" sz="1400" spc="-100" dirty="0" smtClean="0">
                <a:latin typeface="ＤＦ特太ゴシック体" panose="020B0509000000000000" pitchFamily="49" charset="-128"/>
                <a:ea typeface="ＤＦ特太ゴシック体" panose="020B0509000000000000" pitchFamily="49" charset="-128"/>
              </a:rPr>
              <a:t>受けられますか？</a:t>
            </a:r>
            <a:endParaRPr kumimoji="1" lang="en-US" altLang="ja-JP" sz="600" spc="-100" dirty="0"/>
          </a:p>
          <a:p>
            <a:endParaRPr kumimoji="1" lang="en-US" altLang="ja-JP" sz="1200" dirty="0">
              <a:latin typeface="UD デジタル 教科書体 NP-R" panose="02020400000000000000" pitchFamily="18" charset="-128"/>
              <a:ea typeface="UD デジタル 教科書体 NP-R" panose="02020400000000000000" pitchFamily="18" charset="-128"/>
            </a:endParaRPr>
          </a:p>
          <a:p>
            <a:r>
              <a:rPr kumimoji="1" lang="ja-JP" altLang="en-US" sz="1200" dirty="0">
                <a:latin typeface="UD デジタル 教科書体 NP-R" panose="02020400000000000000" pitchFamily="18" charset="-128"/>
                <a:ea typeface="UD デジタル 教科書体 NP-R" panose="02020400000000000000" pitchFamily="18" charset="-128"/>
              </a:rPr>
              <a:t>　週に１、２時間程度、在籍学級の授業中に指導を受ける場合と、放課後等に指導を受ける場合があります。</a:t>
            </a:r>
            <a:endParaRPr kumimoji="1" lang="en-US" altLang="ja-JP" sz="1200" dirty="0">
              <a:latin typeface="UD デジタル 教科書体 NP-R" panose="02020400000000000000" pitchFamily="18" charset="-128"/>
              <a:ea typeface="UD デジタル 教科書体 NP-R" panose="02020400000000000000" pitchFamily="18" charset="-128"/>
            </a:endParaRPr>
          </a:p>
          <a:p>
            <a:r>
              <a:rPr kumimoji="1" lang="ja-JP" altLang="en-US" sz="1200" dirty="0">
                <a:latin typeface="UD デジタル 教科書体 NP-R" panose="02020400000000000000" pitchFamily="18" charset="-128"/>
                <a:ea typeface="UD デジタル 教科書体 NP-R" panose="02020400000000000000" pitchFamily="18" charset="-128"/>
              </a:rPr>
              <a:t>　週に何時間、どの場面で指導を受けるかは子どもの状態に応じて決定します。　</a:t>
            </a:r>
          </a:p>
        </p:txBody>
      </p:sp>
      <p:cxnSp>
        <p:nvCxnSpPr>
          <p:cNvPr id="33" name="直線コネクタ 32"/>
          <p:cNvCxnSpPr/>
          <p:nvPr/>
        </p:nvCxnSpPr>
        <p:spPr>
          <a:xfrm flipV="1">
            <a:off x="3487509" y="6629400"/>
            <a:ext cx="3132000" cy="0"/>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34" name="L 字 33"/>
          <p:cNvSpPr/>
          <p:nvPr/>
        </p:nvSpPr>
        <p:spPr>
          <a:xfrm>
            <a:off x="228601" y="6257543"/>
            <a:ext cx="6480340" cy="3515107"/>
          </a:xfrm>
          <a:prstGeom prst="corner">
            <a:avLst>
              <a:gd name="adj1" fmla="val 55148"/>
              <a:gd name="adj2" fmla="val 84958"/>
            </a:avLst>
          </a:pr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221174" y="6291130"/>
            <a:ext cx="3061776" cy="1785104"/>
          </a:xfrm>
          <a:prstGeom prst="rect">
            <a:avLst/>
          </a:prstGeom>
          <a:noFill/>
        </p:spPr>
        <p:txBody>
          <a:bodyPr wrap="square" rtlCol="0">
            <a:spAutoFit/>
          </a:bodyPr>
          <a:lstStyle/>
          <a:p>
            <a:r>
              <a:rPr kumimoji="1" lang="ja-JP" altLang="en-US" sz="1400" dirty="0">
                <a:solidFill>
                  <a:schemeClr val="accent6">
                    <a:lumMod val="60000"/>
                    <a:lumOff val="40000"/>
                  </a:schemeClr>
                </a:solidFill>
                <a:latin typeface="ＤＦ特太ゴシック体" panose="020B0509000000000000" pitchFamily="49" charset="-128"/>
                <a:ea typeface="ＤＦ特太ゴシック体" panose="020B0509000000000000" pitchFamily="49" charset="-128"/>
              </a:rPr>
              <a:t>●　</a:t>
            </a:r>
            <a:r>
              <a:rPr kumimoji="1" lang="ja-JP" altLang="en-US" sz="1400" dirty="0">
                <a:latin typeface="ＤＦ特太ゴシック体" panose="020B0509000000000000" pitchFamily="49" charset="-128"/>
                <a:ea typeface="ＤＦ特太ゴシック体" panose="020B0509000000000000" pitchFamily="49" charset="-128"/>
              </a:rPr>
              <a:t>どこで</a:t>
            </a:r>
            <a:r>
              <a:rPr kumimoji="1" lang="ja-JP" altLang="en-US" sz="1400" dirty="0" smtClean="0">
                <a:latin typeface="ＤＦ特太ゴシック体" panose="020B0509000000000000" pitchFamily="49" charset="-128"/>
                <a:ea typeface="ＤＦ特太ゴシック体" panose="020B0509000000000000" pitchFamily="49" charset="-128"/>
              </a:rPr>
              <a:t>受けられますか？</a:t>
            </a:r>
            <a:endParaRPr kumimoji="1" lang="en-US" altLang="ja-JP" sz="600" dirty="0"/>
          </a:p>
          <a:p>
            <a:endParaRPr kumimoji="1" lang="en-US" altLang="ja-JP" sz="1200" dirty="0">
              <a:latin typeface="UD デジタル 教科書体 NP-R" panose="02020400000000000000" pitchFamily="18" charset="-128"/>
              <a:ea typeface="UD デジタル 教科書体 NP-R" panose="02020400000000000000" pitchFamily="18" charset="-128"/>
            </a:endParaRPr>
          </a:p>
          <a:p>
            <a:r>
              <a:rPr kumimoji="1" lang="ja-JP" altLang="en-US" sz="1200" dirty="0">
                <a:latin typeface="UD デジタル 教科書体 NP-R" panose="02020400000000000000" pitchFamily="18" charset="-128"/>
                <a:ea typeface="UD デジタル 教科書体 NP-R" panose="02020400000000000000" pitchFamily="18" charset="-128"/>
              </a:rPr>
              <a:t>　子どもが通う学校に通級指導教室がある場合は自分の学校で、ない場合は近隣の通級指導教室がある学校へ通い指導を受けます。</a:t>
            </a:r>
            <a:endParaRPr kumimoji="1" lang="en-US" altLang="ja-JP" sz="1200" dirty="0">
              <a:latin typeface="UD デジタル 教科書体 NP-R" panose="02020400000000000000" pitchFamily="18" charset="-128"/>
              <a:ea typeface="UD デジタル 教科書体 NP-R" panose="02020400000000000000" pitchFamily="18" charset="-128"/>
            </a:endParaRPr>
          </a:p>
          <a:p>
            <a:r>
              <a:rPr kumimoji="1" lang="ja-JP" altLang="en-US" sz="1200" dirty="0">
                <a:latin typeface="UD デジタル 教科書体 NP-R" panose="02020400000000000000" pitchFamily="18" charset="-128"/>
                <a:ea typeface="UD デジタル 教科書体 NP-R" panose="02020400000000000000" pitchFamily="18" charset="-128"/>
              </a:rPr>
              <a:t>　通級による指導には、以下の３つの形態があります。子どもが通う学校がどの形態かは学校に確認してください。</a:t>
            </a:r>
          </a:p>
        </p:txBody>
      </p:sp>
      <p:sp>
        <p:nvSpPr>
          <p:cNvPr id="38" name="四角形: 角を丸くする 1">
            <a:extLst>
              <a:ext uri="{FF2B5EF4-FFF2-40B4-BE49-F238E27FC236}">
                <a16:creationId xmlns:a16="http://schemas.microsoft.com/office/drawing/2014/main" id="{DD5B06A2-DF18-B3A3-C372-465447810890}"/>
              </a:ext>
            </a:extLst>
          </p:cNvPr>
          <p:cNvSpPr/>
          <p:nvPr/>
        </p:nvSpPr>
        <p:spPr>
          <a:xfrm>
            <a:off x="382147" y="8237548"/>
            <a:ext cx="2344391" cy="1162148"/>
          </a:xfrm>
          <a:prstGeom prst="roundRect">
            <a:avLst>
              <a:gd name="adj" fmla="val 8129"/>
            </a:avLst>
          </a:prstGeom>
          <a:solidFill>
            <a:schemeClr val="accent4">
              <a:lumMod val="20000"/>
              <a:lumOff val="80000"/>
            </a:schemeClr>
          </a:solid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BF32DC1A-CDD3-9E98-E26D-F3386BCD68F5}"/>
              </a:ext>
            </a:extLst>
          </p:cNvPr>
          <p:cNvSpPr txBox="1"/>
          <p:nvPr/>
        </p:nvSpPr>
        <p:spPr>
          <a:xfrm>
            <a:off x="346146" y="8211984"/>
            <a:ext cx="999875" cy="261610"/>
          </a:xfrm>
          <a:prstGeom prst="rect">
            <a:avLst/>
          </a:prstGeom>
          <a:noFill/>
        </p:spPr>
        <p:txBody>
          <a:bodyPr wrap="square" rtlCol="0">
            <a:spAutoFit/>
          </a:bodyPr>
          <a:lstStyle/>
          <a:p>
            <a:pPr algn="ctr"/>
            <a:r>
              <a:rPr kumimoji="1" lang="ja-JP" altLang="en-US" sz="1050" dirty="0">
                <a:latin typeface="HG丸ｺﾞｼｯｸM-PRO" panose="020F0600000000000000" pitchFamily="50" charset="-128"/>
                <a:ea typeface="HG丸ｺﾞｼｯｸM-PRO" panose="020F0600000000000000" pitchFamily="50" charset="-128"/>
              </a:rPr>
              <a:t>通常の学級</a:t>
            </a:r>
          </a:p>
        </p:txBody>
      </p:sp>
      <p:sp>
        <p:nvSpPr>
          <p:cNvPr id="40" name="テキスト ボックス 39">
            <a:extLst>
              <a:ext uri="{FF2B5EF4-FFF2-40B4-BE49-F238E27FC236}">
                <a16:creationId xmlns:a16="http://schemas.microsoft.com/office/drawing/2014/main" id="{BF32DC1A-CDD3-9E98-E26D-F3386BCD68F5}"/>
              </a:ext>
            </a:extLst>
          </p:cNvPr>
          <p:cNvSpPr txBox="1"/>
          <p:nvPr/>
        </p:nvSpPr>
        <p:spPr>
          <a:xfrm>
            <a:off x="1563758" y="8219524"/>
            <a:ext cx="1006534" cy="261610"/>
          </a:xfrm>
          <a:prstGeom prst="rect">
            <a:avLst/>
          </a:prstGeom>
          <a:noFill/>
        </p:spPr>
        <p:txBody>
          <a:bodyPr wrap="square" rtlCol="0">
            <a:spAutoFit/>
          </a:bodyPr>
          <a:lstStyle/>
          <a:p>
            <a:r>
              <a:rPr kumimoji="1" lang="ja-JP" altLang="en-US" sz="1050" dirty="0">
                <a:latin typeface="HG丸ｺﾞｼｯｸM-PRO" panose="020F0600000000000000" pitchFamily="50" charset="-128"/>
                <a:ea typeface="HG丸ｺﾞｼｯｸM-PRO" panose="020F0600000000000000" pitchFamily="50" charset="-128"/>
              </a:rPr>
              <a:t>通級指導教室</a:t>
            </a:r>
          </a:p>
        </p:txBody>
      </p:sp>
      <p:sp>
        <p:nvSpPr>
          <p:cNvPr id="41" name="四角形: 角を丸くする 1">
            <a:extLst>
              <a:ext uri="{FF2B5EF4-FFF2-40B4-BE49-F238E27FC236}">
                <a16:creationId xmlns:a16="http://schemas.microsoft.com/office/drawing/2014/main" id="{DD5B06A2-DF18-B3A3-C372-465447810890}"/>
              </a:ext>
            </a:extLst>
          </p:cNvPr>
          <p:cNvSpPr/>
          <p:nvPr/>
        </p:nvSpPr>
        <p:spPr>
          <a:xfrm>
            <a:off x="437260" y="8482478"/>
            <a:ext cx="811475" cy="858216"/>
          </a:xfrm>
          <a:prstGeom prst="round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Picture 26">
            <a:extLst>
              <a:ext uri="{FF2B5EF4-FFF2-40B4-BE49-F238E27FC236}">
                <a16:creationId xmlns:a16="http://schemas.microsoft.com/office/drawing/2014/main" id="{3EEE6627-67A2-255A-0584-1F20D655649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57905" y="8654984"/>
            <a:ext cx="473961" cy="603985"/>
          </a:xfrm>
          <a:prstGeom prst="rect">
            <a:avLst/>
          </a:prstGeom>
          <a:noFill/>
          <a:extLst>
            <a:ext uri="{909E8E84-426E-40DD-AFC4-6F175D3DCCD1}">
              <a14:hiddenFill xmlns:a14="http://schemas.microsoft.com/office/drawing/2010/main">
                <a:solidFill>
                  <a:srgbClr val="FFFFFF"/>
                </a:solidFill>
              </a14:hiddenFill>
            </a:ext>
          </a:extLst>
        </p:spPr>
      </p:pic>
      <p:sp>
        <p:nvSpPr>
          <p:cNvPr id="44" name="四角形: 角を丸くする 1">
            <a:extLst>
              <a:ext uri="{FF2B5EF4-FFF2-40B4-BE49-F238E27FC236}">
                <a16:creationId xmlns:a16="http://schemas.microsoft.com/office/drawing/2014/main" id="{DD5B06A2-DF18-B3A3-C372-465447810890}"/>
              </a:ext>
            </a:extLst>
          </p:cNvPr>
          <p:cNvSpPr/>
          <p:nvPr/>
        </p:nvSpPr>
        <p:spPr>
          <a:xfrm>
            <a:off x="3088227" y="8237548"/>
            <a:ext cx="1088239" cy="1158175"/>
          </a:xfrm>
          <a:prstGeom prst="roundRect">
            <a:avLst>
              <a:gd name="adj" fmla="val 9196"/>
            </a:avLst>
          </a:prstGeom>
          <a:solidFill>
            <a:srgbClr val="FFFFCC"/>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1">
            <a:extLst>
              <a:ext uri="{FF2B5EF4-FFF2-40B4-BE49-F238E27FC236}">
                <a16:creationId xmlns:a16="http://schemas.microsoft.com/office/drawing/2014/main" id="{DD5B06A2-DF18-B3A3-C372-465447810890}"/>
              </a:ext>
            </a:extLst>
          </p:cNvPr>
          <p:cNvSpPr/>
          <p:nvPr/>
        </p:nvSpPr>
        <p:spPr>
          <a:xfrm>
            <a:off x="4617797" y="8237548"/>
            <a:ext cx="1874150" cy="1158175"/>
          </a:xfrm>
          <a:prstGeom prst="roundRect">
            <a:avLst>
              <a:gd name="adj" fmla="val 9196"/>
            </a:avLst>
          </a:prstGeom>
          <a:solidFill>
            <a:schemeClr val="accent2">
              <a:lumMod val="20000"/>
              <a:lumOff val="80000"/>
            </a:schemeClr>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 角を丸くする 1">
            <a:extLst>
              <a:ext uri="{FF2B5EF4-FFF2-40B4-BE49-F238E27FC236}">
                <a16:creationId xmlns:a16="http://schemas.microsoft.com/office/drawing/2014/main" id="{DD5B06A2-DF18-B3A3-C372-465447810890}"/>
              </a:ext>
            </a:extLst>
          </p:cNvPr>
          <p:cNvSpPr/>
          <p:nvPr/>
        </p:nvSpPr>
        <p:spPr>
          <a:xfrm>
            <a:off x="1422964" y="8459337"/>
            <a:ext cx="1275382" cy="892753"/>
          </a:xfrm>
          <a:prstGeom prst="round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Picture 24">
            <a:extLst>
              <a:ext uri="{FF2B5EF4-FFF2-40B4-BE49-F238E27FC236}">
                <a16:creationId xmlns:a16="http://schemas.microsoft.com/office/drawing/2014/main" id="{0542D677-EF6E-5F40-0199-8415207BEE9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35613"/>
          <a:stretch/>
        </p:blipFill>
        <p:spPr bwMode="auto">
          <a:xfrm flipH="1">
            <a:off x="1386494" y="8770846"/>
            <a:ext cx="469786" cy="56397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2">
            <a:extLst>
              <a:ext uri="{FF2B5EF4-FFF2-40B4-BE49-F238E27FC236}">
                <a16:creationId xmlns:a16="http://schemas.microsoft.com/office/drawing/2014/main" id="{3E139AFD-3014-B800-A1B7-0CED8FFE1DEA}"/>
              </a:ext>
            </a:extLst>
          </p:cNvPr>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l="159" t="867" r="-159" b="42869"/>
          <a:stretch/>
        </p:blipFill>
        <p:spPr bwMode="auto">
          <a:xfrm>
            <a:off x="1544619" y="8399923"/>
            <a:ext cx="787588" cy="578349"/>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a:extLst>
              <a:ext uri="{FF2B5EF4-FFF2-40B4-BE49-F238E27FC236}">
                <a16:creationId xmlns:a16="http://schemas.microsoft.com/office/drawing/2014/main" id="{BF32DC1A-CDD3-9E98-E26D-F3386BCD68F5}"/>
              </a:ext>
            </a:extLst>
          </p:cNvPr>
          <p:cNvSpPr txBox="1"/>
          <p:nvPr/>
        </p:nvSpPr>
        <p:spPr>
          <a:xfrm>
            <a:off x="3129400" y="8218334"/>
            <a:ext cx="999875" cy="261610"/>
          </a:xfrm>
          <a:prstGeom prst="rect">
            <a:avLst/>
          </a:prstGeom>
          <a:noFill/>
        </p:spPr>
        <p:txBody>
          <a:bodyPr wrap="square" rtlCol="0">
            <a:spAutoFit/>
          </a:bodyPr>
          <a:lstStyle/>
          <a:p>
            <a:pPr algn="ctr"/>
            <a:r>
              <a:rPr kumimoji="1" lang="ja-JP" altLang="en-US" sz="1050" dirty="0">
                <a:latin typeface="HG丸ｺﾞｼｯｸM-PRO" panose="020F0600000000000000" pitchFamily="50" charset="-128"/>
                <a:ea typeface="HG丸ｺﾞｼｯｸM-PRO" panose="020F0600000000000000" pitchFamily="50" charset="-128"/>
              </a:rPr>
              <a:t>通常の学級</a:t>
            </a:r>
          </a:p>
        </p:txBody>
      </p:sp>
      <p:sp>
        <p:nvSpPr>
          <p:cNvPr id="52" name="四角形: 角を丸くする 1">
            <a:extLst>
              <a:ext uri="{FF2B5EF4-FFF2-40B4-BE49-F238E27FC236}">
                <a16:creationId xmlns:a16="http://schemas.microsoft.com/office/drawing/2014/main" id="{DD5B06A2-DF18-B3A3-C372-465447810890}"/>
              </a:ext>
            </a:extLst>
          </p:cNvPr>
          <p:cNvSpPr/>
          <p:nvPr/>
        </p:nvSpPr>
        <p:spPr>
          <a:xfrm>
            <a:off x="3188765" y="8459337"/>
            <a:ext cx="887935" cy="897815"/>
          </a:xfrm>
          <a:prstGeom prst="round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四角形: 角を丸くする 1">
            <a:extLst>
              <a:ext uri="{FF2B5EF4-FFF2-40B4-BE49-F238E27FC236}">
                <a16:creationId xmlns:a16="http://schemas.microsoft.com/office/drawing/2014/main" id="{DD5B06A2-DF18-B3A3-C372-465447810890}"/>
              </a:ext>
            </a:extLst>
          </p:cNvPr>
          <p:cNvSpPr/>
          <p:nvPr/>
        </p:nvSpPr>
        <p:spPr>
          <a:xfrm>
            <a:off x="4694853" y="8474449"/>
            <a:ext cx="811475" cy="858216"/>
          </a:xfrm>
          <a:prstGeom prst="round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四角形: 角を丸くする 1">
            <a:extLst>
              <a:ext uri="{FF2B5EF4-FFF2-40B4-BE49-F238E27FC236}">
                <a16:creationId xmlns:a16="http://schemas.microsoft.com/office/drawing/2014/main" id="{DD5B06A2-DF18-B3A3-C372-465447810890}"/>
              </a:ext>
            </a:extLst>
          </p:cNvPr>
          <p:cNvSpPr/>
          <p:nvPr/>
        </p:nvSpPr>
        <p:spPr>
          <a:xfrm>
            <a:off x="5620832" y="8495229"/>
            <a:ext cx="811475" cy="858216"/>
          </a:xfrm>
          <a:prstGeom prst="round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6" name="Picture 22">
            <a:extLst>
              <a:ext uri="{FF2B5EF4-FFF2-40B4-BE49-F238E27FC236}">
                <a16:creationId xmlns:a16="http://schemas.microsoft.com/office/drawing/2014/main" id="{3E139AFD-3014-B800-A1B7-0CED8FFE1DEA}"/>
              </a:ext>
            </a:extLst>
          </p:cNvPr>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l="159" t="867" r="-159" b="42869"/>
          <a:stretch/>
        </p:blipFill>
        <p:spPr bwMode="auto">
          <a:xfrm flipH="1">
            <a:off x="4575632" y="8459337"/>
            <a:ext cx="787588" cy="57834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a:extLst>
              <a:ext uri="{FF2B5EF4-FFF2-40B4-BE49-F238E27FC236}">
                <a16:creationId xmlns:a16="http://schemas.microsoft.com/office/drawing/2014/main" id="{A2BC3317-2957-C3FF-58D0-F5E93FA21A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6204" y="8697042"/>
            <a:ext cx="665606" cy="665606"/>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直線コネクタ 58"/>
          <p:cNvCxnSpPr/>
          <p:nvPr/>
        </p:nvCxnSpPr>
        <p:spPr>
          <a:xfrm flipV="1">
            <a:off x="301572" y="6642100"/>
            <a:ext cx="2772000" cy="0"/>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61" name="Picture 18">
            <a:extLst>
              <a:ext uri="{FF2B5EF4-FFF2-40B4-BE49-F238E27FC236}">
                <a16:creationId xmlns:a16="http://schemas.microsoft.com/office/drawing/2014/main" id="{3A658073-5C50-25C2-4211-8A14A0CDCDD5}"/>
              </a:ext>
            </a:extLst>
          </p:cNvPr>
          <p:cNvPicPr>
            <a:picLocks noChangeAspect="1" noChangeArrowheads="1"/>
          </p:cNvPicPr>
          <p:nvPr/>
        </p:nvPicPr>
        <p:blipFill rotWithShape="1">
          <a:blip r:embed="rId4" cstate="hq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6415"/>
          <a:stretch/>
        </p:blipFill>
        <p:spPr bwMode="auto">
          <a:xfrm>
            <a:off x="5904775" y="8716299"/>
            <a:ext cx="588498" cy="59841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0">
            <a:extLst>
              <a:ext uri="{FF2B5EF4-FFF2-40B4-BE49-F238E27FC236}">
                <a16:creationId xmlns:a16="http://schemas.microsoft.com/office/drawing/2014/main" id="{D258EB12-9ACC-8FD1-02A2-288C9D9FFDFD}"/>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5002751" y="8720947"/>
            <a:ext cx="582488" cy="616043"/>
          </a:xfrm>
          <a:prstGeom prst="rect">
            <a:avLst/>
          </a:prstGeom>
          <a:noFill/>
          <a:extLst>
            <a:ext uri="{909E8E84-426E-40DD-AFC4-6F175D3DCCD1}">
              <a14:hiddenFill xmlns:a14="http://schemas.microsoft.com/office/drawing/2010/main">
                <a:solidFill>
                  <a:srgbClr val="FFFFFF"/>
                </a:solidFill>
              </a14:hiddenFill>
            </a:ext>
          </a:extLst>
        </p:spPr>
      </p:pic>
      <p:sp>
        <p:nvSpPr>
          <p:cNvPr id="63" name="テキスト ボックス 62">
            <a:extLst>
              <a:ext uri="{FF2B5EF4-FFF2-40B4-BE49-F238E27FC236}">
                <a16:creationId xmlns:a16="http://schemas.microsoft.com/office/drawing/2014/main" id="{BF32DC1A-CDD3-9E98-E26D-F3386BCD68F5}"/>
              </a:ext>
            </a:extLst>
          </p:cNvPr>
          <p:cNvSpPr txBox="1"/>
          <p:nvPr/>
        </p:nvSpPr>
        <p:spPr>
          <a:xfrm>
            <a:off x="1233091" y="7996014"/>
            <a:ext cx="642505" cy="261610"/>
          </a:xfrm>
          <a:prstGeom prst="rect">
            <a:avLst/>
          </a:prstGeom>
          <a:noFill/>
        </p:spPr>
        <p:txBody>
          <a:bodyPr wrap="square" rtlCol="0">
            <a:spAutoFit/>
          </a:bodyPr>
          <a:lstStyle/>
          <a:p>
            <a:pPr algn="ctr"/>
            <a:r>
              <a:rPr kumimoji="1" lang="en-US" altLang="ja-JP" sz="1050" dirty="0">
                <a:solidFill>
                  <a:srgbClr val="00B050"/>
                </a:solidFill>
                <a:latin typeface="HG丸ｺﾞｼｯｸM-PRO" panose="020F0600000000000000" pitchFamily="50" charset="-128"/>
                <a:ea typeface="HG丸ｺﾞｼｯｸM-PRO" panose="020F0600000000000000" pitchFamily="50" charset="-128"/>
              </a:rPr>
              <a:t>A</a:t>
            </a:r>
            <a:r>
              <a:rPr kumimoji="1" lang="ja-JP" altLang="en-US" sz="1050" dirty="0">
                <a:solidFill>
                  <a:srgbClr val="00B050"/>
                </a:solidFill>
                <a:latin typeface="HG丸ｺﾞｼｯｸM-PRO" panose="020F0600000000000000" pitchFamily="50" charset="-128"/>
                <a:ea typeface="HG丸ｺﾞｼｯｸM-PRO" panose="020F0600000000000000" pitchFamily="50" charset="-128"/>
              </a:rPr>
              <a:t>学校</a:t>
            </a:r>
          </a:p>
        </p:txBody>
      </p:sp>
      <p:sp>
        <p:nvSpPr>
          <p:cNvPr id="64" name="テキスト ボックス 63">
            <a:extLst>
              <a:ext uri="{FF2B5EF4-FFF2-40B4-BE49-F238E27FC236}">
                <a16:creationId xmlns:a16="http://schemas.microsoft.com/office/drawing/2014/main" id="{BF32DC1A-CDD3-9E98-E26D-F3386BCD68F5}"/>
              </a:ext>
            </a:extLst>
          </p:cNvPr>
          <p:cNvSpPr txBox="1"/>
          <p:nvPr/>
        </p:nvSpPr>
        <p:spPr>
          <a:xfrm>
            <a:off x="3281251" y="7997336"/>
            <a:ext cx="642505" cy="261610"/>
          </a:xfrm>
          <a:prstGeom prst="rect">
            <a:avLst/>
          </a:prstGeom>
          <a:noFill/>
        </p:spPr>
        <p:txBody>
          <a:bodyPr wrap="square" rtlCol="0">
            <a:spAutoFit/>
          </a:bodyPr>
          <a:lstStyle/>
          <a:p>
            <a:pPr algn="ctr"/>
            <a:r>
              <a:rPr kumimoji="1" lang="en-US" altLang="ja-JP" sz="1050" dirty="0">
                <a:solidFill>
                  <a:srgbClr val="00B050"/>
                </a:solidFill>
                <a:latin typeface="HG丸ｺﾞｼｯｸM-PRO" panose="020F0600000000000000" pitchFamily="50" charset="-128"/>
                <a:ea typeface="HG丸ｺﾞｼｯｸM-PRO" panose="020F0600000000000000" pitchFamily="50" charset="-128"/>
              </a:rPr>
              <a:t>B</a:t>
            </a:r>
            <a:r>
              <a:rPr kumimoji="1" lang="ja-JP" altLang="en-US" sz="1050" dirty="0">
                <a:solidFill>
                  <a:srgbClr val="00B050"/>
                </a:solidFill>
                <a:latin typeface="HG丸ｺﾞｼｯｸM-PRO" panose="020F0600000000000000" pitchFamily="50" charset="-128"/>
                <a:ea typeface="HG丸ｺﾞｼｯｸM-PRO" panose="020F0600000000000000" pitchFamily="50" charset="-128"/>
              </a:rPr>
              <a:t>学校</a:t>
            </a:r>
          </a:p>
        </p:txBody>
      </p:sp>
      <p:sp>
        <p:nvSpPr>
          <p:cNvPr id="65" name="テキスト ボックス 64">
            <a:extLst>
              <a:ext uri="{FF2B5EF4-FFF2-40B4-BE49-F238E27FC236}">
                <a16:creationId xmlns:a16="http://schemas.microsoft.com/office/drawing/2014/main" id="{BF32DC1A-CDD3-9E98-E26D-F3386BCD68F5}"/>
              </a:ext>
            </a:extLst>
          </p:cNvPr>
          <p:cNvSpPr txBox="1"/>
          <p:nvPr/>
        </p:nvSpPr>
        <p:spPr>
          <a:xfrm>
            <a:off x="5329411" y="7997336"/>
            <a:ext cx="642505" cy="261610"/>
          </a:xfrm>
          <a:prstGeom prst="rect">
            <a:avLst/>
          </a:prstGeom>
          <a:noFill/>
        </p:spPr>
        <p:txBody>
          <a:bodyPr wrap="square" rtlCol="0">
            <a:spAutoFit/>
          </a:bodyPr>
          <a:lstStyle/>
          <a:p>
            <a:r>
              <a:rPr kumimoji="1" lang="en-US" altLang="ja-JP" sz="1050" dirty="0">
                <a:solidFill>
                  <a:srgbClr val="00B050"/>
                </a:solidFill>
                <a:latin typeface="HG丸ｺﾞｼｯｸM-PRO" panose="020F0600000000000000" pitchFamily="50" charset="-128"/>
                <a:ea typeface="HG丸ｺﾞｼｯｸM-PRO" panose="020F0600000000000000" pitchFamily="50" charset="-128"/>
              </a:rPr>
              <a:t>C</a:t>
            </a:r>
            <a:r>
              <a:rPr kumimoji="1" lang="ja-JP" altLang="en-US" sz="1050" dirty="0">
                <a:solidFill>
                  <a:srgbClr val="00B050"/>
                </a:solidFill>
                <a:latin typeface="HG丸ｺﾞｼｯｸM-PRO" panose="020F0600000000000000" pitchFamily="50" charset="-128"/>
                <a:ea typeface="HG丸ｺﾞｼｯｸM-PRO" panose="020F0600000000000000" pitchFamily="50" charset="-128"/>
              </a:rPr>
              <a:t>学校</a:t>
            </a:r>
          </a:p>
        </p:txBody>
      </p:sp>
      <p:sp>
        <p:nvSpPr>
          <p:cNvPr id="67" name="テキスト ボックス 66">
            <a:extLst>
              <a:ext uri="{FF2B5EF4-FFF2-40B4-BE49-F238E27FC236}">
                <a16:creationId xmlns:a16="http://schemas.microsoft.com/office/drawing/2014/main" id="{BF32DC1A-CDD3-9E98-E26D-F3386BCD68F5}"/>
              </a:ext>
            </a:extLst>
          </p:cNvPr>
          <p:cNvSpPr txBox="1"/>
          <p:nvPr/>
        </p:nvSpPr>
        <p:spPr>
          <a:xfrm>
            <a:off x="544755" y="9374791"/>
            <a:ext cx="2059583" cy="415498"/>
          </a:xfrm>
          <a:prstGeom prst="rect">
            <a:avLst/>
          </a:prstGeom>
          <a:noFill/>
        </p:spPr>
        <p:txBody>
          <a:bodyPr wrap="square" rtlCol="0">
            <a:spAutoFit/>
          </a:bodyPr>
          <a:lstStyle/>
          <a:p>
            <a:r>
              <a:rPr kumimoji="1" lang="ja-JP" altLang="en-US" sz="1050" dirty="0">
                <a:latin typeface="HG丸ｺﾞｼｯｸM-PRO" panose="020F0600000000000000" pitchFamily="50" charset="-128"/>
                <a:ea typeface="HG丸ｺﾞｼｯｸM-PRO" panose="020F0600000000000000" pitchFamily="50" charset="-128"/>
              </a:rPr>
              <a:t>子どもの学校の通級指導教室に通い、指導を受けます。</a:t>
            </a:r>
          </a:p>
        </p:txBody>
      </p:sp>
      <p:sp>
        <p:nvSpPr>
          <p:cNvPr id="68" name="テキスト ボックス 67">
            <a:extLst>
              <a:ext uri="{FF2B5EF4-FFF2-40B4-BE49-F238E27FC236}">
                <a16:creationId xmlns:a16="http://schemas.microsoft.com/office/drawing/2014/main" id="{BF32DC1A-CDD3-9E98-E26D-F3386BCD68F5}"/>
              </a:ext>
            </a:extLst>
          </p:cNvPr>
          <p:cNvSpPr txBox="1"/>
          <p:nvPr/>
        </p:nvSpPr>
        <p:spPr>
          <a:xfrm>
            <a:off x="2770219" y="9357152"/>
            <a:ext cx="1906006" cy="415498"/>
          </a:xfrm>
          <a:prstGeom prst="rect">
            <a:avLst/>
          </a:prstGeom>
          <a:noFill/>
        </p:spPr>
        <p:txBody>
          <a:bodyPr wrap="square" rtlCol="0">
            <a:spAutoFit/>
          </a:bodyPr>
          <a:lstStyle/>
          <a:p>
            <a:r>
              <a:rPr kumimoji="1" lang="ja-JP" altLang="en-US" sz="1050" dirty="0">
                <a:latin typeface="HG丸ｺﾞｼｯｸM-PRO" panose="020F0600000000000000" pitchFamily="50" charset="-128"/>
                <a:ea typeface="HG丸ｺﾞｼｯｸM-PRO" panose="020F0600000000000000" pitchFamily="50" charset="-128"/>
              </a:rPr>
              <a:t>近隣の学校の通級指導教室に通い、指導を受けます。</a:t>
            </a:r>
          </a:p>
        </p:txBody>
      </p:sp>
      <p:sp>
        <p:nvSpPr>
          <p:cNvPr id="69" name="テキスト ボックス 68">
            <a:extLst>
              <a:ext uri="{FF2B5EF4-FFF2-40B4-BE49-F238E27FC236}">
                <a16:creationId xmlns:a16="http://schemas.microsoft.com/office/drawing/2014/main" id="{BF32DC1A-CDD3-9E98-E26D-F3386BCD68F5}"/>
              </a:ext>
            </a:extLst>
          </p:cNvPr>
          <p:cNvSpPr txBox="1"/>
          <p:nvPr/>
        </p:nvSpPr>
        <p:spPr>
          <a:xfrm>
            <a:off x="4676225" y="9362648"/>
            <a:ext cx="2026796" cy="415498"/>
          </a:xfrm>
          <a:prstGeom prst="rect">
            <a:avLst/>
          </a:prstGeom>
          <a:noFill/>
        </p:spPr>
        <p:txBody>
          <a:bodyPr wrap="square" rtlCol="0">
            <a:spAutoFit/>
          </a:bodyPr>
          <a:lstStyle/>
          <a:p>
            <a:r>
              <a:rPr kumimoji="1" lang="ja-JP" altLang="en-US" sz="1050" dirty="0">
                <a:latin typeface="HG丸ｺﾞｼｯｸM-PRO" panose="020F0600000000000000" pitchFamily="50" charset="-128"/>
                <a:ea typeface="HG丸ｺﾞｼｯｸM-PRO" panose="020F0600000000000000" pitchFamily="50" charset="-128"/>
              </a:rPr>
              <a:t>子どもの学校に巡回</a:t>
            </a:r>
            <a:r>
              <a:rPr kumimoji="1" lang="ja-JP" altLang="en-US" sz="1050" dirty="0" smtClean="0">
                <a:latin typeface="HG丸ｺﾞｼｯｸM-PRO" panose="020F0600000000000000" pitchFamily="50" charset="-128"/>
                <a:ea typeface="HG丸ｺﾞｼｯｸM-PRO" panose="020F0600000000000000" pitchFamily="50" charset="-128"/>
              </a:rPr>
              <a:t>する先生</a:t>
            </a:r>
            <a:r>
              <a:rPr kumimoji="1" lang="ja-JP" altLang="en-US" sz="1050" dirty="0">
                <a:latin typeface="HG丸ｺﾞｼｯｸM-PRO" panose="020F0600000000000000" pitchFamily="50" charset="-128"/>
                <a:ea typeface="HG丸ｺﾞｼｯｸM-PRO" panose="020F0600000000000000" pitchFamily="50" charset="-128"/>
              </a:rPr>
              <a:t>から指導を受けます。</a:t>
            </a:r>
          </a:p>
        </p:txBody>
      </p:sp>
      <p:sp>
        <p:nvSpPr>
          <p:cNvPr id="70" name="テキスト ボックス 69">
            <a:extLst>
              <a:ext uri="{FF2B5EF4-FFF2-40B4-BE49-F238E27FC236}">
                <a16:creationId xmlns:a16="http://schemas.microsoft.com/office/drawing/2014/main" id="{BF32DC1A-CDD3-9E98-E26D-F3386BCD68F5}"/>
              </a:ext>
            </a:extLst>
          </p:cNvPr>
          <p:cNvSpPr txBox="1"/>
          <p:nvPr/>
        </p:nvSpPr>
        <p:spPr>
          <a:xfrm>
            <a:off x="5533617" y="8234459"/>
            <a:ext cx="999875" cy="261610"/>
          </a:xfrm>
          <a:prstGeom prst="rect">
            <a:avLst/>
          </a:prstGeom>
          <a:noFill/>
        </p:spPr>
        <p:txBody>
          <a:bodyPr wrap="square" rtlCol="0">
            <a:spAutoFit/>
          </a:bodyPr>
          <a:lstStyle/>
          <a:p>
            <a:pPr algn="ctr"/>
            <a:r>
              <a:rPr kumimoji="1" lang="ja-JP" altLang="en-US" sz="1050" dirty="0">
                <a:latin typeface="HG丸ｺﾞｼｯｸM-PRO" panose="020F0600000000000000" pitchFamily="50" charset="-128"/>
                <a:ea typeface="HG丸ｺﾞｼｯｸM-PRO" panose="020F0600000000000000" pitchFamily="50" charset="-128"/>
              </a:rPr>
              <a:t>通常の学級</a:t>
            </a:r>
          </a:p>
        </p:txBody>
      </p:sp>
      <p:sp>
        <p:nvSpPr>
          <p:cNvPr id="71" name="テキスト ボックス 70">
            <a:extLst>
              <a:ext uri="{FF2B5EF4-FFF2-40B4-BE49-F238E27FC236}">
                <a16:creationId xmlns:a16="http://schemas.microsoft.com/office/drawing/2014/main" id="{BF32DC1A-CDD3-9E98-E26D-F3386BCD68F5}"/>
              </a:ext>
            </a:extLst>
          </p:cNvPr>
          <p:cNvSpPr txBox="1"/>
          <p:nvPr/>
        </p:nvSpPr>
        <p:spPr>
          <a:xfrm>
            <a:off x="4630136" y="8225639"/>
            <a:ext cx="1006534" cy="261610"/>
          </a:xfrm>
          <a:prstGeom prst="rect">
            <a:avLst/>
          </a:prstGeom>
          <a:noFill/>
        </p:spPr>
        <p:txBody>
          <a:bodyPr wrap="square" rtlCol="0">
            <a:spAutoFit/>
          </a:bodyPr>
          <a:lstStyle/>
          <a:p>
            <a:r>
              <a:rPr kumimoji="1" lang="ja-JP" altLang="en-US" sz="1050" dirty="0">
                <a:latin typeface="HG丸ｺﾞｼｯｸM-PRO" panose="020F0600000000000000" pitchFamily="50" charset="-128"/>
                <a:ea typeface="HG丸ｺﾞｼｯｸM-PRO" panose="020F0600000000000000" pitchFamily="50" charset="-128"/>
              </a:rPr>
              <a:t>通級指導教室</a:t>
            </a:r>
          </a:p>
        </p:txBody>
      </p:sp>
      <p:pic>
        <p:nvPicPr>
          <p:cNvPr id="14" name="Picture 4" descr="英語の音読のイラスト | かわいいフリー素材集 いらすとや">
            <a:extLst>
              <a:ext uri="{FF2B5EF4-FFF2-40B4-BE49-F238E27FC236}">
                <a16:creationId xmlns:a16="http://schemas.microsoft.com/office/drawing/2014/main" id="{A7E64402-BBBC-EA37-A8AE-3CDC1699F612}"/>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2100775" y="8669022"/>
            <a:ext cx="648954" cy="665629"/>
          </a:xfrm>
          <a:prstGeom prst="rect">
            <a:avLst/>
          </a:prstGeom>
          <a:noFill/>
          <a:extLst>
            <a:ext uri="{909E8E84-426E-40DD-AFC4-6F175D3DCCD1}">
              <a14:hiddenFill xmlns:a14="http://schemas.microsoft.com/office/drawing/2010/main">
                <a:solidFill>
                  <a:srgbClr val="FFFFFF"/>
                </a:solidFill>
              </a14:hiddenFill>
            </a:ext>
          </a:extLst>
        </p:spPr>
      </p:pic>
      <p:sp>
        <p:nvSpPr>
          <p:cNvPr id="16" name="矢印: 右 15">
            <a:extLst>
              <a:ext uri="{FF2B5EF4-FFF2-40B4-BE49-F238E27FC236}">
                <a16:creationId xmlns:a16="http://schemas.microsoft.com/office/drawing/2014/main" id="{065D01F3-7EAC-A227-87CA-14593A1A1041}"/>
              </a:ext>
            </a:extLst>
          </p:cNvPr>
          <p:cNvSpPr/>
          <p:nvPr/>
        </p:nvSpPr>
        <p:spPr>
          <a:xfrm>
            <a:off x="842474" y="8770846"/>
            <a:ext cx="642505" cy="422555"/>
          </a:xfrm>
          <a:prstGeom prst="rightArrow">
            <a:avLst/>
          </a:prstGeom>
          <a:gradFill flip="none" rotWithShape="1">
            <a:gsLst>
              <a:gs pos="0">
                <a:schemeClr val="accent2"/>
              </a:gs>
              <a:gs pos="56000">
                <a:schemeClr val="accent2">
                  <a:lumMod val="60000"/>
                  <a:lumOff val="40000"/>
                </a:schemeClr>
              </a:gs>
              <a:gs pos="80000">
                <a:schemeClr val="accent2">
                  <a:lumMod val="20000"/>
                  <a:lumOff val="80000"/>
                </a:schemeClr>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4CC32DAA-0C17-EB65-089E-A30A0DE5CCE9}"/>
              </a:ext>
            </a:extLst>
          </p:cNvPr>
          <p:cNvSpPr txBox="1"/>
          <p:nvPr/>
        </p:nvSpPr>
        <p:spPr>
          <a:xfrm>
            <a:off x="754860" y="8851314"/>
            <a:ext cx="783820" cy="253916"/>
          </a:xfrm>
          <a:prstGeom prst="rect">
            <a:avLst/>
          </a:prstGeom>
          <a:noFill/>
        </p:spPr>
        <p:txBody>
          <a:bodyPr wrap="square" rtlCol="0">
            <a:spAutoFit/>
          </a:bodyPr>
          <a:lstStyle/>
          <a:p>
            <a:pPr algn="ctr"/>
            <a:r>
              <a:rPr kumimoji="1" lang="ja-JP" altLang="en-US" sz="1050" b="1" dirty="0">
                <a:latin typeface="HG丸ｺﾞｼｯｸM-PRO" panose="020F0600000000000000" pitchFamily="50" charset="-128"/>
                <a:ea typeface="HG丸ｺﾞｼｯｸM-PRO" panose="020F0600000000000000" pitchFamily="50" charset="-128"/>
              </a:rPr>
              <a:t>自校通級</a:t>
            </a:r>
          </a:p>
        </p:txBody>
      </p:sp>
      <p:sp>
        <p:nvSpPr>
          <p:cNvPr id="26" name="矢印: 右 25">
            <a:extLst>
              <a:ext uri="{FF2B5EF4-FFF2-40B4-BE49-F238E27FC236}">
                <a16:creationId xmlns:a16="http://schemas.microsoft.com/office/drawing/2014/main" id="{63855410-02E8-8FB4-4393-0AA8F737FB7E}"/>
              </a:ext>
            </a:extLst>
          </p:cNvPr>
          <p:cNvSpPr/>
          <p:nvPr/>
        </p:nvSpPr>
        <p:spPr>
          <a:xfrm flipH="1">
            <a:off x="2717160" y="8861454"/>
            <a:ext cx="708029" cy="422555"/>
          </a:xfrm>
          <a:prstGeom prst="rightArrow">
            <a:avLst/>
          </a:prstGeom>
          <a:gradFill flip="none" rotWithShape="1">
            <a:gsLst>
              <a:gs pos="0">
                <a:schemeClr val="accent2"/>
              </a:gs>
              <a:gs pos="56000">
                <a:schemeClr val="accent2">
                  <a:lumMod val="60000"/>
                  <a:lumOff val="40000"/>
                </a:schemeClr>
              </a:gs>
              <a:gs pos="80000">
                <a:schemeClr val="accent2">
                  <a:lumMod val="20000"/>
                  <a:lumOff val="80000"/>
                </a:schemeClr>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テキスト ボックス 34">
            <a:extLst>
              <a:ext uri="{FF2B5EF4-FFF2-40B4-BE49-F238E27FC236}">
                <a16:creationId xmlns:a16="http://schemas.microsoft.com/office/drawing/2014/main" id="{A802280A-6EC7-163C-5174-933C37AF851D}"/>
              </a:ext>
            </a:extLst>
          </p:cNvPr>
          <p:cNvSpPr txBox="1"/>
          <p:nvPr/>
        </p:nvSpPr>
        <p:spPr>
          <a:xfrm>
            <a:off x="2682351" y="8937055"/>
            <a:ext cx="783820" cy="253916"/>
          </a:xfrm>
          <a:prstGeom prst="rect">
            <a:avLst/>
          </a:prstGeom>
          <a:noFill/>
        </p:spPr>
        <p:txBody>
          <a:bodyPr wrap="square" rtlCol="0">
            <a:spAutoFit/>
          </a:bodyPr>
          <a:lstStyle/>
          <a:p>
            <a:pPr algn="ctr"/>
            <a:r>
              <a:rPr kumimoji="1" lang="ja-JP" altLang="en-US" sz="1050" b="1" dirty="0">
                <a:latin typeface="HG丸ｺﾞｼｯｸM-PRO" panose="020F0600000000000000" pitchFamily="50" charset="-128"/>
                <a:ea typeface="HG丸ｺﾞｼｯｸM-PRO" panose="020F0600000000000000" pitchFamily="50" charset="-128"/>
              </a:rPr>
              <a:t>他校通級</a:t>
            </a:r>
          </a:p>
        </p:txBody>
      </p:sp>
      <p:sp>
        <p:nvSpPr>
          <p:cNvPr id="36" name="矢印: 右 35">
            <a:extLst>
              <a:ext uri="{FF2B5EF4-FFF2-40B4-BE49-F238E27FC236}">
                <a16:creationId xmlns:a16="http://schemas.microsoft.com/office/drawing/2014/main" id="{4CBFA029-FEC9-5147-4D11-7BA5F80CE337}"/>
              </a:ext>
            </a:extLst>
          </p:cNvPr>
          <p:cNvSpPr/>
          <p:nvPr/>
        </p:nvSpPr>
        <p:spPr>
          <a:xfrm>
            <a:off x="2240204" y="8390693"/>
            <a:ext cx="2454333" cy="422555"/>
          </a:xfrm>
          <a:prstGeom prst="rightArrow">
            <a:avLst/>
          </a:prstGeom>
          <a:gradFill flip="none" rotWithShape="1">
            <a:gsLst>
              <a:gs pos="0">
                <a:schemeClr val="accent2"/>
              </a:gs>
              <a:gs pos="56000">
                <a:schemeClr val="accent2">
                  <a:lumMod val="60000"/>
                  <a:lumOff val="40000"/>
                </a:schemeClr>
              </a:gs>
              <a:gs pos="88000">
                <a:schemeClr val="accent2">
                  <a:lumMod val="40000"/>
                  <a:lumOff val="60000"/>
                </a:schemeClr>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a:extLst>
              <a:ext uri="{FF2B5EF4-FFF2-40B4-BE49-F238E27FC236}">
                <a16:creationId xmlns:a16="http://schemas.microsoft.com/office/drawing/2014/main" id="{5239A893-D333-6A26-1E7B-CB4D839C7807}"/>
              </a:ext>
            </a:extLst>
          </p:cNvPr>
          <p:cNvSpPr txBox="1"/>
          <p:nvPr/>
        </p:nvSpPr>
        <p:spPr>
          <a:xfrm>
            <a:off x="3726955" y="8477261"/>
            <a:ext cx="783820" cy="253916"/>
          </a:xfrm>
          <a:prstGeom prst="rect">
            <a:avLst/>
          </a:prstGeom>
          <a:noFill/>
        </p:spPr>
        <p:txBody>
          <a:bodyPr wrap="square" rtlCol="0">
            <a:spAutoFit/>
          </a:bodyPr>
          <a:lstStyle/>
          <a:p>
            <a:pPr algn="ctr"/>
            <a:r>
              <a:rPr kumimoji="1" lang="ja-JP" altLang="en-US" sz="1050" b="1" dirty="0">
                <a:latin typeface="HG丸ｺﾞｼｯｸM-PRO" panose="020F0600000000000000" pitchFamily="50" charset="-128"/>
                <a:ea typeface="HG丸ｺﾞｼｯｸM-PRO" panose="020F0600000000000000" pitchFamily="50" charset="-128"/>
              </a:rPr>
              <a:t>巡回指導</a:t>
            </a:r>
          </a:p>
        </p:txBody>
      </p:sp>
      <p:sp>
        <p:nvSpPr>
          <p:cNvPr id="50" name="矢印: 右 49">
            <a:extLst>
              <a:ext uri="{FF2B5EF4-FFF2-40B4-BE49-F238E27FC236}">
                <a16:creationId xmlns:a16="http://schemas.microsoft.com/office/drawing/2014/main" id="{CD912C9F-6165-85CC-D773-5DC3186EF467}"/>
              </a:ext>
            </a:extLst>
          </p:cNvPr>
          <p:cNvSpPr/>
          <p:nvPr/>
        </p:nvSpPr>
        <p:spPr>
          <a:xfrm flipH="1">
            <a:off x="5398811" y="8887296"/>
            <a:ext cx="504637" cy="422555"/>
          </a:xfrm>
          <a:prstGeom prst="rightArrow">
            <a:avLst/>
          </a:prstGeom>
          <a:gradFill flip="none" rotWithShape="1">
            <a:gsLst>
              <a:gs pos="0">
                <a:schemeClr val="accent2"/>
              </a:gs>
              <a:gs pos="56000">
                <a:schemeClr val="accent2">
                  <a:lumMod val="60000"/>
                  <a:lumOff val="40000"/>
                </a:schemeClr>
              </a:gs>
              <a:gs pos="80000">
                <a:schemeClr val="accent2">
                  <a:lumMod val="20000"/>
                  <a:lumOff val="80000"/>
                </a:schemeClr>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テキスト ボックス 52">
            <a:extLst>
              <a:ext uri="{FF2B5EF4-FFF2-40B4-BE49-F238E27FC236}">
                <a16:creationId xmlns:a16="http://schemas.microsoft.com/office/drawing/2014/main" id="{A7C35948-EDB4-4ECB-23E9-F3BA4BA96842}"/>
              </a:ext>
            </a:extLst>
          </p:cNvPr>
          <p:cNvSpPr txBox="1"/>
          <p:nvPr/>
        </p:nvSpPr>
        <p:spPr>
          <a:xfrm>
            <a:off x="5423515" y="8960260"/>
            <a:ext cx="506735" cy="253916"/>
          </a:xfrm>
          <a:prstGeom prst="rect">
            <a:avLst/>
          </a:prstGeom>
          <a:noFill/>
        </p:spPr>
        <p:txBody>
          <a:bodyPr wrap="square" rtlCol="0">
            <a:spAutoFit/>
          </a:bodyPr>
          <a:lstStyle/>
          <a:p>
            <a:pPr algn="ctr"/>
            <a:r>
              <a:rPr kumimoji="1" lang="ja-JP" altLang="en-US" sz="1050" b="1" dirty="0">
                <a:latin typeface="HG丸ｺﾞｼｯｸM-PRO" panose="020F0600000000000000" pitchFamily="50" charset="-128"/>
                <a:ea typeface="HG丸ｺﾞｼｯｸM-PRO" panose="020F0600000000000000" pitchFamily="50" charset="-128"/>
              </a:rPr>
              <a:t>通級</a:t>
            </a:r>
          </a:p>
        </p:txBody>
      </p:sp>
      <p:sp>
        <p:nvSpPr>
          <p:cNvPr id="60" name="楕円 59">
            <a:extLst>
              <a:ext uri="{FF2B5EF4-FFF2-40B4-BE49-F238E27FC236}">
                <a16:creationId xmlns:a16="http://schemas.microsoft.com/office/drawing/2014/main" id="{D218903A-F00C-6E88-5F75-CF795692A685}"/>
              </a:ext>
            </a:extLst>
          </p:cNvPr>
          <p:cNvSpPr/>
          <p:nvPr/>
        </p:nvSpPr>
        <p:spPr>
          <a:xfrm>
            <a:off x="975494" y="2237690"/>
            <a:ext cx="1800000" cy="1152000"/>
          </a:xfrm>
          <a:prstGeom prst="ellipse">
            <a:avLst/>
          </a:prstGeom>
          <a:solidFill>
            <a:srgbClr val="FFCC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2" name="Picture 4" descr="授業でタブレットを使う学生のイラスト | かわいいフリー素材集 ...">
            <a:extLst>
              <a:ext uri="{FF2B5EF4-FFF2-40B4-BE49-F238E27FC236}">
                <a16:creationId xmlns:a16="http://schemas.microsoft.com/office/drawing/2014/main" id="{29FBB869-B68A-4094-4C68-C1A8BEA72DC1}"/>
              </a:ext>
            </a:extLst>
          </p:cNvPr>
          <p:cNvPicPr>
            <a:picLocks noChangeAspect="1" noChangeArrowheads="1"/>
          </p:cNvPicPr>
          <p:nvPr/>
        </p:nvPicPr>
        <p:blipFill rotWithShape="1">
          <a:blip r:embed="rId10" cstate="hqprint">
            <a:extLst>
              <a:ext uri="{28A0092B-C50C-407E-A947-70E740481C1C}">
                <a14:useLocalDpi xmlns:a14="http://schemas.microsoft.com/office/drawing/2010/main" val="0"/>
              </a:ext>
            </a:extLst>
          </a:blip>
          <a:srcRect r="50110"/>
          <a:stretch/>
        </p:blipFill>
        <p:spPr bwMode="auto">
          <a:xfrm>
            <a:off x="1362266" y="2099394"/>
            <a:ext cx="784790" cy="1358568"/>
          </a:xfrm>
          <a:prstGeom prst="rect">
            <a:avLst/>
          </a:prstGeom>
          <a:noFill/>
          <a:extLst>
            <a:ext uri="{909E8E84-426E-40DD-AFC4-6F175D3DCCD1}">
              <a14:hiddenFill xmlns:a14="http://schemas.microsoft.com/office/drawing/2010/main">
                <a:solidFill>
                  <a:srgbClr val="FFFFFF"/>
                </a:solidFill>
              </a14:hiddenFill>
            </a:ext>
          </a:extLst>
        </p:spPr>
      </p:pic>
      <p:sp>
        <p:nvSpPr>
          <p:cNvPr id="66" name="楕円 65">
            <a:extLst>
              <a:ext uri="{FF2B5EF4-FFF2-40B4-BE49-F238E27FC236}">
                <a16:creationId xmlns:a16="http://schemas.microsoft.com/office/drawing/2014/main" id="{E8AC958C-A03D-9CC6-C4C2-3407CE2DD787}"/>
              </a:ext>
            </a:extLst>
          </p:cNvPr>
          <p:cNvSpPr/>
          <p:nvPr/>
        </p:nvSpPr>
        <p:spPr>
          <a:xfrm>
            <a:off x="4072369" y="2274938"/>
            <a:ext cx="1800000" cy="1152000"/>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楕円 71">
            <a:extLst>
              <a:ext uri="{FF2B5EF4-FFF2-40B4-BE49-F238E27FC236}">
                <a16:creationId xmlns:a16="http://schemas.microsoft.com/office/drawing/2014/main" id="{46207940-13A2-5D55-0CD3-783E63877DDC}"/>
              </a:ext>
            </a:extLst>
          </p:cNvPr>
          <p:cNvSpPr/>
          <p:nvPr/>
        </p:nvSpPr>
        <p:spPr>
          <a:xfrm>
            <a:off x="2326692" y="2174978"/>
            <a:ext cx="2160000" cy="129600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4" name="Picture 6">
            <a:extLst>
              <a:ext uri="{FF2B5EF4-FFF2-40B4-BE49-F238E27FC236}">
                <a16:creationId xmlns:a16="http://schemas.microsoft.com/office/drawing/2014/main" id="{4CF4F692-8DFF-3C3F-C9FD-032A2BEB9B5D}"/>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3511612" y="2298176"/>
            <a:ext cx="784790" cy="10560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A7796B7F-F669-9D20-6756-229D1E161AC1}"/>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2618250" y="2324107"/>
            <a:ext cx="728140" cy="97982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生徒の検索結果 | かわいいフリー素材集 いらすとや">
            <a:extLst>
              <a:ext uri="{FF2B5EF4-FFF2-40B4-BE49-F238E27FC236}">
                <a16:creationId xmlns:a16="http://schemas.microsoft.com/office/drawing/2014/main" id="{27ED4473-1499-9DE6-8A01-A7B17CE1637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6946" y="2338583"/>
            <a:ext cx="944975" cy="94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206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8026" y="127149"/>
            <a:ext cx="6592024" cy="4328282"/>
          </a:xfrm>
          <a:prstGeom prst="rect">
            <a:avLst/>
          </a:pr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03201" y="159237"/>
            <a:ext cx="6546849" cy="1046440"/>
          </a:xfrm>
          <a:prstGeom prst="rect">
            <a:avLst/>
          </a:prstGeom>
          <a:noFill/>
        </p:spPr>
        <p:txBody>
          <a:bodyPr wrap="square" rtlCol="0">
            <a:spAutoFit/>
          </a:bodyPr>
          <a:lstStyle/>
          <a:p>
            <a:r>
              <a:rPr kumimoji="1" lang="ja-JP" altLang="en-US" sz="1400" dirty="0">
                <a:solidFill>
                  <a:schemeClr val="accent6">
                    <a:lumMod val="60000"/>
                    <a:lumOff val="40000"/>
                  </a:schemeClr>
                </a:solidFill>
                <a:latin typeface="ＤＦ特太ゴシック体" panose="020B0509000000000000" pitchFamily="49" charset="-128"/>
                <a:ea typeface="ＤＦ特太ゴシック体" panose="020B0509000000000000" pitchFamily="49" charset="-128"/>
              </a:rPr>
              <a:t>●　</a:t>
            </a:r>
            <a:r>
              <a:rPr kumimoji="1" lang="ja-JP" altLang="en-US" sz="1400" dirty="0" smtClean="0">
                <a:latin typeface="ＤＦ特太ゴシック体" panose="020B0509000000000000" pitchFamily="49" charset="-128"/>
                <a:ea typeface="ＤＦ特太ゴシック体" panose="020B0509000000000000" pitchFamily="49" charset="-128"/>
              </a:rPr>
              <a:t>どのような</a:t>
            </a:r>
            <a:r>
              <a:rPr kumimoji="1" lang="ja-JP" altLang="en-US" sz="1400" dirty="0">
                <a:latin typeface="ＤＦ特太ゴシック体" panose="020B0509000000000000" pitchFamily="49" charset="-128"/>
                <a:ea typeface="ＤＦ特太ゴシック体" panose="020B0509000000000000" pitchFamily="49" charset="-128"/>
              </a:rPr>
              <a:t>学習</a:t>
            </a:r>
            <a:r>
              <a:rPr kumimoji="1" lang="ja-JP" altLang="en-US" sz="1400" dirty="0" smtClean="0">
                <a:latin typeface="ＤＦ特太ゴシック体" panose="020B0509000000000000" pitchFamily="49" charset="-128"/>
                <a:ea typeface="ＤＦ特太ゴシック体" panose="020B0509000000000000" pitchFamily="49" charset="-128"/>
              </a:rPr>
              <a:t>をしますか？</a:t>
            </a:r>
            <a:endParaRPr kumimoji="1" lang="en-US" altLang="ja-JP" sz="600" dirty="0"/>
          </a:p>
          <a:p>
            <a:endParaRPr kumimoji="1" lang="en-US" altLang="ja-JP" sz="1200" dirty="0">
              <a:latin typeface="UD デジタル 教科書体 NP-R" panose="02020400000000000000" pitchFamily="18" charset="-128"/>
              <a:ea typeface="UD デジタル 教科書体 NP-R" panose="02020400000000000000" pitchFamily="18" charset="-128"/>
            </a:endParaRPr>
          </a:p>
          <a:p>
            <a:r>
              <a:rPr kumimoji="1" lang="ja-JP" altLang="en-US" sz="1200" dirty="0">
                <a:latin typeface="UD デジタル 教科書体 NP-R" panose="02020400000000000000" pitchFamily="18" charset="-128"/>
                <a:ea typeface="UD デジタル 教科書体 NP-R" panose="02020400000000000000" pitchFamily="18" charset="-128"/>
              </a:rPr>
              <a:t>　障がいの状態に応じた「自立活動」を行います。「自立活動」とは、障がいによる学習上又は生活上の困難を改善・克服するための指導です。</a:t>
            </a:r>
            <a:endParaRPr kumimoji="1" lang="en-US" altLang="ja-JP" sz="1200" dirty="0">
              <a:latin typeface="UD デジタル 教科書体 NP-R" panose="02020400000000000000" pitchFamily="18" charset="-128"/>
              <a:ea typeface="UD デジタル 教科書体 NP-R" panose="02020400000000000000" pitchFamily="18" charset="-128"/>
            </a:endParaRPr>
          </a:p>
          <a:p>
            <a:r>
              <a:rPr kumimoji="1" lang="ja-JP" altLang="en-US" sz="1200" dirty="0">
                <a:latin typeface="UD デジタル 教科書体 NP-R" panose="02020400000000000000" pitchFamily="18" charset="-128"/>
                <a:ea typeface="UD デジタル 教科書体 NP-R" panose="02020400000000000000" pitchFamily="18" charset="-128"/>
              </a:rPr>
              <a:t>　例えば・・・</a:t>
            </a:r>
          </a:p>
        </p:txBody>
      </p:sp>
      <p:sp>
        <p:nvSpPr>
          <p:cNvPr id="6" name="楕円 5"/>
          <p:cNvSpPr/>
          <p:nvPr/>
        </p:nvSpPr>
        <p:spPr>
          <a:xfrm>
            <a:off x="556260" y="1188650"/>
            <a:ext cx="5745479" cy="307858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2">
            <a:extLst>
              <a:ext uri="{FF2B5EF4-FFF2-40B4-BE49-F238E27FC236}">
                <a16:creationId xmlns:a16="http://schemas.microsoft.com/office/drawing/2014/main" id="{C105C35B-61FB-8E6C-1982-447AD0E872BD}"/>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49592"/>
          <a:stretch/>
        </p:blipFill>
        <p:spPr bwMode="auto">
          <a:xfrm>
            <a:off x="4121130" y="1502390"/>
            <a:ext cx="486287" cy="8332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語学の勉強をする人のイラスト（女性・ライティング）">
            <a:extLst>
              <a:ext uri="{FF2B5EF4-FFF2-40B4-BE49-F238E27FC236}">
                <a16:creationId xmlns:a16="http://schemas.microsoft.com/office/drawing/2014/main" id="{CB0C85D4-A197-7F8D-4395-82142A81FE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1942" y="1549767"/>
            <a:ext cx="766312" cy="7612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a:extLst>
              <a:ext uri="{FF2B5EF4-FFF2-40B4-BE49-F238E27FC236}">
                <a16:creationId xmlns:a16="http://schemas.microsoft.com/office/drawing/2014/main" id="{F9CD871A-61B2-69FA-5F37-1E1A7D9A9F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6232" y="1802498"/>
            <a:ext cx="737127" cy="779591"/>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A997B257-3CF5-8E65-8B08-E1CC5CED134D}"/>
              </a:ext>
            </a:extLst>
          </p:cNvPr>
          <p:cNvPicPr>
            <a:picLocks noChangeAspect="1"/>
          </p:cNvPicPr>
          <p:nvPr/>
        </p:nvPicPr>
        <p:blipFill>
          <a:blip r:embed="rId5"/>
          <a:stretch>
            <a:fillRect/>
          </a:stretch>
        </p:blipFill>
        <p:spPr>
          <a:xfrm>
            <a:off x="626046" y="1734317"/>
            <a:ext cx="729402" cy="846806"/>
          </a:xfrm>
          <a:prstGeom prst="rect">
            <a:avLst/>
          </a:prstGeom>
        </p:spPr>
      </p:pic>
      <p:sp>
        <p:nvSpPr>
          <p:cNvPr id="12" name="角丸四角形吹き出し 11"/>
          <p:cNvSpPr/>
          <p:nvPr/>
        </p:nvSpPr>
        <p:spPr>
          <a:xfrm>
            <a:off x="640242" y="1188651"/>
            <a:ext cx="1417636" cy="492787"/>
          </a:xfrm>
          <a:prstGeom prst="wedgeRoundRectCallout">
            <a:avLst>
              <a:gd name="adj1" fmla="val 12493"/>
              <a:gd name="adj2" fmla="val 78994"/>
              <a:gd name="adj3" fmla="val 16667"/>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56435" y="1227295"/>
            <a:ext cx="1421703" cy="415498"/>
          </a:xfrm>
          <a:prstGeom prst="rect">
            <a:avLst/>
          </a:prstGeom>
          <a:noFill/>
        </p:spPr>
        <p:txBody>
          <a:bodyPr wrap="square" rtlCol="0">
            <a:spAutoFit/>
          </a:bodyPr>
          <a:lstStyle/>
          <a:p>
            <a:r>
              <a:rPr kumimoji="1" lang="ja-JP" altLang="en-US" sz="1050" dirty="0">
                <a:latin typeface="HG創英角ﾎﾟｯﾌﾟ体" panose="040B0A09000000000000" pitchFamily="49" charset="-128"/>
                <a:ea typeface="HG創英角ﾎﾟｯﾌﾟ体" panose="040B0A09000000000000" pitchFamily="49" charset="-128"/>
              </a:rPr>
              <a:t>気持ちの整理の仕方を身に付ける</a:t>
            </a:r>
          </a:p>
        </p:txBody>
      </p:sp>
      <p:sp>
        <p:nvSpPr>
          <p:cNvPr id="14" name="テキスト ボックス 13"/>
          <p:cNvSpPr txBox="1"/>
          <p:nvPr/>
        </p:nvSpPr>
        <p:spPr>
          <a:xfrm>
            <a:off x="2889268" y="2522463"/>
            <a:ext cx="1119948" cy="338554"/>
          </a:xfrm>
          <a:prstGeom prst="rect">
            <a:avLst/>
          </a:prstGeom>
          <a:noFill/>
        </p:spPr>
        <p:txBody>
          <a:bodyPr wrap="square" rtlCol="0">
            <a:spAutoFit/>
          </a:bodyPr>
          <a:lstStyle/>
          <a:p>
            <a:pPr algn="ctr"/>
            <a:r>
              <a:rPr kumimoji="1" lang="ja-JP" altLang="en-US" sz="1600" dirty="0">
                <a:latin typeface="ＤＦ特太ゴシック体" panose="020B0509000000000000" pitchFamily="49" charset="-128"/>
                <a:ea typeface="ＤＦ特太ゴシック体" panose="020B0509000000000000" pitchFamily="49" charset="-128"/>
              </a:rPr>
              <a:t>自立活動</a:t>
            </a:r>
          </a:p>
        </p:txBody>
      </p:sp>
      <p:sp>
        <p:nvSpPr>
          <p:cNvPr id="15" name="正方形/長方形 14"/>
          <p:cNvSpPr/>
          <p:nvPr/>
        </p:nvSpPr>
        <p:spPr>
          <a:xfrm>
            <a:off x="3535680" y="4597317"/>
            <a:ext cx="3214370" cy="1308681"/>
          </a:xfrm>
          <a:prstGeom prst="rect">
            <a:avLst/>
          </a:pr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580654" y="4610309"/>
            <a:ext cx="3169396" cy="1261884"/>
          </a:xfrm>
          <a:prstGeom prst="rect">
            <a:avLst/>
          </a:prstGeom>
          <a:noFill/>
        </p:spPr>
        <p:txBody>
          <a:bodyPr wrap="square" rtlCol="0">
            <a:spAutoFit/>
          </a:bodyPr>
          <a:lstStyle/>
          <a:p>
            <a:r>
              <a:rPr kumimoji="1" lang="ja-JP" altLang="en-US" sz="1400" dirty="0">
                <a:solidFill>
                  <a:schemeClr val="accent6">
                    <a:lumMod val="60000"/>
                    <a:lumOff val="40000"/>
                  </a:schemeClr>
                </a:solidFill>
                <a:latin typeface="ＤＦ特太ゴシック体" panose="020B0509000000000000" pitchFamily="49" charset="-128"/>
                <a:ea typeface="ＤＦ特太ゴシック体" panose="020B0509000000000000" pitchFamily="49" charset="-128"/>
              </a:rPr>
              <a:t>●　</a:t>
            </a:r>
            <a:r>
              <a:rPr kumimoji="1" lang="ja-JP" altLang="en-US" sz="1400" dirty="0">
                <a:latin typeface="ＤＦ特太ゴシック体" panose="020B0509000000000000" pitchFamily="49" charset="-128"/>
                <a:ea typeface="ＤＦ特太ゴシック体" panose="020B0509000000000000" pitchFamily="49" charset="-128"/>
              </a:rPr>
              <a:t>指導を受けるために</a:t>
            </a:r>
            <a:r>
              <a:rPr kumimoji="1" lang="ja-JP" altLang="en-US" sz="1400" dirty="0" smtClean="0">
                <a:latin typeface="ＤＦ特太ゴシック体" panose="020B0509000000000000" pitchFamily="49" charset="-128"/>
                <a:ea typeface="ＤＦ特太ゴシック体" panose="020B0509000000000000" pitchFamily="49" charset="-128"/>
              </a:rPr>
              <a:t>はどうした</a:t>
            </a:r>
            <a:endParaRPr kumimoji="1" lang="en-US" altLang="ja-JP" sz="1400" dirty="0" smtClean="0">
              <a:latin typeface="ＤＦ特太ゴシック体" panose="020B0509000000000000" pitchFamily="49" charset="-128"/>
              <a:ea typeface="ＤＦ特太ゴシック体" panose="020B0509000000000000" pitchFamily="49" charset="-128"/>
            </a:endParaRPr>
          </a:p>
          <a:p>
            <a:r>
              <a:rPr kumimoji="1" lang="ja-JP" altLang="en-US" sz="1400" dirty="0" smtClean="0">
                <a:latin typeface="ＤＦ特太ゴシック体" panose="020B0509000000000000" pitchFamily="49" charset="-128"/>
                <a:ea typeface="ＤＦ特太ゴシック体" panose="020B0509000000000000" pitchFamily="49" charset="-128"/>
              </a:rPr>
              <a:t>　らよいですか？</a:t>
            </a:r>
            <a:endParaRPr kumimoji="1" lang="en-US" altLang="ja-JP" sz="600" dirty="0"/>
          </a:p>
          <a:p>
            <a:endParaRPr kumimoji="1" lang="en-US" altLang="ja-JP" sz="1200" dirty="0">
              <a:latin typeface="UD デジタル 教科書体 NP-R" panose="02020400000000000000" pitchFamily="18" charset="-128"/>
              <a:ea typeface="UD デジタル 教科書体 NP-R" panose="02020400000000000000" pitchFamily="18" charset="-128"/>
            </a:endParaRPr>
          </a:p>
          <a:p>
            <a:r>
              <a:rPr kumimoji="1" lang="ja-JP" altLang="en-US" sz="1200" dirty="0">
                <a:latin typeface="UD デジタル 教科書体 NP-R" panose="02020400000000000000" pitchFamily="18" charset="-128"/>
                <a:ea typeface="UD デジタル 教科書体 NP-R" panose="02020400000000000000" pitchFamily="18" charset="-128"/>
              </a:rPr>
              <a:t>　まずは、子どもが通う学校の担任の先生や特別支援教育コーディネーターの先生に相談してください。</a:t>
            </a:r>
          </a:p>
        </p:txBody>
      </p:sp>
      <p:cxnSp>
        <p:nvCxnSpPr>
          <p:cNvPr id="17" name="直線コネクタ 16"/>
          <p:cNvCxnSpPr/>
          <p:nvPr/>
        </p:nvCxnSpPr>
        <p:spPr>
          <a:xfrm flipV="1">
            <a:off x="3699954" y="5170668"/>
            <a:ext cx="2880000" cy="0"/>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8" name="正方形/長方形 17"/>
          <p:cNvSpPr/>
          <p:nvPr/>
        </p:nvSpPr>
        <p:spPr>
          <a:xfrm>
            <a:off x="140372" y="6059347"/>
            <a:ext cx="6609678" cy="3719503"/>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楕円 1">
            <a:extLst>
              <a:ext uri="{FF2B5EF4-FFF2-40B4-BE49-F238E27FC236}">
                <a16:creationId xmlns:a16="http://schemas.microsoft.com/office/drawing/2014/main" id="{58992CAC-3E78-80E6-F77E-DD2C7AE27D12}"/>
              </a:ext>
            </a:extLst>
          </p:cNvPr>
          <p:cNvSpPr/>
          <p:nvPr/>
        </p:nvSpPr>
        <p:spPr>
          <a:xfrm>
            <a:off x="1036320" y="7144939"/>
            <a:ext cx="4841166" cy="1123359"/>
          </a:xfrm>
          <a:prstGeom prst="ellipse">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中学・高校の授業のイラスト | かわいいフリー素材集 いらすとや">
            <a:extLst>
              <a:ext uri="{FF2B5EF4-FFF2-40B4-BE49-F238E27FC236}">
                <a16:creationId xmlns:a16="http://schemas.microsoft.com/office/drawing/2014/main" id="{257DEACD-9329-EBBF-CBC0-3F42C4D485DA}"/>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01351" y="7321029"/>
            <a:ext cx="1125298" cy="1050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教師と生徒のイラスト | かわいいフリー素材集 いらすとや">
            <a:extLst>
              <a:ext uri="{FF2B5EF4-FFF2-40B4-BE49-F238E27FC236}">
                <a16:creationId xmlns:a16="http://schemas.microsoft.com/office/drawing/2014/main" id="{FBF59E5C-060C-E139-00F6-2AE7F3E05012}"/>
              </a:ext>
            </a:extLst>
          </p:cNvPr>
          <p:cNvPicPr>
            <a:picLocks noChangeAspect="1" noChangeArrowheads="1"/>
          </p:cNvPicPr>
          <p:nvPr/>
        </p:nvPicPr>
        <p:blipFill rotWithShape="1">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l="50412" t="16528"/>
          <a:stretch/>
        </p:blipFill>
        <p:spPr bwMode="auto">
          <a:xfrm>
            <a:off x="2614588" y="6787076"/>
            <a:ext cx="888821" cy="7854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困った時に「助けて！」が言えるかな？ | 発達障害を持つ未就学 ...">
            <a:extLst>
              <a:ext uri="{FF2B5EF4-FFF2-40B4-BE49-F238E27FC236}">
                <a16:creationId xmlns:a16="http://schemas.microsoft.com/office/drawing/2014/main" id="{34F49C90-01A2-EFED-656D-D229423865EC}"/>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4659767" y="7382628"/>
            <a:ext cx="960374" cy="87878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相談しやすい人と相談すべき人、どちらに相談する？ | データ ...">
            <a:extLst>
              <a:ext uri="{FF2B5EF4-FFF2-40B4-BE49-F238E27FC236}">
                <a16:creationId xmlns:a16="http://schemas.microsoft.com/office/drawing/2014/main" id="{44575F0A-14B4-310B-E093-9FD7AA057061}"/>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5448517" y="2280654"/>
            <a:ext cx="917570" cy="858735"/>
          </a:xfrm>
          <a:prstGeom prst="rect">
            <a:avLst/>
          </a:prstGeom>
          <a:noFill/>
          <a:extLst>
            <a:ext uri="{909E8E84-426E-40DD-AFC4-6F175D3DCCD1}">
              <a14:hiddenFill xmlns:a14="http://schemas.microsoft.com/office/drawing/2010/main">
                <a:solidFill>
                  <a:srgbClr val="FFFFFF"/>
                </a:solidFill>
              </a14:hiddenFill>
            </a:ext>
          </a:extLst>
        </p:spPr>
      </p:pic>
      <p:sp>
        <p:nvSpPr>
          <p:cNvPr id="21" name="角丸四角形吹き出し 11">
            <a:extLst>
              <a:ext uri="{FF2B5EF4-FFF2-40B4-BE49-F238E27FC236}">
                <a16:creationId xmlns:a16="http://schemas.microsoft.com/office/drawing/2014/main" id="{11E9F0CE-22D6-2D4E-3C46-582C3AC6874C}"/>
              </a:ext>
            </a:extLst>
          </p:cNvPr>
          <p:cNvSpPr/>
          <p:nvPr/>
        </p:nvSpPr>
        <p:spPr>
          <a:xfrm>
            <a:off x="5074092" y="1536290"/>
            <a:ext cx="1488290" cy="661980"/>
          </a:xfrm>
          <a:prstGeom prst="wedgeRoundRectCallout">
            <a:avLst>
              <a:gd name="adj1" fmla="val 7705"/>
              <a:gd name="adj2" fmla="val 72157"/>
              <a:gd name="adj3" fmla="val 16667"/>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a:extLst>
              <a:ext uri="{FF2B5EF4-FFF2-40B4-BE49-F238E27FC236}">
                <a16:creationId xmlns:a16="http://schemas.microsoft.com/office/drawing/2014/main" id="{CA0D2775-C468-CFAE-DB6F-84331E083DC4}"/>
              </a:ext>
            </a:extLst>
          </p:cNvPr>
          <p:cNvSpPr txBox="1"/>
          <p:nvPr/>
        </p:nvSpPr>
        <p:spPr>
          <a:xfrm>
            <a:off x="5112675" y="1593013"/>
            <a:ext cx="1488290" cy="577081"/>
          </a:xfrm>
          <a:prstGeom prst="rect">
            <a:avLst/>
          </a:prstGeom>
          <a:noFill/>
        </p:spPr>
        <p:txBody>
          <a:bodyPr wrap="square" rtlCol="0">
            <a:spAutoFit/>
          </a:bodyPr>
          <a:lstStyle/>
          <a:p>
            <a:r>
              <a:rPr kumimoji="1" lang="ja-JP" altLang="en-US" sz="1050" dirty="0">
                <a:latin typeface="HG創英角ﾎﾟｯﾌﾟ体" panose="040B0A09000000000000" pitchFamily="49" charset="-128"/>
                <a:ea typeface="HG創英角ﾎﾟｯﾌﾟ体" panose="040B0A09000000000000" pitchFamily="49" charset="-128"/>
              </a:rPr>
              <a:t>得意なこと、苦手なことなど、自分のことを理解する</a:t>
            </a:r>
          </a:p>
        </p:txBody>
      </p:sp>
      <p:sp>
        <p:nvSpPr>
          <p:cNvPr id="23" name="角丸四角形吹き出し 11">
            <a:extLst>
              <a:ext uri="{FF2B5EF4-FFF2-40B4-BE49-F238E27FC236}">
                <a16:creationId xmlns:a16="http://schemas.microsoft.com/office/drawing/2014/main" id="{AA8EAB0D-B8C5-0178-C931-C51A60AC68BB}"/>
              </a:ext>
            </a:extLst>
          </p:cNvPr>
          <p:cNvSpPr/>
          <p:nvPr/>
        </p:nvSpPr>
        <p:spPr>
          <a:xfrm>
            <a:off x="2942244" y="1021823"/>
            <a:ext cx="1417636" cy="492787"/>
          </a:xfrm>
          <a:prstGeom prst="wedgeRoundRectCallout">
            <a:avLst>
              <a:gd name="adj1" fmla="val 19481"/>
              <a:gd name="adj2" fmla="val 88272"/>
              <a:gd name="adj3" fmla="val 16667"/>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500E33BC-95BB-D6ED-BC9A-F859418844AC}"/>
              </a:ext>
            </a:extLst>
          </p:cNvPr>
          <p:cNvSpPr txBox="1"/>
          <p:nvPr/>
        </p:nvSpPr>
        <p:spPr>
          <a:xfrm>
            <a:off x="2958437" y="1060467"/>
            <a:ext cx="1421703" cy="415498"/>
          </a:xfrm>
          <a:prstGeom prst="rect">
            <a:avLst/>
          </a:prstGeom>
          <a:noFill/>
        </p:spPr>
        <p:txBody>
          <a:bodyPr wrap="square" rtlCol="0">
            <a:spAutoFit/>
          </a:bodyPr>
          <a:lstStyle/>
          <a:p>
            <a:r>
              <a:rPr kumimoji="1" lang="ja-JP" altLang="en-US" sz="1050" dirty="0">
                <a:latin typeface="HG創英角ﾎﾟｯﾌﾟ体" panose="040B0A09000000000000" pitchFamily="49" charset="-128"/>
                <a:ea typeface="HG創英角ﾎﾟｯﾌﾟ体" panose="040B0A09000000000000" pitchFamily="49" charset="-128"/>
              </a:rPr>
              <a:t>自分に合った学習方法を身に付ける</a:t>
            </a:r>
            <a:endParaRPr kumimoji="1" lang="en-US" altLang="ja-JP" sz="1050" dirty="0">
              <a:latin typeface="HG創英角ﾎﾟｯﾌﾟ体" panose="040B0A09000000000000" pitchFamily="49" charset="-128"/>
              <a:ea typeface="HG創英角ﾎﾟｯﾌﾟ体" panose="040B0A09000000000000" pitchFamily="49" charset="-128"/>
            </a:endParaRPr>
          </a:p>
        </p:txBody>
      </p:sp>
      <p:pic>
        <p:nvPicPr>
          <p:cNvPr id="1028" name="Picture 4" descr="英語の音読のイラスト | かわいいフリー素材集 いらすとや">
            <a:extLst>
              <a:ext uri="{FF2B5EF4-FFF2-40B4-BE49-F238E27FC236}">
                <a16:creationId xmlns:a16="http://schemas.microsoft.com/office/drawing/2014/main" id="{8BA53B8F-C633-A096-B1DF-D224C56C8133}"/>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4381127" y="3445309"/>
            <a:ext cx="917570" cy="9411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音読をしている子供のイラスト | かわいいフリー素材集 いらすとや">
            <a:extLst>
              <a:ext uri="{FF2B5EF4-FFF2-40B4-BE49-F238E27FC236}">
                <a16:creationId xmlns:a16="http://schemas.microsoft.com/office/drawing/2014/main" id="{2F0065E5-FA53-9908-D2FA-5B921B50B5D9}"/>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3729621" y="3470287"/>
            <a:ext cx="720018" cy="801133"/>
          </a:xfrm>
          <a:prstGeom prst="rect">
            <a:avLst/>
          </a:prstGeom>
          <a:noFill/>
          <a:extLst>
            <a:ext uri="{909E8E84-426E-40DD-AFC4-6F175D3DCCD1}">
              <a14:hiddenFill xmlns:a14="http://schemas.microsoft.com/office/drawing/2010/main">
                <a:solidFill>
                  <a:srgbClr val="FFFFFF"/>
                </a:solidFill>
              </a14:hiddenFill>
            </a:ext>
          </a:extLst>
        </p:spPr>
      </p:pic>
      <p:sp>
        <p:nvSpPr>
          <p:cNvPr id="25" name="角丸四角形吹き出し 11">
            <a:extLst>
              <a:ext uri="{FF2B5EF4-FFF2-40B4-BE49-F238E27FC236}">
                <a16:creationId xmlns:a16="http://schemas.microsoft.com/office/drawing/2014/main" id="{3678F118-4C4D-A900-FDA1-2E914C6F5801}"/>
              </a:ext>
            </a:extLst>
          </p:cNvPr>
          <p:cNvSpPr/>
          <p:nvPr/>
        </p:nvSpPr>
        <p:spPr>
          <a:xfrm>
            <a:off x="3635094" y="2900491"/>
            <a:ext cx="1417636" cy="492787"/>
          </a:xfrm>
          <a:prstGeom prst="wedgeRoundRectCallout">
            <a:avLst>
              <a:gd name="adj1" fmla="val 19481"/>
              <a:gd name="adj2" fmla="val 88272"/>
              <a:gd name="adj3" fmla="val 16667"/>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1C5D30FF-4585-B291-2A6C-5CC65FAD8488}"/>
              </a:ext>
            </a:extLst>
          </p:cNvPr>
          <p:cNvSpPr txBox="1"/>
          <p:nvPr/>
        </p:nvSpPr>
        <p:spPr>
          <a:xfrm>
            <a:off x="3628451" y="2925108"/>
            <a:ext cx="1421703" cy="415498"/>
          </a:xfrm>
          <a:prstGeom prst="rect">
            <a:avLst/>
          </a:prstGeom>
          <a:noFill/>
        </p:spPr>
        <p:txBody>
          <a:bodyPr wrap="square" rtlCol="0">
            <a:spAutoFit/>
          </a:bodyPr>
          <a:lstStyle/>
          <a:p>
            <a:r>
              <a:rPr kumimoji="1" lang="ja-JP" altLang="en-US" sz="1050" dirty="0">
                <a:latin typeface="HG創英角ﾎﾟｯﾌﾟ体" panose="040B0A09000000000000" pitchFamily="49" charset="-128"/>
                <a:ea typeface="HG創英角ﾎﾟｯﾌﾟ体" panose="040B0A09000000000000" pitchFamily="49" charset="-128"/>
              </a:rPr>
              <a:t>苦手な言葉を話しやすくする練習をする</a:t>
            </a:r>
            <a:endParaRPr kumimoji="1" lang="en-US" altLang="ja-JP" sz="1050" dirty="0">
              <a:latin typeface="HG創英角ﾎﾟｯﾌﾟ体" panose="040B0A09000000000000" pitchFamily="49" charset="-128"/>
              <a:ea typeface="HG創英角ﾎﾟｯﾌﾟ体" panose="040B0A09000000000000" pitchFamily="49" charset="-128"/>
            </a:endParaRPr>
          </a:p>
        </p:txBody>
      </p:sp>
      <p:pic>
        <p:nvPicPr>
          <p:cNvPr id="27" name="Picture 8" descr="様々なSST（ソーシャルスキルトレーニング） – オレンジスクール ...">
            <a:extLst>
              <a:ext uri="{FF2B5EF4-FFF2-40B4-BE49-F238E27FC236}">
                <a16:creationId xmlns:a16="http://schemas.microsoft.com/office/drawing/2014/main" id="{DA981C87-A525-E529-6429-9124715FF13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93191" y="3428448"/>
            <a:ext cx="1133261" cy="993492"/>
          </a:xfrm>
          <a:prstGeom prst="rect">
            <a:avLst/>
          </a:prstGeom>
          <a:noFill/>
          <a:extLst>
            <a:ext uri="{909E8E84-426E-40DD-AFC4-6F175D3DCCD1}">
              <a14:hiddenFill xmlns:a14="http://schemas.microsoft.com/office/drawing/2010/main">
                <a:solidFill>
                  <a:srgbClr val="FFFFFF"/>
                </a:solidFill>
              </a14:hiddenFill>
            </a:ext>
          </a:extLst>
        </p:spPr>
      </p:pic>
      <p:sp>
        <p:nvSpPr>
          <p:cNvPr id="28" name="角丸四角形吹き出し 11">
            <a:extLst>
              <a:ext uri="{FF2B5EF4-FFF2-40B4-BE49-F238E27FC236}">
                <a16:creationId xmlns:a16="http://schemas.microsoft.com/office/drawing/2014/main" id="{E615F04C-7B49-CEB1-784A-B7C913642263}"/>
              </a:ext>
            </a:extLst>
          </p:cNvPr>
          <p:cNvSpPr/>
          <p:nvPr/>
        </p:nvSpPr>
        <p:spPr>
          <a:xfrm>
            <a:off x="830956" y="2885705"/>
            <a:ext cx="1927172" cy="492787"/>
          </a:xfrm>
          <a:prstGeom prst="wedgeRoundRectCallout">
            <a:avLst>
              <a:gd name="adj1" fmla="val 4851"/>
              <a:gd name="adj2" fmla="val 68170"/>
              <a:gd name="adj3" fmla="val 16667"/>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717661A1-F1D6-0B1A-648B-50F0957455FE}"/>
              </a:ext>
            </a:extLst>
          </p:cNvPr>
          <p:cNvSpPr txBox="1"/>
          <p:nvPr/>
        </p:nvSpPr>
        <p:spPr>
          <a:xfrm>
            <a:off x="867151" y="2929773"/>
            <a:ext cx="1960598" cy="415498"/>
          </a:xfrm>
          <a:prstGeom prst="rect">
            <a:avLst/>
          </a:prstGeom>
          <a:noFill/>
        </p:spPr>
        <p:txBody>
          <a:bodyPr wrap="square" rtlCol="0">
            <a:spAutoFit/>
          </a:bodyPr>
          <a:lstStyle/>
          <a:p>
            <a:r>
              <a:rPr kumimoji="1" lang="ja-JP" altLang="en-US" sz="1050" dirty="0">
                <a:latin typeface="HG創英角ﾎﾟｯﾌﾟ体" panose="040B0A09000000000000" pitchFamily="49" charset="-128"/>
                <a:ea typeface="HG創英角ﾎﾟｯﾌﾟ体" panose="040B0A09000000000000" pitchFamily="49" charset="-128"/>
              </a:rPr>
              <a:t>他者との関わり方や、状況に応じた言葉遣いを身に付ける</a:t>
            </a:r>
            <a:endParaRPr kumimoji="1" lang="en-US" altLang="ja-JP" sz="1050" dirty="0">
              <a:latin typeface="HG創英角ﾎﾟｯﾌﾟ体" panose="040B0A09000000000000" pitchFamily="49" charset="-128"/>
              <a:ea typeface="HG創英角ﾎﾟｯﾌﾟ体" panose="040B0A09000000000000" pitchFamily="49" charset="-128"/>
            </a:endParaRPr>
          </a:p>
        </p:txBody>
      </p:sp>
      <p:cxnSp>
        <p:nvCxnSpPr>
          <p:cNvPr id="30" name="直線コネクタ 29">
            <a:extLst>
              <a:ext uri="{FF2B5EF4-FFF2-40B4-BE49-F238E27FC236}">
                <a16:creationId xmlns:a16="http://schemas.microsoft.com/office/drawing/2014/main" id="{F1AEDE5B-9903-AE38-6576-9E48A6290A74}"/>
              </a:ext>
            </a:extLst>
          </p:cNvPr>
          <p:cNvCxnSpPr/>
          <p:nvPr/>
        </p:nvCxnSpPr>
        <p:spPr>
          <a:xfrm flipV="1">
            <a:off x="293371" y="490220"/>
            <a:ext cx="6300000" cy="0"/>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31" name="正方形/長方形 30">
            <a:extLst>
              <a:ext uri="{FF2B5EF4-FFF2-40B4-BE49-F238E27FC236}">
                <a16:creationId xmlns:a16="http://schemas.microsoft.com/office/drawing/2014/main" id="{54E0C6EE-01A1-9169-28B5-3FDB3C4C720A}"/>
              </a:ext>
            </a:extLst>
          </p:cNvPr>
          <p:cNvSpPr/>
          <p:nvPr/>
        </p:nvSpPr>
        <p:spPr>
          <a:xfrm>
            <a:off x="158026" y="4597317"/>
            <a:ext cx="3163916" cy="1309415"/>
          </a:xfrm>
          <a:prstGeom prst="rect">
            <a:avLst/>
          </a:pr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5659336F-8E81-E6AD-F30B-86E2D1A2FECE}"/>
              </a:ext>
            </a:extLst>
          </p:cNvPr>
          <p:cNvSpPr txBox="1"/>
          <p:nvPr/>
        </p:nvSpPr>
        <p:spPr>
          <a:xfrm>
            <a:off x="165646" y="4612652"/>
            <a:ext cx="3206352" cy="1261884"/>
          </a:xfrm>
          <a:prstGeom prst="rect">
            <a:avLst/>
          </a:prstGeom>
          <a:noFill/>
        </p:spPr>
        <p:txBody>
          <a:bodyPr wrap="square" rtlCol="0">
            <a:spAutoFit/>
          </a:bodyPr>
          <a:lstStyle/>
          <a:p>
            <a:r>
              <a:rPr kumimoji="1" lang="ja-JP" altLang="en-US" sz="1400" dirty="0">
                <a:solidFill>
                  <a:schemeClr val="accent6">
                    <a:lumMod val="60000"/>
                    <a:lumOff val="40000"/>
                  </a:schemeClr>
                </a:solidFill>
                <a:latin typeface="ＤＦ特太ゴシック体" panose="020B0509000000000000" pitchFamily="49" charset="-128"/>
                <a:ea typeface="ＤＦ特太ゴシック体" panose="020B0509000000000000" pitchFamily="49" charset="-128"/>
              </a:rPr>
              <a:t>●　</a:t>
            </a:r>
            <a:r>
              <a:rPr kumimoji="1" lang="ja-JP" altLang="en-US" sz="1400" dirty="0">
                <a:latin typeface="ＤＦ特太ゴシック体" panose="020B0509000000000000" pitchFamily="49" charset="-128"/>
                <a:ea typeface="ＤＦ特太ゴシック体" panose="020B0509000000000000" pitchFamily="49" charset="-128"/>
              </a:rPr>
              <a:t>苦手な教科を個別に指導してく</a:t>
            </a:r>
            <a:endParaRPr kumimoji="1" lang="en-US" altLang="ja-JP" sz="1400" dirty="0">
              <a:latin typeface="ＤＦ特太ゴシック体" panose="020B0509000000000000" pitchFamily="49" charset="-128"/>
              <a:ea typeface="ＤＦ特太ゴシック体" panose="020B0509000000000000" pitchFamily="49" charset="-128"/>
            </a:endParaRPr>
          </a:p>
          <a:p>
            <a:r>
              <a:rPr kumimoji="1" lang="ja-JP" altLang="en-US" sz="1400" dirty="0">
                <a:latin typeface="ＤＦ特太ゴシック体" panose="020B0509000000000000" pitchFamily="49" charset="-128"/>
                <a:ea typeface="ＤＦ特太ゴシック体" panose="020B0509000000000000" pitchFamily="49" charset="-128"/>
              </a:rPr>
              <a:t>　</a:t>
            </a:r>
            <a:r>
              <a:rPr kumimoji="1" lang="ja-JP" altLang="en-US" sz="1400" dirty="0" smtClean="0">
                <a:latin typeface="ＤＦ特太ゴシック体" panose="020B0509000000000000" pitchFamily="49" charset="-128"/>
                <a:ea typeface="ＤＦ特太ゴシック体" panose="020B0509000000000000" pitchFamily="49" charset="-128"/>
              </a:rPr>
              <a:t>れますか？</a:t>
            </a:r>
            <a:endParaRPr kumimoji="1" lang="en-US" altLang="ja-JP" sz="600" dirty="0"/>
          </a:p>
          <a:p>
            <a:endParaRPr kumimoji="1" lang="en-US" altLang="ja-JP" sz="1200" dirty="0">
              <a:latin typeface="UD デジタル 教科書体 NP-R" panose="02020400000000000000" pitchFamily="18" charset="-128"/>
              <a:ea typeface="UD デジタル 教科書体 NP-R" panose="02020400000000000000" pitchFamily="18" charset="-128"/>
            </a:endParaRPr>
          </a:p>
          <a:p>
            <a:r>
              <a:rPr kumimoji="1" lang="ja-JP" altLang="en-US" sz="1200" dirty="0">
                <a:latin typeface="UD デジタル 教科書体 NP-R" panose="02020400000000000000" pitchFamily="18" charset="-128"/>
                <a:ea typeface="UD デジタル 教科書体 NP-R" panose="02020400000000000000" pitchFamily="18" charset="-128"/>
              </a:rPr>
              <a:t>　単に教科の遅れを補充する指導ではなく、子ども</a:t>
            </a:r>
            <a:r>
              <a:rPr kumimoji="1" lang="ja-JP" altLang="en-US" sz="1200" dirty="0" smtClean="0">
                <a:latin typeface="UD デジタル 教科書体 NP-R" panose="02020400000000000000" pitchFamily="18" charset="-128"/>
                <a:ea typeface="UD デジタル 教科書体 NP-R" panose="02020400000000000000" pitchFamily="18" charset="-128"/>
              </a:rPr>
              <a:t>の</a:t>
            </a:r>
            <a:r>
              <a:rPr kumimoji="1" lang="ja-JP" altLang="en-US" sz="1200" dirty="0" err="1" smtClean="0">
                <a:latin typeface="UD デジタル 教科書体 NP-R" panose="02020400000000000000" pitchFamily="18" charset="-128"/>
                <a:ea typeface="UD デジタル 教科書体 NP-R" panose="02020400000000000000" pitchFamily="18" charset="-128"/>
              </a:rPr>
              <a:t>障がいに</a:t>
            </a:r>
            <a:r>
              <a:rPr kumimoji="1" lang="ja-JP" altLang="en-US" sz="1200" dirty="0">
                <a:latin typeface="UD デジタル 教科書体 NP-R" panose="02020400000000000000" pitchFamily="18" charset="-128"/>
                <a:ea typeface="UD デジタル 教科書体 NP-R" panose="02020400000000000000" pitchFamily="18" charset="-128"/>
              </a:rPr>
              <a:t>応じた「自立活動」の指導を行います。</a:t>
            </a:r>
          </a:p>
        </p:txBody>
      </p:sp>
      <p:cxnSp>
        <p:nvCxnSpPr>
          <p:cNvPr id="33" name="直線コネクタ 32">
            <a:extLst>
              <a:ext uri="{FF2B5EF4-FFF2-40B4-BE49-F238E27FC236}">
                <a16:creationId xmlns:a16="http://schemas.microsoft.com/office/drawing/2014/main" id="{8AC6B0D0-FF9A-6DC7-720A-F506C46BF879}"/>
              </a:ext>
            </a:extLst>
          </p:cNvPr>
          <p:cNvCxnSpPr/>
          <p:nvPr/>
        </p:nvCxnSpPr>
        <p:spPr>
          <a:xfrm flipV="1">
            <a:off x="293035" y="5158956"/>
            <a:ext cx="2880000" cy="0"/>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34" name="正方形/長方形 33">
            <a:extLst>
              <a:ext uri="{FF2B5EF4-FFF2-40B4-BE49-F238E27FC236}">
                <a16:creationId xmlns:a16="http://schemas.microsoft.com/office/drawing/2014/main" id="{3F210C30-41B1-92FD-8380-4A64C05BBC6C}"/>
              </a:ext>
            </a:extLst>
          </p:cNvPr>
          <p:cNvSpPr/>
          <p:nvPr/>
        </p:nvSpPr>
        <p:spPr>
          <a:xfrm>
            <a:off x="140372" y="6064297"/>
            <a:ext cx="6609678" cy="33005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HGS創英角ﾎﾟｯﾌﾟ体" panose="040B0A00000000000000" pitchFamily="50" charset="-128"/>
                <a:ea typeface="HGS創英角ﾎﾟｯﾌﾟ体" panose="040B0A00000000000000" pitchFamily="50" charset="-128"/>
              </a:rPr>
              <a:t>通級による指導を効果的に進めるために</a:t>
            </a:r>
          </a:p>
        </p:txBody>
      </p:sp>
      <p:sp>
        <p:nvSpPr>
          <p:cNvPr id="35" name="四角形: 角を丸くする 34">
            <a:extLst>
              <a:ext uri="{FF2B5EF4-FFF2-40B4-BE49-F238E27FC236}">
                <a16:creationId xmlns:a16="http://schemas.microsoft.com/office/drawing/2014/main" id="{8984D434-132B-3582-CC4C-DD01293624E6}"/>
              </a:ext>
            </a:extLst>
          </p:cNvPr>
          <p:cNvSpPr/>
          <p:nvPr/>
        </p:nvSpPr>
        <p:spPr>
          <a:xfrm>
            <a:off x="167998" y="8472459"/>
            <a:ext cx="3204000" cy="1260000"/>
          </a:xfrm>
          <a:prstGeom prst="roundRect">
            <a:avLst>
              <a:gd name="adj" fmla="val 9565"/>
            </a:avLst>
          </a:prstGeom>
          <a:solidFill>
            <a:srgbClr val="FFFFCC"/>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75974" y="8480462"/>
            <a:ext cx="3322755" cy="1231106"/>
          </a:xfrm>
          <a:prstGeom prst="rect">
            <a:avLst/>
          </a:prstGeom>
          <a:noFill/>
        </p:spPr>
        <p:txBody>
          <a:bodyPr wrap="square" rtlCol="0">
            <a:spAutoFit/>
          </a:bodyPr>
          <a:lstStyle/>
          <a:p>
            <a:r>
              <a:rPr kumimoji="1" lang="ja-JP" altLang="en-US" sz="1400" dirty="0">
                <a:solidFill>
                  <a:schemeClr val="accent2"/>
                </a:solidFill>
                <a:latin typeface="ＤＦ特太ゴシック体" panose="020B0509000000000000" pitchFamily="49" charset="-128"/>
                <a:ea typeface="ＤＦ特太ゴシック体" panose="020B0509000000000000" pitchFamily="49" charset="-128"/>
              </a:rPr>
              <a:t>●</a:t>
            </a:r>
            <a:r>
              <a:rPr kumimoji="1" lang="ja-JP" altLang="en-US" sz="1400" dirty="0">
                <a:solidFill>
                  <a:schemeClr val="accent6">
                    <a:lumMod val="60000"/>
                    <a:lumOff val="40000"/>
                  </a:schemeClr>
                </a:solidFill>
                <a:latin typeface="ＤＦ特太ゴシック体" panose="020B0509000000000000" pitchFamily="49" charset="-128"/>
                <a:ea typeface="ＤＦ特太ゴシック体" panose="020B0509000000000000" pitchFamily="49" charset="-128"/>
              </a:rPr>
              <a:t>　</a:t>
            </a:r>
            <a:r>
              <a:rPr kumimoji="1" lang="ja-JP" altLang="en-US" sz="1400" dirty="0">
                <a:latin typeface="ＤＦ特太ゴシック体" panose="020B0509000000000000" pitchFamily="49" charset="-128"/>
                <a:ea typeface="ＤＦ特太ゴシック体" panose="020B0509000000000000" pitchFamily="49" charset="-128"/>
              </a:rPr>
              <a:t>個別の教育支援計画</a:t>
            </a:r>
            <a:endParaRPr kumimoji="1" lang="en-US" altLang="ja-JP" sz="600" dirty="0"/>
          </a:p>
          <a:p>
            <a:endParaRPr kumimoji="1" lang="en-US" altLang="ja-JP" sz="1200" dirty="0">
              <a:latin typeface="UD デジタル 教科書体 NP-R" panose="02020400000000000000" pitchFamily="18" charset="-128"/>
              <a:ea typeface="UD デジタル 教科書体 NP-R" panose="02020400000000000000" pitchFamily="18" charset="-128"/>
            </a:endParaRPr>
          </a:p>
          <a:p>
            <a:r>
              <a:rPr kumimoji="1" lang="ja-JP" altLang="en-US" sz="1200" dirty="0">
                <a:latin typeface="UD デジタル 教科書体 NP-R" panose="02020400000000000000" pitchFamily="18" charset="-128"/>
                <a:ea typeface="UD デジタル 教科書体 NP-R" panose="02020400000000000000" pitchFamily="18" charset="-128"/>
              </a:rPr>
              <a:t>　本人や保護者の願い、障がいによる困難な状況、支援目標と内容、合理的配慮、生育歴等について、学校と本人・保護者、関係者が情報を共有し、連携して支援するための計画</a:t>
            </a:r>
          </a:p>
        </p:txBody>
      </p:sp>
      <p:sp>
        <p:nvSpPr>
          <p:cNvPr id="38" name="四角形: 角を丸くする 37">
            <a:extLst>
              <a:ext uri="{FF2B5EF4-FFF2-40B4-BE49-F238E27FC236}">
                <a16:creationId xmlns:a16="http://schemas.microsoft.com/office/drawing/2014/main" id="{9960EDEA-A362-3A15-50EF-9F19306B93F2}"/>
              </a:ext>
            </a:extLst>
          </p:cNvPr>
          <p:cNvSpPr/>
          <p:nvPr/>
        </p:nvSpPr>
        <p:spPr>
          <a:xfrm>
            <a:off x="3475043" y="8472459"/>
            <a:ext cx="3204000" cy="1260000"/>
          </a:xfrm>
          <a:prstGeom prst="roundRect">
            <a:avLst>
              <a:gd name="adj" fmla="val 9565"/>
            </a:avLst>
          </a:prstGeom>
          <a:solidFill>
            <a:srgbClr val="FFFFCC"/>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43268DC3-3DD9-011D-08DC-211C10630F09}"/>
              </a:ext>
            </a:extLst>
          </p:cNvPr>
          <p:cNvSpPr txBox="1"/>
          <p:nvPr/>
        </p:nvSpPr>
        <p:spPr>
          <a:xfrm>
            <a:off x="3485967" y="8495319"/>
            <a:ext cx="3231661" cy="1231106"/>
          </a:xfrm>
          <a:prstGeom prst="rect">
            <a:avLst/>
          </a:prstGeom>
          <a:noFill/>
        </p:spPr>
        <p:txBody>
          <a:bodyPr wrap="square" rtlCol="0">
            <a:spAutoFit/>
          </a:bodyPr>
          <a:lstStyle/>
          <a:p>
            <a:r>
              <a:rPr kumimoji="1" lang="ja-JP" altLang="en-US" sz="1400" dirty="0">
                <a:solidFill>
                  <a:schemeClr val="accent2"/>
                </a:solidFill>
                <a:latin typeface="ＤＦ特太ゴシック体" panose="020B0509000000000000" pitchFamily="49" charset="-128"/>
                <a:ea typeface="ＤＦ特太ゴシック体" panose="020B0509000000000000" pitchFamily="49" charset="-128"/>
              </a:rPr>
              <a:t>●</a:t>
            </a:r>
            <a:r>
              <a:rPr kumimoji="1" lang="ja-JP" altLang="en-US" sz="1400" dirty="0">
                <a:solidFill>
                  <a:schemeClr val="accent6">
                    <a:lumMod val="60000"/>
                    <a:lumOff val="40000"/>
                  </a:schemeClr>
                </a:solidFill>
                <a:latin typeface="ＤＦ特太ゴシック体" panose="020B0509000000000000" pitchFamily="49" charset="-128"/>
                <a:ea typeface="ＤＦ特太ゴシック体" panose="020B0509000000000000" pitchFamily="49" charset="-128"/>
              </a:rPr>
              <a:t>　</a:t>
            </a:r>
            <a:r>
              <a:rPr kumimoji="1" lang="ja-JP" altLang="en-US" sz="1400" dirty="0">
                <a:latin typeface="ＤＦ特太ゴシック体" panose="020B0509000000000000" pitchFamily="49" charset="-128"/>
                <a:ea typeface="ＤＦ特太ゴシック体" panose="020B0509000000000000" pitchFamily="49" charset="-128"/>
              </a:rPr>
              <a:t>個別の</a:t>
            </a:r>
            <a:r>
              <a:rPr kumimoji="1" lang="ja-JP" altLang="en-US" sz="1400" dirty="0" smtClean="0">
                <a:latin typeface="ＤＦ特太ゴシック体" panose="020B0509000000000000" pitchFamily="49" charset="-128"/>
                <a:ea typeface="ＤＦ特太ゴシック体" panose="020B0509000000000000" pitchFamily="49" charset="-128"/>
              </a:rPr>
              <a:t>指導計画</a:t>
            </a:r>
            <a:endParaRPr kumimoji="1" lang="en-US" altLang="ja-JP" sz="600" dirty="0"/>
          </a:p>
          <a:p>
            <a:endParaRPr kumimoji="1" lang="en-US" altLang="ja-JP" sz="1200" dirty="0">
              <a:latin typeface="UD デジタル 教科書体 NP-R" panose="02020400000000000000" pitchFamily="18" charset="-128"/>
              <a:ea typeface="UD デジタル 教科書体 NP-R" panose="02020400000000000000" pitchFamily="18" charset="-128"/>
            </a:endParaRPr>
          </a:p>
          <a:p>
            <a:pPr algn="just"/>
            <a:r>
              <a:rPr kumimoji="1" lang="ja-JP" altLang="en-US" sz="1200" dirty="0">
                <a:latin typeface="UD デジタル 教科書体 NP-R" panose="02020400000000000000" pitchFamily="18" charset="-128"/>
                <a:ea typeface="UD デジタル 教科書体 NP-R" panose="02020400000000000000" pitchFamily="18" charset="-128"/>
              </a:rPr>
              <a:t>　児童生徒一人一人の障がいの状態等に応じたきめ細やかな指導が行える</a:t>
            </a:r>
            <a:r>
              <a:rPr kumimoji="1" lang="ja-JP" altLang="en-US" sz="1200" dirty="0" smtClean="0">
                <a:latin typeface="UD デジタル 教科書体 NP-R" panose="02020400000000000000" pitchFamily="18" charset="-128"/>
                <a:ea typeface="UD デジタル 教科書体 NP-R" panose="02020400000000000000" pitchFamily="18" charset="-128"/>
              </a:rPr>
              <a:t>よう、指導</a:t>
            </a:r>
            <a:r>
              <a:rPr kumimoji="1" lang="ja-JP" altLang="en-US" sz="1200" dirty="0">
                <a:latin typeface="UD デジタル 教科書体 NP-R" panose="02020400000000000000" pitchFamily="18" charset="-128"/>
                <a:ea typeface="UD デジタル 教科書体 NP-R" panose="02020400000000000000" pitchFamily="18" charset="-128"/>
              </a:rPr>
              <a:t>目標や指導</a:t>
            </a:r>
            <a:r>
              <a:rPr kumimoji="1" lang="ja-JP" altLang="en-US" sz="1200" dirty="0" smtClean="0">
                <a:latin typeface="UD デジタル 教科書体 NP-R" panose="02020400000000000000" pitchFamily="18" charset="-128"/>
                <a:ea typeface="UD デジタル 教科書体 NP-R" panose="02020400000000000000" pitchFamily="18" charset="-128"/>
              </a:rPr>
              <a:t>内容・方法</a:t>
            </a:r>
            <a:r>
              <a:rPr kumimoji="1" lang="ja-JP" altLang="en-US" sz="1200" dirty="0">
                <a:latin typeface="UD デジタル 教科書体 NP-R" panose="02020400000000000000" pitchFamily="18" charset="-128"/>
                <a:ea typeface="UD デジタル 教科書体 NP-R" panose="02020400000000000000" pitchFamily="18" charset="-128"/>
              </a:rPr>
              <a:t>等を具体的に表した指導計画</a:t>
            </a:r>
          </a:p>
        </p:txBody>
      </p:sp>
      <p:cxnSp>
        <p:nvCxnSpPr>
          <p:cNvPr id="39" name="直線コネクタ 38">
            <a:extLst>
              <a:ext uri="{FF2B5EF4-FFF2-40B4-BE49-F238E27FC236}">
                <a16:creationId xmlns:a16="http://schemas.microsoft.com/office/drawing/2014/main" id="{B226ED39-B17F-B758-27F1-981DD576E8A3}"/>
              </a:ext>
            </a:extLst>
          </p:cNvPr>
          <p:cNvCxnSpPr/>
          <p:nvPr/>
        </p:nvCxnSpPr>
        <p:spPr>
          <a:xfrm flipV="1">
            <a:off x="278131" y="8839416"/>
            <a:ext cx="2988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0" name="直線コネクタ 39">
            <a:extLst>
              <a:ext uri="{FF2B5EF4-FFF2-40B4-BE49-F238E27FC236}">
                <a16:creationId xmlns:a16="http://schemas.microsoft.com/office/drawing/2014/main" id="{39903C2F-AC9C-6A2A-EDCF-6F4D191C92B3}"/>
              </a:ext>
            </a:extLst>
          </p:cNvPr>
          <p:cNvCxnSpPr/>
          <p:nvPr/>
        </p:nvCxnSpPr>
        <p:spPr>
          <a:xfrm flipV="1">
            <a:off x="3591954" y="8847036"/>
            <a:ext cx="3024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41" name="テキスト ボックス 40">
            <a:extLst>
              <a:ext uri="{FF2B5EF4-FFF2-40B4-BE49-F238E27FC236}">
                <a16:creationId xmlns:a16="http://schemas.microsoft.com/office/drawing/2014/main" id="{A4E3D298-516B-5062-7F03-299DFF4FBE78}"/>
              </a:ext>
            </a:extLst>
          </p:cNvPr>
          <p:cNvSpPr txBox="1"/>
          <p:nvPr/>
        </p:nvSpPr>
        <p:spPr>
          <a:xfrm>
            <a:off x="107950" y="6397822"/>
            <a:ext cx="6642100" cy="646331"/>
          </a:xfrm>
          <a:prstGeom prst="rect">
            <a:avLst/>
          </a:prstGeom>
          <a:noFill/>
        </p:spPr>
        <p:txBody>
          <a:bodyPr wrap="square" rtlCol="0">
            <a:spAutoFit/>
          </a:bodyPr>
          <a:lstStyle/>
          <a:p>
            <a:pPr algn="just"/>
            <a:r>
              <a:rPr kumimoji="1" lang="ja-JP" altLang="en-US" sz="1200" dirty="0">
                <a:latin typeface="UD デジタル 教科書体 NP-R" panose="02020400000000000000" pitchFamily="18" charset="-128"/>
                <a:ea typeface="UD デジタル 教科書体 NP-R" panose="02020400000000000000" pitchFamily="18" charset="-128"/>
              </a:rPr>
              <a:t>　通級による指導の担当者と保護者、在籍学級の先生が日常的に学習の状況を情報共有しながら連携・協力する必要があります。そのために「個別の教育支援計画」と「個別の指導計画」を作成します。</a:t>
            </a:r>
          </a:p>
        </p:txBody>
      </p:sp>
      <p:sp>
        <p:nvSpPr>
          <p:cNvPr id="42" name="テキスト ボックス 41">
            <a:extLst>
              <a:ext uri="{FF2B5EF4-FFF2-40B4-BE49-F238E27FC236}">
                <a16:creationId xmlns:a16="http://schemas.microsoft.com/office/drawing/2014/main" id="{507AB7D8-317A-E20E-37DA-D7F617697A5E}"/>
              </a:ext>
            </a:extLst>
          </p:cNvPr>
          <p:cNvSpPr txBox="1"/>
          <p:nvPr/>
        </p:nvSpPr>
        <p:spPr>
          <a:xfrm>
            <a:off x="2785412" y="7674650"/>
            <a:ext cx="1287173" cy="338554"/>
          </a:xfrm>
          <a:prstGeom prst="rect">
            <a:avLst/>
          </a:prstGeom>
          <a:noFill/>
        </p:spPr>
        <p:txBody>
          <a:bodyPr wrap="square" rtlCol="0">
            <a:spAutoFit/>
          </a:bodyPr>
          <a:lstStyle/>
          <a:p>
            <a:pPr algn="ctr"/>
            <a:r>
              <a:rPr kumimoji="1" lang="ja-JP" altLang="en-US" sz="1600" dirty="0">
                <a:latin typeface="ＤＦ特太ゴシック体" panose="020B0509000000000000" pitchFamily="49" charset="-128"/>
                <a:ea typeface="ＤＦ特太ゴシック体" panose="020B0509000000000000" pitchFamily="49" charset="-128"/>
              </a:rPr>
              <a:t>連携・協力</a:t>
            </a:r>
          </a:p>
        </p:txBody>
      </p:sp>
      <p:sp>
        <p:nvSpPr>
          <p:cNvPr id="43" name="正方形/長方形 42">
            <a:extLst>
              <a:ext uri="{FF2B5EF4-FFF2-40B4-BE49-F238E27FC236}">
                <a16:creationId xmlns:a16="http://schemas.microsoft.com/office/drawing/2014/main" id="{6C45B1C8-CEC3-17E1-0407-817AC1C13DF4}"/>
              </a:ext>
            </a:extLst>
          </p:cNvPr>
          <p:cNvSpPr/>
          <p:nvPr/>
        </p:nvSpPr>
        <p:spPr>
          <a:xfrm>
            <a:off x="1368725" y="7688119"/>
            <a:ext cx="1087255" cy="4144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ＤＦ特太ゴシック体" panose="020B0509000000000000" pitchFamily="49" charset="-128"/>
                <a:ea typeface="ＤＦ特太ゴシック体" panose="020B0509000000000000" pitchFamily="49" charset="-128"/>
              </a:rPr>
              <a:t>通常の学級</a:t>
            </a:r>
          </a:p>
        </p:txBody>
      </p:sp>
      <p:sp>
        <p:nvSpPr>
          <p:cNvPr id="44" name="正方形/長方形 43">
            <a:extLst>
              <a:ext uri="{FF2B5EF4-FFF2-40B4-BE49-F238E27FC236}">
                <a16:creationId xmlns:a16="http://schemas.microsoft.com/office/drawing/2014/main" id="{10E30E9A-3931-9A58-8737-D3F7E537629F}"/>
              </a:ext>
            </a:extLst>
          </p:cNvPr>
          <p:cNvSpPr/>
          <p:nvPr/>
        </p:nvSpPr>
        <p:spPr>
          <a:xfrm>
            <a:off x="5591788" y="7615437"/>
            <a:ext cx="1087255" cy="4144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ＤＦ特太ゴシック体" panose="020B0509000000000000" pitchFamily="49" charset="-128"/>
                <a:ea typeface="ＤＦ特太ゴシック体" panose="020B0509000000000000" pitchFamily="49" charset="-128"/>
              </a:rPr>
              <a:t>家庭</a:t>
            </a:r>
          </a:p>
        </p:txBody>
      </p:sp>
      <p:sp>
        <p:nvSpPr>
          <p:cNvPr id="45" name="正方形/長方形 44">
            <a:extLst>
              <a:ext uri="{FF2B5EF4-FFF2-40B4-BE49-F238E27FC236}">
                <a16:creationId xmlns:a16="http://schemas.microsoft.com/office/drawing/2014/main" id="{BD27F5E1-9B39-0EC1-E5AC-F59F86D6B43A}"/>
              </a:ext>
            </a:extLst>
          </p:cNvPr>
          <p:cNvSpPr/>
          <p:nvPr/>
        </p:nvSpPr>
        <p:spPr>
          <a:xfrm>
            <a:off x="3341910" y="6936290"/>
            <a:ext cx="1461350" cy="4144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ＤＦ特太ゴシック体" panose="020B0509000000000000" pitchFamily="49" charset="-128"/>
                <a:ea typeface="ＤＦ特太ゴシック体" panose="020B0509000000000000" pitchFamily="49" charset="-128"/>
              </a:rPr>
              <a:t>通級による指導</a:t>
            </a:r>
          </a:p>
        </p:txBody>
      </p:sp>
    </p:spTree>
    <p:extLst>
      <p:ext uri="{BB962C8B-B14F-4D97-AF65-F5344CB8AC3E}">
        <p14:creationId xmlns:p14="http://schemas.microsoft.com/office/powerpoint/2010/main" val="39545361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1207</TotalTime>
  <Words>763</Words>
  <Application>Microsoft Office PowerPoint</Application>
  <PresentationFormat>A4 210 x 297 mm</PresentationFormat>
  <Paragraphs>73</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Aptos</vt:lpstr>
      <vt:lpstr>Aptos Display</vt:lpstr>
      <vt:lpstr>ＤＦ特太ゴシック体</vt:lpstr>
      <vt:lpstr>HGS創英角ﾎﾟｯﾌﾟ体</vt:lpstr>
      <vt:lpstr>HG丸ｺﾞｼｯｸM-PRO</vt:lpstr>
      <vt:lpstr>HG創英角ﾎﾟｯﾌﾟ体</vt:lpstr>
      <vt:lpstr>UD デジタル 教科書体 NP-R</vt:lpstr>
      <vt:lpstr>游ゴシック</vt:lpstr>
      <vt:lpstr>游ゴシック Light</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仁 坂内</dc:creator>
  <cp:lastModifiedBy>坂内＿仁</cp:lastModifiedBy>
  <cp:revision>136</cp:revision>
  <dcterms:created xsi:type="dcterms:W3CDTF">2024-06-20T14:13:52Z</dcterms:created>
  <dcterms:modified xsi:type="dcterms:W3CDTF">2024-07-01T06:45:40Z</dcterms:modified>
</cp:coreProperties>
</file>